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theme/theme1.xml" ContentType="application/vnd.openxmlformats-officedocument.theme+xml"/>
  <Override PartName="/ppt/commentAuthors.xml" ContentType="application/vnd.openxmlformats-officedocument.presentationml.commentAuthors+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theme/theme2.xml" ContentType="application/vnd.openxmlformats-officedocument.theme+xml"/>
  <Override PartName="/ppt/diagrams/layout1.xml" ContentType="application/vnd.openxmlformats-officedocument.drawingml.diagramLayout+xml"/>
  <Override PartName="/ppt/notesMasters/notesMaster1.xml" ContentType="application/vnd.openxmlformats-officedocument.presentationml.notesMaster+xml"/>
  <Override PartName="/ppt/comments/comment1.xml" ContentType="application/vnd.openxmlformats-officedocument.presentationml.comments+xml"/>
  <Override PartName="/ppt/comments/comment2.xml" ContentType="application/vnd.openxmlformats-officedocument.presentationml.comment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7" r:id="rId2"/>
    <p:sldId id="289" r:id="rId3"/>
    <p:sldId id="318" r:id="rId4"/>
    <p:sldId id="261" r:id="rId5"/>
    <p:sldId id="293" r:id="rId6"/>
    <p:sldId id="294" r:id="rId7"/>
    <p:sldId id="283" r:id="rId8"/>
    <p:sldId id="291" r:id="rId9"/>
    <p:sldId id="356" r:id="rId10"/>
    <p:sldId id="357" r:id="rId11"/>
    <p:sldId id="337" r:id="rId12"/>
    <p:sldId id="343" r:id="rId13"/>
    <p:sldId id="256" r:id="rId14"/>
    <p:sldId id="260" r:id="rId15"/>
    <p:sldId id="300" r:id="rId16"/>
    <p:sldId id="267" r:id="rId17"/>
    <p:sldId id="302" r:id="rId18"/>
    <p:sldId id="355" r:id="rId19"/>
    <p:sldId id="266" r:id="rId20"/>
    <p:sldId id="346" r:id="rId21"/>
    <p:sldId id="272" r:id="rId22"/>
    <p:sldId id="353" r:id="rId23"/>
    <p:sldId id="268" r:id="rId24"/>
    <p:sldId id="26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na Tiare T" initials="STT" lastIdx="7" clrIdx="0">
    <p:extLst>
      <p:ext uri="{19B8F6BF-5375-455C-9EA6-DF929625EA0E}">
        <p15:presenceInfo xmlns:p15="http://schemas.microsoft.com/office/powerpoint/2012/main" userId="S-1-5-21-982684679-592840582-1966211492-198065" providerId="AD"/>
      </p:ext>
    </p:extLst>
  </p:cmAuthor>
  <p:cmAuthor id="2" name="Alto Cheryl L" initials="ACL" lastIdx="15" clrIdx="1">
    <p:extLst>
      <p:ext uri="{19B8F6BF-5375-455C-9EA6-DF929625EA0E}">
        <p15:presenceInfo xmlns:p15="http://schemas.microsoft.com/office/powerpoint/2012/main" userId="S-1-5-21-982684679-592840582-1966211492-30432" providerId="AD"/>
      </p:ext>
    </p:extLst>
  </p:cmAuthor>
  <p:cmAuthor id="3" name="Reeder Julie A" initials="RJA" lastIdx="8" clrIdx="2">
    <p:extLst>
      <p:ext uri="{19B8F6BF-5375-455C-9EA6-DF929625EA0E}">
        <p15:presenceInfo xmlns:p15="http://schemas.microsoft.com/office/powerpoint/2012/main" userId="S-1-5-21-982684679-592840582-1966211492-30438" providerId="AD"/>
      </p:ext>
    </p:extLst>
  </p:cmAuthor>
  <p:cmAuthor id="4" name="MCGEE Jolene" initials="MJ" lastIdx="1" clrIdx="3">
    <p:extLst>
      <p:ext uri="{19B8F6BF-5375-455C-9EA6-DF929625EA0E}">
        <p15:presenceInfo xmlns:p15="http://schemas.microsoft.com/office/powerpoint/2012/main" userId="S-1-5-21-982684679-592840582-1966211492-30417" providerId="AD"/>
      </p:ext>
    </p:extLst>
  </p:cmAuthor>
  <p:cmAuthor id="5" name="Thomson Azalea" initials="TA" lastIdx="3" clrIdx="4">
    <p:extLst>
      <p:ext uri="{19B8F6BF-5375-455C-9EA6-DF929625EA0E}">
        <p15:presenceInfo xmlns:p15="http://schemas.microsoft.com/office/powerpoint/2012/main" userId="S-1-5-21-982684679-592840582-1966211492-2223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63622" autoAdjust="0"/>
  </p:normalViewPr>
  <p:slideViewPr>
    <p:cSldViewPr snapToGrid="0">
      <p:cViewPr varScale="1">
        <p:scale>
          <a:sx n="55" d="100"/>
          <a:sy n="55" d="100"/>
        </p:scale>
        <p:origin x="1530" y="66"/>
      </p:cViewPr>
      <p:guideLst/>
    </p:cSldViewPr>
  </p:slideViewPr>
  <p:notesTextViewPr>
    <p:cViewPr>
      <p:scale>
        <a:sx n="1" d="1"/>
        <a:sy n="1" d="1"/>
      </p:scale>
      <p:origin x="0" y="0"/>
    </p:cViewPr>
  </p:notesTextViewPr>
  <p:sorterViewPr>
    <p:cViewPr>
      <p:scale>
        <a:sx n="100" d="100"/>
        <a:sy n="100" d="100"/>
      </p:scale>
      <p:origin x="0" y="-58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5-21T11:40:12.520" idx="14">
    <p:pos x="10" y="10"/>
    <p:text>Not sure this is needed. or move closer to slide 7-what happens at WIC?</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05-21T11:41:08.879" idx="15">
    <p:pos x="10" y="10"/>
    <p:text>I am confused on the messaging on this slide-are we sharing WIC contact information, clinic sites or asking a question on what is the best way to communicate?</p:text>
    <p:extLst>
      <p:ext uri="{C676402C-5697-4E1C-873F-D02D1690AC5C}">
        <p15:threadingInfo xmlns:p15="http://schemas.microsoft.com/office/powerpoint/2012/main" timeZoneBias="42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B0F975-BC23-4C62-8773-CA72F6FD2C60}" type="doc">
      <dgm:prSet loTypeId="urn:microsoft.com/office/officeart/2005/8/layout/vList3" loCatId="list" qsTypeId="urn:microsoft.com/office/officeart/2005/8/quickstyle/simple1" qsCatId="simple" csTypeId="urn:microsoft.com/office/officeart/2005/8/colors/accent1_2" csCatId="accent1" phldr="1"/>
      <dgm:spPr/>
    </dgm:pt>
    <dgm:pt modelId="{83BE4C73-BEA8-4717-989D-8535CD86D4D8}">
      <dgm:prSet phldrT="[Text]"/>
      <dgm:spPr/>
      <dgm:t>
        <a:bodyPr/>
        <a:lstStyle/>
        <a:p>
          <a:r>
            <a:rPr lang="en-US" dirty="0"/>
            <a:t>87% in OHP</a:t>
          </a:r>
        </a:p>
      </dgm:t>
    </dgm:pt>
    <dgm:pt modelId="{BC3CBBDD-ECBD-402B-89B5-405FEB825D57}" type="parTrans" cxnId="{1192221A-669E-4864-90A3-D80C2D441537}">
      <dgm:prSet/>
      <dgm:spPr/>
      <dgm:t>
        <a:bodyPr/>
        <a:lstStyle/>
        <a:p>
          <a:endParaRPr lang="en-US"/>
        </a:p>
      </dgm:t>
    </dgm:pt>
    <dgm:pt modelId="{B314432A-B50A-40EF-AE82-D9A4BF3991AE}" type="sibTrans" cxnId="{1192221A-669E-4864-90A3-D80C2D441537}">
      <dgm:prSet/>
      <dgm:spPr/>
      <dgm:t>
        <a:bodyPr/>
        <a:lstStyle/>
        <a:p>
          <a:endParaRPr lang="en-US"/>
        </a:p>
      </dgm:t>
    </dgm:pt>
    <dgm:pt modelId="{1C57DEAB-39D2-4257-9E2A-412C2C619700}">
      <dgm:prSet phldrT="[Text]"/>
      <dgm:spPr/>
      <dgm:t>
        <a:bodyPr/>
        <a:lstStyle/>
        <a:p>
          <a:r>
            <a:rPr lang="en-US" dirty="0"/>
            <a:t>61% in SNAP </a:t>
          </a:r>
        </a:p>
      </dgm:t>
    </dgm:pt>
    <dgm:pt modelId="{B4FD2A1A-E699-4E37-880F-09C8680118C4}" type="parTrans" cxnId="{B6EABBEA-788D-4C66-9B29-4A0F680A7A74}">
      <dgm:prSet/>
      <dgm:spPr/>
      <dgm:t>
        <a:bodyPr/>
        <a:lstStyle/>
        <a:p>
          <a:endParaRPr lang="en-US"/>
        </a:p>
      </dgm:t>
    </dgm:pt>
    <dgm:pt modelId="{3196473F-98FA-46CE-9811-0349BBDAAB3E}" type="sibTrans" cxnId="{B6EABBEA-788D-4C66-9B29-4A0F680A7A74}">
      <dgm:prSet/>
      <dgm:spPr/>
      <dgm:t>
        <a:bodyPr/>
        <a:lstStyle/>
        <a:p>
          <a:endParaRPr lang="en-US"/>
        </a:p>
      </dgm:t>
    </dgm:pt>
    <dgm:pt modelId="{3F0A8A7A-C99D-4EC2-9844-4D2307F97D6E}">
      <dgm:prSet phldrT="[Text]"/>
      <dgm:spPr/>
      <dgm:t>
        <a:bodyPr/>
        <a:lstStyle/>
        <a:p>
          <a:r>
            <a:rPr lang="en-US" dirty="0"/>
            <a:t>11% in TANF</a:t>
          </a:r>
        </a:p>
      </dgm:t>
    </dgm:pt>
    <dgm:pt modelId="{B56F0665-35C9-4ECD-B705-9404D72CFD23}" type="parTrans" cxnId="{2BE16672-C409-4A19-BDDC-EC12103ED667}">
      <dgm:prSet/>
      <dgm:spPr/>
      <dgm:t>
        <a:bodyPr/>
        <a:lstStyle/>
        <a:p>
          <a:endParaRPr lang="en-US"/>
        </a:p>
      </dgm:t>
    </dgm:pt>
    <dgm:pt modelId="{7C0777AA-FAB0-45BF-8502-375C41D5A8EB}" type="sibTrans" cxnId="{2BE16672-C409-4A19-BDDC-EC12103ED667}">
      <dgm:prSet/>
      <dgm:spPr/>
      <dgm:t>
        <a:bodyPr/>
        <a:lstStyle/>
        <a:p>
          <a:endParaRPr lang="en-US"/>
        </a:p>
      </dgm:t>
    </dgm:pt>
    <dgm:pt modelId="{FF7B0380-1509-45DD-90A5-31980FABE64A}" type="pres">
      <dgm:prSet presAssocID="{9BB0F975-BC23-4C62-8773-CA72F6FD2C60}" presName="linearFlow" presStyleCnt="0">
        <dgm:presLayoutVars>
          <dgm:dir/>
          <dgm:resizeHandles val="exact"/>
        </dgm:presLayoutVars>
      </dgm:prSet>
      <dgm:spPr/>
    </dgm:pt>
    <dgm:pt modelId="{3E819EB0-B57E-49B8-B062-D9529B2D1233}" type="pres">
      <dgm:prSet presAssocID="{83BE4C73-BEA8-4717-989D-8535CD86D4D8}" presName="composite" presStyleCnt="0"/>
      <dgm:spPr/>
    </dgm:pt>
    <dgm:pt modelId="{2ED78CA8-2701-475F-9446-76274EF0FD8F}" type="pres">
      <dgm:prSet presAssocID="{83BE4C73-BEA8-4717-989D-8535CD86D4D8}" presName="imgShp"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rt with pulse"/>
        </a:ext>
      </dgm:extLst>
    </dgm:pt>
    <dgm:pt modelId="{EF8F69D0-D2D3-41D9-937F-2B1DAA686692}" type="pres">
      <dgm:prSet presAssocID="{83BE4C73-BEA8-4717-989D-8535CD86D4D8}" presName="txShp" presStyleLbl="node1" presStyleIdx="0" presStyleCnt="3">
        <dgm:presLayoutVars>
          <dgm:bulletEnabled val="1"/>
        </dgm:presLayoutVars>
      </dgm:prSet>
      <dgm:spPr/>
    </dgm:pt>
    <dgm:pt modelId="{049FE00C-1861-429F-A86F-BDF54B51FDCE}" type="pres">
      <dgm:prSet presAssocID="{B314432A-B50A-40EF-AE82-D9A4BF3991AE}" presName="spacing" presStyleCnt="0"/>
      <dgm:spPr/>
    </dgm:pt>
    <dgm:pt modelId="{A074537E-0B47-4865-A328-ACA433408E92}" type="pres">
      <dgm:prSet presAssocID="{1C57DEAB-39D2-4257-9E2A-412C2C619700}" presName="composite" presStyleCnt="0"/>
      <dgm:spPr/>
    </dgm:pt>
    <dgm:pt modelId="{020BC9BF-D201-4A75-8FF8-F96CA454FFBC}" type="pres">
      <dgm:prSet presAssocID="{1C57DEAB-39D2-4257-9E2A-412C2C619700}" presName="imgShp"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able setting"/>
        </a:ext>
      </dgm:extLst>
    </dgm:pt>
    <dgm:pt modelId="{85DFD3A8-7369-4180-84FC-7F3A815F6717}" type="pres">
      <dgm:prSet presAssocID="{1C57DEAB-39D2-4257-9E2A-412C2C619700}" presName="txShp" presStyleLbl="node1" presStyleIdx="1" presStyleCnt="3">
        <dgm:presLayoutVars>
          <dgm:bulletEnabled val="1"/>
        </dgm:presLayoutVars>
      </dgm:prSet>
      <dgm:spPr/>
    </dgm:pt>
    <dgm:pt modelId="{B6A20906-B0DE-493C-8DF9-D679197C7DB6}" type="pres">
      <dgm:prSet presAssocID="{3196473F-98FA-46CE-9811-0349BBDAAB3E}" presName="spacing" presStyleCnt="0"/>
      <dgm:spPr/>
    </dgm:pt>
    <dgm:pt modelId="{B0DD52C0-EE1A-44E9-AB13-77A41135D335}" type="pres">
      <dgm:prSet presAssocID="{3F0A8A7A-C99D-4EC2-9844-4D2307F97D6E}" presName="composite" presStyleCnt="0"/>
      <dgm:spPr/>
    </dgm:pt>
    <dgm:pt modelId="{42D493A6-77EA-44EB-97FF-2392DD5DBFE1}" type="pres">
      <dgm:prSet presAssocID="{3F0A8A7A-C99D-4EC2-9844-4D2307F97D6E}" presName="imgShp"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oney"/>
        </a:ext>
      </dgm:extLst>
    </dgm:pt>
    <dgm:pt modelId="{6EE35F3C-4DFD-4DD1-A9C4-7B73060F82F5}" type="pres">
      <dgm:prSet presAssocID="{3F0A8A7A-C99D-4EC2-9844-4D2307F97D6E}" presName="txShp" presStyleLbl="node1" presStyleIdx="2" presStyleCnt="3">
        <dgm:presLayoutVars>
          <dgm:bulletEnabled val="1"/>
        </dgm:presLayoutVars>
      </dgm:prSet>
      <dgm:spPr/>
    </dgm:pt>
  </dgm:ptLst>
  <dgm:cxnLst>
    <dgm:cxn modelId="{1192221A-669E-4864-90A3-D80C2D441537}" srcId="{9BB0F975-BC23-4C62-8773-CA72F6FD2C60}" destId="{83BE4C73-BEA8-4717-989D-8535CD86D4D8}" srcOrd="0" destOrd="0" parTransId="{BC3CBBDD-ECBD-402B-89B5-405FEB825D57}" sibTransId="{B314432A-B50A-40EF-AE82-D9A4BF3991AE}"/>
    <dgm:cxn modelId="{75E9D225-3E99-4555-A1FC-E567FE6625FB}" type="presOf" srcId="{83BE4C73-BEA8-4717-989D-8535CD86D4D8}" destId="{EF8F69D0-D2D3-41D9-937F-2B1DAA686692}" srcOrd="0" destOrd="0" presId="urn:microsoft.com/office/officeart/2005/8/layout/vList3"/>
    <dgm:cxn modelId="{C822BA5C-16B8-4267-9FB2-35879121B1BF}" type="presOf" srcId="{1C57DEAB-39D2-4257-9E2A-412C2C619700}" destId="{85DFD3A8-7369-4180-84FC-7F3A815F6717}" srcOrd="0" destOrd="0" presId="urn:microsoft.com/office/officeart/2005/8/layout/vList3"/>
    <dgm:cxn modelId="{12F6CC44-9862-43C5-8E64-AA2BA5B22920}" type="presOf" srcId="{9BB0F975-BC23-4C62-8773-CA72F6FD2C60}" destId="{FF7B0380-1509-45DD-90A5-31980FABE64A}" srcOrd="0" destOrd="0" presId="urn:microsoft.com/office/officeart/2005/8/layout/vList3"/>
    <dgm:cxn modelId="{2BE16672-C409-4A19-BDDC-EC12103ED667}" srcId="{9BB0F975-BC23-4C62-8773-CA72F6FD2C60}" destId="{3F0A8A7A-C99D-4EC2-9844-4D2307F97D6E}" srcOrd="2" destOrd="0" parTransId="{B56F0665-35C9-4ECD-B705-9404D72CFD23}" sibTransId="{7C0777AA-FAB0-45BF-8502-375C41D5A8EB}"/>
    <dgm:cxn modelId="{1E448FBD-E47B-4207-89A0-2CCBF205BCD5}" type="presOf" srcId="{3F0A8A7A-C99D-4EC2-9844-4D2307F97D6E}" destId="{6EE35F3C-4DFD-4DD1-A9C4-7B73060F82F5}" srcOrd="0" destOrd="0" presId="urn:microsoft.com/office/officeart/2005/8/layout/vList3"/>
    <dgm:cxn modelId="{B6EABBEA-788D-4C66-9B29-4A0F680A7A74}" srcId="{9BB0F975-BC23-4C62-8773-CA72F6FD2C60}" destId="{1C57DEAB-39D2-4257-9E2A-412C2C619700}" srcOrd="1" destOrd="0" parTransId="{B4FD2A1A-E699-4E37-880F-09C8680118C4}" sibTransId="{3196473F-98FA-46CE-9811-0349BBDAAB3E}"/>
    <dgm:cxn modelId="{D968463F-F27C-414C-8046-A3F1B569A4C7}" type="presParOf" srcId="{FF7B0380-1509-45DD-90A5-31980FABE64A}" destId="{3E819EB0-B57E-49B8-B062-D9529B2D1233}" srcOrd="0" destOrd="0" presId="urn:microsoft.com/office/officeart/2005/8/layout/vList3"/>
    <dgm:cxn modelId="{4B1D332B-7687-48D0-9CF9-A2F6F0107844}" type="presParOf" srcId="{3E819EB0-B57E-49B8-B062-D9529B2D1233}" destId="{2ED78CA8-2701-475F-9446-76274EF0FD8F}" srcOrd="0" destOrd="0" presId="urn:microsoft.com/office/officeart/2005/8/layout/vList3"/>
    <dgm:cxn modelId="{5EDB24A0-BA93-4463-9E34-D9D9A621DD28}" type="presParOf" srcId="{3E819EB0-B57E-49B8-B062-D9529B2D1233}" destId="{EF8F69D0-D2D3-41D9-937F-2B1DAA686692}" srcOrd="1" destOrd="0" presId="urn:microsoft.com/office/officeart/2005/8/layout/vList3"/>
    <dgm:cxn modelId="{9CFC87B7-B255-4BA1-94E9-15A99D2EF314}" type="presParOf" srcId="{FF7B0380-1509-45DD-90A5-31980FABE64A}" destId="{049FE00C-1861-429F-A86F-BDF54B51FDCE}" srcOrd="1" destOrd="0" presId="urn:microsoft.com/office/officeart/2005/8/layout/vList3"/>
    <dgm:cxn modelId="{490EA871-8028-492C-AA1C-1830BDFEF2D5}" type="presParOf" srcId="{FF7B0380-1509-45DD-90A5-31980FABE64A}" destId="{A074537E-0B47-4865-A328-ACA433408E92}" srcOrd="2" destOrd="0" presId="urn:microsoft.com/office/officeart/2005/8/layout/vList3"/>
    <dgm:cxn modelId="{767FD9C5-3D46-4B2D-9E6A-FA2BB6ADF81E}" type="presParOf" srcId="{A074537E-0B47-4865-A328-ACA433408E92}" destId="{020BC9BF-D201-4A75-8FF8-F96CA454FFBC}" srcOrd="0" destOrd="0" presId="urn:microsoft.com/office/officeart/2005/8/layout/vList3"/>
    <dgm:cxn modelId="{71D08419-282D-45AB-A37C-83836D4C84E3}" type="presParOf" srcId="{A074537E-0B47-4865-A328-ACA433408E92}" destId="{85DFD3A8-7369-4180-84FC-7F3A815F6717}" srcOrd="1" destOrd="0" presId="urn:microsoft.com/office/officeart/2005/8/layout/vList3"/>
    <dgm:cxn modelId="{5C18981E-C162-4FB5-8F84-0E097F63D33E}" type="presParOf" srcId="{FF7B0380-1509-45DD-90A5-31980FABE64A}" destId="{B6A20906-B0DE-493C-8DF9-D679197C7DB6}" srcOrd="3" destOrd="0" presId="urn:microsoft.com/office/officeart/2005/8/layout/vList3"/>
    <dgm:cxn modelId="{BDA3DF58-16D1-4139-A26B-D4FF3DADABA1}" type="presParOf" srcId="{FF7B0380-1509-45DD-90A5-31980FABE64A}" destId="{B0DD52C0-EE1A-44E9-AB13-77A41135D335}" srcOrd="4" destOrd="0" presId="urn:microsoft.com/office/officeart/2005/8/layout/vList3"/>
    <dgm:cxn modelId="{8CCA482C-FBA4-4468-A018-9EDBC31CB005}" type="presParOf" srcId="{B0DD52C0-EE1A-44E9-AB13-77A41135D335}" destId="{42D493A6-77EA-44EB-97FF-2392DD5DBFE1}" srcOrd="0" destOrd="0" presId="urn:microsoft.com/office/officeart/2005/8/layout/vList3"/>
    <dgm:cxn modelId="{87B6277C-9D01-4B4E-B77A-1D56D7996045}" type="presParOf" srcId="{B0DD52C0-EE1A-44E9-AB13-77A41135D335}" destId="{6EE35F3C-4DFD-4DD1-A9C4-7B73060F82F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F69D0-D2D3-41D9-937F-2B1DAA686692}">
      <dsp:nvSpPr>
        <dsp:cNvPr id="0" name=""/>
        <dsp:cNvSpPr/>
      </dsp:nvSpPr>
      <dsp:spPr>
        <a:xfrm rot="10800000">
          <a:off x="1934302" y="676"/>
          <a:ext cx="6565459" cy="1122388"/>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4942" tIns="198120" rIns="369824" bIns="198120" numCol="1" spcCol="1270" anchor="ctr" anchorCtr="0">
          <a:noAutofit/>
        </a:bodyPr>
        <a:lstStyle/>
        <a:p>
          <a:pPr marL="0" lvl="0" indent="0" algn="ctr" defTabSz="2311400">
            <a:lnSpc>
              <a:spcPct val="90000"/>
            </a:lnSpc>
            <a:spcBef>
              <a:spcPct val="0"/>
            </a:spcBef>
            <a:spcAft>
              <a:spcPct val="35000"/>
            </a:spcAft>
            <a:buNone/>
          </a:pPr>
          <a:r>
            <a:rPr lang="en-US" sz="5200" kern="1200" dirty="0"/>
            <a:t>87% in OHP</a:t>
          </a:r>
        </a:p>
      </dsp:txBody>
      <dsp:txXfrm rot="10800000">
        <a:off x="2214899" y="676"/>
        <a:ext cx="6284862" cy="1122388"/>
      </dsp:txXfrm>
    </dsp:sp>
    <dsp:sp modelId="{2ED78CA8-2701-475F-9446-76274EF0FD8F}">
      <dsp:nvSpPr>
        <dsp:cNvPr id="0" name=""/>
        <dsp:cNvSpPr/>
      </dsp:nvSpPr>
      <dsp:spPr>
        <a:xfrm>
          <a:off x="1373108" y="676"/>
          <a:ext cx="1122388" cy="1122388"/>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DFD3A8-7369-4180-84FC-7F3A815F6717}">
      <dsp:nvSpPr>
        <dsp:cNvPr id="0" name=""/>
        <dsp:cNvSpPr/>
      </dsp:nvSpPr>
      <dsp:spPr>
        <a:xfrm rot="10800000">
          <a:off x="1934302" y="1458105"/>
          <a:ext cx="6565459" cy="1122388"/>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4942" tIns="198120" rIns="369824" bIns="198120" numCol="1" spcCol="1270" anchor="ctr" anchorCtr="0">
          <a:noAutofit/>
        </a:bodyPr>
        <a:lstStyle/>
        <a:p>
          <a:pPr marL="0" lvl="0" indent="0" algn="ctr" defTabSz="2311400">
            <a:lnSpc>
              <a:spcPct val="90000"/>
            </a:lnSpc>
            <a:spcBef>
              <a:spcPct val="0"/>
            </a:spcBef>
            <a:spcAft>
              <a:spcPct val="35000"/>
            </a:spcAft>
            <a:buNone/>
          </a:pPr>
          <a:r>
            <a:rPr lang="en-US" sz="5200" kern="1200" dirty="0"/>
            <a:t>61% in SNAP </a:t>
          </a:r>
        </a:p>
      </dsp:txBody>
      <dsp:txXfrm rot="10800000">
        <a:off x="2214899" y="1458105"/>
        <a:ext cx="6284862" cy="1122388"/>
      </dsp:txXfrm>
    </dsp:sp>
    <dsp:sp modelId="{020BC9BF-D201-4A75-8FF8-F96CA454FFBC}">
      <dsp:nvSpPr>
        <dsp:cNvPr id="0" name=""/>
        <dsp:cNvSpPr/>
      </dsp:nvSpPr>
      <dsp:spPr>
        <a:xfrm>
          <a:off x="1373108" y="1458105"/>
          <a:ext cx="1122388" cy="1122388"/>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E35F3C-4DFD-4DD1-A9C4-7B73060F82F5}">
      <dsp:nvSpPr>
        <dsp:cNvPr id="0" name=""/>
        <dsp:cNvSpPr/>
      </dsp:nvSpPr>
      <dsp:spPr>
        <a:xfrm rot="10800000">
          <a:off x="1934302" y="2915535"/>
          <a:ext cx="6565459" cy="1122388"/>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4942" tIns="198120" rIns="369824" bIns="198120" numCol="1" spcCol="1270" anchor="ctr" anchorCtr="0">
          <a:noAutofit/>
        </a:bodyPr>
        <a:lstStyle/>
        <a:p>
          <a:pPr marL="0" lvl="0" indent="0" algn="ctr" defTabSz="2311400">
            <a:lnSpc>
              <a:spcPct val="90000"/>
            </a:lnSpc>
            <a:spcBef>
              <a:spcPct val="0"/>
            </a:spcBef>
            <a:spcAft>
              <a:spcPct val="35000"/>
            </a:spcAft>
            <a:buNone/>
          </a:pPr>
          <a:r>
            <a:rPr lang="en-US" sz="5200" kern="1200" dirty="0"/>
            <a:t>11% in TANF</a:t>
          </a:r>
        </a:p>
      </dsp:txBody>
      <dsp:txXfrm rot="10800000">
        <a:off x="2214899" y="2915535"/>
        <a:ext cx="6284862" cy="1122388"/>
      </dsp:txXfrm>
    </dsp:sp>
    <dsp:sp modelId="{42D493A6-77EA-44EB-97FF-2392DD5DBFE1}">
      <dsp:nvSpPr>
        <dsp:cNvPr id="0" name=""/>
        <dsp:cNvSpPr/>
      </dsp:nvSpPr>
      <dsp:spPr>
        <a:xfrm>
          <a:off x="1373108" y="2915535"/>
          <a:ext cx="1122388" cy="1122388"/>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DAC9CD-A5F9-4512-A6D5-E43BA22F19F2}" type="datetimeFigureOut">
              <a:rPr lang="en-US" smtClean="0"/>
              <a:t>5/31/2019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D325B2-4800-44C5-93A7-156324903666}" type="slidenum">
              <a:rPr lang="en-US" smtClean="0"/>
              <a:t>‹#›</a:t>
            </a:fld>
            <a:endParaRPr lang="en-US"/>
          </a:p>
        </p:txBody>
      </p:sp>
    </p:spTree>
    <p:extLst>
      <p:ext uri="{BB962C8B-B14F-4D97-AF65-F5344CB8AC3E}">
        <p14:creationId xmlns:p14="http://schemas.microsoft.com/office/powerpoint/2010/main" val="444340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325B2-4800-44C5-93A7-156324903666}" type="slidenum">
              <a:rPr lang="en-US" smtClean="0"/>
              <a:t>1</a:t>
            </a:fld>
            <a:endParaRPr lang="en-US"/>
          </a:p>
        </p:txBody>
      </p:sp>
    </p:spTree>
    <p:extLst>
      <p:ext uri="{BB962C8B-B14F-4D97-AF65-F5344CB8AC3E}">
        <p14:creationId xmlns:p14="http://schemas.microsoft.com/office/powerpoint/2010/main" val="1522338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7030A0"/>
                </a:solidFill>
              </a:rPr>
              <a:t>WIC values quality nutrition education which is what sets our program aside from other supplemental food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WIC sees our participants every 3 to 6 months for nutrition education. </a:t>
            </a:r>
            <a:r>
              <a:rPr lang="en-US" dirty="0"/>
              <a:t>Potentially up to 21 contacts</a:t>
            </a:r>
            <a:r>
              <a:rPr lang="en-US" baseline="0" dirty="0"/>
              <a:t> between birth and 5 years of age. </a:t>
            </a:r>
            <a:r>
              <a:rPr lang="en-US" sz="1200" kern="1200" dirty="0">
                <a:solidFill>
                  <a:schemeClr val="tx1"/>
                </a:solidFill>
                <a:effectLst/>
                <a:latin typeface="+mn-lt"/>
                <a:ea typeface="+mn-ea"/>
                <a:cs typeface="+mn-cs"/>
              </a:rPr>
              <a:t>This education takes many different forms. We offer: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personalized nutrition-focused consultation that assess health and diet and addresses responsive feeding,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 variety of group classes (share typical classes) and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20 different online nutrition-related course options for our busier families. (</a:t>
            </a:r>
            <a:r>
              <a:rPr lang="en-US" baseline="0" dirty="0"/>
              <a:t>Online nutrition education options for WIC families include: </a:t>
            </a:r>
            <a:r>
              <a:rPr lang="en-US" dirty="0"/>
              <a:t>Life course nutrition, Breastfeeding, Baby and me classes, Infant feeding cues and baby behaviors, Picky eating behaviors, Shopping for, storing and preparing fresh fruits and veggies, Physical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9D325B2-4800-44C5-93A7-156324903666}" type="slidenum">
              <a:rPr lang="en-US" smtClean="0"/>
              <a:t>10</a:t>
            </a:fld>
            <a:endParaRPr lang="en-US"/>
          </a:p>
        </p:txBody>
      </p:sp>
    </p:spTree>
    <p:extLst>
      <p:ext uri="{BB962C8B-B14F-4D97-AF65-F5344CB8AC3E}">
        <p14:creationId xmlns:p14="http://schemas.microsoft.com/office/powerpoint/2010/main" val="2394729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223838"/>
            <a:ext cx="5848350" cy="3290887"/>
          </a:xfrm>
        </p:spPr>
      </p:sp>
      <p:sp>
        <p:nvSpPr>
          <p:cNvPr id="3" name="Notes Placeholder 2"/>
          <p:cNvSpPr>
            <a:spLocks noGrp="1"/>
          </p:cNvSpPr>
          <p:nvPr>
            <p:ph type="body" idx="1"/>
          </p:nvPr>
        </p:nvSpPr>
        <p:spPr/>
        <p:txBody>
          <a:bodyPr>
            <a:normAutofit fontScale="77500" lnSpcReduction="20000"/>
          </a:bodyPr>
          <a:lstStyle/>
          <a:p>
            <a:pPr>
              <a:buFont typeface="Arial" pitchFamily="34" charset="0"/>
              <a:buNone/>
            </a:pPr>
            <a:r>
              <a:rPr lang="en-US" sz="1800" kern="1200" dirty="0">
                <a:solidFill>
                  <a:schemeClr val="tx1"/>
                </a:solidFill>
                <a:effectLst/>
                <a:latin typeface="+mn-lt"/>
                <a:ea typeface="+mn-ea"/>
                <a:cs typeface="+mn-cs"/>
              </a:rPr>
              <a:t>History – </a:t>
            </a:r>
            <a:endParaRPr lang="en-US" sz="1800" dirty="0"/>
          </a:p>
          <a:p>
            <a:pPr>
              <a:buFont typeface="Arial" pitchFamily="34" charset="0"/>
              <a:buChar char="•"/>
            </a:pPr>
            <a:r>
              <a:rPr lang="en-US" sz="1800" dirty="0"/>
              <a:t>After 30 plus years of effort and research, we know that the old way of giving nutrition education / counseling doesn’t work.</a:t>
            </a:r>
          </a:p>
          <a:p>
            <a:pPr>
              <a:buFont typeface="Arial" pitchFamily="34" charset="0"/>
              <a:buChar char="•"/>
            </a:pPr>
            <a:r>
              <a:rPr lang="en-US" sz="1800" dirty="0"/>
              <a:t>Oregon WIC implemented a statewide training on motivational interviewing to improve our participant’s health outcomes. </a:t>
            </a:r>
          </a:p>
          <a:p>
            <a:pPr>
              <a:buFont typeface="Arial" pitchFamily="34" charset="0"/>
              <a:buChar char="•"/>
            </a:pPr>
            <a:r>
              <a:rPr lang="en-US" sz="1800" dirty="0"/>
              <a:t>When we are talking about how this applies to the whole clinic, we call it participant centered services (PCS).</a:t>
            </a:r>
          </a:p>
          <a:p>
            <a:pPr marL="0" indent="0">
              <a:lnSpc>
                <a:spcPct val="90000"/>
              </a:lnSpc>
              <a:buFont typeface="Corbel" pitchFamily="34" charset="0"/>
              <a:buNone/>
            </a:pPr>
            <a:endParaRPr lang="en-US" sz="1800" dirty="0">
              <a:solidFill>
                <a:schemeClr val="tx1"/>
              </a:solidFill>
            </a:endParaRPr>
          </a:p>
          <a:p>
            <a:pPr marL="0" indent="0">
              <a:lnSpc>
                <a:spcPct val="90000"/>
              </a:lnSpc>
              <a:buFont typeface="Corbel" pitchFamily="34" charset="0"/>
              <a:buNone/>
            </a:pPr>
            <a:r>
              <a:rPr lang="en-US" sz="1800" dirty="0">
                <a:solidFill>
                  <a:schemeClr val="tx1"/>
                </a:solidFill>
              </a:rPr>
              <a:t>Staff training- </a:t>
            </a:r>
          </a:p>
          <a:p>
            <a:pPr marL="0" indent="0">
              <a:lnSpc>
                <a:spcPct val="90000"/>
              </a:lnSpc>
              <a:buFont typeface="Corbel" pitchFamily="34" charset="0"/>
              <a:buNone/>
            </a:pPr>
            <a:r>
              <a:rPr lang="en-US" sz="1800" dirty="0">
                <a:solidFill>
                  <a:schemeClr val="tx1"/>
                </a:solidFill>
              </a:rPr>
              <a:t>Staff have extensive training in nutrition focused counseling</a:t>
            </a:r>
          </a:p>
          <a:p>
            <a:pPr indent="-182880">
              <a:lnSpc>
                <a:spcPct val="90000"/>
              </a:lnSpc>
              <a:buFont typeface="Corbel" pitchFamily="34" charset="0"/>
              <a:buChar char="•"/>
            </a:pPr>
            <a:r>
              <a:rPr lang="en-US" sz="1800" dirty="0">
                <a:solidFill>
                  <a:schemeClr val="tx1"/>
                </a:solidFill>
              </a:rPr>
              <a:t>Learning modules take 90 to 100 hours </a:t>
            </a:r>
          </a:p>
          <a:p>
            <a:pPr indent="-182880">
              <a:lnSpc>
                <a:spcPct val="90000"/>
              </a:lnSpc>
              <a:buFont typeface="Corbel" pitchFamily="34" charset="0"/>
              <a:buChar char="•"/>
            </a:pPr>
            <a:r>
              <a:rPr lang="en-US" sz="1800" dirty="0">
                <a:solidFill>
                  <a:schemeClr val="tx1"/>
                </a:solidFill>
              </a:rPr>
              <a:t>Counseling staff have an additional 70 hours of observations</a:t>
            </a:r>
          </a:p>
          <a:p>
            <a:pPr marL="0" marR="0" lvl="0" indent="0" algn="l" defTabSz="914400" rtl="0" eaLnBrk="1" fontAlgn="auto" latinLnBrk="0" hangingPunct="1">
              <a:lnSpc>
                <a:spcPct val="90000"/>
              </a:lnSpc>
              <a:spcBef>
                <a:spcPts val="0"/>
              </a:spcBef>
              <a:spcAft>
                <a:spcPts val="0"/>
              </a:spcAft>
              <a:buClrTx/>
              <a:buSzTx/>
              <a:buFont typeface="Corbel" pitchFamily="34" charset="0"/>
              <a:buNone/>
              <a:tabLst/>
              <a:defRPr/>
            </a:pPr>
            <a:endParaRPr lang="en-US" sz="1800" dirty="0">
              <a:solidFill>
                <a:schemeClr val="tx1"/>
              </a:solidFill>
            </a:endParaRPr>
          </a:p>
          <a:p>
            <a:pPr marL="0" marR="0" lvl="0" indent="0" algn="l" defTabSz="914400" rtl="0" eaLnBrk="1" fontAlgn="auto" latinLnBrk="0" hangingPunct="1">
              <a:lnSpc>
                <a:spcPct val="90000"/>
              </a:lnSpc>
              <a:spcBef>
                <a:spcPts val="0"/>
              </a:spcBef>
              <a:spcAft>
                <a:spcPts val="0"/>
              </a:spcAft>
              <a:buClrTx/>
              <a:buSzTx/>
              <a:buFont typeface="Corbel" pitchFamily="34" charset="0"/>
              <a:buNone/>
              <a:tabLst/>
              <a:defRPr/>
            </a:pPr>
            <a:r>
              <a:rPr lang="en-US" sz="1800" dirty="0">
                <a:solidFill>
                  <a:srgbClr val="7030A0"/>
                </a:solidFill>
              </a:rPr>
              <a:t>Courses that WIC staff take to offer the best nutrition education include</a:t>
            </a:r>
            <a:r>
              <a:rPr lang="en-US" sz="1800" kern="1200" dirty="0">
                <a:solidFill>
                  <a:schemeClr val="tx1"/>
                </a:solidFill>
                <a:effectLst/>
                <a:latin typeface="+mn-lt"/>
                <a:ea typeface="+mn-ea"/>
                <a:cs typeface="+mn-cs"/>
              </a:rPr>
              <a:t>: </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breastfeeding</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Adverse Childhood Experiences (ACEs), </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anthropometric and hematology, </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basic nutrition and nutrition risk</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prenatal and postpartum nutrition</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baby behaviors and understanding toddler behaviors</a:t>
            </a:r>
            <a:endParaRPr lang="en-US" sz="1800" dirty="0">
              <a:solidFill>
                <a:schemeClr val="tx1"/>
              </a:solidFill>
            </a:endParaRPr>
          </a:p>
          <a:p>
            <a:pPr>
              <a:buFont typeface="Arial" pitchFamily="34" charset="0"/>
              <a:buNone/>
            </a:pPr>
            <a:endParaRPr lang="en-US" sz="1800" baseline="0" dirty="0"/>
          </a:p>
          <a:p>
            <a:endParaRPr lang="en-US" dirty="0"/>
          </a:p>
        </p:txBody>
      </p:sp>
      <p:sp>
        <p:nvSpPr>
          <p:cNvPr id="4" name="Slide Number Placeholder 3"/>
          <p:cNvSpPr>
            <a:spLocks noGrp="1"/>
          </p:cNvSpPr>
          <p:nvPr>
            <p:ph type="sldNum" sz="quarter" idx="10"/>
          </p:nvPr>
        </p:nvSpPr>
        <p:spPr/>
        <p:txBody>
          <a:bodyPr/>
          <a:lstStyle/>
          <a:p>
            <a:pPr>
              <a:defRPr/>
            </a:pPr>
            <a:fld id="{C2FD7CBC-75B1-4E12-8A16-46E031B5AF42}" type="slidenum">
              <a:rPr lang="en-US">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287423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223838"/>
            <a:ext cx="5848350" cy="3290887"/>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Share the # of RDNs working at your county WIC program. There are 50 RDNs working for WIC in Oregon</a:t>
            </a:r>
            <a:endParaRPr lang="en-US" dirty="0"/>
          </a:p>
        </p:txBody>
      </p:sp>
      <p:sp>
        <p:nvSpPr>
          <p:cNvPr id="4" name="Slide Number Placeholder 3"/>
          <p:cNvSpPr>
            <a:spLocks noGrp="1"/>
          </p:cNvSpPr>
          <p:nvPr>
            <p:ph type="sldNum" sz="quarter" idx="10"/>
          </p:nvPr>
        </p:nvSpPr>
        <p:spPr/>
        <p:txBody>
          <a:bodyPr/>
          <a:lstStyle/>
          <a:p>
            <a:pPr>
              <a:defRPr/>
            </a:pPr>
            <a:fld id="{C2FD7CBC-75B1-4E12-8A16-46E031B5AF42}" type="slidenum">
              <a:rPr lang="en-US">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654017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7030A0"/>
                </a:solidFill>
              </a:rPr>
              <a:t>WIC supports the AAP recommendation of exclusive breastfeeding until 6 months and continued breastfeeding to 12 months. We support continued breastfeeding beyond one year.</a:t>
            </a:r>
          </a:p>
          <a:p>
            <a:endParaRPr lang="en-US" i="1" dirty="0"/>
          </a:p>
          <a:p>
            <a:endParaRPr lang="en-US" i="1" dirty="0"/>
          </a:p>
          <a:p>
            <a:r>
              <a:rPr lang="en-US" i="1" dirty="0"/>
              <a:t>Note: For HCPs this may be preaching to the choir. Pick and choose what you feel is important to share.</a:t>
            </a:r>
          </a:p>
          <a:p>
            <a:endParaRPr lang="en-US" dirty="0"/>
          </a:p>
          <a:p>
            <a:r>
              <a:rPr lang="en-US" dirty="0"/>
              <a:t>Breastfeeding is important because it is</a:t>
            </a:r>
          </a:p>
          <a:p>
            <a:pPr marL="171450" indent="-171450">
              <a:buFont typeface="Arial" panose="020B0604020202020204" pitchFamily="34" charset="0"/>
              <a:buChar char="•"/>
            </a:pPr>
            <a:r>
              <a:rPr lang="en-US" dirty="0"/>
              <a:t>known to increase cognitive development and</a:t>
            </a:r>
          </a:p>
          <a:p>
            <a:pPr marL="171450" indent="-171450">
              <a:buFont typeface="Arial" panose="020B0604020202020204" pitchFamily="34" charset="0"/>
              <a:buChar char="•"/>
            </a:pPr>
            <a:r>
              <a:rPr lang="en-US" dirty="0"/>
              <a:t>reduces the incidence of infections, asthma and Sudden Infant Death Syndrome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Exclusive breastfeeding is associated with lower rates of childhood obesity, diabetes, heart disease and cancers later in life. Mothers who breastfeed have significantly lower rates of breast and ovarian cancer, diabetes and heart disease.  </a:t>
            </a:r>
          </a:p>
          <a:p>
            <a:endParaRPr lang="en-US" dirty="0"/>
          </a:p>
          <a:p>
            <a:r>
              <a:rPr lang="en-US" dirty="0"/>
              <a:t>Breastfeeding is more economical for the family budget, does not require preparation, is convenient and portable, and is ready whenever baby wants to eat.  </a:t>
            </a:r>
          </a:p>
          <a:p>
            <a:endParaRPr lang="en-US" dirty="0"/>
          </a:p>
        </p:txBody>
      </p:sp>
      <p:sp>
        <p:nvSpPr>
          <p:cNvPr id="4" name="Slide Number Placeholder 3"/>
          <p:cNvSpPr>
            <a:spLocks noGrp="1"/>
          </p:cNvSpPr>
          <p:nvPr>
            <p:ph type="sldNum" sz="quarter" idx="5"/>
          </p:nvPr>
        </p:nvSpPr>
        <p:spPr/>
        <p:txBody>
          <a:bodyPr/>
          <a:lstStyle/>
          <a:p>
            <a:fld id="{49D325B2-4800-44C5-93A7-156324903666}" type="slidenum">
              <a:rPr lang="en-US" smtClean="0"/>
              <a:t>13</a:t>
            </a:fld>
            <a:endParaRPr lang="en-US"/>
          </a:p>
        </p:txBody>
      </p:sp>
    </p:spTree>
    <p:extLst>
      <p:ext uri="{BB962C8B-B14F-4D97-AF65-F5344CB8AC3E}">
        <p14:creationId xmlns:p14="http://schemas.microsoft.com/office/powerpoint/2010/main" val="336584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88BE5B-53F0-40DE-9F70-2E6C82AE9759}" type="slidenum">
              <a:rPr lang="en-US" smtClean="0"/>
              <a:t>14</a:t>
            </a:fld>
            <a:endParaRPr lang="en-US"/>
          </a:p>
        </p:txBody>
      </p:sp>
    </p:spTree>
    <p:extLst>
      <p:ext uri="{BB962C8B-B14F-4D97-AF65-F5344CB8AC3E}">
        <p14:creationId xmlns:p14="http://schemas.microsoft.com/office/powerpoint/2010/main" val="3935896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223838"/>
            <a:ext cx="5849938" cy="3290887"/>
          </a:xfrm>
        </p:spPr>
      </p:sp>
      <p:sp>
        <p:nvSpPr>
          <p:cNvPr id="3" name="Notes Placeholder 2"/>
          <p:cNvSpPr>
            <a:spLocks noGrp="1"/>
          </p:cNvSpPr>
          <p:nvPr>
            <p:ph type="body" idx="1"/>
          </p:nvPr>
        </p:nvSpPr>
        <p:spPr/>
        <p:txBody>
          <a:bodyPr>
            <a:normAutofit/>
          </a:bodyPr>
          <a:lstStyle/>
          <a:p>
            <a:endParaRPr lang="en-US" dirty="0"/>
          </a:p>
          <a:p>
            <a:r>
              <a:rPr lang="en-US" dirty="0"/>
              <a:t>WIC Participant quotes.</a:t>
            </a:r>
          </a:p>
          <a:p>
            <a:endParaRPr lang="en-US" dirty="0"/>
          </a:p>
        </p:txBody>
      </p:sp>
      <p:sp>
        <p:nvSpPr>
          <p:cNvPr id="4" name="Slide Number Placeholder 3"/>
          <p:cNvSpPr>
            <a:spLocks noGrp="1"/>
          </p:cNvSpPr>
          <p:nvPr>
            <p:ph type="sldNum" sz="quarter" idx="10"/>
          </p:nvPr>
        </p:nvSpPr>
        <p:spPr/>
        <p:txBody>
          <a:bodyPr/>
          <a:lstStyle/>
          <a:p>
            <a:pPr>
              <a:defRPr/>
            </a:pPr>
            <a:fld id="{C2FD7CBC-75B1-4E12-8A16-46E031B5AF42}" type="slidenum">
              <a:rPr lang="en-US">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307104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1" dirty="0"/>
              <a:t>WIC staff training  breastfeeding - </a:t>
            </a:r>
            <a:r>
              <a:rPr lang="en-US" sz="1200" b="1" kern="1200" dirty="0">
                <a:solidFill>
                  <a:schemeClr val="tx1"/>
                </a:solidFill>
                <a:effectLst/>
                <a:latin typeface="+mn-lt"/>
                <a:ea typeface="+mn-ea"/>
                <a:cs typeface="+mn-cs"/>
              </a:rPr>
              <a:t>All counseling staff are required to have a minimum competency in breastfeeding covering:</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Value of long-term, exclusive breastfeeding</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Planning for the hospital</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Skin to skin</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Establishing milk supply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Baby behavior and infant sleep patterns </a:t>
            </a:r>
          </a:p>
          <a:p>
            <a:pPr marL="914400" lvl="2" indent="0">
              <a:buFont typeface="Arial" panose="020B0604020202020204" pitchFamily="34" charset="0"/>
              <a:buNone/>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1" dirty="0"/>
              <a:t>List of classes that a WIC certifier takes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Helping with a breastfeeding and what to expect in the hospital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The First hour, Skin-to-skin, Value of exclusivity</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Early postpartum breastfeeding </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Establishing milk production</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Maintaining breastfeeding through the first year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Baby behavior, Growth spurts, Adequate milk, Sleep, Stooling, Milk volume, Teething, Returning to work or school</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Overcoming Challenges </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Focus on physiological issues, from most to least commonly occurring, Low milk production, Engorgement, Sore nipples, Mastitis, plugged ducts, Overactive letdown</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b="1"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b="1" dirty="0"/>
              <a:t>The reason WIC does not provide formula in the first 30 days </a:t>
            </a:r>
            <a:r>
              <a:rPr lang="en-US" altLang="en-US" dirty="0"/>
              <a:t>- </a:t>
            </a:r>
            <a:r>
              <a:rPr lang="en-US" sz="1200" kern="1200" dirty="0">
                <a:solidFill>
                  <a:schemeClr val="tx1"/>
                </a:solidFill>
                <a:effectLst/>
                <a:latin typeface="+mn-lt"/>
                <a:ea typeface="+mn-ea"/>
                <a:cs typeface="+mn-cs"/>
              </a:rPr>
              <a:t>A major goal of WIC is to improve the health of mothers, infants and children; therefore, WIC families are encouraged to breastfeed infants unless medically contraindicated. The first days and weeks after delivery are a critical time for mothers and infants to establish breastfeeding. Formula supplements interfere with milk production and make learning to breastfeed difficult. </a:t>
            </a: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b="1" dirty="0"/>
          </a:p>
          <a:p>
            <a:pPr eaLnBrk="1" hangingPunct="1">
              <a:spcBef>
                <a:spcPct val="0"/>
              </a:spcBef>
            </a:pP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DEE16B-D75D-4938-B453-F5C738324536}" type="slidenum">
              <a:rPr lang="en-US" altLang="en-US"/>
              <a:pPr>
                <a:spcBef>
                  <a:spcPct val="0"/>
                </a:spcBef>
              </a:pPr>
              <a:t>16</a:t>
            </a:fld>
            <a:endParaRPr lang="en-US" altLang="en-US"/>
          </a:p>
        </p:txBody>
      </p:sp>
    </p:spTree>
    <p:extLst>
      <p:ext uri="{BB962C8B-B14F-4D97-AF65-F5344CB8AC3E}">
        <p14:creationId xmlns:p14="http://schemas.microsoft.com/office/powerpoint/2010/main" val="159275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223838"/>
            <a:ext cx="5848350" cy="3290887"/>
          </a:xfrm>
        </p:spPr>
      </p:sp>
      <p:sp>
        <p:nvSpPr>
          <p:cNvPr id="3" name="Notes Placeholder 2"/>
          <p:cNvSpPr>
            <a:spLocks noGrp="1"/>
          </p:cNvSpPr>
          <p:nvPr>
            <p:ph type="body" idx="1"/>
          </p:nvPr>
        </p:nvSpPr>
        <p:spPr/>
        <p:txBody>
          <a:bodyPr/>
          <a:lstStyle/>
          <a:p>
            <a:r>
              <a:rPr lang="en-US" dirty="0"/>
              <a:t>The evidence-based approach of IBCLCs</a:t>
            </a:r>
            <a:r>
              <a:rPr lang="en-US" baseline="0" dirty="0"/>
              <a:t> makes them uniquely qualified to provide safe and highly individualized services that take into account the needs of each mother and baby.  </a:t>
            </a:r>
          </a:p>
          <a:p>
            <a:endParaRPr lang="en-US" baseline="0" dirty="0"/>
          </a:p>
          <a:p>
            <a:r>
              <a:rPr lang="en-US" baseline="0" dirty="0"/>
              <a:t>Share if your agency has an IBCLC. </a:t>
            </a:r>
            <a:endParaRPr lang="en-US" dirty="0"/>
          </a:p>
        </p:txBody>
      </p:sp>
      <p:sp>
        <p:nvSpPr>
          <p:cNvPr id="4" name="Slide Number Placeholder 3"/>
          <p:cNvSpPr>
            <a:spLocks noGrp="1"/>
          </p:cNvSpPr>
          <p:nvPr>
            <p:ph type="sldNum" sz="quarter" idx="10"/>
          </p:nvPr>
        </p:nvSpPr>
        <p:spPr/>
        <p:txBody>
          <a:bodyPr/>
          <a:lstStyle/>
          <a:p>
            <a:pPr>
              <a:defRPr/>
            </a:pPr>
            <a:fld id="{C2FD7CBC-75B1-4E12-8A16-46E031B5AF42}" type="slidenum">
              <a:rPr lang="en-US">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4138103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WIC offers breast pumps for women who cannot obtain a pump through their insurer and under certain circumstances. WIC offers the following pumps (listed above)</a:t>
            </a:r>
            <a:endParaRPr lang="en-US" dirty="0"/>
          </a:p>
        </p:txBody>
      </p:sp>
      <p:sp>
        <p:nvSpPr>
          <p:cNvPr id="4" name="Slide Number Placeholder 3"/>
          <p:cNvSpPr>
            <a:spLocks noGrp="1"/>
          </p:cNvSpPr>
          <p:nvPr>
            <p:ph type="sldNum" sz="quarter" idx="5"/>
          </p:nvPr>
        </p:nvSpPr>
        <p:spPr/>
        <p:txBody>
          <a:bodyPr/>
          <a:lstStyle/>
          <a:p>
            <a:fld id="{49D325B2-4800-44C5-93A7-156324903666}" type="slidenum">
              <a:rPr lang="en-US" smtClean="0"/>
              <a:t>18</a:t>
            </a:fld>
            <a:endParaRPr lang="en-US"/>
          </a:p>
        </p:txBody>
      </p:sp>
    </p:spTree>
    <p:extLst>
      <p:ext uri="{BB962C8B-B14F-4D97-AF65-F5344CB8AC3E}">
        <p14:creationId xmlns:p14="http://schemas.microsoft.com/office/powerpoint/2010/main" val="196052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solidFill>
                  <a:schemeClr val="tx1"/>
                </a:solidFill>
              </a:rPr>
              <a:t>The 19 calorie formulas will be changing by the end of 2019 and will no longer require medical documentation </a:t>
            </a:r>
          </a:p>
          <a:p>
            <a:pPr marL="628650" lvl="1" indent="-171450">
              <a:buFont typeface="Arial" panose="020B0604020202020204" pitchFamily="34" charset="0"/>
              <a:buChar char="•"/>
            </a:pPr>
            <a:r>
              <a:rPr lang="en-US" dirty="0">
                <a:solidFill>
                  <a:schemeClr val="tx1"/>
                </a:solidFill>
              </a:rPr>
              <a:t>Different formulas can be provided by WIC for those with a qualifying medical condition</a:t>
            </a:r>
          </a:p>
          <a:p>
            <a:endParaRPr lang="en-US" dirty="0"/>
          </a:p>
        </p:txBody>
      </p:sp>
      <p:sp>
        <p:nvSpPr>
          <p:cNvPr id="4" name="Slide Number Placeholder 3"/>
          <p:cNvSpPr>
            <a:spLocks noGrp="1"/>
          </p:cNvSpPr>
          <p:nvPr>
            <p:ph type="sldNum" sz="quarter" idx="10"/>
          </p:nvPr>
        </p:nvSpPr>
        <p:spPr/>
        <p:txBody>
          <a:bodyPr/>
          <a:lstStyle/>
          <a:p>
            <a:fld id="{2D88BE5B-53F0-40DE-9F70-2E6C82AE9759}" type="slidenum">
              <a:rPr lang="en-US" smtClean="0"/>
              <a:t>19</a:t>
            </a:fld>
            <a:endParaRPr lang="en-US"/>
          </a:p>
        </p:txBody>
      </p:sp>
    </p:spTree>
    <p:extLst>
      <p:ext uri="{BB962C8B-B14F-4D97-AF65-F5344CB8AC3E}">
        <p14:creationId xmlns:p14="http://schemas.microsoft.com/office/powerpoint/2010/main" val="2052291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WIC Values:</a:t>
            </a:r>
          </a:p>
          <a:p>
            <a:pPr marL="171450" indent="-171450">
              <a:buFont typeface="Arial" panose="020B0604020202020204" pitchFamily="34" charset="0"/>
              <a:buChar char="•"/>
            </a:pP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every child</a:t>
            </a:r>
          </a:p>
          <a:p>
            <a:pPr marL="171450" indent="-171450">
              <a:buFont typeface="Arial" panose="020B0604020202020204" pitchFamily="34" charset="0"/>
              <a:buChar char="•"/>
            </a:pP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strong relationships</a:t>
            </a:r>
          </a:p>
          <a:p>
            <a:pPr marL="171450" indent="-171450">
              <a:buFont typeface="Arial" panose="020B0604020202020204" pitchFamily="34" charset="0"/>
              <a:buChar char="•"/>
            </a:pP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services delivered with trust and integrity</a:t>
            </a:r>
          </a:p>
          <a:p>
            <a:pPr marL="171450" indent="-171450">
              <a:buFont typeface="Arial" panose="020B0604020202020204" pitchFamily="34" charset="0"/>
              <a:buChar char="•"/>
            </a:pP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Oregon’s future</a:t>
            </a:r>
          </a:p>
          <a:p>
            <a:pPr marL="0" indent="0">
              <a:buFont typeface="Arial" panose="020B0604020202020204" pitchFamily="34" charset="0"/>
              <a:buNone/>
            </a:pPr>
            <a:br>
              <a:rPr lang="en-US" dirty="0"/>
            </a:br>
            <a:r>
              <a:rPr lang="en-US" i="1" dirty="0"/>
              <a:t>Note: Most of the photos in this presentation are of Oregon WIC families </a:t>
            </a:r>
          </a:p>
        </p:txBody>
      </p:sp>
      <p:sp>
        <p:nvSpPr>
          <p:cNvPr id="4" name="Slide Number Placeholder 3"/>
          <p:cNvSpPr>
            <a:spLocks noGrp="1"/>
          </p:cNvSpPr>
          <p:nvPr>
            <p:ph type="sldNum" sz="quarter" idx="5"/>
          </p:nvPr>
        </p:nvSpPr>
        <p:spPr/>
        <p:txBody>
          <a:bodyPr/>
          <a:lstStyle/>
          <a:p>
            <a:fld id="{49D325B2-4800-44C5-93A7-156324903666}" type="slidenum">
              <a:rPr lang="en-US" smtClean="0"/>
              <a:t>2</a:t>
            </a:fld>
            <a:endParaRPr lang="en-US"/>
          </a:p>
        </p:txBody>
      </p:sp>
    </p:spTree>
    <p:extLst>
      <p:ext uri="{BB962C8B-B14F-4D97-AF65-F5344CB8AC3E}">
        <p14:creationId xmlns:p14="http://schemas.microsoft.com/office/powerpoint/2010/main" val="2023833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2296" indent="0">
              <a:buFont typeface="Arial" pitchFamily="34" charset="0"/>
              <a:buNone/>
              <a:defRPr/>
            </a:pPr>
            <a:r>
              <a:rPr lang="en-US" sz="1200" dirty="0">
                <a:solidFill>
                  <a:schemeClr val="tx1"/>
                </a:solidFill>
              </a:rPr>
              <a:t>Bring some MDFs. Offer some examples of when a MDF should be filled out. </a:t>
            </a:r>
          </a:p>
          <a:p>
            <a:pPr marL="365760" indent="-283464">
              <a:buFont typeface="Arial" pitchFamily="34" charset="0"/>
              <a:buChar char="•"/>
              <a:defRPr/>
            </a:pPr>
            <a:endParaRPr lang="en-US" sz="1200" dirty="0">
              <a:solidFill>
                <a:schemeClr val="tx1"/>
              </a:solidFill>
            </a:endParaRPr>
          </a:p>
          <a:p>
            <a:pPr marL="82296" indent="0">
              <a:buFont typeface="Arial" pitchFamily="34" charset="0"/>
              <a:buNone/>
              <a:defRPr/>
            </a:pPr>
            <a:r>
              <a:rPr lang="en-US" sz="1200" dirty="0">
                <a:solidFill>
                  <a:schemeClr val="tx1"/>
                </a:solidFill>
              </a:rPr>
              <a:t>Encourage providers to: </a:t>
            </a:r>
          </a:p>
          <a:p>
            <a:pPr marL="365760" indent="-283464">
              <a:buFont typeface="Arial" pitchFamily="34" charset="0"/>
              <a:buChar char="•"/>
              <a:defRPr/>
            </a:pPr>
            <a:r>
              <a:rPr lang="en-US" sz="1200" dirty="0">
                <a:solidFill>
                  <a:schemeClr val="tx1"/>
                </a:solidFill>
              </a:rPr>
              <a:t>Complete all fields for formula &amp; foods</a:t>
            </a:r>
          </a:p>
          <a:p>
            <a:pPr marL="365760" indent="-283464">
              <a:buFont typeface="Arial" pitchFamily="34" charset="0"/>
              <a:buChar char="•"/>
              <a:defRPr/>
            </a:pPr>
            <a:r>
              <a:rPr lang="en-US" sz="1200" dirty="0">
                <a:solidFill>
                  <a:schemeClr val="tx1"/>
                </a:solidFill>
              </a:rPr>
              <a:t>Fax or return the completed form to your local WIC clinic</a:t>
            </a:r>
          </a:p>
          <a:p>
            <a:pPr marL="365760" indent="-283464">
              <a:buFont typeface="Arial" pitchFamily="34" charset="0"/>
              <a:buChar char="•"/>
              <a:defRPr/>
            </a:pPr>
            <a:r>
              <a:rPr lang="en-US" sz="1200" dirty="0">
                <a:solidFill>
                  <a:schemeClr val="tx1"/>
                </a:solidFill>
              </a:rPr>
              <a:t>Re-authorize at least every 3 months and not to exceed 12 months</a:t>
            </a:r>
          </a:p>
          <a:p>
            <a:endParaRPr lang="en-US" dirty="0"/>
          </a:p>
        </p:txBody>
      </p:sp>
      <p:sp>
        <p:nvSpPr>
          <p:cNvPr id="4" name="Slide Number Placeholder 3"/>
          <p:cNvSpPr>
            <a:spLocks noGrp="1"/>
          </p:cNvSpPr>
          <p:nvPr>
            <p:ph type="sldNum" sz="quarter" idx="5"/>
          </p:nvPr>
        </p:nvSpPr>
        <p:spPr/>
        <p:txBody>
          <a:bodyPr/>
          <a:lstStyle/>
          <a:p>
            <a:fld id="{49D325B2-4800-44C5-93A7-156324903666}" type="slidenum">
              <a:rPr lang="en-US" smtClean="0"/>
              <a:t>20</a:t>
            </a:fld>
            <a:endParaRPr lang="en-US"/>
          </a:p>
        </p:txBody>
      </p:sp>
    </p:spTree>
    <p:extLst>
      <p:ext uri="{BB962C8B-B14F-4D97-AF65-F5344CB8AC3E}">
        <p14:creationId xmlns:p14="http://schemas.microsoft.com/office/powerpoint/2010/main" val="956448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325B2-4800-44C5-93A7-156324903666}" type="slidenum">
              <a:rPr lang="en-US" smtClean="0"/>
              <a:t>21</a:t>
            </a:fld>
            <a:endParaRPr lang="en-US"/>
          </a:p>
        </p:txBody>
      </p:sp>
    </p:spTree>
    <p:extLst>
      <p:ext uri="{BB962C8B-B14F-4D97-AF65-F5344CB8AC3E}">
        <p14:creationId xmlns:p14="http://schemas.microsoft.com/office/powerpoint/2010/main" val="2506727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Offer WIC outreach materials –WIC Rx pad, outreach brochures or posters </a:t>
            </a:r>
            <a:endParaRPr lang="en-US" dirty="0"/>
          </a:p>
        </p:txBody>
      </p:sp>
      <p:sp>
        <p:nvSpPr>
          <p:cNvPr id="4" name="Slide Number Placeholder 3"/>
          <p:cNvSpPr>
            <a:spLocks noGrp="1"/>
          </p:cNvSpPr>
          <p:nvPr>
            <p:ph type="sldNum" sz="quarter" idx="5"/>
          </p:nvPr>
        </p:nvSpPr>
        <p:spPr/>
        <p:txBody>
          <a:bodyPr/>
          <a:lstStyle/>
          <a:p>
            <a:fld id="{49D325B2-4800-44C5-93A7-156324903666}" type="slidenum">
              <a:rPr lang="en-US" smtClean="0"/>
              <a:t>22</a:t>
            </a:fld>
            <a:endParaRPr lang="en-US"/>
          </a:p>
        </p:txBody>
      </p:sp>
    </p:spTree>
    <p:extLst>
      <p:ext uri="{BB962C8B-B14F-4D97-AF65-F5344CB8AC3E}">
        <p14:creationId xmlns:p14="http://schemas.microsoft.com/office/powerpoint/2010/main" val="3716404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325B2-4800-44C5-93A7-156324903666}" type="slidenum">
              <a:rPr lang="en-US" smtClean="0"/>
              <a:t>23</a:t>
            </a:fld>
            <a:endParaRPr lang="en-US"/>
          </a:p>
        </p:txBody>
      </p:sp>
    </p:spTree>
    <p:extLst>
      <p:ext uri="{BB962C8B-B14F-4D97-AF65-F5344CB8AC3E}">
        <p14:creationId xmlns:p14="http://schemas.microsoft.com/office/powerpoint/2010/main" val="3522311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223838"/>
            <a:ext cx="5849938" cy="3290887"/>
          </a:xfrm>
        </p:spPr>
      </p:sp>
      <p:sp>
        <p:nvSpPr>
          <p:cNvPr id="3" name="Notes Placeholder 2"/>
          <p:cNvSpPr>
            <a:spLocks noGrp="1"/>
          </p:cNvSpPr>
          <p:nvPr>
            <p:ph type="body" idx="1"/>
          </p:nvPr>
        </p:nvSpPr>
        <p:spPr>
          <a:xfrm>
            <a:off x="224633" y="3806030"/>
            <a:ext cx="6473030" cy="5181601"/>
          </a:xfrm>
        </p:spPr>
        <p:txBody>
          <a:bodyPr>
            <a:normAutofit/>
          </a:bodyPr>
          <a:lstStyle/>
          <a:p>
            <a:pPr defTabSz="913412">
              <a:defRPr/>
            </a:pPr>
            <a:r>
              <a:rPr lang="en-US" sz="1400" dirty="0"/>
              <a:t>National attention to hunger and malnutrition in the late 1960’s lead to the establishment of a pilot federal program in 1972 called the Special Supplemental Nutrition Program for Women, Infants &amp; Children. </a:t>
            </a:r>
            <a:r>
              <a:rPr lang="en-US" sz="1400" dirty="0">
                <a:cs typeface="Times New Roman" pitchFamily="18" charset="0"/>
              </a:rPr>
              <a:t>Established in 1974 by an amendment of the Child Nutrition Act of 1966. </a:t>
            </a:r>
          </a:p>
          <a:p>
            <a:pPr defTabSz="913412">
              <a:defRPr/>
            </a:pPr>
            <a:endParaRPr lang="en-US" sz="1400" dirty="0">
              <a:cs typeface="Times New Roman" pitchFamily="18" charset="0"/>
            </a:endParaRPr>
          </a:p>
          <a:p>
            <a:pPr defTabSz="913412">
              <a:defRPr/>
            </a:pPr>
            <a:r>
              <a:rPr lang="en-US" sz="1400" dirty="0">
                <a:cs typeface="Times New Roman" pitchFamily="18" charset="0"/>
              </a:rPr>
              <a:t>The mission is “to safeguard the health of low-income women, infants and children up to age 5 who are at nutritional risk by providing nutritious foods to supplement diets, information on healthy eating, and referrals to health care.”</a:t>
            </a:r>
          </a:p>
          <a:p>
            <a:pPr defTabSz="913412">
              <a:defRPr/>
            </a:pPr>
            <a:endParaRPr lang="en-US" sz="1400" dirty="0">
              <a:cs typeface="Times New Roman" pitchFamily="18" charset="0"/>
            </a:endParaRPr>
          </a:p>
          <a:p>
            <a:pPr defTabSz="913412">
              <a:defRPr/>
            </a:pPr>
            <a:r>
              <a:rPr lang="en-US" sz="1400" dirty="0">
                <a:cs typeface="Times New Roman" pitchFamily="18" charset="0"/>
              </a:rPr>
              <a:t>WIC is a discretionary federal program for which Congress must appropriate funding each year.</a:t>
            </a:r>
          </a:p>
          <a:p>
            <a:pPr>
              <a:buClr>
                <a:schemeClr val="accent2"/>
              </a:buClr>
              <a:buFont typeface="Arial" pitchFamily="34" charset="0"/>
              <a:buNone/>
            </a:pPr>
            <a:endParaRPr lang="en-US" sz="1400" dirty="0">
              <a:cs typeface="Times New Roman" pitchFamily="18" charset="0"/>
            </a:endParaRPr>
          </a:p>
          <a:p>
            <a:pPr>
              <a:buClr>
                <a:schemeClr val="accent2"/>
              </a:buClr>
              <a:buFont typeface="Arial" pitchFamily="34" charset="0"/>
              <a:buNone/>
            </a:pPr>
            <a:r>
              <a:rPr lang="en-US" sz="1400" dirty="0">
                <a:cs typeface="Times New Roman" pitchFamily="18" charset="0"/>
              </a:rPr>
              <a:t>WIC is not an entitlement program, so it must be funded by an appropriation every other year.</a:t>
            </a:r>
          </a:p>
          <a:p>
            <a:pPr>
              <a:buClr>
                <a:schemeClr val="accent2"/>
              </a:buClr>
              <a:buFont typeface="Arial" pitchFamily="34" charset="0"/>
              <a:buNone/>
            </a:pPr>
            <a:endParaRPr lang="en-US" sz="1400" dirty="0">
              <a:cs typeface="Times New Roman" pitchFamily="18" charset="0"/>
            </a:endParaRPr>
          </a:p>
          <a:p>
            <a:pPr>
              <a:buClr>
                <a:schemeClr val="accent2"/>
              </a:buClr>
              <a:buFont typeface="Arial" pitchFamily="34" charset="0"/>
              <a:buNone/>
            </a:pPr>
            <a:endParaRPr lang="en-US" sz="1400" dirty="0">
              <a:cs typeface="Times New Roman" pitchFamily="18" charset="0"/>
            </a:endParaRPr>
          </a:p>
          <a:p>
            <a:pPr>
              <a:buClr>
                <a:schemeClr val="accent2"/>
              </a:buClr>
              <a:buFont typeface="Arial" pitchFamily="34" charset="0"/>
              <a:buNone/>
            </a:pPr>
            <a:endParaRPr lang="en-US" sz="1400" dirty="0">
              <a:cs typeface="Times New Roman" pitchFamily="18" charset="0"/>
            </a:endParaRPr>
          </a:p>
          <a:p>
            <a:pPr>
              <a:buClr>
                <a:schemeClr val="accent2"/>
              </a:buClr>
              <a:buFont typeface="Arial" pitchFamily="34" charset="0"/>
              <a:buNone/>
            </a:pPr>
            <a:endParaRPr lang="en-US" sz="1400" dirty="0">
              <a:cs typeface="Times New Roman" pitchFamily="18" charset="0"/>
            </a:endParaRPr>
          </a:p>
        </p:txBody>
      </p:sp>
      <p:sp>
        <p:nvSpPr>
          <p:cNvPr id="4" name="Slide Number Placeholder 3"/>
          <p:cNvSpPr>
            <a:spLocks noGrp="1"/>
          </p:cNvSpPr>
          <p:nvPr>
            <p:ph type="sldNum" sz="quarter" idx="10"/>
          </p:nvPr>
        </p:nvSpPr>
        <p:spPr/>
        <p:txBody>
          <a:bodyPr/>
          <a:lstStyle/>
          <a:p>
            <a:pPr>
              <a:defRPr/>
            </a:pPr>
            <a:fld id="{C2FD7CBC-75B1-4E12-8A16-46E031B5AF42}" type="slidenum">
              <a:rPr lang="en-US">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1976432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Did you also know that: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Just under half of the babies born in rural Oregon were born to mom’s who were on WIC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An average of 71% of WIC families are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serve m</a:t>
            </a: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ore women in their 30s, than teenage moms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5"/>
          </p:nvPr>
        </p:nvSpPr>
        <p:spPr/>
        <p:txBody>
          <a:bodyPr/>
          <a:lstStyle/>
          <a:p>
            <a:fld id="{49D325B2-4800-44C5-93A7-156324903666}" type="slidenum">
              <a:rPr lang="en-US" smtClean="0"/>
              <a:t>4</a:t>
            </a:fld>
            <a:endParaRPr lang="en-US"/>
          </a:p>
        </p:txBody>
      </p:sp>
    </p:spTree>
    <p:extLst>
      <p:ext uri="{BB962C8B-B14F-4D97-AF65-F5344CB8AC3E}">
        <p14:creationId xmlns:p14="http://schemas.microsoft.com/office/powerpoint/2010/main" val="1897878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Pregnant, postpartum or nursing women, infants and children that are enrolled or eligible for Medicaid/OHP, SNAP or TANF are automatically income eligible for WIC. </a:t>
            </a:r>
          </a:p>
          <a:p>
            <a:endParaRPr lang="en-US" i="1" dirty="0"/>
          </a:p>
          <a:p>
            <a:r>
              <a:rPr lang="en-US" i="1" dirty="0"/>
              <a:t>Household income must be less than 185% of the Federal Poverty Level. A family of 4 can make just over $47 thousand/year (or just under 4 thousand/month, gross income) to qualify (2018).</a:t>
            </a:r>
          </a:p>
          <a:p>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OHP – </a:t>
            </a:r>
            <a:r>
              <a:rPr lang="en-US" sz="1200" b="0" kern="1200" dirty="0">
                <a:solidFill>
                  <a:schemeClr val="tx1"/>
                </a:solidFill>
                <a:effectLst/>
                <a:latin typeface="+mn-lt"/>
                <a:ea typeface="+mn-ea"/>
                <a:cs typeface="+mn-cs"/>
              </a:rPr>
              <a:t>Please refer all your OHP-enrolled pregnant women, infants and children to WIC.  All of these patient’s are eligible for WIC services.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SNAP – SNAP and WIC are often thought of the same programs. We both offer supplemental foods however WIC has:</a:t>
            </a:r>
            <a:br>
              <a:rPr lang="en-US" sz="1200" b="1" kern="1200" dirty="0">
                <a:solidFill>
                  <a:schemeClr val="tx1"/>
                </a:solidFill>
                <a:effectLst/>
                <a:latin typeface="+mn-lt"/>
                <a:ea typeface="+mn-ea"/>
                <a:cs typeface="+mn-cs"/>
              </a:rPr>
            </a:br>
            <a:endParaRPr lang="en-US" sz="1200" b="1"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A prescribed food package that offers specific nutrients for the participant’s needs</a:t>
            </a:r>
          </a:p>
          <a:p>
            <a:pPr marL="628650" lvl="1" indent="-171450">
              <a:buFont typeface="Arial" panose="020B0604020202020204" pitchFamily="34" charset="0"/>
              <a:buChar char="•"/>
            </a:pPr>
            <a:r>
              <a:rPr lang="en-US" sz="1200" dirty="0">
                <a:solidFill>
                  <a:schemeClr val="tx1"/>
                </a:solidFill>
              </a:rPr>
              <a:t>Social history with our participants. We have at least 2 contacts with participants every six months (up to 4 a year).</a:t>
            </a:r>
          </a:p>
          <a:p>
            <a:pPr marL="628650" lvl="1" indent="-171450">
              <a:buFont typeface="Arial" panose="020B0604020202020204" pitchFamily="34" charset="0"/>
              <a:buChar char="•"/>
            </a:pPr>
            <a:r>
              <a:rPr lang="en-US" sz="1200" dirty="0">
                <a:solidFill>
                  <a:schemeClr val="tx1"/>
                </a:solidFill>
              </a:rPr>
              <a:t>A strong emphasis on nutrition-focused counseling using motivational interviewing</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TANF</a:t>
            </a:r>
            <a:r>
              <a:rPr lang="en-US" sz="1200" b="0" i="0" kern="1200" dirty="0">
                <a:solidFill>
                  <a:schemeClr val="tx1"/>
                </a:solidFill>
                <a:effectLst/>
                <a:latin typeface="+mn-lt"/>
                <a:ea typeface="+mn-ea"/>
                <a:cs typeface="+mn-cs"/>
              </a:rPr>
              <a:t> stands for Temporary Assistance for Needy Families. The </a:t>
            </a:r>
            <a:r>
              <a:rPr lang="en-US" sz="1200" b="1" i="0" kern="1200" dirty="0">
                <a:solidFill>
                  <a:schemeClr val="tx1"/>
                </a:solidFill>
                <a:effectLst/>
                <a:latin typeface="+mn-lt"/>
                <a:ea typeface="+mn-ea"/>
                <a:cs typeface="+mn-cs"/>
              </a:rPr>
              <a:t>TANF</a:t>
            </a:r>
            <a:r>
              <a:rPr lang="en-US" sz="1200" b="0" i="0" kern="1200" dirty="0">
                <a:solidFill>
                  <a:schemeClr val="tx1"/>
                </a:solidFill>
                <a:effectLst/>
                <a:latin typeface="+mn-lt"/>
                <a:ea typeface="+mn-ea"/>
                <a:cs typeface="+mn-cs"/>
              </a:rPr>
              <a:t> program, which is time limited, assists families with children when the parents or care givers cannot provide for the family's basic needs. </a:t>
            </a:r>
            <a:endParaRPr lang="en-US" i="0" dirty="0"/>
          </a:p>
          <a:p>
            <a:endParaRPr lang="en-US" dirty="0"/>
          </a:p>
        </p:txBody>
      </p:sp>
      <p:sp>
        <p:nvSpPr>
          <p:cNvPr id="4" name="Slide Number Placeholder 3"/>
          <p:cNvSpPr>
            <a:spLocks noGrp="1"/>
          </p:cNvSpPr>
          <p:nvPr>
            <p:ph type="sldNum" sz="quarter" idx="5"/>
          </p:nvPr>
        </p:nvSpPr>
        <p:spPr/>
        <p:txBody>
          <a:bodyPr/>
          <a:lstStyle/>
          <a:p>
            <a:fld id="{49D325B2-4800-44C5-93A7-156324903666}" type="slidenum">
              <a:rPr lang="en-US" smtClean="0"/>
              <a:t>5</a:t>
            </a:fld>
            <a:endParaRPr lang="en-US"/>
          </a:p>
        </p:txBody>
      </p:sp>
    </p:spTree>
    <p:extLst>
      <p:ext uri="{BB962C8B-B14F-4D97-AF65-F5344CB8AC3E}">
        <p14:creationId xmlns:p14="http://schemas.microsoft.com/office/powerpoint/2010/main" val="762959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WIC services within the wheel. </a:t>
            </a:r>
          </a:p>
          <a:p>
            <a:endParaRPr lang="en-US" dirty="0"/>
          </a:p>
          <a:p>
            <a:r>
              <a:rPr lang="en-US" dirty="0"/>
              <a:t>Share your county data sheet and highlight (visual includes data from state WIC collectively 2018)</a:t>
            </a:r>
          </a:p>
          <a:p>
            <a:pPr marL="171450" indent="-171450">
              <a:buFont typeface="Arial" panose="020B0604020202020204" pitchFamily="34" charset="0"/>
              <a:buChar char="•"/>
            </a:pPr>
            <a:r>
              <a:rPr lang="en-US" dirty="0"/>
              <a:t>Numbers of participants served </a:t>
            </a:r>
          </a:p>
          <a:p>
            <a:pPr marL="171450" indent="-171450">
              <a:buFont typeface="Arial" panose="020B0604020202020204" pitchFamily="34" charset="0"/>
              <a:buChar char="•"/>
            </a:pPr>
            <a:r>
              <a:rPr lang="en-US" dirty="0"/>
              <a:t>Breastfeeding rates</a:t>
            </a:r>
          </a:p>
          <a:p>
            <a:pPr marL="171450" indent="-171450">
              <a:buFont typeface="Arial" panose="020B0604020202020204" pitchFamily="34" charset="0"/>
              <a:buChar char="•"/>
            </a:pPr>
            <a:r>
              <a:rPr lang="en-US" dirty="0"/>
              <a:t># of stores accepting WIC and the economic benefit</a:t>
            </a:r>
          </a:p>
          <a:p>
            <a:pPr marL="171450" indent="-171450">
              <a:buFont typeface="Arial" panose="020B0604020202020204" pitchFamily="34" charset="0"/>
              <a:buChar char="•"/>
            </a:pPr>
            <a:r>
              <a:rPr lang="en-US" dirty="0"/>
              <a:t># of participating farmers and the $ paid to them from the FDNP </a:t>
            </a:r>
          </a:p>
          <a:p>
            <a:endParaRPr lang="en-US" dirty="0"/>
          </a:p>
          <a:p>
            <a:endParaRPr lang="en-US" dirty="0"/>
          </a:p>
        </p:txBody>
      </p:sp>
      <p:sp>
        <p:nvSpPr>
          <p:cNvPr id="4" name="Slide Number Placeholder 3"/>
          <p:cNvSpPr>
            <a:spLocks noGrp="1"/>
          </p:cNvSpPr>
          <p:nvPr>
            <p:ph type="sldNum" sz="quarter" idx="5"/>
          </p:nvPr>
        </p:nvSpPr>
        <p:spPr/>
        <p:txBody>
          <a:bodyPr/>
          <a:lstStyle/>
          <a:p>
            <a:fld id="{49D325B2-4800-44C5-93A7-156324903666}" type="slidenum">
              <a:rPr lang="en-US" smtClean="0"/>
              <a:t>6</a:t>
            </a:fld>
            <a:endParaRPr lang="en-US"/>
          </a:p>
        </p:txBody>
      </p:sp>
    </p:spTree>
    <p:extLst>
      <p:ext uri="{BB962C8B-B14F-4D97-AF65-F5344CB8AC3E}">
        <p14:creationId xmlns:p14="http://schemas.microsoft.com/office/powerpoint/2010/main" val="1257772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help families be healthy by offering nutritious food, health screenings and quality nutrition education offered by trained and professional staff. </a:t>
            </a:r>
          </a:p>
          <a:p>
            <a:endParaRPr lang="en-US" dirty="0"/>
          </a:p>
          <a:p>
            <a:endParaRPr lang="en-US" dirty="0"/>
          </a:p>
        </p:txBody>
      </p:sp>
      <p:sp>
        <p:nvSpPr>
          <p:cNvPr id="4" name="Slide Number Placeholder 3"/>
          <p:cNvSpPr>
            <a:spLocks noGrp="1"/>
          </p:cNvSpPr>
          <p:nvPr>
            <p:ph type="sldNum" sz="quarter" idx="5"/>
          </p:nvPr>
        </p:nvSpPr>
        <p:spPr/>
        <p:txBody>
          <a:bodyPr/>
          <a:lstStyle/>
          <a:p>
            <a:fld id="{49D325B2-4800-44C5-93A7-156324903666}" type="slidenum">
              <a:rPr lang="en-US" smtClean="0"/>
              <a:t>7</a:t>
            </a:fld>
            <a:endParaRPr lang="en-US"/>
          </a:p>
        </p:txBody>
      </p:sp>
    </p:spTree>
    <p:extLst>
      <p:ext uri="{BB962C8B-B14F-4D97-AF65-F5344CB8AC3E}">
        <p14:creationId xmlns:p14="http://schemas.microsoft.com/office/powerpoint/2010/main" val="128511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picture on the top left represents a typical WIC food package. Average value per participant is around $50. </a:t>
            </a:r>
            <a:r>
              <a:rPr lang="en-US" altLang="en-US" i="1" dirty="0"/>
              <a:t>(A pregnant mom with a child would get approximately $150 worth of food per month)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eaLnBrk="1" hangingPunct="1">
              <a:spcBef>
                <a:spcPct val="0"/>
              </a:spcBef>
            </a:pPr>
            <a:r>
              <a:rPr lang="en-US" altLang="en-US" u="sng" baseline="0" dirty="0"/>
              <a:t>WIC Food package choices include:</a:t>
            </a:r>
          </a:p>
          <a:p>
            <a:pPr marL="171450" indent="-171450" eaLnBrk="1" hangingPunct="1">
              <a:spcBef>
                <a:spcPct val="0"/>
              </a:spcBef>
              <a:buFont typeface="Arial" panose="020B0604020202020204" pitchFamily="34" charset="0"/>
              <a:buChar char="•"/>
            </a:pPr>
            <a:r>
              <a:rPr lang="en-US" altLang="en-US" baseline="0" dirty="0"/>
              <a:t>Fruits &amp; Veggies; can be organic; fresh or frozen</a:t>
            </a:r>
          </a:p>
          <a:p>
            <a:pPr marL="171450" indent="-171450" eaLnBrk="1" hangingPunct="1">
              <a:spcBef>
                <a:spcPct val="0"/>
              </a:spcBef>
              <a:buFont typeface="Arial" panose="020B0604020202020204" pitchFamily="34" charset="0"/>
              <a:buChar char="•"/>
            </a:pPr>
            <a:r>
              <a:rPr lang="en-US" altLang="en-US" baseline="0" dirty="0"/>
              <a:t> Whole Grains; adding new options like whole grain pasta and tortillas</a:t>
            </a:r>
          </a:p>
          <a:p>
            <a:pPr marL="171450" indent="-171450" eaLnBrk="1" hangingPunct="1">
              <a:spcBef>
                <a:spcPct val="0"/>
              </a:spcBef>
              <a:buFont typeface="Arial" panose="020B0604020202020204" pitchFamily="34" charset="0"/>
              <a:buChar char="•"/>
            </a:pPr>
            <a:r>
              <a:rPr lang="en-US" altLang="en-US" baseline="0" dirty="0"/>
              <a:t> Milk; low-fat age 2 and older</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baseline="0" dirty="0"/>
              <a:t> Cheese (single-serving string cheese mozzarella was recently added)</a:t>
            </a:r>
          </a:p>
          <a:p>
            <a:pPr marL="171450" indent="-171450" eaLnBrk="1" hangingPunct="1">
              <a:spcBef>
                <a:spcPct val="0"/>
              </a:spcBef>
              <a:buFont typeface="Arial" panose="020B0604020202020204" pitchFamily="34" charset="0"/>
              <a:buChar char="•"/>
            </a:pPr>
            <a:r>
              <a:rPr lang="en-US" altLang="en-US" baseline="0" dirty="0"/>
              <a:t> Eggs</a:t>
            </a:r>
          </a:p>
          <a:p>
            <a:pPr marL="171450" indent="-171450" eaLnBrk="1" hangingPunct="1">
              <a:spcBef>
                <a:spcPct val="0"/>
              </a:spcBef>
              <a:buFont typeface="Arial" panose="020B0604020202020204" pitchFamily="34" charset="0"/>
              <a:buChar char="•"/>
            </a:pPr>
            <a:r>
              <a:rPr lang="en-US" altLang="en-US" baseline="0" dirty="0"/>
              <a:t> Peanut Butter and/or beans; adding canned beans in addition to dried</a:t>
            </a:r>
          </a:p>
          <a:p>
            <a:pPr marL="171450" indent="-171450" eaLnBrk="1" hangingPunct="1">
              <a:spcBef>
                <a:spcPct val="0"/>
              </a:spcBef>
              <a:buFont typeface="Arial" panose="020B0604020202020204" pitchFamily="34" charset="0"/>
              <a:buChar char="•"/>
            </a:pPr>
            <a:r>
              <a:rPr lang="en-US" altLang="en-US" baseline="0" dirty="0"/>
              <a:t> Cereal (In 2019 Oregon removed certain cereals to eliminate any artificial dyes)</a:t>
            </a:r>
          </a:p>
          <a:p>
            <a:pPr marL="171450" indent="-171450" eaLnBrk="1" hangingPunct="1">
              <a:spcBef>
                <a:spcPct val="0"/>
              </a:spcBef>
              <a:buFont typeface="Arial" panose="020B0604020202020204" pitchFamily="34" charset="0"/>
              <a:buChar char="•"/>
            </a:pPr>
            <a:r>
              <a:rPr lang="en-US" altLang="en-US" baseline="0" dirty="0"/>
              <a:t> Juice (As noted above, the amount per month averages out to be 4 ounces per day, in line with AAP recommendations)</a:t>
            </a:r>
          </a:p>
          <a:p>
            <a:pPr marL="171450" indent="-171450" eaLnBrk="1" hangingPunct="1">
              <a:spcBef>
                <a:spcPct val="0"/>
              </a:spcBef>
              <a:buFont typeface="Arial" panose="020B0604020202020204" pitchFamily="34" charset="0"/>
              <a:buChar char="•"/>
            </a:pPr>
            <a:r>
              <a:rPr lang="en-US" altLang="en-US" baseline="0" dirty="0"/>
              <a:t> Fish (canned)</a:t>
            </a:r>
          </a:p>
          <a:p>
            <a:pPr marL="171450" indent="-171450" eaLnBrk="1" hangingPunct="1">
              <a:spcBef>
                <a:spcPct val="0"/>
              </a:spcBef>
              <a:buFont typeface="Arial" panose="020B0604020202020204" pitchFamily="34" charset="0"/>
              <a:buChar char="•"/>
            </a:pPr>
            <a:r>
              <a:rPr lang="en-US" altLang="en-US" baseline="0" dirty="0"/>
              <a:t>Infant Foods (In 2019: Oregon first in the nation to remove infant rice cereal from our food package due to concerns with levels of arsenic in infant rice cereal)</a:t>
            </a:r>
          </a:p>
          <a:p>
            <a:pPr marL="171450" indent="-171450" eaLnBrk="1" hangingPunct="1">
              <a:spcBef>
                <a:spcPct val="0"/>
              </a:spcBef>
              <a:buFont typeface="Arial" panose="020B0604020202020204" pitchFamily="34" charset="0"/>
              <a:buChar char="•"/>
            </a:pPr>
            <a:r>
              <a:rPr lang="en-US" altLang="en-US" baseline="0" dirty="0"/>
              <a:t>Baby food (offering more organic options)</a:t>
            </a:r>
          </a:p>
          <a:p>
            <a:pPr marL="171450" indent="-171450" eaLnBrk="1" hangingPunct="1">
              <a:spcBef>
                <a:spcPct val="0"/>
              </a:spcBef>
              <a:buFont typeface="Arial" panose="020B0604020202020204" pitchFamily="34" charset="0"/>
              <a:buChar char="•"/>
            </a:pPr>
            <a:r>
              <a:rPr lang="en-US" altLang="en-US" baseline="0" dirty="0"/>
              <a:t>Tofu and yogurt (added more options in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eaLnBrk="1" hangingPunct="1">
              <a:spcBef>
                <a:spcPct val="0"/>
              </a:spcBef>
            </a:pPr>
            <a:r>
              <a:rPr lang="en-US" altLang="en-US" u="sng" baseline="0" dirty="0"/>
              <a:t>Items on our food list are evaluated by:</a:t>
            </a:r>
          </a:p>
          <a:p>
            <a:pPr marL="171450" indent="-171450" eaLnBrk="1" hangingPunct="1">
              <a:spcBef>
                <a:spcPct val="0"/>
              </a:spcBef>
              <a:buFont typeface="Arial" panose="020B0604020202020204" pitchFamily="34" charset="0"/>
              <a:buChar char="•"/>
            </a:pPr>
            <a:r>
              <a:rPr lang="en-US" altLang="en-US" baseline="0" dirty="0"/>
              <a:t>Nutrient profile analysis</a:t>
            </a:r>
          </a:p>
          <a:p>
            <a:pPr marL="171450" indent="-171450" eaLnBrk="1" hangingPunct="1">
              <a:spcBef>
                <a:spcPct val="0"/>
              </a:spcBef>
              <a:buFont typeface="Arial" panose="020B0604020202020204" pitchFamily="34" charset="0"/>
              <a:buChar char="•"/>
            </a:pPr>
            <a:r>
              <a:rPr lang="en-US" altLang="en-US" baseline="0" dirty="0"/>
              <a:t>Participant preferences</a:t>
            </a:r>
          </a:p>
          <a:p>
            <a:pPr marL="171450" indent="-171450" eaLnBrk="1" hangingPunct="1">
              <a:spcBef>
                <a:spcPct val="0"/>
              </a:spcBef>
              <a:buFont typeface="Arial" panose="020B0604020202020204" pitchFamily="34" charset="0"/>
              <a:buChar char="•"/>
            </a:pPr>
            <a:r>
              <a:rPr lang="en-US" altLang="en-US" baseline="0" dirty="0"/>
              <a:t>Price </a:t>
            </a:r>
          </a:p>
          <a:p>
            <a:pPr marL="171450" indent="-171450" eaLnBrk="1" hangingPunct="1">
              <a:spcBef>
                <a:spcPct val="0"/>
              </a:spcBef>
              <a:buFont typeface="Arial" panose="020B0604020202020204" pitchFamily="34" charset="0"/>
              <a:buChar char="•"/>
            </a:pPr>
            <a:r>
              <a:rPr lang="en-US" altLang="en-US" baseline="0" dirty="0"/>
              <a:t>Availability</a:t>
            </a:r>
          </a:p>
          <a:p>
            <a:endParaRPr lang="en-US" dirty="0"/>
          </a:p>
        </p:txBody>
      </p:sp>
      <p:sp>
        <p:nvSpPr>
          <p:cNvPr id="4" name="Slide Number Placeholder 3"/>
          <p:cNvSpPr>
            <a:spLocks noGrp="1"/>
          </p:cNvSpPr>
          <p:nvPr>
            <p:ph type="sldNum" sz="quarter" idx="5"/>
          </p:nvPr>
        </p:nvSpPr>
        <p:spPr/>
        <p:txBody>
          <a:bodyPr/>
          <a:lstStyle/>
          <a:p>
            <a:fld id="{49D325B2-4800-44C5-93A7-156324903666}" type="slidenum">
              <a:rPr lang="en-US" smtClean="0"/>
              <a:t>8</a:t>
            </a:fld>
            <a:endParaRPr lang="en-US"/>
          </a:p>
        </p:txBody>
      </p:sp>
    </p:spTree>
    <p:extLst>
      <p:ext uri="{BB962C8B-B14F-4D97-AF65-F5344CB8AC3E}">
        <p14:creationId xmlns:p14="http://schemas.microsoft.com/office/powerpoint/2010/main" val="839569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Share how you assess iron levels and what you do when you get a low </a:t>
            </a:r>
            <a:r>
              <a:rPr lang="en-US" dirty="0" err="1"/>
              <a:t>hgb</a:t>
            </a:r>
            <a:r>
              <a:rPr lang="en-US" dirty="0"/>
              <a:t> value. Ask if the providers would be interested in WIC sharing this information and how.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Optional - Opportunity to talk about WICs approach to healthy weight </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Goal to maintain (instead of reducing BMI)</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Health at every size </a:t>
            </a:r>
          </a:p>
          <a:p>
            <a:endParaRPr lang="en-US" dirty="0"/>
          </a:p>
        </p:txBody>
      </p:sp>
      <p:sp>
        <p:nvSpPr>
          <p:cNvPr id="4" name="Slide Number Placeholder 3"/>
          <p:cNvSpPr>
            <a:spLocks noGrp="1"/>
          </p:cNvSpPr>
          <p:nvPr>
            <p:ph type="sldNum" sz="quarter" idx="5"/>
          </p:nvPr>
        </p:nvSpPr>
        <p:spPr/>
        <p:txBody>
          <a:bodyPr/>
          <a:lstStyle/>
          <a:p>
            <a:fld id="{49D325B2-4800-44C5-93A7-156324903666}" type="slidenum">
              <a:rPr lang="en-US" smtClean="0"/>
              <a:t>9</a:t>
            </a:fld>
            <a:endParaRPr lang="en-US"/>
          </a:p>
        </p:txBody>
      </p:sp>
    </p:spTree>
    <p:extLst>
      <p:ext uri="{BB962C8B-B14F-4D97-AF65-F5344CB8AC3E}">
        <p14:creationId xmlns:p14="http://schemas.microsoft.com/office/powerpoint/2010/main" val="1757758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8B3647B-CAF5-4246-AC95-95BF484A4218}" type="datetimeFigureOut">
              <a:rPr lang="en-US" smtClean="0"/>
              <a:t>5/31/2019</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6DDBB34-01B5-4995-A84F-058F859406D2}"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90113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B3647B-CAF5-4246-AC95-95BF484A4218}"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DBB34-01B5-4995-A84F-058F859406D2}" type="slidenum">
              <a:rPr lang="en-US" smtClean="0"/>
              <a:t>‹#›</a:t>
            </a:fld>
            <a:endParaRPr lang="en-US"/>
          </a:p>
        </p:txBody>
      </p:sp>
    </p:spTree>
    <p:extLst>
      <p:ext uri="{BB962C8B-B14F-4D97-AF65-F5344CB8AC3E}">
        <p14:creationId xmlns:p14="http://schemas.microsoft.com/office/powerpoint/2010/main" val="971071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B3647B-CAF5-4246-AC95-95BF484A4218}"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DBB34-01B5-4995-A84F-058F859406D2}" type="slidenum">
              <a:rPr lang="en-US" smtClean="0"/>
              <a:t>‹#›</a:t>
            </a:fld>
            <a:endParaRPr lang="en-US"/>
          </a:p>
        </p:txBody>
      </p:sp>
    </p:spTree>
    <p:extLst>
      <p:ext uri="{BB962C8B-B14F-4D97-AF65-F5344CB8AC3E}">
        <p14:creationId xmlns:p14="http://schemas.microsoft.com/office/powerpoint/2010/main" val="1762684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p>
        </p:txBody>
      </p:sp>
      <p:sp>
        <p:nvSpPr>
          <p:cNvPr id="3" name="Text Placeholder 2"/>
          <p:cNvSpPr>
            <a:spLocks noGrp="1"/>
          </p:cNvSpPr>
          <p:nvPr>
            <p:ph type="body" sz="half" idx="1"/>
          </p:nvPr>
        </p:nvSpPr>
        <p:spPr>
          <a:xfrm>
            <a:off x="609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719263"/>
            <a:ext cx="5384800" cy="4411662"/>
          </a:xfrm>
        </p:spPr>
        <p:txBody>
          <a:bodyPr>
            <a:normAutofit/>
          </a:bodyPr>
          <a:lstStyle/>
          <a:p>
            <a:pPr lvl="0"/>
            <a:endParaRPr lang="en-US" noProof="0"/>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8737600" y="6248400"/>
            <a:ext cx="2844800" cy="457200"/>
          </a:xfrm>
        </p:spPr>
        <p:txBody>
          <a:bodyPr/>
          <a:lstStyle>
            <a:lvl1pPr>
              <a:defRPr smtClean="0"/>
            </a:lvl1pPr>
          </a:lstStyle>
          <a:p>
            <a:pPr>
              <a:defRPr/>
            </a:pPr>
            <a:fld id="{F849EAB0-117A-41E6-BA21-9B771DA06991}" type="slidenum">
              <a:rPr lang="en-US" altLang="en-US"/>
              <a:pPr>
                <a:defRPr/>
              </a:pPr>
              <a:t>‹#›</a:t>
            </a:fld>
            <a:endParaRPr lang="en-US" altLang="en-US"/>
          </a:p>
        </p:txBody>
      </p:sp>
    </p:spTree>
    <p:extLst>
      <p:ext uri="{BB962C8B-B14F-4D97-AF65-F5344CB8AC3E}">
        <p14:creationId xmlns:p14="http://schemas.microsoft.com/office/powerpoint/2010/main" val="2230320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p>
        </p:txBody>
      </p:sp>
      <p:sp>
        <p:nvSpPr>
          <p:cNvPr id="3" name="ClipArt Placeholder 2"/>
          <p:cNvSpPr>
            <a:spLocks noGrp="1"/>
          </p:cNvSpPr>
          <p:nvPr>
            <p:ph type="clipArt" sz="half" idx="1"/>
          </p:nvPr>
        </p:nvSpPr>
        <p:spPr>
          <a:xfrm>
            <a:off x="609600" y="1719263"/>
            <a:ext cx="5384800" cy="4411662"/>
          </a:xfrm>
        </p:spPr>
        <p:txBody>
          <a:bodyPr>
            <a:normAutofit/>
          </a:bodyPr>
          <a:lstStyle/>
          <a:p>
            <a:pPr lvl="0"/>
            <a:endParaRPr lang="en-US" noProof="0"/>
          </a:p>
        </p:txBody>
      </p:sp>
      <p:sp>
        <p:nvSpPr>
          <p:cNvPr id="4" name="Text Placeholder 3"/>
          <p:cNvSpPr>
            <a:spLocks noGrp="1"/>
          </p:cNvSpPr>
          <p:nvPr>
            <p:ph type="body" sz="half" idx="2"/>
          </p:nvPr>
        </p:nvSpPr>
        <p:spPr>
          <a:xfrm>
            <a:off x="6197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8400"/>
            <a:ext cx="28448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8737600" y="6248400"/>
            <a:ext cx="2844800" cy="457200"/>
          </a:xfrm>
        </p:spPr>
        <p:txBody>
          <a:bodyPr/>
          <a:lstStyle>
            <a:lvl1pPr>
              <a:defRPr smtClean="0"/>
            </a:lvl1pPr>
          </a:lstStyle>
          <a:p>
            <a:pPr>
              <a:defRPr/>
            </a:pPr>
            <a:fld id="{4CC1A99A-F88B-44BD-9E90-624803A3E5BE}" type="slidenum">
              <a:rPr lang="en-US" altLang="en-US"/>
              <a:pPr>
                <a:defRPr/>
              </a:pPr>
              <a:t>‹#›</a:t>
            </a:fld>
            <a:endParaRPr lang="en-US" altLang="en-US"/>
          </a:p>
        </p:txBody>
      </p:sp>
    </p:spTree>
    <p:extLst>
      <p:ext uri="{BB962C8B-B14F-4D97-AF65-F5344CB8AC3E}">
        <p14:creationId xmlns:p14="http://schemas.microsoft.com/office/powerpoint/2010/main" val="2039103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B3647B-CAF5-4246-AC95-95BF484A4218}"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DBB34-01B5-4995-A84F-058F859406D2}" type="slidenum">
              <a:rPr lang="en-US" smtClean="0"/>
              <a:t>‹#›</a:t>
            </a:fld>
            <a:endParaRPr lang="en-US"/>
          </a:p>
        </p:txBody>
      </p:sp>
    </p:spTree>
    <p:extLst>
      <p:ext uri="{BB962C8B-B14F-4D97-AF65-F5344CB8AC3E}">
        <p14:creationId xmlns:p14="http://schemas.microsoft.com/office/powerpoint/2010/main" val="219968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B3647B-CAF5-4246-AC95-95BF484A4218}"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DBB34-01B5-4995-A84F-058F859406D2}"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422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B3647B-CAF5-4246-AC95-95BF484A4218}" type="datetimeFigureOut">
              <a:rPr lang="en-US" smtClean="0"/>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DBB34-01B5-4995-A84F-058F859406D2}" type="slidenum">
              <a:rPr lang="en-US" smtClean="0"/>
              <a:t>‹#›</a:t>
            </a:fld>
            <a:endParaRPr lang="en-US"/>
          </a:p>
        </p:txBody>
      </p:sp>
    </p:spTree>
    <p:extLst>
      <p:ext uri="{BB962C8B-B14F-4D97-AF65-F5344CB8AC3E}">
        <p14:creationId xmlns:p14="http://schemas.microsoft.com/office/powerpoint/2010/main" val="2681935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B3647B-CAF5-4246-AC95-95BF484A4218}" type="datetimeFigureOut">
              <a:rPr lang="en-US" smtClean="0"/>
              <a:t>5/31/2019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DDBB34-01B5-4995-A84F-058F859406D2}" type="slidenum">
              <a:rPr lang="en-US" smtClean="0"/>
              <a:t>‹#›</a:t>
            </a:fld>
            <a:endParaRPr lang="en-US"/>
          </a:p>
        </p:txBody>
      </p:sp>
    </p:spTree>
    <p:extLst>
      <p:ext uri="{BB962C8B-B14F-4D97-AF65-F5344CB8AC3E}">
        <p14:creationId xmlns:p14="http://schemas.microsoft.com/office/powerpoint/2010/main" val="4224414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B3647B-CAF5-4246-AC95-95BF484A4218}" type="datetimeFigureOut">
              <a:rPr lang="en-US" smtClean="0"/>
              <a:t>5/31/2019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DDBB34-01B5-4995-A84F-058F859406D2}" type="slidenum">
              <a:rPr lang="en-US" smtClean="0"/>
              <a:t>‹#›</a:t>
            </a:fld>
            <a:endParaRPr lang="en-US"/>
          </a:p>
        </p:txBody>
      </p:sp>
    </p:spTree>
    <p:extLst>
      <p:ext uri="{BB962C8B-B14F-4D97-AF65-F5344CB8AC3E}">
        <p14:creationId xmlns:p14="http://schemas.microsoft.com/office/powerpoint/2010/main" val="4056397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B3647B-CAF5-4246-AC95-95BF484A4218}" type="datetimeFigureOut">
              <a:rPr lang="en-US" smtClean="0"/>
              <a:t>5/31/2019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DDBB34-01B5-4995-A84F-058F859406D2}" type="slidenum">
              <a:rPr lang="en-US" smtClean="0"/>
              <a:t>‹#›</a:t>
            </a:fld>
            <a:endParaRPr lang="en-US"/>
          </a:p>
        </p:txBody>
      </p:sp>
    </p:spTree>
    <p:extLst>
      <p:ext uri="{BB962C8B-B14F-4D97-AF65-F5344CB8AC3E}">
        <p14:creationId xmlns:p14="http://schemas.microsoft.com/office/powerpoint/2010/main" val="490394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B3647B-CAF5-4246-AC95-95BF484A4218}" type="datetimeFigureOut">
              <a:rPr lang="en-US" smtClean="0"/>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DBB34-01B5-4995-A84F-058F859406D2}" type="slidenum">
              <a:rPr lang="en-US" smtClean="0"/>
              <a:t>‹#›</a:t>
            </a:fld>
            <a:endParaRPr lang="en-US"/>
          </a:p>
        </p:txBody>
      </p:sp>
    </p:spTree>
    <p:extLst>
      <p:ext uri="{BB962C8B-B14F-4D97-AF65-F5344CB8AC3E}">
        <p14:creationId xmlns:p14="http://schemas.microsoft.com/office/powerpoint/2010/main" val="1133722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B3647B-CAF5-4246-AC95-95BF484A4218}" type="datetimeFigureOut">
              <a:rPr lang="en-US" smtClean="0"/>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DBB34-01B5-4995-A84F-058F859406D2}" type="slidenum">
              <a:rPr lang="en-US" smtClean="0"/>
              <a:t>‹#›</a:t>
            </a:fld>
            <a:endParaRPr lang="en-US"/>
          </a:p>
        </p:txBody>
      </p:sp>
    </p:spTree>
    <p:extLst>
      <p:ext uri="{BB962C8B-B14F-4D97-AF65-F5344CB8AC3E}">
        <p14:creationId xmlns:p14="http://schemas.microsoft.com/office/powerpoint/2010/main" val="1242906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8B3647B-CAF5-4246-AC95-95BF484A4218}" type="datetimeFigureOut">
              <a:rPr lang="en-US" smtClean="0"/>
              <a:t>5/31/2019</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E6DDBB34-01B5-4995-A84F-058F859406D2}" type="slidenum">
              <a:rPr lang="en-US" smtClean="0"/>
              <a:t>‹#›</a:t>
            </a:fld>
            <a:endParaRPr lang="en-US"/>
          </a:p>
        </p:txBody>
      </p:sp>
    </p:spTree>
    <p:extLst>
      <p:ext uri="{BB962C8B-B14F-4D97-AF65-F5344CB8AC3E}">
        <p14:creationId xmlns:p14="http://schemas.microsoft.com/office/powerpoint/2010/main" val="2605377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oregon.gov/oha/PH/HEALTHYPEOPLEFAMILIES/WIC/Documents/636_medical_doc.pdf"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623" y="2747963"/>
            <a:ext cx="3649133" cy="3796836"/>
          </a:xfrm>
          <a:prstGeom prst="rect">
            <a:avLst/>
          </a:prstGeom>
        </p:spPr>
      </p:pic>
      <p:sp>
        <p:nvSpPr>
          <p:cNvPr id="4" name="Subtitle 3"/>
          <p:cNvSpPr>
            <a:spLocks noGrp="1"/>
          </p:cNvSpPr>
          <p:nvPr>
            <p:ph type="subTitle" idx="4294967295"/>
          </p:nvPr>
        </p:nvSpPr>
        <p:spPr>
          <a:xfrm>
            <a:off x="3578754" y="2952226"/>
            <a:ext cx="6444869" cy="1564449"/>
          </a:xfrm>
        </p:spPr>
        <p:txBody>
          <a:bodyPr>
            <a:normAutofit lnSpcReduction="10000"/>
          </a:bodyPr>
          <a:lstStyle/>
          <a:p>
            <a:pPr marL="45720" indent="0" algn="ctr">
              <a:buNone/>
              <a:defRPr/>
            </a:pPr>
            <a:r>
              <a:rPr lang="en-US" sz="1800" dirty="0">
                <a:latin typeface="Verdana" panose="020B0604030504040204" pitchFamily="34" charset="0"/>
                <a:ea typeface="Verdana" panose="020B0604030504040204" pitchFamily="34" charset="0"/>
                <a:cs typeface="Verdana" panose="020B0604030504040204" pitchFamily="34" charset="0"/>
              </a:rPr>
              <a:t>Presenter Name, Credentials </a:t>
            </a:r>
          </a:p>
          <a:p>
            <a:pPr marL="45720" indent="0" algn="ctr">
              <a:buNone/>
              <a:defRPr/>
            </a:pPr>
            <a:r>
              <a:rPr lang="en-US" sz="1800" dirty="0">
                <a:latin typeface="Verdana" panose="020B0604030504040204" pitchFamily="34" charset="0"/>
                <a:ea typeface="Verdana" panose="020B0604030504040204" pitchFamily="34" charset="0"/>
                <a:cs typeface="Verdana" panose="020B0604030504040204" pitchFamily="34" charset="0"/>
              </a:rPr>
              <a:t>Position Title</a:t>
            </a:r>
          </a:p>
          <a:p>
            <a:pPr marL="45720" indent="0" algn="ctr">
              <a:buNone/>
              <a:defRPr/>
            </a:pPr>
            <a:r>
              <a:rPr lang="en-US" sz="1800" dirty="0">
                <a:latin typeface="Verdana" panose="020B0604030504040204" pitchFamily="34" charset="0"/>
                <a:ea typeface="Verdana" panose="020B0604030504040204" pitchFamily="34" charset="0"/>
                <a:cs typeface="Verdana" panose="020B0604030504040204" pitchFamily="34" charset="0"/>
              </a:rPr>
              <a:t>Title of Presentation if applicable</a:t>
            </a:r>
          </a:p>
          <a:p>
            <a:pPr marL="45720" indent="0" algn="ctr">
              <a:buNone/>
              <a:defRPr/>
            </a:pPr>
            <a:r>
              <a:rPr lang="en-US" sz="1800" dirty="0">
                <a:latin typeface="Verdana" panose="020B0604030504040204" pitchFamily="34" charset="0"/>
                <a:ea typeface="Verdana" panose="020B0604030504040204" pitchFamily="34" charset="0"/>
                <a:cs typeface="Verdana" panose="020B0604030504040204" pitchFamily="34" charset="0"/>
              </a:rPr>
              <a:t>Date</a:t>
            </a:r>
          </a:p>
        </p:txBody>
      </p:sp>
      <p:sp>
        <p:nvSpPr>
          <p:cNvPr id="2" name="Title 1"/>
          <p:cNvSpPr>
            <a:spLocks noGrp="1"/>
          </p:cNvSpPr>
          <p:nvPr>
            <p:ph type="ctrTitle" idx="4294967295"/>
          </p:nvPr>
        </p:nvSpPr>
        <p:spPr>
          <a:xfrm>
            <a:off x="3100724" y="655156"/>
            <a:ext cx="7659687" cy="2183337"/>
          </a:xfrm>
        </p:spPr>
        <p:txBody>
          <a:bodyPr>
            <a:noAutofit/>
          </a:bodyPr>
          <a:lstStyle/>
          <a:p>
            <a:pPr algn="ctr">
              <a:defRPr/>
            </a:pPr>
            <a:r>
              <a:rPr lang="en-US" sz="4000" b="1" dirty="0">
                <a:latin typeface="Verdana" panose="020B0604030504040204" pitchFamily="34" charset="0"/>
                <a:ea typeface="Verdana" panose="020B0604030504040204" pitchFamily="34" charset="0"/>
                <a:cs typeface="Verdana" panose="020B0604030504040204" pitchFamily="34" charset="0"/>
              </a:rPr>
              <a:t>Oregon WIC Program</a:t>
            </a:r>
            <a:br>
              <a:rPr lang="en-US" sz="4000" b="1" dirty="0">
                <a:latin typeface="Verdana" panose="020B0604030504040204" pitchFamily="34" charset="0"/>
                <a:ea typeface="Verdana" panose="020B0604030504040204" pitchFamily="34" charset="0"/>
                <a:cs typeface="Verdana" panose="020B0604030504040204" pitchFamily="34" charset="0"/>
              </a:rPr>
            </a:br>
            <a:r>
              <a:rPr lang="en-US" sz="2600" dirty="0">
                <a:latin typeface="Verdana" panose="020B0604030504040204" pitchFamily="34" charset="0"/>
                <a:ea typeface="Verdana" panose="020B0604030504040204" pitchFamily="34" charset="0"/>
                <a:cs typeface="Verdana" panose="020B0604030504040204" pitchFamily="34" charset="0"/>
              </a:rPr>
              <a:t>Growing Healthy Futures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414" y="1553898"/>
            <a:ext cx="3100771" cy="464687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830" y="839898"/>
            <a:ext cx="1117364" cy="90692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1635" y="5615016"/>
            <a:ext cx="1557866" cy="585758"/>
          </a:xfrm>
          <a:prstGeom prst="rect">
            <a:avLst/>
          </a:prstGeom>
        </p:spPr>
      </p:pic>
    </p:spTree>
    <p:extLst>
      <p:ext uri="{BB962C8B-B14F-4D97-AF65-F5344CB8AC3E}">
        <p14:creationId xmlns:p14="http://schemas.microsoft.com/office/powerpoint/2010/main" val="2159594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9" name="Rectangle 12">
            <a:extLst>
              <a:ext uri="{FF2B5EF4-FFF2-40B4-BE49-F238E27FC236}">
                <a16:creationId xmlns:a16="http://schemas.microsoft.com/office/drawing/2014/main" id="{0C1C66B7-9644-4D9B-9A19-5FD3E30EF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14">
            <a:extLst>
              <a:ext uri="{FF2B5EF4-FFF2-40B4-BE49-F238E27FC236}">
                <a16:creationId xmlns:a16="http://schemas.microsoft.com/office/drawing/2014/main" id="{0A682EA3-E633-4081-9743-2D462CD5C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16">
            <a:extLst>
              <a:ext uri="{FF2B5EF4-FFF2-40B4-BE49-F238E27FC236}">
                <a16:creationId xmlns:a16="http://schemas.microsoft.com/office/drawing/2014/main" id="{84C124DA-5665-462A-B4DD-5F5F338528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2" name="Rectangle 18">
            <a:extLst>
              <a:ext uri="{FF2B5EF4-FFF2-40B4-BE49-F238E27FC236}">
                <a16:creationId xmlns:a16="http://schemas.microsoft.com/office/drawing/2014/main" id="{57BA9CA2-9443-46AA-A85A-DE3457463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useBgFill="1">
        <p:nvSpPr>
          <p:cNvPr id="33" name="Rectangle 20">
            <a:extLst>
              <a:ext uri="{FF2B5EF4-FFF2-40B4-BE49-F238E27FC236}">
                <a16:creationId xmlns:a16="http://schemas.microsoft.com/office/drawing/2014/main" id="{3D61270E-A515-443E-A133-2C680A7A2C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46887"/>
            <a:ext cx="4397755"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22">
            <a:extLst>
              <a:ext uri="{FF2B5EF4-FFF2-40B4-BE49-F238E27FC236}">
                <a16:creationId xmlns:a16="http://schemas.microsoft.com/office/drawing/2014/main" id="{2739D7FC-2223-439D-BA9B-0BA34CECDF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70284" y="4405863"/>
            <a:ext cx="2763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33A833E-CD98-4B5D-B2E4-0BBB820888B2}"/>
              </a:ext>
            </a:extLst>
          </p:cNvPr>
          <p:cNvSpPr>
            <a:spLocks noGrp="1"/>
          </p:cNvSpPr>
          <p:nvPr>
            <p:ph type="title"/>
          </p:nvPr>
        </p:nvSpPr>
        <p:spPr>
          <a:xfrm>
            <a:off x="8195138" y="857675"/>
            <a:ext cx="3113366" cy="3622844"/>
          </a:xfrm>
        </p:spPr>
        <p:txBody>
          <a:bodyPr vert="horz" lIns="91440" tIns="45720" rIns="91440" bIns="45720" rtlCol="0" anchor="b">
            <a:normAutofit/>
          </a:bodyPr>
          <a:lstStyle/>
          <a:p>
            <a:pPr algn="ctr">
              <a:lnSpc>
                <a:spcPct val="85000"/>
              </a:lnSpc>
            </a:pPr>
            <a:r>
              <a:rPr lang="en-US" altLang="en-US" sz="3000" b="1" cap="all" dirty="0">
                <a:solidFill>
                  <a:srgbClr val="FFFFFF"/>
                </a:solidFill>
              </a:rPr>
              <a:t>Nutrition- focused counseling    is the cornerstone of WIC </a:t>
            </a:r>
            <a:endParaRPr lang="en-US" sz="3000" b="1" cap="all" dirty="0">
              <a:solidFill>
                <a:srgbClr val="FFFFFF"/>
              </a:solidFill>
            </a:endParaRPr>
          </a:p>
        </p:txBody>
      </p:sp>
      <p:pic>
        <p:nvPicPr>
          <p:cNvPr id="7" name="Picture 6" descr="A picture containing person, indoor, sport&#10;&#10;Description generated with very high confidence">
            <a:extLst>
              <a:ext uri="{FF2B5EF4-FFF2-40B4-BE49-F238E27FC236}">
                <a16:creationId xmlns:a16="http://schemas.microsoft.com/office/drawing/2014/main" id="{D3974709-BA48-45EE-8929-4D7C292597E0}"/>
              </a:ext>
            </a:extLst>
          </p:cNvPr>
          <p:cNvPicPr>
            <a:picLocks noChangeAspect="1"/>
          </p:cNvPicPr>
          <p:nvPr/>
        </p:nvPicPr>
        <p:blipFill rotWithShape="1">
          <a:blip r:embed="rId3">
            <a:extLst>
              <a:ext uri="{28A0092B-C50C-407E-A947-70E740481C1C}">
                <a14:useLocalDpi xmlns:a14="http://schemas.microsoft.com/office/drawing/2010/main" val="0"/>
              </a:ext>
            </a:extLst>
          </a:blip>
          <a:srcRect l="31496" r="2778" b="2"/>
          <a:stretch/>
        </p:blipFill>
        <p:spPr>
          <a:xfrm>
            <a:off x="230279" y="240792"/>
            <a:ext cx="3610201" cy="3130829"/>
          </a:xfrm>
          <a:prstGeom prst="rect">
            <a:avLst/>
          </a:prstGeom>
        </p:spPr>
      </p:pic>
      <p:pic>
        <p:nvPicPr>
          <p:cNvPr id="8" name="Picture 7">
            <a:extLst>
              <a:ext uri="{FF2B5EF4-FFF2-40B4-BE49-F238E27FC236}">
                <a16:creationId xmlns:a16="http://schemas.microsoft.com/office/drawing/2014/main" id="{B3F10D1D-950C-437D-8574-08D878A14E3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45" r="829" b="3"/>
          <a:stretch/>
        </p:blipFill>
        <p:spPr>
          <a:xfrm>
            <a:off x="3880635" y="240793"/>
            <a:ext cx="3655946" cy="3130828"/>
          </a:xfrm>
          <a:prstGeom prst="rect">
            <a:avLst/>
          </a:prstGeom>
        </p:spPr>
      </p:pic>
      <p:pic>
        <p:nvPicPr>
          <p:cNvPr id="5" name="Picture 4" descr="A group of people looking at a computer&#10;&#10;Description generated with very high confidence">
            <a:extLst>
              <a:ext uri="{FF2B5EF4-FFF2-40B4-BE49-F238E27FC236}">
                <a16:creationId xmlns:a16="http://schemas.microsoft.com/office/drawing/2014/main" id="{BBF074AC-0600-4FDF-9B48-F57D5878B71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752" r="1" b="21166"/>
          <a:stretch/>
        </p:blipFill>
        <p:spPr>
          <a:xfrm>
            <a:off x="228600" y="3397718"/>
            <a:ext cx="7309153" cy="3224061"/>
          </a:xfrm>
          <a:prstGeom prst="rect">
            <a:avLst/>
          </a:prstGeom>
        </p:spPr>
      </p:pic>
      <p:sp>
        <p:nvSpPr>
          <p:cNvPr id="35" name="Rectangle 24">
            <a:extLst>
              <a:ext uri="{FF2B5EF4-FFF2-40B4-BE49-F238E27FC236}">
                <a16:creationId xmlns:a16="http://schemas.microsoft.com/office/drawing/2014/main" id="{C3387CD7-33C1-43A9-80E6-BB806FE95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40031"/>
            <a:ext cx="11724640" cy="6377939"/>
          </a:xfrm>
          <a:prstGeom prst="rect">
            <a:avLst/>
          </a:prstGeom>
          <a:noFill/>
          <a:ln w="15875">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26979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441783" y="609600"/>
            <a:ext cx="6693061" cy="1356360"/>
          </a:xfrm>
        </p:spPr>
        <p:txBody>
          <a:bodyPr>
            <a:normAutofit/>
          </a:bodyPr>
          <a:lstStyle/>
          <a:p>
            <a:pPr eaLnBrk="1" hangingPunct="1"/>
            <a:r>
              <a:rPr lang="en-US" sz="2800" dirty="0">
                <a:latin typeface="Verdana" panose="020B0604030504040204" pitchFamily="34" charset="0"/>
                <a:ea typeface="Verdana" panose="020B0604030504040204" pitchFamily="34" charset="0"/>
                <a:cs typeface="Verdana" panose="020B0604030504040204" pitchFamily="34" charset="0"/>
              </a:rPr>
              <a:t>WIC staff are well trained in motivational interviewing and offer participant centered services</a:t>
            </a:r>
          </a:p>
        </p:txBody>
      </p:sp>
      <p:pic>
        <p:nvPicPr>
          <p:cNvPr id="2" name="Picture 1" descr="A picture containing clipart&#10;&#10;Description generated with high confidence"/>
          <p:cNvPicPr>
            <a:picLocks noChangeAspect="1"/>
          </p:cNvPicPr>
          <p:nvPr/>
        </p:nvPicPr>
        <p:blipFill rotWithShape="1">
          <a:blip r:embed="rId3"/>
          <a:srcRect l="56537" r="2723" b="1"/>
          <a:stretch/>
        </p:blipFill>
        <p:spPr>
          <a:xfrm>
            <a:off x="223336" y="243840"/>
            <a:ext cx="3646837" cy="6377939"/>
          </a:xfrm>
          <a:prstGeom prst="rect">
            <a:avLst/>
          </a:prstGeom>
        </p:spPr>
      </p:pic>
      <p:sp>
        <p:nvSpPr>
          <p:cNvPr id="38915" name="Rectangle 3"/>
          <p:cNvSpPr>
            <a:spLocks noGrp="1" noChangeArrowheads="1"/>
          </p:cNvSpPr>
          <p:nvPr>
            <p:ph idx="1"/>
          </p:nvPr>
        </p:nvSpPr>
        <p:spPr>
          <a:xfrm>
            <a:off x="4441783" y="2057400"/>
            <a:ext cx="6903550" cy="4038600"/>
          </a:xfrm>
        </p:spPr>
        <p:txBody>
          <a:bodyPr>
            <a:normAutofit/>
          </a:bodyPr>
          <a:lstStyle/>
          <a:p>
            <a:pPr eaLnBrk="1" hangingPunct="1">
              <a:buClr>
                <a:schemeClr val="accent2"/>
              </a:buClr>
              <a:buFont typeface="Wingdings" pitchFamily="2" charset="2"/>
              <a:buNone/>
            </a:pPr>
            <a:r>
              <a:rPr lang="en-US" b="1" dirty="0"/>
              <a:t>  </a:t>
            </a:r>
          </a:p>
          <a:p>
            <a:pPr eaLnBrk="1" hangingPunct="1">
              <a:buClr>
                <a:schemeClr val="accent2"/>
              </a:buClr>
              <a:buFont typeface="Arial" pitchFamily="34" charset="0"/>
              <a:buChar char="•"/>
            </a:pPr>
            <a:r>
              <a:rPr lang="en-US" sz="2400" dirty="0">
                <a:solidFill>
                  <a:schemeClr val="tx1"/>
                </a:solidFill>
                <a:ea typeface="Verdana" panose="020B0604030504040204" pitchFamily="34" charset="0"/>
                <a:cs typeface="Verdana" panose="020B0604030504040204" pitchFamily="34" charset="0"/>
              </a:rPr>
              <a:t>The participant is at the center of the nutrition focused counseling process </a:t>
            </a:r>
          </a:p>
          <a:p>
            <a:pPr eaLnBrk="1" hangingPunct="1">
              <a:buClr>
                <a:schemeClr val="accent2"/>
              </a:buClr>
              <a:buFont typeface="Arial" pitchFamily="34" charset="0"/>
              <a:buChar char="•"/>
            </a:pPr>
            <a:r>
              <a:rPr lang="en-US" sz="2400" dirty="0">
                <a:solidFill>
                  <a:schemeClr val="tx1"/>
                </a:solidFill>
                <a:ea typeface="Verdana" panose="020B0604030504040204" pitchFamily="34" charset="0"/>
                <a:cs typeface="Verdana" panose="020B0604030504040204" pitchFamily="34" charset="0"/>
              </a:rPr>
              <a:t>A WIC counselor is a facilitator of behavior change and acts as an advisor to help guide the participant </a:t>
            </a:r>
          </a:p>
          <a:p>
            <a:pPr eaLnBrk="1" hangingPunct="1">
              <a:buClr>
                <a:schemeClr val="accent2"/>
              </a:buClr>
              <a:buFont typeface="Arial" pitchFamily="34" charset="0"/>
              <a:buChar char="•"/>
            </a:pPr>
            <a:r>
              <a:rPr lang="en-US" sz="2400" dirty="0">
                <a:solidFill>
                  <a:schemeClr val="tx1"/>
                </a:solidFill>
                <a:ea typeface="Verdana" panose="020B0604030504040204" pitchFamily="34" charset="0"/>
                <a:cs typeface="Verdana" panose="020B0604030504040204" pitchFamily="34" charset="0"/>
              </a:rPr>
              <a:t>The participant makes decisions based on his/her unique needs and circumstances</a:t>
            </a:r>
          </a:p>
          <a:p>
            <a:pPr eaLnBrk="1" hangingPunct="1">
              <a:buClr>
                <a:schemeClr val="accent2"/>
              </a:buClr>
              <a:buFont typeface="Arial"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eaLnBrk="1" hangingPunct="1">
              <a:buFont typeface="Arial"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52155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C4AC7C4-D5CE-4603-98D5-CCABE64C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441783" y="609600"/>
            <a:ext cx="6693061" cy="1356360"/>
          </a:xfrm>
        </p:spPr>
        <p:txBody>
          <a:bodyPr>
            <a:normAutofit/>
          </a:bodyPr>
          <a:lstStyle/>
          <a:p>
            <a:pPr>
              <a:defRPr/>
            </a:pPr>
            <a:r>
              <a:rPr lang="en-US" sz="36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Registered Dietitian Nutritionists </a:t>
            </a:r>
          </a:p>
        </p:txBody>
      </p:sp>
      <p:pic>
        <p:nvPicPr>
          <p:cNvPr id="1026" name="Picture 2" descr="Image result for image of registered dietitian nutritionist">
            <a:extLst>
              <a:ext uri="{FF2B5EF4-FFF2-40B4-BE49-F238E27FC236}">
                <a16:creationId xmlns:a16="http://schemas.microsoft.com/office/drawing/2014/main" id="{D18745FC-3B29-437A-A3E5-CAC098CCF0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890" r="2" b="2"/>
          <a:stretch/>
        </p:blipFill>
        <p:spPr bwMode="auto">
          <a:xfrm>
            <a:off x="237744" y="243840"/>
            <a:ext cx="3648456" cy="25288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srcRect l="21972" r="20233"/>
          <a:stretch/>
        </p:blipFill>
        <p:spPr>
          <a:xfrm>
            <a:off x="232861" y="2772697"/>
            <a:ext cx="3646837" cy="3849083"/>
          </a:xfrm>
          <a:prstGeom prst="rect">
            <a:avLst/>
          </a:prstGeom>
        </p:spPr>
      </p:pic>
      <p:sp>
        <p:nvSpPr>
          <p:cNvPr id="28675" name="Content Placeholder 2"/>
          <p:cNvSpPr>
            <a:spLocks noGrp="1"/>
          </p:cNvSpPr>
          <p:nvPr>
            <p:ph idx="1"/>
          </p:nvPr>
        </p:nvSpPr>
        <p:spPr>
          <a:xfrm>
            <a:off x="4441783" y="2057400"/>
            <a:ext cx="6693061" cy="4038600"/>
          </a:xfrm>
        </p:spPr>
        <p:txBody>
          <a:bodyPr>
            <a:normAutofit/>
          </a:bodyPr>
          <a:lstStyle/>
          <a:p>
            <a:r>
              <a:rPr lang="en-US" dirty="0">
                <a:solidFill>
                  <a:srgbClr val="FFFFFF"/>
                </a:solidFill>
                <a:ea typeface="Verdana" panose="020B0604030504040204" pitchFamily="34" charset="0"/>
                <a:cs typeface="Verdana" panose="020B0604030504040204" pitchFamily="34" charset="0"/>
              </a:rPr>
              <a:t>Are in every WIC agency, or on contract </a:t>
            </a:r>
          </a:p>
          <a:p>
            <a:r>
              <a:rPr lang="en-US" dirty="0">
                <a:solidFill>
                  <a:srgbClr val="FFFFFF"/>
                </a:solidFill>
                <a:ea typeface="Verdana" panose="020B0604030504040204" pitchFamily="34" charset="0"/>
                <a:cs typeface="Verdana" panose="020B0604030504040204" pitchFamily="34" charset="0"/>
              </a:rPr>
              <a:t>Follow-up with participants at higher medical and social risk. Including participants with food allergies, in foster care, with special health care needs and women with gestational diabetes (some examples)</a:t>
            </a:r>
          </a:p>
          <a:p>
            <a:r>
              <a:rPr lang="en-US" dirty="0">
                <a:solidFill>
                  <a:srgbClr val="FFFFFF"/>
                </a:solidFill>
                <a:ea typeface="Verdana" panose="020B0604030504040204" pitchFamily="34" charset="0"/>
                <a:cs typeface="Verdana" panose="020B0604030504040204" pitchFamily="34" charset="0"/>
              </a:rPr>
              <a:t>Monitor children on special medical formulas and help determine WIC approved formulas and foods </a:t>
            </a:r>
          </a:p>
          <a:p>
            <a:r>
              <a:rPr lang="en-US" dirty="0">
                <a:solidFill>
                  <a:srgbClr val="FFFFFF"/>
                </a:solidFill>
                <a:ea typeface="Verdana" panose="020B0604030504040204" pitchFamily="34" charset="0"/>
                <a:cs typeface="Verdana" panose="020B0604030504040204" pitchFamily="34" charset="0"/>
              </a:rPr>
              <a:t>WIC dietitians are available to support patients with greater medical complexity</a:t>
            </a:r>
          </a:p>
          <a:p>
            <a:pPr eaLnBrk="1" hangingPunct="1"/>
            <a:endParaRPr lang="en-US" dirty="0">
              <a:solidFill>
                <a:srgbClr val="FFFFFF"/>
              </a:solidFill>
            </a:endParaRPr>
          </a:p>
        </p:txBody>
      </p:sp>
      <p:sp>
        <p:nvSpPr>
          <p:cNvPr id="4" name="Slide Number Placeholder 3"/>
          <p:cNvSpPr>
            <a:spLocks noGrp="1"/>
          </p:cNvSpPr>
          <p:nvPr>
            <p:ph type="sldNum" sz="quarter" idx="12"/>
          </p:nvPr>
        </p:nvSpPr>
        <p:spPr>
          <a:xfrm>
            <a:off x="9329530" y="6223828"/>
            <a:ext cx="1706217" cy="365125"/>
          </a:xfrm>
        </p:spPr>
        <p:txBody>
          <a:bodyPr>
            <a:normAutofit/>
          </a:bodyPr>
          <a:lstStyle/>
          <a:p>
            <a:pPr>
              <a:spcAft>
                <a:spcPts val="600"/>
              </a:spcAft>
              <a:defRPr/>
            </a:pPr>
            <a:fld id="{370D0E98-BCD1-40DC-B6C7-8DF9853DA559}" type="slidenum">
              <a:rPr lang="en-US">
                <a:solidFill>
                  <a:srgbClr val="FFFFFF"/>
                </a:solidFill>
              </a:rPr>
              <a:pPr>
                <a:spcAft>
                  <a:spcPts val="600"/>
                </a:spcAft>
                <a:defRPr/>
              </a:pPr>
              <a:t>12</a:t>
            </a:fld>
            <a:endParaRPr lang="en-US">
              <a:solidFill>
                <a:srgbClr val="FFFFFF"/>
              </a:solidFill>
            </a:endParaRPr>
          </a:p>
        </p:txBody>
      </p:sp>
      <p:sp>
        <p:nvSpPr>
          <p:cNvPr id="75" name="Rectangle 74">
            <a:extLst>
              <a:ext uri="{FF2B5EF4-FFF2-40B4-BE49-F238E27FC236}">
                <a16:creationId xmlns:a16="http://schemas.microsoft.com/office/drawing/2014/main" id="{78CF0775-27C9-4D32-A833-64CE4537F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88200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682"/>
            <a:ext cx="12211051" cy="6847318"/>
          </a:xfrm>
          <a:prstGeom prst="rect">
            <a:avLst/>
          </a:prstGeom>
        </p:spPr>
      </p:pic>
    </p:spTree>
    <p:extLst>
      <p:ext uri="{BB962C8B-B14F-4D97-AF65-F5344CB8AC3E}">
        <p14:creationId xmlns:p14="http://schemas.microsoft.com/office/powerpoint/2010/main" val="1923402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4101" name="Rectangle 71">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102" name="Rectangle 73">
            <a:extLst>
              <a:ext uri="{FF2B5EF4-FFF2-40B4-BE49-F238E27FC236}">
                <a16:creationId xmlns:a16="http://schemas.microsoft.com/office/drawing/2014/main" id="{F28D9B36-75B9-4435-83E6-0A9C81A12E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Two people sitting on a bench&#10;&#10;Description generated with very high confidence">
            <a:extLst>
              <a:ext uri="{FF2B5EF4-FFF2-40B4-BE49-F238E27FC236}">
                <a16:creationId xmlns:a16="http://schemas.microsoft.com/office/drawing/2014/main" id="{BBDD9E82-66C1-4D0F-ADC7-6BB74F4662E0}"/>
              </a:ext>
            </a:extLst>
          </p:cNvPr>
          <p:cNvPicPr>
            <a:picLocks noChangeAspect="1"/>
          </p:cNvPicPr>
          <p:nvPr/>
        </p:nvPicPr>
        <p:blipFill rotWithShape="1">
          <a:blip r:embed="rId3" cstate="print">
            <a:duotone>
              <a:schemeClr val="bg2">
                <a:shade val="45000"/>
                <a:satMod val="135000"/>
              </a:schemeClr>
              <a:prstClr val="white"/>
            </a:duotone>
            <a:alphaModFix amt="35000"/>
            <a:extLst>
              <a:ext uri="{28A0092B-C50C-407E-A947-70E740481C1C}">
                <a14:useLocalDpi xmlns:a14="http://schemas.microsoft.com/office/drawing/2010/main" val="0"/>
              </a:ext>
            </a:extLst>
          </a:blip>
          <a:srcRect b="15414"/>
          <a:stretch/>
        </p:blipFill>
        <p:spPr>
          <a:xfrm>
            <a:off x="20" y="10"/>
            <a:ext cx="12191980" cy="6857990"/>
          </a:xfrm>
          <a:prstGeom prst="rect">
            <a:avLst/>
          </a:prstGeom>
        </p:spPr>
      </p:pic>
      <p:sp>
        <p:nvSpPr>
          <p:cNvPr id="4098" name="Rectangle 2"/>
          <p:cNvSpPr>
            <a:spLocks noGrp="1" noChangeArrowheads="1"/>
          </p:cNvSpPr>
          <p:nvPr>
            <p:ph type="title" idx="4294967295"/>
          </p:nvPr>
        </p:nvSpPr>
        <p:spPr>
          <a:xfrm>
            <a:off x="1143000" y="609600"/>
            <a:ext cx="9875520" cy="1356360"/>
          </a:xfrm>
        </p:spPr>
        <p:txBody>
          <a:bodyPr vert="horz" lIns="91440" tIns="45720" rIns="91440" bIns="45720" rtlCol="0" anchor="ctr">
            <a:normAutofit/>
          </a:bodyPr>
          <a:lstStyle/>
          <a:p>
            <a:pPr>
              <a:defRPr/>
            </a:pPr>
            <a:r>
              <a:rPr lang="en-US" b="1"/>
              <a:t>WIC promotes breastfeeding as the norm for infant feeding </a:t>
            </a:r>
          </a:p>
        </p:txBody>
      </p:sp>
      <p:sp>
        <p:nvSpPr>
          <p:cNvPr id="4099" name="Rectangle 3"/>
          <p:cNvSpPr>
            <a:spLocks noGrp="1" noChangeArrowheads="1"/>
          </p:cNvSpPr>
          <p:nvPr>
            <p:ph type="body" idx="4294967295"/>
          </p:nvPr>
        </p:nvSpPr>
        <p:spPr>
          <a:xfrm>
            <a:off x="1143000" y="2532185"/>
            <a:ext cx="9872871" cy="2602523"/>
          </a:xfrm>
        </p:spPr>
        <p:txBody>
          <a:bodyPr vert="horz" lIns="91440" tIns="45720" rIns="91440" bIns="45720" rtlCol="0">
            <a:normAutofit/>
          </a:bodyPr>
          <a:lstStyle/>
          <a:p>
            <a:pPr marL="0" indent="0">
              <a:buNone/>
            </a:pPr>
            <a:r>
              <a:rPr lang="en-US" altLang="en-US" sz="2800" dirty="0">
                <a:solidFill>
                  <a:schemeClr val="tx1"/>
                </a:solidFill>
              </a:rPr>
              <a:t>Breastfeeding in WIC has been a primary focus for over 15 years. We believe:</a:t>
            </a:r>
          </a:p>
          <a:p>
            <a:pPr lvl="2"/>
            <a:r>
              <a:rPr lang="en-US" altLang="en-US" sz="2800" dirty="0">
                <a:solidFill>
                  <a:schemeClr val="tx1"/>
                </a:solidFill>
              </a:rPr>
              <a:t>That breastfeeding is normal.</a:t>
            </a:r>
          </a:p>
          <a:p>
            <a:pPr lvl="2"/>
            <a:r>
              <a:rPr lang="en-US" altLang="en-US" sz="2800" dirty="0">
                <a:solidFill>
                  <a:schemeClr val="tx1"/>
                </a:solidFill>
              </a:rPr>
              <a:t>In long-term, exclusive breastfeeding.</a:t>
            </a:r>
          </a:p>
          <a:p>
            <a:pPr lvl="2"/>
            <a:r>
              <a:rPr lang="en-US" altLang="en-US" sz="2800" dirty="0">
                <a:solidFill>
                  <a:schemeClr val="tx1"/>
                </a:solidFill>
              </a:rPr>
              <a:t>That there is value with baby having time at the breast.</a:t>
            </a:r>
          </a:p>
          <a:p>
            <a:pPr marL="45720"/>
            <a:endParaRPr lang="en-US" altLang="en-US" dirty="0"/>
          </a:p>
          <a:p>
            <a:endParaRPr lang="en-US" altLang="en-US" dirty="0"/>
          </a:p>
        </p:txBody>
      </p:sp>
    </p:spTree>
    <p:extLst>
      <p:ext uri="{BB962C8B-B14F-4D97-AF65-F5344CB8AC3E}">
        <p14:creationId xmlns:p14="http://schemas.microsoft.com/office/powerpoint/2010/main" val="1464493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left)">
                                      <p:cBhvr>
                                        <p:cTn id="7" dur="500"/>
                                        <p:tgtEl>
                                          <p:spTgt spid="4099">
                                            <p:txEl>
                                              <p:pRg st="0" end="0"/>
                                            </p:txEl>
                                          </p:spTgt>
                                        </p:tgtEl>
                                      </p:cBhvr>
                                    </p:animEffect>
                                  </p:childTnLst>
                                </p:cTn>
                              </p:par>
                              <p:par>
                                <p:cTn id="8" presetID="22" presetClass="entr" presetSubtype="8" fill="hold" grpId="0" nodeType="withEffect">
                                  <p:stCondLst>
                                    <p:cond delay="300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wipe(left)">
                                      <p:cBhvr>
                                        <p:cTn id="10" dur="500"/>
                                        <p:tgtEl>
                                          <p:spTgt spid="4099">
                                            <p:txEl>
                                              <p:pRg st="1" end="1"/>
                                            </p:txEl>
                                          </p:spTgt>
                                        </p:tgtEl>
                                      </p:cBhvr>
                                    </p:animEffect>
                                  </p:childTnLst>
                                </p:cTn>
                              </p:par>
                              <p:par>
                                <p:cTn id="11" presetID="22" presetClass="entr" presetSubtype="8" fill="hold" grpId="0" nodeType="withEffect">
                                  <p:stCondLst>
                                    <p:cond delay="600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wipe(left)">
                                      <p:cBhvr>
                                        <p:cTn id="13" dur="500"/>
                                        <p:tgtEl>
                                          <p:spTgt spid="4099">
                                            <p:txEl>
                                              <p:pRg st="2" end="2"/>
                                            </p:txEl>
                                          </p:spTgt>
                                        </p:tgtEl>
                                      </p:cBhvr>
                                    </p:animEffect>
                                  </p:childTnLst>
                                </p:cTn>
                              </p:par>
                              <p:par>
                                <p:cTn id="14" presetID="22" presetClass="entr" presetSubtype="8" fill="hold" grpId="0" nodeType="withEffect">
                                  <p:stCondLst>
                                    <p:cond delay="7000"/>
                                  </p:stCondLst>
                                  <p:childTnLst>
                                    <p:set>
                                      <p:cBhvr>
                                        <p:cTn id="15" dur="1" fill="hold">
                                          <p:stCondLst>
                                            <p:cond delay="0"/>
                                          </p:stCondLst>
                                        </p:cTn>
                                        <p:tgtEl>
                                          <p:spTgt spid="4099">
                                            <p:txEl>
                                              <p:pRg st="3" end="3"/>
                                            </p:txEl>
                                          </p:spTgt>
                                        </p:tgtEl>
                                        <p:attrNameLst>
                                          <p:attrName>style.visibility</p:attrName>
                                        </p:attrNameLst>
                                      </p:cBhvr>
                                      <p:to>
                                        <p:strVal val="visible"/>
                                      </p:to>
                                    </p:set>
                                    <p:animEffect transition="in" filter="wipe(left)">
                                      <p:cBhvr>
                                        <p:cTn id="16"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advAuto="100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87186" y="291909"/>
            <a:ext cx="8841423" cy="1356360"/>
          </a:xfrm>
        </p:spPr>
        <p:txBody>
          <a:bodyPr>
            <a:normAutofit/>
          </a:bodyPr>
          <a:lstStyle/>
          <a:p>
            <a:pPr eaLnBrk="1" hangingPunct="1"/>
            <a:r>
              <a:rPr lang="en-US" sz="3200" dirty="0">
                <a:effectLst/>
                <a:latin typeface="Verdana" panose="020B0604030504040204" pitchFamily="34" charset="0"/>
                <a:ea typeface="Verdana" panose="020B0604030504040204" pitchFamily="34" charset="0"/>
                <a:cs typeface="Verdana" panose="020B0604030504040204" pitchFamily="34" charset="0"/>
              </a:rPr>
              <a:t>How does WIC support breastfeeding?</a:t>
            </a:r>
          </a:p>
        </p:txBody>
      </p:sp>
      <p:sp>
        <p:nvSpPr>
          <p:cNvPr id="3" name="Rectangle 2"/>
          <p:cNvSpPr/>
          <p:nvPr/>
        </p:nvSpPr>
        <p:spPr>
          <a:xfrm>
            <a:off x="7589859" y="1645370"/>
            <a:ext cx="3804966" cy="3416320"/>
          </a:xfrm>
          <a:prstGeom prst="rect">
            <a:avLst/>
          </a:prstGeom>
        </p:spPr>
        <p:txBody>
          <a:bodyPr wrap="square">
            <a:spAutoFit/>
          </a:bodyPr>
          <a:lstStyle/>
          <a:p>
            <a:pPr defTabSz="914400" fontAlgn="base">
              <a:spcBef>
                <a:spcPct val="0"/>
              </a:spcBef>
              <a:spcAft>
                <a:spcPct val="0"/>
              </a:spcAft>
            </a:pPr>
            <a:r>
              <a:rPr lang="en-US" sz="2400" dirty="0">
                <a:solidFill>
                  <a:prstClr val="black"/>
                </a:solidFill>
                <a:ea typeface="Verdana" panose="020B0604030504040204" pitchFamily="34" charset="0"/>
                <a:cs typeface="Verdana" panose="020B0604030504040204" pitchFamily="34" charset="0"/>
              </a:rPr>
              <a:t>“</a:t>
            </a:r>
            <a:r>
              <a:rPr lang="en-US" sz="2400" i="1" dirty="0">
                <a:solidFill>
                  <a:prstClr val="black"/>
                </a:solidFill>
                <a:ea typeface="Verdana" panose="020B0604030504040204" pitchFamily="34" charset="0"/>
                <a:cs typeface="Verdana" panose="020B0604030504040204" pitchFamily="34" charset="0"/>
              </a:rPr>
              <a:t>My breastfeeding peer counselor has helped me to believe that I could overcome the obstacles in my path and has given me the emotional support I needed. I trust her and am so very thankful for her, and that this program exists.”</a:t>
            </a:r>
          </a:p>
        </p:txBody>
      </p:sp>
      <p:sp>
        <p:nvSpPr>
          <p:cNvPr id="4" name="Rectangle 3"/>
          <p:cNvSpPr/>
          <p:nvPr/>
        </p:nvSpPr>
        <p:spPr>
          <a:xfrm>
            <a:off x="1473200" y="5518523"/>
            <a:ext cx="9245600" cy="830997"/>
          </a:xfrm>
          <a:prstGeom prst="rect">
            <a:avLst/>
          </a:prstGeom>
        </p:spPr>
        <p:txBody>
          <a:bodyPr wrap="square">
            <a:spAutoFit/>
          </a:bodyPr>
          <a:lstStyle/>
          <a:p>
            <a:pPr defTabSz="914400" fontAlgn="base">
              <a:spcBef>
                <a:spcPct val="0"/>
              </a:spcBef>
              <a:spcAft>
                <a:spcPct val="0"/>
              </a:spcAft>
            </a:pPr>
            <a:r>
              <a:rPr lang="en-US" sz="2400" i="1" dirty="0">
                <a:solidFill>
                  <a:prstClr val="black"/>
                </a:solidFill>
                <a:ea typeface="Verdana" panose="020B0604030504040204" pitchFamily="34" charset="0"/>
                <a:cs typeface="Verdana" panose="020B0604030504040204" pitchFamily="34" charset="0"/>
              </a:rPr>
              <a:t>"WIC is the only place I hear "good job" for nursing my children for the past two years.  Not even my doctor says that!"</a:t>
            </a:r>
          </a:p>
        </p:txBody>
      </p:sp>
      <p:pic>
        <p:nvPicPr>
          <p:cNvPr id="6" name="Content Placeholder 5"/>
          <p:cNvPicPr>
            <a:picLocks noGrp="1" noChangeAspect="1"/>
          </p:cNvPicPr>
          <p:nvPr>
            <p:ph idx="1"/>
          </p:nvPr>
        </p:nvPicPr>
        <p:blipFill>
          <a:blip r:embed="rId3"/>
          <a:stretch>
            <a:fillRect/>
          </a:stretch>
        </p:blipFill>
        <p:spPr>
          <a:xfrm>
            <a:off x="1087186" y="1568631"/>
            <a:ext cx="5453798" cy="3609222"/>
          </a:xfrm>
          <a:prstGeom prst="rect">
            <a:avLst/>
          </a:prstGeom>
        </p:spPr>
      </p:pic>
      <p:sp>
        <p:nvSpPr>
          <p:cNvPr id="2" name="Slide Number Placeholder 1"/>
          <p:cNvSpPr>
            <a:spLocks noGrp="1"/>
          </p:cNvSpPr>
          <p:nvPr>
            <p:ph type="sldNum" sz="quarter" idx="12"/>
          </p:nvPr>
        </p:nvSpPr>
        <p:spPr/>
        <p:txBody>
          <a:bodyPr/>
          <a:lstStyle/>
          <a:p>
            <a:pPr>
              <a:defRPr/>
            </a:pPr>
            <a:fld id="{370D0E98-BCD1-40DC-B6C7-8DF9853DA559}" type="slidenum">
              <a:rPr lang="en-US" smtClean="0">
                <a:solidFill>
                  <a:srgbClr val="DBF5F9">
                    <a:shade val="50000"/>
                    <a:satMod val="200000"/>
                  </a:srgbClr>
                </a:solidFill>
              </a:rPr>
              <a:pPr>
                <a:defRPr/>
              </a:pPr>
              <a:t>15</a:t>
            </a:fld>
            <a:endParaRPr lang="en-US" sz="1400">
              <a:solidFill>
                <a:srgbClr val="DBF5F9">
                  <a:shade val="50000"/>
                  <a:satMod val="200000"/>
                </a:srgbClr>
              </a:solidFill>
            </a:endParaRPr>
          </a:p>
        </p:txBody>
      </p:sp>
    </p:spTree>
    <p:extLst>
      <p:ext uri="{BB962C8B-B14F-4D97-AF65-F5344CB8AC3E}">
        <p14:creationId xmlns:p14="http://schemas.microsoft.com/office/powerpoint/2010/main" val="1852962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61012" y="534767"/>
            <a:ext cx="6521986" cy="1478820"/>
          </a:xfrm>
        </p:spPr>
        <p:txBody>
          <a:bodyPr>
            <a:noAutofit/>
          </a:bodyPr>
          <a:lstStyle/>
          <a:p>
            <a:pPr algn="ctr" eaLnBrk="1" hangingPunct="1"/>
            <a:r>
              <a:rPr lang="en-US" altLang="en-US" sz="3200" dirty="0">
                <a:latin typeface="Verdana" panose="020B0604030504040204" pitchFamily="34" charset="0"/>
                <a:ea typeface="Verdana" panose="020B0604030504040204" pitchFamily="34" charset="0"/>
                <a:cs typeface="Verdana" panose="020B0604030504040204" pitchFamily="34" charset="0"/>
              </a:rPr>
              <a:t>WIC supports breastfeeding women in the following ways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0757" y="210493"/>
            <a:ext cx="4296706" cy="6437014"/>
          </a:xfrm>
          <a:prstGeom prst="rect">
            <a:avLst/>
          </a:prstGeom>
        </p:spPr>
      </p:pic>
      <p:sp>
        <p:nvSpPr>
          <p:cNvPr id="3" name="Rectangle 2">
            <a:extLst>
              <a:ext uri="{FF2B5EF4-FFF2-40B4-BE49-F238E27FC236}">
                <a16:creationId xmlns:a16="http://schemas.microsoft.com/office/drawing/2014/main" id="{97FC1364-F750-41F6-884D-BAC7D0D188DE}"/>
              </a:ext>
            </a:extLst>
          </p:cNvPr>
          <p:cNvSpPr/>
          <p:nvPr/>
        </p:nvSpPr>
        <p:spPr>
          <a:xfrm>
            <a:off x="661012" y="2013587"/>
            <a:ext cx="6521986" cy="3046988"/>
          </a:xfrm>
          <a:prstGeom prst="rect">
            <a:avLst/>
          </a:prstGeom>
        </p:spPr>
        <p:txBody>
          <a:bodyPr wrap="square">
            <a:spAutoFit/>
          </a:bodyPr>
          <a:lstStyle/>
          <a:p>
            <a:pPr marL="742950" lvl="1" indent="-285750">
              <a:buFont typeface="Arial" panose="020B0604020202020204" pitchFamily="34" charset="0"/>
              <a:buChar char="•"/>
            </a:pPr>
            <a:r>
              <a:rPr lang="en-US" altLang="en-US" sz="2400" dirty="0"/>
              <a:t>All WIC staff are trained to provide basic breastfeeding education and support.</a:t>
            </a:r>
          </a:p>
          <a:p>
            <a:pPr marL="742950" lvl="1" indent="-285750">
              <a:buFont typeface="Arial" panose="020B0604020202020204" pitchFamily="34" charset="0"/>
              <a:buChar char="•"/>
            </a:pPr>
            <a:r>
              <a:rPr lang="en-US" altLang="en-US" sz="2400" dirty="0"/>
              <a:t>WIC peer counselors provider mother to mother support helping women overcome common breastfeeding challenges.</a:t>
            </a:r>
          </a:p>
          <a:p>
            <a:pPr marL="742950" lvl="1" indent="-285750">
              <a:buFont typeface="Arial" panose="020B0604020202020204" pitchFamily="34" charset="0"/>
              <a:buChar char="•"/>
            </a:pPr>
            <a:r>
              <a:rPr lang="en-US" altLang="en-US" sz="2400" dirty="0"/>
              <a:t>WIC protects breastfeeding by not routinely issuing formula to breastfeeding infants in the first 30 days. </a:t>
            </a:r>
          </a:p>
        </p:txBody>
      </p:sp>
    </p:spTree>
    <p:extLst>
      <p:ext uri="{BB962C8B-B14F-4D97-AF65-F5344CB8AC3E}">
        <p14:creationId xmlns:p14="http://schemas.microsoft.com/office/powerpoint/2010/main" val="697203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title"/>
          </p:nvPr>
        </p:nvSpPr>
        <p:spPr>
          <a:xfrm>
            <a:off x="1143000" y="609600"/>
            <a:ext cx="9875520" cy="1356360"/>
          </a:xfrm>
        </p:spPr>
        <p:txBody>
          <a:bodyPr vert="horz" lIns="91440" tIns="45720" rIns="91440" bIns="45720" rtlCol="0" anchor="ctr">
            <a:normAutofit/>
          </a:bodyPr>
          <a:lstStyle/>
          <a:p>
            <a:r>
              <a:rPr lang="en-US" sz="3100" b="1">
                <a:effectLst/>
              </a:rPr>
              <a:t>WIC provides professional </a:t>
            </a:r>
            <a:r>
              <a:rPr lang="en-US" sz="3100" b="1"/>
              <a:t>l</a:t>
            </a:r>
            <a:r>
              <a:rPr lang="en-US" sz="3100" b="1">
                <a:effectLst/>
              </a:rPr>
              <a:t>actation </a:t>
            </a:r>
            <a:r>
              <a:rPr lang="en-US" sz="3100" b="1"/>
              <a:t>s</a:t>
            </a:r>
            <a:r>
              <a:rPr lang="en-US" sz="3100" b="1">
                <a:effectLst/>
              </a:rPr>
              <a:t>upport:</a:t>
            </a:r>
            <a:br>
              <a:rPr lang="en-US" sz="3100" b="1">
                <a:effectLst/>
              </a:rPr>
            </a:br>
            <a:r>
              <a:rPr lang="en-US" sz="3100">
                <a:effectLst/>
              </a:rPr>
              <a:t>International Board Certified Lactation Consultants (IBCLC)</a:t>
            </a:r>
            <a:endParaRPr lang="en-US" sz="3100"/>
          </a:p>
        </p:txBody>
      </p:sp>
      <p:pic>
        <p:nvPicPr>
          <p:cNvPr id="7" name="Content Placeholder 6" descr="A person sitting in a room&#10;&#10;Description generated with very high confidence"/>
          <p:cNvPicPr>
            <a:picLocks noGrp="1" noChangeAspect="1"/>
          </p:cNvPicPr>
          <p:nvPr>
            <p:ph sz="half" idx="2"/>
          </p:nvPr>
        </p:nvPicPr>
        <p:blipFill rotWithShape="1">
          <a:blip r:embed="rId3"/>
          <a:srcRect l="25411" r="19659" b="-2"/>
          <a:stretch/>
        </p:blipFill>
        <p:spPr>
          <a:xfrm>
            <a:off x="1143000" y="1919044"/>
            <a:ext cx="3483979" cy="4233755"/>
          </a:xfrm>
          <a:prstGeom prst="rect">
            <a:avLst/>
          </a:prstGeom>
        </p:spPr>
      </p:pic>
      <p:sp>
        <p:nvSpPr>
          <p:cNvPr id="5" name="Content Placeholder 4"/>
          <p:cNvSpPr>
            <a:spLocks noGrp="1"/>
          </p:cNvSpPr>
          <p:nvPr>
            <p:ph sz="half" idx="1"/>
          </p:nvPr>
        </p:nvSpPr>
        <p:spPr>
          <a:xfrm>
            <a:off x="4984535" y="1965960"/>
            <a:ext cx="5676428" cy="4002212"/>
          </a:xfrm>
        </p:spPr>
        <p:txBody>
          <a:bodyPr vert="horz" lIns="91440" tIns="45720" rIns="91440" bIns="45720" rtlCol="0">
            <a:normAutofit/>
          </a:bodyPr>
          <a:lstStyle/>
          <a:p>
            <a:r>
              <a:rPr lang="en-US" sz="2800" dirty="0">
                <a:solidFill>
                  <a:schemeClr val="tx1"/>
                </a:solidFill>
              </a:rPr>
              <a:t>Expertise in clinical management of complex lactation problems</a:t>
            </a:r>
          </a:p>
          <a:p>
            <a:r>
              <a:rPr lang="en-US" sz="2800" dirty="0">
                <a:solidFill>
                  <a:schemeClr val="tx1"/>
                </a:solidFill>
              </a:rPr>
              <a:t>500-1000 clinical practice hours, 90 hours BF-specific education &amp; passing international exam</a:t>
            </a:r>
          </a:p>
          <a:p>
            <a:r>
              <a:rPr lang="en-US" sz="2800" dirty="0">
                <a:solidFill>
                  <a:schemeClr val="tx1"/>
                </a:solidFill>
              </a:rPr>
              <a:t>20 IBCLCs that work throughout Oregon in WIC</a:t>
            </a:r>
          </a:p>
        </p:txBody>
      </p:sp>
      <p:sp>
        <p:nvSpPr>
          <p:cNvPr id="2" name="Slide Number Placeholder 1"/>
          <p:cNvSpPr>
            <a:spLocks noGrp="1"/>
          </p:cNvSpPr>
          <p:nvPr>
            <p:ph type="sldNum" sz="quarter" idx="12"/>
          </p:nvPr>
        </p:nvSpPr>
        <p:spPr>
          <a:xfrm>
            <a:off x="9329530" y="6223828"/>
            <a:ext cx="1706217" cy="365125"/>
          </a:xfrm>
        </p:spPr>
        <p:txBody>
          <a:bodyPr vert="horz" lIns="91440" tIns="45720" rIns="91440" bIns="45720" rtlCol="0" anchor="ctr">
            <a:normAutofit/>
          </a:bodyPr>
          <a:lstStyle/>
          <a:p>
            <a:pPr>
              <a:spcAft>
                <a:spcPts val="600"/>
              </a:spcAft>
              <a:defRPr/>
            </a:pPr>
            <a:fld id="{F842F4D0-F203-413D-8AE7-9048F170D267}" type="slidenum">
              <a:rPr lang="en-US" smtClean="0"/>
              <a:pPr>
                <a:spcAft>
                  <a:spcPts val="600"/>
                </a:spcAft>
                <a:defRPr/>
              </a:pPr>
              <a:t>17</a:t>
            </a:fld>
            <a:endParaRPr lang="en-US"/>
          </a:p>
        </p:txBody>
      </p:sp>
    </p:spTree>
    <p:extLst>
      <p:ext uri="{BB962C8B-B14F-4D97-AF65-F5344CB8AC3E}">
        <p14:creationId xmlns:p14="http://schemas.microsoft.com/office/powerpoint/2010/main" val="3431574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A2EA6A6-CD0C-4CFD-8EC2-AA44F9870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463B834-2DDA-4522-9390-B87A311C25A8}"/>
              </a:ext>
            </a:extLst>
          </p:cNvPr>
          <p:cNvSpPr>
            <a:spLocks noGrp="1"/>
          </p:cNvSpPr>
          <p:nvPr>
            <p:ph type="title"/>
          </p:nvPr>
        </p:nvSpPr>
        <p:spPr>
          <a:xfrm>
            <a:off x="7229785" y="613954"/>
            <a:ext cx="4286576" cy="1356360"/>
          </a:xfrm>
        </p:spPr>
        <p:txBody>
          <a:bodyPr>
            <a:normAutofit/>
          </a:bodyPr>
          <a:lstStyle/>
          <a:p>
            <a:r>
              <a:rPr lang="en-US" sz="3200" dirty="0">
                <a:latin typeface="Verdana" panose="020B0604030504040204" pitchFamily="34" charset="0"/>
                <a:ea typeface="Verdana" panose="020B0604030504040204" pitchFamily="34" charset="0"/>
                <a:cs typeface="Verdana" panose="020B0604030504040204" pitchFamily="34" charset="0"/>
              </a:rPr>
              <a:t>WIC and breast pumps</a:t>
            </a:r>
          </a:p>
        </p:txBody>
      </p:sp>
      <p:pic>
        <p:nvPicPr>
          <p:cNvPr id="5" name="Picture 4" descr="A bunch of items that are sitting on a table&#10;&#10;Description generated with very high confidence">
            <a:extLst>
              <a:ext uri="{FF2B5EF4-FFF2-40B4-BE49-F238E27FC236}">
                <a16:creationId xmlns:a16="http://schemas.microsoft.com/office/drawing/2014/main" id="{F90BF5D1-AF7D-4C83-BFE1-1805492F4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064" y="1364957"/>
            <a:ext cx="5536328" cy="3778543"/>
          </a:xfrm>
          <a:prstGeom prst="rect">
            <a:avLst/>
          </a:prstGeom>
        </p:spPr>
      </p:pic>
      <p:sp>
        <p:nvSpPr>
          <p:cNvPr id="3" name="Content Placeholder 2">
            <a:extLst>
              <a:ext uri="{FF2B5EF4-FFF2-40B4-BE49-F238E27FC236}">
                <a16:creationId xmlns:a16="http://schemas.microsoft.com/office/drawing/2014/main" id="{06EB19CE-0623-47F8-B48B-A679A8EC9741}"/>
              </a:ext>
            </a:extLst>
          </p:cNvPr>
          <p:cNvSpPr>
            <a:spLocks noGrp="1"/>
          </p:cNvSpPr>
          <p:nvPr>
            <p:ph idx="1"/>
          </p:nvPr>
        </p:nvSpPr>
        <p:spPr>
          <a:xfrm>
            <a:off x="6847810" y="1970314"/>
            <a:ext cx="4668551" cy="4310743"/>
          </a:xfrm>
        </p:spPr>
        <p:txBody>
          <a:bodyPr>
            <a:normAutofit/>
          </a:bodyPr>
          <a:lstStyle/>
          <a:p>
            <a:pPr lvl="1"/>
            <a:r>
              <a:rPr lang="en-US" sz="2400" b="1" dirty="0">
                <a:solidFill>
                  <a:schemeClr val="tx1"/>
                </a:solidFill>
              </a:rPr>
              <a:t>Multi-user breast pump loans</a:t>
            </a:r>
            <a:r>
              <a:rPr lang="en-US" sz="2400" dirty="0">
                <a:solidFill>
                  <a:schemeClr val="tx1"/>
                </a:solidFill>
              </a:rPr>
              <a:t> for WIC mothers with medical needs (premature birth, multiple birth, etc.)</a:t>
            </a:r>
          </a:p>
          <a:p>
            <a:pPr lvl="1"/>
            <a:r>
              <a:rPr lang="en-US" sz="2400" b="1" dirty="0">
                <a:solidFill>
                  <a:schemeClr val="tx1"/>
                </a:solidFill>
              </a:rPr>
              <a:t>Personal pumps</a:t>
            </a:r>
            <a:r>
              <a:rPr lang="en-US" sz="2400" dirty="0">
                <a:solidFill>
                  <a:schemeClr val="tx1"/>
                </a:solidFill>
              </a:rPr>
              <a:t> for WIC mothers temporarily separated from their babies for work or school (20 hours/week or more)</a:t>
            </a:r>
          </a:p>
          <a:p>
            <a:pPr lvl="1"/>
            <a:r>
              <a:rPr lang="en-US" sz="2400" b="1" dirty="0">
                <a:solidFill>
                  <a:schemeClr val="tx1"/>
                </a:solidFill>
              </a:rPr>
              <a:t>Manual pumps</a:t>
            </a:r>
            <a:r>
              <a:rPr lang="en-US" sz="2400" dirty="0">
                <a:solidFill>
                  <a:schemeClr val="tx1"/>
                </a:solidFill>
              </a:rPr>
              <a:t> for WIC mothers with short-term separations (less than 20 hours/week)</a:t>
            </a:r>
          </a:p>
          <a:p>
            <a:endParaRPr lang="en-US" sz="1600" dirty="0"/>
          </a:p>
        </p:txBody>
      </p:sp>
    </p:spTree>
    <p:extLst>
      <p:ext uri="{BB962C8B-B14F-4D97-AF65-F5344CB8AC3E}">
        <p14:creationId xmlns:p14="http://schemas.microsoft.com/office/powerpoint/2010/main" val="2848128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38" name="Rectangle 137">
            <a:extLst>
              <a:ext uri="{FF2B5EF4-FFF2-40B4-BE49-F238E27FC236}">
                <a16:creationId xmlns:a16="http://schemas.microsoft.com/office/drawing/2014/main" id="{293067CD-13A7-4384-B15E-5D49AF03B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5362" name="Rectangle 2"/>
          <p:cNvSpPr>
            <a:spLocks noGrp="1" noChangeArrowheads="1"/>
          </p:cNvSpPr>
          <p:nvPr>
            <p:ph type="title"/>
          </p:nvPr>
        </p:nvSpPr>
        <p:spPr>
          <a:xfrm>
            <a:off x="668215" y="243840"/>
            <a:ext cx="6693061" cy="1356360"/>
          </a:xfrm>
        </p:spPr>
        <p:txBody>
          <a:bodyPr vert="horz" lIns="91440" tIns="45720" rIns="91440" bIns="45720" rtlCol="0" anchor="ctr">
            <a:normAutofit/>
          </a:bodyPr>
          <a:lstStyle/>
          <a:p>
            <a:r>
              <a:rPr lang="en-US" altLang="en-US" b="1" dirty="0">
                <a:solidFill>
                  <a:schemeClr val="bg1"/>
                </a:solidFill>
              </a:rPr>
              <a:t>WIC and formula </a:t>
            </a:r>
          </a:p>
        </p:txBody>
      </p:sp>
      <p:sp>
        <p:nvSpPr>
          <p:cNvPr id="5123" name="Rectangle 3"/>
          <p:cNvSpPr>
            <a:spLocks noGrp="1" noChangeArrowheads="1"/>
          </p:cNvSpPr>
          <p:nvPr>
            <p:ph type="body" sz="half" idx="1"/>
          </p:nvPr>
        </p:nvSpPr>
        <p:spPr>
          <a:xfrm>
            <a:off x="581051" y="1600200"/>
            <a:ext cx="7720335" cy="4217378"/>
          </a:xfrm>
        </p:spPr>
        <p:txBody>
          <a:bodyPr vert="horz" lIns="91440" tIns="45720" rIns="91440" bIns="45720" rtlCol="0">
            <a:normAutofit/>
          </a:bodyPr>
          <a:lstStyle/>
          <a:p>
            <a:pPr marL="45720" indent="0">
              <a:buNone/>
            </a:pPr>
            <a:r>
              <a:rPr lang="en-US" sz="2600" dirty="0">
                <a:solidFill>
                  <a:schemeClr val="bg1"/>
                </a:solidFill>
              </a:rPr>
              <a:t>USDA requires that WIC provide infant formula when mothers are unable or choose not to breastfeed</a:t>
            </a:r>
          </a:p>
          <a:p>
            <a:pPr marL="45720" indent="0">
              <a:buNone/>
            </a:pPr>
            <a:r>
              <a:rPr lang="en-US" sz="2600" dirty="0">
                <a:solidFill>
                  <a:schemeClr val="bg1"/>
                </a:solidFill>
              </a:rPr>
              <a:t>WIC is federally mandated to use a competitive bid process for standard infant formula as a means of cost containment</a:t>
            </a:r>
          </a:p>
          <a:p>
            <a:pPr marL="45720" indent="0">
              <a:buNone/>
            </a:pPr>
            <a:r>
              <a:rPr lang="en-US" sz="2600" dirty="0">
                <a:solidFill>
                  <a:schemeClr val="bg1"/>
                </a:solidFill>
              </a:rPr>
              <a:t>Current contract is with Abbott Nutrition for milk-based and soy-based formulas:</a:t>
            </a:r>
          </a:p>
          <a:p>
            <a:pPr marL="822960" lvl="3"/>
            <a:endParaRPr lang="en-US" sz="2000" dirty="0">
              <a:solidFill>
                <a:schemeClr val="bg1"/>
              </a:solidFill>
            </a:endParaRPr>
          </a:p>
          <a:p>
            <a:pPr marL="640080" lvl="3" indent="0">
              <a:buNone/>
            </a:pPr>
            <a:r>
              <a:rPr lang="en-US" sz="2800" dirty="0" err="1">
                <a:solidFill>
                  <a:schemeClr val="bg1"/>
                </a:solidFill>
              </a:rPr>
              <a:t>Similac</a:t>
            </a:r>
            <a:r>
              <a:rPr lang="en-US" sz="2800" dirty="0">
                <a:solidFill>
                  <a:schemeClr val="bg1"/>
                </a:solidFill>
              </a:rPr>
              <a:t> Advance</a:t>
            </a:r>
          </a:p>
          <a:p>
            <a:pPr marL="640080" lvl="3" indent="0">
              <a:buNone/>
            </a:pPr>
            <a:r>
              <a:rPr lang="en-US" sz="2800" dirty="0" err="1">
                <a:solidFill>
                  <a:schemeClr val="bg1"/>
                </a:solidFill>
              </a:rPr>
              <a:t>Similac</a:t>
            </a:r>
            <a:r>
              <a:rPr lang="en-US" sz="2800" dirty="0">
                <a:solidFill>
                  <a:schemeClr val="bg1"/>
                </a:solidFill>
              </a:rPr>
              <a:t> Soy </a:t>
            </a:r>
            <a:r>
              <a:rPr lang="en-US" sz="2800" dirty="0" err="1">
                <a:solidFill>
                  <a:schemeClr val="bg1"/>
                </a:solidFill>
              </a:rPr>
              <a:t>Isomil</a:t>
            </a:r>
            <a:endParaRPr lang="en-US" sz="2800" dirty="0">
              <a:solidFill>
                <a:schemeClr val="bg1"/>
              </a:solidFill>
            </a:endParaRPr>
          </a:p>
          <a:p>
            <a:pPr marL="45720"/>
            <a:endParaRPr lang="en-US" altLang="en-US" dirty="0">
              <a:solidFill>
                <a:schemeClr val="bg1"/>
              </a:solidFill>
            </a:endParaRPr>
          </a:p>
        </p:txBody>
      </p:sp>
      <p:pic>
        <p:nvPicPr>
          <p:cNvPr id="7" name="Picture 6" descr="A picture containing clipart&#10;&#10;Description generated with very high confidence">
            <a:extLst>
              <a:ext uri="{FF2B5EF4-FFF2-40B4-BE49-F238E27FC236}">
                <a16:creationId xmlns:a16="http://schemas.microsoft.com/office/drawing/2014/main" id="{24A83194-E86D-4316-8308-247184DC9B69}"/>
              </a:ext>
            </a:extLst>
          </p:cNvPr>
          <p:cNvPicPr>
            <a:picLocks noChangeAspect="1"/>
          </p:cNvPicPr>
          <p:nvPr/>
        </p:nvPicPr>
        <p:blipFill rotWithShape="1">
          <a:blip r:embed="rId4">
            <a:extLst>
              <a:ext uri="{28A0092B-C50C-407E-A947-70E740481C1C}">
                <a14:useLocalDpi xmlns:a14="http://schemas.microsoft.com/office/drawing/2010/main" val="0"/>
              </a:ext>
            </a:extLst>
          </a:blip>
          <a:srcRect l="45254" r="18152" b="1"/>
          <a:stretch/>
        </p:blipFill>
        <p:spPr bwMode="auto">
          <a:xfrm>
            <a:off x="8301386" y="243840"/>
            <a:ext cx="3646837" cy="63779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 name="Rectangle 139">
            <a:extLst>
              <a:ext uri="{FF2B5EF4-FFF2-40B4-BE49-F238E27FC236}">
                <a16:creationId xmlns:a16="http://schemas.microsoft.com/office/drawing/2014/main" id="{42E9009C-D0E3-46ED-935B-6C1C29650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60623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 calcmode="lin" valueType="num">
                                      <p:cBhvr additive="base">
                                        <p:cTn id="12"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12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arbrake.wav"/>
                                        </p:tgtEl>
                                      </p:cMediaNode>
                                    </p:audio>
                                  </p:sub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 calcmode="lin" valueType="num">
                                      <p:cBhvr additive="base">
                                        <p:cTn id="17"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12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carbrake.wav"/>
                                        </p:tgtEl>
                                      </p:cMediaNode>
                                    </p:audio>
                                  </p:subTnLst>
                                </p:cTn>
                              </p:par>
                              <p:par>
                                <p:cTn id="19" presetID="2" presetClass="entr" presetSubtype="8" fill="hold" grpId="0" nodeType="withEffect">
                                  <p:stCondLst>
                                    <p:cond delay="0"/>
                                  </p:stCondLst>
                                  <p:childTnLst>
                                    <p:set>
                                      <p:cBhvr>
                                        <p:cTn id="20" dur="1" fill="hold">
                                          <p:stCondLst>
                                            <p:cond delay="0"/>
                                          </p:stCondLst>
                                        </p:cTn>
                                        <p:tgtEl>
                                          <p:spTgt spid="5123">
                                            <p:txEl>
                                              <p:pRg st="4" end="4"/>
                                            </p:txEl>
                                          </p:spTgt>
                                        </p:tgtEl>
                                        <p:attrNameLst>
                                          <p:attrName>style.visibility</p:attrName>
                                        </p:attrNameLst>
                                      </p:cBhvr>
                                      <p:to>
                                        <p:strVal val="visible"/>
                                      </p:to>
                                    </p:set>
                                    <p:anim calcmode="lin" valueType="num">
                                      <p:cBhvr additive="base">
                                        <p:cTn id="21" dur="500" fill="hold"/>
                                        <p:tgtEl>
                                          <p:spTgt spid="512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12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carbrake.wav"/>
                                        </p:tgtEl>
                                      </p:cMediaNode>
                                    </p:audio>
                                  </p:subTnLst>
                                </p:cTn>
                              </p:par>
                              <p:par>
                                <p:cTn id="23" presetID="2" presetClass="entr" presetSubtype="8" fill="hold" grpId="0" nodeType="withEffect">
                                  <p:stCondLst>
                                    <p:cond delay="0"/>
                                  </p:stCondLst>
                                  <p:childTnLst>
                                    <p:set>
                                      <p:cBhvr>
                                        <p:cTn id="24" dur="1" fill="hold">
                                          <p:stCondLst>
                                            <p:cond delay="0"/>
                                          </p:stCondLst>
                                        </p:cTn>
                                        <p:tgtEl>
                                          <p:spTgt spid="5123">
                                            <p:txEl>
                                              <p:pRg st="5" end="5"/>
                                            </p:txEl>
                                          </p:spTgt>
                                        </p:tgtEl>
                                        <p:attrNameLst>
                                          <p:attrName>style.visibility</p:attrName>
                                        </p:attrNameLst>
                                      </p:cBhvr>
                                      <p:to>
                                        <p:strVal val="visible"/>
                                      </p:to>
                                    </p:set>
                                    <p:anim calcmode="lin" valueType="num">
                                      <p:cBhvr additive="base">
                                        <p:cTn id="25" dur="500" fill="hold"/>
                                        <p:tgtEl>
                                          <p:spTgt spid="512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3FED537-3AF1-4C36-9904-77B6A54D27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ACB9E7B-6834-4801-B591-8FE60298BDE6}"/>
              </a:ext>
            </a:extLst>
          </p:cNvPr>
          <p:cNvSpPr>
            <a:spLocks noGrp="1"/>
          </p:cNvSpPr>
          <p:nvPr>
            <p:ph type="title"/>
          </p:nvPr>
        </p:nvSpPr>
        <p:spPr>
          <a:xfrm>
            <a:off x="1109980" y="4208424"/>
            <a:ext cx="9966960" cy="1325880"/>
          </a:xfrm>
        </p:spPr>
        <p:txBody>
          <a:bodyPr vert="horz" lIns="91440" tIns="45720" rIns="91440" bIns="45720" rtlCol="0" anchor="b">
            <a:normAutofit/>
          </a:bodyPr>
          <a:lstStyle/>
          <a:p>
            <a:pPr algn="ctr">
              <a:lnSpc>
                <a:spcPct val="85000"/>
              </a:lnSpc>
            </a:pPr>
            <a:r>
              <a:rPr lang="en-US" sz="6600" b="1" cap="all">
                <a:solidFill>
                  <a:srgbClr val="FFFFFF"/>
                </a:solidFill>
              </a:rPr>
              <a:t>Our vision</a:t>
            </a:r>
          </a:p>
        </p:txBody>
      </p:sp>
      <p:sp>
        <p:nvSpPr>
          <p:cNvPr id="3" name="Content Placeholder 2">
            <a:extLst>
              <a:ext uri="{FF2B5EF4-FFF2-40B4-BE49-F238E27FC236}">
                <a16:creationId xmlns:a16="http://schemas.microsoft.com/office/drawing/2014/main" id="{5210090E-8B6C-4F9B-9E0C-90D3B14521D8}"/>
              </a:ext>
            </a:extLst>
          </p:cNvPr>
          <p:cNvSpPr>
            <a:spLocks noGrp="1"/>
          </p:cNvSpPr>
          <p:nvPr>
            <p:ph idx="1"/>
          </p:nvPr>
        </p:nvSpPr>
        <p:spPr>
          <a:xfrm>
            <a:off x="1709530" y="5598293"/>
            <a:ext cx="8767860" cy="553690"/>
          </a:xfrm>
        </p:spPr>
        <p:txBody>
          <a:bodyPr vert="horz" lIns="91440" tIns="45720" rIns="91440" bIns="45720" rtlCol="0">
            <a:normAutofit/>
          </a:bodyPr>
          <a:lstStyle/>
          <a:p>
            <a:pPr marL="0" indent="0" algn="ctr">
              <a:buNone/>
            </a:pPr>
            <a:r>
              <a:rPr lang="en-US" sz="2000">
                <a:solidFill>
                  <a:srgbClr val="FFFFFF"/>
                </a:solidFill>
              </a:rPr>
              <a:t>Every Oregon family achieves optimal nutrition and lifelong health.</a:t>
            </a:r>
          </a:p>
        </p:txBody>
      </p:sp>
      <p:pic>
        <p:nvPicPr>
          <p:cNvPr id="5" name="Picture 4">
            <a:extLst>
              <a:ext uri="{FF2B5EF4-FFF2-40B4-BE49-F238E27FC236}">
                <a16:creationId xmlns:a16="http://schemas.microsoft.com/office/drawing/2014/main" id="{9FC35F48-51C0-4F38-8F62-41A304CC6D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130" r="1" b="22688"/>
          <a:stretch/>
        </p:blipFill>
        <p:spPr>
          <a:xfrm>
            <a:off x="243840" y="256540"/>
            <a:ext cx="11704320" cy="3764276"/>
          </a:xfrm>
          <a:prstGeom prst="rect">
            <a:avLst/>
          </a:prstGeom>
        </p:spPr>
      </p:pic>
    </p:spTree>
    <p:extLst>
      <p:ext uri="{BB962C8B-B14F-4D97-AF65-F5344CB8AC3E}">
        <p14:creationId xmlns:p14="http://schemas.microsoft.com/office/powerpoint/2010/main" val="1811086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623301A-BF1C-4DBB-8DCC-0C1EEA74D016}"/>
              </a:ext>
            </a:extLst>
          </p:cNvPr>
          <p:cNvSpPr>
            <a:spLocks noGrp="1"/>
          </p:cNvSpPr>
          <p:nvPr>
            <p:ph type="title"/>
          </p:nvPr>
        </p:nvSpPr>
        <p:spPr>
          <a:xfrm>
            <a:off x="1027254" y="516852"/>
            <a:ext cx="5199926" cy="1443269"/>
          </a:xfrm>
        </p:spPr>
        <p:txBody>
          <a:bodyPr vert="horz" lIns="91440" tIns="45720" rIns="91440" bIns="45720" rtlCol="0" anchor="ctr">
            <a:normAutofit/>
          </a:bodyPr>
          <a:lstStyle/>
          <a:p>
            <a:r>
              <a:rPr lang="en-US" sz="4000" dirty="0"/>
              <a:t>WIC Medical Documentation Form</a:t>
            </a:r>
          </a:p>
        </p:txBody>
      </p:sp>
      <p:sp>
        <p:nvSpPr>
          <p:cNvPr id="3" name="Content Placeholder 2">
            <a:extLst>
              <a:ext uri="{FF2B5EF4-FFF2-40B4-BE49-F238E27FC236}">
                <a16:creationId xmlns:a16="http://schemas.microsoft.com/office/drawing/2014/main" id="{5D975349-9AB5-47BD-AE7F-8D10E9BB42B7}"/>
              </a:ext>
            </a:extLst>
          </p:cNvPr>
          <p:cNvSpPr>
            <a:spLocks noGrp="1"/>
          </p:cNvSpPr>
          <p:nvPr>
            <p:ph sz="half" idx="1"/>
          </p:nvPr>
        </p:nvSpPr>
        <p:spPr>
          <a:xfrm>
            <a:off x="994311" y="1960121"/>
            <a:ext cx="5873260" cy="4088987"/>
          </a:xfrm>
        </p:spPr>
        <p:txBody>
          <a:bodyPr vert="horz" lIns="91440" tIns="45720" rIns="91440" bIns="45720" rtlCol="0">
            <a:normAutofit/>
          </a:bodyPr>
          <a:lstStyle/>
          <a:p>
            <a:pPr marL="365760">
              <a:defRPr/>
            </a:pPr>
            <a:r>
              <a:rPr lang="en-US" sz="2800" dirty="0">
                <a:solidFill>
                  <a:schemeClr val="tx1"/>
                </a:solidFill>
              </a:rPr>
              <a:t>Use when a participant has a need/diagnosis for a medical formula</a:t>
            </a:r>
          </a:p>
          <a:p>
            <a:pPr marL="365760">
              <a:defRPr/>
            </a:pPr>
            <a:r>
              <a:rPr lang="en-US" sz="2800" dirty="0">
                <a:solidFill>
                  <a:schemeClr val="tx1"/>
                </a:solidFill>
              </a:rPr>
              <a:t>Limited to formulas allowed by Oregon WIC; formulary is listed on backside</a:t>
            </a:r>
          </a:p>
          <a:p>
            <a:pPr marL="365760">
              <a:defRPr/>
            </a:pPr>
            <a:r>
              <a:rPr lang="en-US" sz="2800" dirty="0">
                <a:solidFill>
                  <a:schemeClr val="tx1"/>
                </a:solidFill>
              </a:rPr>
              <a:t>Located on the Oregon WIC website  as a </a:t>
            </a:r>
            <a:r>
              <a:rPr lang="en-US" sz="2800" dirty="0">
                <a:solidFill>
                  <a:schemeClr val="tx1"/>
                </a:solidFill>
                <a:hlinkClick r:id="rId3">
                  <a:extLst>
                    <a:ext uri="{A12FA001-AC4F-418D-AE19-62706E023703}">
                      <ahyp:hlinkClr xmlns:ahyp="http://schemas.microsoft.com/office/drawing/2018/hyperlinkcolor" val="tx"/>
                    </a:ext>
                  </a:extLst>
                </a:hlinkClick>
              </a:rPr>
              <a:t>fillable form </a:t>
            </a:r>
            <a:r>
              <a:rPr lang="en-US" sz="2800" dirty="0">
                <a:solidFill>
                  <a:schemeClr val="tx1"/>
                </a:solidFill>
              </a:rPr>
              <a:t>or available as a tear-off pad </a:t>
            </a:r>
          </a:p>
          <a:p>
            <a:endParaRPr lang="en-US" sz="1800" dirty="0"/>
          </a:p>
        </p:txBody>
      </p:sp>
      <p:pic>
        <p:nvPicPr>
          <p:cNvPr id="5" name="Content Placeholder 4" descr="A screenshot of a cell phone&#10;&#10;Description generated with very high confidence">
            <a:extLst>
              <a:ext uri="{FF2B5EF4-FFF2-40B4-BE49-F238E27FC236}">
                <a16:creationId xmlns:a16="http://schemas.microsoft.com/office/drawing/2014/main" id="{F3908937-D722-4314-B211-5A880B2011F1}"/>
              </a:ext>
            </a:extLst>
          </p:cNvPr>
          <p:cNvPicPr>
            <a:picLocks noGrp="1" noChangeAspect="1"/>
          </p:cNvPicPr>
          <p:nvPr>
            <p:ph sz="half" idx="2"/>
          </p:nvPr>
        </p:nvPicPr>
        <p:blipFill rotWithShape="1">
          <a:blip r:embed="rId4"/>
          <a:srcRect t="2409" r="1" b="24764"/>
          <a:stretch/>
        </p:blipFill>
        <p:spPr>
          <a:xfrm>
            <a:off x="6793929" y="1387449"/>
            <a:ext cx="4583933" cy="4344097"/>
          </a:xfrm>
          <a:prstGeom prst="rect">
            <a:avLst/>
          </a:prstGeom>
        </p:spPr>
      </p:pic>
    </p:spTree>
    <p:extLst>
      <p:ext uri="{BB962C8B-B14F-4D97-AF65-F5344CB8AC3E}">
        <p14:creationId xmlns:p14="http://schemas.microsoft.com/office/powerpoint/2010/main" val="3161950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BA2EA6A6-CD0C-4CFD-8EC2-AA44F9870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530" name="Rectangle 2"/>
          <p:cNvSpPr>
            <a:spLocks noGrp="1" noChangeArrowheads="1"/>
          </p:cNvSpPr>
          <p:nvPr>
            <p:ph type="title"/>
          </p:nvPr>
        </p:nvSpPr>
        <p:spPr>
          <a:xfrm>
            <a:off x="7300926" y="726440"/>
            <a:ext cx="3912583" cy="1356360"/>
          </a:xfrm>
        </p:spPr>
        <p:txBody>
          <a:bodyPr>
            <a:normAutofit/>
          </a:bodyPr>
          <a:lstStyle/>
          <a:p>
            <a:pPr eaLnBrk="1" hangingPunct="1"/>
            <a:r>
              <a:rPr lang="en-US" altLang="en-US" sz="3200" dirty="0">
                <a:latin typeface="Verdana" panose="020B0604030504040204" pitchFamily="34" charset="0"/>
                <a:ea typeface="Verdana" panose="020B0604030504040204" pitchFamily="34" charset="0"/>
                <a:cs typeface="Verdana" panose="020B0604030504040204" pitchFamily="34" charset="0"/>
              </a:rPr>
              <a:t>In summary-</a:t>
            </a:r>
            <a:br>
              <a:rPr lang="en-US" altLang="en-US" sz="3200" dirty="0">
                <a:latin typeface="Verdana" panose="020B0604030504040204" pitchFamily="34" charset="0"/>
                <a:ea typeface="Verdana" panose="020B0604030504040204" pitchFamily="34" charset="0"/>
                <a:cs typeface="Verdana" panose="020B0604030504040204" pitchFamily="34" charset="0"/>
              </a:rPr>
            </a:br>
            <a:r>
              <a:rPr lang="en-US" altLang="en-US" sz="3200" dirty="0">
                <a:latin typeface="Verdana" panose="020B0604030504040204" pitchFamily="34" charset="0"/>
                <a:ea typeface="Verdana" panose="020B0604030504040204" pitchFamily="34" charset="0"/>
                <a:cs typeface="Verdana" panose="020B0604030504040204" pitchFamily="34" charset="0"/>
              </a:rPr>
              <a:t>WIC can offer</a:t>
            </a:r>
          </a:p>
        </p:txBody>
      </p:sp>
      <p:pic>
        <p:nvPicPr>
          <p:cNvPr id="6" name="Picture Placeholder 5" descr="Two people standing in a kitchen&#10;&#10;Description generated with high confidence">
            <a:extLst>
              <a:ext uri="{FF2B5EF4-FFF2-40B4-BE49-F238E27FC236}">
                <a16:creationId xmlns:a16="http://schemas.microsoft.com/office/drawing/2014/main" id="{44A69D88-8853-48BE-897C-E244A6BED16E}"/>
              </a:ext>
            </a:extLst>
          </p:cNvPr>
          <p:cNvPicPr>
            <a:picLocks noChangeAspect="1"/>
          </p:cNvPicPr>
          <p:nvPr/>
        </p:nvPicPr>
        <p:blipFill>
          <a:blip r:embed="rId3">
            <a:extLst>
              <a:ext uri="{28A0092B-C50C-407E-A947-70E740481C1C}">
                <a14:useLocalDpi xmlns:a14="http://schemas.microsoft.com/office/drawing/2010/main" val="0"/>
              </a:ext>
            </a:extLst>
          </a:blip>
          <a:srcRect l="14217" r="14217"/>
          <a:stretch>
            <a:fillRect/>
          </a:stretch>
        </p:blipFill>
        <p:spPr>
          <a:xfrm>
            <a:off x="872064" y="1052135"/>
            <a:ext cx="6045576" cy="4751748"/>
          </a:xfrm>
          <a:prstGeom prst="rect">
            <a:avLst/>
          </a:prstGeom>
        </p:spPr>
      </p:pic>
      <p:sp>
        <p:nvSpPr>
          <p:cNvPr id="22531" name="Rectangle 3"/>
          <p:cNvSpPr>
            <a:spLocks noGrp="1" noChangeArrowheads="1"/>
          </p:cNvSpPr>
          <p:nvPr>
            <p:ph sz="quarter" idx="1"/>
          </p:nvPr>
        </p:nvSpPr>
        <p:spPr>
          <a:xfrm>
            <a:off x="7025167" y="2092960"/>
            <a:ext cx="4464100" cy="4038600"/>
          </a:xfrm>
        </p:spPr>
        <p:txBody>
          <a:bodyPr>
            <a:normAutofit/>
          </a:bodyPr>
          <a:lstStyle/>
          <a:p>
            <a:pPr lvl="1"/>
            <a:r>
              <a:rPr lang="en-US" sz="2800" dirty="0">
                <a:solidFill>
                  <a:schemeClr val="tx1"/>
                </a:solidFill>
              </a:rPr>
              <a:t>Breastfeeding and nutrition expertise – IBCLCs, dietitians and trained counseling staff</a:t>
            </a:r>
          </a:p>
          <a:p>
            <a:pPr lvl="1"/>
            <a:r>
              <a:rPr lang="en-US" sz="2800" dirty="0">
                <a:solidFill>
                  <a:schemeClr val="tx1"/>
                </a:solidFill>
              </a:rPr>
              <a:t>Nutrition education resources</a:t>
            </a:r>
          </a:p>
          <a:p>
            <a:pPr lvl="1"/>
            <a:r>
              <a:rPr lang="en-US" sz="2800" dirty="0">
                <a:solidFill>
                  <a:schemeClr val="tx1"/>
                </a:solidFill>
              </a:rPr>
              <a:t>A rich social history of patients </a:t>
            </a:r>
          </a:p>
          <a:p>
            <a:pPr lvl="1"/>
            <a:r>
              <a:rPr lang="en-US" sz="2800" dirty="0">
                <a:solidFill>
                  <a:schemeClr val="tx1"/>
                </a:solidFill>
              </a:rPr>
              <a:t>Referrals to the doctor</a:t>
            </a:r>
          </a:p>
          <a:p>
            <a:pPr lvl="1"/>
            <a:endParaRPr lang="en-US" sz="2400" dirty="0">
              <a:solidFill>
                <a:schemeClr val="tx1"/>
              </a:solidFill>
            </a:endParaRPr>
          </a:p>
        </p:txBody>
      </p:sp>
    </p:spTree>
    <p:extLst>
      <p:ext uri="{BB962C8B-B14F-4D97-AF65-F5344CB8AC3E}">
        <p14:creationId xmlns:p14="http://schemas.microsoft.com/office/powerpoint/2010/main" val="3440832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D40CF-AF18-4E71-B2B6-AC6BB1F721D9}"/>
              </a:ext>
            </a:extLst>
          </p:cNvPr>
          <p:cNvSpPr>
            <a:spLocks noGrp="1"/>
          </p:cNvSpPr>
          <p:nvPr>
            <p:ph type="title"/>
          </p:nvPr>
        </p:nvSpPr>
        <p:spPr>
          <a:xfrm>
            <a:off x="4441783" y="609600"/>
            <a:ext cx="6693061" cy="1356360"/>
          </a:xfrm>
        </p:spPr>
        <p:txBody>
          <a:bodyPr>
            <a:normAutofit/>
          </a:bodyPr>
          <a:lstStyle/>
          <a:p>
            <a:pPr lvl="0"/>
            <a:r>
              <a:rPr lang="en-US" sz="4000" dirty="0">
                <a:latin typeface="Verdana" panose="020B0604030504040204" pitchFamily="34" charset="0"/>
                <a:ea typeface="Verdana" panose="020B0604030504040204" pitchFamily="34" charset="0"/>
                <a:cs typeface="Verdana" panose="020B0604030504040204" pitchFamily="34" charset="0"/>
              </a:rPr>
              <a:t>What are ways we can coordinate care?</a:t>
            </a:r>
          </a:p>
        </p:txBody>
      </p:sp>
      <p:pic>
        <p:nvPicPr>
          <p:cNvPr id="5" name="Picture 4" descr="A group of people standing next to a person&#10;&#10;Description generated with high confidence">
            <a:extLst>
              <a:ext uri="{FF2B5EF4-FFF2-40B4-BE49-F238E27FC236}">
                <a16:creationId xmlns:a16="http://schemas.microsoft.com/office/drawing/2014/main" id="{633EC321-288F-48AE-8420-E503F0CC6D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87" r="4553" b="1"/>
          <a:stretch/>
        </p:blipFill>
        <p:spPr>
          <a:xfrm>
            <a:off x="223336" y="243840"/>
            <a:ext cx="3646837" cy="6377939"/>
          </a:xfrm>
          <a:prstGeom prst="rect">
            <a:avLst/>
          </a:prstGeom>
        </p:spPr>
      </p:pic>
      <p:sp>
        <p:nvSpPr>
          <p:cNvPr id="3" name="Content Placeholder 2">
            <a:extLst>
              <a:ext uri="{FF2B5EF4-FFF2-40B4-BE49-F238E27FC236}">
                <a16:creationId xmlns:a16="http://schemas.microsoft.com/office/drawing/2014/main" id="{9490C69F-A567-4974-8F3F-8156DB94EBBE}"/>
              </a:ext>
            </a:extLst>
          </p:cNvPr>
          <p:cNvSpPr>
            <a:spLocks noGrp="1"/>
          </p:cNvSpPr>
          <p:nvPr>
            <p:ph idx="1"/>
          </p:nvPr>
        </p:nvSpPr>
        <p:spPr>
          <a:xfrm>
            <a:off x="4354697" y="2159000"/>
            <a:ext cx="7233565" cy="4089400"/>
          </a:xfrm>
        </p:spPr>
        <p:txBody>
          <a:bodyPr>
            <a:normAutofit fontScale="92500" lnSpcReduction="10000"/>
          </a:bodyPr>
          <a:lstStyle/>
          <a:p>
            <a:pPr lvl="1"/>
            <a:r>
              <a:rPr lang="en-US" sz="3000" dirty="0">
                <a:solidFill>
                  <a:schemeClr val="tx1"/>
                </a:solidFill>
              </a:rPr>
              <a:t>Connect with IBCLCs or peer counselors for  breastfeeding resources </a:t>
            </a:r>
          </a:p>
          <a:p>
            <a:pPr lvl="1"/>
            <a:r>
              <a:rPr lang="en-US" sz="3000" dirty="0">
                <a:solidFill>
                  <a:schemeClr val="tx1"/>
                </a:solidFill>
              </a:rPr>
              <a:t>Have critical dialogs with WIC dietitians about infant formula or patients with greater medical complexity</a:t>
            </a:r>
          </a:p>
          <a:p>
            <a:pPr lvl="1"/>
            <a:r>
              <a:rPr lang="en-US" sz="3000" dirty="0">
                <a:solidFill>
                  <a:schemeClr val="tx1"/>
                </a:solidFill>
              </a:rPr>
              <a:t>Encourage staff to refer OHP patients that are pregnant, infants or children (up to age five) to WIC. </a:t>
            </a:r>
          </a:p>
          <a:p>
            <a:pPr lvl="1"/>
            <a:r>
              <a:rPr lang="en-US" sz="3000" dirty="0">
                <a:solidFill>
                  <a:schemeClr val="tx1"/>
                </a:solidFill>
              </a:rPr>
              <a:t>Help us identify what data you are interested in receiving and how can we share that</a:t>
            </a:r>
          </a:p>
          <a:p>
            <a:endParaRPr lang="en-US" dirty="0"/>
          </a:p>
        </p:txBody>
      </p:sp>
    </p:spTree>
    <p:extLst>
      <p:ext uri="{BB962C8B-B14F-4D97-AF65-F5344CB8AC3E}">
        <p14:creationId xmlns:p14="http://schemas.microsoft.com/office/powerpoint/2010/main" val="1687718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93067CD-13A7-4384-B15E-5D49AF03B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37890" name="Rectangle 2"/>
          <p:cNvSpPr>
            <a:spLocks noGrp="1" noChangeArrowheads="1"/>
          </p:cNvSpPr>
          <p:nvPr>
            <p:ph type="title"/>
          </p:nvPr>
        </p:nvSpPr>
        <p:spPr>
          <a:xfrm>
            <a:off x="1143000" y="609600"/>
            <a:ext cx="6693061" cy="1356360"/>
          </a:xfrm>
        </p:spPr>
        <p:txBody>
          <a:bodyPr>
            <a:normAutofit/>
          </a:bodyPr>
          <a:lstStyle/>
          <a:p>
            <a:pPr lvl="0"/>
            <a:r>
              <a:rPr lang="en-US">
                <a:solidFill>
                  <a:schemeClr val="bg1"/>
                </a:solidFill>
                <a:latin typeface="Verdana" panose="020B0604030504040204" pitchFamily="34" charset="0"/>
                <a:ea typeface="Verdana" panose="020B0604030504040204" pitchFamily="34" charset="0"/>
                <a:cs typeface="Verdana" panose="020B0604030504040204" pitchFamily="34" charset="0"/>
              </a:rPr>
              <a:t>Let’s be in touch!</a:t>
            </a:r>
          </a:p>
        </p:txBody>
      </p:sp>
      <p:sp>
        <p:nvSpPr>
          <p:cNvPr id="20483" name="Rectangle 3"/>
          <p:cNvSpPr>
            <a:spLocks noGrp="1" noChangeArrowheads="1"/>
          </p:cNvSpPr>
          <p:nvPr>
            <p:ph sz="quarter" idx="1"/>
          </p:nvPr>
        </p:nvSpPr>
        <p:spPr>
          <a:xfrm>
            <a:off x="1143000" y="2057400"/>
            <a:ext cx="6693061" cy="4038600"/>
          </a:xfrm>
        </p:spPr>
        <p:txBody>
          <a:bodyPr>
            <a:normAutofit/>
          </a:bodyPr>
          <a:lstStyle/>
          <a:p>
            <a:pPr marL="45720" lvl="0" indent="0">
              <a:buNone/>
            </a:pPr>
            <a:r>
              <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en-US" sz="2800" dirty="0">
              <a:solidFill>
                <a:schemeClr val="bg1"/>
              </a:solidFill>
            </a:endParaRPr>
          </a:p>
          <a:p>
            <a:pPr lvl="1"/>
            <a:r>
              <a:rPr lang="en-US" sz="2800" dirty="0">
                <a:solidFill>
                  <a:schemeClr val="bg1"/>
                </a:solidFill>
              </a:rPr>
              <a:t>WIC contact information </a:t>
            </a:r>
          </a:p>
          <a:p>
            <a:pPr lvl="1"/>
            <a:r>
              <a:rPr lang="en-US" sz="2800" dirty="0">
                <a:solidFill>
                  <a:schemeClr val="bg1"/>
                </a:solidFill>
              </a:rPr>
              <a:t>List clinic sites and hours</a:t>
            </a:r>
          </a:p>
          <a:p>
            <a:pPr lvl="1"/>
            <a:r>
              <a:rPr lang="en-US" sz="2800" dirty="0">
                <a:solidFill>
                  <a:schemeClr val="bg1"/>
                </a:solidFill>
              </a:rPr>
              <a:t>What is our process to be in touch?</a:t>
            </a:r>
          </a:p>
          <a:p>
            <a:pPr marL="320040" indent="-320040">
              <a:buNone/>
              <a:defRPr/>
            </a:pPr>
            <a:endParaRPr lang="en-US" dirty="0">
              <a:solidFill>
                <a:schemeClr val="bg1"/>
              </a:solidFill>
            </a:endParaRPr>
          </a:p>
        </p:txBody>
      </p:sp>
      <p:pic>
        <p:nvPicPr>
          <p:cNvPr id="4" name="Picture 3" descr="A picture containing clipart&#10;&#10;Description generated with very high confidence"/>
          <p:cNvPicPr>
            <a:picLocks noChangeAspect="1"/>
          </p:cNvPicPr>
          <p:nvPr/>
        </p:nvPicPr>
        <p:blipFill rotWithShape="1">
          <a:blip r:embed="rId3">
            <a:extLst>
              <a:ext uri="{28A0092B-C50C-407E-A947-70E740481C1C}">
                <a14:useLocalDpi xmlns:a14="http://schemas.microsoft.com/office/drawing/2010/main" val="0"/>
              </a:ext>
            </a:extLst>
          </a:blip>
          <a:srcRect r="-1" b="4247"/>
          <a:stretch/>
        </p:blipFill>
        <p:spPr>
          <a:xfrm>
            <a:off x="8301386" y="243840"/>
            <a:ext cx="3646837" cy="6377939"/>
          </a:xfrm>
          <a:prstGeom prst="rect">
            <a:avLst/>
          </a:prstGeom>
        </p:spPr>
      </p:pic>
      <p:sp>
        <p:nvSpPr>
          <p:cNvPr id="74" name="Rectangle 73">
            <a:extLst>
              <a:ext uri="{FF2B5EF4-FFF2-40B4-BE49-F238E27FC236}">
                <a16:creationId xmlns:a16="http://schemas.microsoft.com/office/drawing/2014/main" id="{42E9009C-D0E3-46ED-935B-6C1C29650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26525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890723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098" name="Rectangle 2"/>
          <p:cNvSpPr>
            <a:spLocks noGrp="1" noChangeArrowheads="1"/>
          </p:cNvSpPr>
          <p:nvPr>
            <p:ph type="ctrTitle"/>
          </p:nvPr>
        </p:nvSpPr>
        <p:spPr>
          <a:xfrm>
            <a:off x="6477836" y="694917"/>
            <a:ext cx="5172297" cy="1356360"/>
          </a:xfrm>
        </p:spPr>
        <p:txBody>
          <a:bodyPr vert="horz" lIns="91440" tIns="45720" rIns="91440" bIns="45720" rtlCol="0" anchor="ctr">
            <a:normAutofit/>
          </a:bodyPr>
          <a:lstStyle/>
          <a:p>
            <a:pPr algn="l">
              <a:lnSpc>
                <a:spcPct val="90000"/>
              </a:lnSpc>
            </a:pPr>
            <a:r>
              <a:rPr lang="en-US" sz="2400" b="1">
                <a:solidFill>
                  <a:schemeClr val="accent1"/>
                </a:solidFill>
                <a:effectLst/>
              </a:rPr>
              <a:t>The Special Supplemental Nutrition Program for </a:t>
            </a:r>
            <a:br>
              <a:rPr lang="en-US" sz="2400" b="1">
                <a:solidFill>
                  <a:schemeClr val="accent1"/>
                </a:solidFill>
                <a:effectLst/>
              </a:rPr>
            </a:br>
            <a:r>
              <a:rPr lang="en-US" sz="2400" b="1" u="sng">
                <a:solidFill>
                  <a:schemeClr val="accent1"/>
                </a:solidFill>
                <a:effectLst/>
              </a:rPr>
              <a:t>W</a:t>
            </a:r>
            <a:r>
              <a:rPr lang="en-US" sz="2400" b="1">
                <a:solidFill>
                  <a:schemeClr val="accent1"/>
                </a:solidFill>
                <a:effectLst/>
              </a:rPr>
              <a:t>omen, </a:t>
            </a:r>
            <a:r>
              <a:rPr lang="en-US" sz="2400" b="1" u="sng">
                <a:solidFill>
                  <a:schemeClr val="accent1"/>
                </a:solidFill>
                <a:effectLst/>
              </a:rPr>
              <a:t>I</a:t>
            </a:r>
            <a:r>
              <a:rPr lang="en-US" sz="2400" b="1">
                <a:solidFill>
                  <a:schemeClr val="accent1"/>
                </a:solidFill>
                <a:effectLst/>
              </a:rPr>
              <a:t>nfants, and </a:t>
            </a:r>
            <a:r>
              <a:rPr lang="en-US" sz="2400" b="1" u="sng">
                <a:solidFill>
                  <a:schemeClr val="accent1"/>
                </a:solidFill>
                <a:effectLst/>
              </a:rPr>
              <a:t>C</a:t>
            </a:r>
            <a:r>
              <a:rPr lang="en-US" sz="2400" b="1">
                <a:solidFill>
                  <a:schemeClr val="accent1"/>
                </a:solidFill>
                <a:effectLst/>
              </a:rPr>
              <a:t>hildren</a:t>
            </a:r>
          </a:p>
        </p:txBody>
      </p:sp>
      <p:pic>
        <p:nvPicPr>
          <p:cNvPr id="6" name="Picture 2" descr="http://1.bp.blogspot.com/-TV3nOOjuKI8/UA1GCBT59JI/AAAAAAAAGIo/kW0Sy8k8se0/s320/Poverty-In-America-300x300.jpg"/>
          <p:cNvPicPr>
            <a:picLocks noChangeAspect="1" noChangeArrowheads="1"/>
          </p:cNvPicPr>
          <p:nvPr/>
        </p:nvPicPr>
        <p:blipFill>
          <a:blip r:embed="rId3" cstate="print"/>
          <a:stretch>
            <a:fillRect/>
          </a:stretch>
        </p:blipFill>
        <p:spPr bwMode="auto">
          <a:xfrm>
            <a:off x="872064" y="946576"/>
            <a:ext cx="4964848" cy="4964848"/>
          </a:xfrm>
          <a:prstGeom prst="rect">
            <a:avLst/>
          </a:prstGeom>
          <a:noFill/>
        </p:spPr>
      </p:pic>
      <p:sp>
        <p:nvSpPr>
          <p:cNvPr id="4099" name="Rectangle 3"/>
          <p:cNvSpPr>
            <a:spLocks noGrp="1" noChangeArrowheads="1"/>
          </p:cNvSpPr>
          <p:nvPr>
            <p:ph type="subTitle" idx="1"/>
          </p:nvPr>
        </p:nvSpPr>
        <p:spPr>
          <a:xfrm>
            <a:off x="6477836" y="2274569"/>
            <a:ext cx="4964849" cy="4038600"/>
          </a:xfrm>
        </p:spPr>
        <p:txBody>
          <a:bodyPr vert="horz" lIns="91440" tIns="45720" rIns="91440" bIns="45720" rtlCol="0">
            <a:normAutofit/>
          </a:bodyPr>
          <a:lstStyle/>
          <a:p>
            <a:pPr indent="-182880" algn="l">
              <a:buFont typeface="Corbel" pitchFamily="34" charset="0"/>
              <a:buChar char="•"/>
            </a:pPr>
            <a:r>
              <a:rPr lang="en-US" dirty="0">
                <a:solidFill>
                  <a:schemeClr val="tx1"/>
                </a:solidFill>
              </a:rPr>
              <a:t>Authorized under Child  Nutrition Act  </a:t>
            </a:r>
          </a:p>
          <a:p>
            <a:pPr indent="-182880" algn="l">
              <a:buFont typeface="Corbel" pitchFamily="34" charset="0"/>
              <a:buChar char="•"/>
            </a:pPr>
            <a:endParaRPr lang="en-US" dirty="0">
              <a:solidFill>
                <a:schemeClr val="tx1"/>
              </a:solidFill>
            </a:endParaRPr>
          </a:p>
          <a:p>
            <a:pPr indent="-182880" algn="l">
              <a:buFont typeface="Corbel" pitchFamily="34" charset="0"/>
              <a:buChar char="•"/>
            </a:pPr>
            <a:r>
              <a:rPr lang="en-US" dirty="0">
                <a:solidFill>
                  <a:schemeClr val="tx1"/>
                </a:solidFill>
              </a:rPr>
              <a:t>Administered by USDA, Food &amp; Nutrition Services</a:t>
            </a:r>
          </a:p>
          <a:p>
            <a:pPr indent="-182880" algn="l">
              <a:buFont typeface="Corbel" pitchFamily="34" charset="0"/>
              <a:buChar char="•"/>
            </a:pPr>
            <a:endParaRPr lang="en-US" dirty="0">
              <a:solidFill>
                <a:schemeClr val="tx1"/>
              </a:solidFill>
            </a:endParaRPr>
          </a:p>
          <a:p>
            <a:pPr indent="-182880" algn="l">
              <a:buFont typeface="Corbel" pitchFamily="34" charset="0"/>
              <a:buChar char="•"/>
            </a:pPr>
            <a:r>
              <a:rPr lang="en-US" dirty="0">
                <a:solidFill>
                  <a:schemeClr val="tx1"/>
                </a:solidFill>
              </a:rPr>
              <a:t>Managed by Public Health Division, Oregon Health Authority</a:t>
            </a:r>
          </a:p>
          <a:p>
            <a:pPr indent="-182880" algn="l">
              <a:buFont typeface="Corbel" pitchFamily="34" charset="0"/>
              <a:buChar char="•"/>
            </a:pPr>
            <a:endParaRPr lang="en-US" dirty="0">
              <a:solidFill>
                <a:schemeClr val="accent1"/>
              </a:solidFill>
            </a:endParaRPr>
          </a:p>
        </p:txBody>
      </p:sp>
      <p:sp>
        <p:nvSpPr>
          <p:cNvPr id="2" name="Slide Number Placeholder 1"/>
          <p:cNvSpPr>
            <a:spLocks noGrp="1"/>
          </p:cNvSpPr>
          <p:nvPr>
            <p:ph type="sldNum" sz="quarter" idx="12"/>
          </p:nvPr>
        </p:nvSpPr>
        <p:spPr>
          <a:xfrm>
            <a:off x="9329530" y="6223828"/>
            <a:ext cx="1706217" cy="365125"/>
          </a:xfrm>
        </p:spPr>
        <p:txBody>
          <a:bodyPr vert="horz" lIns="91440" tIns="45720" rIns="91440" bIns="45720" rtlCol="0" anchor="ctr">
            <a:normAutofit/>
          </a:bodyPr>
          <a:lstStyle/>
          <a:p>
            <a:pPr>
              <a:spcAft>
                <a:spcPts val="600"/>
              </a:spcAft>
              <a:defRPr/>
            </a:pPr>
            <a:fld id="{35D55AD3-9F4A-44E1-96B5-56835D0D1030}" type="slidenum">
              <a:rPr lang="en-US" smtClean="0">
                <a:solidFill>
                  <a:schemeClr val="accent1"/>
                </a:solidFill>
              </a:rPr>
              <a:pPr>
                <a:spcAft>
                  <a:spcPts val="600"/>
                </a:spcAft>
                <a:defRPr/>
              </a:pPr>
              <a:t>3</a:t>
            </a:fld>
            <a:endParaRPr lang="en-US">
              <a:solidFill>
                <a:schemeClr val="accent1"/>
              </a:solidFill>
            </a:endParaRPr>
          </a:p>
        </p:txBody>
      </p:sp>
    </p:spTree>
    <p:extLst>
      <p:ext uri="{BB962C8B-B14F-4D97-AF65-F5344CB8AC3E}">
        <p14:creationId xmlns:p14="http://schemas.microsoft.com/office/powerpoint/2010/main" val="3439351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896" y="790073"/>
            <a:ext cx="5785436" cy="2011183"/>
          </a:xfrm>
        </p:spPr>
        <p:txBody>
          <a:bodyPr>
            <a:normAutofit/>
          </a:bodyPr>
          <a:lstStyle/>
          <a:p>
            <a:r>
              <a:rPr lang="en-US" sz="4000" dirty="0">
                <a:latin typeface="Verdana" panose="020B0604030504040204" pitchFamily="34" charset="0"/>
                <a:ea typeface="Verdana" panose="020B0604030504040204" pitchFamily="34" charset="0"/>
                <a:cs typeface="Verdana" panose="020B0604030504040204" pitchFamily="34" charset="0"/>
              </a:rPr>
              <a:t>WIC is a public health nutrition program serving:</a:t>
            </a:r>
          </a:p>
        </p:txBody>
      </p:sp>
      <p:sp>
        <p:nvSpPr>
          <p:cNvPr id="3" name="Text Placeholder 2"/>
          <p:cNvSpPr>
            <a:spLocks noGrp="1"/>
          </p:cNvSpPr>
          <p:nvPr>
            <p:ph idx="1"/>
          </p:nvPr>
        </p:nvSpPr>
        <p:spPr>
          <a:xfrm>
            <a:off x="721896" y="3074346"/>
            <a:ext cx="6330362" cy="2666053"/>
          </a:xfrm>
        </p:spPr>
        <p:txBody>
          <a:bodyPr>
            <a:noAutofit/>
          </a:bodyPr>
          <a:lstStyle/>
          <a:p>
            <a:r>
              <a:rPr lang="en-US" sz="2800" dirty="0">
                <a:solidFill>
                  <a:schemeClr val="tx1"/>
                </a:solidFill>
                <a:ea typeface="Verdana" panose="020B0604030504040204" pitchFamily="34" charset="0"/>
                <a:cs typeface="Verdana" panose="020B0604030504040204" pitchFamily="34" charset="0"/>
              </a:rPr>
              <a:t>OHP-eligible or enrolled pregnant, breastfeeding or postpartum women, infants &amp; children up to age 5</a:t>
            </a:r>
          </a:p>
          <a:p>
            <a:r>
              <a:rPr lang="en-US" sz="2800" dirty="0">
                <a:solidFill>
                  <a:schemeClr val="tx1"/>
                </a:solidFill>
                <a:ea typeface="Verdana" panose="020B0604030504040204" pitchFamily="34" charset="0"/>
                <a:cs typeface="Verdana" panose="020B0604030504040204" pitchFamily="34" charset="0"/>
              </a:rPr>
              <a:t>Grandparents, foster families and dads with kids under age 5 (that are income eligible)</a:t>
            </a:r>
          </a:p>
          <a:p>
            <a:endPar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4726" y="244141"/>
            <a:ext cx="4819650" cy="6376440"/>
          </a:xfrm>
          <a:prstGeom prst="rect">
            <a:avLst/>
          </a:prstGeom>
        </p:spPr>
      </p:pic>
    </p:spTree>
    <p:extLst>
      <p:ext uri="{BB962C8B-B14F-4D97-AF65-F5344CB8AC3E}">
        <p14:creationId xmlns:p14="http://schemas.microsoft.com/office/powerpoint/2010/main" val="1449972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5E49-D8CE-4AAA-B0D6-9B4E09E5B0D1}"/>
              </a:ext>
            </a:extLst>
          </p:cNvPr>
          <p:cNvSpPr>
            <a:spLocks noGrp="1"/>
          </p:cNvSpPr>
          <p:nvPr>
            <p:ph type="title"/>
          </p:nvPr>
        </p:nvSpPr>
        <p:spPr/>
        <p:txBody>
          <a:bodyPr>
            <a:normAutofit/>
          </a:bodyPr>
          <a:lstStyle/>
          <a:p>
            <a:r>
              <a:rPr lang="en-US" sz="3600" dirty="0">
                <a:latin typeface="Verdana" panose="020B0604030504040204" pitchFamily="34" charset="0"/>
                <a:ea typeface="Verdana" panose="020B0604030504040204" pitchFamily="34" charset="0"/>
                <a:cs typeface="Verdana" panose="020B0604030504040204" pitchFamily="34" charset="0"/>
              </a:rPr>
              <a:t>WIC participants are often co-enrolled in other programs</a:t>
            </a:r>
            <a:endParaRPr lang="en-US" sz="3600" dirty="0"/>
          </a:p>
        </p:txBody>
      </p:sp>
      <p:graphicFrame>
        <p:nvGraphicFramePr>
          <p:cNvPr id="4" name="Content Placeholder 3">
            <a:extLst>
              <a:ext uri="{FF2B5EF4-FFF2-40B4-BE49-F238E27FC236}">
                <a16:creationId xmlns:a16="http://schemas.microsoft.com/office/drawing/2014/main" id="{35E4F0BA-740A-48E6-89ED-3192C40A1AE9}"/>
              </a:ext>
            </a:extLst>
          </p:cNvPr>
          <p:cNvGraphicFramePr>
            <a:graphicFrameLocks noGrp="1"/>
          </p:cNvGraphicFramePr>
          <p:nvPr>
            <p:ph idx="1"/>
            <p:extLst>
              <p:ext uri="{D42A27DB-BD31-4B8C-83A1-F6EECF244321}">
                <p14:modId xmlns:p14="http://schemas.microsoft.com/office/powerpoint/2010/main" val="2567079792"/>
              </p:ext>
            </p:extLst>
          </p:nvPr>
        </p:nvGraphicFramePr>
        <p:xfrm>
          <a:off x="1143000" y="2057400"/>
          <a:ext cx="9872871"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8136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2A228-F417-405F-AAD3-33583104DBF9}"/>
              </a:ext>
            </a:extLst>
          </p:cNvPr>
          <p:cNvSpPr>
            <a:spLocks noGrp="1"/>
          </p:cNvSpPr>
          <p:nvPr>
            <p:ph type="title"/>
          </p:nvPr>
        </p:nvSpPr>
        <p:spPr>
          <a:xfrm>
            <a:off x="1045906" y="685800"/>
            <a:ext cx="7403609" cy="685800"/>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WIC Services &amp; Data </a:t>
            </a:r>
          </a:p>
        </p:txBody>
      </p:sp>
      <p:sp>
        <p:nvSpPr>
          <p:cNvPr id="4" name="Text Placeholder 3">
            <a:extLst>
              <a:ext uri="{FF2B5EF4-FFF2-40B4-BE49-F238E27FC236}">
                <a16:creationId xmlns:a16="http://schemas.microsoft.com/office/drawing/2014/main" id="{FDD3F1A6-262A-4615-94FE-30695E74DB9D}"/>
              </a:ext>
            </a:extLst>
          </p:cNvPr>
          <p:cNvSpPr>
            <a:spLocks noGrp="1"/>
          </p:cNvSpPr>
          <p:nvPr>
            <p:ph type="body" sz="half" idx="2"/>
          </p:nvPr>
        </p:nvSpPr>
        <p:spPr/>
        <p:txBody>
          <a:bodyPr/>
          <a:lstStyle/>
          <a:p>
            <a:endParaRPr lang="en-US" dirty="0"/>
          </a:p>
          <a:p>
            <a:endParaRPr lang="en-US" dirty="0"/>
          </a:p>
        </p:txBody>
      </p:sp>
      <p:pic>
        <p:nvPicPr>
          <p:cNvPr id="14" name="Picture 13">
            <a:extLst>
              <a:ext uri="{FF2B5EF4-FFF2-40B4-BE49-F238E27FC236}">
                <a16:creationId xmlns:a16="http://schemas.microsoft.com/office/drawing/2014/main" id="{997FFD64-FE7A-4932-A26E-C1C5293C2A52}"/>
              </a:ext>
            </a:extLst>
          </p:cNvPr>
          <p:cNvPicPr>
            <a:picLocks noChangeAspect="1"/>
          </p:cNvPicPr>
          <p:nvPr/>
        </p:nvPicPr>
        <p:blipFill>
          <a:blip r:embed="rId3"/>
          <a:stretch>
            <a:fillRect/>
          </a:stretch>
        </p:blipFill>
        <p:spPr>
          <a:xfrm>
            <a:off x="985379" y="1699031"/>
            <a:ext cx="4352925" cy="4130269"/>
          </a:xfrm>
          <a:prstGeom prst="rect">
            <a:avLst/>
          </a:prstGeom>
          <a:effectLst>
            <a:softEdge rad="76200"/>
          </a:effectLst>
        </p:spPr>
      </p:pic>
      <p:sp>
        <p:nvSpPr>
          <p:cNvPr id="12" name="Picture Placeholder 7">
            <a:extLst>
              <a:ext uri="{FF2B5EF4-FFF2-40B4-BE49-F238E27FC236}">
                <a16:creationId xmlns:a16="http://schemas.microsoft.com/office/drawing/2014/main" id="{15F635F9-5A8A-42CE-B792-2F227028498E}"/>
              </a:ext>
            </a:extLst>
          </p:cNvPr>
          <p:cNvSpPr txBox="1">
            <a:spLocks/>
          </p:cNvSpPr>
          <p:nvPr/>
        </p:nvSpPr>
        <p:spPr>
          <a:xfrm>
            <a:off x="5370957" y="1028700"/>
            <a:ext cx="6099048" cy="4800600"/>
          </a:xfrm>
          <a:prstGeom prst="rect">
            <a:avLst/>
          </a:prstGeom>
        </p:spPr>
      </p:sp>
      <p:pic>
        <p:nvPicPr>
          <p:cNvPr id="15" name="Picture Placeholder 14">
            <a:extLst>
              <a:ext uri="{FF2B5EF4-FFF2-40B4-BE49-F238E27FC236}">
                <a16:creationId xmlns:a16="http://schemas.microsoft.com/office/drawing/2014/main" id="{6653F655-D7EF-4F16-A6B7-5B6CDC93FF87}"/>
              </a:ext>
            </a:extLst>
          </p:cNvPr>
          <p:cNvPicPr>
            <a:picLocks noGrp="1" noChangeAspect="1"/>
          </p:cNvPicPr>
          <p:nvPr>
            <p:ph type="pic" idx="1"/>
          </p:nvPr>
        </p:nvPicPr>
        <p:blipFill>
          <a:blip r:embed="rId4"/>
          <a:srcRect l="14108" r="14108"/>
          <a:stretch>
            <a:fillRect/>
          </a:stretch>
        </p:blipFill>
        <p:spPr>
          <a:xfrm>
            <a:off x="5761619" y="1653305"/>
            <a:ext cx="5122961" cy="4363799"/>
          </a:xfrm>
          <a:prstGeom prst="rect">
            <a:avLst/>
          </a:prstGeom>
        </p:spPr>
      </p:pic>
    </p:spTree>
    <p:extLst>
      <p:ext uri="{BB962C8B-B14F-4D97-AF65-F5344CB8AC3E}">
        <p14:creationId xmlns:p14="http://schemas.microsoft.com/office/powerpoint/2010/main" val="73856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192000" cy="6858000"/>
          </a:xfrm>
        </p:spPr>
      </p:pic>
    </p:spTree>
    <p:extLst>
      <p:ext uri="{BB962C8B-B14F-4D97-AF65-F5344CB8AC3E}">
        <p14:creationId xmlns:p14="http://schemas.microsoft.com/office/powerpoint/2010/main" val="1561806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B71362F-6305-42A2-8633-285CE3813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041AB071-DCA2-42CD-9124-1185AB226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C4075EA-1B60-4D2A-8DFF-3353967ED781}"/>
              </a:ext>
            </a:extLst>
          </p:cNvPr>
          <p:cNvSpPr>
            <a:spLocks noGrp="1"/>
          </p:cNvSpPr>
          <p:nvPr>
            <p:ph type="title"/>
          </p:nvPr>
        </p:nvSpPr>
        <p:spPr>
          <a:xfrm>
            <a:off x="4568220" y="284484"/>
            <a:ext cx="6693061" cy="1356360"/>
          </a:xfrm>
        </p:spPr>
        <p:txBody>
          <a:bodyPr vert="horz" lIns="91440" tIns="45720" rIns="91440" bIns="45720" rtlCol="0" anchor="ctr">
            <a:normAutofit/>
          </a:bodyPr>
          <a:lstStyle/>
          <a:p>
            <a:r>
              <a:rPr lang="en-US" sz="4400" dirty="0">
                <a:solidFill>
                  <a:srgbClr val="FFFFFF"/>
                </a:solidFill>
                <a:latin typeface="Verdana" panose="020B0604030504040204" pitchFamily="34" charset="0"/>
                <a:ea typeface="Verdana" panose="020B0604030504040204" pitchFamily="34" charset="0"/>
                <a:cs typeface="Verdana" panose="020B0604030504040204" pitchFamily="34" charset="0"/>
              </a:rPr>
              <a:t>WIC foods </a:t>
            </a:r>
          </a:p>
        </p:txBody>
      </p:sp>
      <p:sp>
        <p:nvSpPr>
          <p:cNvPr id="4" name="Text Placeholder 3">
            <a:extLst>
              <a:ext uri="{FF2B5EF4-FFF2-40B4-BE49-F238E27FC236}">
                <a16:creationId xmlns:a16="http://schemas.microsoft.com/office/drawing/2014/main" id="{BFE8C8A8-106E-4945-B43C-7C8E3F898F90}"/>
              </a:ext>
            </a:extLst>
          </p:cNvPr>
          <p:cNvSpPr>
            <a:spLocks noGrp="1"/>
          </p:cNvSpPr>
          <p:nvPr>
            <p:ph type="body" sz="half" idx="2"/>
          </p:nvPr>
        </p:nvSpPr>
        <p:spPr>
          <a:xfrm>
            <a:off x="4362614" y="1409700"/>
            <a:ext cx="6693061" cy="4038600"/>
          </a:xfrm>
        </p:spPr>
        <p:txBody>
          <a:bodyPr vert="horz" lIns="91440" tIns="45720" rIns="91440" bIns="45720" rtlCol="0">
            <a:noAutofit/>
          </a:bodyPr>
          <a:lstStyle/>
          <a:p>
            <a:pPr marL="285750" indent="-182880">
              <a:lnSpc>
                <a:spcPct val="90000"/>
              </a:lnSpc>
              <a:buFont typeface="Corbel" pitchFamily="34" charset="0"/>
              <a:buChar char="•"/>
            </a:pPr>
            <a:r>
              <a:rPr lang="en-US" sz="2400" b="1" dirty="0">
                <a:solidFill>
                  <a:srgbClr val="FFFFFF"/>
                </a:solidFill>
              </a:rPr>
              <a:t>Vegan diets </a:t>
            </a:r>
            <a:r>
              <a:rPr lang="en-US" sz="2400" dirty="0">
                <a:solidFill>
                  <a:srgbClr val="FFFFFF"/>
                </a:solidFill>
              </a:rPr>
              <a:t>–Tofu and a variety of beans are available for  vegetarians or vegans. </a:t>
            </a:r>
          </a:p>
          <a:p>
            <a:pPr marL="285750" indent="-182880">
              <a:lnSpc>
                <a:spcPct val="90000"/>
              </a:lnSpc>
              <a:buFont typeface="Corbel" pitchFamily="34" charset="0"/>
              <a:buChar char="•"/>
            </a:pPr>
            <a:r>
              <a:rPr lang="en-US" sz="2400" b="1" dirty="0">
                <a:solidFill>
                  <a:srgbClr val="FFFFFF"/>
                </a:solidFill>
              </a:rPr>
              <a:t>Dairy</a:t>
            </a:r>
            <a:r>
              <a:rPr lang="en-US" sz="2400" dirty="0">
                <a:solidFill>
                  <a:srgbClr val="FFFFFF"/>
                </a:solidFill>
              </a:rPr>
              <a:t> – Dairy alternative options include soy, lactose-free, acidophilus or goat milk alternatives.</a:t>
            </a:r>
          </a:p>
          <a:p>
            <a:pPr marL="285750" indent="-182880">
              <a:lnSpc>
                <a:spcPct val="90000"/>
              </a:lnSpc>
              <a:buFont typeface="Corbel" pitchFamily="34" charset="0"/>
              <a:buChar char="•"/>
            </a:pPr>
            <a:r>
              <a:rPr lang="en-US" sz="2400" b="1" dirty="0">
                <a:solidFill>
                  <a:srgbClr val="FFFFFF"/>
                </a:solidFill>
              </a:rPr>
              <a:t>Juice</a:t>
            </a:r>
            <a:r>
              <a:rPr lang="en-US" sz="2400" dirty="0">
                <a:solidFill>
                  <a:srgbClr val="FFFFFF"/>
                </a:solidFill>
              </a:rPr>
              <a:t> – WIC follows the AAP recommendations of 4 oz or less of juice for children  </a:t>
            </a:r>
          </a:p>
          <a:p>
            <a:pPr marL="285750" indent="-182880">
              <a:lnSpc>
                <a:spcPct val="90000"/>
              </a:lnSpc>
              <a:buFont typeface="Corbel" pitchFamily="34" charset="0"/>
              <a:buChar char="•"/>
            </a:pPr>
            <a:r>
              <a:rPr lang="en-US" sz="2400" b="1" dirty="0">
                <a:solidFill>
                  <a:srgbClr val="FFFFFF"/>
                </a:solidFill>
              </a:rPr>
              <a:t>Organics </a:t>
            </a:r>
            <a:r>
              <a:rPr lang="en-US" sz="2400" dirty="0">
                <a:solidFill>
                  <a:srgbClr val="FFFFFF"/>
                </a:solidFill>
              </a:rPr>
              <a:t>– Organic fruits, veggies and baby food</a:t>
            </a:r>
          </a:p>
          <a:p>
            <a:pPr marL="285750" indent="-182880">
              <a:lnSpc>
                <a:spcPct val="90000"/>
              </a:lnSpc>
              <a:buFont typeface="Corbel" pitchFamily="34" charset="0"/>
              <a:buChar char="•"/>
            </a:pPr>
            <a:r>
              <a:rPr lang="en-US" sz="2400" b="1" dirty="0">
                <a:solidFill>
                  <a:srgbClr val="FFFFFF"/>
                </a:solidFill>
              </a:rPr>
              <a:t>Vouchers </a:t>
            </a:r>
            <a:r>
              <a:rPr lang="en-US" sz="2400" dirty="0">
                <a:solidFill>
                  <a:srgbClr val="FFFFFF"/>
                </a:solidFill>
              </a:rPr>
              <a:t>– What vouchers? We have an EBT card!</a:t>
            </a:r>
          </a:p>
          <a:p>
            <a:pPr marL="285750" indent="-182880">
              <a:lnSpc>
                <a:spcPct val="90000"/>
              </a:lnSpc>
              <a:buFont typeface="Corbel" pitchFamily="34" charset="0"/>
              <a:buChar char="•"/>
            </a:pPr>
            <a:r>
              <a:rPr lang="en-US" sz="2400" b="1" dirty="0">
                <a:solidFill>
                  <a:srgbClr val="FFFFFF"/>
                </a:solidFill>
              </a:rPr>
              <a:t>WIC Shopper App </a:t>
            </a:r>
            <a:r>
              <a:rPr lang="en-US" sz="2400" dirty="0">
                <a:solidFill>
                  <a:srgbClr val="FFFFFF"/>
                </a:solidFill>
              </a:rPr>
              <a:t>– WIC food benefits can be checked on this app making shopping easy.</a:t>
            </a:r>
          </a:p>
        </p:txBody>
      </p:sp>
      <p:sp>
        <p:nvSpPr>
          <p:cNvPr id="26" name="Rectangle 25">
            <a:extLst>
              <a:ext uri="{FF2B5EF4-FFF2-40B4-BE49-F238E27FC236}">
                <a16:creationId xmlns:a16="http://schemas.microsoft.com/office/drawing/2014/main" id="{0392547C-FF3C-4937-BC39-BDA087FC5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EF78E39C-4C90-437A-AC49-F4C5DD1480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3647661" cy="63779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574F742F-2E49-405D-962B-04C16E244C22}"/>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5838" r="5838"/>
          <a:stretch>
            <a:fillRect/>
          </a:stretch>
        </p:blipFill>
        <p:spPr>
          <a:xfrm>
            <a:off x="717493" y="1165628"/>
            <a:ext cx="2671969" cy="2102506"/>
          </a:xfrm>
          <a:prstGeom prst="rect">
            <a:avLst/>
          </a:prstGeom>
        </p:spPr>
      </p:pic>
      <p:pic>
        <p:nvPicPr>
          <p:cNvPr id="7" name="Picture 6">
            <a:extLst>
              <a:ext uri="{FF2B5EF4-FFF2-40B4-BE49-F238E27FC236}">
                <a16:creationId xmlns:a16="http://schemas.microsoft.com/office/drawing/2014/main" id="{AF5DEF45-3C1C-48C9-9484-7B1900E44A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493" y="3589867"/>
            <a:ext cx="2671969" cy="1883737"/>
          </a:xfrm>
          <a:prstGeom prst="rect">
            <a:avLst/>
          </a:prstGeom>
        </p:spPr>
      </p:pic>
    </p:spTree>
    <p:extLst>
      <p:ext uri="{BB962C8B-B14F-4D97-AF65-F5344CB8AC3E}">
        <p14:creationId xmlns:p14="http://schemas.microsoft.com/office/powerpoint/2010/main" val="2581819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BA2EA6A6-CD0C-4CFD-8EC2-AA44F9870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10C5F15-7410-4606-A683-CA62D9F9DEEA}"/>
              </a:ext>
            </a:extLst>
          </p:cNvPr>
          <p:cNvSpPr>
            <a:spLocks noGrp="1"/>
          </p:cNvSpPr>
          <p:nvPr>
            <p:ph type="title"/>
          </p:nvPr>
        </p:nvSpPr>
        <p:spPr>
          <a:xfrm>
            <a:off x="768297" y="660400"/>
            <a:ext cx="7258103" cy="1356360"/>
          </a:xfrm>
        </p:spPr>
        <p:txBody>
          <a:bodyPr vert="horz" lIns="91440" tIns="45720" rIns="91440" bIns="45720" rtlCol="0" anchor="ctr">
            <a:noAutofit/>
          </a:bodyPr>
          <a:lstStyle/>
          <a:p>
            <a:r>
              <a:rPr lang="en-US" sz="4800" dirty="0">
                <a:solidFill>
                  <a:schemeClr val="tx1"/>
                </a:solidFill>
              </a:rPr>
              <a:t>WIC visits</a:t>
            </a:r>
            <a:br>
              <a:rPr lang="en-US" dirty="0">
                <a:solidFill>
                  <a:schemeClr val="tx1"/>
                </a:solidFill>
              </a:rPr>
            </a:br>
            <a:r>
              <a:rPr lang="en-US" sz="3600" dirty="0">
                <a:solidFill>
                  <a:schemeClr val="tx1"/>
                </a:solidFill>
              </a:rPr>
              <a:t>Health screenings include:</a:t>
            </a:r>
            <a:endParaRPr lang="en-US" dirty="0">
              <a:solidFill>
                <a:schemeClr val="tx1"/>
              </a:solidFill>
            </a:endParaRPr>
          </a:p>
        </p:txBody>
      </p:sp>
      <p:sp>
        <p:nvSpPr>
          <p:cNvPr id="4" name="Text Placeholder 3">
            <a:extLst>
              <a:ext uri="{FF2B5EF4-FFF2-40B4-BE49-F238E27FC236}">
                <a16:creationId xmlns:a16="http://schemas.microsoft.com/office/drawing/2014/main" id="{70B07D0E-1D2E-4213-97DC-47B6B3910F84}"/>
              </a:ext>
            </a:extLst>
          </p:cNvPr>
          <p:cNvSpPr>
            <a:spLocks noGrp="1"/>
          </p:cNvSpPr>
          <p:nvPr>
            <p:ph type="body" sz="half" idx="2"/>
          </p:nvPr>
        </p:nvSpPr>
        <p:spPr>
          <a:xfrm>
            <a:off x="768297" y="2159000"/>
            <a:ext cx="5260117" cy="4038600"/>
          </a:xfrm>
        </p:spPr>
        <p:txBody>
          <a:bodyPr vert="horz" lIns="91440" tIns="45720" rIns="91440" bIns="45720" rtlCol="0">
            <a:normAutofit/>
          </a:bodyPr>
          <a:lstStyle/>
          <a:p>
            <a:pPr lvl="1" indent="-182880">
              <a:spcBef>
                <a:spcPct val="50000"/>
              </a:spcBef>
              <a:buFont typeface="Corbel" pitchFamily="34" charset="0"/>
              <a:buChar char="•"/>
            </a:pPr>
            <a:r>
              <a:rPr lang="en-US" altLang="en-US" sz="2400" dirty="0">
                <a:solidFill>
                  <a:schemeClr val="tx1"/>
                </a:solidFill>
              </a:rPr>
              <a:t>Measuring for height and weight</a:t>
            </a:r>
          </a:p>
          <a:p>
            <a:pPr lvl="1" indent="-182880">
              <a:spcBef>
                <a:spcPct val="50000"/>
              </a:spcBef>
              <a:buFont typeface="Corbel" pitchFamily="34" charset="0"/>
              <a:buChar char="•"/>
            </a:pPr>
            <a:r>
              <a:rPr lang="en-US" altLang="en-US" sz="2400" dirty="0">
                <a:solidFill>
                  <a:schemeClr val="tx1"/>
                </a:solidFill>
              </a:rPr>
              <a:t>Assessing iron levels</a:t>
            </a:r>
          </a:p>
          <a:p>
            <a:pPr lvl="1" indent="-182880">
              <a:spcBef>
                <a:spcPct val="50000"/>
              </a:spcBef>
              <a:buFont typeface="Corbel" pitchFamily="34" charset="0"/>
              <a:buChar char="•"/>
            </a:pPr>
            <a:r>
              <a:rPr lang="en-US" altLang="en-US" sz="2400" dirty="0">
                <a:solidFill>
                  <a:schemeClr val="tx1"/>
                </a:solidFill>
              </a:rPr>
              <a:t>Completing a health assessment – screening for immunizations and referral </a:t>
            </a:r>
          </a:p>
          <a:p>
            <a:pPr lvl="1" indent="-182880">
              <a:spcBef>
                <a:spcPct val="50000"/>
              </a:spcBef>
              <a:buFont typeface="Corbel" pitchFamily="34" charset="0"/>
              <a:buChar char="•"/>
            </a:pPr>
            <a:r>
              <a:rPr lang="en-US" altLang="en-US" sz="2400" dirty="0">
                <a:solidFill>
                  <a:schemeClr val="tx1"/>
                </a:solidFill>
              </a:rPr>
              <a:t>Referring to dietitian or other community resources</a:t>
            </a:r>
          </a:p>
          <a:p>
            <a:pPr lvl="1" indent="-182880">
              <a:spcBef>
                <a:spcPct val="50000"/>
              </a:spcBef>
              <a:buFont typeface="Corbel" pitchFamily="34" charset="0"/>
              <a:buChar char="•"/>
            </a:pPr>
            <a:r>
              <a:rPr lang="en-US" altLang="en-US" sz="2400" dirty="0">
                <a:solidFill>
                  <a:schemeClr val="tx1"/>
                </a:solidFill>
              </a:rPr>
              <a:t>Offering breastfeeding support and nutrition-focused counseling</a:t>
            </a:r>
            <a:endParaRPr lang="en-US" sz="2400" dirty="0">
              <a:solidFill>
                <a:schemeClr val="tx1"/>
              </a:solidFill>
            </a:endParaRPr>
          </a:p>
        </p:txBody>
      </p:sp>
      <p:pic>
        <p:nvPicPr>
          <p:cNvPr id="10" name="Picture 9" descr="A picture containing indoor, person, floor, wall&#10;&#10;Description generated with very high confidence">
            <a:extLst>
              <a:ext uri="{FF2B5EF4-FFF2-40B4-BE49-F238E27FC236}">
                <a16:creationId xmlns:a16="http://schemas.microsoft.com/office/drawing/2014/main" id="{36EEF410-0439-4C4E-9E8B-E559ED5DC2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97" r="1" b="1"/>
          <a:stretch/>
        </p:blipFill>
        <p:spPr>
          <a:xfrm>
            <a:off x="8310622" y="243840"/>
            <a:ext cx="3646837" cy="6377939"/>
          </a:xfrm>
          <a:prstGeom prst="rect">
            <a:avLst/>
          </a:prstGeom>
        </p:spPr>
      </p:pic>
    </p:spTree>
    <p:extLst>
      <p:ext uri="{BB962C8B-B14F-4D97-AF65-F5344CB8AC3E}">
        <p14:creationId xmlns:p14="http://schemas.microsoft.com/office/powerpoint/2010/main" val="2359336016"/>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https://www.oregon.gov/oha/PH/HEALTHYPEOPLEFAMILIES/WIC/Documents/wic-coord/wic-hcp-presentation.pptx</Url>
      <Description>Oregon WIC Program Growing Healthy Futures</Description>
    </URL>
    <PublishingExpirationDate xmlns="http://schemas.microsoft.com/sharepoint/v3" xsi:nil="true"/>
    <PublishingStartDate xmlns="http://schemas.microsoft.com/sharepoint/v3" xsi:nil="true"/>
    <IACategory xmlns="59da1016-2a1b-4f8a-9768-d7a4932f6f16" xsi:nil="true"/>
    <IASubtopic xmlns="59da1016-2a1b-4f8a-9768-d7a4932f6f16" xsi:nil="true"/>
    <Meta_x0020_Description xmlns="f144fd3f-61b7-45a4-a8a5-a00a4ffd3675" xsi:nil="true"/>
    <DocumentExpirationDate xmlns="59da1016-2a1b-4f8a-9768-d7a4932f6f16" xsi:nil="true"/>
    <IATopic xmlns="59da1016-2a1b-4f8a-9768-d7a4932f6f16" xsi:nil="true"/>
    <Meta_x0020_Keywords xmlns="f144fd3f-61b7-45a4-a8a5-a00a4ffd3675" xsi:nil="true"/>
  </documentManagement>
</p:properties>
</file>

<file path=customXml/itemProps1.xml><?xml version="1.0" encoding="utf-8"?>
<ds:datastoreItem xmlns:ds="http://schemas.openxmlformats.org/officeDocument/2006/customXml" ds:itemID="{F6E4B1D2-68E7-4125-8286-93B45E0DFECD}"/>
</file>

<file path=customXml/itemProps2.xml><?xml version="1.0" encoding="utf-8"?>
<ds:datastoreItem xmlns:ds="http://schemas.openxmlformats.org/officeDocument/2006/customXml" ds:itemID="{1A13997E-5342-469A-B5EE-0CF168155642}"/>
</file>

<file path=customXml/itemProps3.xml><?xml version="1.0" encoding="utf-8"?>
<ds:datastoreItem xmlns:ds="http://schemas.openxmlformats.org/officeDocument/2006/customXml" ds:itemID="{892F570B-4AFD-4B8B-A32C-4CD5884A872A}"/>
</file>

<file path=docProps/app.xml><?xml version="1.0" encoding="utf-8"?>
<Properties xmlns="http://schemas.openxmlformats.org/officeDocument/2006/extended-properties" xmlns:vt="http://schemas.openxmlformats.org/officeDocument/2006/docPropsVTypes">
  <TotalTime>213</TotalTime>
  <Words>2309</Words>
  <Application>Microsoft Office PowerPoint</Application>
  <PresentationFormat>Widescreen</PresentationFormat>
  <Paragraphs>252</Paragraphs>
  <Slides>24</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Corbel</vt:lpstr>
      <vt:lpstr>Times New Roman</vt:lpstr>
      <vt:lpstr>Verdana</vt:lpstr>
      <vt:lpstr>Wingdings</vt:lpstr>
      <vt:lpstr>Basis</vt:lpstr>
      <vt:lpstr>Oregon WIC Program Growing Healthy Futures</vt:lpstr>
      <vt:lpstr>Our vision</vt:lpstr>
      <vt:lpstr>The Special Supplemental Nutrition Program for  Women, Infants, and Children</vt:lpstr>
      <vt:lpstr>WIC is a public health nutrition program serving:</vt:lpstr>
      <vt:lpstr>WIC participants are often co-enrolled in other programs</vt:lpstr>
      <vt:lpstr>WIC Services &amp; Data </vt:lpstr>
      <vt:lpstr>PowerPoint Presentation</vt:lpstr>
      <vt:lpstr>WIC foods </vt:lpstr>
      <vt:lpstr>WIC visits Health screenings include:</vt:lpstr>
      <vt:lpstr>Nutrition- focused counseling    is the cornerstone of WIC </vt:lpstr>
      <vt:lpstr>WIC staff are well trained in motivational interviewing and offer participant centered services</vt:lpstr>
      <vt:lpstr>Registered Dietitian Nutritionists </vt:lpstr>
      <vt:lpstr>PowerPoint Presentation</vt:lpstr>
      <vt:lpstr>WIC promotes breastfeeding as the norm for infant feeding </vt:lpstr>
      <vt:lpstr>How does WIC support breastfeeding?</vt:lpstr>
      <vt:lpstr>WIC supports breastfeeding women in the following ways</vt:lpstr>
      <vt:lpstr>WIC provides professional lactation support: International Board Certified Lactation Consultants (IBCLC)</vt:lpstr>
      <vt:lpstr>WIC and breast pumps</vt:lpstr>
      <vt:lpstr>WIC and formula </vt:lpstr>
      <vt:lpstr>WIC Medical Documentation Form</vt:lpstr>
      <vt:lpstr>In summary- WIC can offer</vt:lpstr>
      <vt:lpstr>What are ways we can coordinate care?</vt:lpstr>
      <vt:lpstr>Let’s be in touch!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Oregon WIC Program Growing Healthy Futures</dc:title>
  <dc:creator>MCGEE Jolene</dc:creator>
  <cp:lastModifiedBy>MCGEE Jolene</cp:lastModifiedBy>
  <cp:revision>24</cp:revision>
  <dcterms:created xsi:type="dcterms:W3CDTF">2019-05-24T20:20:58Z</dcterms:created>
  <dcterms:modified xsi:type="dcterms:W3CDTF">2019-05-31T21:58:39Z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0x01010079012CDB5CCD2847B46468FD3DF1DE6F</vt:lpwstr>
  </property>
  <property fmtid="{D5CDD505-2E9C-101B-9397-08002B2CF9AE}" pid="3" name="WorkflowChangePath">
    <vt:lpwstr>aaa31a6c-f6c9-4fc5-9570-171784a36020,2;</vt:lpwstr>
  </property>
</Properties>
</file>