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drawings/drawing3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2" r:id="rId5"/>
    <p:sldId id="295" r:id="rId6"/>
    <p:sldId id="266" r:id="rId7"/>
    <p:sldId id="291" r:id="rId8"/>
    <p:sldId id="293" r:id="rId9"/>
    <p:sldId id="265" r:id="rId10"/>
    <p:sldId id="286" r:id="rId11"/>
    <p:sldId id="259" r:id="rId12"/>
    <p:sldId id="290" r:id="rId13"/>
    <p:sldId id="294" r:id="rId14"/>
    <p:sldId id="284" r:id="rId15"/>
    <p:sldId id="262" r:id="rId16"/>
    <p:sldId id="261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A44600"/>
    <a:srgbClr val="CCECFF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07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Immunization Rates</a:t>
            </a:r>
            <a:r>
              <a:rPr lang="en-US" sz="1400" baseline="0"/>
              <a:t> at 24 Months and Healthy People 2020 Goals</a:t>
            </a:r>
            <a:endParaRPr lang="en-US" sz="1400"/>
          </a:p>
        </c:rich>
      </c:tx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1/15/2018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 DTaP</c:v>
                </c:pt>
                <c:pt idx="1">
                  <c:v>3 Polio</c:v>
                </c:pt>
                <c:pt idx="2">
                  <c:v>1 MMR</c:v>
                </c:pt>
                <c:pt idx="3">
                  <c:v>UTD Hib</c:v>
                </c:pt>
                <c:pt idx="4">
                  <c:v>UTD HepB</c:v>
                </c:pt>
                <c:pt idx="5">
                  <c:v>1 Varicella</c:v>
                </c:pt>
                <c:pt idx="6">
                  <c:v>UTD PCV</c:v>
                </c:pt>
                <c:pt idx="7">
                  <c:v>4:3:1:3:3:1:4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0.85</c:v>
                </c:pt>
                <c:pt idx="1">
                  <c:v>1</c:v>
                </c:pt>
                <c:pt idx="2">
                  <c:v>0.78</c:v>
                </c:pt>
                <c:pt idx="3">
                  <c:v>1</c:v>
                </c:pt>
                <c:pt idx="4">
                  <c:v>0.93</c:v>
                </c:pt>
                <c:pt idx="5">
                  <c:v>0.78</c:v>
                </c:pt>
                <c:pt idx="6">
                  <c:v>0.89</c:v>
                </c:pt>
                <c:pt idx="7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E-4EB9-B589-8D9854007D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10/1/2019</c:v>
                </c:pt>
              </c:strCache>
            </c:strRef>
          </c:tx>
          <c:spPr>
            <a:solidFill>
              <a:srgbClr val="00CC6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 DTaP</c:v>
                </c:pt>
                <c:pt idx="1">
                  <c:v>3 Polio</c:v>
                </c:pt>
                <c:pt idx="2">
                  <c:v>1 MMR</c:v>
                </c:pt>
                <c:pt idx="3">
                  <c:v>UTD Hib</c:v>
                </c:pt>
                <c:pt idx="4">
                  <c:v>UTD HepB</c:v>
                </c:pt>
                <c:pt idx="5">
                  <c:v>1 Varicella</c:v>
                </c:pt>
                <c:pt idx="6">
                  <c:v>UTD PCV</c:v>
                </c:pt>
                <c:pt idx="7">
                  <c:v>4:3:1:3:3:1:4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0.83</c:v>
                </c:pt>
                <c:pt idx="1">
                  <c:v>0.93</c:v>
                </c:pt>
                <c:pt idx="2">
                  <c:v>0.93</c:v>
                </c:pt>
                <c:pt idx="3">
                  <c:v>0.97</c:v>
                </c:pt>
                <c:pt idx="4">
                  <c:v>0.9</c:v>
                </c:pt>
                <c:pt idx="5">
                  <c:v>0.93</c:v>
                </c:pt>
                <c:pt idx="6">
                  <c:v>0.93</c:v>
                </c:pt>
                <c:pt idx="7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2E-4EB9-B589-8D9854007D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Oregon I/T/U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4 DTaP</c:v>
                </c:pt>
                <c:pt idx="1">
                  <c:v>3 Polio</c:v>
                </c:pt>
                <c:pt idx="2">
                  <c:v>1 MMR</c:v>
                </c:pt>
                <c:pt idx="3">
                  <c:v>UTD Hib</c:v>
                </c:pt>
                <c:pt idx="4">
                  <c:v>UTD HepB</c:v>
                </c:pt>
                <c:pt idx="5">
                  <c:v>1 Varicella</c:v>
                </c:pt>
                <c:pt idx="6">
                  <c:v>UTD PCV</c:v>
                </c:pt>
                <c:pt idx="7">
                  <c:v>4:3:1:3:3:1:4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0.79</c:v>
                </c:pt>
                <c:pt idx="1">
                  <c:v>0.91</c:v>
                </c:pt>
                <c:pt idx="2">
                  <c:v>0.91</c:v>
                </c:pt>
                <c:pt idx="3">
                  <c:v>0.91</c:v>
                </c:pt>
                <c:pt idx="4">
                  <c:v>0.93</c:v>
                </c:pt>
                <c:pt idx="5">
                  <c:v>0.9</c:v>
                </c:pt>
                <c:pt idx="6">
                  <c:v>0.89</c:v>
                </c:pt>
                <c:pt idx="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2E-4EB9-B589-8D9854007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4910184"/>
        <c:axId val="164910568"/>
      </c:barChart>
      <c:catAx>
        <c:axId val="1649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10568"/>
        <c:crosses val="autoZero"/>
        <c:auto val="1"/>
        <c:lblAlgn val="ctr"/>
        <c:lblOffset val="100"/>
        <c:noMultiLvlLbl val="0"/>
      </c:catAx>
      <c:valAx>
        <c:axId val="1649105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10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Immunization</a:t>
            </a:r>
            <a:r>
              <a:rPr lang="en-US" sz="1400" baseline="0"/>
              <a:t> Rates at 13-17 Years and Healthy People 2020 Goals</a:t>
            </a:r>
            <a:endParaRPr lang="en-US" sz="1400"/>
          </a:p>
        </c:rich>
      </c:tx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1/15/2018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1+ HPV</c:v>
                </c:pt>
                <c:pt idx="1">
                  <c:v>UTD HPV</c:v>
                </c:pt>
                <c:pt idx="2">
                  <c:v>Tdap</c:v>
                </c:pt>
                <c:pt idx="3">
                  <c:v>Mening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0.81</c:v>
                </c:pt>
                <c:pt idx="1">
                  <c:v>0.56000000000000005</c:v>
                </c:pt>
                <c:pt idx="2">
                  <c:v>0.95</c:v>
                </c:pt>
                <c:pt idx="3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7-463B-BEBF-8E5EC52CC5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10/1/2019</c:v>
                </c:pt>
              </c:strCache>
            </c:strRef>
          </c:tx>
          <c:spPr>
            <a:solidFill>
              <a:srgbClr val="00CC6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1+ HPV</c:v>
                </c:pt>
                <c:pt idx="1">
                  <c:v>UTD HPV</c:v>
                </c:pt>
                <c:pt idx="2">
                  <c:v>Tdap</c:v>
                </c:pt>
                <c:pt idx="3">
                  <c:v>Mening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0.84</c:v>
                </c:pt>
                <c:pt idx="1">
                  <c:v>0.63</c:v>
                </c:pt>
                <c:pt idx="2">
                  <c:v>0.97</c:v>
                </c:pt>
                <c:pt idx="3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7-463B-BEBF-8E5EC52CC5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Oregon I/T/u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1+ HPV</c:v>
                </c:pt>
                <c:pt idx="1">
                  <c:v>UTD HPV</c:v>
                </c:pt>
                <c:pt idx="2">
                  <c:v>Tdap</c:v>
                </c:pt>
                <c:pt idx="3">
                  <c:v>Mening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0.84</c:v>
                </c:pt>
                <c:pt idx="1">
                  <c:v>0.67</c:v>
                </c:pt>
                <c:pt idx="2">
                  <c:v>0.93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D7-463B-BEBF-8E5EC52CC5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Missed Opps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1+ HPV</c:v>
                </c:pt>
                <c:pt idx="1">
                  <c:v>UTD HPV</c:v>
                </c:pt>
                <c:pt idx="2">
                  <c:v>Tdap</c:v>
                </c:pt>
                <c:pt idx="3">
                  <c:v>Mening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1">
                  <c:v>0.26</c:v>
                </c:pt>
                <c:pt idx="2">
                  <c:v>0.02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D7-463B-BEBF-8E5EC52CC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5331848"/>
        <c:axId val="165338376"/>
      </c:barChart>
      <c:catAx>
        <c:axId val="16533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38376"/>
        <c:crosses val="autoZero"/>
        <c:auto val="1"/>
        <c:lblAlgn val="ctr"/>
        <c:lblOffset val="100"/>
        <c:noMultiLvlLbl val="0"/>
      </c:catAx>
      <c:valAx>
        <c:axId val="1653383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31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Immunization</a:t>
            </a:r>
            <a:r>
              <a:rPr lang="en-US" sz="1400" baseline="0"/>
              <a:t> Rates at 13 Years and </a:t>
            </a:r>
            <a:r>
              <a:rPr lang="en-US" sz="1400" baseline="0">
                <a:solidFill>
                  <a:schemeClr val="accent6">
                    <a:lumMod val="75000"/>
                  </a:schemeClr>
                </a:solidFill>
              </a:rPr>
              <a:t>Healthy People 2020 Goals</a:t>
            </a:r>
            <a:endParaRPr lang="en-US" sz="1400">
              <a:solidFill>
                <a:schemeClr val="accent6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353174603174603"/>
          <c:y val="0"/>
        </c:manualLayout>
      </c:layout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10/01/19 IQIP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1+ HPV</c:v>
                </c:pt>
                <c:pt idx="1">
                  <c:v>UTD HPV</c:v>
                </c:pt>
                <c:pt idx="2">
                  <c:v>Tdap</c:v>
                </c:pt>
                <c:pt idx="3">
                  <c:v>Mening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0.76</c:v>
                </c:pt>
                <c:pt idx="1">
                  <c:v>0.43</c:v>
                </c:pt>
                <c:pt idx="2">
                  <c:v>1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4-42C4-9122-F889FCE230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Oregon I/T/U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1+ HPV</c:v>
                </c:pt>
                <c:pt idx="1">
                  <c:v>UTD HPV</c:v>
                </c:pt>
                <c:pt idx="2">
                  <c:v>Tdap</c:v>
                </c:pt>
                <c:pt idx="3">
                  <c:v>Mening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0.77</c:v>
                </c:pt>
                <c:pt idx="1">
                  <c:v>0.48</c:v>
                </c:pt>
                <c:pt idx="2">
                  <c:v>0.93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E4-42C4-9122-F889FCE230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Missed Opps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1+ HPV</c:v>
                </c:pt>
                <c:pt idx="1">
                  <c:v>UTD HPV</c:v>
                </c:pt>
                <c:pt idx="2">
                  <c:v>Tdap</c:v>
                </c:pt>
                <c:pt idx="3">
                  <c:v>Mening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1">
                  <c:v>0.32</c:v>
                </c:pt>
                <c:pt idx="2">
                  <c:v>0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E4-42C4-9122-F889FCE23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0025280"/>
        <c:axId val="135160752"/>
      </c:barChart>
      <c:catAx>
        <c:axId val="1300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160752"/>
        <c:crosses val="autoZero"/>
        <c:auto val="1"/>
        <c:lblAlgn val="ctr"/>
        <c:lblOffset val="100"/>
        <c:noMultiLvlLbl val="0"/>
      </c:catAx>
      <c:valAx>
        <c:axId val="1351607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25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</cdr:x>
      <cdr:y>0.17054</cdr:y>
    </cdr:from>
    <cdr:to>
      <cdr:x>0.86608</cdr:x>
      <cdr:y>0.17054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6A17C200-1F11-481A-B181-522C28A0970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066800" y="818055"/>
          <a:ext cx="5628291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0.87559</cdr:x>
      <cdr:y>0.24272</cdr:y>
    </cdr:from>
    <cdr:to>
      <cdr:x>0.98504</cdr:x>
      <cdr:y>0.24272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A17C200-1F11-481A-B181-522C28A0970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768663" y="1164330"/>
          <a:ext cx="84608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0.13378</cdr:x>
      <cdr:y>0.24085</cdr:y>
    </cdr:from>
    <cdr:to>
      <cdr:x>0.9527</cdr:x>
      <cdr:y>0.24085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6A17C200-1F11-481A-B181-522C28A0970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040525" y="1154387"/>
          <a:ext cx="6369269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0.0205</cdr:y>
    </cdr:from>
    <cdr:to>
      <cdr:x>1</cdr:x>
      <cdr:y>0.89918</cdr:y>
    </cdr:to>
    <cdr:pic>
      <cdr:nvPicPr>
        <cdr:cNvPr id="2" name="Content Placeholder 15" descr="A close up of a device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1A71F1A4-6E9A-409F-BCD3-EE9D6DD77283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109359"/>
          <a:ext cx="5946928" cy="468761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10/29/2019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1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7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0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3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9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200" b="0" noProof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svg"/><Relationship Id="rId11" Type="http://schemas.openxmlformats.org/officeDocument/2006/relationships/hyperlink" Target="http://www.fabrikam.com/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 up of a mountain&#10;&#10;Description automatically generated">
            <a:extLst>
              <a:ext uri="{FF2B5EF4-FFF2-40B4-BE49-F238E27FC236}">
                <a16:creationId xmlns:a16="http://schemas.microsoft.com/office/drawing/2014/main" id="{40AE9BED-2081-4990-9255-6C2D9F30EC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 b="3854"/>
          <a:stretch>
            <a:fillRect/>
          </a:stretch>
        </p:blipFill>
        <p:spPr>
          <a:xfrm>
            <a:off x="0" y="-60959"/>
            <a:ext cx="12192000" cy="6786563"/>
          </a:xfr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93CFE69-79B0-440B-949E-DA17AD83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4018" y="-96678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757611" y="3104796"/>
            <a:ext cx="3571782" cy="1700567"/>
          </a:xfrm>
        </p:spPr>
        <p:txBody>
          <a:bodyPr/>
          <a:lstStyle/>
          <a:p>
            <a:r>
              <a:rPr lang="en-US" sz="6600" b="1" dirty="0">
                <a:latin typeface="Corbel" panose="020B05030202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IQIP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753AF9-461F-4049-BB9D-621E76A5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57611" y="4902926"/>
            <a:ext cx="3354067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757610" y="4902926"/>
            <a:ext cx="3880181" cy="1219200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Immunization Quality Improvement for Providers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7F3F9-5B45-4558-8C7D-98D2D54172A7}"/>
              </a:ext>
            </a:extLst>
          </p:cNvPr>
          <p:cNvSpPr txBox="1"/>
          <p:nvPr/>
        </p:nvSpPr>
        <p:spPr>
          <a:xfrm>
            <a:off x="10483593" y="6703515"/>
            <a:ext cx="18626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by David Mark from </a:t>
            </a:r>
            <a:r>
              <a:rPr lang="en-US" sz="800" dirty="0" err="1"/>
              <a:t>Pixabay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1FFBCB-B7A7-4EFA-BD61-D4EC88042628}"/>
              </a:ext>
            </a:extLst>
          </p:cNvPr>
          <p:cNvSpPr/>
          <p:nvPr/>
        </p:nvSpPr>
        <p:spPr>
          <a:xfrm>
            <a:off x="152399" y="333165"/>
            <a:ext cx="11634952" cy="6191669"/>
          </a:xfrm>
          <a:prstGeom prst="rect">
            <a:avLst/>
          </a:prstGeom>
          <a:solidFill>
            <a:schemeClr val="bg1">
              <a:alpha val="76000"/>
            </a:schemeClr>
          </a:solidFill>
          <a:ln w="69850" cmpd="thinThick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E350C-8234-4A52-9CD1-3A54369F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870851"/>
            <a:ext cx="9144000" cy="1902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Strategies</a:t>
            </a:r>
            <a:endParaRPr lang="en-US" sz="7200" b="1" kern="12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BDD785-D71E-4EF9-9639-F1C6B503F3BD}"/>
              </a:ext>
            </a:extLst>
          </p:cNvPr>
          <p:cNvCxnSpPr>
            <a:cxnSpLocks/>
          </p:cNvCxnSpPr>
          <p:nvPr/>
        </p:nvCxnSpPr>
        <p:spPr>
          <a:xfrm>
            <a:off x="4616668" y="3773204"/>
            <a:ext cx="300333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8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1591"/>
            <a:ext cx="12192000" cy="432000"/>
          </a:xfrm>
        </p:spPr>
        <p:txBody>
          <a:bodyPr/>
          <a:lstStyle/>
          <a:p>
            <a:pPr algn="ctr"/>
            <a:r>
              <a:rPr lang="en-US" sz="2800" b="1" dirty="0">
                <a:latin typeface="Corbel" panose="020B0503020204020204" pitchFamily="34" charset="0"/>
                <a:cs typeface="Arial" panose="020B0604020202020204" pitchFamily="34" charset="0"/>
              </a:rPr>
              <a:t>Schedule the next immunization appointment before the patient leaves the office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012" y="3980462"/>
            <a:ext cx="1980000" cy="360000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Put up a sign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74B9A6-D55C-478C-8D92-D0BFBCD7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87862" y="4633541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97862" y="3989987"/>
            <a:ext cx="1980000" cy="857741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Lengthen EHR scheduling window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2245" y="3902570"/>
            <a:ext cx="1980000" cy="605270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Schedule while in exam room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C27E82-D5C7-4AE4-BAF3-5DBB12CA0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91265" y="4633541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420150" y="3971431"/>
            <a:ext cx="1980000" cy="360000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Stay open late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BE7D2-4C35-4BA9-9A98-1A6E17A84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12231" y="4623758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979D46-D664-4267-B673-E6B048C0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6818" y="4623758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01EAEC47-B9DA-4332-A1DC-738EC69A8084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r="1140"/>
          <a:stretch>
            <a:fillRect/>
          </a:stretch>
        </p:blipFill>
        <p:spPr>
          <a:xfrm>
            <a:off x="617012" y="1758604"/>
            <a:ext cx="1979613" cy="1981200"/>
          </a:xfrm>
        </p:spPr>
      </p:pic>
      <p:pic>
        <p:nvPicPr>
          <p:cNvPr id="32" name="Picture Placeholder 3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7694034-AF5D-40C4-965A-6087A670DBB5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r="16780"/>
          <a:stretch>
            <a:fillRect/>
          </a:stretch>
        </p:blipFill>
        <p:spPr>
          <a:xfrm>
            <a:off x="3598249" y="1758604"/>
            <a:ext cx="1979613" cy="1981200"/>
          </a:xfrm>
        </p:spPr>
      </p:pic>
      <p:pic>
        <p:nvPicPr>
          <p:cNvPr id="2052" name="Picture 4" descr="Image result for hours open">
            <a:extLst>
              <a:ext uri="{FF2B5EF4-FFF2-40B4-BE49-F238E27FC236}">
                <a16:creationId xmlns:a16="http://schemas.microsoft.com/office/drawing/2014/main" id="{206A69D0-BBA1-4AAE-8DEB-3E0A4CB488A0}"/>
              </a:ext>
            </a:extLst>
          </p:cNvPr>
          <p:cNvPicPr>
            <a:picLocks noGrp="1" noChangeAspect="1" noChangeArrowheads="1"/>
          </p:cNvPicPr>
          <p:nvPr>
            <p:ph type="pic" sz="quarter" idx="4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0" r="16810"/>
          <a:stretch>
            <a:fillRect/>
          </a:stretch>
        </p:blipFill>
        <p:spPr bwMode="auto">
          <a:xfrm>
            <a:off x="9431950" y="1696471"/>
            <a:ext cx="1979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024C1C3F-BD04-4E11-81B0-17DC76C5E00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551949" y="1707584"/>
            <a:ext cx="1979613" cy="1981200"/>
          </a:xfrm>
        </p:spPr>
      </p:sp>
      <p:pic>
        <p:nvPicPr>
          <p:cNvPr id="2054" name="Picture 6" descr="Image result for exam room">
            <a:extLst>
              <a:ext uri="{FF2B5EF4-FFF2-40B4-BE49-F238E27FC236}">
                <a16:creationId xmlns:a16="http://schemas.microsoft.com/office/drawing/2014/main" id="{0108C8DC-6AF3-4FA0-ACA2-B820BF93A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-783" r="17407" b="-1"/>
          <a:stretch/>
        </p:blipFill>
        <p:spPr bwMode="auto">
          <a:xfrm>
            <a:off x="6591265" y="1707584"/>
            <a:ext cx="1900980" cy="19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1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6" y="6174455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6" y="4823319"/>
            <a:ext cx="5215577" cy="707513"/>
          </a:xfrm>
        </p:spPr>
        <p:txBody>
          <a:bodyPr/>
          <a:lstStyle/>
          <a:p>
            <a:r>
              <a:rPr lang="en-US" sz="2000" dirty="0"/>
              <a:t>immunization information system (IIS) functionality to improve immunization practice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860339-31F7-4884-957E-5C40F818E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1176" y="2216226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3452244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Reminder/recall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C26E9A-3991-49A2-8D63-94C577E8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4376" y="3907586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25661-92B1-4FD6-80E6-C1A1C5F5B8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67516" y="3431315"/>
            <a:ext cx="1800000" cy="360000"/>
          </a:xfrm>
        </p:spPr>
        <p:txBody>
          <a:bodyPr/>
          <a:lstStyle/>
          <a:p>
            <a:r>
              <a:rPr lang="en-US" dirty="0"/>
              <a:t>Forecasting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AA895A-8A04-4C68-83A5-3E4F5209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5892" y="3909319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AEBBE7F-98BB-4059-8F15-7198C7DAC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02918" y="2295964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94528" y="3412368"/>
            <a:ext cx="2030149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Inactivate patients</a:t>
            </a:r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B49164B2-2E47-4027-BD64-3F774857DA68}"/>
              </a:ext>
            </a:extLst>
          </p:cNvPr>
          <p:cNvSpPr txBox="1">
            <a:spLocks/>
          </p:cNvSpPr>
          <p:nvPr/>
        </p:nvSpPr>
        <p:spPr bwMode="gray">
          <a:xfrm>
            <a:off x="680727" y="4179698"/>
            <a:ext cx="4974545" cy="707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Corbel" panose="020B0503020204020204" pitchFamily="34" charset="0"/>
              </a:rPr>
              <a:t>Leverage</a:t>
            </a:r>
          </a:p>
        </p:txBody>
      </p:sp>
      <p:pic>
        <p:nvPicPr>
          <p:cNvPr id="57" name="Graphic 56" descr="Receiver">
            <a:extLst>
              <a:ext uri="{FF2B5EF4-FFF2-40B4-BE49-F238E27FC236}">
                <a16:creationId xmlns:a16="http://schemas.microsoft.com/office/drawing/2014/main" id="{C2C3656F-6D0B-4D18-A7C3-14487281B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789" y="2245599"/>
            <a:ext cx="914400" cy="914400"/>
          </a:xfrm>
          <a:prstGeom prst="rect">
            <a:avLst/>
          </a:prstGeom>
        </p:spPr>
      </p:pic>
      <p:pic>
        <p:nvPicPr>
          <p:cNvPr id="61" name="Graphic 60" descr="Magnifying glass">
            <a:extLst>
              <a:ext uri="{FF2B5EF4-FFF2-40B4-BE49-F238E27FC236}">
                <a16:creationId xmlns:a16="http://schemas.microsoft.com/office/drawing/2014/main" id="{E65690AA-88E2-4B4A-8C79-FABC69027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2666" y="2356520"/>
            <a:ext cx="914400" cy="91440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6E8B93E-6318-4B60-B186-2881491AC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035602" y="3907586"/>
            <a:ext cx="1548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B61382AA-129A-4E46-BC15-BACE62867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0305" y="2256509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Graphic 65" descr="Checklist">
            <a:extLst>
              <a:ext uri="{FF2B5EF4-FFF2-40B4-BE49-F238E27FC236}">
                <a16:creationId xmlns:a16="http://schemas.microsoft.com/office/drawing/2014/main" id="{FDF0E10C-91AE-4A9D-BF85-E45E2342F9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5466" y="7358138"/>
            <a:ext cx="914400" cy="914400"/>
          </a:xfrm>
          <a:prstGeom prst="rect">
            <a:avLst/>
          </a:prstGeom>
        </p:spPr>
      </p:pic>
      <p:pic>
        <p:nvPicPr>
          <p:cNvPr id="59" name="Graphic 58" descr="Checklist">
            <a:extLst>
              <a:ext uri="{FF2B5EF4-FFF2-40B4-BE49-F238E27FC236}">
                <a16:creationId xmlns:a16="http://schemas.microsoft.com/office/drawing/2014/main" id="{16849428-011A-4A29-B1FA-5E438FAEC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10316" y="229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sz="4000" b="1" dirty="0">
                <a:latin typeface="Corbel" panose="020B0503020204020204" pitchFamily="34" charset="0"/>
              </a:rPr>
              <a:t>Give a strong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8293B-B086-4048-863C-47E7C478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84931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657850"/>
            <a:ext cx="5163024" cy="707513"/>
          </a:xfrm>
        </p:spPr>
        <p:txBody>
          <a:bodyPr/>
          <a:lstStyle/>
          <a:p>
            <a:r>
              <a:rPr lang="en-US" sz="2000" dirty="0"/>
              <a:t>vaccine recommendation (include HPV)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860339-31F7-4884-957E-5C40F818E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9987" y="-1336037"/>
            <a:ext cx="276933" cy="276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91052" y="556835"/>
            <a:ext cx="1800000" cy="36000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Agree on approach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8016" y="3069000"/>
            <a:ext cx="1800000" cy="36000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 all staff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0408" y="5124931"/>
            <a:ext cx="1800000" cy="36000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 </a:t>
            </a:r>
            <a:r>
              <a:rPr lang="en-US" sz="2400" dirty="0"/>
              <a:t>materials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Handshake">
            <a:extLst>
              <a:ext uri="{FF2B5EF4-FFF2-40B4-BE49-F238E27FC236}">
                <a16:creationId xmlns:a16="http://schemas.microsoft.com/office/drawing/2014/main" id="{5CFCC3FC-32AB-4DBB-89F1-F0DD6C5BB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02" y="388178"/>
            <a:ext cx="3029705" cy="149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phic 30" descr="Classroom">
            <a:extLst>
              <a:ext uri="{FF2B5EF4-FFF2-40B4-BE49-F238E27FC236}">
                <a16:creationId xmlns:a16="http://schemas.microsoft.com/office/drawing/2014/main" id="{BC36C3B0-7D91-47D3-9FE2-40945B001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0408" y="2253145"/>
            <a:ext cx="1991710" cy="1991710"/>
          </a:xfrm>
          <a:prstGeom prst="rect">
            <a:avLst/>
          </a:prstGeom>
        </p:spPr>
      </p:pic>
      <p:pic>
        <p:nvPicPr>
          <p:cNvPr id="5121" name="Graphic 5120" descr="Open book">
            <a:extLst>
              <a:ext uri="{FF2B5EF4-FFF2-40B4-BE49-F238E27FC236}">
                <a16:creationId xmlns:a16="http://schemas.microsoft.com/office/drawing/2014/main" id="{CB55195E-24E9-4966-8D0E-6B1EF11FF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5783" y="4458358"/>
            <a:ext cx="1732233" cy="17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3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09A8-D7EE-4527-9928-C4753E23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04" y="5214207"/>
            <a:ext cx="11340000" cy="432000"/>
          </a:xfrm>
        </p:spPr>
        <p:txBody>
          <a:bodyPr/>
          <a:lstStyle/>
          <a:p>
            <a:r>
              <a:rPr lang="en-US" sz="4000" b="1" dirty="0">
                <a:latin typeface="Corbel" panose="020B0503020204020204" pitchFamily="34" charset="0"/>
              </a:rPr>
              <a:t>You’re not in this alone</a:t>
            </a:r>
          </a:p>
        </p:txBody>
      </p:sp>
      <p:graphicFrame>
        <p:nvGraphicFramePr>
          <p:cNvPr id="7" name="Chart 6" title="Funding Chart">
            <a:extLst>
              <a:ext uri="{FF2B5EF4-FFF2-40B4-BE49-F238E27FC236}">
                <a16:creationId xmlns:a16="http://schemas.microsoft.com/office/drawing/2014/main" id="{26288BC2-6AF8-4570-8104-88EB29611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906498"/>
              </p:ext>
            </p:extLst>
          </p:nvPr>
        </p:nvGraphicFramePr>
        <p:xfrm>
          <a:off x="5592467" y="864000"/>
          <a:ext cx="5946928" cy="5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924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851B3CA-790D-465D-9B97-AA9876E35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C12D97-9EB3-9E46-86D3-3A2CA06C20D2}"/>
              </a:ext>
            </a:extLst>
          </p:cNvPr>
          <p:cNvSpPr txBox="1"/>
          <p:nvPr/>
        </p:nvSpPr>
        <p:spPr bwMode="gray">
          <a:xfrm>
            <a:off x="6433190" y="2409694"/>
            <a:ext cx="298394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gradFill>
                  <a:gsLst>
                    <a:gs pos="0">
                      <a:schemeClr val="accent1"/>
                    </a:gs>
                    <a:gs pos="51300">
                      <a:schemeClr val="accent2"/>
                    </a:gs>
                    <a:gs pos="100000">
                      <a:schemeClr val="accent3"/>
                    </a:gs>
                  </a:gsLst>
                  <a:lin ang="0" scaled="0"/>
                </a:gradFill>
              </a:rPr>
              <a:t>Fabrikam, Inc.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753AF9-461F-4049-BB9D-621E76A5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39896" y="484822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User" title="Icon - Presenter Name">
            <a:extLst>
              <a:ext uri="{FF2B5EF4-FFF2-40B4-BE49-F238E27FC236}">
                <a16:creationId xmlns:a16="http://schemas.microsoft.com/office/drawing/2014/main" id="{97242EBD-470B-4FB1-9B4C-E6DCB28215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2150" y="5034270"/>
            <a:ext cx="218900" cy="2189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Jens Martensson</a:t>
            </a:r>
          </a:p>
        </p:txBody>
      </p:sp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B1BC719A-AAF0-4DB7-9856-CF7AC6A988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2150" y="5388742"/>
            <a:ext cx="218900" cy="2189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1CED8F1-B63A-4FD2-9699-34AD761A8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905625" y="5412943"/>
            <a:ext cx="3206750" cy="247650"/>
          </a:xfrm>
        </p:spPr>
        <p:txBody>
          <a:bodyPr/>
          <a:lstStyle/>
          <a:p>
            <a:r>
              <a:rPr lang="en-US" dirty="0"/>
              <a:t>+1 23 987 6554</a:t>
            </a:r>
          </a:p>
        </p:txBody>
      </p:sp>
      <p:pic>
        <p:nvPicPr>
          <p:cNvPr id="23" name="Graphic 22" descr="Envelope" title="Icon Presenter Email">
            <a:extLst>
              <a:ext uri="{FF2B5EF4-FFF2-40B4-BE49-F238E27FC236}">
                <a16:creationId xmlns:a16="http://schemas.microsoft.com/office/drawing/2014/main" id="{D99072B1-8690-4652-9009-362F46A213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2150" y="5780263"/>
            <a:ext cx="218900" cy="2189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48632CD-1506-46F5-A0DE-640903269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05625" y="5768111"/>
            <a:ext cx="3206750" cy="247650"/>
          </a:xfrm>
        </p:spPr>
        <p:txBody>
          <a:bodyPr/>
          <a:lstStyle/>
          <a:p>
            <a:r>
              <a:rPr lang="en-US" dirty="0"/>
              <a:t>jens@email.com</a:t>
            </a:r>
          </a:p>
        </p:txBody>
      </p:sp>
      <p:pic>
        <p:nvPicPr>
          <p:cNvPr id="17" name="Graphic 16" descr="World">
            <a:extLst>
              <a:ext uri="{FF2B5EF4-FFF2-40B4-BE49-F238E27FC236}">
                <a16:creationId xmlns:a16="http://schemas.microsoft.com/office/drawing/2014/main" id="{67AFAC0E-54F2-8843-9BDA-C965BFBBFB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6383" y="6123279"/>
            <a:ext cx="231342" cy="231342"/>
          </a:xfrm>
          <a:prstGeom prst="rect">
            <a:avLst/>
          </a:prstGeom>
        </p:spPr>
      </p:pic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2EA3E05A-60C4-CD45-A7AC-1F20F4D95F6A}"/>
              </a:ext>
            </a:extLst>
          </p:cNvPr>
          <p:cNvSpPr txBox="1">
            <a:spLocks/>
          </p:cNvSpPr>
          <p:nvPr/>
        </p:nvSpPr>
        <p:spPr bwMode="gray">
          <a:xfrm>
            <a:off x="6905625" y="6123279"/>
            <a:ext cx="3206750" cy="247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http://www.fabrikam.com/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C870A8-1F50-44C1-B2D6-F08EA723ED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482B71-EFCA-4AE7-93FD-C75A452B52E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0" b="36431"/>
          <a:stretch/>
        </p:blipFill>
        <p:spPr>
          <a:xfrm>
            <a:off x="838200" y="0"/>
            <a:ext cx="10388163" cy="68710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5C9EFD6-C67D-435B-B674-5D0AE018044B}"/>
              </a:ext>
            </a:extLst>
          </p:cNvPr>
          <p:cNvSpPr txBox="1">
            <a:spLocks/>
          </p:cNvSpPr>
          <p:nvPr/>
        </p:nvSpPr>
        <p:spPr>
          <a:xfrm>
            <a:off x="1217612" y="5410200"/>
            <a:ext cx="9143998" cy="10207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856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9DDE5-1AFD-412D-A6A0-8A1411E6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Corbel" panose="020B0503020204020204" pitchFamily="34" charset="0"/>
              </a:rPr>
              <a:t>IQIP Process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B93690-7CA6-4015-AE69-36587922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9" y="976044"/>
            <a:ext cx="10901471" cy="29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85A3C-2778-4B23-9530-DFD5A61D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orbel" panose="020B0503020204020204" pitchFamily="34" charset="0"/>
              </a:rPr>
              <a:t>Clinic Rates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BA9C8C0C-AF6F-42B4-9EDA-63D393968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3759" y="3335113"/>
            <a:ext cx="2360613" cy="10953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 to date rate</a:t>
            </a:r>
            <a:r>
              <a:rPr kumimoji="0" lang="en-US" altLang="en-US" sz="22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[1]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77%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96D05BA4-4790-4C39-8E94-9A094B1F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2311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]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id="{0413EC69-FF78-43D6-8E59-34EBD144B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3761" y="4695999"/>
            <a:ext cx="2360613" cy="10953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Missed </a:t>
            </a:r>
            <a:r>
              <a:rPr lang="en-US" alt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Opps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44622F61-8601-495E-B690-901C07ACD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080408"/>
              </p:ext>
            </p:extLst>
          </p:nvPr>
        </p:nvGraphicFramePr>
        <p:xfrm>
          <a:off x="851337" y="1358027"/>
          <a:ext cx="7730359" cy="479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Text Box 2">
            <a:extLst>
              <a:ext uri="{FF2B5EF4-FFF2-40B4-BE49-F238E27FC236}">
                <a16:creationId xmlns:a16="http://schemas.microsoft.com/office/drawing/2014/main" id="{222047BA-E0AB-4744-8B3C-AE3D3A5B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3760" y="1974228"/>
            <a:ext cx="2360613" cy="10953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Two-year-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olds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85A3C-2778-4B23-9530-DFD5A61D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orbel" panose="020B0503020204020204" pitchFamily="34" charset="0"/>
              </a:rPr>
              <a:t>Clinic Rates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96D05BA4-4790-4C39-8E94-9A094B1F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2311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]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222047BA-E0AB-4744-8B3C-AE3D3A5B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919" y="918865"/>
            <a:ext cx="2360613" cy="10953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 to 17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-year-olds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166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727B563-040D-4F51-87BD-D7647D5E0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269092"/>
              </p:ext>
            </p:extLst>
          </p:nvPr>
        </p:nvGraphicFramePr>
        <p:xfrm>
          <a:off x="714703" y="998482"/>
          <a:ext cx="7777656" cy="479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933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385A3C-2778-4B23-9530-DFD5A61D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orbel" panose="020B0503020204020204" pitchFamily="34" charset="0"/>
              </a:rPr>
              <a:t>Clinic Rates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96D05BA4-4790-4C39-8E94-9A094B1F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465"/>
            <a:ext cx="2311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]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222047BA-E0AB-4744-8B3C-AE3D3A5B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919" y="4271665"/>
            <a:ext cx="2360613" cy="10953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year-olds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A8ED46-F179-4A04-9B6D-3261797BA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715324"/>
              </p:ext>
            </p:extLst>
          </p:nvPr>
        </p:nvGraphicFramePr>
        <p:xfrm>
          <a:off x="588579" y="1152981"/>
          <a:ext cx="7924800" cy="515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17C200-1F11-481A-B181-522C28A09701}"/>
              </a:ext>
            </a:extLst>
          </p:cNvPr>
          <p:cNvCxnSpPr>
            <a:cxnSpLocks/>
          </p:cNvCxnSpPr>
          <p:nvPr/>
        </p:nvCxnSpPr>
        <p:spPr>
          <a:xfrm>
            <a:off x="1681655" y="2396359"/>
            <a:ext cx="6369269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61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07C4500-62ED-49ED-8A37-81884BF66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10" b="26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2" name="Rectangle 26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152955"/>
            <a:ext cx="9966960" cy="2552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Corbel" panose="020B0503020204020204" pitchFamily="34" charset="0"/>
              </a:rPr>
              <a:t>Workflow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E350C-8234-4A52-9CD1-3A54369F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orbel" panose="020B0503020204020204" pitchFamily="34" charset="0"/>
              </a:rPr>
              <a:t>L</a:t>
            </a:r>
            <a:r>
              <a:rPr lang="en-US" sz="6000" b="1" kern="1200" dirty="0">
                <a:solidFill>
                  <a:schemeClr val="tx1"/>
                </a:solidFill>
                <a:latin typeface="Corbel" panose="020B0503020204020204" pitchFamily="34" charset="0"/>
              </a:rPr>
              <a:t>ook for the gaps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9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893E2F-227D-4472-B59F-3DEBF46C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s://lh3.googleusercontent.com/6gH7L9lNUUdsUyub8492J_RyVWHiWE5mz64aOsE08lV08sZskkYSQLPDwYoFv-j7HwOMaOqxpfHrblYQ6TVpvk19QZTk2Obaj09zHCjCDScYQOnaWJp53wQrLY7LRvGqw2LsjjUSJWjWFUv5vCxcvqhPEjlEACWNwPUC7WPman_RDXHCxWmhTRK9MNaxk3KNc-Y2z7Dec-DzWzxUrHsi9kRdvlDXu7u26Cm7TXtSlWNL_X7b-okfX8zMyt-IjI8zejdE6bZUpuGABwyWBFOAvvQaLUOKLtJwNqsahhhjEhfpEPNQvKoEB_3kIJe3ExjG39gYSaP7rxXPheeLH8lx6RLvxonAOulUc7GgqIPM1CXyfXoyT_xyEheExuI_ZY7RtGTBg6xzqDC_1O8IMLIaXcZNPZeSnRh8rGwBPcuDMWRGvYsF3qZx5zer6mYZFvmTbbGXjt3GjBFl_Ua13f-LL8_vm1gQ9Tp6jOJI6oXFDqlQyt5LJOAoU3KyezLtdnrOWKfdKDvyi_OPMv8nCCljLr5sgYHCVBek4TVGbgNgN8DjBJcVyYXzU8Ql45n3w_1kFygH6Saz6o4YrmIUQlZ3ePfdMuUly1k3gjboyb0aagADMEw9saWDoz6FDYgYJBliaDsHJuftAiFsHqaSqR3oAKwqyVW_L4ahAeg7lLC2Ad7NrkxcemxegrvWGmJy3UlJFufulD8SyiKbhGkxkLR-pXkwr0zN46Lq118xVdnJLXVRnElVWA=w1292-h969-no">
            <a:extLst>
              <a:ext uri="{FF2B5EF4-FFF2-40B4-BE49-F238E27FC236}">
                <a16:creationId xmlns:a16="http://schemas.microsoft.com/office/drawing/2014/main" id="{D64AF45F-4936-4645-ABEA-76B7093B3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" t="22372" r="14642" b="15286"/>
          <a:stretch/>
        </p:blipFill>
        <p:spPr bwMode="auto">
          <a:xfrm>
            <a:off x="-9975" y="0"/>
            <a:ext cx="1220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Line arrow Slight curve">
            <a:extLst>
              <a:ext uri="{FF2B5EF4-FFF2-40B4-BE49-F238E27FC236}">
                <a16:creationId xmlns:a16="http://schemas.microsoft.com/office/drawing/2014/main" id="{34386CB5-0764-4D43-8350-E5F1E71A1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8150" y="6118763"/>
            <a:ext cx="914400" cy="914400"/>
          </a:xfrm>
          <a:prstGeom prst="rect">
            <a:avLst/>
          </a:prstGeom>
        </p:spPr>
      </p:pic>
      <p:pic>
        <p:nvPicPr>
          <p:cNvPr id="19" name="Graphic 18" descr="Line arrow Slight curve">
            <a:extLst>
              <a:ext uri="{FF2B5EF4-FFF2-40B4-BE49-F238E27FC236}">
                <a16:creationId xmlns:a16="http://schemas.microsoft.com/office/drawing/2014/main" id="{BCA05017-29DE-48F2-9D05-635285CA7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1344" y="54509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6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port Interior Signs">
            <a:extLst>
              <a:ext uri="{FF2B5EF4-FFF2-40B4-BE49-F238E27FC236}">
                <a16:creationId xmlns:a16="http://schemas.microsoft.com/office/drawing/2014/main" id="{EE3B6C4C-74D4-4709-8713-B165A27A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7" y="0"/>
            <a:ext cx="5446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FC23A6-3953-4D32-B4EF-427CFDD9F572}"/>
              </a:ext>
            </a:extLst>
          </p:cNvPr>
          <p:cNvSpPr/>
          <p:nvPr/>
        </p:nvSpPr>
        <p:spPr>
          <a:xfrm>
            <a:off x="1076100" y="3429000"/>
            <a:ext cx="4163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crowded and chaotic check out </a:t>
            </a:r>
          </a:p>
          <a:p>
            <a:r>
              <a:rPr lang="en-US" sz="2400" dirty="0">
                <a:latin typeface="Corbel" panose="020B0503020204020204" pitchFamily="34" charset="0"/>
              </a:rPr>
              <a:t>station that’s hard to locate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AB6F2CB-D064-430C-930A-40F0F948E0A6}"/>
              </a:ext>
            </a:extLst>
          </p:cNvPr>
          <p:cNvSpPr txBox="1">
            <a:spLocks/>
          </p:cNvSpPr>
          <p:nvPr/>
        </p:nvSpPr>
        <p:spPr>
          <a:xfrm>
            <a:off x="1076100" y="1412022"/>
            <a:ext cx="3932237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Corbel" panose="020B0503020204020204" pitchFamily="34" charset="0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347625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781529_Tech pitch deck_RVA_v5" id="{A2EB78D0-E53B-4F6A-BDEB-161D0EE79897}" vid="{43D59DC8-94C0-4D1D-B6DD-8A7938E09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26265E0201745832539FC8CD90A02" ma:contentTypeVersion="18" ma:contentTypeDescription="Create a new document." ma:contentTypeScope="" ma:versionID="3e7d87fa2451b6508ba4fcd7149e9732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a836e724-b941-4be0-bc27-7475ef3d3059" targetNamespace="http://schemas.microsoft.com/office/2006/metadata/properties" ma:root="true" ma:fieldsID="732d36b1a15b858893657b7f58ec0e3b" ns1:_="" ns2:_="" ns3:_="">
    <xsd:import namespace="http://schemas.microsoft.com/sharepoint/v3"/>
    <xsd:import namespace="59da1016-2a1b-4f8a-9768-d7a4932f6f16"/>
    <xsd:import namespace="a836e724-b941-4be0-bc27-7475ef3d3059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6e724-b941-4be0-bc27-7475ef3d3059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https://www-auth.oregon.gov/oha/PH/PREVENTIONWELLNESS/VACCINESIMMUNIZATION/IMMUNIZATIONPARTNERSHIPS/Documents/RTIQIPPresJA.pptx</Url>
      <Description>Immunization Quality Improvement for Providers (IQIP)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>Immunizations</IASubtopic>
    <DocumentExpirationDate xmlns="59da1016-2a1b-4f8a-9768-d7a4932f6f16">2024-10-31T07:00:00+00:00</DocumentExpirationDate>
    <IATopic xmlns="59da1016-2a1b-4f8a-9768-d7a4932f6f16">Programs and Services - Prevention</IATopic>
    <Meta_x0020_Description xmlns="a836e724-b941-4be0-bc27-7475ef3d3059" xsi:nil="true"/>
    <Meta_x0020_Keywords xmlns="a836e724-b941-4be0-bc27-7475ef3d3059" xsi:nil="true"/>
  </documentManagement>
</p:properties>
</file>

<file path=customXml/itemProps1.xml><?xml version="1.0" encoding="utf-8"?>
<ds:datastoreItem xmlns:ds="http://schemas.openxmlformats.org/officeDocument/2006/customXml" ds:itemID="{426B2CA5-A5F4-4E29-8003-3A3EB52B8247}"/>
</file>

<file path=customXml/itemProps2.xml><?xml version="1.0" encoding="utf-8"?>
<ds:datastoreItem xmlns:ds="http://schemas.openxmlformats.org/officeDocument/2006/customXml" ds:itemID="{56E3E58C-5E8A-4781-9921-C2B23BC09EB2}"/>
</file>

<file path=customXml/itemProps3.xml><?xml version="1.0" encoding="utf-8"?>
<ds:datastoreItem xmlns:ds="http://schemas.openxmlformats.org/officeDocument/2006/customXml" ds:itemID="{C9C0BFDF-D948-4F4A-854E-477525F5779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Widescreen</PresentationFormat>
  <Paragraphs>55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Corbel</vt:lpstr>
      <vt:lpstr>Tahoma</vt:lpstr>
      <vt:lpstr>Times New Roman</vt:lpstr>
      <vt:lpstr>Office Theme</vt:lpstr>
      <vt:lpstr>IQIP</vt:lpstr>
      <vt:lpstr>IQIP Process</vt:lpstr>
      <vt:lpstr>Clinic Rates</vt:lpstr>
      <vt:lpstr>Clinic Rates</vt:lpstr>
      <vt:lpstr>Clinic Rates</vt:lpstr>
      <vt:lpstr>Workflow</vt:lpstr>
      <vt:lpstr>Look for the gaps</vt:lpstr>
      <vt:lpstr>PowerPoint Presentation</vt:lpstr>
      <vt:lpstr>PowerPoint Presentation</vt:lpstr>
      <vt:lpstr>Strategies</vt:lpstr>
      <vt:lpstr>Schedule the next immunization appointment before the patient leaves the office</vt:lpstr>
      <vt:lpstr>PowerPoint Presentation</vt:lpstr>
      <vt:lpstr>Give a strong</vt:lpstr>
      <vt:lpstr>You’re not in this alone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Immunization Quality Improvement for Providers (IQIP)</dc:title>
  <dc:creator/>
  <cp:lastModifiedBy/>
  <cp:revision>1</cp:revision>
  <dcterms:created xsi:type="dcterms:W3CDTF">2019-10-17T03:47:45Z</dcterms:created>
  <dcterms:modified xsi:type="dcterms:W3CDTF">2019-10-29T16:23:50Z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0x01010097F26265E0201745832539FC8CD90A02</vt:lpwstr>
  </property>
  <property fmtid="{D5CDD505-2E9C-101B-9397-08002B2CF9AE}" pid="3" name="WorkflowChangePath">
    <vt:lpwstr>95054162-5dd7-47aa-93db-4366b558aa41,2;95054162-5dd7-47aa-93db-4366b558aa41,4;</vt:lpwstr>
  </property>
</Properties>
</file>