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Override2.xml" ContentType="application/vnd.openxmlformats-officedocument.themeOverride+xml"/>
  <Override PartName="/ppt/theme/theme1.xml" ContentType="application/vnd.openxmlformats-officedocument.theme+xml"/>
  <Override PartName="/ppt/charts/chart3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theme/themeOverride3.xml" ContentType="application/vnd.openxmlformats-officedocument.themeOverride+xml"/>
  <Override PartName="/ppt/charts/colors2.xml" ContentType="application/vnd.ms-office.chartcolorstyle+xml"/>
  <Override PartName="/ppt/charts/style2.xml" ContentType="application/vnd.ms-office.chartstyle+xml"/>
  <Override PartName="/ppt/charts/colors1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3" r:id="rId1"/>
  </p:sldMasterIdLst>
  <p:notesMasterIdLst>
    <p:notesMasterId r:id="rId18"/>
  </p:notesMasterIdLst>
  <p:handoutMasterIdLst>
    <p:handoutMasterId r:id="rId19"/>
  </p:handoutMasterIdLst>
  <p:sldIdLst>
    <p:sldId id="601" r:id="rId2"/>
    <p:sldId id="602" r:id="rId3"/>
    <p:sldId id="603" r:id="rId4"/>
    <p:sldId id="604" r:id="rId5"/>
    <p:sldId id="605" r:id="rId6"/>
    <p:sldId id="619" r:id="rId7"/>
    <p:sldId id="606" r:id="rId8"/>
    <p:sldId id="607" r:id="rId9"/>
    <p:sldId id="611" r:id="rId10"/>
    <p:sldId id="612" r:id="rId11"/>
    <p:sldId id="613" r:id="rId12"/>
    <p:sldId id="614" r:id="rId13"/>
    <p:sldId id="615" r:id="rId14"/>
    <p:sldId id="616" r:id="rId15"/>
    <p:sldId id="617" r:id="rId16"/>
    <p:sldId id="618" r:id="rId17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schick, Jennifer (IHS/HQ)" initials="BJ(" lastIdx="1" clrIdx="0">
    <p:extLst>
      <p:ext uri="{19B8F6BF-5375-455C-9EA6-DF929625EA0E}">
        <p15:presenceInfo xmlns:p15="http://schemas.microsoft.com/office/powerpoint/2012/main" userId="S-1-5-21-1547161642-606747145-682003330-5434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70AD47"/>
    <a:srgbClr val="008582"/>
    <a:srgbClr val="00999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 autoAdjust="0"/>
    <p:restoredTop sz="79302" autoAdjust="0"/>
  </p:normalViewPr>
  <p:slideViewPr>
    <p:cSldViewPr snapToGrid="0">
      <p:cViewPr varScale="1">
        <p:scale>
          <a:sx n="50" d="100"/>
          <a:sy n="50" d="100"/>
        </p:scale>
        <p:origin x="1188" y="32"/>
      </p:cViewPr>
      <p:guideLst/>
    </p:cSldViewPr>
  </p:slideViewPr>
  <p:outlineViewPr>
    <p:cViewPr>
      <p:scale>
        <a:sx n="33" d="100"/>
        <a:sy n="33" d="100"/>
      </p:scale>
      <p:origin x="0" y="-30053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2914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200"/>
            </a:pPr>
            <a:r>
              <a:rPr lang="en-US" sz="3200" dirty="0"/>
              <a:t>2 Year</a:t>
            </a:r>
            <a:r>
              <a:rPr lang="en-US" sz="3200" baseline="0" dirty="0"/>
              <a:t> Old Immunization Rate, Oregon, Portland Area and National IHS</a:t>
            </a:r>
            <a:endParaRPr lang="en-US" sz="3200" dirty="0"/>
          </a:p>
        </c:rich>
      </c:tx>
      <c:overlay val="0"/>
    </c:title>
    <c:autoTitleDeleted val="0"/>
    <c:pivotFmts>
      <c:pivotFmt>
        <c:idx val="0"/>
        <c:marker>
          <c:symbol val="diamond"/>
          <c:size val="7"/>
          <c:spPr>
            <a:solidFill>
              <a:schemeClr val="tx1"/>
            </a:solidFill>
            <a:ln>
              <a:noFill/>
            </a:ln>
          </c:spPr>
        </c:marker>
      </c:pivotFmt>
      <c:pivotFmt>
        <c:idx val="1"/>
        <c:spPr>
          <a:ln>
            <a:solidFill>
              <a:srgbClr val="FF0000"/>
            </a:solidFill>
            <a:prstDash val="dash"/>
          </a:ln>
        </c:spPr>
        <c:marker>
          <c:spPr>
            <a:solidFill>
              <a:srgbClr val="FF0000"/>
            </a:solidFill>
            <a:ln>
              <a:noFill/>
            </a:ln>
          </c:spPr>
        </c:marker>
      </c:pivotFmt>
      <c:pivotFmt>
        <c:idx val="2"/>
        <c:marker>
          <c:symbol val="square"/>
          <c:size val="7"/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</c:spPr>
        </c:marker>
      </c:pivotFmt>
      <c:pivotFmt>
        <c:idx val="3"/>
        <c:spPr>
          <a:ln>
            <a:solidFill>
              <a:schemeClr val="tx1"/>
            </a:solidFill>
          </a:ln>
        </c:spPr>
        <c:marker>
          <c:spPr>
            <a:solidFill>
              <a:schemeClr val="tx1"/>
            </a:solidFill>
            <a:ln>
              <a:noFill/>
            </a:ln>
          </c:spPr>
        </c:marker>
      </c:pivotFmt>
      <c:pivotFmt>
        <c:idx val="4"/>
        <c:spPr>
          <a:ln>
            <a:solidFill>
              <a:schemeClr val="tx1"/>
            </a:solidFill>
            <a:prstDash val="dash"/>
          </a:ln>
        </c:spPr>
        <c:marker>
          <c:symbol val="diamond"/>
          <c:size val="7"/>
          <c:spPr>
            <a:solidFill>
              <a:schemeClr val="tx1"/>
            </a:solidFill>
            <a:ln>
              <a:noFill/>
            </a:ln>
          </c:spPr>
        </c:marker>
      </c:pivotFmt>
      <c:pivotFmt>
        <c:idx val="5"/>
        <c:spPr>
          <a:ln>
            <a:solidFill>
              <a:srgbClr val="C00000"/>
            </a:solidFill>
          </a:ln>
        </c:spPr>
        <c:marker>
          <c:spPr>
            <a:solidFill>
              <a:srgbClr val="C00000"/>
            </a:solidFill>
            <a:ln>
              <a:noFill/>
            </a:ln>
          </c:spPr>
        </c:marker>
      </c:pivotFmt>
      <c:pivotFmt>
        <c:idx val="6"/>
        <c:spPr>
          <a:ln>
            <a:solidFill>
              <a:srgbClr val="C00000"/>
            </a:solidFill>
            <a:prstDash val="dash"/>
          </a:ln>
        </c:spPr>
        <c:marker>
          <c:symbol val="triangle"/>
          <c:size val="7"/>
          <c:spPr>
            <a:solidFill>
              <a:srgbClr val="C00000"/>
            </a:solidFill>
            <a:ln>
              <a:noFill/>
            </a:ln>
          </c:spPr>
        </c:marker>
      </c:pivotFmt>
      <c:pivotFmt>
        <c:idx val="7"/>
        <c:spPr>
          <a:ln>
            <a:solidFill>
              <a:schemeClr val="tx2">
                <a:lumMod val="40000"/>
                <a:lumOff val="60000"/>
              </a:schemeClr>
            </a:solidFill>
          </a:ln>
        </c:spPr>
        <c:marker>
          <c:symbol val="circle"/>
          <c:size val="7"/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</c:spPr>
        </c:marker>
      </c:pivotFmt>
      <c:pivotFmt>
        <c:idx val="8"/>
        <c:spPr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c:spPr>
        <c:marker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</c:spPr>
        </c:marker>
      </c:pivotFmt>
      <c:pivotFmt>
        <c:idx val="9"/>
        <c:spPr>
          <a:ln>
            <a:solidFill>
              <a:schemeClr val="tx1"/>
            </a:solidFill>
          </a:ln>
        </c:spPr>
        <c:marker>
          <c:spPr>
            <a:solidFill>
              <a:schemeClr val="tx1"/>
            </a:solidFill>
            <a:ln>
              <a:noFill/>
            </a:ln>
          </c:spPr>
        </c:marker>
      </c:pivotFmt>
      <c:pivotFmt>
        <c:idx val="10"/>
        <c:spPr>
          <a:ln>
            <a:solidFill>
              <a:schemeClr val="tx1"/>
            </a:solidFill>
            <a:prstDash val="dash"/>
          </a:ln>
        </c:spPr>
        <c:marker>
          <c:symbol val="diamond"/>
          <c:size val="7"/>
          <c:spPr>
            <a:solidFill>
              <a:schemeClr val="tx1"/>
            </a:solidFill>
            <a:ln>
              <a:noFill/>
            </a:ln>
          </c:spPr>
        </c:marker>
      </c:pivotFmt>
      <c:pivotFmt>
        <c:idx val="11"/>
        <c:spPr>
          <a:ln>
            <a:solidFill>
              <a:srgbClr val="C00000"/>
            </a:solidFill>
          </a:ln>
        </c:spPr>
        <c:marker>
          <c:spPr>
            <a:solidFill>
              <a:srgbClr val="C00000"/>
            </a:solidFill>
            <a:ln>
              <a:noFill/>
            </a:ln>
          </c:spPr>
        </c:marker>
      </c:pivotFmt>
      <c:pivotFmt>
        <c:idx val="12"/>
        <c:spPr>
          <a:ln>
            <a:solidFill>
              <a:srgbClr val="C00000"/>
            </a:solidFill>
            <a:prstDash val="dash"/>
          </a:ln>
        </c:spPr>
        <c:marker>
          <c:symbol val="triangle"/>
          <c:size val="7"/>
          <c:spPr>
            <a:solidFill>
              <a:srgbClr val="C00000"/>
            </a:solidFill>
            <a:ln>
              <a:noFill/>
            </a:ln>
          </c:spPr>
        </c:marker>
      </c:pivotFmt>
      <c:pivotFmt>
        <c:idx val="13"/>
        <c:spPr>
          <a:ln>
            <a:solidFill>
              <a:schemeClr val="tx2">
                <a:lumMod val="40000"/>
                <a:lumOff val="60000"/>
              </a:schemeClr>
            </a:solidFill>
          </a:ln>
        </c:spPr>
        <c:marker>
          <c:symbol val="circle"/>
          <c:size val="7"/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</c:spPr>
        </c:marker>
      </c:pivotFmt>
      <c:pivotFmt>
        <c:idx val="14"/>
        <c:spPr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c:spPr>
        <c:marker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</c:spPr>
        </c:marker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Sheet1!$A$31</c:f>
              <c:strCache>
                <c:ptCount val="1"/>
                <c:pt idx="0">
                  <c:v>Oregon</c:v>
                </c:pt>
              </c:strCache>
            </c:strRef>
          </c:tx>
          <c:spPr>
            <a:ln w="38100"/>
          </c:spPr>
          <c:cat>
            <c:strRef>
              <c:f>Sheet1!$D$32:$D$62</c:f>
              <c:strCache>
                <c:ptCount val="31"/>
                <c:pt idx="0">
                  <c:v>q1_2012</c:v>
                </c:pt>
                <c:pt idx="1">
                  <c:v>q2_2012</c:v>
                </c:pt>
                <c:pt idx="2">
                  <c:v>q3_2012</c:v>
                </c:pt>
                <c:pt idx="3">
                  <c:v>q4_2012</c:v>
                </c:pt>
                <c:pt idx="4">
                  <c:v>q1_2013</c:v>
                </c:pt>
                <c:pt idx="5">
                  <c:v>q2_2013</c:v>
                </c:pt>
                <c:pt idx="6">
                  <c:v>q3_2013</c:v>
                </c:pt>
                <c:pt idx="7">
                  <c:v>q4_2013</c:v>
                </c:pt>
                <c:pt idx="8">
                  <c:v>q1_2014</c:v>
                </c:pt>
                <c:pt idx="9">
                  <c:v>q2_2014</c:v>
                </c:pt>
                <c:pt idx="10">
                  <c:v>q3_2014</c:v>
                </c:pt>
                <c:pt idx="11">
                  <c:v>q4_2014</c:v>
                </c:pt>
                <c:pt idx="12">
                  <c:v>q1_2015</c:v>
                </c:pt>
                <c:pt idx="13">
                  <c:v>q2_2015</c:v>
                </c:pt>
                <c:pt idx="14">
                  <c:v>q3_2015</c:v>
                </c:pt>
                <c:pt idx="15">
                  <c:v>q4_2015</c:v>
                </c:pt>
                <c:pt idx="16">
                  <c:v>q1_2016</c:v>
                </c:pt>
                <c:pt idx="17">
                  <c:v>q2_2016</c:v>
                </c:pt>
                <c:pt idx="18">
                  <c:v>q3_2016</c:v>
                </c:pt>
                <c:pt idx="19">
                  <c:v>q4_2016</c:v>
                </c:pt>
                <c:pt idx="20">
                  <c:v>q1_2017</c:v>
                </c:pt>
                <c:pt idx="21">
                  <c:v>q2_2017</c:v>
                </c:pt>
                <c:pt idx="22">
                  <c:v>q3_2017</c:v>
                </c:pt>
                <c:pt idx="23">
                  <c:v>q4_2017</c:v>
                </c:pt>
                <c:pt idx="24">
                  <c:v>q1_2018</c:v>
                </c:pt>
                <c:pt idx="25">
                  <c:v>q2_2018</c:v>
                </c:pt>
                <c:pt idx="26">
                  <c:v>q3_2018</c:v>
                </c:pt>
                <c:pt idx="27">
                  <c:v>q4_2018</c:v>
                </c:pt>
                <c:pt idx="28">
                  <c:v>q1_2019</c:v>
                </c:pt>
                <c:pt idx="29">
                  <c:v>q2_2019</c:v>
                </c:pt>
                <c:pt idx="30">
                  <c:v>q3_2019</c:v>
                </c:pt>
              </c:strCache>
            </c:strRef>
          </c:cat>
          <c:val>
            <c:numRef>
              <c:f>Sheet1!$A$32:$A$62</c:f>
              <c:numCache>
                <c:formatCode>0</c:formatCode>
                <c:ptCount val="31"/>
                <c:pt idx="0">
                  <c:v>48.125</c:v>
                </c:pt>
                <c:pt idx="1">
                  <c:v>50.833333333333329</c:v>
                </c:pt>
                <c:pt idx="2">
                  <c:v>51.824817518248182</c:v>
                </c:pt>
                <c:pt idx="3">
                  <c:v>47.794117647058826</c:v>
                </c:pt>
                <c:pt idx="4">
                  <c:v>54.212454212454212</c:v>
                </c:pt>
                <c:pt idx="5">
                  <c:v>49.819494584837543</c:v>
                </c:pt>
                <c:pt idx="6">
                  <c:v>52.296819787985868</c:v>
                </c:pt>
                <c:pt idx="7">
                  <c:v>52.739726027397261</c:v>
                </c:pt>
                <c:pt idx="8">
                  <c:v>57.843137254901968</c:v>
                </c:pt>
                <c:pt idx="9">
                  <c:v>58.252427184466015</c:v>
                </c:pt>
                <c:pt idx="10">
                  <c:v>61.904761904761905</c:v>
                </c:pt>
                <c:pt idx="11">
                  <c:v>64.900662251655632</c:v>
                </c:pt>
                <c:pt idx="12">
                  <c:v>63.10679611650486</c:v>
                </c:pt>
                <c:pt idx="13">
                  <c:v>77.092511013215855</c:v>
                </c:pt>
                <c:pt idx="14">
                  <c:v>82.18390804597702</c:v>
                </c:pt>
                <c:pt idx="15">
                  <c:v>78.658536585365852</c:v>
                </c:pt>
                <c:pt idx="16">
                  <c:v>74.12587412587412</c:v>
                </c:pt>
                <c:pt idx="17">
                  <c:v>76.047904191616766</c:v>
                </c:pt>
                <c:pt idx="18">
                  <c:v>80.120481927710841</c:v>
                </c:pt>
                <c:pt idx="19">
                  <c:v>53.488372093023251</c:v>
                </c:pt>
                <c:pt idx="20">
                  <c:v>70.303030303030297</c:v>
                </c:pt>
                <c:pt idx="21">
                  <c:v>71.428571428571431</c:v>
                </c:pt>
                <c:pt idx="22">
                  <c:v>76.153846153846146</c:v>
                </c:pt>
                <c:pt idx="23">
                  <c:v>55.958549222797927</c:v>
                </c:pt>
                <c:pt idx="24">
                  <c:v>42.857142857142854</c:v>
                </c:pt>
                <c:pt idx="25">
                  <c:v>53.723404255319153</c:v>
                </c:pt>
                <c:pt idx="26">
                  <c:v>48.663101604278076</c:v>
                </c:pt>
                <c:pt idx="27">
                  <c:v>51.41242937853108</c:v>
                </c:pt>
                <c:pt idx="28">
                  <c:v>51.49700598802395</c:v>
                </c:pt>
                <c:pt idx="29">
                  <c:v>54.597701149425291</c:v>
                </c:pt>
                <c:pt idx="30">
                  <c:v>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ACF-4D2E-B60C-3AE61EDA2003}"/>
            </c:ext>
          </c:extLst>
        </c:ser>
        <c:ser>
          <c:idx val="1"/>
          <c:order val="1"/>
          <c:tx>
            <c:strRef>
              <c:f>Sheet1!$B$31</c:f>
              <c:strCache>
                <c:ptCount val="1"/>
                <c:pt idx="0">
                  <c:v>Portland Area</c:v>
                </c:pt>
              </c:strCache>
            </c:strRef>
          </c:tx>
          <c:spPr>
            <a:ln w="38100"/>
          </c:spPr>
          <c:cat>
            <c:strRef>
              <c:f>Sheet1!$D$32:$D$62</c:f>
              <c:strCache>
                <c:ptCount val="31"/>
                <c:pt idx="0">
                  <c:v>q1_2012</c:v>
                </c:pt>
                <c:pt idx="1">
                  <c:v>q2_2012</c:v>
                </c:pt>
                <c:pt idx="2">
                  <c:v>q3_2012</c:v>
                </c:pt>
                <c:pt idx="3">
                  <c:v>q4_2012</c:v>
                </c:pt>
                <c:pt idx="4">
                  <c:v>q1_2013</c:v>
                </c:pt>
                <c:pt idx="5">
                  <c:v>q2_2013</c:v>
                </c:pt>
                <c:pt idx="6">
                  <c:v>q3_2013</c:v>
                </c:pt>
                <c:pt idx="7">
                  <c:v>q4_2013</c:v>
                </c:pt>
                <c:pt idx="8">
                  <c:v>q1_2014</c:v>
                </c:pt>
                <c:pt idx="9">
                  <c:v>q2_2014</c:v>
                </c:pt>
                <c:pt idx="10">
                  <c:v>q3_2014</c:v>
                </c:pt>
                <c:pt idx="11">
                  <c:v>q4_2014</c:v>
                </c:pt>
                <c:pt idx="12">
                  <c:v>q1_2015</c:v>
                </c:pt>
                <c:pt idx="13">
                  <c:v>q2_2015</c:v>
                </c:pt>
                <c:pt idx="14">
                  <c:v>q3_2015</c:v>
                </c:pt>
                <c:pt idx="15">
                  <c:v>q4_2015</c:v>
                </c:pt>
                <c:pt idx="16">
                  <c:v>q1_2016</c:v>
                </c:pt>
                <c:pt idx="17">
                  <c:v>q2_2016</c:v>
                </c:pt>
                <c:pt idx="18">
                  <c:v>q3_2016</c:v>
                </c:pt>
                <c:pt idx="19">
                  <c:v>q4_2016</c:v>
                </c:pt>
                <c:pt idx="20">
                  <c:v>q1_2017</c:v>
                </c:pt>
                <c:pt idx="21">
                  <c:v>q2_2017</c:v>
                </c:pt>
                <c:pt idx="22">
                  <c:v>q3_2017</c:v>
                </c:pt>
                <c:pt idx="23">
                  <c:v>q4_2017</c:v>
                </c:pt>
                <c:pt idx="24">
                  <c:v>q1_2018</c:v>
                </c:pt>
                <c:pt idx="25">
                  <c:v>q2_2018</c:v>
                </c:pt>
                <c:pt idx="26">
                  <c:v>q3_2018</c:v>
                </c:pt>
                <c:pt idx="27">
                  <c:v>q4_2018</c:v>
                </c:pt>
                <c:pt idx="28">
                  <c:v>q1_2019</c:v>
                </c:pt>
                <c:pt idx="29">
                  <c:v>q2_2019</c:v>
                </c:pt>
                <c:pt idx="30">
                  <c:v>q3_2019</c:v>
                </c:pt>
              </c:strCache>
            </c:strRef>
          </c:cat>
          <c:val>
            <c:numRef>
              <c:f>Sheet1!$B$32:$B$62</c:f>
              <c:numCache>
                <c:formatCode>0</c:formatCode>
                <c:ptCount val="31"/>
                <c:pt idx="0">
                  <c:v>57.408786299329861</c:v>
                </c:pt>
                <c:pt idx="1">
                  <c:v>62.043795620437962</c:v>
                </c:pt>
                <c:pt idx="2">
                  <c:v>54.610655737704917</c:v>
                </c:pt>
                <c:pt idx="3">
                  <c:v>58.902791145332046</c:v>
                </c:pt>
                <c:pt idx="4">
                  <c:v>59.941520467836263</c:v>
                </c:pt>
                <c:pt idx="5">
                  <c:v>58.829268292682926</c:v>
                </c:pt>
                <c:pt idx="6">
                  <c:v>61.254199328107504</c:v>
                </c:pt>
                <c:pt idx="7">
                  <c:v>60.413971539456668</c:v>
                </c:pt>
                <c:pt idx="8">
                  <c:v>60.816326530612244</c:v>
                </c:pt>
                <c:pt idx="9">
                  <c:v>60.521042084168343</c:v>
                </c:pt>
                <c:pt idx="10">
                  <c:v>64.759959141981611</c:v>
                </c:pt>
                <c:pt idx="11">
                  <c:v>62.911266201395811</c:v>
                </c:pt>
                <c:pt idx="12">
                  <c:v>60.583254938852306</c:v>
                </c:pt>
                <c:pt idx="13">
                  <c:v>65.503489531405776</c:v>
                </c:pt>
                <c:pt idx="14">
                  <c:v>63.796477495107631</c:v>
                </c:pt>
                <c:pt idx="15">
                  <c:v>55.71557155715572</c:v>
                </c:pt>
                <c:pt idx="16">
                  <c:v>56.454248366013069</c:v>
                </c:pt>
                <c:pt idx="17">
                  <c:v>54.177897574123989</c:v>
                </c:pt>
                <c:pt idx="18">
                  <c:v>61.676646706586823</c:v>
                </c:pt>
                <c:pt idx="19">
                  <c:v>54.174228675136114</c:v>
                </c:pt>
                <c:pt idx="20">
                  <c:v>58.60271115745568</c:v>
                </c:pt>
                <c:pt idx="21">
                  <c:v>57.090012330456233</c:v>
                </c:pt>
                <c:pt idx="22">
                  <c:v>59.079903147699753</c:v>
                </c:pt>
                <c:pt idx="23">
                  <c:v>56.25</c:v>
                </c:pt>
                <c:pt idx="24">
                  <c:v>55.389221556886227</c:v>
                </c:pt>
                <c:pt idx="25">
                  <c:v>57.824143070044713</c:v>
                </c:pt>
                <c:pt idx="26">
                  <c:v>52.827586206896548</c:v>
                </c:pt>
                <c:pt idx="27">
                  <c:v>55.063291139240512</c:v>
                </c:pt>
                <c:pt idx="28">
                  <c:v>54.105571847507328</c:v>
                </c:pt>
                <c:pt idx="29">
                  <c:v>53.378378378378379</c:v>
                </c:pt>
                <c:pt idx="30">
                  <c:v>49.163879598662206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CF-4D2E-B60C-3AE61EDA2003}"/>
            </c:ext>
          </c:extLst>
        </c:ser>
        <c:ser>
          <c:idx val="2"/>
          <c:order val="2"/>
          <c:tx>
            <c:strRef>
              <c:f>Sheet1!$C$31</c:f>
              <c:strCache>
                <c:ptCount val="1"/>
                <c:pt idx="0">
                  <c:v>National IHS</c:v>
                </c:pt>
              </c:strCache>
            </c:strRef>
          </c:tx>
          <c:spPr>
            <a:ln w="44450"/>
          </c:spPr>
          <c:cat>
            <c:strRef>
              <c:f>Sheet1!$D$32:$D$62</c:f>
              <c:strCache>
                <c:ptCount val="31"/>
                <c:pt idx="0">
                  <c:v>q1_2012</c:v>
                </c:pt>
                <c:pt idx="1">
                  <c:v>q2_2012</c:v>
                </c:pt>
                <c:pt idx="2">
                  <c:v>q3_2012</c:v>
                </c:pt>
                <c:pt idx="3">
                  <c:v>q4_2012</c:v>
                </c:pt>
                <c:pt idx="4">
                  <c:v>q1_2013</c:v>
                </c:pt>
                <c:pt idx="5">
                  <c:v>q2_2013</c:v>
                </c:pt>
                <c:pt idx="6">
                  <c:v>q3_2013</c:v>
                </c:pt>
                <c:pt idx="7">
                  <c:v>q4_2013</c:v>
                </c:pt>
                <c:pt idx="8">
                  <c:v>q1_2014</c:v>
                </c:pt>
                <c:pt idx="9">
                  <c:v>q2_2014</c:v>
                </c:pt>
                <c:pt idx="10">
                  <c:v>q3_2014</c:v>
                </c:pt>
                <c:pt idx="11">
                  <c:v>q4_2014</c:v>
                </c:pt>
                <c:pt idx="12">
                  <c:v>q1_2015</c:v>
                </c:pt>
                <c:pt idx="13">
                  <c:v>q2_2015</c:v>
                </c:pt>
                <c:pt idx="14">
                  <c:v>q3_2015</c:v>
                </c:pt>
                <c:pt idx="15">
                  <c:v>q4_2015</c:v>
                </c:pt>
                <c:pt idx="16">
                  <c:v>q1_2016</c:v>
                </c:pt>
                <c:pt idx="17">
                  <c:v>q2_2016</c:v>
                </c:pt>
                <c:pt idx="18">
                  <c:v>q3_2016</c:v>
                </c:pt>
                <c:pt idx="19">
                  <c:v>q4_2016</c:v>
                </c:pt>
                <c:pt idx="20">
                  <c:v>q1_2017</c:v>
                </c:pt>
                <c:pt idx="21">
                  <c:v>q2_2017</c:v>
                </c:pt>
                <c:pt idx="22">
                  <c:v>q3_2017</c:v>
                </c:pt>
                <c:pt idx="23">
                  <c:v>q4_2017</c:v>
                </c:pt>
                <c:pt idx="24">
                  <c:v>q1_2018</c:v>
                </c:pt>
                <c:pt idx="25">
                  <c:v>q2_2018</c:v>
                </c:pt>
                <c:pt idx="26">
                  <c:v>q3_2018</c:v>
                </c:pt>
                <c:pt idx="27">
                  <c:v>q4_2018</c:v>
                </c:pt>
                <c:pt idx="28">
                  <c:v>q1_2019</c:v>
                </c:pt>
                <c:pt idx="29">
                  <c:v>q2_2019</c:v>
                </c:pt>
                <c:pt idx="30">
                  <c:v>q3_2019</c:v>
                </c:pt>
              </c:strCache>
            </c:strRef>
          </c:cat>
          <c:val>
            <c:numRef>
              <c:f>Sheet1!$C$32:$C$62</c:f>
              <c:numCache>
                <c:formatCode>General</c:formatCode>
                <c:ptCount val="31"/>
                <c:pt idx="0">
                  <c:v>78</c:v>
                </c:pt>
                <c:pt idx="1">
                  <c:v>80</c:v>
                </c:pt>
                <c:pt idx="2">
                  <c:v>81</c:v>
                </c:pt>
                <c:pt idx="3">
                  <c:v>78</c:v>
                </c:pt>
                <c:pt idx="4">
                  <c:v>79</c:v>
                </c:pt>
                <c:pt idx="5">
                  <c:v>78</c:v>
                </c:pt>
                <c:pt idx="6">
                  <c:v>79</c:v>
                </c:pt>
                <c:pt idx="7">
                  <c:v>80</c:v>
                </c:pt>
                <c:pt idx="8">
                  <c:v>81</c:v>
                </c:pt>
                <c:pt idx="9">
                  <c:v>82</c:v>
                </c:pt>
                <c:pt idx="10">
                  <c:v>82</c:v>
                </c:pt>
                <c:pt idx="11">
                  <c:v>79</c:v>
                </c:pt>
                <c:pt idx="12">
                  <c:v>80</c:v>
                </c:pt>
                <c:pt idx="13">
                  <c:v>81</c:v>
                </c:pt>
                <c:pt idx="14">
                  <c:v>82</c:v>
                </c:pt>
                <c:pt idx="15">
                  <c:v>78</c:v>
                </c:pt>
                <c:pt idx="16">
                  <c:v>79</c:v>
                </c:pt>
                <c:pt idx="17">
                  <c:v>80</c:v>
                </c:pt>
                <c:pt idx="18">
                  <c:v>81</c:v>
                </c:pt>
                <c:pt idx="19">
                  <c:v>74</c:v>
                </c:pt>
                <c:pt idx="20">
                  <c:v>71.5</c:v>
                </c:pt>
                <c:pt idx="21">
                  <c:v>71.900000000000006</c:v>
                </c:pt>
                <c:pt idx="22">
                  <c:v>72.7</c:v>
                </c:pt>
                <c:pt idx="23">
                  <c:v>69.900000000000006</c:v>
                </c:pt>
                <c:pt idx="24">
                  <c:v>68.8</c:v>
                </c:pt>
                <c:pt idx="25">
                  <c:v>69.2</c:v>
                </c:pt>
                <c:pt idx="26">
                  <c:v>69.599999999999994</c:v>
                </c:pt>
                <c:pt idx="27">
                  <c:v>68.400000000000006</c:v>
                </c:pt>
                <c:pt idx="28">
                  <c:v>66.3</c:v>
                </c:pt>
                <c:pt idx="29">
                  <c:v>66.599999999999994</c:v>
                </c:pt>
                <c:pt idx="30">
                  <c:v>65.8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CF-4D2E-B60C-3AE61EDA20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3239472"/>
        <c:axId val="453238296"/>
      </c:lineChart>
      <c:catAx>
        <c:axId val="4532394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53238296"/>
        <c:crosses val="autoZero"/>
        <c:auto val="1"/>
        <c:lblAlgn val="ctr"/>
        <c:lblOffset val="100"/>
        <c:noMultiLvlLbl val="0"/>
      </c:catAx>
      <c:valAx>
        <c:axId val="453238296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b="1" i="0" baseline="0">
                    <a:effectLst/>
                  </a:rPr>
                  <a:t>Percent Fully Immunized (4:3:1:3:3:1:4)</a:t>
                </a:r>
                <a:endParaRPr lang="en-US" sz="2000">
                  <a:effectLst/>
                </a:endParaRPr>
              </a:p>
            </c:rich>
          </c:tx>
          <c:layout>
            <c:manualLayout>
              <c:xMode val="edge"/>
              <c:yMode val="edge"/>
              <c:x val="1.1673963659962257E-2"/>
              <c:y val="0.10422845142217402"/>
            </c:manualLayout>
          </c:layout>
          <c:overlay val="0"/>
        </c:title>
        <c:numFmt formatCode="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en-US"/>
          </a:p>
        </c:txPr>
        <c:crossAx val="45323947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>
                <a:solidFill>
                  <a:schemeClr val="tx1"/>
                </a:solidFill>
              </a:rPr>
              <a:t>13 Year Olds 3rd QTR,</a:t>
            </a:r>
            <a:r>
              <a:rPr lang="en-US" sz="2800" baseline="0">
                <a:solidFill>
                  <a:schemeClr val="tx1"/>
                </a:solidFill>
              </a:rPr>
              <a:t> FY 2019</a:t>
            </a:r>
            <a:endParaRPr lang="en-US" sz="280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Sheet2!$C$18</c:f>
              <c:strCache>
                <c:ptCount val="1"/>
                <c:pt idx="0">
                  <c:v>Warm Springs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Sheet2!$D$17:$I$17</c:f>
              <c:strCache>
                <c:ptCount val="5"/>
                <c:pt idx="0">
                  <c:v>1TDAP</c:v>
                </c:pt>
                <c:pt idx="1">
                  <c:v>1 MCV</c:v>
                </c:pt>
                <c:pt idx="2">
                  <c:v>2 HPV FEMALE</c:v>
                </c:pt>
                <c:pt idx="3">
                  <c:v>2 HPV MALE</c:v>
                </c:pt>
                <c:pt idx="4">
                  <c:v>TOTAL 2 HPV</c:v>
                </c:pt>
              </c:strCache>
            </c:strRef>
          </c:cat>
          <c:val>
            <c:numRef>
              <c:f>Sheet2!$D$18:$I$18</c:f>
              <c:numCache>
                <c:formatCode>0%</c:formatCode>
                <c:ptCount val="5"/>
                <c:pt idx="0">
                  <c:v>0.96551724137931039</c:v>
                </c:pt>
                <c:pt idx="1">
                  <c:v>0.95402298850574707</c:v>
                </c:pt>
                <c:pt idx="2">
                  <c:v>0.69565217391304346</c:v>
                </c:pt>
                <c:pt idx="3">
                  <c:v>0.68292682926829273</c:v>
                </c:pt>
                <c:pt idx="4">
                  <c:v>0.68965517241379315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C3-4E19-88AC-71EA04B68D1F}"/>
            </c:ext>
          </c:extLst>
        </c:ser>
        <c:ser>
          <c:idx val="1"/>
          <c:order val="1"/>
          <c:tx>
            <c:strRef>
              <c:f>Sheet2!$C$19</c:f>
              <c:strCache>
                <c:ptCount val="1"/>
                <c:pt idx="0">
                  <c:v>Chemawa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Sheet2!$D$17:$I$17</c:f>
              <c:strCache>
                <c:ptCount val="5"/>
                <c:pt idx="0">
                  <c:v>1TDAP</c:v>
                </c:pt>
                <c:pt idx="1">
                  <c:v>1 MCV</c:v>
                </c:pt>
                <c:pt idx="2">
                  <c:v>2 HPV FEMALE</c:v>
                </c:pt>
                <c:pt idx="3">
                  <c:v>2 HPV MALE</c:v>
                </c:pt>
                <c:pt idx="4">
                  <c:v>TOTAL 2 HPV</c:v>
                </c:pt>
              </c:strCache>
            </c:strRef>
          </c:cat>
          <c:val>
            <c:numRef>
              <c:f>Sheet2!$D$19:$I$19</c:f>
              <c:numCache>
                <c:formatCode>0%</c:formatCode>
                <c:ptCount val="5"/>
                <c:pt idx="0">
                  <c:v>0.83333333333333337</c:v>
                </c:pt>
                <c:pt idx="1">
                  <c:v>0.83333333333333337</c:v>
                </c:pt>
                <c:pt idx="2">
                  <c:v>1</c:v>
                </c:pt>
                <c:pt idx="3">
                  <c:v>0.33333333333333331</c:v>
                </c:pt>
                <c:pt idx="4">
                  <c:v>0.66666666666666663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C3-4E19-88AC-71EA04B68D1F}"/>
            </c:ext>
          </c:extLst>
        </c:ser>
        <c:ser>
          <c:idx val="2"/>
          <c:order val="2"/>
          <c:tx>
            <c:strRef>
              <c:f>Sheet2!$C$20</c:f>
              <c:strCache>
                <c:ptCount val="1"/>
                <c:pt idx="0">
                  <c:v>Yellowhawk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Sheet2!$D$17:$I$17</c:f>
              <c:strCache>
                <c:ptCount val="5"/>
                <c:pt idx="0">
                  <c:v>1TDAP</c:v>
                </c:pt>
                <c:pt idx="1">
                  <c:v>1 MCV</c:v>
                </c:pt>
                <c:pt idx="2">
                  <c:v>2 HPV FEMALE</c:v>
                </c:pt>
                <c:pt idx="3">
                  <c:v>2 HPV MALE</c:v>
                </c:pt>
                <c:pt idx="4">
                  <c:v>TOTAL 2 HPV</c:v>
                </c:pt>
              </c:strCache>
            </c:strRef>
          </c:cat>
          <c:val>
            <c:numRef>
              <c:f>Sheet2!$D$20:$I$20</c:f>
              <c:numCache>
                <c:formatCode>0%</c:formatCode>
                <c:ptCount val="5"/>
                <c:pt idx="0">
                  <c:v>0.95</c:v>
                </c:pt>
                <c:pt idx="1">
                  <c:v>0.92500000000000004</c:v>
                </c:pt>
                <c:pt idx="2">
                  <c:v>0.38095238095238093</c:v>
                </c:pt>
                <c:pt idx="3">
                  <c:v>0.42105263157894735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C3-4E19-88AC-71EA04B68D1F}"/>
            </c:ext>
          </c:extLst>
        </c:ser>
        <c:ser>
          <c:idx val="3"/>
          <c:order val="3"/>
          <c:tx>
            <c:strRef>
              <c:f>Sheet2!$C$21</c:f>
              <c:strCache>
                <c:ptCount val="1"/>
                <c:pt idx="0">
                  <c:v>NARA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Sheet2!$D$17:$I$17</c:f>
              <c:strCache>
                <c:ptCount val="5"/>
                <c:pt idx="0">
                  <c:v>1TDAP</c:v>
                </c:pt>
                <c:pt idx="1">
                  <c:v>1 MCV</c:v>
                </c:pt>
                <c:pt idx="2">
                  <c:v>2 HPV FEMALE</c:v>
                </c:pt>
                <c:pt idx="3">
                  <c:v>2 HPV MALE</c:v>
                </c:pt>
                <c:pt idx="4">
                  <c:v>TOTAL 2 HPV</c:v>
                </c:pt>
              </c:strCache>
            </c:strRef>
          </c:cat>
          <c:val>
            <c:numRef>
              <c:f>Sheet2!$D$21:$I$21</c:f>
              <c:numCache>
                <c:formatCode>0%</c:formatCode>
                <c:ptCount val="5"/>
                <c:pt idx="0">
                  <c:v>0.85</c:v>
                </c:pt>
                <c:pt idx="1">
                  <c:v>0.82499999999999996</c:v>
                </c:pt>
                <c:pt idx="2">
                  <c:v>0.35483870967741937</c:v>
                </c:pt>
                <c:pt idx="3">
                  <c:v>0.24</c:v>
                </c:pt>
                <c:pt idx="4">
                  <c:v>0.42499999999999999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C3-4E19-88AC-71EA04B68D1F}"/>
            </c:ext>
          </c:extLst>
        </c:ser>
        <c:ser>
          <c:idx val="4"/>
          <c:order val="4"/>
          <c:tx>
            <c:strRef>
              <c:f>Sheet2!$C$22</c:f>
              <c:strCache>
                <c:ptCount val="1"/>
                <c:pt idx="0">
                  <c:v>OREGON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Sheet2!$D$17:$I$17</c:f>
              <c:strCache>
                <c:ptCount val="5"/>
                <c:pt idx="0">
                  <c:v>1TDAP</c:v>
                </c:pt>
                <c:pt idx="1">
                  <c:v>1 MCV</c:v>
                </c:pt>
                <c:pt idx="2">
                  <c:v>2 HPV FEMALE</c:v>
                </c:pt>
                <c:pt idx="3">
                  <c:v>2 HPV MALE</c:v>
                </c:pt>
                <c:pt idx="4">
                  <c:v>TOTAL 2 HPV</c:v>
                </c:pt>
              </c:strCache>
            </c:strRef>
          </c:cat>
          <c:val>
            <c:numRef>
              <c:f>Sheet2!$D$22:$I$22</c:f>
              <c:numCache>
                <c:formatCode>0%</c:formatCode>
                <c:ptCount val="5"/>
                <c:pt idx="0">
                  <c:v>0.93063583815028905</c:v>
                </c:pt>
                <c:pt idx="1">
                  <c:v>0.91329479768786126</c:v>
                </c:pt>
                <c:pt idx="2">
                  <c:v>0.53465346534653468</c:v>
                </c:pt>
                <c:pt idx="3">
                  <c:v>0.48863636363636365</c:v>
                </c:pt>
                <c:pt idx="4">
                  <c:v>0.56069364161849711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C3-4E19-88AC-71EA04B68D1F}"/>
            </c:ext>
          </c:extLst>
        </c:ser>
        <c:ser>
          <c:idx val="5"/>
          <c:order val="5"/>
          <c:tx>
            <c:strRef>
              <c:f>Sheet2!$C$23</c:f>
              <c:strCache>
                <c:ptCount val="1"/>
                <c:pt idx="0">
                  <c:v>PORTLAND AREA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Sheet2!$D$17:$I$17</c:f>
              <c:strCache>
                <c:ptCount val="5"/>
                <c:pt idx="0">
                  <c:v>1TDAP</c:v>
                </c:pt>
                <c:pt idx="1">
                  <c:v>1 MCV</c:v>
                </c:pt>
                <c:pt idx="2">
                  <c:v>2 HPV FEMALE</c:v>
                </c:pt>
                <c:pt idx="3">
                  <c:v>2 HPV MALE</c:v>
                </c:pt>
                <c:pt idx="4">
                  <c:v>TOTAL 2 HPV</c:v>
                </c:pt>
              </c:strCache>
            </c:strRef>
          </c:cat>
          <c:val>
            <c:numRef>
              <c:f>Sheet2!$D$23:$I$23</c:f>
              <c:numCache>
                <c:formatCode>0%</c:formatCode>
                <c:ptCount val="5"/>
                <c:pt idx="0">
                  <c:v>0.91759112519809827</c:v>
                </c:pt>
                <c:pt idx="1">
                  <c:v>0.88431061806656097</c:v>
                </c:pt>
                <c:pt idx="2">
                  <c:v>0.56231003039513683</c:v>
                </c:pt>
                <c:pt idx="3">
                  <c:v>0.54716981132075471</c:v>
                </c:pt>
                <c:pt idx="4">
                  <c:v>0.56893819334389861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CC3-4E19-88AC-71EA04B68D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3239864"/>
        <c:axId val="453237512"/>
      </c:barChart>
      <c:catAx>
        <c:axId val="453239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237512"/>
        <c:crosses val="autoZero"/>
        <c:auto val="1"/>
        <c:lblAlgn val="ctr"/>
        <c:lblOffset val="100"/>
        <c:noMultiLvlLbl val="0"/>
      </c:catAx>
      <c:valAx>
        <c:axId val="4532375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239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0" i="0" baseline="0">
                <a:effectLst/>
              </a:rPr>
              <a:t>13-17 Year Olds 3rd QTR, FY 2019</a:t>
            </a:r>
            <a:endParaRPr lang="en-US" sz="32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Sheet2!$C$34</c:f>
              <c:strCache>
                <c:ptCount val="1"/>
                <c:pt idx="0">
                  <c:v>Warm Springs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Sheet2!$D$33:$I$33</c:f>
              <c:strCache>
                <c:ptCount val="6"/>
                <c:pt idx="0">
                  <c:v>2MMR</c:v>
                </c:pt>
                <c:pt idx="1">
                  <c:v>1TDAP</c:v>
                </c:pt>
                <c:pt idx="2">
                  <c:v>1 MCV</c:v>
                </c:pt>
                <c:pt idx="3">
                  <c:v>2 HPV FEMALE</c:v>
                </c:pt>
                <c:pt idx="4">
                  <c:v>2 HPV MALE</c:v>
                </c:pt>
                <c:pt idx="5">
                  <c:v>TOTAL 2 HPV</c:v>
                </c:pt>
              </c:strCache>
            </c:strRef>
          </c:cat>
          <c:val>
            <c:numRef>
              <c:f>Sheet2!$D$34:$I$34</c:f>
              <c:numCache>
                <c:formatCode>0%</c:formatCode>
                <c:ptCount val="6"/>
                <c:pt idx="0">
                  <c:v>0.99747474747474751</c:v>
                </c:pt>
                <c:pt idx="1">
                  <c:v>0.97727272727272729</c:v>
                </c:pt>
                <c:pt idx="2">
                  <c:v>0.9747474747474747</c:v>
                </c:pt>
                <c:pt idx="3">
                  <c:v>0.86294416243654826</c:v>
                </c:pt>
                <c:pt idx="4">
                  <c:v>0.83919597989949746</c:v>
                </c:pt>
                <c:pt idx="5">
                  <c:v>0.85101010101010099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49-4AB4-824D-D4D20B0C152B}"/>
            </c:ext>
          </c:extLst>
        </c:ser>
        <c:ser>
          <c:idx val="1"/>
          <c:order val="1"/>
          <c:tx>
            <c:strRef>
              <c:f>Sheet2!$C$35</c:f>
              <c:strCache>
                <c:ptCount val="1"/>
                <c:pt idx="0">
                  <c:v>Chemawa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Sheet2!$D$33:$I$33</c:f>
              <c:strCache>
                <c:ptCount val="6"/>
                <c:pt idx="0">
                  <c:v>2MMR</c:v>
                </c:pt>
                <c:pt idx="1">
                  <c:v>1TDAP</c:v>
                </c:pt>
                <c:pt idx="2">
                  <c:v>1 MCV</c:v>
                </c:pt>
                <c:pt idx="3">
                  <c:v>2 HPV FEMALE</c:v>
                </c:pt>
                <c:pt idx="4">
                  <c:v>2 HPV MALE</c:v>
                </c:pt>
                <c:pt idx="5">
                  <c:v>TOTAL 2 HPV</c:v>
                </c:pt>
              </c:strCache>
            </c:strRef>
          </c:cat>
          <c:val>
            <c:numRef>
              <c:f>Sheet2!$D$35:$I$35</c:f>
              <c:numCache>
                <c:formatCode>0%</c:formatCode>
                <c:ptCount val="6"/>
                <c:pt idx="0">
                  <c:v>0.98684210526315785</c:v>
                </c:pt>
                <c:pt idx="1">
                  <c:v>0.96052631578947367</c:v>
                </c:pt>
                <c:pt idx="2">
                  <c:v>0.93421052631578949</c:v>
                </c:pt>
                <c:pt idx="3">
                  <c:v>0.80434782608695654</c:v>
                </c:pt>
                <c:pt idx="4">
                  <c:v>0.66666666666666663</c:v>
                </c:pt>
                <c:pt idx="5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49-4AB4-824D-D4D20B0C152B}"/>
            </c:ext>
          </c:extLst>
        </c:ser>
        <c:ser>
          <c:idx val="2"/>
          <c:order val="2"/>
          <c:tx>
            <c:strRef>
              <c:f>Sheet2!$C$36</c:f>
              <c:strCache>
                <c:ptCount val="1"/>
                <c:pt idx="0">
                  <c:v>Yellowhawk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Sheet2!$D$33:$I$33</c:f>
              <c:strCache>
                <c:ptCount val="6"/>
                <c:pt idx="0">
                  <c:v>2MMR</c:v>
                </c:pt>
                <c:pt idx="1">
                  <c:v>1TDAP</c:v>
                </c:pt>
                <c:pt idx="2">
                  <c:v>1 MCV</c:v>
                </c:pt>
                <c:pt idx="3">
                  <c:v>2 HPV FEMALE</c:v>
                </c:pt>
                <c:pt idx="4">
                  <c:v>2 HPV MALE</c:v>
                </c:pt>
                <c:pt idx="5">
                  <c:v>TOTAL 2 HPV</c:v>
                </c:pt>
              </c:strCache>
            </c:strRef>
          </c:cat>
          <c:val>
            <c:numRef>
              <c:f>Sheet2!$D$36:$I$36</c:f>
              <c:numCache>
                <c:formatCode>0%</c:formatCode>
                <c:ptCount val="6"/>
                <c:pt idx="0">
                  <c:v>0.99551569506726456</c:v>
                </c:pt>
                <c:pt idx="1">
                  <c:v>0.98206278026905824</c:v>
                </c:pt>
                <c:pt idx="2">
                  <c:v>0.95964125560538116</c:v>
                </c:pt>
                <c:pt idx="3">
                  <c:v>0.69230769230769229</c:v>
                </c:pt>
                <c:pt idx="4">
                  <c:v>0.71698113207547165</c:v>
                </c:pt>
                <c:pt idx="5">
                  <c:v>0.70403587443946192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49-4AB4-824D-D4D20B0C152B}"/>
            </c:ext>
          </c:extLst>
        </c:ser>
        <c:ser>
          <c:idx val="3"/>
          <c:order val="3"/>
          <c:tx>
            <c:strRef>
              <c:f>Sheet2!$C$37</c:f>
              <c:strCache>
                <c:ptCount val="1"/>
                <c:pt idx="0">
                  <c:v>NARA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Sheet2!$D$33:$I$33</c:f>
              <c:strCache>
                <c:ptCount val="6"/>
                <c:pt idx="0">
                  <c:v>2MMR</c:v>
                </c:pt>
                <c:pt idx="1">
                  <c:v>1TDAP</c:v>
                </c:pt>
                <c:pt idx="2">
                  <c:v>1 MCV</c:v>
                </c:pt>
                <c:pt idx="3">
                  <c:v>2 HPV FEMALE</c:v>
                </c:pt>
                <c:pt idx="4">
                  <c:v>2 HPV MALE</c:v>
                </c:pt>
                <c:pt idx="5">
                  <c:v>TOTAL 2 HPV</c:v>
                </c:pt>
              </c:strCache>
            </c:strRef>
          </c:cat>
          <c:val>
            <c:numRef>
              <c:f>Sheet2!$D$37:$I$37</c:f>
              <c:numCache>
                <c:formatCode>0%</c:formatCode>
                <c:ptCount val="6"/>
                <c:pt idx="0">
                  <c:v>0.97663551401869164</c:v>
                </c:pt>
                <c:pt idx="1">
                  <c:v>0.91588785046728971</c:v>
                </c:pt>
                <c:pt idx="2">
                  <c:v>0.91588785046728971</c:v>
                </c:pt>
                <c:pt idx="3">
                  <c:v>0.44827586206896552</c:v>
                </c:pt>
                <c:pt idx="4">
                  <c:v>0.47692307692307695</c:v>
                </c:pt>
                <c:pt idx="5">
                  <c:v>0.65420560747663548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49-4AB4-824D-D4D20B0C152B}"/>
            </c:ext>
          </c:extLst>
        </c:ser>
        <c:ser>
          <c:idx val="4"/>
          <c:order val="4"/>
          <c:tx>
            <c:strRef>
              <c:f>Sheet2!$C$38</c:f>
              <c:strCache>
                <c:ptCount val="1"/>
                <c:pt idx="0">
                  <c:v>OREGON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Sheet2!$D$33:$I$33</c:f>
              <c:strCache>
                <c:ptCount val="6"/>
                <c:pt idx="0">
                  <c:v>2MMR</c:v>
                </c:pt>
                <c:pt idx="1">
                  <c:v>1TDAP</c:v>
                </c:pt>
                <c:pt idx="2">
                  <c:v>1 MCV</c:v>
                </c:pt>
                <c:pt idx="3">
                  <c:v>2 HPV FEMALE</c:v>
                </c:pt>
                <c:pt idx="4">
                  <c:v>2 HPV MALE</c:v>
                </c:pt>
                <c:pt idx="5">
                  <c:v>TOTAL 2 HPV</c:v>
                </c:pt>
              </c:strCache>
            </c:strRef>
          </c:cat>
          <c:val>
            <c:numRef>
              <c:f>Sheet2!$D$38:$I$38</c:f>
              <c:numCache>
                <c:formatCode>0%</c:formatCode>
                <c:ptCount val="6"/>
                <c:pt idx="0">
                  <c:v>0.99119911991199117</c:v>
                </c:pt>
                <c:pt idx="1">
                  <c:v>0.96259625962596262</c:v>
                </c:pt>
                <c:pt idx="2">
                  <c:v>0.95379537953795379</c:v>
                </c:pt>
                <c:pt idx="3">
                  <c:v>0.6853932584269663</c:v>
                </c:pt>
                <c:pt idx="4">
                  <c:v>0.69892473118279574</c:v>
                </c:pt>
                <c:pt idx="5">
                  <c:v>0.76017601760176012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49-4AB4-824D-D4D20B0C152B}"/>
            </c:ext>
          </c:extLst>
        </c:ser>
        <c:ser>
          <c:idx val="5"/>
          <c:order val="5"/>
          <c:tx>
            <c:strRef>
              <c:f>Sheet2!$C$39</c:f>
              <c:strCache>
                <c:ptCount val="1"/>
                <c:pt idx="0">
                  <c:v>PORTLAND AREA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Sheet2!$D$33:$I$33</c:f>
              <c:strCache>
                <c:ptCount val="6"/>
                <c:pt idx="0">
                  <c:v>2MMR</c:v>
                </c:pt>
                <c:pt idx="1">
                  <c:v>1TDAP</c:v>
                </c:pt>
                <c:pt idx="2">
                  <c:v>1 MCV</c:v>
                </c:pt>
                <c:pt idx="3">
                  <c:v>2 HPV FEMALE</c:v>
                </c:pt>
                <c:pt idx="4">
                  <c:v>2 HPV MALE</c:v>
                </c:pt>
                <c:pt idx="5">
                  <c:v>TOTAL 2 HPV</c:v>
                </c:pt>
              </c:strCache>
            </c:strRef>
          </c:cat>
          <c:val>
            <c:numRef>
              <c:f>Sheet2!$D$39:$I$39</c:f>
              <c:numCache>
                <c:formatCode>0%</c:formatCode>
                <c:ptCount val="6"/>
                <c:pt idx="0">
                  <c:v>0.95042627091885068</c:v>
                </c:pt>
                <c:pt idx="1">
                  <c:v>0.93874329017998104</c:v>
                </c:pt>
                <c:pt idx="2">
                  <c:v>0.91000947268708554</c:v>
                </c:pt>
                <c:pt idx="3">
                  <c:v>0.72448979591836737</c:v>
                </c:pt>
                <c:pt idx="4">
                  <c:v>0.70807061790668346</c:v>
                </c:pt>
                <c:pt idx="5">
                  <c:v>0.73571203031259869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C49-4AB4-824D-D4D20B0C15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3241432"/>
        <c:axId val="453234376"/>
      </c:barChart>
      <c:catAx>
        <c:axId val="453241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234376"/>
        <c:crosses val="autoZero"/>
        <c:auto val="1"/>
        <c:lblAlgn val="ctr"/>
        <c:lblOffset val="100"/>
        <c:noMultiLvlLbl val="0"/>
      </c:catAx>
      <c:valAx>
        <c:axId val="4532343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241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98" cy="466823"/>
          </a:xfrm>
          <a:prstGeom prst="rect">
            <a:avLst/>
          </a:prstGeom>
        </p:spPr>
        <p:txBody>
          <a:bodyPr vert="horz" lIns="91565" tIns="45783" rIns="91565" bIns="457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086" y="1"/>
            <a:ext cx="3043398" cy="466823"/>
          </a:xfrm>
          <a:prstGeom prst="rect">
            <a:avLst/>
          </a:prstGeom>
        </p:spPr>
        <p:txBody>
          <a:bodyPr vert="horz" lIns="91565" tIns="45783" rIns="91565" bIns="45783" rtlCol="0"/>
          <a:lstStyle>
            <a:lvl1pPr algn="r">
              <a:defRPr sz="1200"/>
            </a:lvl1pPr>
          </a:lstStyle>
          <a:p>
            <a:fld id="{E96F3386-BC85-446C-B615-2C8A4AF7549F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277"/>
            <a:ext cx="3043398" cy="466823"/>
          </a:xfrm>
          <a:prstGeom prst="rect">
            <a:avLst/>
          </a:prstGeom>
        </p:spPr>
        <p:txBody>
          <a:bodyPr vert="horz" lIns="91565" tIns="45783" rIns="91565" bIns="457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086" y="8842277"/>
            <a:ext cx="3043398" cy="466823"/>
          </a:xfrm>
          <a:prstGeom prst="rect">
            <a:avLst/>
          </a:prstGeom>
        </p:spPr>
        <p:txBody>
          <a:bodyPr vert="horz" lIns="91565" tIns="45783" rIns="91565" bIns="45783" rtlCol="0" anchor="b"/>
          <a:lstStyle>
            <a:lvl1pPr algn="r">
              <a:defRPr sz="1200"/>
            </a:lvl1pPr>
          </a:lstStyle>
          <a:p>
            <a:fld id="{FEE3A4EC-8D20-470B-B5A8-B00C51C584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184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43343" cy="467070"/>
          </a:xfrm>
          <a:prstGeom prst="rect">
            <a:avLst/>
          </a:prstGeom>
        </p:spPr>
        <p:txBody>
          <a:bodyPr vert="horz" lIns="91970" tIns="45986" rIns="91970" bIns="459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3"/>
            <a:ext cx="3043343" cy="467070"/>
          </a:xfrm>
          <a:prstGeom prst="rect">
            <a:avLst/>
          </a:prstGeom>
        </p:spPr>
        <p:txBody>
          <a:bodyPr vert="horz" lIns="91970" tIns="45986" rIns="91970" bIns="45986" rtlCol="0"/>
          <a:lstStyle>
            <a:lvl1pPr algn="r">
              <a:defRPr sz="1200"/>
            </a:lvl1pPr>
          </a:lstStyle>
          <a:p>
            <a:fld id="{E8BAE669-D304-4EFE-BF01-FEEDBFDDC509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0725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70" tIns="45986" rIns="91970" bIns="459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80006"/>
            <a:ext cx="5618480" cy="3665458"/>
          </a:xfrm>
          <a:prstGeom prst="rect">
            <a:avLst/>
          </a:prstGeom>
        </p:spPr>
        <p:txBody>
          <a:bodyPr vert="horz" lIns="91970" tIns="45986" rIns="91970" bIns="459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42034"/>
            <a:ext cx="3043343" cy="467070"/>
          </a:xfrm>
          <a:prstGeom prst="rect">
            <a:avLst/>
          </a:prstGeom>
        </p:spPr>
        <p:txBody>
          <a:bodyPr vert="horz" lIns="91970" tIns="45986" rIns="91970" bIns="459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4"/>
            <a:ext cx="3043343" cy="467070"/>
          </a:xfrm>
          <a:prstGeom prst="rect">
            <a:avLst/>
          </a:prstGeom>
        </p:spPr>
        <p:txBody>
          <a:bodyPr vert="horz" lIns="91970" tIns="45986" rIns="91970" bIns="45986" rtlCol="0" anchor="b"/>
          <a:lstStyle>
            <a:lvl1pPr algn="r">
              <a:defRPr sz="1200"/>
            </a:lvl1pPr>
          </a:lstStyle>
          <a:p>
            <a:fld id="{BE0D2784-3195-4080-9B24-1409FF6CF3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826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sz="1000" dirty="0"/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40A3-C388-4F58-B771-A78873EB76C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797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D2784-3195-4080-9B24-1409FF6CF39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37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D2784-3195-4080-9B24-1409FF6CF39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831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D2784-3195-4080-9B24-1409FF6CF39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187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9068-CB9F-4F1A-B185-F3BA02B5679E}" type="datetime1">
              <a:rPr lang="en-US" smtClean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123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D470-A214-4667-BCEF-DFB326936755}" type="datetime1">
              <a:rPr lang="en-US" smtClean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264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E51B4-B6D8-4A9E-9B4F-7BCE51D0D356}" type="datetime1">
              <a:rPr lang="en-US" smtClean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57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F8409-4B7D-4BDC-B72F-71D7FE7BCC17}" type="datetime1">
              <a:rPr lang="en-US" smtClean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267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A89E-C40F-426C-A9D1-8C20DBBF9CF8}" type="datetime1">
              <a:rPr lang="en-US" smtClean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105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DD7F-913C-48CB-AC31-C269D2D862B8}" type="datetime1">
              <a:rPr lang="en-US" smtClean="0"/>
              <a:pPr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958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E343-5694-4CF3-A9D7-7DDA856EF9B0}" type="datetime1">
              <a:rPr lang="en-US" smtClean="0"/>
              <a:pPr/>
              <a:t>10/17/2019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1B22-C65C-475F-9466-344498E573B9}" type="datetime1">
              <a:rPr lang="en-US" smtClean="0"/>
              <a:pPr/>
              <a:t>10/17/2019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516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5DD4-C971-45FE-9EDF-066A6FCA435C}" type="datetime1">
              <a:rPr lang="en-US" smtClean="0"/>
              <a:pPr/>
              <a:t>10/17/2019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27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21FCB79-43FE-419F-A19B-11F4A1271E2E}" type="datetime1">
              <a:rPr lang="en-US" smtClean="0"/>
              <a:pPr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B582AC-5695-48DB-B28C-201892CC33C9}" type="slidenum">
              <a:rPr lang="en-US" smtClean="0">
                <a:solidFill>
                  <a:srgbClr val="637052"/>
                </a:solidFill>
              </a:rPr>
              <a:pPr/>
              <a:t>‹#›</a:t>
            </a:fld>
            <a:endParaRPr lang="en-US" dirty="0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50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0D67-DB78-4BA1-AD1B-BEB499C2FFFC}" type="datetime1">
              <a:rPr lang="en-US" smtClean="0"/>
              <a:pPr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6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914400"/>
            <a:fld id="{C51BE4FE-554B-4539-86A1-6BEEB9AFE783}" type="datetime1">
              <a:rPr lang="en-US" smtClean="0"/>
              <a:pPr defTabSz="91440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91440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914400"/>
            <a:fld id="{CFB582AC-5695-48DB-B28C-201892CC33C9}" type="slidenum">
              <a:rPr lang="en-US" smtClean="0"/>
              <a:pPr defTabSz="91440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/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523" y="4682882"/>
            <a:ext cx="1293903" cy="1167733"/>
          </a:xfrm>
          <a:prstGeom prst="rect">
            <a:avLst/>
          </a:prstGeom>
        </p:spPr>
      </p:pic>
      <p:pic>
        <p:nvPicPr>
          <p:cNvPr id="14" name="Picture 13"/>
          <p:cNvPicPr/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523" y="4682882"/>
            <a:ext cx="1149894" cy="115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12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31775" indent="-231775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paihb.org/wpfb-file/immunizations-knowledge-attitudes-and-beliefs-final-report_6_18_19-docx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807720"/>
            <a:ext cx="10058400" cy="356616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Portland Area Immunization Program</a:t>
            </a:r>
            <a:br>
              <a:rPr lang="en-US" b="1" dirty="0">
                <a:solidFill>
                  <a:schemeClr val="tx1"/>
                </a:solidFill>
              </a:rPr>
            </a:br>
            <a:endParaRPr lang="en-US" sz="53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19"/>
            <a:ext cx="10058400" cy="1740801"/>
          </a:xfrm>
        </p:spPr>
        <p:txBody>
          <a:bodyPr>
            <a:normAutofit/>
          </a:bodyPr>
          <a:lstStyle/>
          <a:p>
            <a:r>
              <a:rPr lang="en-US" sz="2800" dirty="0"/>
              <a:t>CAPT Thomas Weiser</a:t>
            </a:r>
          </a:p>
          <a:p>
            <a:r>
              <a:rPr lang="en-US" sz="2800" dirty="0"/>
              <a:t>Medical Epidemiologist</a:t>
            </a:r>
          </a:p>
          <a:p>
            <a:r>
              <a:rPr lang="en-US" sz="2800" dirty="0"/>
              <a:t>Portland Area IHS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78" y="4455620"/>
            <a:ext cx="1750176" cy="1740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097" y="4455620"/>
            <a:ext cx="1842403" cy="17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17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Information</a:t>
            </a:r>
          </a:p>
          <a:p>
            <a:pPr lvl="1"/>
            <a:r>
              <a:rPr lang="en-US" sz="2400" dirty="0"/>
              <a:t>Making information understandable</a:t>
            </a:r>
          </a:p>
          <a:p>
            <a:pPr lvl="1"/>
            <a:r>
              <a:rPr lang="en-US" sz="2400" dirty="0"/>
              <a:t>Advertising, newsletters, handouts</a:t>
            </a:r>
          </a:p>
          <a:p>
            <a:r>
              <a:rPr lang="en-US" sz="2800" dirty="0"/>
              <a:t>Personal Experience</a:t>
            </a:r>
          </a:p>
          <a:p>
            <a:pPr lvl="1"/>
            <a:r>
              <a:rPr lang="en-US" sz="2400" dirty="0"/>
              <a:t>Having had the disease or a child with the disease</a:t>
            </a:r>
          </a:p>
          <a:p>
            <a:r>
              <a:rPr lang="en-US" sz="2800" dirty="0"/>
              <a:t>Community Support and Trust</a:t>
            </a:r>
          </a:p>
          <a:p>
            <a:r>
              <a:rPr lang="en-US" sz="2800" dirty="0"/>
              <a:t>Clinic Support</a:t>
            </a:r>
          </a:p>
          <a:p>
            <a:pPr lvl="1"/>
            <a:r>
              <a:rPr lang="en-US" sz="2400" dirty="0"/>
              <a:t>Providers with time/ability to educate in plain language</a:t>
            </a:r>
          </a:p>
          <a:p>
            <a:pPr lvl="1"/>
            <a:r>
              <a:rPr lang="en-US" sz="2400" dirty="0"/>
              <a:t>Having pediatricians was perceived as increasing </a:t>
            </a:r>
          </a:p>
          <a:p>
            <a:pPr marL="201168" lvl="1" indent="0">
              <a:buNone/>
            </a:pPr>
            <a:r>
              <a:rPr lang="en-US" sz="2400" dirty="0"/>
              <a:t>   confidence and acceptance of immunizations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that help increase vaccine acceptance</a:t>
            </a:r>
          </a:p>
        </p:txBody>
      </p:sp>
    </p:spTree>
    <p:extLst>
      <p:ext uri="{BB962C8B-B14F-4D97-AF65-F5344CB8AC3E}">
        <p14:creationId xmlns:p14="http://schemas.microsoft.com/office/powerpoint/2010/main" val="2029682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637" y="1737360"/>
            <a:ext cx="10274617" cy="4724400"/>
          </a:xfrm>
        </p:spPr>
        <p:txBody>
          <a:bodyPr>
            <a:noAutofit/>
          </a:bodyPr>
          <a:lstStyle/>
          <a:p>
            <a:r>
              <a:rPr lang="en-US" sz="2800" dirty="0"/>
              <a:t>Adequate patient education about immunizations was identified as an important concern of NW AI/AN community members.</a:t>
            </a:r>
          </a:p>
          <a:p>
            <a:r>
              <a:rPr lang="en-US" sz="2800" dirty="0"/>
              <a:t>Improving patient and provider education regarding immunizations is needed</a:t>
            </a:r>
          </a:p>
          <a:p>
            <a:r>
              <a:rPr lang="en-US" sz="2800" dirty="0"/>
              <a:t>Fear of vaccines (ingredients, side effects) and mistrust of government and pharmaceutical companies were important concerns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855" y="286603"/>
            <a:ext cx="10058400" cy="1450757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781502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First attempt at using qualitative methods</a:t>
            </a:r>
          </a:p>
          <a:p>
            <a:r>
              <a:rPr lang="en-US" sz="2800" dirty="0"/>
              <a:t>Some focus groups included HCW from the clinic</a:t>
            </a:r>
          </a:p>
          <a:p>
            <a:r>
              <a:rPr lang="en-US" sz="2800" dirty="0"/>
              <a:t>None of the focus groups was from a Tribe served directly by IHS</a:t>
            </a:r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</p:spTree>
    <p:extLst>
      <p:ext uri="{BB962C8B-B14F-4D97-AF65-F5344CB8AC3E}">
        <p14:creationId xmlns:p14="http://schemas.microsoft.com/office/powerpoint/2010/main" val="2556517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Develop patient education tools endorsed by Tribes and Tribal organizations trusted by community members</a:t>
            </a:r>
          </a:p>
          <a:p>
            <a:r>
              <a:rPr lang="en-US" sz="3200" dirty="0"/>
              <a:t>Develop healthcare provider education tools to help providers talk to patients more effectively</a:t>
            </a:r>
          </a:p>
          <a:p>
            <a:r>
              <a:rPr lang="en-US" sz="3200" dirty="0"/>
              <a:t>Share “Best Practice” recommendations for improving immunizations services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862040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8" t="-162" r="1831" b="1491"/>
          <a:stretch/>
        </p:blipFill>
        <p:spPr bwMode="auto">
          <a:xfrm>
            <a:off x="7086600" y="838200"/>
            <a:ext cx="3117860" cy="41889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52600" y="534489"/>
            <a:ext cx="3465648" cy="26913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798" y="2295526"/>
            <a:ext cx="3540402" cy="27336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67001"/>
            <a:ext cx="2971800" cy="39583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794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Portland Area IHS- funding</a:t>
            </a:r>
          </a:p>
          <a:p>
            <a:r>
              <a:rPr lang="en-US" sz="2800" dirty="0"/>
              <a:t>Monika Damron- student research assistant </a:t>
            </a:r>
          </a:p>
          <a:p>
            <a:r>
              <a:rPr lang="en-US" sz="2800" dirty="0"/>
              <a:t>Tam Lutz- qualitative analysis mentor</a:t>
            </a:r>
          </a:p>
          <a:p>
            <a:r>
              <a:rPr lang="en-US" sz="2800" dirty="0"/>
              <a:t>Clarice Charging- immunizations coordinator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Acknowledgments</a:t>
            </a:r>
          </a:p>
        </p:txBody>
      </p:sp>
    </p:spTree>
    <p:extLst>
      <p:ext uri="{BB962C8B-B14F-4D97-AF65-F5344CB8AC3E}">
        <p14:creationId xmlns:p14="http://schemas.microsoft.com/office/powerpoint/2010/main" val="2961517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43" y="0"/>
            <a:ext cx="51380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2667000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</a:rPr>
              <a:t>Thank </a:t>
            </a:r>
            <a:br>
              <a:rPr lang="en-US" sz="6000" b="1" dirty="0">
                <a:solidFill>
                  <a:srgbClr val="C00000"/>
                </a:solidFill>
              </a:rPr>
            </a:br>
            <a:r>
              <a:rPr lang="en-US" sz="6000" b="1" dirty="0">
                <a:solidFill>
                  <a:srgbClr val="C00000"/>
                </a:solidFill>
              </a:rPr>
              <a:t>You!</a:t>
            </a:r>
            <a:endParaRPr lang="en-US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677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IHS Mission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i="1" dirty="0"/>
              <a:t>To raise the physical, mental, social, and spiritual health of </a:t>
            </a:r>
          </a:p>
          <a:p>
            <a:pPr marL="0" indent="0" algn="ctr">
              <a:buNone/>
            </a:pPr>
            <a:r>
              <a:rPr lang="en-US" sz="3200" i="1" dirty="0"/>
              <a:t>American Indians and Alaska Natives to the highest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639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6431399"/>
              </p:ext>
            </p:extLst>
          </p:nvPr>
        </p:nvGraphicFramePr>
        <p:xfrm>
          <a:off x="204310" y="178595"/>
          <a:ext cx="11844339" cy="6050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9906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501587890"/>
              </p:ext>
            </p:extLst>
          </p:nvPr>
        </p:nvGraphicFramePr>
        <p:xfrm>
          <a:off x="1064421" y="331152"/>
          <a:ext cx="10287000" cy="4738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8408194" y="5069522"/>
            <a:ext cx="435770" cy="445453"/>
          </a:xfrm>
          <a:prstGeom prst="rect">
            <a:avLst/>
          </a:prstGeom>
          <a:solidFill>
            <a:srgbClr val="ED7D3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08194" y="5655309"/>
            <a:ext cx="435770" cy="445454"/>
          </a:xfrm>
          <a:prstGeom prst="rect">
            <a:avLst/>
          </a:prstGeom>
          <a:solidFill>
            <a:srgbClr val="70AD47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843964" y="5056505"/>
            <a:ext cx="231137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Oregon</a:t>
            </a:r>
          </a:p>
          <a:p>
            <a:endParaRPr lang="en-US" sz="2000" dirty="0"/>
          </a:p>
          <a:p>
            <a:r>
              <a:rPr lang="en-US" sz="2000" dirty="0"/>
              <a:t>Portland Area</a:t>
            </a:r>
          </a:p>
        </p:txBody>
      </p:sp>
    </p:spTree>
    <p:extLst>
      <p:ext uri="{BB962C8B-B14F-4D97-AF65-F5344CB8AC3E}">
        <p14:creationId xmlns:p14="http://schemas.microsoft.com/office/powerpoint/2010/main" val="2932493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408194" y="5069522"/>
            <a:ext cx="435770" cy="445453"/>
          </a:xfrm>
          <a:prstGeom prst="rect">
            <a:avLst/>
          </a:prstGeom>
          <a:solidFill>
            <a:srgbClr val="ED7D3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08194" y="5655309"/>
            <a:ext cx="435770" cy="445454"/>
          </a:xfrm>
          <a:prstGeom prst="rect">
            <a:avLst/>
          </a:prstGeom>
          <a:solidFill>
            <a:srgbClr val="70AD47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843964" y="5056505"/>
            <a:ext cx="231137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Oregon</a:t>
            </a:r>
          </a:p>
          <a:p>
            <a:endParaRPr lang="en-US" sz="2000" dirty="0"/>
          </a:p>
          <a:p>
            <a:r>
              <a:rPr lang="en-US" sz="2000" dirty="0"/>
              <a:t>Portland Area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871673654"/>
              </p:ext>
            </p:extLst>
          </p:nvPr>
        </p:nvGraphicFramePr>
        <p:xfrm>
          <a:off x="1000124" y="520243"/>
          <a:ext cx="10036969" cy="4549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3647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Immunizations Knowledge, Attitudes and Beliefs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Funding and Tribal Approval</a:t>
            </a:r>
          </a:p>
          <a:p>
            <a:r>
              <a:rPr lang="en-US" sz="2800" dirty="0"/>
              <a:t>Funded by Portland Area IHS,  May, 2012. </a:t>
            </a:r>
          </a:p>
          <a:p>
            <a:r>
              <a:rPr lang="en-US" sz="2800" dirty="0"/>
              <a:t>NPAIHB Delegates approved the project at the June, 2012 Quarterly Board Meeting. </a:t>
            </a:r>
          </a:p>
          <a:p>
            <a:r>
              <a:rPr lang="en-US" sz="2800" dirty="0"/>
              <a:t>Approval from the Tribes hosting focus groups was obtained prior to holding the discussions.</a:t>
            </a:r>
          </a:p>
          <a:p>
            <a:r>
              <a:rPr lang="en-US" sz="2800" dirty="0"/>
              <a:t>Informed consent obtained from participants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1936" y="5964258"/>
            <a:ext cx="11446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hlinkClick r:id="rId2"/>
              </a:rPr>
              <a:t>http://www.npaihb.org/wpfb-file/immunizations-knowledge-attitudes-and-beliefs-final-report_6_18_19-docx/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392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2800" dirty="0"/>
              <a:t>Is low reported immunization coverage simply a data question?</a:t>
            </a:r>
          </a:p>
          <a:p>
            <a:r>
              <a:rPr lang="en-US" sz="2800" dirty="0"/>
              <a:t>Are NW AI/AN communities hesitant or resistant to immunizations like many non-AI/AN communities in the NW?</a:t>
            </a:r>
          </a:p>
          <a:p>
            <a:r>
              <a:rPr lang="en-US" sz="2800" dirty="0"/>
              <a:t>Do elders play a supportive role in immunizations through their experience with vaccine-preventable diseases?</a:t>
            </a:r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we hoped to answer:</a:t>
            </a:r>
          </a:p>
        </p:txBody>
      </p:sp>
    </p:spTree>
    <p:extLst>
      <p:ext uri="{BB962C8B-B14F-4D97-AF65-F5344CB8AC3E}">
        <p14:creationId xmlns:p14="http://schemas.microsoft.com/office/powerpoint/2010/main" val="1591863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Survey of healthcare workers in ID and OR clinics</a:t>
            </a:r>
          </a:p>
          <a:p>
            <a:r>
              <a:rPr lang="en-US" sz="2800" dirty="0"/>
              <a:t>Interviews with healthcare workers in ID, OR and WA clinics </a:t>
            </a:r>
          </a:p>
          <a:p>
            <a:pPr lvl="1"/>
            <a:r>
              <a:rPr lang="en-US" sz="2600" dirty="0"/>
              <a:t>N=33</a:t>
            </a:r>
          </a:p>
          <a:p>
            <a:r>
              <a:rPr lang="en-US" sz="2800" dirty="0"/>
              <a:t>3 Focus groups with community members from AI/AN communities in OR and WA</a:t>
            </a:r>
          </a:p>
          <a:p>
            <a:pPr lvl="1"/>
            <a:r>
              <a:rPr lang="en-US" sz="2600" dirty="0"/>
              <a:t>N=36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86221"/>
            <a:ext cx="7315200" cy="1143000"/>
          </a:xfrm>
        </p:spPr>
        <p:txBody>
          <a:bodyPr/>
          <a:lstStyle/>
          <a:p>
            <a:r>
              <a:rPr lang="en-US" dirty="0"/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1626640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Major themes included:</a:t>
            </a:r>
          </a:p>
          <a:p>
            <a:pPr lvl="1"/>
            <a:r>
              <a:rPr lang="en-US" sz="2800" dirty="0"/>
              <a:t>Mistrust/Fear</a:t>
            </a:r>
          </a:p>
          <a:p>
            <a:pPr lvl="1"/>
            <a:r>
              <a:rPr lang="en-US" sz="2800" dirty="0"/>
              <a:t>Inadequate information</a:t>
            </a:r>
          </a:p>
          <a:p>
            <a:pPr lvl="1"/>
            <a:r>
              <a:rPr lang="en-US" sz="2800" dirty="0"/>
              <a:t>Parental logistical concerns</a:t>
            </a:r>
          </a:p>
          <a:p>
            <a:pPr lvl="1"/>
            <a:r>
              <a:rPr lang="en-US" sz="2800" dirty="0"/>
              <a:t>Poor clinic reputation</a:t>
            </a:r>
          </a:p>
          <a:p>
            <a:pPr lvl="1"/>
            <a:r>
              <a:rPr lang="en-US" sz="2800" dirty="0"/>
              <a:t>Community and personal aversion to immunizations</a:t>
            </a:r>
          </a:p>
          <a:p>
            <a:pPr lvl="1"/>
            <a:r>
              <a:rPr lang="en-US" sz="2800" dirty="0"/>
              <a:t>Belief in natural immunity/natural lifestyle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Concerns or Barriers to Immunization</a:t>
            </a:r>
          </a:p>
        </p:txBody>
      </p:sp>
    </p:spTree>
    <p:extLst>
      <p:ext uri="{BB962C8B-B14F-4D97-AF65-F5344CB8AC3E}">
        <p14:creationId xmlns:p14="http://schemas.microsoft.com/office/powerpoint/2010/main" val="4103100993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F26265E0201745832539FC8CD90A02" ma:contentTypeVersion="18" ma:contentTypeDescription="Create a new document." ma:contentTypeScope="" ma:versionID="3e7d87fa2451b6508ba4fcd7149e9732">
  <xsd:schema xmlns:xsd="http://www.w3.org/2001/XMLSchema" xmlns:xs="http://www.w3.org/2001/XMLSchema" xmlns:p="http://schemas.microsoft.com/office/2006/metadata/properties" xmlns:ns1="http://schemas.microsoft.com/sharepoint/v3" xmlns:ns2="59da1016-2a1b-4f8a-9768-d7a4932f6f16" xmlns:ns3="a836e724-b941-4be0-bc27-7475ef3d3059" targetNamespace="http://schemas.microsoft.com/office/2006/metadata/properties" ma:root="true" ma:fieldsID="732d36b1a15b858893657b7f58ec0e3b" ns1:_="" ns2:_="" ns3:_="">
    <xsd:import namespace="http://schemas.microsoft.com/sharepoint/v3"/>
    <xsd:import namespace="59da1016-2a1b-4f8a-9768-d7a4932f6f16"/>
    <xsd:import namespace="a836e724-b941-4be0-bc27-7475ef3d3059"/>
    <xsd:element name="properties">
      <xsd:complexType>
        <xsd:sequence>
          <xsd:element name="documentManagement">
            <xsd:complexType>
              <xsd:all>
                <xsd:element ref="ns2:IACategory" minOccurs="0"/>
                <xsd:element ref="ns2:IATopic" minOccurs="0"/>
                <xsd:element ref="ns2:IASubtopic" minOccurs="0"/>
                <xsd:element ref="ns2:DocumentExpirationDate" minOccurs="0"/>
                <xsd:element ref="ns3:Meta_x0020_Description" minOccurs="0"/>
                <xsd:element ref="ns3:Meta_x0020_Keywords" minOccurs="0"/>
                <xsd:element ref="ns1:PublishingStartDate" minOccurs="0"/>
                <xsd:element ref="ns1:PublishingExpirationDate" minOccurs="0"/>
                <xsd:element ref="ns1:URL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  <xsd:element name="URL" ma:index="12" nillable="true" ma:displayName="URL" ma:format="Hyperlink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36e724-b941-4be0-bc27-7475ef3d3059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8" nillable="true" ma:displayName="Meta Description" ma:internalName="Meta_x0020_Description" ma:readOnly="false">
      <xsd:simpleType>
        <xsd:restriction base="dms:Text"/>
      </xsd:simpleType>
    </xsd:element>
    <xsd:element name="Meta_x0020_Keywords" ma:index="9" nillable="true" ma:displayName="Meta Keywords" ma:internalName="Meta_x0020_Keywords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RL xmlns="http://schemas.microsoft.com/sharepoint/v3">
      <Url>https://www-auth.oregon.gov/oha/PH/PREVENTIONWELLNESS/VACCINESIMMUNIZATION/IMMUNIZATIONPARTNERSHIPS/Documents/RTRatesTW.pptx</Url>
      <Description>Northwest Portland Area Indian Health Board Presentation</Description>
    </URL>
    <PublishingExpirationDate xmlns="http://schemas.microsoft.com/sharepoint/v3" xsi:nil="true"/>
    <PublishingStartDate xmlns="http://schemas.microsoft.com/sharepoint/v3" xsi:nil="true"/>
    <IACategory xmlns="59da1016-2a1b-4f8a-9768-d7a4932f6f16">Public Health</IACategory>
    <IASubtopic xmlns="59da1016-2a1b-4f8a-9768-d7a4932f6f16">Immunizations</IASubtopic>
    <DocumentExpirationDate xmlns="59da1016-2a1b-4f8a-9768-d7a4932f6f16">2024-10-31T07:00:00+00:00</DocumentExpirationDate>
    <IATopic xmlns="59da1016-2a1b-4f8a-9768-d7a4932f6f16">Programs and Services - Prevention</IATopic>
    <Meta_x0020_Description xmlns="a836e724-b941-4be0-bc27-7475ef3d3059" xsi:nil="true"/>
    <Meta_x0020_Keywords xmlns="a836e724-b941-4be0-bc27-7475ef3d3059" xsi:nil="true"/>
  </documentManagement>
</p:properties>
</file>

<file path=customXml/itemProps1.xml><?xml version="1.0" encoding="utf-8"?>
<ds:datastoreItem xmlns:ds="http://schemas.openxmlformats.org/officeDocument/2006/customXml" ds:itemID="{2606C35A-E46B-4275-8083-4A43422C004E}"/>
</file>

<file path=customXml/itemProps2.xml><?xml version="1.0" encoding="utf-8"?>
<ds:datastoreItem xmlns:ds="http://schemas.openxmlformats.org/officeDocument/2006/customXml" ds:itemID="{C4FF2894-8F9D-4270-9525-A437493E805B}"/>
</file>

<file path=customXml/itemProps3.xml><?xml version="1.0" encoding="utf-8"?>
<ds:datastoreItem xmlns:ds="http://schemas.openxmlformats.org/officeDocument/2006/customXml" ds:itemID="{B1A893F8-CA30-4D71-A45A-3A21660E2E23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14295</TotalTime>
  <Words>472</Words>
  <Application>Microsoft Office PowerPoint</Application>
  <PresentationFormat>Widescreen</PresentationFormat>
  <Paragraphs>82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1_Retrospect</vt:lpstr>
      <vt:lpstr>Portland Area Immunization Program </vt:lpstr>
      <vt:lpstr>IHS Mission</vt:lpstr>
      <vt:lpstr>PowerPoint Presentation</vt:lpstr>
      <vt:lpstr>PowerPoint Presentation</vt:lpstr>
      <vt:lpstr>PowerPoint Presentation</vt:lpstr>
      <vt:lpstr>Immunizations Knowledge, Attitudes and Beliefs Project</vt:lpstr>
      <vt:lpstr>Questions we hoped to answer:</vt:lpstr>
      <vt:lpstr>Methods</vt:lpstr>
      <vt:lpstr>Concerns or Barriers to Immunization</vt:lpstr>
      <vt:lpstr>Things that help increase vaccine acceptance</vt:lpstr>
      <vt:lpstr>Conclusions</vt:lpstr>
      <vt:lpstr>Limitations</vt:lpstr>
      <vt:lpstr>Next Steps</vt:lpstr>
      <vt:lpstr>PowerPoint Presentation</vt:lpstr>
      <vt:lpstr>Acknowledgments</vt:lpstr>
      <vt:lpstr>PowerPoint Presentation</vt:lpstr>
    </vt:vector>
  </TitlesOfParts>
  <Company>Indian Health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Northwest Portland Area Indian Health Board Presentation</dc:title>
  <dc:creator>IHS Public Affairs</dc:creator>
  <cp:lastModifiedBy>ANDERSON Jody</cp:lastModifiedBy>
  <cp:revision>1169</cp:revision>
  <cp:lastPrinted>2019-01-03T19:44:45Z</cp:lastPrinted>
  <dcterms:created xsi:type="dcterms:W3CDTF">2016-05-10T21:19:03Z</dcterms:created>
  <dcterms:modified xsi:type="dcterms:W3CDTF">2019-10-17T15:16:45Z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0x01010097F26265E0201745832539FC8CD90A02</vt:lpwstr>
  </property>
  <property fmtid="{D5CDD505-2E9C-101B-9397-08002B2CF9AE}" pid="3" name="WorkflowChangePath">
    <vt:lpwstr>95054162-5dd7-47aa-93db-4366b558aa41,2;95054162-5dd7-47aa-93db-4366b558aa41,4;</vt:lpwstr>
  </property>
</Properties>
</file>