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8.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61" r:id="rId3"/>
    <p:sldId id="269" r:id="rId4"/>
    <p:sldId id="266" r:id="rId5"/>
    <p:sldId id="263" r:id="rId6"/>
    <p:sldId id="264" r:id="rId7"/>
    <p:sldId id="260" r:id="rId8"/>
    <p:sldId id="267" r:id="rId9"/>
    <p:sldId id="268" r:id="rId10"/>
    <p:sldId id="270" r:id="rId11"/>
    <p:sldId id="262" r:id="rId12"/>
    <p:sldId id="259" r:id="rId13"/>
    <p:sldId id="265" r:id="rId14"/>
    <p:sldId id="258" r:id="rId15"/>
    <p:sldId id="257"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E5F0"/>
    <a:srgbClr val="C9D2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8765" autoAdjust="0"/>
  </p:normalViewPr>
  <p:slideViewPr>
    <p:cSldViewPr snapToGrid="0">
      <p:cViewPr varScale="1">
        <p:scale>
          <a:sx n="56" d="100"/>
          <a:sy n="56" d="100"/>
        </p:scale>
        <p:origin x="960"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591F52-5D11-472A-8D5F-0B7B4E55EC03}" type="datetimeFigureOut">
              <a:rPr lang="en-US" smtClean="0"/>
              <a:pPr/>
              <a:t>10/16/2019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9174B4-C17B-4EC4-994D-9D1DFCB6737C}" type="slidenum">
              <a:rPr lang="en-US" smtClean="0"/>
              <a:pPr/>
              <a:t>‹#›</a:t>
            </a:fld>
            <a:endParaRPr lang="en-US"/>
          </a:p>
        </p:txBody>
      </p:sp>
    </p:spTree>
    <p:extLst>
      <p:ext uri="{BB962C8B-B14F-4D97-AF65-F5344CB8AC3E}">
        <p14:creationId xmlns:p14="http://schemas.microsoft.com/office/powerpoint/2010/main" val="2977550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Lego</a:t>
            </a:r>
            <a:r>
              <a:rPr lang="en-US" baseline="0" dirty="0"/>
              <a:t> Mini-fig was my fiancée’s graduation present to me. Seems a bit accurate.</a:t>
            </a:r>
            <a:endParaRPr lang="en-US" dirty="0"/>
          </a:p>
        </p:txBody>
      </p:sp>
      <p:sp>
        <p:nvSpPr>
          <p:cNvPr id="4" name="Slide Number Placeholder 3"/>
          <p:cNvSpPr>
            <a:spLocks noGrp="1"/>
          </p:cNvSpPr>
          <p:nvPr>
            <p:ph type="sldNum" sz="quarter" idx="10"/>
          </p:nvPr>
        </p:nvSpPr>
        <p:spPr/>
        <p:txBody>
          <a:bodyPr/>
          <a:lstStyle/>
          <a:p>
            <a:fld id="{3D9174B4-C17B-4EC4-994D-9D1DFCB6737C}" type="slidenum">
              <a:rPr lang="en-US" smtClean="0"/>
              <a:pPr/>
              <a:t>2</a:t>
            </a:fld>
            <a:endParaRPr lang="en-US"/>
          </a:p>
        </p:txBody>
      </p:sp>
    </p:spTree>
    <p:extLst>
      <p:ext uri="{BB962C8B-B14F-4D97-AF65-F5344CB8AC3E}">
        <p14:creationId xmlns:p14="http://schemas.microsoft.com/office/powerpoint/2010/main" val="1278112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Vaccine Waste Log- I created the vaccine waste log in order to get a better idea of </a:t>
            </a:r>
            <a:r>
              <a:rPr lang="en-US" sz="1200" i="1" kern="1200" dirty="0">
                <a:solidFill>
                  <a:schemeClr val="tx1"/>
                </a:solidFill>
                <a:effectLst/>
                <a:latin typeface="+mn-lt"/>
                <a:ea typeface="+mn-ea"/>
                <a:cs typeface="+mn-cs"/>
              </a:rPr>
              <a:t>why </a:t>
            </a:r>
            <a:r>
              <a:rPr lang="en-US" sz="1200" kern="1200" dirty="0">
                <a:solidFill>
                  <a:schemeClr val="tx1"/>
                </a:solidFill>
                <a:effectLst/>
                <a:latin typeface="+mn-lt"/>
                <a:ea typeface="+mn-ea"/>
                <a:cs typeface="+mn-cs"/>
              </a:rPr>
              <a:t>immunizations were being wasted. There was a stretch where I kept finding prepped shots in the fridge without any information attached as to when they were prepped, who they were for, and who prepped them, up to a week after they had been initially prepared. </a:t>
            </a:r>
          </a:p>
          <a:p>
            <a:r>
              <a:rPr lang="en-US" sz="1200" kern="1200" dirty="0">
                <a:solidFill>
                  <a:schemeClr val="tx1"/>
                </a:solidFill>
                <a:effectLst/>
                <a:latin typeface="+mn-lt"/>
                <a:ea typeface="+mn-ea"/>
                <a:cs typeface="+mn-cs"/>
              </a:rPr>
              <a:t>-I wanted to create more of a sense of accountability for the providers preparing the shots, so they would consider the cost of the wasted doses. Hence, the two separate columns for staff initials and signature. </a:t>
            </a:r>
          </a:p>
          <a:p>
            <a:r>
              <a:rPr lang="en-US" sz="1200" kern="1200" dirty="0">
                <a:solidFill>
                  <a:schemeClr val="tx1"/>
                </a:solidFill>
                <a:effectLst/>
                <a:latin typeface="+mn-lt"/>
                <a:ea typeface="+mn-ea"/>
                <a:cs typeface="+mn-cs"/>
              </a:rPr>
              <a:t>-One specific example of how this guided change was that the Pyxis was set up with 2-, 4-, and 6-month “kits” for pediatric immunizations when set up 12/2017. In 2/2018 we changed to </a:t>
            </a:r>
            <a:r>
              <a:rPr lang="en-US" sz="1200" kern="1200" dirty="0" err="1">
                <a:solidFill>
                  <a:schemeClr val="tx1"/>
                </a:solidFill>
                <a:effectLst/>
                <a:latin typeface="+mn-lt"/>
                <a:ea typeface="+mn-ea"/>
                <a:cs typeface="+mn-cs"/>
              </a:rPr>
              <a:t>Pedvaxhib</a:t>
            </a:r>
            <a:r>
              <a:rPr lang="en-US" sz="1200" kern="1200" dirty="0">
                <a:solidFill>
                  <a:schemeClr val="tx1"/>
                </a:solidFill>
                <a:effectLst/>
                <a:latin typeface="+mn-lt"/>
                <a:ea typeface="+mn-ea"/>
                <a:cs typeface="+mn-cs"/>
              </a:rPr>
              <a:t> from </a:t>
            </a:r>
            <a:r>
              <a:rPr lang="en-US" sz="1200" kern="1200" dirty="0" err="1">
                <a:solidFill>
                  <a:schemeClr val="tx1"/>
                </a:solidFill>
                <a:effectLst/>
                <a:latin typeface="+mn-lt"/>
                <a:ea typeface="+mn-ea"/>
                <a:cs typeface="+mn-cs"/>
              </a:rPr>
              <a:t>ActHib</a:t>
            </a:r>
            <a:r>
              <a:rPr lang="en-US" sz="1200" kern="1200" dirty="0">
                <a:solidFill>
                  <a:schemeClr val="tx1"/>
                </a:solidFill>
                <a:effectLst/>
                <a:latin typeface="+mn-lt"/>
                <a:ea typeface="+mn-ea"/>
                <a:cs typeface="+mn-cs"/>
              </a:rPr>
              <a:t>, which removes a dose at 6 months. After noting several wastes with the reason “HIB not given at 6 months,” I checked the kit lists, and sure enough, </a:t>
            </a:r>
            <a:r>
              <a:rPr lang="en-US" sz="1200" kern="1200" dirty="0" err="1">
                <a:solidFill>
                  <a:schemeClr val="tx1"/>
                </a:solidFill>
                <a:effectLst/>
                <a:latin typeface="+mn-lt"/>
                <a:ea typeface="+mn-ea"/>
                <a:cs typeface="+mn-cs"/>
              </a:rPr>
              <a:t>Pedvaxhib</a:t>
            </a:r>
            <a:r>
              <a:rPr lang="en-US" sz="1200" kern="1200" dirty="0">
                <a:solidFill>
                  <a:schemeClr val="tx1"/>
                </a:solidFill>
                <a:effectLst/>
                <a:latin typeface="+mn-lt"/>
                <a:ea typeface="+mn-ea"/>
                <a:cs typeface="+mn-cs"/>
              </a:rPr>
              <a:t> was on the 6 month kit. I had </a:t>
            </a:r>
            <a:r>
              <a:rPr lang="en-US" sz="1200" kern="1200" dirty="0" err="1">
                <a:solidFill>
                  <a:schemeClr val="tx1"/>
                </a:solidFill>
                <a:effectLst/>
                <a:latin typeface="+mn-lt"/>
                <a:ea typeface="+mn-ea"/>
                <a:cs typeface="+mn-cs"/>
              </a:rPr>
              <a:t>poharmacy</a:t>
            </a:r>
            <a:r>
              <a:rPr lang="en-US" sz="1200" kern="1200" dirty="0">
                <a:solidFill>
                  <a:schemeClr val="tx1"/>
                </a:solidFill>
                <a:effectLst/>
                <a:latin typeface="+mn-lt"/>
                <a:ea typeface="+mn-ea"/>
                <a:cs typeface="+mn-cs"/>
              </a:rPr>
              <a:t> remove it from that kit. (Personally, I would like to move away from “kits”…)</a:t>
            </a:r>
          </a:p>
          <a:p>
            <a:endParaRPr lang="en-US" dirty="0"/>
          </a:p>
        </p:txBody>
      </p:sp>
      <p:sp>
        <p:nvSpPr>
          <p:cNvPr id="4" name="Slide Number Placeholder 3"/>
          <p:cNvSpPr>
            <a:spLocks noGrp="1"/>
          </p:cNvSpPr>
          <p:nvPr>
            <p:ph type="sldNum" sz="quarter" idx="10"/>
          </p:nvPr>
        </p:nvSpPr>
        <p:spPr/>
        <p:txBody>
          <a:bodyPr/>
          <a:lstStyle/>
          <a:p>
            <a:fld id="{3D9174B4-C17B-4EC4-994D-9D1DFCB6737C}" type="slidenum">
              <a:rPr lang="en-US" smtClean="0"/>
              <a:pPr/>
              <a:t>14</a:t>
            </a:fld>
            <a:endParaRPr lang="en-US"/>
          </a:p>
        </p:txBody>
      </p:sp>
    </p:spTree>
    <p:extLst>
      <p:ext uri="{BB962C8B-B14F-4D97-AF65-F5344CB8AC3E}">
        <p14:creationId xmlns:p14="http://schemas.microsoft.com/office/powerpoint/2010/main" val="3757352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Resource List- Created as a quick reference in order to keep providers up to date on formulation changes, and get new providers up to speed rapidly.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have had a shortage of nurses, so we have a lot of locum nurses coming to our facility.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also helps illuminate the differences between the Adult and VFC stock, to ensure correct selection of vaccines.</a:t>
            </a:r>
          </a:p>
          <a:p>
            <a:endParaRPr lang="en-US" dirty="0"/>
          </a:p>
        </p:txBody>
      </p:sp>
      <p:sp>
        <p:nvSpPr>
          <p:cNvPr id="4" name="Slide Number Placeholder 3"/>
          <p:cNvSpPr>
            <a:spLocks noGrp="1"/>
          </p:cNvSpPr>
          <p:nvPr>
            <p:ph type="sldNum" sz="quarter" idx="10"/>
          </p:nvPr>
        </p:nvSpPr>
        <p:spPr/>
        <p:txBody>
          <a:bodyPr/>
          <a:lstStyle/>
          <a:p>
            <a:fld id="{3D9174B4-C17B-4EC4-994D-9D1DFCB6737C}" type="slidenum">
              <a:rPr lang="en-US" smtClean="0"/>
              <a:pPr/>
              <a:t>15</a:t>
            </a:fld>
            <a:endParaRPr lang="en-US"/>
          </a:p>
        </p:txBody>
      </p:sp>
    </p:spTree>
    <p:extLst>
      <p:ext uri="{BB962C8B-B14F-4D97-AF65-F5344CB8AC3E}">
        <p14:creationId xmlns:p14="http://schemas.microsoft.com/office/powerpoint/2010/main" val="1388986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Lots of repeat visits but no </a:t>
            </a:r>
            <a:r>
              <a:rPr lang="en-US" dirty="0" err="1"/>
              <a:t>imms</a:t>
            </a:r>
            <a:r>
              <a:rPr lang="en-US" dirty="0"/>
              <a:t> given,</a:t>
            </a:r>
            <a:r>
              <a:rPr lang="en-US" baseline="0" dirty="0"/>
              <a:t> </a:t>
            </a:r>
            <a:endParaRPr lang="en-US" dirty="0"/>
          </a:p>
          <a:p>
            <a:r>
              <a:rPr lang="en-US" dirty="0"/>
              <a:t>-If a MD, NP, PA, RN,</a:t>
            </a:r>
            <a:r>
              <a:rPr lang="en-US" baseline="0" dirty="0"/>
              <a:t> MA that could give shots or determine fitness to receive them had a note, but didn’t give them without anything noted about contraindications, I considered it a MO.</a:t>
            </a:r>
          </a:p>
          <a:p>
            <a:r>
              <a:rPr lang="en-US" baseline="0" dirty="0"/>
              <a:t>-Feeling crummy but no </a:t>
            </a:r>
            <a:r>
              <a:rPr lang="en-US" baseline="0" dirty="0" err="1"/>
              <a:t>contraind</a:t>
            </a:r>
            <a:r>
              <a:rPr lang="en-US" baseline="0" dirty="0"/>
              <a:t>., Give the shots! Don’t make fear coming in.</a:t>
            </a:r>
          </a:p>
          <a:p>
            <a:r>
              <a:rPr lang="en-US" baseline="0" dirty="0"/>
              <a:t>-Mostly, I would like to start with seeing documentation in notes saying not given for X reason, but eventually would like to see more pts updated at walk-in triage visits if able. </a:t>
            </a:r>
          </a:p>
          <a:p>
            <a:r>
              <a:rPr lang="en-US" baseline="0" dirty="0"/>
              <a:t>Vast majority walk-in triage. Also WCC, ER F/U, Hospital F/U, Sports Physicals, DOTs, BC, GYN, and….IMMUNIZATION VISITS!</a:t>
            </a:r>
          </a:p>
          <a:p>
            <a:r>
              <a:rPr lang="en-US" baseline="0" dirty="0"/>
              <a:t>And I am not immune- I did catch myself in a few of these visits missing opportunities to update patients’ </a:t>
            </a:r>
            <a:r>
              <a:rPr lang="en-US" baseline="0" dirty="0" err="1"/>
              <a:t>imms</a:t>
            </a:r>
            <a:r>
              <a:rPr lang="en-US" baseline="0" dirty="0"/>
              <a:t>. </a:t>
            </a:r>
          </a:p>
          <a:p>
            <a:r>
              <a:rPr lang="en-US" baseline="0" dirty="0"/>
              <a:t>177 Patients with a combined </a:t>
            </a:r>
            <a:r>
              <a:rPr lang="en-US" b="1" baseline="0" dirty="0"/>
              <a:t>437 missed opportunities, with a total of 352 vaccines NOT given.</a:t>
            </a:r>
            <a:endParaRPr lang="en-US" b="1" dirty="0"/>
          </a:p>
        </p:txBody>
      </p:sp>
      <p:sp>
        <p:nvSpPr>
          <p:cNvPr id="4" name="Slide Number Placeholder 3"/>
          <p:cNvSpPr>
            <a:spLocks noGrp="1"/>
          </p:cNvSpPr>
          <p:nvPr>
            <p:ph type="sldNum" sz="quarter" idx="10"/>
          </p:nvPr>
        </p:nvSpPr>
        <p:spPr/>
        <p:txBody>
          <a:bodyPr/>
          <a:lstStyle/>
          <a:p>
            <a:fld id="{3D9174B4-C17B-4EC4-994D-9D1DFCB6737C}" type="slidenum">
              <a:rPr lang="en-US" smtClean="0"/>
              <a:pPr/>
              <a:t>16</a:t>
            </a:fld>
            <a:endParaRPr lang="en-US"/>
          </a:p>
        </p:txBody>
      </p:sp>
    </p:spTree>
    <p:extLst>
      <p:ext uri="{BB962C8B-B14F-4D97-AF65-F5344CB8AC3E}">
        <p14:creationId xmlns:p14="http://schemas.microsoft.com/office/powerpoint/2010/main" val="3736043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9174B4-C17B-4EC4-994D-9D1DFCB6737C}" type="slidenum">
              <a:rPr lang="en-US" smtClean="0"/>
              <a:pPr/>
              <a:t>3</a:t>
            </a:fld>
            <a:endParaRPr lang="en-US"/>
          </a:p>
        </p:txBody>
      </p:sp>
    </p:spTree>
    <p:extLst>
      <p:ext uri="{BB962C8B-B14F-4D97-AF65-F5344CB8AC3E}">
        <p14:creationId xmlns:p14="http://schemas.microsoft.com/office/powerpoint/2010/main" val="4152120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-Many, many</a:t>
            </a:r>
            <a:r>
              <a:rPr lang="en-US" baseline="0" dirty="0"/>
              <a:t> manual audits while doing due letters. </a:t>
            </a:r>
          </a:p>
          <a:p>
            <a:pPr lvl="0"/>
            <a:r>
              <a:rPr lang="en-US" baseline="0" dirty="0"/>
              <a:t>-I will s</a:t>
            </a:r>
            <a:r>
              <a:rPr lang="en-US" sz="1200" kern="1200" dirty="0">
                <a:solidFill>
                  <a:schemeClr val="tx1"/>
                </a:solidFill>
                <a:effectLst/>
                <a:latin typeface="+mn-lt"/>
                <a:ea typeface="+mn-ea"/>
                <a:cs typeface="+mn-cs"/>
              </a:rPr>
              <a:t>it with stack of letters in front of me.</a:t>
            </a:r>
          </a:p>
          <a:p>
            <a:pPr lvl="0"/>
            <a:r>
              <a:rPr lang="en-US" sz="1200" kern="1200" dirty="0">
                <a:solidFill>
                  <a:schemeClr val="tx1"/>
                </a:solidFill>
                <a:effectLst/>
                <a:latin typeface="+mn-lt"/>
                <a:ea typeface="+mn-ea"/>
                <a:cs typeface="+mn-cs"/>
              </a:rPr>
              <a:t>-Pull up each patient’s chart in EHR, &amp; then pull patient up in ALERT</a:t>
            </a:r>
          </a:p>
          <a:p>
            <a:pPr lvl="0"/>
            <a:r>
              <a:rPr lang="en-US" sz="1200" kern="1200" dirty="0">
                <a:solidFill>
                  <a:schemeClr val="tx1"/>
                </a:solidFill>
                <a:effectLst/>
                <a:latin typeface="+mn-lt"/>
                <a:ea typeface="+mn-ea"/>
                <a:cs typeface="+mn-cs"/>
              </a:rPr>
              <a:t>-Check EHR to make sure patient hasn’t been in for shots since printing (sometimes takes weeks to complete due letters between other duties). If so, document this in template &amp; shred due letter.</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D9174B4-C17B-4EC4-994D-9D1DFCB6737C}" type="slidenum">
              <a:rPr lang="en-US" smtClean="0"/>
              <a:pPr/>
              <a:t>4</a:t>
            </a:fld>
            <a:endParaRPr lang="en-US"/>
          </a:p>
        </p:txBody>
      </p:sp>
    </p:spTree>
    <p:extLst>
      <p:ext uri="{BB962C8B-B14F-4D97-AF65-F5344CB8AC3E}">
        <p14:creationId xmlns:p14="http://schemas.microsoft.com/office/powerpoint/2010/main" val="3617928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patient has out of clinic </a:t>
            </a:r>
            <a:r>
              <a:rPr lang="en-US" sz="1200" kern="1200" dirty="0" err="1">
                <a:solidFill>
                  <a:schemeClr val="tx1"/>
                </a:solidFill>
                <a:effectLst/>
                <a:latin typeface="+mn-lt"/>
                <a:ea typeface="+mn-ea"/>
                <a:cs typeface="+mn-cs"/>
              </a:rPr>
              <a:t>imms</a:t>
            </a:r>
            <a:r>
              <a:rPr lang="en-US" sz="1200" kern="1200" dirty="0">
                <a:solidFill>
                  <a:schemeClr val="tx1"/>
                </a:solidFill>
                <a:effectLst/>
                <a:latin typeface="+mn-lt"/>
                <a:ea typeface="+mn-ea"/>
                <a:cs typeface="+mn-cs"/>
              </a:rPr>
              <a:t> in Alert not in chart, manually enter them (trick is to not create visit yet, so it defaults to historical </a:t>
            </a:r>
            <a:r>
              <a:rPr lang="en-US" sz="1200" kern="1200" dirty="0" err="1">
                <a:solidFill>
                  <a:schemeClr val="tx1"/>
                </a:solidFill>
                <a:effectLst/>
                <a:latin typeface="+mn-lt"/>
                <a:ea typeface="+mn-ea"/>
                <a:cs typeface="+mn-cs"/>
              </a:rPr>
              <a:t>imms</a:t>
            </a:r>
            <a:r>
              <a:rPr lang="en-US" sz="1200" kern="1200" dirty="0">
                <a:solidFill>
                  <a:schemeClr val="tx1"/>
                </a:solidFill>
                <a:effectLst/>
                <a:latin typeface="+mn-lt"/>
                <a:ea typeface="+mn-ea"/>
                <a:cs typeface="+mn-cs"/>
              </a:rPr>
              <a:t> &amp; reduces the clicks &amp; fields needed to navigate). After historical </a:t>
            </a:r>
            <a:r>
              <a:rPr lang="en-US" sz="1200" kern="1200" dirty="0" err="1">
                <a:solidFill>
                  <a:schemeClr val="tx1"/>
                </a:solidFill>
                <a:effectLst/>
                <a:latin typeface="+mn-lt"/>
                <a:ea typeface="+mn-ea"/>
                <a:cs typeface="+mn-cs"/>
              </a:rPr>
              <a:t>imms</a:t>
            </a:r>
            <a:r>
              <a:rPr lang="en-US" sz="1200" kern="1200" dirty="0">
                <a:solidFill>
                  <a:schemeClr val="tx1"/>
                </a:solidFill>
                <a:effectLst/>
                <a:latin typeface="+mn-lt"/>
                <a:ea typeface="+mn-ea"/>
                <a:cs typeface="+mn-cs"/>
              </a:rPr>
              <a:t> entered, create chart review encounter &amp; chart based on template. If they still have </a:t>
            </a:r>
            <a:r>
              <a:rPr lang="en-US" sz="1200" kern="1200" dirty="0" err="1">
                <a:solidFill>
                  <a:schemeClr val="tx1"/>
                </a:solidFill>
                <a:effectLst/>
                <a:latin typeface="+mn-lt"/>
                <a:ea typeface="+mn-ea"/>
                <a:cs typeface="+mn-cs"/>
              </a:rPr>
              <a:t>imms</a:t>
            </a:r>
            <a:r>
              <a:rPr lang="en-US" sz="1200" kern="1200" dirty="0">
                <a:solidFill>
                  <a:schemeClr val="tx1"/>
                </a:solidFill>
                <a:effectLst/>
                <a:latin typeface="+mn-lt"/>
                <a:ea typeface="+mn-ea"/>
                <a:cs typeface="+mn-cs"/>
              </a:rPr>
              <a:t> due after updating records, reprint due letter from RPMS &amp; send. **Show template example for chart review** Template automatically drop in list of immunizations due, and has half a dozen options based on the possible  outcome of the audit.</a:t>
            </a:r>
          </a:p>
          <a:p>
            <a:endParaRPr lang="en-US" dirty="0"/>
          </a:p>
        </p:txBody>
      </p:sp>
      <p:sp>
        <p:nvSpPr>
          <p:cNvPr id="4" name="Slide Number Placeholder 3"/>
          <p:cNvSpPr>
            <a:spLocks noGrp="1"/>
          </p:cNvSpPr>
          <p:nvPr>
            <p:ph type="sldNum" sz="quarter" idx="10"/>
          </p:nvPr>
        </p:nvSpPr>
        <p:spPr/>
        <p:txBody>
          <a:bodyPr/>
          <a:lstStyle/>
          <a:p>
            <a:fld id="{3D9174B4-C17B-4EC4-994D-9D1DFCB6737C}" type="slidenum">
              <a:rPr lang="en-US" smtClean="0"/>
              <a:pPr/>
              <a:t>5</a:t>
            </a:fld>
            <a:endParaRPr lang="en-US"/>
          </a:p>
        </p:txBody>
      </p:sp>
    </p:spTree>
    <p:extLst>
      <p:ext uri="{BB962C8B-B14F-4D97-AF65-F5344CB8AC3E}">
        <p14:creationId xmlns:p14="http://schemas.microsoft.com/office/powerpoint/2010/main" val="3507110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has sped up due letters significantly. Kindly created for me by Jim </a:t>
            </a:r>
            <a:r>
              <a:rPr lang="en-US" dirty="0" err="1"/>
              <a:t>Gemelas</a:t>
            </a:r>
            <a:r>
              <a:rPr lang="en-US" dirty="0"/>
              <a:t> from the Copy &amp; Paste word</a:t>
            </a:r>
            <a:r>
              <a:rPr lang="en-US" baseline="0" dirty="0"/>
              <a:t> document I was using</a:t>
            </a:r>
            <a:r>
              <a:rPr lang="en-US" dirty="0"/>
              <a:t>.</a:t>
            </a:r>
          </a:p>
          <a:p>
            <a:r>
              <a:rPr lang="en-US" dirty="0"/>
              <a:t> </a:t>
            </a:r>
          </a:p>
          <a:p>
            <a:endParaRPr lang="en-US" dirty="0"/>
          </a:p>
        </p:txBody>
      </p:sp>
      <p:sp>
        <p:nvSpPr>
          <p:cNvPr id="4" name="Slide Number Placeholder 3"/>
          <p:cNvSpPr>
            <a:spLocks noGrp="1"/>
          </p:cNvSpPr>
          <p:nvPr>
            <p:ph type="sldNum" sz="quarter" idx="10"/>
          </p:nvPr>
        </p:nvSpPr>
        <p:spPr/>
        <p:txBody>
          <a:bodyPr/>
          <a:lstStyle/>
          <a:p>
            <a:fld id="{3D9174B4-C17B-4EC4-994D-9D1DFCB6737C}" type="slidenum">
              <a:rPr lang="en-US" smtClean="0"/>
              <a:pPr/>
              <a:t>6</a:t>
            </a:fld>
            <a:endParaRPr lang="en-US"/>
          </a:p>
        </p:txBody>
      </p:sp>
    </p:spTree>
    <p:extLst>
      <p:ext uri="{BB962C8B-B14F-4D97-AF65-F5344CB8AC3E}">
        <p14:creationId xmlns:p14="http://schemas.microsoft.com/office/powerpoint/2010/main" val="3999166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Loooooong</a:t>
            </a:r>
            <a:r>
              <a:rPr lang="en-US" sz="1200" kern="1200" dirty="0">
                <a:solidFill>
                  <a:schemeClr val="tx1"/>
                </a:solidFill>
                <a:effectLst/>
                <a:latin typeface="+mn-lt"/>
                <a:ea typeface="+mn-ea"/>
                <a:cs typeface="+mn-cs"/>
              </a:rPr>
              <a:t> process, but it gets faster &amp; faster each round of letters, as you catch the ones that need to be updated.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I</a:t>
            </a:r>
            <a:r>
              <a:rPr lang="en-US" sz="1200" kern="1200" dirty="0">
                <a:solidFill>
                  <a:schemeClr val="tx1"/>
                </a:solidFill>
                <a:effectLst/>
                <a:latin typeface="+mn-lt"/>
                <a:ea typeface="+mn-ea"/>
                <a:cs typeface="+mn-cs"/>
              </a:rPr>
              <a:t> don’t click “sign” after each chart note, I will instead just select the next patient- HER will automatically prompt you to sign your note. May not seem like much, but if clicking to sign, THEN clicking to select the patient adds 3 seconds per chart, and you have 300 letters to go through= 900 seconds/60= 15 MINUTES OF MOUSE MOVING AND CLICKING every other month.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D9174B4-C17B-4EC4-994D-9D1DFCB6737C}" type="slidenum">
              <a:rPr lang="en-US" smtClean="0"/>
              <a:pPr/>
              <a:t>7</a:t>
            </a:fld>
            <a:endParaRPr lang="en-US"/>
          </a:p>
        </p:txBody>
      </p:sp>
    </p:spTree>
    <p:extLst>
      <p:ext uri="{BB962C8B-B14F-4D97-AF65-F5344CB8AC3E}">
        <p14:creationId xmlns:p14="http://schemas.microsoft.com/office/powerpoint/2010/main" val="491984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WIC Staff- Our Community Health department shares office space with our WIC staff, who are vital to our immunization process. I have shown them how to check the wellness tab for due immunizations, and if there is anything listed there, they let me know they have a patient due for shots.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-While they do the WIC visit, I prep due letter, VIS forms, screening checklist, </a:t>
            </a:r>
            <a:r>
              <a:rPr lang="en-US" sz="1200" kern="1200" dirty="0" err="1">
                <a:solidFill>
                  <a:schemeClr val="tx1"/>
                </a:solidFill>
                <a:effectLst/>
                <a:latin typeface="+mn-lt"/>
                <a:ea typeface="+mn-ea"/>
                <a:cs typeface="+mn-cs"/>
              </a:rPr>
              <a:t>etc</a:t>
            </a:r>
            <a:r>
              <a:rPr lang="en-US" sz="1200" kern="1200" dirty="0">
                <a:solidFill>
                  <a:schemeClr val="tx1"/>
                </a:solidFill>
                <a:effectLst/>
                <a:latin typeface="+mn-lt"/>
                <a:ea typeface="+mn-ea"/>
                <a:cs typeface="+mn-cs"/>
              </a:rPr>
              <a:t> and get ready to see the patient.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they finish, they put the patient in the room across the hall to wait for me, and come let me know.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D9174B4-C17B-4EC4-994D-9D1DFCB6737C}" type="slidenum">
              <a:rPr lang="en-US" smtClean="0"/>
              <a:pPr/>
              <a:t>8</a:t>
            </a:fld>
            <a:endParaRPr lang="en-US"/>
          </a:p>
        </p:txBody>
      </p:sp>
    </p:spTree>
    <p:extLst>
      <p:ext uri="{BB962C8B-B14F-4D97-AF65-F5344CB8AC3E}">
        <p14:creationId xmlns:p14="http://schemas.microsoft.com/office/powerpoint/2010/main" val="2636205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 have recently gotten access to the WIC schedule, and depending on how busy my morning is, I will scrub all of the patients on their schedule and put a note in the appointment notes such as “***</a:t>
            </a:r>
            <a:r>
              <a:rPr lang="en-US" sz="1200" kern="1200" dirty="0" err="1">
                <a:solidFill>
                  <a:schemeClr val="tx1"/>
                </a:solidFill>
                <a:effectLst/>
                <a:latin typeface="+mn-lt"/>
                <a:ea typeface="+mn-ea"/>
                <a:cs typeface="+mn-cs"/>
              </a:rPr>
              <a:t>Imms</a:t>
            </a:r>
            <a:r>
              <a:rPr lang="en-US" sz="1200" kern="1200" dirty="0">
                <a:solidFill>
                  <a:schemeClr val="tx1"/>
                </a:solidFill>
                <a:effectLst/>
                <a:latin typeface="+mn-lt"/>
                <a:ea typeface="+mn-ea"/>
                <a:cs typeface="+mn-cs"/>
              </a:rPr>
              <a:t> due*** -MRM” </a:t>
            </a:r>
          </a:p>
        </p:txBody>
      </p:sp>
      <p:sp>
        <p:nvSpPr>
          <p:cNvPr id="4" name="Slide Number Placeholder 3"/>
          <p:cNvSpPr>
            <a:spLocks noGrp="1"/>
          </p:cNvSpPr>
          <p:nvPr>
            <p:ph type="sldNum" sz="quarter" idx="10"/>
          </p:nvPr>
        </p:nvSpPr>
        <p:spPr/>
        <p:txBody>
          <a:bodyPr/>
          <a:lstStyle/>
          <a:p>
            <a:fld id="{3D9174B4-C17B-4EC4-994D-9D1DFCB6737C}" type="slidenum">
              <a:rPr lang="en-US" smtClean="0"/>
              <a:pPr/>
              <a:t>9</a:t>
            </a:fld>
            <a:endParaRPr lang="en-US"/>
          </a:p>
        </p:txBody>
      </p:sp>
    </p:spTree>
    <p:extLst>
      <p:ext uri="{BB962C8B-B14F-4D97-AF65-F5344CB8AC3E}">
        <p14:creationId xmlns:p14="http://schemas.microsoft.com/office/powerpoint/2010/main" val="378215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Pyxis System- In December 2017, Medical installed a Pyxis in their shot room attached to the vaccine fridge. The number of unaccounted for doses dropped, since immunizations were now stocked in the Pyxis by myself and pharmacy. Previously, medical would come pick up boxes of whatever they were low on themselves, and take it down to their fridge. These were not tracked.</a:t>
            </a:r>
          </a:p>
          <a:p>
            <a:endParaRPr lang="en-US" dirty="0"/>
          </a:p>
        </p:txBody>
      </p:sp>
      <p:sp>
        <p:nvSpPr>
          <p:cNvPr id="4" name="Slide Number Placeholder 3"/>
          <p:cNvSpPr>
            <a:spLocks noGrp="1"/>
          </p:cNvSpPr>
          <p:nvPr>
            <p:ph type="sldNum" sz="quarter" idx="10"/>
          </p:nvPr>
        </p:nvSpPr>
        <p:spPr/>
        <p:txBody>
          <a:bodyPr/>
          <a:lstStyle/>
          <a:p>
            <a:fld id="{3D9174B4-C17B-4EC4-994D-9D1DFCB6737C}" type="slidenum">
              <a:rPr lang="en-US" smtClean="0"/>
              <a:pPr/>
              <a:t>13</a:t>
            </a:fld>
            <a:endParaRPr lang="en-US"/>
          </a:p>
        </p:txBody>
      </p:sp>
    </p:spTree>
    <p:extLst>
      <p:ext uri="{BB962C8B-B14F-4D97-AF65-F5344CB8AC3E}">
        <p14:creationId xmlns:p14="http://schemas.microsoft.com/office/powerpoint/2010/main" val="1245255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8DCF02-6B03-4269-996D-B67B524AF884}" type="datetimeFigureOut">
              <a:rPr lang="en-US" smtClean="0"/>
              <a:pPr/>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517FB6-69E1-40C0-A9E1-7CF76500E48C}" type="slidenum">
              <a:rPr lang="en-US" smtClean="0"/>
              <a:pPr/>
              <a:t>‹#›</a:t>
            </a:fld>
            <a:endParaRPr lang="en-US"/>
          </a:p>
        </p:txBody>
      </p:sp>
    </p:spTree>
    <p:extLst>
      <p:ext uri="{BB962C8B-B14F-4D97-AF65-F5344CB8AC3E}">
        <p14:creationId xmlns:p14="http://schemas.microsoft.com/office/powerpoint/2010/main" val="814797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68DCF02-6B03-4269-996D-B67B524AF884}" type="datetimeFigureOut">
              <a:rPr lang="en-US" smtClean="0"/>
              <a:pPr/>
              <a:t>10/16/2019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517FB6-69E1-40C0-A9E1-7CF76500E48C}" type="slidenum">
              <a:rPr lang="en-US" smtClean="0"/>
              <a:pPr/>
              <a:t>‹#›</a:t>
            </a:fld>
            <a:endParaRPr lang="en-US"/>
          </a:p>
        </p:txBody>
      </p:sp>
    </p:spTree>
    <p:extLst>
      <p:ext uri="{BB962C8B-B14F-4D97-AF65-F5344CB8AC3E}">
        <p14:creationId xmlns:p14="http://schemas.microsoft.com/office/powerpoint/2010/main" val="11116902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968DCF02-6B03-4269-996D-B67B524AF884}" type="datetimeFigureOut">
              <a:rPr lang="en-US" smtClean="0"/>
              <a:pPr/>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517FB6-69E1-40C0-A9E1-7CF76500E48C}" type="slidenum">
              <a:rPr lang="en-US" smtClean="0"/>
              <a:pPr/>
              <a:t>‹#›</a:t>
            </a:fld>
            <a:endParaRPr lang="en-US"/>
          </a:p>
        </p:txBody>
      </p:sp>
    </p:spTree>
    <p:extLst>
      <p:ext uri="{BB962C8B-B14F-4D97-AF65-F5344CB8AC3E}">
        <p14:creationId xmlns:p14="http://schemas.microsoft.com/office/powerpoint/2010/main" val="29959809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968DCF02-6B03-4269-996D-B67B524AF884}" type="datetimeFigureOut">
              <a:rPr lang="en-US" smtClean="0"/>
              <a:pPr/>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517FB6-69E1-40C0-A9E1-7CF76500E48C}" type="slidenum">
              <a:rPr lang="en-US" smtClean="0"/>
              <a:pPr/>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201992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8DCF02-6B03-4269-996D-B67B524AF884}" type="datetimeFigureOut">
              <a:rPr lang="en-US" smtClean="0"/>
              <a:pPr/>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517FB6-69E1-40C0-A9E1-7CF76500E48C}" type="slidenum">
              <a:rPr lang="en-US" smtClean="0"/>
              <a:pPr/>
              <a:t>‹#›</a:t>
            </a:fld>
            <a:endParaRPr lang="en-US"/>
          </a:p>
        </p:txBody>
      </p:sp>
    </p:spTree>
    <p:extLst>
      <p:ext uri="{BB962C8B-B14F-4D97-AF65-F5344CB8AC3E}">
        <p14:creationId xmlns:p14="http://schemas.microsoft.com/office/powerpoint/2010/main" val="14698330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68DCF02-6B03-4269-996D-B67B524AF884}" type="datetimeFigureOut">
              <a:rPr lang="en-US" smtClean="0"/>
              <a:pPr/>
              <a:t>10/16/2019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517FB6-69E1-40C0-A9E1-7CF76500E48C}" type="slidenum">
              <a:rPr lang="en-US" smtClean="0"/>
              <a:pPr/>
              <a:t>‹#›</a:t>
            </a:fld>
            <a:endParaRPr lang="en-US"/>
          </a:p>
        </p:txBody>
      </p:sp>
    </p:spTree>
    <p:extLst>
      <p:ext uri="{BB962C8B-B14F-4D97-AF65-F5344CB8AC3E}">
        <p14:creationId xmlns:p14="http://schemas.microsoft.com/office/powerpoint/2010/main" val="19643817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68DCF02-6B03-4269-996D-B67B524AF884}" type="datetimeFigureOut">
              <a:rPr lang="en-US" smtClean="0"/>
              <a:pPr/>
              <a:t>10/16/2019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517FB6-69E1-40C0-A9E1-7CF76500E48C}" type="slidenum">
              <a:rPr lang="en-US" smtClean="0"/>
              <a:pPr/>
              <a:t>‹#›</a:t>
            </a:fld>
            <a:endParaRPr lang="en-US"/>
          </a:p>
        </p:txBody>
      </p:sp>
    </p:spTree>
    <p:extLst>
      <p:ext uri="{BB962C8B-B14F-4D97-AF65-F5344CB8AC3E}">
        <p14:creationId xmlns:p14="http://schemas.microsoft.com/office/powerpoint/2010/main" val="333750681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8DCF02-6B03-4269-996D-B67B524AF884}" type="datetimeFigureOut">
              <a:rPr lang="en-US" smtClean="0"/>
              <a:pPr/>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517FB6-69E1-40C0-A9E1-7CF76500E48C}" type="slidenum">
              <a:rPr lang="en-US" smtClean="0"/>
              <a:pPr/>
              <a:t>‹#›</a:t>
            </a:fld>
            <a:endParaRPr lang="en-US"/>
          </a:p>
        </p:txBody>
      </p:sp>
    </p:spTree>
    <p:extLst>
      <p:ext uri="{BB962C8B-B14F-4D97-AF65-F5344CB8AC3E}">
        <p14:creationId xmlns:p14="http://schemas.microsoft.com/office/powerpoint/2010/main" val="35518427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8DCF02-6B03-4269-996D-B67B524AF884}" type="datetimeFigureOut">
              <a:rPr lang="en-US" smtClean="0"/>
              <a:pPr/>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517FB6-69E1-40C0-A9E1-7CF76500E48C}" type="slidenum">
              <a:rPr lang="en-US" smtClean="0"/>
              <a:pPr/>
              <a:t>‹#›</a:t>
            </a:fld>
            <a:endParaRPr lang="en-US"/>
          </a:p>
        </p:txBody>
      </p:sp>
    </p:spTree>
    <p:extLst>
      <p:ext uri="{BB962C8B-B14F-4D97-AF65-F5344CB8AC3E}">
        <p14:creationId xmlns:p14="http://schemas.microsoft.com/office/powerpoint/2010/main" val="370707956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968DCF02-6B03-4269-996D-B67B524AF884}" type="datetimeFigureOut">
              <a:rPr lang="en-US" smtClean="0"/>
              <a:pPr/>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517FB6-69E1-40C0-A9E1-7CF76500E48C}" type="slidenum">
              <a:rPr lang="en-US" smtClean="0"/>
              <a:pPr/>
              <a:t>‹#›</a:t>
            </a:fld>
            <a:endParaRPr lang="en-US"/>
          </a:p>
        </p:txBody>
      </p:sp>
    </p:spTree>
    <p:extLst>
      <p:ext uri="{BB962C8B-B14F-4D97-AF65-F5344CB8AC3E}">
        <p14:creationId xmlns:p14="http://schemas.microsoft.com/office/powerpoint/2010/main" val="35517159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8DCF02-6B03-4269-996D-B67B524AF884}" type="datetimeFigureOut">
              <a:rPr lang="en-US" smtClean="0"/>
              <a:pPr/>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517FB6-69E1-40C0-A9E1-7CF76500E48C}" type="slidenum">
              <a:rPr lang="en-US" smtClean="0"/>
              <a:pPr/>
              <a:t>‹#›</a:t>
            </a:fld>
            <a:endParaRPr lang="en-US"/>
          </a:p>
        </p:txBody>
      </p:sp>
    </p:spTree>
    <p:extLst>
      <p:ext uri="{BB962C8B-B14F-4D97-AF65-F5344CB8AC3E}">
        <p14:creationId xmlns:p14="http://schemas.microsoft.com/office/powerpoint/2010/main" val="189320264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8DCF02-6B03-4269-996D-B67B524AF884}" type="datetimeFigureOut">
              <a:rPr lang="en-US" smtClean="0"/>
              <a:pPr/>
              <a:t>10/16/2019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517FB6-69E1-40C0-A9E1-7CF76500E48C}" type="slidenum">
              <a:rPr lang="en-US" smtClean="0"/>
              <a:pPr/>
              <a:t>‹#›</a:t>
            </a:fld>
            <a:endParaRPr lang="en-US"/>
          </a:p>
        </p:txBody>
      </p:sp>
    </p:spTree>
    <p:extLst>
      <p:ext uri="{BB962C8B-B14F-4D97-AF65-F5344CB8AC3E}">
        <p14:creationId xmlns:p14="http://schemas.microsoft.com/office/powerpoint/2010/main" val="47128242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8DCF02-6B03-4269-996D-B67B524AF884}" type="datetimeFigureOut">
              <a:rPr lang="en-US" smtClean="0"/>
              <a:pPr/>
              <a:t>10/16/2019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517FB6-69E1-40C0-A9E1-7CF76500E48C}" type="slidenum">
              <a:rPr lang="en-US" smtClean="0"/>
              <a:pPr/>
              <a:t>‹#›</a:t>
            </a:fld>
            <a:endParaRPr lang="en-US"/>
          </a:p>
        </p:txBody>
      </p:sp>
    </p:spTree>
    <p:extLst>
      <p:ext uri="{BB962C8B-B14F-4D97-AF65-F5344CB8AC3E}">
        <p14:creationId xmlns:p14="http://schemas.microsoft.com/office/powerpoint/2010/main" val="22576083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968DCF02-6B03-4269-996D-B67B524AF884}" type="datetimeFigureOut">
              <a:rPr lang="en-US" smtClean="0"/>
              <a:pPr/>
              <a:t>10/16/2019</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5B517FB6-69E1-40C0-A9E1-7CF76500E48C}" type="slidenum">
              <a:rPr lang="en-US" smtClean="0"/>
              <a:pPr/>
              <a:t>‹#›</a:t>
            </a:fld>
            <a:endParaRPr lang="en-US"/>
          </a:p>
        </p:txBody>
      </p:sp>
    </p:spTree>
    <p:extLst>
      <p:ext uri="{BB962C8B-B14F-4D97-AF65-F5344CB8AC3E}">
        <p14:creationId xmlns:p14="http://schemas.microsoft.com/office/powerpoint/2010/main" val="4611705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68DCF02-6B03-4269-996D-B67B524AF884}" type="datetimeFigureOut">
              <a:rPr lang="en-US" smtClean="0"/>
              <a:pPr/>
              <a:t>10/16/2019</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5B517FB6-69E1-40C0-A9E1-7CF76500E48C}" type="slidenum">
              <a:rPr lang="en-US" smtClean="0"/>
              <a:pPr/>
              <a:t>‹#›</a:t>
            </a:fld>
            <a:endParaRPr lang="en-US"/>
          </a:p>
        </p:txBody>
      </p:sp>
    </p:spTree>
    <p:extLst>
      <p:ext uri="{BB962C8B-B14F-4D97-AF65-F5344CB8AC3E}">
        <p14:creationId xmlns:p14="http://schemas.microsoft.com/office/powerpoint/2010/main" val="14187617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968DCF02-6B03-4269-996D-B67B524AF884}" type="datetimeFigureOut">
              <a:rPr lang="en-US" smtClean="0"/>
              <a:pPr/>
              <a:t>10/16/2019</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5B517FB6-69E1-40C0-A9E1-7CF76500E48C}" type="slidenum">
              <a:rPr lang="en-US" smtClean="0"/>
              <a:pPr/>
              <a:t>‹#›</a:t>
            </a:fld>
            <a:endParaRPr lang="en-US"/>
          </a:p>
        </p:txBody>
      </p:sp>
    </p:spTree>
    <p:extLst>
      <p:ext uri="{BB962C8B-B14F-4D97-AF65-F5344CB8AC3E}">
        <p14:creationId xmlns:p14="http://schemas.microsoft.com/office/powerpoint/2010/main" val="1229226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68DCF02-6B03-4269-996D-B67B524AF884}" type="datetimeFigureOut">
              <a:rPr lang="en-US" smtClean="0"/>
              <a:pPr/>
              <a:t>10/16/2019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517FB6-69E1-40C0-A9E1-7CF76500E48C}" type="slidenum">
              <a:rPr lang="en-US" smtClean="0"/>
              <a:pPr/>
              <a:t>‹#›</a:t>
            </a:fld>
            <a:endParaRPr lang="en-US"/>
          </a:p>
        </p:txBody>
      </p:sp>
    </p:spTree>
    <p:extLst>
      <p:ext uri="{BB962C8B-B14F-4D97-AF65-F5344CB8AC3E}">
        <p14:creationId xmlns:p14="http://schemas.microsoft.com/office/powerpoint/2010/main" val="22941365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print">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cstate="print">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print">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cstate="print">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68DCF02-6B03-4269-996D-B67B524AF884}" type="datetimeFigureOut">
              <a:rPr lang="en-US" smtClean="0"/>
              <a:pPr/>
              <a:t>10/16/2019</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B517FB6-69E1-40C0-A9E1-7CF76500E48C}" type="slidenum">
              <a:rPr lang="en-US" smtClean="0"/>
              <a:pPr/>
              <a:t>‹#›</a:t>
            </a:fld>
            <a:endParaRPr lang="en-US"/>
          </a:p>
        </p:txBody>
      </p:sp>
    </p:spTree>
    <p:extLst>
      <p:ext uri="{BB962C8B-B14F-4D97-AF65-F5344CB8AC3E}">
        <p14:creationId xmlns:p14="http://schemas.microsoft.com/office/powerpoint/2010/main" val="22896249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3396" y="357695"/>
            <a:ext cx="9144000" cy="1840189"/>
          </a:xfrm>
        </p:spPr>
        <p:txBody>
          <a:bodyPr/>
          <a:lstStyle/>
          <a:p>
            <a:pPr algn="ctr"/>
            <a:r>
              <a:rPr lang="en-US" sz="5400" b="1" i="1" u="sng" dirty="0"/>
              <a:t>Warm Springs Health &amp; Wellness Center	</a:t>
            </a:r>
          </a:p>
        </p:txBody>
      </p:sp>
      <p:sp>
        <p:nvSpPr>
          <p:cNvPr id="3" name="Subtitle 2"/>
          <p:cNvSpPr>
            <a:spLocks noGrp="1"/>
          </p:cNvSpPr>
          <p:nvPr>
            <p:ph type="subTitle" idx="1"/>
          </p:nvPr>
        </p:nvSpPr>
        <p:spPr>
          <a:xfrm>
            <a:off x="2657058" y="2271279"/>
            <a:ext cx="6856675" cy="469030"/>
          </a:xfrm>
        </p:spPr>
        <p:txBody>
          <a:bodyPr>
            <a:noAutofit/>
          </a:bodyPr>
          <a:lstStyle/>
          <a:p>
            <a:pPr algn="ctr"/>
            <a:r>
              <a:rPr lang="en-US" dirty="0"/>
              <a:t>Strategies and tips for improved immunization rates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43816" y="2995126"/>
            <a:ext cx="4883158" cy="3662369"/>
          </a:xfrm>
          <a:prstGeom prst="rect">
            <a:avLst/>
          </a:prstGeom>
        </p:spPr>
      </p:pic>
    </p:spTree>
    <p:extLst>
      <p:ext uri="{BB962C8B-B14F-4D97-AF65-F5344CB8AC3E}">
        <p14:creationId xmlns:p14="http://schemas.microsoft.com/office/powerpoint/2010/main" val="4266252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127" y="981075"/>
            <a:ext cx="2572273" cy="1076325"/>
          </a:xfrm>
        </p:spPr>
        <p:txBody>
          <a:bodyPr>
            <a:normAutofit/>
          </a:bodyPr>
          <a:lstStyle/>
          <a:p>
            <a:r>
              <a:rPr lang="en-US" sz="4000" dirty="0"/>
              <a:t>Walk-ins</a:t>
            </a:r>
            <a:r>
              <a:rPr lang="en-US" dirty="0"/>
              <a:t>!	</a:t>
            </a:r>
          </a:p>
        </p:txBody>
      </p:sp>
      <p:sp>
        <p:nvSpPr>
          <p:cNvPr id="4" name="Text Placeholder 3"/>
          <p:cNvSpPr>
            <a:spLocks noGrp="1"/>
          </p:cNvSpPr>
          <p:nvPr>
            <p:ph type="body" sz="half" idx="2"/>
          </p:nvPr>
        </p:nvSpPr>
        <p:spPr>
          <a:xfrm>
            <a:off x="240555" y="2636520"/>
            <a:ext cx="4407646" cy="1371600"/>
          </a:xfrm>
        </p:spPr>
        <p:txBody>
          <a:bodyPr/>
          <a:lstStyle/>
          <a:p>
            <a:r>
              <a:rPr lang="en-US" dirty="0"/>
              <a:t>The majority of our immunization visits are from either the aforementioned WIC schedule, or are walk-ins.</a:t>
            </a:r>
          </a:p>
          <a:p>
            <a:r>
              <a:rPr lang="en-US" dirty="0"/>
              <a:t> I do my utmost to be available for shots when not needed elsewhere. </a:t>
            </a:r>
          </a:p>
        </p:txBody>
      </p:sp>
      <p:pic>
        <p:nvPicPr>
          <p:cNvPr id="20" name="Picture Placeholder 19"/>
          <p:cNvPicPr>
            <a:picLocks noGrp="1" noChangeAspect="1"/>
          </p:cNvPicPr>
          <p:nvPr>
            <p:ph type="pic" idx="1"/>
          </p:nvPr>
        </p:nvPicPr>
        <p:blipFill>
          <a:blip r:embed="rId2" cstate="print"/>
          <a:stretch>
            <a:fillRect/>
          </a:stretch>
        </p:blipFill>
        <p:spPr>
          <a:xfrm>
            <a:off x="6129923" y="552450"/>
            <a:ext cx="3380678" cy="5736150"/>
          </a:xfrm>
          <a:prstGeom prst="rect">
            <a:avLst/>
          </a:prstGeom>
        </p:spPr>
      </p:pic>
    </p:spTree>
    <p:extLst>
      <p:ext uri="{BB962C8B-B14F-4D97-AF65-F5344CB8AC3E}">
        <p14:creationId xmlns:p14="http://schemas.microsoft.com/office/powerpoint/2010/main" val="3558902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2177" y="354563"/>
            <a:ext cx="6308808" cy="6282667"/>
          </a:xfrm>
          <a:prstGeom prst="rect">
            <a:avLst/>
          </a:prstGeom>
        </p:spPr>
      </p:pic>
      <p:sp>
        <p:nvSpPr>
          <p:cNvPr id="3" name="Rectangle 2"/>
          <p:cNvSpPr/>
          <p:nvPr/>
        </p:nvSpPr>
        <p:spPr>
          <a:xfrm rot="2396530">
            <a:off x="8919425" y="2596587"/>
            <a:ext cx="550506" cy="289249"/>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FF0000"/>
                </a:solidFill>
              </a:rPr>
              <a:t>Marc, RN</a:t>
            </a:r>
          </a:p>
        </p:txBody>
      </p:sp>
      <p:sp>
        <p:nvSpPr>
          <p:cNvPr id="5" name="Rectangle 4"/>
          <p:cNvSpPr/>
          <p:nvPr/>
        </p:nvSpPr>
        <p:spPr>
          <a:xfrm>
            <a:off x="5775757" y="2989622"/>
            <a:ext cx="559728" cy="289249"/>
          </a:xfrm>
          <a:prstGeom prst="rect">
            <a:avLst/>
          </a:prstGeom>
          <a:solidFill>
            <a:schemeClr val="bg2">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000" dirty="0">
                <a:solidFill>
                  <a:srgbClr val="FF0000"/>
                </a:solidFill>
              </a:rPr>
              <a:t>Marc, RN</a:t>
            </a:r>
          </a:p>
        </p:txBody>
      </p:sp>
      <p:sp>
        <p:nvSpPr>
          <p:cNvPr id="6" name="Rectangle 5"/>
          <p:cNvSpPr/>
          <p:nvPr/>
        </p:nvSpPr>
        <p:spPr>
          <a:xfrm rot="17964846">
            <a:off x="7097474" y="5795002"/>
            <a:ext cx="558916" cy="323337"/>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FF0000"/>
                </a:solidFill>
              </a:rPr>
              <a:t>Marc, RN</a:t>
            </a:r>
          </a:p>
        </p:txBody>
      </p:sp>
      <p:sp>
        <p:nvSpPr>
          <p:cNvPr id="8" name="Rectangle 7"/>
          <p:cNvSpPr/>
          <p:nvPr/>
        </p:nvSpPr>
        <p:spPr>
          <a:xfrm>
            <a:off x="9260634" y="5589035"/>
            <a:ext cx="158620" cy="83975"/>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430257" y="2741211"/>
            <a:ext cx="3975653" cy="1732167"/>
          </a:xfrm>
        </p:spPr>
        <p:txBody>
          <a:bodyPr>
            <a:normAutofit fontScale="90000"/>
          </a:bodyPr>
          <a:lstStyle/>
          <a:p>
            <a:r>
              <a:rPr lang="en-US" dirty="0"/>
              <a:t>Actually me, on October 1</a:t>
            </a:r>
            <a:r>
              <a:rPr lang="en-US" baseline="30000" dirty="0"/>
              <a:t>st</a:t>
            </a:r>
            <a:r>
              <a:rPr lang="en-US" dirty="0"/>
              <a:t>, every year. </a:t>
            </a:r>
            <a:br>
              <a:rPr lang="en-US" dirty="0"/>
            </a:br>
            <a:br>
              <a:rPr lang="en-US" dirty="0"/>
            </a:br>
            <a:br>
              <a:rPr lang="en-US" dirty="0"/>
            </a:br>
            <a:r>
              <a:rPr lang="en-US" dirty="0"/>
              <a:t>….</a:t>
            </a:r>
            <a:r>
              <a:rPr lang="en-US" sz="2000" dirty="0"/>
              <a:t>Who am I kidding…This is me </a:t>
            </a:r>
            <a:r>
              <a:rPr lang="en-US" sz="2000" u="sng" dirty="0"/>
              <a:t>EVERY</a:t>
            </a:r>
            <a:r>
              <a:rPr lang="en-US" sz="2000" dirty="0"/>
              <a:t> day. </a:t>
            </a:r>
            <a:r>
              <a:rPr lang="en-US" dirty="0"/>
              <a:t> </a:t>
            </a:r>
          </a:p>
        </p:txBody>
      </p:sp>
    </p:spTree>
    <p:extLst>
      <p:ext uri="{BB962C8B-B14F-4D97-AF65-F5344CB8AC3E}">
        <p14:creationId xmlns:p14="http://schemas.microsoft.com/office/powerpoint/2010/main" val="3675261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1850" y="1709739"/>
            <a:ext cx="10515600" cy="1462670"/>
          </a:xfrm>
        </p:spPr>
        <p:txBody>
          <a:bodyPr>
            <a:normAutofit/>
          </a:bodyPr>
          <a:lstStyle/>
          <a:p>
            <a:pPr algn="ctr"/>
            <a:r>
              <a:rPr lang="en-US" dirty="0"/>
              <a:t>Vaccine Waste Reduction</a:t>
            </a:r>
            <a:br>
              <a:rPr lang="en-US" dirty="0"/>
            </a:br>
            <a:r>
              <a:rPr lang="en-US" dirty="0"/>
              <a:t>Efforts</a:t>
            </a:r>
          </a:p>
        </p:txBody>
      </p:sp>
      <p:sp>
        <p:nvSpPr>
          <p:cNvPr id="6" name="Text Placeholder 5"/>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65066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03903" y="1352550"/>
            <a:ext cx="3115647" cy="677441"/>
          </a:xfrm>
        </p:spPr>
        <p:txBody>
          <a:bodyPr>
            <a:normAutofit/>
          </a:bodyPr>
          <a:lstStyle/>
          <a:p>
            <a:r>
              <a:rPr lang="en-US" dirty="0"/>
              <a:t>Pyxis System</a:t>
            </a:r>
          </a:p>
        </p:txBody>
      </p:sp>
      <p:pic>
        <p:nvPicPr>
          <p:cNvPr id="7" name="Picture Placeholder 6"/>
          <p:cNvPicPr>
            <a:picLocks noGrp="1" noChangeAspect="1"/>
          </p:cNvPicPr>
          <p:nvPr>
            <p:ph type="pic" idx="1"/>
          </p:nvPr>
        </p:nvPicPr>
        <p:blipFill>
          <a:blip r:embed="rId3" cstate="print"/>
          <a:stretch>
            <a:fillRect/>
          </a:stretch>
        </p:blipFill>
        <p:spPr>
          <a:xfrm>
            <a:off x="6300658" y="1584803"/>
            <a:ext cx="5234117" cy="3925588"/>
          </a:xfrm>
          <a:prstGeom prst="rect">
            <a:avLst/>
          </a:prstGeom>
        </p:spPr>
      </p:pic>
      <p:sp>
        <p:nvSpPr>
          <p:cNvPr id="6" name="Text Placeholder 5"/>
          <p:cNvSpPr>
            <a:spLocks noGrp="1"/>
          </p:cNvSpPr>
          <p:nvPr>
            <p:ph type="body" sz="half" idx="2"/>
          </p:nvPr>
        </p:nvSpPr>
        <p:spPr>
          <a:xfrm>
            <a:off x="535051" y="2549395"/>
            <a:ext cx="5084979" cy="1371600"/>
          </a:xfrm>
        </p:spPr>
        <p:txBody>
          <a:bodyPr/>
          <a:lstStyle/>
          <a:p>
            <a:r>
              <a:rPr lang="en-US" dirty="0"/>
              <a:t>The number of unaccounted for doses plummeted after installation of the Pyxis In Medical.</a:t>
            </a:r>
          </a:p>
        </p:txBody>
      </p:sp>
    </p:spTree>
    <p:extLst>
      <p:ext uri="{BB962C8B-B14F-4D97-AF65-F5344CB8AC3E}">
        <p14:creationId xmlns:p14="http://schemas.microsoft.com/office/powerpoint/2010/main" val="631077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160" y="1278293"/>
            <a:ext cx="3688681" cy="1129005"/>
          </a:xfrm>
        </p:spPr>
        <p:txBody>
          <a:bodyPr>
            <a:normAutofit fontScale="90000"/>
          </a:bodyPr>
          <a:lstStyle/>
          <a:p>
            <a:pPr algn="ctr"/>
            <a:r>
              <a:rPr lang="en-US" dirty="0"/>
              <a:t>Vaccine Waste Log</a:t>
            </a:r>
          </a:p>
        </p:txBody>
      </p:sp>
      <p:pic>
        <p:nvPicPr>
          <p:cNvPr id="5" name="Picture Placeholder 4"/>
          <p:cNvPicPr>
            <a:picLocks noGrp="1" noChangeAspect="1"/>
          </p:cNvPicPr>
          <p:nvPr>
            <p:ph type="pic" idx="1"/>
          </p:nvPr>
        </p:nvPicPr>
        <p:blipFill>
          <a:blip r:embed="rId3" cstate="print"/>
          <a:stretch>
            <a:fillRect/>
          </a:stretch>
        </p:blipFill>
        <p:spPr>
          <a:xfrm>
            <a:off x="4581331" y="1035697"/>
            <a:ext cx="7274809" cy="5379374"/>
          </a:xfrm>
          <a:prstGeom prst="rect">
            <a:avLst/>
          </a:prstGeom>
        </p:spPr>
      </p:pic>
      <p:sp>
        <p:nvSpPr>
          <p:cNvPr id="3" name="Text Placeholder 2"/>
          <p:cNvSpPr>
            <a:spLocks noGrp="1"/>
          </p:cNvSpPr>
          <p:nvPr>
            <p:ph type="body" sz="half" idx="2"/>
          </p:nvPr>
        </p:nvSpPr>
        <p:spPr>
          <a:xfrm>
            <a:off x="286160" y="3256384"/>
            <a:ext cx="4166118" cy="1222310"/>
          </a:xfrm>
        </p:spPr>
        <p:txBody>
          <a:bodyPr/>
          <a:lstStyle/>
          <a:p>
            <a:r>
              <a:rPr lang="en-US" dirty="0"/>
              <a:t>Form I  created in order to track immunization wastes and look for trends in this data.</a:t>
            </a:r>
          </a:p>
        </p:txBody>
      </p:sp>
    </p:spTree>
    <p:extLst>
      <p:ext uri="{BB962C8B-B14F-4D97-AF65-F5344CB8AC3E}">
        <p14:creationId xmlns:p14="http://schemas.microsoft.com/office/powerpoint/2010/main" val="241662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007" y="1666874"/>
            <a:ext cx="3684793" cy="733425"/>
          </a:xfrm>
        </p:spPr>
        <p:txBody>
          <a:bodyPr/>
          <a:lstStyle/>
          <a:p>
            <a:r>
              <a:rPr lang="en-US" dirty="0"/>
              <a:t>Resource Sheet</a:t>
            </a:r>
          </a:p>
        </p:txBody>
      </p:sp>
      <p:pic>
        <p:nvPicPr>
          <p:cNvPr id="20" name="Picture Placeholder 19"/>
          <p:cNvPicPr>
            <a:picLocks noGrp="1" noChangeAspect="1"/>
          </p:cNvPicPr>
          <p:nvPr>
            <p:ph type="pic" idx="1"/>
          </p:nvPr>
        </p:nvPicPr>
        <p:blipFill>
          <a:blip r:embed="rId3" cstate="print"/>
          <a:srcRect l="5035" r="5035"/>
          <a:stretch>
            <a:fillRect/>
          </a:stretch>
        </p:blipFill>
        <p:spPr>
          <a:xfrm>
            <a:off x="7073371" y="379791"/>
            <a:ext cx="4061354" cy="5801934"/>
          </a:xfrm>
          <a:prstGeom prst="rect">
            <a:avLst/>
          </a:prstGeom>
        </p:spPr>
      </p:pic>
      <p:sp>
        <p:nvSpPr>
          <p:cNvPr id="3" name="Text Placeholder 2"/>
          <p:cNvSpPr>
            <a:spLocks noGrp="1"/>
          </p:cNvSpPr>
          <p:nvPr>
            <p:ph type="body" sz="half" idx="2"/>
          </p:nvPr>
        </p:nvSpPr>
        <p:spPr/>
        <p:txBody>
          <a:bodyPr/>
          <a:lstStyle/>
          <a:p>
            <a:r>
              <a:rPr lang="en-US" dirty="0"/>
              <a:t>Created in order to keep providers up to date on formulation changes, and get new providers up to speed rapidly.</a:t>
            </a:r>
          </a:p>
        </p:txBody>
      </p:sp>
    </p:spTree>
    <p:extLst>
      <p:ext uri="{BB962C8B-B14F-4D97-AF65-F5344CB8AC3E}">
        <p14:creationId xmlns:p14="http://schemas.microsoft.com/office/powerpoint/2010/main" val="1413715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Missed Opportunities!</a:t>
            </a:r>
          </a:p>
        </p:txBody>
      </p:sp>
      <p:sp>
        <p:nvSpPr>
          <p:cNvPr id="4" name="Text Placeholder 3"/>
          <p:cNvSpPr>
            <a:spLocks noGrp="1"/>
          </p:cNvSpPr>
          <p:nvPr>
            <p:ph type="body" sz="half" idx="2"/>
          </p:nvPr>
        </p:nvSpPr>
        <p:spPr/>
        <p:txBody>
          <a:bodyPr/>
          <a:lstStyle/>
          <a:p>
            <a:r>
              <a:rPr lang="en-US" dirty="0"/>
              <a:t>In the process of going through due letters, I started auditing missed opportunities.</a:t>
            </a:r>
          </a:p>
        </p:txBody>
      </p:sp>
      <p:pic>
        <p:nvPicPr>
          <p:cNvPr id="3074" name="Picture 2" descr="Related image"/>
          <p:cNvPicPr>
            <a:picLocks noGrp="1" noChangeAspect="1" noChangeArrowheads="1"/>
          </p:cNvPicPr>
          <p:nvPr>
            <p:ph type="pic" idx="1"/>
          </p:nvPr>
        </p:nvPicPr>
        <p:blipFill>
          <a:blip r:embed="rId3" cstate="print">
            <a:extLst>
              <a:ext uri="{28A0092B-C50C-407E-A947-70E740481C1C}">
                <a14:useLocalDpi xmlns:a14="http://schemas.microsoft.com/office/drawing/2010/main" val="0"/>
              </a:ext>
            </a:extLst>
          </a:blip>
          <a:srcRect t="5498" b="5498"/>
          <a:stretch>
            <a:fillRect/>
          </a:stretch>
        </p:blipFill>
        <p:spPr bwMode="auto">
          <a:xfrm>
            <a:off x="7054321" y="906311"/>
            <a:ext cx="3851804" cy="5502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5201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806" y="470623"/>
            <a:ext cx="1560718" cy="609600"/>
          </a:xfrm>
        </p:spPr>
        <p:txBody>
          <a:bodyPr>
            <a:normAutofit fontScale="90000"/>
          </a:bodyPr>
          <a:lstStyle/>
          <a:p>
            <a:r>
              <a:rPr lang="en-US" dirty="0"/>
              <a:t>Totals!</a:t>
            </a:r>
          </a:p>
        </p:txBody>
      </p:sp>
      <p:sp>
        <p:nvSpPr>
          <p:cNvPr id="9" name="TextBox 8"/>
          <p:cNvSpPr txBox="1"/>
          <p:nvPr/>
        </p:nvSpPr>
        <p:spPr>
          <a:xfrm>
            <a:off x="2181915" y="1285446"/>
            <a:ext cx="7248525" cy="4524315"/>
          </a:xfrm>
          <a:prstGeom prst="rect">
            <a:avLst/>
          </a:prstGeom>
          <a:noFill/>
        </p:spPr>
        <p:txBody>
          <a:bodyPr wrap="square" rtlCol="0">
            <a:spAutoFit/>
          </a:bodyPr>
          <a:lstStyle/>
          <a:p>
            <a:pPr algn="ctr"/>
            <a:r>
              <a:rPr lang="en-US" sz="3200" dirty="0"/>
              <a:t>Over 562 Chart reviews, I found…</a:t>
            </a:r>
          </a:p>
          <a:p>
            <a:pPr algn="ctr"/>
            <a:endParaRPr lang="en-US" sz="3200" dirty="0"/>
          </a:p>
          <a:p>
            <a:pPr algn="ctr"/>
            <a:r>
              <a:rPr lang="en-US" sz="3200" dirty="0"/>
              <a:t>177 Patients</a:t>
            </a:r>
          </a:p>
          <a:p>
            <a:pPr algn="ctr"/>
            <a:endParaRPr lang="en-US" sz="3200" i="1" dirty="0"/>
          </a:p>
          <a:p>
            <a:pPr algn="ctr"/>
            <a:r>
              <a:rPr lang="en-US" sz="3200" i="1" dirty="0"/>
              <a:t>With a combined </a:t>
            </a:r>
            <a:r>
              <a:rPr lang="en-US" sz="3200" b="1" i="1" u="sng" dirty="0"/>
              <a:t>437</a:t>
            </a:r>
            <a:r>
              <a:rPr lang="en-US" sz="3200" b="1" dirty="0"/>
              <a:t> MISSED OPPORTUNITIES</a:t>
            </a:r>
          </a:p>
          <a:p>
            <a:pPr algn="ctr"/>
            <a:endParaRPr lang="en-US" sz="3200" b="1" dirty="0"/>
          </a:p>
          <a:p>
            <a:pPr algn="ctr"/>
            <a:r>
              <a:rPr lang="en-US" sz="3200" b="1" dirty="0"/>
              <a:t>Totaling of </a:t>
            </a:r>
            <a:r>
              <a:rPr lang="en-US" sz="3200" b="1" u="sng" dirty="0"/>
              <a:t>352</a:t>
            </a:r>
            <a:r>
              <a:rPr lang="en-US" sz="3200" b="1" dirty="0"/>
              <a:t> vaccines NOT given across these patients. </a:t>
            </a:r>
          </a:p>
        </p:txBody>
      </p:sp>
    </p:spTree>
    <p:extLst>
      <p:ext uri="{BB962C8B-B14F-4D97-AF65-F5344CB8AC3E}">
        <p14:creationId xmlns:p14="http://schemas.microsoft.com/office/powerpoint/2010/main" val="11887017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75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75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fade">
                                      <p:cBhvr>
                                        <p:cTn id="17" dur="75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animEffect transition="in" filter="fade">
                                      <p:cBhvr>
                                        <p:cTn id="22" dur="75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3257" y="447059"/>
            <a:ext cx="4587738" cy="5753852"/>
          </a:xfrm>
          <a:prstGeom prst="rect">
            <a:avLst/>
          </a:prstGeom>
        </p:spPr>
      </p:pic>
      <p:sp>
        <p:nvSpPr>
          <p:cNvPr id="2" name="Title 1"/>
          <p:cNvSpPr>
            <a:spLocks noGrp="1"/>
          </p:cNvSpPr>
          <p:nvPr>
            <p:ph type="title"/>
          </p:nvPr>
        </p:nvSpPr>
        <p:spPr>
          <a:xfrm>
            <a:off x="541656" y="922350"/>
            <a:ext cx="4356347" cy="1131073"/>
          </a:xfrm>
        </p:spPr>
        <p:txBody>
          <a:bodyPr/>
          <a:lstStyle/>
          <a:p>
            <a:r>
              <a:rPr lang="en-US" dirty="0"/>
              <a:t>Marc R Mason, RN	</a:t>
            </a:r>
          </a:p>
        </p:txBody>
      </p:sp>
      <p:sp>
        <p:nvSpPr>
          <p:cNvPr id="5" name="Text Placeholder 4"/>
          <p:cNvSpPr>
            <a:spLocks noGrp="1"/>
          </p:cNvSpPr>
          <p:nvPr>
            <p:ph type="body" sz="half" idx="2"/>
          </p:nvPr>
        </p:nvSpPr>
        <p:spPr>
          <a:xfrm>
            <a:off x="541656" y="2290315"/>
            <a:ext cx="3194409" cy="1033670"/>
          </a:xfrm>
        </p:spPr>
        <p:txBody>
          <a:bodyPr/>
          <a:lstStyle/>
          <a:p>
            <a:r>
              <a:rPr lang="en-US" dirty="0"/>
              <a:t>Immunization Coordinator </a:t>
            </a:r>
          </a:p>
          <a:p>
            <a:r>
              <a:rPr lang="en-US" dirty="0"/>
              <a:t>Warm Springs Community Health</a:t>
            </a:r>
          </a:p>
        </p:txBody>
      </p:sp>
    </p:spTree>
    <p:extLst>
      <p:ext uri="{BB962C8B-B14F-4D97-AF65-F5344CB8AC3E}">
        <p14:creationId xmlns:p14="http://schemas.microsoft.com/office/powerpoint/2010/main" val="316770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947" y="935355"/>
            <a:ext cx="5092906" cy="1574808"/>
          </a:xfrm>
        </p:spPr>
        <p:txBody>
          <a:bodyPr/>
          <a:lstStyle/>
          <a:p>
            <a:r>
              <a:rPr lang="en-US" dirty="0"/>
              <a:t>Factors We Attribute Our Success To!</a:t>
            </a:r>
          </a:p>
        </p:txBody>
      </p:sp>
      <p:sp>
        <p:nvSpPr>
          <p:cNvPr id="4" name="Text Placeholder 3"/>
          <p:cNvSpPr>
            <a:spLocks noGrp="1"/>
          </p:cNvSpPr>
          <p:nvPr>
            <p:ph type="body" sz="half" idx="2"/>
          </p:nvPr>
        </p:nvSpPr>
        <p:spPr>
          <a:xfrm>
            <a:off x="491274" y="3421380"/>
            <a:ext cx="5084979" cy="1371600"/>
          </a:xfrm>
        </p:spPr>
        <p:txBody>
          <a:bodyPr/>
          <a:lstStyle/>
          <a:p>
            <a:endParaRPr lang="en-US" dirty="0"/>
          </a:p>
        </p:txBody>
      </p:sp>
      <p:pic>
        <p:nvPicPr>
          <p:cNvPr id="1028" name="Picture 4" descr="https://media.tenor.com/images/d9b402625d460d1095ae23991fb2a183/tenor.gif"/>
          <p:cNvPicPr>
            <a:picLocks noGrp="1" noChangeAspect="1" noChangeArrowheads="1" noCrop="1"/>
          </p:cNvPicPr>
          <p:nvPr>
            <p:ph type="pic" idx="1"/>
          </p:nvPr>
        </p:nvPicPr>
        <p:blipFill>
          <a:blip r:embed="rId3" cstate="print">
            <a:extLst>
              <a:ext uri="{28A0092B-C50C-407E-A947-70E740481C1C}">
                <a14:useLocalDpi xmlns:a14="http://schemas.microsoft.com/office/drawing/2010/main" val="0"/>
              </a:ext>
            </a:extLst>
          </a:blip>
          <a:srcRect l="17545" r="17545"/>
          <a:stretch>
            <a:fillRect/>
          </a:stretch>
        </p:blipFill>
        <p:spPr bwMode="auto">
          <a:xfrm>
            <a:off x="6929628" y="1402080"/>
            <a:ext cx="2602992" cy="3718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493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89" y="1310174"/>
            <a:ext cx="5092906" cy="723122"/>
          </a:xfrm>
        </p:spPr>
        <p:txBody>
          <a:bodyPr/>
          <a:lstStyle/>
          <a:p>
            <a:r>
              <a:rPr lang="en-US" dirty="0"/>
              <a:t>Manual Audits	</a:t>
            </a:r>
          </a:p>
        </p:txBody>
      </p:sp>
      <p:pic>
        <p:nvPicPr>
          <p:cNvPr id="5" name="Picture Placeholder 4"/>
          <p:cNvPicPr>
            <a:picLocks noGrp="1" noChangeAspect="1"/>
          </p:cNvPicPr>
          <p:nvPr>
            <p:ph type="pic" idx="1"/>
          </p:nvPr>
        </p:nvPicPr>
        <p:blipFill>
          <a:blip r:embed="rId3" cstate="print">
            <a:extLst>
              <a:ext uri="{28A0092B-C50C-407E-A947-70E740481C1C}">
                <a14:useLocalDpi xmlns:a14="http://schemas.microsoft.com/office/drawing/2010/main" val="0"/>
              </a:ext>
            </a:extLst>
          </a:blip>
          <a:stretch>
            <a:fillRect/>
          </a:stretch>
        </p:blipFill>
        <p:spPr>
          <a:xfrm>
            <a:off x="5434858" y="1785257"/>
            <a:ext cx="5715000" cy="3810000"/>
          </a:xfrm>
        </p:spPr>
      </p:pic>
      <p:sp>
        <p:nvSpPr>
          <p:cNvPr id="4" name="Text Placeholder 3"/>
          <p:cNvSpPr>
            <a:spLocks noGrp="1"/>
          </p:cNvSpPr>
          <p:nvPr>
            <p:ph type="body" sz="half" idx="2"/>
          </p:nvPr>
        </p:nvSpPr>
        <p:spPr>
          <a:xfrm>
            <a:off x="464489" y="3004457"/>
            <a:ext cx="5084979" cy="1371600"/>
          </a:xfrm>
        </p:spPr>
        <p:txBody>
          <a:bodyPr/>
          <a:lstStyle/>
          <a:p>
            <a:r>
              <a:rPr lang="en-US" dirty="0"/>
              <a:t>Due letter, pull up chart, pull patient up in Alert, compare, chart note, rinse, repeat.</a:t>
            </a:r>
          </a:p>
        </p:txBody>
      </p:sp>
      <p:sp>
        <p:nvSpPr>
          <p:cNvPr id="6" name="Rectangle 5"/>
          <p:cNvSpPr/>
          <p:nvPr/>
        </p:nvSpPr>
        <p:spPr>
          <a:xfrm>
            <a:off x="8780106" y="4767943"/>
            <a:ext cx="1698172" cy="307910"/>
          </a:xfrm>
          <a:prstGeom prst="rect">
            <a:avLst/>
          </a:prstGeom>
          <a:solidFill>
            <a:srgbClr val="DDE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612155" y="4721843"/>
            <a:ext cx="2034074" cy="400110"/>
          </a:xfrm>
          <a:prstGeom prst="rect">
            <a:avLst/>
          </a:prstGeom>
          <a:noFill/>
        </p:spPr>
        <p:txBody>
          <a:bodyPr wrap="square" rtlCol="0">
            <a:spAutoFit/>
          </a:bodyPr>
          <a:lstStyle/>
          <a:p>
            <a:pPr algn="ctr"/>
            <a:r>
              <a:rPr lang="en-US" sz="1000" dirty="0">
                <a:solidFill>
                  <a:schemeClr val="bg1"/>
                </a:solidFill>
              </a:rPr>
              <a:t>Marc R Mason, RN</a:t>
            </a:r>
          </a:p>
          <a:p>
            <a:pPr algn="ctr"/>
            <a:r>
              <a:rPr lang="en-US" sz="1000" dirty="0">
                <a:solidFill>
                  <a:schemeClr val="bg1"/>
                </a:solidFill>
              </a:rPr>
              <a:t>Immunization Coordinator</a:t>
            </a:r>
          </a:p>
        </p:txBody>
      </p:sp>
    </p:spTree>
    <p:extLst>
      <p:ext uri="{BB962C8B-B14F-4D97-AF65-F5344CB8AC3E}">
        <p14:creationId xmlns:p14="http://schemas.microsoft.com/office/powerpoint/2010/main" val="2754815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635" y="1382032"/>
            <a:ext cx="3418093" cy="753836"/>
          </a:xfrm>
        </p:spPr>
        <p:txBody>
          <a:bodyPr/>
          <a:lstStyle/>
          <a:p>
            <a:r>
              <a:rPr lang="en-US" dirty="0"/>
              <a:t>Manual Entry	</a:t>
            </a:r>
          </a:p>
        </p:txBody>
      </p:sp>
      <p:sp>
        <p:nvSpPr>
          <p:cNvPr id="4" name="Text Placeholder 3"/>
          <p:cNvSpPr>
            <a:spLocks noGrp="1"/>
          </p:cNvSpPr>
          <p:nvPr>
            <p:ph type="body" sz="half" idx="2"/>
          </p:nvPr>
        </p:nvSpPr>
        <p:spPr>
          <a:xfrm>
            <a:off x="402510" y="2710566"/>
            <a:ext cx="3258020" cy="2480807"/>
          </a:xfrm>
        </p:spPr>
        <p:txBody>
          <a:bodyPr/>
          <a:lstStyle/>
          <a:p>
            <a:r>
              <a:rPr lang="en-US" dirty="0"/>
              <a:t>Updating outside </a:t>
            </a:r>
            <a:r>
              <a:rPr lang="en-US" dirty="0" err="1"/>
              <a:t>Imms</a:t>
            </a:r>
            <a:r>
              <a:rPr lang="en-US" dirty="0"/>
              <a:t> BEFORE creating visit defaults to Historical immunization entry, which reduces the number of clicks and fields you have to do.</a:t>
            </a:r>
          </a:p>
        </p:txBody>
      </p:sp>
      <p:pic>
        <p:nvPicPr>
          <p:cNvPr id="11" name="Picture Placeholder 10"/>
          <p:cNvPicPr>
            <a:picLocks noGrp="1" noChangeAspect="1"/>
          </p:cNvPicPr>
          <p:nvPr>
            <p:ph type="pic" idx="1"/>
          </p:nvPr>
        </p:nvPicPr>
        <p:blipFill rotWithShape="1">
          <a:blip r:embed="rId3" cstate="print">
            <a:extLst>
              <a:ext uri="{28A0092B-C50C-407E-A947-70E740481C1C}">
                <a14:useLocalDpi xmlns:a14="http://schemas.microsoft.com/office/drawing/2010/main" val="0"/>
              </a:ext>
            </a:extLst>
          </a:blip>
          <a:srcRect l="27416" t="-1" r="-16425" b="5000"/>
          <a:stretch/>
        </p:blipFill>
        <p:spPr>
          <a:xfrm>
            <a:off x="4780113" y="1669774"/>
            <a:ext cx="8633716" cy="4341862"/>
          </a:xfrm>
        </p:spPr>
      </p:pic>
      <p:sp>
        <p:nvSpPr>
          <p:cNvPr id="14" name="Rectangle 13"/>
          <p:cNvSpPr/>
          <p:nvPr/>
        </p:nvSpPr>
        <p:spPr>
          <a:xfrm>
            <a:off x="5365750" y="1758950"/>
            <a:ext cx="558800" cy="203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1087100" y="3308350"/>
            <a:ext cx="254000" cy="1397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896100" y="4114800"/>
            <a:ext cx="425450" cy="4000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4138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117" y="756912"/>
            <a:ext cx="5092906" cy="1574808"/>
          </a:xfrm>
        </p:spPr>
        <p:txBody>
          <a:bodyPr>
            <a:normAutofit fontScale="90000"/>
          </a:bodyPr>
          <a:lstStyle/>
          <a:p>
            <a:r>
              <a:rPr lang="en-US" dirty="0"/>
              <a:t>Immunization Due Letter Chart Review Template</a:t>
            </a:r>
          </a:p>
        </p:txBody>
      </p:sp>
      <p:sp>
        <p:nvSpPr>
          <p:cNvPr id="4" name="Text Placeholder 3"/>
          <p:cNvSpPr>
            <a:spLocks noGrp="1"/>
          </p:cNvSpPr>
          <p:nvPr>
            <p:ph type="body" sz="half" idx="2"/>
          </p:nvPr>
        </p:nvSpPr>
        <p:spPr>
          <a:xfrm>
            <a:off x="333438" y="3222265"/>
            <a:ext cx="5084979" cy="1371600"/>
          </a:xfrm>
        </p:spPr>
        <p:txBody>
          <a:bodyPr/>
          <a:lstStyle/>
          <a:p>
            <a:r>
              <a:rPr lang="en-US" dirty="0"/>
              <a:t>This has sped up due letters significantly. </a:t>
            </a:r>
          </a:p>
          <a:p>
            <a:endParaRPr lang="en-US" dirty="0"/>
          </a:p>
          <a:p>
            <a:r>
              <a:rPr lang="en-US" dirty="0"/>
              <a:t>Kindly created for me by Jim </a:t>
            </a:r>
            <a:r>
              <a:rPr lang="en-US" dirty="0" err="1"/>
              <a:t>Gemelas</a:t>
            </a:r>
            <a:r>
              <a:rPr lang="en-US" dirty="0"/>
              <a:t>. </a:t>
            </a:r>
          </a:p>
        </p:txBody>
      </p:sp>
      <p:pic>
        <p:nvPicPr>
          <p:cNvPr id="7" name="Picture Placeholder 6"/>
          <p:cNvPicPr preferRelativeResize="0">
            <a:picLocks noGrp="1" noChangeAspect="1"/>
          </p:cNvPicPr>
          <p:nvPr>
            <p:ph type="pic" idx="1"/>
          </p:nvPr>
        </p:nvPicPr>
        <p:blipFill>
          <a:blip r:embed="rId3" cstate="print">
            <a:extLst>
              <a:ext uri="{28A0092B-C50C-407E-A947-70E740481C1C}">
                <a14:useLocalDpi xmlns:a14="http://schemas.microsoft.com/office/drawing/2010/main" val="0"/>
              </a:ext>
            </a:extLst>
          </a:blip>
          <a:stretch>
            <a:fillRect/>
          </a:stretch>
        </p:blipFill>
        <p:spPr>
          <a:xfrm>
            <a:off x="5623690" y="1483767"/>
            <a:ext cx="6096000" cy="4219575"/>
          </a:xfrm>
        </p:spPr>
      </p:pic>
    </p:spTree>
    <p:extLst>
      <p:ext uri="{BB962C8B-B14F-4D97-AF65-F5344CB8AC3E}">
        <p14:creationId xmlns:p14="http://schemas.microsoft.com/office/powerpoint/2010/main" val="1000688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5246039" y="477805"/>
            <a:ext cx="5432017" cy="6006970"/>
          </a:xfrm>
          <a:prstGeom prst="rect">
            <a:avLst/>
          </a:prstGeom>
        </p:spPr>
      </p:pic>
      <p:sp>
        <p:nvSpPr>
          <p:cNvPr id="3" name="Title 2"/>
          <p:cNvSpPr>
            <a:spLocks noGrp="1"/>
          </p:cNvSpPr>
          <p:nvPr>
            <p:ph type="title"/>
          </p:nvPr>
        </p:nvSpPr>
        <p:spPr>
          <a:xfrm>
            <a:off x="677588" y="1240449"/>
            <a:ext cx="2892489" cy="795702"/>
          </a:xfrm>
        </p:spPr>
        <p:txBody>
          <a:bodyPr/>
          <a:lstStyle/>
          <a:p>
            <a:r>
              <a:rPr lang="en-US" dirty="0"/>
              <a:t>Due letters!</a:t>
            </a:r>
          </a:p>
        </p:txBody>
      </p:sp>
      <p:sp>
        <p:nvSpPr>
          <p:cNvPr id="5" name="Text Placeholder 4"/>
          <p:cNvSpPr>
            <a:spLocks noGrp="1"/>
          </p:cNvSpPr>
          <p:nvPr>
            <p:ph type="body" sz="half" idx="2"/>
          </p:nvPr>
        </p:nvSpPr>
        <p:spPr>
          <a:xfrm>
            <a:off x="259215" y="2276670"/>
            <a:ext cx="4527389" cy="1371600"/>
          </a:xfrm>
        </p:spPr>
        <p:txBody>
          <a:bodyPr/>
          <a:lstStyle/>
          <a:p>
            <a:r>
              <a:rPr lang="en-US" dirty="0"/>
              <a:t>So, </a:t>
            </a:r>
            <a:r>
              <a:rPr lang="en-US" b="1" i="1" dirty="0"/>
              <a:t>SO</a:t>
            </a:r>
            <a:r>
              <a:rPr lang="en-US" dirty="0"/>
              <a:t> many due letters.</a:t>
            </a:r>
          </a:p>
        </p:txBody>
      </p:sp>
    </p:spTree>
    <p:extLst>
      <p:ext uri="{BB962C8B-B14F-4D97-AF65-F5344CB8AC3E}">
        <p14:creationId xmlns:p14="http://schemas.microsoft.com/office/powerpoint/2010/main" val="2078559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250" y="1344616"/>
            <a:ext cx="3304650" cy="734703"/>
          </a:xfrm>
        </p:spPr>
        <p:txBody>
          <a:bodyPr/>
          <a:lstStyle/>
          <a:p>
            <a:pPr algn="ctr"/>
            <a:r>
              <a:rPr lang="en-US" dirty="0"/>
              <a:t>WIC Staff</a:t>
            </a:r>
          </a:p>
        </p:txBody>
      </p:sp>
      <p:pic>
        <p:nvPicPr>
          <p:cNvPr id="5" name="Picture Placeholder 4"/>
          <p:cNvPicPr>
            <a:picLocks noGrp="1" noChangeAspect="1"/>
          </p:cNvPicPr>
          <p:nvPr>
            <p:ph type="pic" idx="1"/>
          </p:nvPr>
        </p:nvPicPr>
        <p:blipFill>
          <a:blip r:embed="rId3" cstate="print"/>
          <a:stretch>
            <a:fillRect/>
          </a:stretch>
        </p:blipFill>
        <p:spPr>
          <a:xfrm>
            <a:off x="5277909" y="1711968"/>
            <a:ext cx="4383405" cy="1798320"/>
          </a:xfrm>
          <a:prstGeom prst="rect">
            <a:avLst/>
          </a:prstGeom>
        </p:spPr>
      </p:pic>
      <p:sp>
        <p:nvSpPr>
          <p:cNvPr id="4" name="Text Placeholder 3"/>
          <p:cNvSpPr>
            <a:spLocks noGrp="1"/>
          </p:cNvSpPr>
          <p:nvPr>
            <p:ph type="body" sz="half" idx="2"/>
          </p:nvPr>
        </p:nvSpPr>
        <p:spPr>
          <a:xfrm>
            <a:off x="400575" y="2979420"/>
            <a:ext cx="4118086" cy="1371600"/>
          </a:xfrm>
        </p:spPr>
        <p:txBody>
          <a:bodyPr/>
          <a:lstStyle/>
          <a:p>
            <a:r>
              <a:rPr lang="en-US" dirty="0"/>
              <a:t>Our WIC staff are invaluable in capturing due patients. </a:t>
            </a:r>
          </a:p>
        </p:txBody>
      </p:sp>
    </p:spTree>
    <p:extLst>
      <p:ext uri="{BB962C8B-B14F-4D97-AF65-F5344CB8AC3E}">
        <p14:creationId xmlns:p14="http://schemas.microsoft.com/office/powerpoint/2010/main" val="1382724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19" y="711192"/>
            <a:ext cx="4136073" cy="1369068"/>
          </a:xfrm>
        </p:spPr>
        <p:txBody>
          <a:bodyPr/>
          <a:lstStyle/>
          <a:p>
            <a:r>
              <a:rPr lang="en-US" dirty="0"/>
              <a:t>WIC’s Schedule</a:t>
            </a:r>
          </a:p>
        </p:txBody>
      </p:sp>
      <p:sp>
        <p:nvSpPr>
          <p:cNvPr id="4" name="Text Placeholder 3"/>
          <p:cNvSpPr>
            <a:spLocks noGrp="1"/>
          </p:cNvSpPr>
          <p:nvPr>
            <p:ph type="body" sz="half" idx="2"/>
          </p:nvPr>
        </p:nvSpPr>
        <p:spPr>
          <a:xfrm>
            <a:off x="226169" y="2446020"/>
            <a:ext cx="4527124" cy="1371600"/>
          </a:xfrm>
        </p:spPr>
        <p:txBody>
          <a:bodyPr/>
          <a:lstStyle/>
          <a:p>
            <a:r>
              <a:rPr lang="en-US" dirty="0"/>
              <a:t>When able, I scrub the patient charts on the WIC schedule and notate patients that are due for shots. </a:t>
            </a:r>
          </a:p>
          <a:p>
            <a:r>
              <a:rPr lang="en-US" dirty="0"/>
              <a:t>They have also been great at offering parents for us to get the flu shot!</a:t>
            </a:r>
          </a:p>
        </p:txBody>
      </p:sp>
      <p:pic>
        <p:nvPicPr>
          <p:cNvPr id="7" name="Picture Placeholder 6"/>
          <p:cNvPicPr>
            <a:picLocks noGrp="1" noChangeAspect="1"/>
          </p:cNvPicPr>
          <p:nvPr>
            <p:ph type="pic" idx="1"/>
          </p:nvPr>
        </p:nvPicPr>
        <p:blipFill>
          <a:blip r:embed="rId3" cstate="print"/>
          <a:stretch>
            <a:fillRect/>
          </a:stretch>
        </p:blipFill>
        <p:spPr>
          <a:xfrm>
            <a:off x="5082547" y="1943101"/>
            <a:ext cx="4822593" cy="2743200"/>
          </a:xfrm>
          <a:prstGeom prst="rect">
            <a:avLst/>
          </a:prstGeom>
        </p:spPr>
      </p:pic>
    </p:spTree>
    <p:extLst>
      <p:ext uri="{BB962C8B-B14F-4D97-AF65-F5344CB8AC3E}">
        <p14:creationId xmlns:p14="http://schemas.microsoft.com/office/powerpoint/2010/main" val="3606075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7F26265E0201745832539FC8CD90A02" ma:contentTypeVersion="18" ma:contentTypeDescription="Create a new document." ma:contentTypeScope="" ma:versionID="3e7d87fa2451b6508ba4fcd7149e9732">
  <xsd:schema xmlns:xsd="http://www.w3.org/2001/XMLSchema" xmlns:xs="http://www.w3.org/2001/XMLSchema" xmlns:p="http://schemas.microsoft.com/office/2006/metadata/properties" xmlns:ns1="http://schemas.microsoft.com/sharepoint/v3" xmlns:ns2="59da1016-2a1b-4f8a-9768-d7a4932f6f16" xmlns:ns3="a836e724-b941-4be0-bc27-7475ef3d3059" targetNamespace="http://schemas.microsoft.com/office/2006/metadata/properties" ma:root="true" ma:fieldsID="732d36b1a15b858893657b7f58ec0e3b" ns1:_="" ns2:_="" ns3:_="">
    <xsd:import namespace="http://schemas.microsoft.com/sharepoint/v3"/>
    <xsd:import namespace="59da1016-2a1b-4f8a-9768-d7a4932f6f16"/>
    <xsd:import namespace="a836e724-b941-4be0-bc27-7475ef3d3059"/>
    <xsd:element name="properties">
      <xsd:complexType>
        <xsd:sequence>
          <xsd:element name="documentManagement">
            <xsd:complexType>
              <xsd:all>
                <xsd:element ref="ns2:IACategory" minOccurs="0"/>
                <xsd:element ref="ns2:IATopic" minOccurs="0"/>
                <xsd:element ref="ns2:IASubtopic" minOccurs="0"/>
                <xsd:element ref="ns2:DocumentExpirationDate" minOccurs="0"/>
                <xsd:element ref="ns3:Meta_x0020_Description" minOccurs="0"/>
                <xsd:element ref="ns3:Meta_x0020_Keywords" minOccurs="0"/>
                <xsd:element ref="ns1:PublishingStartDate" minOccurs="0"/>
                <xsd:element ref="ns1:PublishingExpirationDate" minOccurs="0"/>
                <xsd:element ref="ns1:URL"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URL" ma:index="12" nillable="true" ma:displayName="URL" ma:format="Hyperlink"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da1016-2a1b-4f8a-9768-d7a4932f6f16" elementFormDefault="qualified">
    <xsd:import namespace="http://schemas.microsoft.com/office/2006/documentManagement/types"/>
    <xsd:import namespace="http://schemas.microsoft.com/office/infopath/2007/PartnerControls"/>
    <xsd:element name="IACategory" ma:index="4" nillable="true" ma:displayName="IA Category" ma:format="Dropdown" ma:internalName="IACategory" ma:readOnly="false">
      <xsd:simpleType>
        <xsd:restriction base="dms:Choice">
          <xsd:enumeration value="About OHA"/>
          <xsd:enumeration value="Programs and Services"/>
          <xsd:enumeration value="Oregon Health Plan"/>
          <xsd:enumeration value="Health System Reform"/>
          <xsd:enumeration value="Licenses and Certificates"/>
          <xsd:enumeration value="Public Health"/>
        </xsd:restriction>
      </xsd:simpleType>
    </xsd:element>
    <xsd:element name="IATopic" ma:index="5" nillable="true" ma:displayName="IA Topic" ma:format="Dropdown" ma:internalName="IATopic" ma:readOnly="false">
      <xsd:simpleType>
        <xsd:restriction base="dms:Choice">
          <xsd:enumeration value="About OHA - Agency Communications"/>
          <xsd:enumeration value="About OHA - Budget"/>
          <xsd:enumeration value="About OHA - Contacts"/>
          <xsd:enumeration value="About OHA - Grants &amp; Contracts"/>
          <xsd:enumeration value="About OHA - Jobs &amp; Employment"/>
          <xsd:enumeration value="About OHA - Organization"/>
          <xsd:enumeration value="About OHA - Policies"/>
          <xsd:enumeration value="About OHA - Public Meetings"/>
          <xsd:enumeration value="About OHA - Public Records"/>
          <xsd:enumeration value="About OHA - Questions &amp; Comments"/>
          <xsd:enumeration value="About OHA - Reports &amp; Data"/>
          <xsd:enumeration value="About OHA - Rulemaking"/>
          <xsd:enumeration value="Programs and Services - Behavioral Health"/>
          <xsd:enumeration value="Programs and Services - Contacts"/>
          <xsd:enumeration value="Programs and Services - Coordinated Care"/>
          <xsd:enumeration value="Programs and Services - Disease"/>
          <xsd:enumeration value="Programs and Services - Environment"/>
          <xsd:enumeration value="Programs and Services - Health Resources"/>
          <xsd:enumeration value="Programs and Services - OEBB"/>
          <xsd:enumeration value="Programs and Services - Oregon Health Plan"/>
          <xsd:enumeration value="Programs and Services - Oregon State Hospital"/>
          <xsd:enumeration value="Programs and Services - PEBB"/>
          <xsd:enumeration value="Programs and Services - Pharmacy"/>
          <xsd:enumeration value="Programs and Services - Prevention"/>
          <xsd:enumeration value="Programs and Services - Safety"/>
          <xsd:enumeration value="Oregon Health Plan - Agency Communications"/>
          <xsd:enumeration value="Oregon Health Plan - Benefits"/>
          <xsd:enumeration value="Oregon Health Plan - Contacts"/>
          <xsd:enumeration value="Oregon Health Plan - Coordinated Care"/>
          <xsd:enumeration value="Oregon Health Plan - Grants &amp; Contracts"/>
          <xsd:enumeration value="Oregon Health Plan - Health Resources"/>
          <xsd:enumeration value="Oregon Health Plan - Policies"/>
          <xsd:enumeration value="Oregon Health Plan - Providers and Partners"/>
          <xsd:enumeration value="Oregon Health Plan - Public Meetings"/>
          <xsd:enumeration value="Oregon Health Plan - Questions &amp; Comments"/>
          <xsd:enumeration value="Oregon Health Plan - Rule Making"/>
          <xsd:enumeration value="Health System Reform - Agency Communications"/>
          <xsd:enumeration value="Health System Reform - Coordinated Care"/>
          <xsd:enumeration value="Health System Reform - Public Meetings"/>
          <xsd:enumeration value="Health System Reform - Questions &amp; Comments"/>
          <xsd:enumeration value="Health System Reform - Reports &amp; Data"/>
          <xsd:enumeration value="Licenses and Certificates - Certificates"/>
          <xsd:enumeration value="Licenses and Certificates - Contacts"/>
          <xsd:enumeration value="Licenses and Certificates - Licenses"/>
          <xsd:enumeration value="Licenses and Certificates - Vital Records"/>
          <xsd:enumeration value="Public Health - Agency Communications"/>
          <xsd:enumeration value="Public Health - Contacts"/>
          <xsd:enumeration value="Public Health - Disease"/>
          <xsd:enumeration value="Public Health - Environment"/>
          <xsd:enumeration value="Public Health - Health Resources"/>
          <xsd:enumeration value="Public Health - Questions &amp; Comments"/>
          <xsd:enumeration value="Public Health - Prevention"/>
          <xsd:enumeration value="Public Health - Providers and Partners"/>
          <xsd:enumeration value="Public Health - Reports &amp; Data"/>
          <xsd:enumeration value="Public Health - Safety"/>
          <xsd:enumeration value="Public Health - Vital Records"/>
        </xsd:restriction>
      </xsd:simpleType>
    </xsd:element>
    <xsd:element name="IASubtopic" ma:index="6" nillable="true" ma:displayName="IA Subtopic" ma:format="Dropdown" ma:internalName="IASubtopic" ma:readOnly="false">
      <xsd:simpleType>
        <xsd:restriction base="dms:Choice">
          <xsd:enumeration value="Addiction Services - Alcohol"/>
          <xsd:enumeration value="Addiction Services - Drug"/>
          <xsd:enumeration value="Addiction Services - Gambling"/>
          <xsd:enumeration value="Addiction Services - Tobacco"/>
          <xsd:enumeration value="Applications"/>
          <xsd:enumeration value="Benefits - Health Plans"/>
          <xsd:enumeration value="Benefits - OEBB"/>
          <xsd:enumeration value="Benefits - OHP"/>
          <xsd:enumeration value="Benefits - PEBB"/>
          <xsd:enumeration value="Benefits - Retirement"/>
          <xsd:enumeration value="Budget - Agency Summary"/>
          <xsd:enumeration value="Budget - Agency Request (ARB)"/>
          <xsd:enumeration value="Budget - Governors Budget"/>
          <xsd:enumeration value="Budget - Infrastructure"/>
          <xsd:enumeration value="Budget - Legislatively Adopted (LAB)"/>
          <xsd:enumeration value="Budget - Legislative action"/>
          <xsd:enumeration value="Budget - Overview"/>
          <xsd:enumeration value="Budget - Policy Option Package (POP)"/>
          <xsd:enumeration value="Budget - Priorities"/>
          <xsd:enumeration value="Budget - Program"/>
          <xsd:enumeration value="Budget - Reduction"/>
          <xsd:enumeration value="Budget - Strategic funding proposal"/>
          <xsd:enumeration value="Budget - Special report"/>
          <xsd:enumeration value="Budget - Stakeholder meeting"/>
          <xsd:enumeration value="CCO - Contact"/>
          <xsd:enumeration value="CCO - Audited Financial Statement"/>
          <xsd:enumeration value="CCO - Interim Financial Statement"/>
          <xsd:enumeration value="CCO - Internal Financial Statement"/>
          <xsd:enumeration value="Clean Air"/>
          <xsd:enumeration value="Clean Water"/>
          <xsd:enumeration value="Clinics"/>
          <xsd:enumeration value="Commissions"/>
          <xsd:enumeration value="Committee Members"/>
          <xsd:enumeration value="Committees"/>
          <xsd:enumeration value="Crisis Services"/>
          <xsd:enumeration value="Drug Addiction Services"/>
          <xsd:enumeration value="Electronic Health Care Records (EHR)"/>
          <xsd:enumeration value="Emergency Preparedness"/>
          <xsd:enumeration value="Environmental Pollution"/>
          <xsd:enumeration value="Featured Content"/>
          <xsd:enumeration value="Fees"/>
          <xsd:enumeration value="Health Services - Primary Care Home"/>
          <xsd:enumeration value="Health Services - Prioritized list"/>
          <xsd:enumeration value="ICD-10"/>
          <xsd:enumeration value="Immunizations"/>
          <xsd:enumeration value="Legislation - Bills"/>
          <xsd:enumeration value="Legislation - Contact"/>
          <xsd:enumeration value="Legislation - Highlights"/>
          <xsd:enumeration value="Legislation - Session Summary"/>
          <xsd:enumeration value="Materials - Commission"/>
          <xsd:enumeration value="Materials - Committee"/>
          <xsd:enumeration value="Materials - Coverage Guidance"/>
          <xsd:enumeration value="Materials - Evidence-based Guidelines"/>
          <xsd:enumeration value="Materials - Health care plan details"/>
          <xsd:enumeration value="Materials - Health care plan overview"/>
          <xsd:enumeration value="Materials - Meeting Document"/>
          <xsd:enumeration value="Materials - Meeting Recording"/>
          <xsd:enumeration value="Materials - Meeting Schedule"/>
          <xsd:enumeration value="Materials - Open Enrollment"/>
          <xsd:enumeration value="Materials - Training"/>
          <xsd:enumeration value="Materials - Webinar"/>
          <xsd:enumeration value="Materials - Workgroup"/>
          <xsd:enumeration value="Medical Marijuana (OMMP)"/>
          <xsd:enumeration value="Medical Services"/>
          <xsd:enumeration value="Meeting Document"/>
          <xsd:enumeration value="Meeting Schedule"/>
          <xsd:enumeration value="Mental Health Services"/>
          <xsd:enumeration value="Metrics - Behavioral Health"/>
          <xsd:enumeration value="Metrics - CCO"/>
          <xsd:enumeration value="Metrics - Demographics"/>
          <xsd:enumeration value="Metrics - Hospital Performance"/>
          <xsd:enumeration value="Metrics - Incentive"/>
          <xsd:enumeration value="Metrics - Measures and Outcomes Tracking (MOTS)"/>
          <xsd:enumeration value="Metrics - ONE Eligibility system"/>
          <xsd:enumeration value="Metrics - Prevention"/>
          <xsd:enumeration value="Metrics - Rural health"/>
          <xsd:enumeration value="Metrics - State-Wide"/>
          <xsd:enumeration value="News Letter"/>
          <xsd:enumeration value="News Release"/>
          <xsd:enumeration value="OHP - Medicaid Waiver"/>
          <xsd:enumeration value="OHP - Provider Announcement"/>
          <xsd:enumeration value="OHP - Provider Rates"/>
          <xsd:enumeration value="Preferred Drug List"/>
          <xsd:enumeration value="Prescription Drugs - Monitoring"/>
          <xsd:enumeration value="Prescription Drugs - Preferred List"/>
          <xsd:enumeration value="Prescription Drugs - Subsidy"/>
          <xsd:enumeration value="Prescription Drugs Subsidy"/>
          <xsd:enumeration value="Technical Assistance"/>
          <xsd:enumeration value="Training"/>
          <xsd:enumeration value="Vital Statistics - Birth Certificate"/>
          <xsd:enumeration value="Vital Statistics - Certificate Death"/>
          <xsd:enumeration value="Vital Statistics - Data Use Requests"/>
          <xsd:enumeration value="Vital Statistics - Divorce Data"/>
          <xsd:enumeration value="Vital Statistics - Domestic Partnership Data"/>
          <xsd:enumeration value="Vital Statistics - Fetal Death Data"/>
          <xsd:enumeration value="Vital Statistics - Marriage Data"/>
          <xsd:enumeration value="Vital Statistics - Teen Pregnancy Data"/>
          <xsd:enumeration value="Wellness - Exercise"/>
          <xsd:enumeration value="Wellness - HEM"/>
          <xsd:enumeration value="Wellness - Intervention"/>
          <xsd:enumeration value="Wellness - Pain Management"/>
          <xsd:enumeration value="Wellness - Reproductive Health"/>
          <xsd:enumeration value="Wellness - Stress Relief"/>
        </xsd:restriction>
      </xsd:simpleType>
    </xsd:element>
    <xsd:element name="DocumentExpirationDate" ma:index="7" nillable="true" ma:displayName="Document Expiration Date" ma:format="DateOnly" ma:internalName="DocumentExpirationDate" ma:readOnly="false">
      <xsd:simpleType>
        <xsd:restriction base="dms:DateTime"/>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836e724-b941-4be0-bc27-7475ef3d3059" elementFormDefault="qualified">
    <xsd:import namespace="http://schemas.microsoft.com/office/2006/documentManagement/types"/>
    <xsd:import namespace="http://schemas.microsoft.com/office/infopath/2007/PartnerControls"/>
    <xsd:element name="Meta_x0020_Description" ma:index="8" nillable="true" ma:displayName="Meta Description" ma:internalName="Meta_x0020_Description" ma:readOnly="false">
      <xsd:simpleType>
        <xsd:restriction base="dms:Text"/>
      </xsd:simpleType>
    </xsd:element>
    <xsd:element name="Meta_x0020_Keywords" ma:index="9" nillable="true" ma:displayName="Meta Keywords" ma:internalName="Meta_x0020_Keywords"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URL xmlns="http://schemas.microsoft.com/sharepoint/v3">
      <Url>https://www-auth.oregon.gov/oha/PH/PREVENTIONWELLNESS/VACCINESIMMUNIZATION/IMMUNIZATIONPARTNERSHIPS/Documents/RTWarmSpringsSuccess.pptx</Url>
      <Description>Warm Springs Health &amp; Wellness Center Strategies and tips for improved immunization rates presentation</Description>
    </URL>
    <PublishingExpirationDate xmlns="http://schemas.microsoft.com/sharepoint/v3" xsi:nil="true"/>
    <PublishingStartDate xmlns="http://schemas.microsoft.com/sharepoint/v3" xsi:nil="true"/>
    <IACategory xmlns="59da1016-2a1b-4f8a-9768-d7a4932f6f16">Public Health</IACategory>
    <IASubtopic xmlns="59da1016-2a1b-4f8a-9768-d7a4932f6f16" xsi:nil="true"/>
    <DocumentExpirationDate xmlns="59da1016-2a1b-4f8a-9768-d7a4932f6f16">2024-10-31T07:00:00+00:00</DocumentExpirationDate>
    <IATopic xmlns="59da1016-2a1b-4f8a-9768-d7a4932f6f16">Programs and Services - Prevention</IATopic>
    <Meta_x0020_Description xmlns="a836e724-b941-4be0-bc27-7475ef3d3059" xsi:nil="true"/>
    <Meta_x0020_Keywords xmlns="a836e724-b941-4be0-bc27-7475ef3d3059" xsi:nil="true"/>
  </documentManagement>
</p:properties>
</file>

<file path=customXml/itemProps1.xml><?xml version="1.0" encoding="utf-8"?>
<ds:datastoreItem xmlns:ds="http://schemas.openxmlformats.org/officeDocument/2006/customXml" ds:itemID="{F524D3AB-4B4B-453A-A371-053870CD271A}"/>
</file>

<file path=customXml/itemProps2.xml><?xml version="1.0" encoding="utf-8"?>
<ds:datastoreItem xmlns:ds="http://schemas.openxmlformats.org/officeDocument/2006/customXml" ds:itemID="{C3165BC0-CE62-432D-B7B7-870A7CA357A7}"/>
</file>

<file path=customXml/itemProps3.xml><?xml version="1.0" encoding="utf-8"?>
<ds:datastoreItem xmlns:ds="http://schemas.openxmlformats.org/officeDocument/2006/customXml" ds:itemID="{EE3AA539-AF78-4F2D-80C4-FFAB0F42D921}"/>
</file>

<file path=docProps/app.xml><?xml version="1.0" encoding="utf-8"?>
<Properties xmlns="http://schemas.openxmlformats.org/officeDocument/2006/extended-properties" xmlns:vt="http://schemas.openxmlformats.org/officeDocument/2006/docPropsVTypes">
  <Template>Ion</Template>
  <TotalTime>3199</TotalTime>
  <Words>1367</Words>
  <Application>Microsoft Office PowerPoint</Application>
  <PresentationFormat>Widescreen</PresentationFormat>
  <Paragraphs>88</Paragraphs>
  <Slides>17</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Century Gothic</vt:lpstr>
      <vt:lpstr>Wingdings 3</vt:lpstr>
      <vt:lpstr>Ion</vt:lpstr>
      <vt:lpstr>Warm Springs Health &amp; Wellness Center </vt:lpstr>
      <vt:lpstr>Marc R Mason, RN </vt:lpstr>
      <vt:lpstr>Factors We Attribute Our Success To!</vt:lpstr>
      <vt:lpstr>Manual Audits </vt:lpstr>
      <vt:lpstr>Manual Entry </vt:lpstr>
      <vt:lpstr>Immunization Due Letter Chart Review Template</vt:lpstr>
      <vt:lpstr>Due letters!</vt:lpstr>
      <vt:lpstr>WIC Staff</vt:lpstr>
      <vt:lpstr>WIC’s Schedule</vt:lpstr>
      <vt:lpstr>Walk-ins! </vt:lpstr>
      <vt:lpstr>Actually me, on October 1st, every year.    ….Who am I kidding…This is me EVERY day.  </vt:lpstr>
      <vt:lpstr>Vaccine Waste Reduction Efforts</vt:lpstr>
      <vt:lpstr>Pyxis System</vt:lpstr>
      <vt:lpstr>Vaccine Waste Log</vt:lpstr>
      <vt:lpstr>Resource Sheet</vt:lpstr>
      <vt:lpstr>Missed Opportunities!</vt:lpstr>
      <vt:lpstr>Totals!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Warm Springs Health &amp; Wellness Center Strategies and tips for improved immunization rates presentation</dc:title>
  <dc:creator>Mason, Marc R (IHS/POR)</dc:creator>
  <cp:lastModifiedBy>ANDERSON Jody</cp:lastModifiedBy>
  <cp:revision>41</cp:revision>
  <dcterms:created xsi:type="dcterms:W3CDTF">2019-10-04T16:45:30Z</dcterms:created>
  <dcterms:modified xsi:type="dcterms:W3CDTF">2019-10-17T05:27:25Z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0x01010097F26265E0201745832539FC8CD90A02</vt:lpwstr>
  </property>
  <property fmtid="{D5CDD505-2E9C-101B-9397-08002B2CF9AE}" pid="3" name="WorkflowChangePath">
    <vt:lpwstr>95054162-5dd7-47aa-93db-4366b558aa41,2;95054162-5dd7-47aa-93db-4366b558aa41,4;</vt:lpwstr>
  </property>
</Properties>
</file>