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3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7FDE-7275-4A2A-A15C-4607D10CF120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C203-6707-44F3-B8FB-0D8222EC2D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7FDE-7275-4A2A-A15C-4607D10CF120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C203-6707-44F3-B8FB-0D8222EC2D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7FDE-7275-4A2A-A15C-4607D10CF120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C203-6707-44F3-B8FB-0D8222EC2D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7FDE-7275-4A2A-A15C-4607D10CF120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C203-6707-44F3-B8FB-0D8222EC2D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7FDE-7275-4A2A-A15C-4607D10CF120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C203-6707-44F3-B8FB-0D8222EC2D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7FDE-7275-4A2A-A15C-4607D10CF120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C203-6707-44F3-B8FB-0D8222EC2D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7FDE-7275-4A2A-A15C-4607D10CF120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C203-6707-44F3-B8FB-0D8222EC2D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7FDE-7275-4A2A-A15C-4607D10CF120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C203-6707-44F3-B8FB-0D8222EC2D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7FDE-7275-4A2A-A15C-4607D10CF120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C203-6707-44F3-B8FB-0D8222EC2D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7FDE-7275-4A2A-A15C-4607D10CF120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C203-6707-44F3-B8FB-0D8222EC2D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7FDE-7275-4A2A-A15C-4607D10CF120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C203-6707-44F3-B8FB-0D8222EC2D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7FDE-7275-4A2A-A15C-4607D10CF120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1C203-6707-44F3-B8FB-0D8222EC2D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Peds Room Cart Configuration</a:t>
            </a:r>
            <a:endParaRPr lang="en-US" dirty="0"/>
          </a:p>
        </p:txBody>
      </p:sp>
      <p:pic>
        <p:nvPicPr>
          <p:cNvPr id="6" name="Content Placeholder 5" descr="Peds cart full vie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9214" y="1066800"/>
            <a:ext cx="3794522" cy="5257800"/>
          </a:xfrm>
        </p:spPr>
      </p:pic>
      <p:pic>
        <p:nvPicPr>
          <p:cNvPr id="9" name="Content Placeholder 8" descr="Peds cart cod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2895600"/>
            <a:ext cx="3810000" cy="2456881"/>
          </a:xfrm>
        </p:spPr>
      </p:pic>
      <p:sp>
        <p:nvSpPr>
          <p:cNvPr id="10" name="TextBox 9"/>
          <p:cNvSpPr txBox="1"/>
          <p:nvPr/>
        </p:nvSpPr>
        <p:spPr>
          <a:xfrm>
            <a:off x="4800600" y="4267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CODE: 1-3-5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/>
              <a:t>Cart </a:t>
            </a:r>
            <a:r>
              <a:rPr lang="en-US" b="1" i="1" u="sng" dirty="0" smtClean="0"/>
              <a:t>must</a:t>
            </a:r>
            <a:r>
              <a:rPr lang="en-US" i="1" dirty="0" smtClean="0"/>
              <a:t> remain locked at all times when not in use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11430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Peds Rooms </a:t>
            </a:r>
            <a:r>
              <a:rPr lang="en-US" dirty="0" smtClean="0"/>
              <a:t>1-10 </a:t>
            </a:r>
            <a:r>
              <a:rPr lang="en-US" dirty="0" smtClean="0"/>
              <a:t>all have a similar cart for respiratory equipment, IV supplies, blood draws, and fluids.  On the back of each cart hangs an Ambu bag of each size. On top of each cart is a sharps container, Sani Wipes, and tube gauze.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5562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*When a bin in the cart is empty toss it on the top of the cart for refilling.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Drawer 1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1066800" y="4953000"/>
            <a:ext cx="7315200" cy="1524000"/>
          </a:xfrm>
        </p:spPr>
        <p:txBody>
          <a:bodyPr numCol="2" anchor="ctr" anchorCtr="0">
            <a:noAutofit/>
          </a:bodyPr>
          <a:lstStyle/>
          <a:p>
            <a:r>
              <a:rPr lang="en-US" sz="1600" dirty="0" smtClean="0"/>
              <a:t>Adult, Peds, Infant nasal cannulas</a:t>
            </a:r>
          </a:p>
          <a:p>
            <a:r>
              <a:rPr lang="en-US" sz="1600" dirty="0" smtClean="0"/>
              <a:t>Adult and peds non-re-breather masks</a:t>
            </a:r>
          </a:p>
          <a:p>
            <a:r>
              <a:rPr lang="en-US" sz="1600" dirty="0" smtClean="0"/>
              <a:t>Nebulizers</a:t>
            </a:r>
          </a:p>
          <a:p>
            <a:r>
              <a:rPr lang="en-US" sz="1600" dirty="0" smtClean="0"/>
              <a:t>Suction sputum collection container</a:t>
            </a:r>
          </a:p>
          <a:p>
            <a:r>
              <a:rPr lang="en-US" sz="1600" dirty="0" smtClean="0"/>
              <a:t>Bulb suction</a:t>
            </a:r>
          </a:p>
          <a:p>
            <a:r>
              <a:rPr lang="en-US" sz="1600" dirty="0" smtClean="0"/>
              <a:t>Atomizer</a:t>
            </a:r>
          </a:p>
          <a:p>
            <a:r>
              <a:rPr lang="en-US" sz="1600" dirty="0" smtClean="0"/>
              <a:t>Nasal aspirator</a:t>
            </a:r>
          </a:p>
          <a:p>
            <a:r>
              <a:rPr lang="en-US" sz="1600" dirty="0" smtClean="0"/>
              <a:t>Saline Fish</a:t>
            </a:r>
          </a:p>
          <a:p>
            <a:r>
              <a:rPr lang="en-US" sz="1600" dirty="0" smtClean="0"/>
              <a:t>Blood pressure cuffs</a:t>
            </a:r>
          </a:p>
          <a:p>
            <a:endParaRPr lang="en-US" sz="1600" dirty="0"/>
          </a:p>
        </p:txBody>
      </p:sp>
      <p:pic>
        <p:nvPicPr>
          <p:cNvPr id="21" name="Content Placeholder 20" descr="Peds cart drawer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914400"/>
            <a:ext cx="5257800" cy="39433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Drawer 2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914400" y="5029200"/>
            <a:ext cx="7315200" cy="1524000"/>
          </a:xfrm>
        </p:spPr>
        <p:txBody>
          <a:bodyPr numCol="2" anchor="ctr" anchorCtr="0">
            <a:noAutofit/>
          </a:bodyPr>
          <a:lstStyle/>
          <a:p>
            <a:r>
              <a:rPr lang="en-US" sz="1600" dirty="0" smtClean="0"/>
              <a:t>24G, 22G, 20G </a:t>
            </a:r>
            <a:r>
              <a:rPr lang="en-US" sz="1600" dirty="0" err="1" smtClean="0"/>
              <a:t>caths</a:t>
            </a:r>
            <a:endParaRPr lang="en-US" sz="1600" dirty="0" smtClean="0"/>
          </a:p>
          <a:p>
            <a:r>
              <a:rPr lang="en-US" sz="1600" dirty="0" smtClean="0"/>
              <a:t>IV start Kits</a:t>
            </a:r>
          </a:p>
          <a:p>
            <a:r>
              <a:rPr lang="en-US" sz="1600" dirty="0" smtClean="0"/>
              <a:t>Red caps</a:t>
            </a:r>
          </a:p>
          <a:p>
            <a:r>
              <a:rPr lang="en-US" sz="1600" dirty="0" err="1" smtClean="0"/>
              <a:t>Posi</a:t>
            </a:r>
            <a:r>
              <a:rPr lang="en-US" sz="1600" dirty="0" smtClean="0"/>
              <a:t>-flow valves</a:t>
            </a:r>
          </a:p>
          <a:p>
            <a:r>
              <a:rPr lang="en-US" sz="1600" dirty="0" smtClean="0"/>
              <a:t>Saline flushes</a:t>
            </a:r>
          </a:p>
          <a:p>
            <a:r>
              <a:rPr lang="en-US" sz="1600" dirty="0" smtClean="0"/>
              <a:t>T-connectors</a:t>
            </a:r>
          </a:p>
          <a:p>
            <a:r>
              <a:rPr lang="en-US" sz="1600" dirty="0" smtClean="0"/>
              <a:t>Pediatric Blood culture bottles (for use with &lt;16 years of age)</a:t>
            </a:r>
          </a:p>
          <a:p>
            <a:endParaRPr lang="en-US" sz="1600" dirty="0"/>
          </a:p>
        </p:txBody>
      </p:sp>
      <p:pic>
        <p:nvPicPr>
          <p:cNvPr id="6" name="Content Placeholder 5" descr="Peds cart drawer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838200"/>
            <a:ext cx="5562600" cy="4095750"/>
          </a:xfrm>
        </p:spPr>
      </p:pic>
      <p:sp>
        <p:nvSpPr>
          <p:cNvPr id="2" name="7-Point Star 1"/>
          <p:cNvSpPr/>
          <p:nvPr/>
        </p:nvSpPr>
        <p:spPr>
          <a:xfrm rot="19525039">
            <a:off x="-65855" y="8128"/>
            <a:ext cx="2978106" cy="2574543"/>
          </a:xfrm>
          <a:prstGeom prst="star7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Remember to only get blood cultures on febrile kids—don’t culture everyone!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Only 1 blood culture in kids &lt;16 years old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Unless they have a central line then, culture every lumen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Drawer 3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1066800" y="4419600"/>
            <a:ext cx="7315200" cy="2286000"/>
          </a:xfrm>
        </p:spPr>
        <p:txBody>
          <a:bodyPr numCol="2" anchor="ctr" anchorCtr="0">
            <a:noAutofit/>
          </a:bodyPr>
          <a:lstStyle/>
          <a:p>
            <a:r>
              <a:rPr lang="en-US" sz="1600" dirty="0" smtClean="0"/>
              <a:t>Heel stick lancets</a:t>
            </a:r>
          </a:p>
          <a:p>
            <a:r>
              <a:rPr lang="en-US" sz="1600" dirty="0" smtClean="0"/>
              <a:t>VBG syringes for </a:t>
            </a:r>
            <a:r>
              <a:rPr lang="en-US" sz="1600" dirty="0" err="1" smtClean="0"/>
              <a:t>Istat</a:t>
            </a:r>
            <a:r>
              <a:rPr lang="en-US" sz="1600" dirty="0" smtClean="0"/>
              <a:t>/Blood gases</a:t>
            </a:r>
          </a:p>
          <a:p>
            <a:r>
              <a:rPr lang="en-US" sz="1600" dirty="0" smtClean="0"/>
              <a:t>Tape</a:t>
            </a:r>
          </a:p>
          <a:p>
            <a:r>
              <a:rPr lang="en-US" sz="1600" dirty="0" smtClean="0"/>
              <a:t>Vacutainer</a:t>
            </a:r>
          </a:p>
          <a:p>
            <a:r>
              <a:rPr lang="en-US" sz="1600" dirty="0" smtClean="0"/>
              <a:t>Pacifiers &amp; Sweetese</a:t>
            </a:r>
          </a:p>
          <a:p>
            <a:r>
              <a:rPr lang="en-US" sz="1600" dirty="0" smtClean="0"/>
              <a:t>Heat packs</a:t>
            </a:r>
          </a:p>
          <a:p>
            <a:r>
              <a:rPr lang="en-US" sz="1600" dirty="0" smtClean="0"/>
              <a:t>Tegaderm</a:t>
            </a:r>
          </a:p>
          <a:p>
            <a:r>
              <a:rPr lang="en-US" sz="1600" dirty="0" smtClean="0"/>
              <a:t>LMX</a:t>
            </a:r>
          </a:p>
          <a:p>
            <a:r>
              <a:rPr lang="en-US" sz="1600" dirty="0" err="1" smtClean="0"/>
              <a:t>Mastasol</a:t>
            </a:r>
            <a:endParaRPr lang="en-US" sz="1600" dirty="0" smtClean="0"/>
          </a:p>
          <a:p>
            <a:r>
              <a:rPr lang="en-US" sz="1600" dirty="0" smtClean="0"/>
              <a:t>Iodine</a:t>
            </a:r>
          </a:p>
          <a:p>
            <a:r>
              <a:rPr lang="en-US" sz="1600" dirty="0" smtClean="0"/>
              <a:t>Adhesive Remover</a:t>
            </a:r>
          </a:p>
          <a:p>
            <a:r>
              <a:rPr lang="en-US" sz="1600" dirty="0" smtClean="0"/>
              <a:t>Chloraprep</a:t>
            </a:r>
          </a:p>
          <a:p>
            <a:r>
              <a:rPr lang="en-US" sz="1600" dirty="0" smtClean="0"/>
              <a:t>Alcohol pads</a:t>
            </a:r>
          </a:p>
          <a:p>
            <a:r>
              <a:rPr lang="en-US" sz="1600" dirty="0" smtClean="0"/>
              <a:t>2x2 sterile and non-sterile</a:t>
            </a:r>
          </a:p>
          <a:p>
            <a:r>
              <a:rPr lang="en-US" sz="1600" dirty="0" smtClean="0"/>
              <a:t>Band-Aids</a:t>
            </a:r>
          </a:p>
          <a:p>
            <a:endParaRPr lang="en-US" sz="1600" dirty="0"/>
          </a:p>
        </p:txBody>
      </p:sp>
      <p:pic>
        <p:nvPicPr>
          <p:cNvPr id="9" name="Content Placeholder 8" descr="peds cart drawer 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762000"/>
            <a:ext cx="4876800" cy="3657600"/>
          </a:xfrm>
        </p:spPr>
      </p:pic>
      <p:sp>
        <p:nvSpPr>
          <p:cNvPr id="2" name="Explosion 2 1"/>
          <p:cNvSpPr/>
          <p:nvPr/>
        </p:nvSpPr>
        <p:spPr>
          <a:xfrm>
            <a:off x="5943600" y="990600"/>
            <a:ext cx="2590800" cy="1905000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Remember </a:t>
            </a:r>
            <a:r>
              <a:rPr lang="en-US" sz="1050" b="1" u="sng" dirty="0" smtClean="0">
                <a:solidFill>
                  <a:srgbClr val="FF0000"/>
                </a:solidFill>
              </a:rPr>
              <a:t>NO</a:t>
            </a:r>
            <a:r>
              <a:rPr lang="en-US" sz="1050" b="1" dirty="0" smtClean="0">
                <a:solidFill>
                  <a:srgbClr val="FF0000"/>
                </a:solidFill>
              </a:rPr>
              <a:t> </a:t>
            </a:r>
            <a:r>
              <a:rPr lang="en-US" sz="1050" dirty="0" smtClean="0"/>
              <a:t>coban or circumferential tape on pediatric peripheral IV sites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Drawer 4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1066800" y="5029200"/>
            <a:ext cx="7315200" cy="1524000"/>
          </a:xfrm>
        </p:spPr>
        <p:txBody>
          <a:bodyPr numCol="2" anchor="ctr" anchorCtr="0">
            <a:noAutofit/>
          </a:bodyPr>
          <a:lstStyle/>
          <a:p>
            <a:r>
              <a:rPr lang="en-US" sz="1600" dirty="0" smtClean="0"/>
              <a:t>3 mL Syringes</a:t>
            </a:r>
          </a:p>
          <a:p>
            <a:r>
              <a:rPr lang="en-US" sz="1600" dirty="0" smtClean="0"/>
              <a:t>Tuberculin syringes</a:t>
            </a:r>
          </a:p>
          <a:p>
            <a:r>
              <a:rPr lang="en-US" sz="1600" dirty="0" smtClean="0"/>
              <a:t>6 mL syringes</a:t>
            </a:r>
          </a:p>
          <a:p>
            <a:r>
              <a:rPr lang="en-US" sz="1600" dirty="0" smtClean="0"/>
              <a:t>18 G needles</a:t>
            </a:r>
          </a:p>
          <a:p>
            <a:r>
              <a:rPr lang="en-US" sz="1600" dirty="0" smtClean="0"/>
              <a:t>Various needles</a:t>
            </a:r>
          </a:p>
          <a:p>
            <a:r>
              <a:rPr lang="en-US" sz="1600" dirty="0" smtClean="0"/>
              <a:t>Pediatric and Infant arm boards</a:t>
            </a:r>
          </a:p>
          <a:p>
            <a:r>
              <a:rPr lang="en-US" sz="1600" dirty="0" smtClean="0"/>
              <a:t>12 and 20 mL syringes</a:t>
            </a:r>
          </a:p>
          <a:p>
            <a:r>
              <a:rPr lang="en-US" sz="1600" dirty="0" smtClean="0"/>
              <a:t>Lab Specimen bags</a:t>
            </a:r>
          </a:p>
          <a:p>
            <a:r>
              <a:rPr lang="en-US" sz="1600" dirty="0" smtClean="0"/>
              <a:t>Pediatric and adult blood tubes</a:t>
            </a:r>
          </a:p>
          <a:p>
            <a:endParaRPr lang="en-US" sz="1600" dirty="0"/>
          </a:p>
        </p:txBody>
      </p:sp>
      <p:pic>
        <p:nvPicPr>
          <p:cNvPr id="6" name="Content Placeholder 5" descr="Peds cart drawer 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762000"/>
            <a:ext cx="5638800" cy="42291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Drawer 5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57400" y="4953000"/>
            <a:ext cx="4191000" cy="1524000"/>
          </a:xfrm>
        </p:spPr>
        <p:txBody>
          <a:bodyPr numCol="2" anchor="ctr" anchorCtr="0">
            <a:noAutofit/>
          </a:bodyPr>
          <a:lstStyle/>
          <a:p>
            <a:r>
              <a:rPr lang="en-US" sz="1600" dirty="0" smtClean="0"/>
              <a:t>Alaris Pump tubing</a:t>
            </a:r>
          </a:p>
          <a:p>
            <a:r>
              <a:rPr lang="en-US" sz="1600" dirty="0" smtClean="0"/>
              <a:t>Syringe pump tubing</a:t>
            </a:r>
          </a:p>
          <a:p>
            <a:r>
              <a:rPr lang="en-US" sz="1600" dirty="0" smtClean="0"/>
              <a:t>NS 250 mL, 500 mL, and 1 Liter bags</a:t>
            </a:r>
          </a:p>
        </p:txBody>
      </p:sp>
      <p:pic>
        <p:nvPicPr>
          <p:cNvPr id="6" name="Content Placeholder 5" descr="Peds cart drawer 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838200"/>
            <a:ext cx="5486400" cy="4057650"/>
          </a:xfrm>
        </p:spPr>
      </p:pic>
      <p:sp>
        <p:nvSpPr>
          <p:cNvPr id="8" name="Explosion 2 7"/>
          <p:cNvSpPr/>
          <p:nvPr/>
        </p:nvSpPr>
        <p:spPr>
          <a:xfrm>
            <a:off x="4419600" y="4343400"/>
            <a:ext cx="4419600" cy="2362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</a:rPr>
              <a:t>Remember all pediatric fluids and medications must infuse on a pump per DCH policy.</a:t>
            </a:r>
            <a:endParaRPr lang="en-US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https://www.oregon.gov/oha/PH/PROVIDERPARTNERRESOURCES/EMSTRAUMASYSTEMS/EMSFORCHILDREN/PRPResources/Procedural-Cart-Configuration-Doernbecher.pptx</Url>
      <Description>Procedural Cart Configuration Doernbecher</Description>
    </URL>
    <IACategory xmlns="59da1016-2a1b-4f8a-9768-d7a4932f6f16" xsi:nil="true"/>
    <Meta_x0020_Keywords xmlns="944604e5-e926-4e33-b4b5-a3bc667472d8" xsi:nil="true"/>
    <ResourcePage xmlns="944604e5-e926-4e33-b4b5-a3bc667472d8">
      <Value>Shared Resources</Value>
    </ResourcePage>
    <IASubtopic xmlns="59da1016-2a1b-4f8a-9768-d7a4932f6f16" xsi:nil="true"/>
    <DocumentExpirationDate xmlns="59da1016-2a1b-4f8a-9768-d7a4932f6f16" xsi:nil="true"/>
    <Meta_x0020_Description xmlns="944604e5-e926-4e33-b4b5-a3bc667472d8" xsi:nil="true"/>
    <IATopic xmlns="59da1016-2a1b-4f8a-9768-d7a4932f6f16" xsi:nil="true"/>
    <Category xmlns="944604e5-e926-4e33-b4b5-a3bc667472d8">Procedural Cart</Category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0A1B9020BFC46B5663C0909C5D228" ma:contentTypeVersion="27" ma:contentTypeDescription="Create a new document." ma:contentTypeScope="" ma:versionID="89272948011fed64a60437ebf2b4d273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944604e5-e926-4e33-b4b5-a3bc667472d8" xmlns:ns4="http://schemas.microsoft.com/sharepoint/v4" targetNamespace="http://schemas.microsoft.com/office/2006/metadata/properties" ma:root="true" ma:fieldsID="dd61b86c3144a6e1f3eb809e6983ab9a" ns1:_="" ns2:_="" ns3:_="" ns4:_="">
    <xsd:import namespace="http://schemas.microsoft.com/sharepoint/v3"/>
    <xsd:import namespace="59da1016-2a1b-4f8a-9768-d7a4932f6f16"/>
    <xsd:import namespace="944604e5-e926-4e33-b4b5-a3bc667472d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URL" minOccurs="0"/>
                <xsd:element ref="ns3:ResourcePage" minOccurs="0"/>
                <xsd:element ref="ns3:Category"/>
                <xsd:element ref="ns4:IconOverlay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Link" ma:description="Link title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2" nillable="true" ma:displayName="IA Category" ma:format="Dropdown" ma:hidden="true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3" nillable="true" ma:displayName="IA Topic" ma:format="Dropdown" ma:hidden="true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4" nillable="true" ma:displayName="IA Subtopic" ma:format="Dropdown" ma:hidden="true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5" nillable="true" ma:displayName="Document Expiration Date" ma:format="DateOnly" ma:hidden="true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604e5-e926-4e33-b4b5-a3bc667472d8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6" nillable="true" ma:displayName="Meta Description" ma:hidden="true" ma:internalName="Meta_x0020_Description" ma:readOnly="false">
      <xsd:simpleType>
        <xsd:restriction base="dms:Text"/>
      </xsd:simpleType>
    </xsd:element>
    <xsd:element name="Meta_x0020_Keywords" ma:index="7" nillable="true" ma:displayName="Meta Keywords" ma:hidden="true" ma:internalName="Meta_x0020_Keywords" ma:readOnly="false">
      <xsd:simpleType>
        <xsd:restriction base="dms:Text"/>
      </xsd:simpleType>
    </xsd:element>
    <xsd:element name="ResourcePage" ma:index="15" nillable="true" ma:displayName="Resource Page" ma:internalName="ResourcePag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ducation"/>
                    <xsd:enumeration value="Shared Resources"/>
                    <xsd:enumeration value="Quality Improvement"/>
                  </xsd:restriction>
                </xsd:simpleType>
              </xsd:element>
            </xsd:sequence>
          </xsd:extension>
        </xsd:complexContent>
      </xsd:complexType>
    </xsd:element>
    <xsd:element name="Category" ma:index="16" ma:displayName="Resource Type" ma:format="Dropdown" ma:internalName="Category" ma:readOnly="false">
      <xsd:simpleType>
        <xsd:restriction base="dms:Choice">
          <xsd:enumeration value="Airway"/>
          <xsd:enumeration value="Appendicitis"/>
          <xsd:enumeration value="Asthma"/>
          <xsd:enumeration value="Badge Card"/>
          <xsd:enumeration value="Behavioral"/>
          <xsd:enumeration value="Bronchiolitis"/>
          <xsd:enumeration value="Codes"/>
          <xsd:enumeration value="Comfort Items"/>
          <xsd:enumeration value="Continuing Education"/>
          <xsd:enumeration value="Croup"/>
          <xsd:enumeration value="Dehydration"/>
          <xsd:enumeration value="Diabetes"/>
          <xsd:enumeration value="Disaster"/>
          <xsd:enumeration value="Emergency Quick Reference"/>
          <xsd:enumeration value="Family Reunification"/>
          <xsd:enumeration value="Fever"/>
          <xsd:enumeration value="General Patient Care"/>
          <xsd:enumeration value="General QI/PI"/>
          <xsd:enumeration value="Hypoglycemia"/>
          <xsd:enumeration value="Imaging"/>
          <xsd:enumeration value="Jaundice"/>
          <xsd:enumeration value="Journal Article"/>
          <xsd:enumeration value="Pain Control"/>
          <xsd:enumeration value="Patient Transfers"/>
          <xsd:enumeration value="PowerPoint Presentation"/>
          <xsd:enumeration value="Procedural Cart"/>
          <xsd:enumeration value="QI Initiative"/>
          <xsd:enumeration value="Scrotal Pain"/>
          <xsd:enumeration value="Seizure"/>
          <xsd:enumeration value="Sepsis"/>
          <xsd:enumeration value="Sexual Assault"/>
          <xsd:enumeration value="Sickle Cell Disease"/>
          <xsd:enumeration value="Simulation Scenario"/>
          <xsd:enumeration value="Stroke"/>
          <xsd:enumeration value="Vital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261FCD-C125-42E0-BEC6-4EDE43093F2A}"/>
</file>

<file path=customXml/itemProps2.xml><?xml version="1.0" encoding="utf-8"?>
<ds:datastoreItem xmlns:ds="http://schemas.openxmlformats.org/officeDocument/2006/customXml" ds:itemID="{C981B929-4008-443F-A9E0-33201FE2DC0E}"/>
</file>

<file path=customXml/itemProps3.xml><?xml version="1.0" encoding="utf-8"?>
<ds:datastoreItem xmlns:ds="http://schemas.openxmlformats.org/officeDocument/2006/customXml" ds:itemID="{608C911C-E225-4045-8F0A-A6A0AFED3826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293</Words>
  <Application>Microsoft Office PowerPoint</Application>
  <PresentationFormat>On-screen Show (4:3)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Peds Room Cart Configuration</vt:lpstr>
      <vt:lpstr>Drawer 1</vt:lpstr>
      <vt:lpstr>Drawer 2</vt:lpstr>
      <vt:lpstr>Drawer 3</vt:lpstr>
      <vt:lpstr>Drawer 4</vt:lpstr>
      <vt:lpstr>Drawer 5</vt:lpstr>
    </vt:vector>
  </TitlesOfParts>
  <Company>OHSU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Procedural Cart Configuration Doernbecher</dc:title>
  <dc:creator>ITG</dc:creator>
  <cp:lastModifiedBy>Melinda Hartenstein</cp:lastModifiedBy>
  <cp:revision>19</cp:revision>
  <dcterms:created xsi:type="dcterms:W3CDTF">2013-07-06T02:44:13Z</dcterms:created>
  <dcterms:modified xsi:type="dcterms:W3CDTF">2017-08-25T01:51:27Z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0x010100D990A1B9020BFC46B5663C0909C5D228</vt:lpwstr>
  </property>
  <property fmtid="{D5CDD505-2E9C-101B-9397-08002B2CF9AE}" pid="3" name="WorkflowChangePath">
    <vt:lpwstr>cf38cbd7-d3f3-4ea4-b23e-b82741805e65,4;cf38cbd7-d3f3-4ea4-b23e-b82741805e65,6;cf38cbd7-d3f3-4ea4-b23e-b82741805e65,8;</vt:lpwstr>
  </property>
  <property fmtid="{D5CDD505-2E9C-101B-9397-08002B2CF9AE}" pid="4" name="Order">
    <vt:r8>8200</vt:r8>
  </property>
</Properties>
</file>