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305" r:id="rId3"/>
    <p:sldId id="297" r:id="rId4"/>
    <p:sldId id="299" r:id="rId5"/>
    <p:sldId id="301" r:id="rId6"/>
    <p:sldId id="300" r:id="rId7"/>
    <p:sldId id="302" r:id="rId8"/>
    <p:sldId id="282" r:id="rId9"/>
    <p:sldId id="303" r:id="rId10"/>
    <p:sldId id="283" r:id="rId11"/>
    <p:sldId id="307" r:id="rId12"/>
    <p:sldId id="30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D1E25-C324-478C-BD3B-2D731DE61D81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7E1F7-1B4D-4D9F-AF9A-8C43D1F54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87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0E421B-D240-4A72-A3B1-33774D9593DE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0249E2-F8A1-454D-BB2B-8B70C725F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E421B-D240-4A72-A3B1-33774D9593DE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249E2-F8A1-454D-BB2B-8B70C725F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E421B-D240-4A72-A3B1-33774D9593DE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249E2-F8A1-454D-BB2B-8B70C725F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E421B-D240-4A72-A3B1-33774D9593DE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249E2-F8A1-454D-BB2B-8B70C725F8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E421B-D240-4A72-A3B1-33774D9593DE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249E2-F8A1-454D-BB2B-8B70C725F8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E421B-D240-4A72-A3B1-33774D9593DE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249E2-F8A1-454D-BB2B-8B70C725F8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E421B-D240-4A72-A3B1-33774D9593DE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249E2-F8A1-454D-BB2B-8B70C725F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E421B-D240-4A72-A3B1-33774D9593DE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249E2-F8A1-454D-BB2B-8B70C725F8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E421B-D240-4A72-A3B1-33774D9593DE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249E2-F8A1-454D-BB2B-8B70C725F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0E421B-D240-4A72-A3B1-33774D9593DE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249E2-F8A1-454D-BB2B-8B70C725F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0E421B-D240-4A72-A3B1-33774D9593DE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0249E2-F8A1-454D-BB2B-8B70C725F8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0E421B-D240-4A72-A3B1-33774D9593DE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0249E2-F8A1-454D-BB2B-8B70C725F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752600"/>
            <a:ext cx="65532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Food, Pool &amp; Lodging Health and Safety Programs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Public Health Orientation</a:t>
            </a:r>
          </a:p>
          <a:p>
            <a:r>
              <a:rPr lang="en-US" dirty="0" smtClean="0"/>
              <a:t>July 19, 2017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Statewide </a:t>
            </a:r>
            <a:r>
              <a:rPr lang="en-US" dirty="0" smtClean="0"/>
              <a:t>Uniformity: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Consultation and Technical Assistance – 100 total inspectors and 400 </a:t>
            </a:r>
            <a:r>
              <a:rPr lang="en-US" dirty="0" smtClean="0"/>
              <a:t>rules;</a:t>
            </a:r>
            <a:endParaRPr lang="en-US" dirty="0" smtClean="0"/>
          </a:p>
          <a:p>
            <a:pPr marL="109728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Triennial Reviews</a:t>
            </a:r>
            <a:r>
              <a:rPr lang="en-US" dirty="0"/>
              <a:t>;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Dispute </a:t>
            </a:r>
            <a:r>
              <a:rPr lang="en-US" dirty="0"/>
              <a:t>resolution protocol.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Priorities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400" dirty="0" smtClean="0"/>
              <a:t>Update of statewide computer licensing and inspection database update: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 smtClean="0"/>
              <a:t>Moving to </a:t>
            </a:r>
            <a:r>
              <a:rPr lang="en-US" sz="2400" dirty="0" err="1" smtClean="0"/>
              <a:t>HealthSpace</a:t>
            </a:r>
            <a:r>
              <a:rPr lang="en-US" sz="2400" dirty="0" smtClean="0"/>
              <a:t> system;</a:t>
            </a:r>
          </a:p>
          <a:p>
            <a:endParaRPr lang="en-US" sz="2400" dirty="0"/>
          </a:p>
          <a:p>
            <a:r>
              <a:rPr lang="en-US" sz="2400" dirty="0" smtClean="0"/>
              <a:t>All </a:t>
            </a:r>
            <a:r>
              <a:rPr lang="en-US" sz="2400" dirty="0"/>
              <a:t>interested counties (34) up and </a:t>
            </a:r>
            <a:r>
              <a:rPr lang="en-US" sz="2400" dirty="0" smtClean="0"/>
              <a:t>running;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On schedule and on </a:t>
            </a:r>
            <a:r>
              <a:rPr lang="en-US" sz="2400" dirty="0" smtClean="0"/>
              <a:t>budget;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Monthly User Group Meetings with point people in each county to discuss </a:t>
            </a:r>
            <a:r>
              <a:rPr lang="en-US" sz="2400" dirty="0" smtClean="0"/>
              <a:t>questions/concerns.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4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Next </a:t>
            </a:r>
            <a:r>
              <a:rPr lang="en-US" dirty="0"/>
              <a:t>Steps: </a:t>
            </a:r>
            <a:r>
              <a:rPr lang="en-US" sz="2400" dirty="0"/>
              <a:t>After the initial product is online and stable statewide, we will move to: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January </a:t>
            </a:r>
            <a:r>
              <a:rPr lang="en-US" sz="2400" dirty="0"/>
              <a:t>2018 - Online inspection report posting in </a:t>
            </a:r>
            <a:r>
              <a:rPr lang="en-US" sz="2400" dirty="0" smtClean="0"/>
              <a:t>	uniform format;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Spring </a:t>
            </a:r>
            <a:r>
              <a:rPr lang="en-US" sz="2400" dirty="0"/>
              <a:t>2018 - Public web portal for </a:t>
            </a:r>
            <a:r>
              <a:rPr lang="en-US" sz="2400" dirty="0" smtClean="0"/>
              <a:t>complaints;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Summer </a:t>
            </a:r>
            <a:r>
              <a:rPr lang="en-US" sz="2400" dirty="0"/>
              <a:t>2018 - Online bill payment for interested </a:t>
            </a:r>
            <a:r>
              <a:rPr lang="en-US" sz="2400" dirty="0" smtClean="0"/>
              <a:t>	counties.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Revision of the Mobile Unit (food cart) Rules.</a:t>
            </a:r>
          </a:p>
          <a:p>
            <a:endParaRPr lang="en-US" dirty="0"/>
          </a:p>
          <a:p>
            <a:r>
              <a:rPr lang="en-US" dirty="0" smtClean="0"/>
              <a:t>Eclipse Planning.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8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Oversee the statewide restaurant, swimming pool and motel licensing and inspection programs.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Five </a:t>
            </a:r>
            <a:r>
              <a:rPr lang="en-US" dirty="0" smtClean="0"/>
              <a:t>staff  - 4 FTE in Food Safety and 1 FTE in Public Pools and Tourist Facilities.</a:t>
            </a:r>
          </a:p>
          <a:p>
            <a:endParaRPr lang="en-US" dirty="0"/>
          </a:p>
          <a:p>
            <a:r>
              <a:rPr lang="en-US" dirty="0" smtClean="0"/>
              <a:t>81</a:t>
            </a:r>
            <a:r>
              <a:rPr lang="en-US" dirty="0" smtClean="0"/>
              <a:t> </a:t>
            </a:r>
            <a:r>
              <a:rPr lang="en-US" dirty="0" smtClean="0"/>
              <a:t>years of combined experience at OHA.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Prior to OHA, staff worked in Klamath, Linn, Coos, Clatsop, Washington and Clackamas counties.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7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State not federal programs. FDA </a:t>
            </a:r>
            <a:r>
              <a:rPr lang="en-US" dirty="0" smtClean="0"/>
              <a:t>and CDC provide </a:t>
            </a:r>
            <a:r>
              <a:rPr lang="en-US" dirty="0" smtClean="0"/>
              <a:t>recommended standards but </a:t>
            </a:r>
            <a:r>
              <a:rPr lang="en-US" dirty="0" smtClean="0"/>
              <a:t>have </a:t>
            </a:r>
            <a:r>
              <a:rPr lang="en-US" dirty="0" smtClean="0"/>
              <a:t>no authority over state </a:t>
            </a:r>
            <a:r>
              <a:rPr lang="en-US" dirty="0" smtClean="0"/>
              <a:t>programs.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state food safety agencies – OHA and </a:t>
            </a:r>
            <a:r>
              <a:rPr lang="en-US" dirty="0" smtClean="0"/>
              <a:t>ODA.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ODA responsible for processing and retail grocery operations – dairies, shellfish processors, </a:t>
            </a:r>
            <a:r>
              <a:rPr lang="en-US" dirty="0" smtClean="0"/>
              <a:t>canneries.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OHA responsible for “food for immediate consumption” – restaurants, food carts, </a:t>
            </a:r>
            <a:r>
              <a:rPr lang="en-US" dirty="0" smtClean="0"/>
              <a:t>food served at fairs, carnival and other public events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Food, Pool &amp; Lodging (FPLHS)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Counties implement program on our behalf thru IGA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Industry was integrally involved in developing the statute and program, so uniformity and state oversight is emphasized.</a:t>
            </a:r>
          </a:p>
          <a:p>
            <a:endParaRPr lang="en-US" dirty="0"/>
          </a:p>
          <a:p>
            <a:r>
              <a:rPr lang="en-US" dirty="0" smtClean="0"/>
              <a:t>Oregon is different than many other Western states in that counties do not have the ability to deviate from or create their own standards without OHA approval.</a:t>
            </a:r>
          </a:p>
          <a:p>
            <a:endParaRPr lang="en-US" dirty="0" smtClean="0"/>
          </a:p>
          <a:p>
            <a:r>
              <a:rPr lang="en-US" dirty="0" smtClean="0"/>
              <a:t>Program funding is also unique because counties set and collect fees and remit an amount to OHA to fund the state programs.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OHA – LPHA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Provide oversight of state program: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Consultation and Technical Assistance;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Rule Revision and Maintenance;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Variances;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Triennial and Fiscal Reviews;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Training and Education – Annual Conference, Regional Meetings, EHS Orientation;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Statewide </a:t>
            </a:r>
            <a:r>
              <a:rPr lang="en-US" dirty="0"/>
              <a:t>Computer Licensing and Inspection </a:t>
            </a:r>
            <a:r>
              <a:rPr lang="en-US" dirty="0" smtClean="0"/>
              <a:t>Program</a:t>
            </a:r>
            <a:r>
              <a:rPr lang="en-US" dirty="0"/>
              <a:t>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Food </a:t>
            </a:r>
            <a:r>
              <a:rPr lang="en-US" dirty="0"/>
              <a:t>Handler Training </a:t>
            </a:r>
            <a:r>
              <a:rPr lang="en-US" dirty="0" smtClean="0"/>
              <a:t>Program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 Health Authority - FIPP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1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Implement </a:t>
            </a:r>
            <a:r>
              <a:rPr lang="en-US" dirty="0" smtClean="0"/>
              <a:t>program: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Licensing</a:t>
            </a:r>
            <a:r>
              <a:rPr lang="en-US" dirty="0"/>
              <a:t>;</a:t>
            </a:r>
          </a:p>
          <a:p>
            <a:pPr marL="109728" indent="0">
              <a:buNone/>
            </a:pPr>
            <a:endParaRPr lang="en-US" dirty="0"/>
          </a:p>
          <a:p>
            <a:pPr lvl="1"/>
            <a:r>
              <a:rPr lang="en-US" dirty="0"/>
              <a:t>Inspection;</a:t>
            </a:r>
          </a:p>
          <a:p>
            <a:pPr marL="109728" indent="0">
              <a:buNone/>
            </a:pPr>
            <a:endParaRPr lang="en-US" dirty="0"/>
          </a:p>
          <a:p>
            <a:pPr lvl="1"/>
            <a:r>
              <a:rPr lang="en-US" dirty="0"/>
              <a:t>Enforcement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Public Health Authorities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~22,000 </a:t>
            </a:r>
            <a:r>
              <a:rPr lang="en-US" dirty="0"/>
              <a:t>food establishments: restaurants, mobile units, temporary restaurants, vending machines, commissaries, warehouses, bed and breakfast facilities;</a:t>
            </a:r>
          </a:p>
          <a:p>
            <a:pPr lvl="0"/>
            <a:r>
              <a:rPr lang="en-US" dirty="0"/>
              <a:t>~</a:t>
            </a:r>
            <a:r>
              <a:rPr lang="en-US" dirty="0" smtClean="0"/>
              <a:t>160,000 </a:t>
            </a:r>
            <a:r>
              <a:rPr lang="en-US" dirty="0"/>
              <a:t>food handler </a:t>
            </a:r>
            <a:r>
              <a:rPr lang="en-US" dirty="0" smtClean="0"/>
              <a:t>cards </a:t>
            </a:r>
            <a:r>
              <a:rPr lang="en-US" dirty="0"/>
              <a:t>issued;</a:t>
            </a:r>
          </a:p>
          <a:p>
            <a:pPr lvl="0"/>
            <a:r>
              <a:rPr lang="en-US" dirty="0"/>
              <a:t>~</a:t>
            </a:r>
            <a:r>
              <a:rPr lang="en-US" dirty="0" smtClean="0"/>
              <a:t>5700 </a:t>
            </a:r>
            <a:r>
              <a:rPr lang="en-US" dirty="0"/>
              <a:t>pool and tourist facilities statewide; </a:t>
            </a:r>
          </a:p>
          <a:p>
            <a:pPr lvl="0"/>
            <a:r>
              <a:rPr lang="en-US" dirty="0"/>
              <a:t>More than 35000 inspections conducted;</a:t>
            </a:r>
          </a:p>
          <a:p>
            <a:pPr lvl="0"/>
            <a:r>
              <a:rPr lang="en-US" dirty="0"/>
              <a:t>69 </a:t>
            </a:r>
            <a:r>
              <a:rPr lang="en-US" dirty="0" smtClean="0"/>
              <a:t>FTE ~500 </a:t>
            </a:r>
            <a:r>
              <a:rPr lang="en-US" dirty="0" smtClean="0"/>
              <a:t>inspections</a:t>
            </a:r>
            <a:r>
              <a:rPr lang="en-US" dirty="0" smtClean="0"/>
              <a:t> </a:t>
            </a:r>
            <a:r>
              <a:rPr lang="en-US" dirty="0"/>
              <a:t>per FTE;</a:t>
            </a:r>
          </a:p>
          <a:p>
            <a:pPr lvl="0"/>
            <a:r>
              <a:rPr lang="en-US" dirty="0"/>
              <a:t>96% of required food inspections conducted;</a:t>
            </a:r>
          </a:p>
          <a:p>
            <a:pPr lvl="0"/>
            <a:r>
              <a:rPr lang="en-US" dirty="0"/>
              <a:t>98% of required pool and tourist inspections completed.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1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pPr marL="109728" indent="0">
              <a:buNone/>
            </a:pPr>
            <a:endParaRPr lang="en-US" sz="2400" b="1" dirty="0"/>
          </a:p>
          <a:p>
            <a:pPr marL="109728" indent="0">
              <a:buNone/>
            </a:pPr>
            <a:r>
              <a:rPr lang="en-US" sz="4000" dirty="0" smtClean="0"/>
              <a:t>Reduce </a:t>
            </a:r>
            <a:r>
              <a:rPr lang="en-US" sz="4000" dirty="0"/>
              <a:t>the rate of occurrence of foodborne illness risk factors in food service facilities.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dirty="0" smtClean="0"/>
              <a:t>Focus </a:t>
            </a:r>
            <a:r>
              <a:rPr lang="en-US" dirty="0"/>
              <a:t>on Critical Risk </a:t>
            </a:r>
            <a:r>
              <a:rPr lang="en-US" dirty="0" smtClean="0"/>
              <a:t>Factors:</a:t>
            </a:r>
            <a:endParaRPr lang="en-US" dirty="0"/>
          </a:p>
          <a:p>
            <a:pPr marL="109728" lvl="0" indent="0">
              <a:buNone/>
            </a:pPr>
            <a:endParaRPr lang="en-US" dirty="0"/>
          </a:p>
          <a:p>
            <a:pPr lvl="0"/>
            <a:r>
              <a:rPr lang="en-US" dirty="0" smtClean="0"/>
              <a:t>Interactive </a:t>
            </a:r>
            <a:r>
              <a:rPr lang="en-US" dirty="0"/>
              <a:t>inspection approach;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Field </a:t>
            </a:r>
            <a:r>
              <a:rPr lang="en-US" dirty="0"/>
              <a:t>review assessment;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Standardization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Program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696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AF213097129C4E9A3ABBD892EED684" ma:contentTypeVersion="18" ma:contentTypeDescription="Create a new document." ma:contentTypeScope="" ma:versionID="10b48143a768c04ef4637846a9253563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b9e727c9-37af-4452-8534-630d889f6748" targetNamespace="http://schemas.microsoft.com/office/2006/metadata/properties" ma:root="true" ma:fieldsID="c13c345baae560816f3505c91f83d303" ns1:_="" ns2:_="" ns3:_="">
    <xsd:import namespace="http://schemas.microsoft.com/sharepoint/v3"/>
    <xsd:import namespace="59da1016-2a1b-4f8a-9768-d7a4932f6f16"/>
    <xsd:import namespace="b9e727c9-37af-4452-8534-630d889f6748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e727c9-37af-4452-8534-630d889f6748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>https://www.oregon.gov/oha/PH/PROVIDERPARTNERRESOURCES/LOCALHEALTHDEPARTMENTRESOURCES/Documents/orientation/administrators/food-pool-lodging.pptx</Url>
      <Description>Food, Pool and Lodging Program Update</Description>
    </URL>
    <PublishingStartDate xmlns="http://schemas.microsoft.com/sharepoint/v3" xsi:nil="true"/>
    <PublishingExpirationDate xmlns="http://schemas.microsoft.com/sharepoint/v3" xsi:nil="true"/>
    <IASubtopic xmlns="59da1016-2a1b-4f8a-9768-d7a4932f6f16" xsi:nil="true"/>
    <DocumentExpirationDate xmlns="59da1016-2a1b-4f8a-9768-d7a4932f6f16">2021-01-08T08:00:00+00:00</DocumentExpirationDate>
    <Meta_x0020_Keywords xmlns="b9e727c9-37af-4452-8534-630d889f6748" xsi:nil="true"/>
    <IACategory xmlns="59da1016-2a1b-4f8a-9768-d7a4932f6f16">Public Health</IACategory>
    <IATopic xmlns="59da1016-2a1b-4f8a-9768-d7a4932f6f16" xsi:nil="true"/>
    <Meta_x0020_Description xmlns="b9e727c9-37af-4452-8534-630d889f6748" xsi:nil="true"/>
  </documentManagement>
</p:properties>
</file>

<file path=customXml/itemProps1.xml><?xml version="1.0" encoding="utf-8"?>
<ds:datastoreItem xmlns:ds="http://schemas.openxmlformats.org/officeDocument/2006/customXml" ds:itemID="{1DA21038-F99A-4AD0-AF5A-68E5E0F530A8}"/>
</file>

<file path=customXml/itemProps2.xml><?xml version="1.0" encoding="utf-8"?>
<ds:datastoreItem xmlns:ds="http://schemas.openxmlformats.org/officeDocument/2006/customXml" ds:itemID="{CC00DDD9-E4CB-4D15-88DC-8B6A0BC58A38}"/>
</file>

<file path=customXml/itemProps3.xml><?xml version="1.0" encoding="utf-8"?>
<ds:datastoreItem xmlns:ds="http://schemas.openxmlformats.org/officeDocument/2006/customXml" ds:itemID="{747D72B8-3DAA-49F5-A65B-70E3971AF683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15821</TotalTime>
  <Words>507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Concourse</vt:lpstr>
      <vt:lpstr>Food, Pool &amp; Lodging Health and Safety Programs  </vt:lpstr>
      <vt:lpstr>Program Staff</vt:lpstr>
      <vt:lpstr>Food, Pool &amp; Lodging (FPLHS)</vt:lpstr>
      <vt:lpstr>OHA – LPHA Relationship</vt:lpstr>
      <vt:lpstr>Oregon Health Authority - FIPP</vt:lpstr>
      <vt:lpstr>Local Public Health Authorities</vt:lpstr>
      <vt:lpstr>Program Stats</vt:lpstr>
      <vt:lpstr>Program Goal</vt:lpstr>
      <vt:lpstr>Program Priorities</vt:lpstr>
      <vt:lpstr>Program Priorities</vt:lpstr>
      <vt:lpstr>Current Issues</vt:lpstr>
      <vt:lpstr>Current Issues </vt:lpstr>
    </vt:vector>
  </TitlesOfParts>
  <Company>DHS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Food, Pool and Lodging Program Update</dc:title>
  <dc:creator>Martin David C</dc:creator>
  <cp:lastModifiedBy>Martin David C</cp:lastModifiedBy>
  <cp:revision>217</cp:revision>
  <dcterms:created xsi:type="dcterms:W3CDTF">2014-09-30T17:10:31Z</dcterms:created>
  <dcterms:modified xsi:type="dcterms:W3CDTF">2017-07-19T14:24:34Z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34700</vt:r8>
  </property>
  <property fmtid="{D5CDD505-2E9C-101B-9397-08002B2CF9AE}" pid="3" name="WorkflowChangePath">
    <vt:lpwstr>4051dd27-d213-42a2-a954-24d9c58785aa,2;4051dd27-d213-42a2-a954-24d9c58785aa,5;4051dd27-d213-42a2-a954-24d9c58785aa,8;77bfdf95-7253-4ae2-8636-6584ae0c8773,10;</vt:lpwstr>
  </property>
  <property fmtid="{D5CDD505-2E9C-101B-9397-08002B2CF9AE}" pid="4" name="ContentTypeId">
    <vt:lpwstr>0x0101005EAF213097129C4E9A3ABBD892EED684</vt:lpwstr>
  </property>
</Properties>
</file>