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13"/>
  </p:notesMasterIdLst>
  <p:sldIdLst>
    <p:sldId id="256" r:id="rId2"/>
    <p:sldId id="264" r:id="rId3"/>
    <p:sldId id="265" r:id="rId4"/>
    <p:sldId id="263" r:id="rId5"/>
    <p:sldId id="258" r:id="rId6"/>
    <p:sldId id="268" r:id="rId7"/>
    <p:sldId id="259" r:id="rId8"/>
    <p:sldId id="260" r:id="rId9"/>
    <p:sldId id="261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A4FE64-6520-8944-8FFF-E7D16C86F78D}">
          <p14:sldIdLst>
            <p14:sldId id="256"/>
            <p14:sldId id="264"/>
            <p14:sldId id="265"/>
            <p14:sldId id="263"/>
            <p14:sldId id="258"/>
            <p14:sldId id="268"/>
            <p14:sldId id="259"/>
            <p14:sldId id="260"/>
            <p14:sldId id="261"/>
            <p14:sldId id="267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6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7" Type="http://schemas.openxmlformats.org/officeDocument/2006/relationships/slide" Target="slides/slide6.xml"/><Relationship Id="rId16" Type="http://schemas.openxmlformats.org/officeDocument/2006/relationships/viewProps" Target="viewProps.xml"/><Relationship Id="rId2" Type="http://schemas.openxmlformats.org/officeDocument/2006/relationships/slide" Target="slides/slide1.xml"/><Relationship Id="rId20" Type="http://schemas.openxmlformats.org/officeDocument/2006/relationships/customXml" Target="../customXml/item2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9E3FB-B2C8-5849-A396-B09A7628C571}" type="datetimeFigureOut">
              <a:rPr lang="en-US" smtClean="0"/>
              <a:t>1/14/13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7BF7A-EBB1-A249-A45F-736163BE0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9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7BF7A-EBB1-A249-A45F-736163BE03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0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importance of having a written fee</a:t>
            </a:r>
            <a:r>
              <a:rPr lang="en-US" baseline="0" dirty="0" smtClean="0"/>
              <a:t> policy regarding immunization services.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7BF7A-EBB1-A249-A45F-736163BE03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52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be</a:t>
            </a:r>
            <a:r>
              <a:rPr lang="en-US" baseline="0" dirty="0" smtClean="0"/>
              <a:t> used for Billable doses—OR–-</a:t>
            </a:r>
            <a:r>
              <a:rPr lang="en-US" dirty="0" smtClean="0"/>
              <a:t>also</a:t>
            </a:r>
            <a:r>
              <a:rPr lang="en-US" baseline="0" dirty="0" smtClean="0"/>
              <a:t> to calculate the value of all vaccines given by your agency over a given period of time (useful w/ clinic administration, county commissioners, or in community health reports). Just put # of doses given during that period into the column marked “current inventory”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7BF7A-EBB1-A249-A45F-736163BE03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8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lines removed.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7BF7A-EBB1-A249-A45F-736163BE03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19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Kern County,</a:t>
            </a:r>
            <a:r>
              <a:rPr lang="en-US" baseline="0" dirty="0" smtClean="0"/>
              <a:t> </a:t>
            </a:r>
            <a:r>
              <a:rPr lang="en-US" baseline="0" dirty="0" smtClean="0"/>
              <a:t>CA, </a:t>
            </a:r>
            <a:r>
              <a:rPr lang="en-US" baseline="0" dirty="0" smtClean="0"/>
              <a:t>billing guide.</a:t>
            </a:r>
          </a:p>
          <a:p>
            <a:r>
              <a:rPr lang="en-US" baseline="0" dirty="0" smtClean="0"/>
              <a:t>From Family Planning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7BF7A-EBB1-A249-A45F-736163BE03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35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the listserv!!! Post questions, ask for help, share resources.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7BF7A-EBB1-A249-A45F-736163BE03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9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325C-0216-D048-AAD8-1837D8B5AF33}" type="datetimeFigureOut">
              <a:rPr lang="en-US" smtClean="0"/>
              <a:t>1/14/13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BE7641-A51E-8642-A140-49D7EE9A53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325C-0216-D048-AAD8-1837D8B5AF33}" type="datetimeFigureOut">
              <a:rPr lang="en-US" smtClean="0"/>
              <a:t>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7641-A51E-8642-A140-49D7EE9A53B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2BE7641-A51E-8642-A140-49D7EE9A53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325C-0216-D048-AAD8-1837D8B5AF33}" type="datetimeFigureOut">
              <a:rPr lang="en-US" smtClean="0"/>
              <a:t>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325C-0216-D048-AAD8-1837D8B5AF33}" type="datetimeFigureOut">
              <a:rPr lang="en-US" smtClean="0"/>
              <a:t>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2BE7641-A51E-8642-A140-49D7EE9A53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325C-0216-D048-AAD8-1837D8B5AF33}" type="datetimeFigureOut">
              <a:rPr lang="en-US" smtClean="0"/>
              <a:t>1/14/13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BE7641-A51E-8642-A140-49D7EE9A53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644325C-0216-D048-AAD8-1837D8B5AF33}" type="datetimeFigureOut">
              <a:rPr lang="en-US" smtClean="0"/>
              <a:t>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7641-A51E-8642-A140-49D7EE9A53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325C-0216-D048-AAD8-1837D8B5AF33}" type="datetimeFigureOut">
              <a:rPr lang="en-US" smtClean="0"/>
              <a:t>1/14/13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2BE7641-A51E-8642-A140-49D7EE9A53B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325C-0216-D048-AAD8-1837D8B5AF33}" type="datetimeFigureOut">
              <a:rPr lang="en-US" smtClean="0"/>
              <a:t>1/14/13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2BE7641-A51E-8642-A140-49D7EE9A53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325C-0216-D048-AAD8-1837D8B5AF33}" type="datetimeFigureOut">
              <a:rPr lang="en-US" smtClean="0"/>
              <a:t>1/14/13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BE7641-A51E-8642-A140-49D7EE9A53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BE7641-A51E-8642-A140-49D7EE9A53B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325C-0216-D048-AAD8-1837D8B5AF33}" type="datetimeFigureOut">
              <a:rPr lang="en-US" smtClean="0"/>
              <a:t>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2BE7641-A51E-8642-A140-49D7EE9A53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644325C-0216-D048-AAD8-1837D8B5AF33}" type="datetimeFigureOut">
              <a:rPr lang="en-US" smtClean="0"/>
              <a:t>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644325C-0216-D048-AAD8-1837D8B5AF33}" type="datetimeFigureOut">
              <a:rPr lang="en-US" smtClean="0"/>
              <a:t>1/14/13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BE7641-A51E-8642-A140-49D7EE9A53B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Billable Vaccines Workgroup:</a:t>
            </a:r>
            <a:br>
              <a:rPr lang="en-US" dirty="0" smtClean="0"/>
            </a:br>
            <a:r>
              <a:rPr lang="en-US" sz="3200" dirty="0" smtClean="0"/>
              <a:t>Administration Fees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January 15, 2012</a:t>
            </a:r>
            <a:endParaRPr lang="en-US" sz="16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717" y="2819400"/>
            <a:ext cx="5282565" cy="3234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4815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Others…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72" r="-50372"/>
          <a:stretch>
            <a:fillRect/>
          </a:stretch>
        </p:blipFill>
        <p:spPr bwMode="auto">
          <a:xfrm>
            <a:off x="4430889" y="1721555"/>
            <a:ext cx="3866444" cy="22577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19667" y="2003778"/>
            <a:ext cx="423333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05000"/>
              <a:buFont typeface="Arial"/>
              <a:buChar char="•"/>
            </a:pPr>
            <a:r>
              <a:rPr lang="en-US" sz="2400" i="1" dirty="0" smtClean="0"/>
              <a:t>Customized </a:t>
            </a:r>
            <a:r>
              <a:rPr lang="en-US" sz="2400" i="1" dirty="0"/>
              <a:t>Fee Analyzer: Fee Information for Your Area and </a:t>
            </a:r>
            <a:r>
              <a:rPr lang="en-US" sz="2400" i="1" dirty="0" smtClean="0"/>
              <a:t>Specialty, </a:t>
            </a:r>
            <a:r>
              <a:rPr lang="en-US" sz="2400" dirty="0" smtClean="0"/>
              <a:t>by </a:t>
            </a:r>
            <a:r>
              <a:rPr lang="en-US" sz="2400" dirty="0" err="1"/>
              <a:t>Ingenix</a:t>
            </a:r>
            <a:r>
              <a:rPr lang="en-US" sz="2400" dirty="0" smtClean="0">
                <a:effectLst/>
              </a:rPr>
              <a:t> </a:t>
            </a:r>
          </a:p>
          <a:p>
            <a:pPr>
              <a:buSzPct val="105000"/>
            </a:pPr>
            <a:endParaRPr lang="en-US" dirty="0" smtClean="0">
              <a:effectLst/>
            </a:endParaRPr>
          </a:p>
          <a:p>
            <a:pPr>
              <a:buSzPct val="105000"/>
            </a:pPr>
            <a:endParaRPr lang="en-US" dirty="0" smtClean="0">
              <a:effectLst/>
            </a:endParaRPr>
          </a:p>
          <a:p>
            <a:pPr>
              <a:buSzPct val="105000"/>
            </a:pPr>
            <a:endParaRPr lang="en-US" dirty="0" smtClean="0">
              <a:effectLst/>
            </a:endParaRPr>
          </a:p>
          <a:p>
            <a:pPr marL="285750" indent="-285750">
              <a:buSzPct val="105000"/>
              <a:buFont typeface="Arial"/>
              <a:buChar char="•"/>
            </a:pPr>
            <a:r>
              <a:rPr lang="en-US" sz="2400" dirty="0" smtClean="0"/>
              <a:t>Oregon Family Planning program cost analysis resource, developed in 2011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2372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We’re all in this together…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9" b="14159"/>
          <a:stretch>
            <a:fillRect/>
          </a:stretch>
        </p:blipFill>
        <p:spPr bwMode="auto">
          <a:xfrm>
            <a:off x="739198" y="1721556"/>
            <a:ext cx="7558135" cy="4261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30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Vaccine Administration Fees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Maximum allowable fee for VFC kids = $21.96</a:t>
            </a:r>
          </a:p>
          <a:p>
            <a:pPr lvl="1"/>
            <a:r>
              <a:rPr lang="en-US" dirty="0" smtClean="0"/>
              <a:t>Fee must be waived if parent/guardian is unable to pay</a:t>
            </a:r>
          </a:p>
          <a:p>
            <a:r>
              <a:rPr lang="en-US" dirty="0" smtClean="0"/>
              <a:t>For BILLABLE patients:</a:t>
            </a:r>
          </a:p>
          <a:p>
            <a:pPr lvl="1"/>
            <a:r>
              <a:rPr lang="en-US" dirty="0" smtClean="0"/>
              <a:t>State does not cap – each agency determines amount </a:t>
            </a:r>
          </a:p>
          <a:p>
            <a:pPr lvl="1"/>
            <a:r>
              <a:rPr lang="en-US" dirty="0" smtClean="0"/>
              <a:t>Admin fees may be billed to private insurance or the patient/parent</a:t>
            </a:r>
          </a:p>
          <a:p>
            <a:r>
              <a:rPr lang="en-US" dirty="0" smtClean="0"/>
              <a:t>Public clinics across Oregon charge a wide range of administration fees:</a:t>
            </a:r>
          </a:p>
          <a:p>
            <a:pPr lvl="1"/>
            <a:r>
              <a:rPr lang="en-US" dirty="0" smtClean="0"/>
              <a:t>$7.50-$50 for the first injection</a:t>
            </a:r>
          </a:p>
          <a:p>
            <a:pPr lvl="1"/>
            <a:r>
              <a:rPr lang="en-US" dirty="0" smtClean="0"/>
              <a:t>$7.50-$27 for successive injections</a:t>
            </a:r>
          </a:p>
        </p:txBody>
      </p:sp>
    </p:spTree>
    <p:extLst>
      <p:ext uri="{BB962C8B-B14F-4D97-AF65-F5344CB8AC3E}">
        <p14:creationId xmlns:p14="http://schemas.microsoft.com/office/powerpoint/2010/main" val="2114913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Administration Fees at </a:t>
            </a:r>
            <a:r>
              <a:rPr lang="en-US" i="1" dirty="0" smtClean="0"/>
              <a:t>Your</a:t>
            </a:r>
            <a:r>
              <a:rPr lang="en-US" dirty="0" smtClean="0"/>
              <a:t> Agency…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Same fee for all payers? </a:t>
            </a:r>
          </a:p>
          <a:p>
            <a:pPr lvl="1"/>
            <a:r>
              <a:rPr lang="en-US" dirty="0" smtClean="0"/>
              <a:t>VFC &amp; </a:t>
            </a:r>
            <a:r>
              <a:rPr lang="en-US" dirty="0" smtClean="0"/>
              <a:t>private insurance</a:t>
            </a:r>
          </a:p>
          <a:p>
            <a:pPr lvl="2"/>
            <a:r>
              <a:rPr lang="en-US" dirty="0" smtClean="0"/>
              <a:t>If so….why? Does the amount reflect a true cost of the service?</a:t>
            </a:r>
          </a:p>
          <a:p>
            <a:pPr marL="594360" lvl="2" indent="0">
              <a:buNone/>
            </a:pPr>
            <a:endParaRPr lang="en-US" dirty="0" smtClean="0"/>
          </a:p>
          <a:p>
            <a:r>
              <a:rPr lang="en-US" dirty="0" smtClean="0"/>
              <a:t>How was it determined?</a:t>
            </a:r>
          </a:p>
          <a:p>
            <a:pPr lvl="1"/>
            <a:r>
              <a:rPr lang="en-US" dirty="0" smtClean="0"/>
              <a:t>Using DMAP allowable rate as guide </a:t>
            </a:r>
          </a:p>
          <a:p>
            <a:pPr lvl="1"/>
            <a:r>
              <a:rPr lang="en-US" dirty="0" smtClean="0"/>
              <a:t>Using cost calculators</a:t>
            </a:r>
          </a:p>
          <a:p>
            <a:pPr lvl="1"/>
            <a:r>
              <a:rPr lang="en-US" dirty="0" smtClean="0"/>
              <a:t>What feels right based on knowledge of community</a:t>
            </a:r>
          </a:p>
          <a:p>
            <a:pPr lvl="1"/>
            <a:r>
              <a:rPr lang="en-US" dirty="0" smtClean="0"/>
              <a:t>Other?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How </a:t>
            </a:r>
            <a:r>
              <a:rPr lang="en-US" i="1" dirty="0" smtClean="0"/>
              <a:t>should</a:t>
            </a:r>
            <a:r>
              <a:rPr lang="en-US" dirty="0" smtClean="0"/>
              <a:t> it be determined, and why is it important to review…?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7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Admin Fee – Why so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Set too low</a:t>
            </a:r>
          </a:p>
          <a:p>
            <a:pPr lvl="1"/>
            <a:r>
              <a:rPr lang="en-US" dirty="0" smtClean="0"/>
              <a:t>Undervalues care provided</a:t>
            </a:r>
          </a:p>
          <a:p>
            <a:pPr lvl="1"/>
            <a:r>
              <a:rPr lang="en-US" dirty="0" smtClean="0"/>
              <a:t>Sends false message re: the true cost of LHD services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Set too high</a:t>
            </a:r>
            <a:endParaRPr lang="en-US" sz="1800" dirty="0" smtClean="0"/>
          </a:p>
          <a:p>
            <a:pPr lvl="1"/>
            <a:r>
              <a:rPr lang="en-US" dirty="0" smtClean="0"/>
              <a:t>Turns away clients and insurers</a:t>
            </a:r>
          </a:p>
          <a:p>
            <a:pPr lvl="1"/>
            <a:r>
              <a:rPr lang="en-US" dirty="0" smtClean="0"/>
              <a:t>Compromises “safety net”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89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Costs of Your Admin Fees</a:t>
            </a:r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Scheduling</a:t>
            </a:r>
          </a:p>
          <a:p>
            <a:r>
              <a:rPr lang="en-US" dirty="0" smtClean="0"/>
              <a:t>Clinical staff time</a:t>
            </a:r>
          </a:p>
          <a:p>
            <a:r>
              <a:rPr lang="en-US" dirty="0" smtClean="0"/>
              <a:t>Billing services</a:t>
            </a:r>
          </a:p>
          <a:p>
            <a:r>
              <a:rPr lang="en-US" dirty="0" smtClean="0"/>
              <a:t>Registry use</a:t>
            </a:r>
          </a:p>
          <a:p>
            <a:r>
              <a:rPr lang="en-US" dirty="0" smtClean="0"/>
              <a:t>Supplies</a:t>
            </a:r>
          </a:p>
          <a:p>
            <a:r>
              <a:rPr lang="en-US" dirty="0" smtClean="0"/>
              <a:t>Medical waste disposal</a:t>
            </a:r>
          </a:p>
          <a:p>
            <a:r>
              <a:rPr lang="en-US" dirty="0" smtClean="0"/>
              <a:t>Non-routine activities</a:t>
            </a:r>
          </a:p>
          <a:p>
            <a:pPr lvl="1"/>
            <a:r>
              <a:rPr lang="en-US" dirty="0" smtClean="0"/>
              <a:t>Vaccine inventory, management, &amp; ordering, telephone inquiries, providing vaccination records to requesters, etc.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900" dirty="0" smtClean="0"/>
              <a:t>*not meant to be an exhaustive list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054529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Written Policy – Fee Assessment and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848556"/>
            <a:ext cx="8503920" cy="42504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</a:t>
            </a:r>
            <a:r>
              <a:rPr lang="en-US" dirty="0" smtClean="0"/>
              <a:t>rices for state-supplied vaccine are </a:t>
            </a:r>
            <a:r>
              <a:rPr lang="en-US" dirty="0" smtClean="0"/>
              <a:t>set by the State of Oregon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dirty="0" smtClean="0"/>
              <a:t>Administration fees are determined by the costs involved in providing immunization services</a:t>
            </a:r>
          </a:p>
          <a:p>
            <a:pPr lvl="1"/>
            <a:r>
              <a:rPr lang="en-US" dirty="0" smtClean="0"/>
              <a:t>For Medicaid clients, fee is reduced to maximum allowable amount ($21.96/injection)</a:t>
            </a:r>
          </a:p>
          <a:p>
            <a:pPr lvl="1"/>
            <a:r>
              <a:rPr lang="en-US" dirty="0" smtClean="0"/>
              <a:t>For self-pay clients, fee is reduced to $xx. If a patient/parent states they are unable to pay the fee, the fee must be waived.</a:t>
            </a:r>
          </a:p>
          <a:p>
            <a:pPr lvl="1"/>
            <a:r>
              <a:rPr lang="en-US" dirty="0" smtClean="0"/>
              <a:t>Private insurance </a:t>
            </a:r>
            <a:r>
              <a:rPr lang="en-US" dirty="0" smtClean="0"/>
              <a:t>companies and Medicaid/Medicare for adults </a:t>
            </a:r>
            <a:r>
              <a:rPr lang="en-US" dirty="0" smtClean="0"/>
              <a:t>are billed at the full fee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361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AAP Cost Calculators</a:t>
            </a:r>
            <a:r>
              <a:rPr lang="en-US" sz="2800" dirty="0" smtClean="0"/>
              <a:t>*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65110"/>
            <a:ext cx="8503920" cy="4433937"/>
          </a:xfrm>
        </p:spPr>
        <p:txBody>
          <a:bodyPr/>
          <a:lstStyle/>
          <a:p>
            <a:r>
              <a:rPr lang="en-US" dirty="0" smtClean="0"/>
              <a:t>Two free resources:</a:t>
            </a:r>
          </a:p>
          <a:p>
            <a:pPr marL="0" indent="0">
              <a:buNone/>
            </a:pPr>
            <a:endParaRPr lang="en-US" sz="600" dirty="0" smtClean="0"/>
          </a:p>
          <a:p>
            <a:pPr lvl="1"/>
            <a:r>
              <a:rPr lang="en-US" dirty="0" smtClean="0"/>
              <a:t>Vaccine Inventory Value Calculator: </a:t>
            </a:r>
            <a:r>
              <a:rPr lang="en-US" dirty="0"/>
              <a:t>u</a:t>
            </a:r>
            <a:r>
              <a:rPr lang="en-US" dirty="0" smtClean="0"/>
              <a:t>sed to calculate the actual dollar value of your inventory of vaccines at any given time</a:t>
            </a:r>
          </a:p>
          <a:p>
            <a:pPr marL="274320" lvl="1" indent="0"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Vaccine Administration Cost Calculator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 smtClean="0"/>
              <a:t>*Developed for private clinics by the </a:t>
            </a:r>
            <a:r>
              <a:rPr lang="en-US" sz="1600" dirty="0" err="1" smtClean="0"/>
              <a:t>AzAAP</a:t>
            </a:r>
            <a:r>
              <a:rPr lang="en-US" sz="1600" dirty="0" smtClean="0"/>
              <a:t>. but may be used to guide calculations for LHDs and other public sites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845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Vaccine Inventory Value Calculator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78" y="1417638"/>
            <a:ext cx="7908937" cy="479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18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dirty="0" smtClean="0">
                <a:latin typeface="+mj-lt"/>
              </a:rPr>
              <a:t>Vaccine Administration Cost Calculator</a:t>
            </a:r>
            <a:endParaRPr lang="en-US" sz="36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943101" y="1342473"/>
            <a:ext cx="4223456" cy="5078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97889" y="2102220"/>
            <a:ext cx="1128889" cy="584776"/>
          </a:xfrm>
          <a:prstGeom prst="rect">
            <a:avLst/>
          </a:prstGeom>
          <a:solidFill>
            <a:srgbClr val="FDFFA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Personnel Costs</a:t>
            </a:r>
            <a:endParaRPr lang="en-US" sz="1600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6166557" y="2394608"/>
            <a:ext cx="931332" cy="30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1"/>
          </p:cNvCxnSpPr>
          <p:nvPr/>
        </p:nvCxnSpPr>
        <p:spPr>
          <a:xfrm flipH="1">
            <a:off x="6166557" y="2394608"/>
            <a:ext cx="931332" cy="3539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1"/>
            <a:endCxn id="5" idx="3"/>
          </p:cNvCxnSpPr>
          <p:nvPr/>
        </p:nvCxnSpPr>
        <p:spPr>
          <a:xfrm flipH="1">
            <a:off x="6166557" y="2394608"/>
            <a:ext cx="931332" cy="14869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14445" y="3173778"/>
            <a:ext cx="1425223" cy="338554"/>
          </a:xfrm>
          <a:prstGeom prst="rect">
            <a:avLst/>
          </a:prstGeom>
          <a:solidFill>
            <a:srgbClr val="FDFFA9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Supply Costs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097889" y="3881515"/>
            <a:ext cx="1588911" cy="338554"/>
          </a:xfrm>
          <a:prstGeom prst="rect">
            <a:avLst/>
          </a:prstGeom>
          <a:solidFill>
            <a:srgbClr val="FDFFA9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Rent &amp; Utilities</a:t>
            </a:r>
            <a:endParaRPr lang="en-US" sz="1600" dirty="0"/>
          </a:p>
        </p:txBody>
      </p:sp>
      <p:cxnSp>
        <p:nvCxnSpPr>
          <p:cNvPr id="19" name="Straight Arrow Connector 18"/>
          <p:cNvCxnSpPr>
            <a:stCxn id="15" idx="1"/>
          </p:cNvCxnSpPr>
          <p:nvPr/>
        </p:nvCxnSpPr>
        <p:spPr>
          <a:xfrm flipH="1">
            <a:off x="6166559" y="3343055"/>
            <a:ext cx="747886" cy="11853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1"/>
          </p:cNvCxnSpPr>
          <p:nvPr/>
        </p:nvCxnSpPr>
        <p:spPr>
          <a:xfrm flipH="1">
            <a:off x="6166557" y="4050792"/>
            <a:ext cx="931332" cy="818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1"/>
          </p:cNvCxnSpPr>
          <p:nvPr/>
        </p:nvCxnSpPr>
        <p:spPr>
          <a:xfrm flipH="1">
            <a:off x="6166557" y="2394608"/>
            <a:ext cx="931332" cy="7791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45111" y="1417638"/>
            <a:ext cx="1763889" cy="338554"/>
          </a:xfrm>
          <a:prstGeom prst="rect">
            <a:avLst/>
          </a:prstGeom>
          <a:solidFill>
            <a:srgbClr val="FDFFA9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Vaccine(s)Given</a:t>
            </a:r>
            <a:endParaRPr lang="en-US" sz="1600" dirty="0"/>
          </a:p>
        </p:txBody>
      </p:sp>
      <p:cxnSp>
        <p:nvCxnSpPr>
          <p:cNvPr id="32" name="Straight Arrow Connector 31"/>
          <p:cNvCxnSpPr>
            <a:stCxn id="30" idx="1"/>
          </p:cNvCxnSpPr>
          <p:nvPr/>
        </p:nvCxnSpPr>
        <p:spPr>
          <a:xfrm flipH="1">
            <a:off x="6166557" y="1586915"/>
            <a:ext cx="578554" cy="76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14445" y="4741333"/>
            <a:ext cx="1772355" cy="338554"/>
          </a:xfrm>
          <a:prstGeom prst="rect">
            <a:avLst/>
          </a:prstGeom>
          <a:solidFill>
            <a:srgbClr val="FDFFA9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Computer Costs</a:t>
            </a:r>
            <a:endParaRPr lang="en-US" sz="1600" dirty="0"/>
          </a:p>
        </p:txBody>
      </p:sp>
      <p:cxnSp>
        <p:nvCxnSpPr>
          <p:cNvPr id="35" name="Straight Arrow Connector 34"/>
          <p:cNvCxnSpPr>
            <a:stCxn id="33" idx="1"/>
          </p:cNvCxnSpPr>
          <p:nvPr/>
        </p:nvCxnSpPr>
        <p:spPr>
          <a:xfrm flipH="1">
            <a:off x="6166557" y="4910610"/>
            <a:ext cx="747888" cy="437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45111" y="5348111"/>
            <a:ext cx="2201334" cy="338554"/>
          </a:xfrm>
          <a:prstGeom prst="rect">
            <a:avLst/>
          </a:prstGeom>
          <a:solidFill>
            <a:srgbClr val="FDFFA9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Total Admin Expenses</a:t>
            </a:r>
            <a:endParaRPr lang="en-US" sz="1600" dirty="0"/>
          </a:p>
        </p:txBody>
      </p:sp>
      <p:cxnSp>
        <p:nvCxnSpPr>
          <p:cNvPr id="38" name="Straight Arrow Connector 37"/>
          <p:cNvCxnSpPr>
            <a:stCxn id="36" idx="1"/>
          </p:cNvCxnSpPr>
          <p:nvPr/>
        </p:nvCxnSpPr>
        <p:spPr>
          <a:xfrm flipH="1">
            <a:off x="6166559" y="5517388"/>
            <a:ext cx="578552" cy="7197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914445" y="5686665"/>
            <a:ext cx="1857021" cy="307777"/>
          </a:xfrm>
          <a:prstGeom prst="rect">
            <a:avLst/>
          </a:prstGeom>
          <a:solidFill>
            <a:srgbClr val="FDFFA9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inj. &amp; </a:t>
            </a:r>
            <a:r>
              <a:rPr lang="en-US" sz="1400" dirty="0" err="1" smtClean="0"/>
              <a:t>Add’l</a:t>
            </a:r>
            <a:r>
              <a:rPr lang="en-US" sz="1400" dirty="0" smtClean="0"/>
              <a:t> inj.)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56879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41123CA767914C9443A6FE99CCFA43" ma:contentTypeVersion="18" ma:contentTypeDescription="Create a new document." ma:contentTypeScope="" ma:versionID="761af7981f077d428c8110ee9aaf17c2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92469499-0f45-4f13-9821-2ebc58dd92f2" targetNamespace="http://schemas.microsoft.com/office/2006/metadata/properties" ma:root="true" ma:fieldsID="e33cf36482d0fd97fd78c6520119e755" ns1:_="" ns2:_="" ns3:_="">
    <xsd:import namespace="http://schemas.microsoft.com/sharepoint/v3"/>
    <xsd:import namespace="59da1016-2a1b-4f8a-9768-d7a4932f6f16"/>
    <xsd:import namespace="92469499-0f45-4f13-9821-2ebc58dd92f2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PublishingStartDate" minOccurs="0"/>
                <xsd:element ref="ns1:PublishingExpirationDate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2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69499-0f45-4f13-9821-2ebc58dd92f2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8" nillable="true" ma:displayName="Meta Description" ma:internalName="Meta_x0020_Description" ma:readOnly="false">
      <xsd:simpleType>
        <xsd:restriction base="dms:Text"/>
      </xsd:simpleType>
    </xsd:element>
    <xsd:element name="Meta_x0020_Keywords" ma:index="9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>https://www.oregon.gov/oha/PH/PREVENTIONWELLNESS/VACCINESIMMUNIZATION/IMMUNIZATIONPROVIDERRESOURCES/Documents/BillJan15AdminFee.pptx</Url>
      <Description>PowerPoint Presentation</Description>
    </URL>
    <PublishingExpirationDate xmlns="http://schemas.microsoft.com/sharepoint/v3" xsi:nil="true"/>
    <PublishingStartDate xmlns="http://schemas.microsoft.com/sharepoint/v3" xsi:nil="true"/>
    <IACategory xmlns="59da1016-2a1b-4f8a-9768-d7a4932f6f16">Public Health</IACategory>
    <IASubtopic xmlns="59da1016-2a1b-4f8a-9768-d7a4932f6f16" xsi:nil="true"/>
    <DocumentExpirationDate xmlns="59da1016-2a1b-4f8a-9768-d7a4932f6f16">2020-01-31T08:00:00+00:00</DocumentExpirationDate>
    <Meta_x0020_Description xmlns="92469499-0f45-4f13-9821-2ebc58dd92f2" xsi:nil="true"/>
    <IATopic xmlns="59da1016-2a1b-4f8a-9768-d7a4932f6f16">Public Health - Prevention</IATopic>
    <Meta_x0020_Keywords xmlns="92469499-0f45-4f13-9821-2ebc58dd92f2" xsi:nil="true"/>
  </documentManagement>
</p:properties>
</file>

<file path=customXml/itemProps1.xml><?xml version="1.0" encoding="utf-8"?>
<ds:datastoreItem xmlns:ds="http://schemas.openxmlformats.org/officeDocument/2006/customXml" ds:itemID="{C5E64CAE-ED53-488B-9765-542464D9E198}"/>
</file>

<file path=customXml/itemProps2.xml><?xml version="1.0" encoding="utf-8"?>
<ds:datastoreItem xmlns:ds="http://schemas.openxmlformats.org/officeDocument/2006/customXml" ds:itemID="{DB86C214-0114-461B-AFE5-FA52DA2DB52E}"/>
</file>

<file path=customXml/itemProps3.xml><?xml version="1.0" encoding="utf-8"?>
<ds:datastoreItem xmlns:ds="http://schemas.openxmlformats.org/officeDocument/2006/customXml" ds:itemID="{21BFCFBD-2E1E-4096-A22B-D73E31D0B9C1}"/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2195</TotalTime>
  <Words>575</Words>
  <Application>Microsoft Macintosh PowerPoint</Application>
  <PresentationFormat>On-screen Show (4:3)</PresentationFormat>
  <Paragraphs>88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Billable Vaccines Workgroup: Administration Fees January 15, 2012</vt:lpstr>
      <vt:lpstr>Vaccine Administration Fees</vt:lpstr>
      <vt:lpstr>Administration Fees at Your Agency…</vt:lpstr>
      <vt:lpstr>Admin Fee – Why so Important?</vt:lpstr>
      <vt:lpstr>Calculating Costs of Your Admin Fees*</vt:lpstr>
      <vt:lpstr>Written Policy – Fee Assessment and Collection</vt:lpstr>
      <vt:lpstr>AAP Cost Calculators*  </vt:lpstr>
      <vt:lpstr>Vaccine Inventory Value Calculator</vt:lpstr>
      <vt:lpstr>Vaccine Administration Cost Calculator</vt:lpstr>
      <vt:lpstr>Others…</vt:lpstr>
      <vt:lpstr>We’re all in this together…</vt:lpstr>
    </vt:vector>
  </TitlesOfParts>
  <Company>Kelly McDonald,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McDonald</dc:creator>
  <cp:lastModifiedBy>Kelly McDonald</cp:lastModifiedBy>
  <cp:revision>49</cp:revision>
  <dcterms:created xsi:type="dcterms:W3CDTF">2013-01-12T17:08:01Z</dcterms:created>
  <dcterms:modified xsi:type="dcterms:W3CDTF">2013-01-14T19:28:13Z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0x010100EC41123CA767914C9443A6FE99CCFA43</vt:lpwstr>
  </property>
  <property fmtid="{D5CDD505-2E9C-101B-9397-08002B2CF9AE}" pid="3" name="WorkflowChangePath">
    <vt:lpwstr>d0e49b57-423a-4757-ade6-ad5654d5ddef,2;d0e49b57-423a-4757-ade6-ad5654d5ddef,6;d0e49b57-423a-4757-ade6-ad5654d5ddef,8;a1a06532-17b2-4e5a-bf82-92884fbe4986,10;</vt:lpwstr>
  </property>
  <property fmtid="{D5CDD505-2E9C-101B-9397-08002B2CF9AE}" pid="4" name="Order">
    <vt:r8>2700</vt:r8>
  </property>
</Properties>
</file>