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65" r:id="rId4"/>
    <p:sldId id="258" r:id="rId5"/>
    <p:sldId id="266" r:id="rId6"/>
    <p:sldId id="259" r:id="rId7"/>
    <p:sldId id="260" r:id="rId8"/>
    <p:sldId id="261" r:id="rId9"/>
    <p:sldId id="262" r:id="rId10"/>
    <p:sldId id="263" r:id="rId11"/>
    <p:sldId id="267" r:id="rId12"/>
    <p:sldId id="264" r:id="rId13"/>
  </p:sldIdLst>
  <p:sldSz cx="9144000" cy="5143500" type="screen16x9"/>
  <p:notesSz cx="6858000" cy="9144000"/>
  <p:embeddedFontLst>
    <p:embeddedFont>
      <p:font typeface="Amatic SC" panose="020B0604020202020204" charset="-79"/>
      <p:bold r:id="rId15"/>
    </p:embeddedFont>
    <p:embeddedFont>
      <p:font typeface="Source Code Pro" panose="020B0509030403020204" pitchFamily="49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712" autoAdjust="0"/>
  </p:normalViewPr>
  <p:slideViewPr>
    <p:cSldViewPr snapToGrid="0">
      <p:cViewPr varScale="1">
        <p:scale>
          <a:sx n="101" d="100"/>
          <a:sy n="101" d="100"/>
        </p:scale>
        <p:origin x="10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23376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5627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4285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63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7240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858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9790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893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4686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4956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1564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3572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11700" y="1117706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Where do we start? </a:t>
            </a:r>
            <a:r>
              <a:rPr lang="en" sz="4400" dirty="0"/>
              <a:t/>
            </a:r>
            <a:br>
              <a:rPr lang="en" sz="4400" dirty="0"/>
            </a:br>
            <a:r>
              <a:rPr lang="en" sz="4400" dirty="0"/>
              <a:t>Assess</a:t>
            </a:r>
            <a:r>
              <a:rPr lang="en-US" sz="4400" dirty="0" err="1"/>
              <a:t>ing</a:t>
            </a:r>
            <a:r>
              <a:rPr lang="en-US" sz="4400" dirty="0"/>
              <a:t> Health Equity in Your Program or Section </a:t>
            </a: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Katherine McGuiness &amp; Liz Stuart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happens after the assessment?</a:t>
            </a: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Write up assessment results/findings 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Bring that report back to the assessment group to make sure everything was captured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Bring results to your larger section or program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Have section review results 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Gather section feedback on priorities for work planning</a:t>
            </a:r>
          </a:p>
          <a:p>
            <a:pPr marL="114300" lvl="0" indent="0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" dirty="0"/>
          </a:p>
          <a:p>
            <a:pPr marL="114300" lvl="0" indent="0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 dirty="0"/>
              <a:t>Attend Part 2 session </a:t>
            </a:r>
            <a:r>
              <a:rPr lang="en-US" b="1" dirty="0"/>
              <a:t>tomorrow! </a:t>
            </a:r>
            <a:endParaRPr lang="en" b="1" dirty="0"/>
          </a:p>
          <a:p>
            <a:r>
              <a:rPr lang="en-US" dirty="0"/>
              <a:t>Now What? Developing and Implementing a Plan for Equity</a:t>
            </a:r>
          </a:p>
          <a:p>
            <a:r>
              <a:rPr lang="en-US" dirty="0"/>
              <a:t>9-10 AM in Room 1E</a:t>
            </a:r>
            <a:r>
              <a:rPr lang="en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3A62CE-692C-4384-B99B-F7BAF05E2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or Clarifications? </a:t>
            </a:r>
          </a:p>
        </p:txBody>
      </p:sp>
    </p:spTree>
    <p:extLst>
      <p:ext uri="{BB962C8B-B14F-4D97-AF65-F5344CB8AC3E}">
        <p14:creationId xmlns:p14="http://schemas.microsoft.com/office/powerpoint/2010/main" val="1520104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Small Groups/Conversation</a:t>
            </a:r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Discuss and think about:</a:t>
            </a:r>
            <a:endParaRPr dirty="0"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Is your section doing any </a:t>
            </a:r>
            <a:r>
              <a:rPr lang="en-US" dirty="0"/>
              <a:t>intentional</a:t>
            </a:r>
            <a:r>
              <a:rPr lang="en" dirty="0"/>
              <a:t> health equity work? If so- how is it organized?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Do you have health equity champions in your program/section? If so- who are they?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Do you think your section is ready for an assessment? Do you need to do an assessment? Do you WANT to do an assessment?</a:t>
            </a:r>
            <a:endParaRPr dirty="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What are some concrete next steps you can take to move this work forward?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467E5D32-D354-4B28-B148-D9CED771B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About Us: Liz &amp; Katherine </a:t>
            </a:r>
          </a:p>
        </p:txBody>
      </p:sp>
      <p:pic>
        <p:nvPicPr>
          <p:cNvPr id="1028" name="Picture 4" descr="Image may contain: Katherine McGuiness">
            <a:extLst>
              <a:ext uri="{FF2B5EF4-FFF2-40B4-BE49-F238E27FC236}">
                <a16:creationId xmlns:a16="http://schemas.microsoft.com/office/drawing/2014/main" xmlns="" id="{AD82ADBB-CEC9-4BF1-9D6C-DBBF848D1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317" y="2951922"/>
            <a:ext cx="1643684" cy="219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may contain: Katherine McGuiness, smiling">
            <a:extLst>
              <a:ext uri="{FF2B5EF4-FFF2-40B4-BE49-F238E27FC236}">
                <a16:creationId xmlns:a16="http://schemas.microsoft.com/office/drawing/2014/main" xmlns="" id="{0FA0E92E-AB33-496E-9074-B5EEEF094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554" y="0"/>
            <a:ext cx="2120348" cy="318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may contain: 1 person">
            <a:extLst>
              <a:ext uri="{FF2B5EF4-FFF2-40B4-BE49-F238E27FC236}">
                <a16:creationId xmlns:a16="http://schemas.microsoft.com/office/drawing/2014/main" xmlns="" id="{6F213A71-232A-4DDF-8542-A0AFD454B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435" y="934403"/>
            <a:ext cx="2246119" cy="224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may contain: 1 person">
            <a:extLst>
              <a:ext uri="{FF2B5EF4-FFF2-40B4-BE49-F238E27FC236}">
                <a16:creationId xmlns:a16="http://schemas.microsoft.com/office/drawing/2014/main" xmlns="" id="{3A2C36F3-C002-48AB-9C59-555D175E2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516" y="3180522"/>
            <a:ext cx="1959790" cy="195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may contain: dog">
            <a:extLst>
              <a:ext uri="{FF2B5EF4-FFF2-40B4-BE49-F238E27FC236}">
                <a16:creationId xmlns:a16="http://schemas.microsoft.com/office/drawing/2014/main" xmlns="" id="{01F4F130-0E72-41A5-AC0E-ACF0C171A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007" y="3996324"/>
            <a:ext cx="780127" cy="58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87151C7-BAB2-4B25-A746-FCA2B52690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89453"/>
            <a:ext cx="2484783" cy="2484783"/>
          </a:xfrm>
          <a:prstGeom prst="rect">
            <a:avLst/>
          </a:prstGeom>
        </p:spPr>
      </p:pic>
      <p:pic>
        <p:nvPicPr>
          <p:cNvPr id="1042" name="Picture 18" descr="Image may contain: people sitting, cat and indoor">
            <a:extLst>
              <a:ext uri="{FF2B5EF4-FFF2-40B4-BE49-F238E27FC236}">
                <a16:creationId xmlns:a16="http://schemas.microsoft.com/office/drawing/2014/main" xmlns="" id="{1DEF80C5-A6FF-4851-A89C-8930CAA9C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9" y="2574236"/>
            <a:ext cx="2569264" cy="256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F46F6B1-48DE-41C7-A3FE-FC1937670F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65232" y="961673"/>
            <a:ext cx="2922104" cy="2191578"/>
          </a:xfrm>
          <a:prstGeom prst="rect">
            <a:avLst/>
          </a:prstGeom>
        </p:spPr>
      </p:pic>
      <p:pic>
        <p:nvPicPr>
          <p:cNvPr id="1044" name="Picture 20" descr="Image may contain: plant, outdoor and nature">
            <a:extLst>
              <a:ext uri="{FF2B5EF4-FFF2-40B4-BE49-F238E27FC236}">
                <a16:creationId xmlns:a16="http://schemas.microsoft.com/office/drawing/2014/main" xmlns="" id="{107FED2E-6F1E-4186-BDE7-28EF03ED8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763" y="2984593"/>
            <a:ext cx="2878543" cy="215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473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an assessment?</a:t>
            </a: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Gives you a place to start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Makes health equity work feel less nebulous for concrete thinkers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Creates a snapshot of current equity work 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Provides common language and a path forward </a:t>
            </a:r>
            <a:endParaRPr dirty="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Creates an opportunity for participation from your section or program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E6DA16B3-73E5-48B1-AC1C-A33EC1F8E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we get started?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E21380C-B7DF-41DE-8F9C-C15D80D239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MCH </a:t>
            </a:r>
          </a:p>
          <a:p>
            <a:pPr lvl="1"/>
            <a:r>
              <a:rPr lang="en-US" dirty="0"/>
              <a:t>Health Equity Work Group already existed, exploring where to go with future work</a:t>
            </a:r>
          </a:p>
          <a:p>
            <a:pPr lvl="1"/>
            <a:endParaRPr lang="en-US" dirty="0"/>
          </a:p>
          <a:p>
            <a:r>
              <a:rPr lang="en-US" dirty="0"/>
              <a:t>AGRH </a:t>
            </a:r>
          </a:p>
          <a:p>
            <a:pPr lvl="1"/>
            <a:r>
              <a:rPr lang="en-US" dirty="0"/>
              <a:t>Health Equity Committee already existed, and was looking for a way to focus our work and create a path forward</a:t>
            </a:r>
          </a:p>
        </p:txBody>
      </p:sp>
    </p:spTree>
    <p:extLst>
      <p:ext uri="{BB962C8B-B14F-4D97-AF65-F5344CB8AC3E}">
        <p14:creationId xmlns:p14="http://schemas.microsoft.com/office/powerpoint/2010/main" val="4023510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assessment </a:t>
            </a:r>
            <a:r>
              <a:rPr lang="en-US" dirty="0"/>
              <a:t>Tools </a:t>
            </a:r>
            <a:r>
              <a:rPr lang="en" dirty="0"/>
              <a:t>were reviewed?</a:t>
            </a:r>
            <a:endParaRPr dirty="0"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Bay Area Regional Health Inequities Initiative: Local Health Department Organizational Self-Assessment for Addressing Health Inequities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CLAS Self Assessment Tool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King County Equity Impact Review Tool</a:t>
            </a:r>
            <a:endParaRPr/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Multnomah County Equity and Empowerment Lens </a:t>
            </a:r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Western States Center: Racial Justice Assessment Tool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CDC Health Equity Checklist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Coalition of Communities of Color: Protocol for Culturally Responsive Organizations</a:t>
            </a:r>
            <a:endParaRPr/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Coalition of Communities of Color: Tool for Organizational Self Assessment Related to Racial Equity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Selecting and modifying the assessment </a:t>
            </a:r>
            <a:r>
              <a:rPr lang="en-US" dirty="0"/>
              <a:t>Tool</a:t>
            </a:r>
            <a:endParaRPr dirty="0"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11700" y="1228674"/>
            <a:ext cx="8520600" cy="36812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Coalition of Communities of Color: Tool for </a:t>
            </a:r>
            <a:r>
              <a:rPr lang="en-US" dirty="0"/>
              <a:t>O</a:t>
            </a:r>
            <a:r>
              <a:rPr lang="en" dirty="0"/>
              <a:t>rganizational Self Assessment Related to Racial Equity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CCC is a local organization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Tool was co-created with PSU researchers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Technical assistance </a:t>
            </a:r>
            <a:r>
              <a:rPr lang="en-US" dirty="0"/>
              <a:t>available from CCC</a:t>
            </a:r>
            <a:endParaRPr lang="en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Key partners had used t</a:t>
            </a:r>
            <a:r>
              <a:rPr lang="en-US" dirty="0"/>
              <a:t>he</a:t>
            </a:r>
            <a:r>
              <a:rPr lang="en" dirty="0"/>
              <a:t> same tool 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Leads with race 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Comes with the Protocol for further </a:t>
            </a:r>
            <a:r>
              <a:rPr lang="en-US" dirty="0"/>
              <a:t>nuance </a:t>
            </a:r>
          </a:p>
          <a:p>
            <a:pPr marL="114300" lvl="0" indent="0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Is the tool meaningful for your organization? </a:t>
            </a:r>
            <a:endParaRPr dirty="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Think about modifications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Conducting the assessment</a:t>
            </a: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5818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Introduced assessment at section meeting </a:t>
            </a:r>
            <a:endParaRPr lang="en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Small assessment workgroup</a:t>
            </a:r>
            <a:r>
              <a:rPr lang="en" dirty="0"/>
              <a:t> was gathered that represented the section (</a:t>
            </a:r>
            <a:r>
              <a:rPr lang="en-US" dirty="0"/>
              <a:t>10-12 people) 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Assessment was completed in 3 offsite work sessions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Section staff as facilitators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Start</a:t>
            </a:r>
            <a:r>
              <a:rPr lang="en-US" dirty="0" err="1"/>
              <a:t>ed</a:t>
            </a:r>
            <a:r>
              <a:rPr lang="en" dirty="0"/>
              <a:t> with trai</a:t>
            </a:r>
            <a:r>
              <a:rPr lang="en-US" dirty="0" err="1"/>
              <a:t>ning</a:t>
            </a:r>
            <a:endParaRPr lang="en-US" dirty="0"/>
          </a:p>
          <a:p>
            <a:pPr lvl="1" indent="-342900">
              <a:spcBef>
                <a:spcPts val="0"/>
              </a:spcBef>
              <a:buSzPts val="1800"/>
              <a:buChar char="●"/>
            </a:pPr>
            <a:r>
              <a:rPr lang="en-US" dirty="0"/>
              <a:t>Why leading with race, building shared understanding of terminology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Establish</a:t>
            </a:r>
            <a:r>
              <a:rPr lang="en-US" dirty="0" err="1"/>
              <a:t>ed</a:t>
            </a:r>
            <a:r>
              <a:rPr lang="en" dirty="0"/>
              <a:t> community agreements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Provided food/treats and coloring sheets, fidget toys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Flexibility to allow for p</a:t>
            </a:r>
            <a:r>
              <a:rPr lang="en-US" dirty="0" err="1"/>
              <a:t>rocessing</a:t>
            </a:r>
            <a:r>
              <a:rPr lang="en-US" dirty="0"/>
              <a:t> time, to be fully present in the work  </a:t>
            </a:r>
            <a:endParaRPr lang="en" dirty="0"/>
          </a:p>
          <a:p>
            <a:pPr marL="114300" lvl="0" indent="0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Lessons Learned</a:t>
            </a:r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11700" y="1093850"/>
            <a:ext cx="8520600" cy="37962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Important to establish at the beginning why you are leading with race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Build shared </a:t>
            </a:r>
            <a:r>
              <a:rPr lang="en-US" dirty="0"/>
              <a:t>language, understanding of terminology (e.g. equality vs. equity, white privilege, systemic oppression)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Keep focused on what is happening in your section or unit </a:t>
            </a:r>
            <a:r>
              <a:rPr lang="en-US" b="1" dirty="0"/>
              <a:t>right now </a:t>
            </a:r>
            <a:r>
              <a:rPr lang="en-US" dirty="0"/>
              <a:t>(snapshot, not history)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Keep focus on assessment, not problem solving/work planning 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Management involvement is crucial, but champions can be found at all levels of work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DBE8802FF3874EA511B63E2A5B2BEB" ma:contentTypeVersion="18" ma:contentTypeDescription="Create a new document." ma:contentTypeScope="" ma:versionID="b3044787614602113fbbb1836eb028a8">
  <xsd:schema xmlns:xsd="http://www.w3.org/2001/XMLSchema" xmlns:xs="http://www.w3.org/2001/XMLSchema" xmlns:p="http://schemas.microsoft.com/office/2006/metadata/properties" xmlns:ns1="http://schemas.microsoft.com/sharepoint/v3" xmlns:ns2="59da1016-2a1b-4f8a-9768-d7a4932f6f16" xmlns:ns3="84dcf43b-9f11-431e-8c39-785ebcf20931" targetNamespace="http://schemas.microsoft.com/office/2006/metadata/properties" ma:root="true" ma:fieldsID="25f84adabde03fef560c2efb5b609394" ns1:_="" ns2:_="" ns3:_="">
    <xsd:import namespace="http://schemas.microsoft.com/sharepoint/v3"/>
    <xsd:import namespace="59da1016-2a1b-4f8a-9768-d7a4932f6f16"/>
    <xsd:import namespace="84dcf43b-9f11-431e-8c39-785ebcf20931"/>
    <xsd:element name="properties">
      <xsd:complexType>
        <xsd:sequence>
          <xsd:element name="documentManagement">
            <xsd:complexType>
              <xsd:all>
                <xsd:element ref="ns2:IACategory" minOccurs="0"/>
                <xsd:element ref="ns2:IATopic" minOccurs="0"/>
                <xsd:element ref="ns2:IASubtopic" minOccurs="0"/>
                <xsd:element ref="ns2:DocumentExpirationDate" minOccurs="0"/>
                <xsd:element ref="ns3:Meta_x0020_Description" minOccurs="0"/>
                <xsd:element ref="ns3:Meta_x0020_Keywords" minOccurs="0"/>
                <xsd:element ref="ns1:PublishingStartDate" minOccurs="0"/>
                <xsd:element ref="ns1:PublishingExpirationDate" minOccurs="0"/>
                <xsd:element ref="ns1: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  <xsd:element name="URL" ma:index="12" nillable="true" ma:displayName="URL" ma:format="Hyperlink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4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5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6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7" nillable="true" ma:displayName="Document Expiration Date" ma:format="DateOnly" ma:internalName="DocumentExpirationDate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dcf43b-9f11-431e-8c39-785ebcf20931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8" nillable="true" ma:displayName="Meta Description" ma:internalName="Meta_x0020_Description" ma:readOnly="false">
      <xsd:simpleType>
        <xsd:restriction base="dms:Text"/>
      </xsd:simpleType>
    </xsd:element>
    <xsd:element name="Meta_x0020_Keywords" ma:index="9" nillable="true" ma:displayName="Meta Keywords" ma:internalName="Meta_x0020_Keywords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RL xmlns="http://schemas.microsoft.com/sharepoint/v3">
      <Url>https://www.oregon.gov/oha/PH/SPOTLIGHT/Documents/Health-Equity-Assessments.pptx</Url>
      <Description>Health Equity Assessments</Description>
    </URL>
    <PublishingExpirationDate xmlns="http://schemas.microsoft.com/sharepoint/v3" xsi:nil="true"/>
    <PublishingStartDate xmlns="http://schemas.microsoft.com/sharepoint/v3" xsi:nil="true"/>
    <IACategory xmlns="59da1016-2a1b-4f8a-9768-d7a4932f6f16" xsi:nil="true"/>
    <IASubtopic xmlns="59da1016-2a1b-4f8a-9768-d7a4932f6f16" xsi:nil="true"/>
    <Meta_x0020_Keywords xmlns="84dcf43b-9f11-431e-8c39-785ebcf20931" xsi:nil="true"/>
    <DocumentExpirationDate xmlns="59da1016-2a1b-4f8a-9768-d7a4932f6f16" xsi:nil="true"/>
    <IATopic xmlns="59da1016-2a1b-4f8a-9768-d7a4932f6f16" xsi:nil="true"/>
    <Meta_x0020_Description xmlns="84dcf43b-9f11-431e-8c39-785ebcf20931" xsi:nil="true"/>
  </documentManagement>
</p:properties>
</file>

<file path=customXml/itemProps1.xml><?xml version="1.0" encoding="utf-8"?>
<ds:datastoreItem xmlns:ds="http://schemas.openxmlformats.org/officeDocument/2006/customXml" ds:itemID="{C38A3DE7-1BD2-4200-94F9-E86E3D107665}"/>
</file>

<file path=customXml/itemProps2.xml><?xml version="1.0" encoding="utf-8"?>
<ds:datastoreItem xmlns:ds="http://schemas.openxmlformats.org/officeDocument/2006/customXml" ds:itemID="{5B2FD319-DEEB-41CC-AC83-F8BFC9C7F807}"/>
</file>

<file path=customXml/itemProps3.xml><?xml version="1.0" encoding="utf-8"?>
<ds:datastoreItem xmlns:ds="http://schemas.openxmlformats.org/officeDocument/2006/customXml" ds:itemID="{8663B868-8A28-49EB-AFF5-E1836A61DFC9}"/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551</Words>
  <Application>Microsoft Office PowerPoint</Application>
  <PresentationFormat>On-screen Show (16:9)</PresentationFormat>
  <Paragraphs>69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Amatic SC</vt:lpstr>
      <vt:lpstr>Arial</vt:lpstr>
      <vt:lpstr>Source Code Pro</vt:lpstr>
      <vt:lpstr>Beach Day</vt:lpstr>
      <vt:lpstr>Where do we start?  Assessing Health Equity in Your Program or Section  </vt:lpstr>
      <vt:lpstr>Introductions</vt:lpstr>
      <vt:lpstr>About Us: Liz &amp; Katherine </vt:lpstr>
      <vt:lpstr>Why an assessment?</vt:lpstr>
      <vt:lpstr>How did we get started? </vt:lpstr>
      <vt:lpstr>What assessment Tools were reviewed?</vt:lpstr>
      <vt:lpstr>Selecting and modifying the assessment Tool</vt:lpstr>
      <vt:lpstr>Conducting the assessment</vt:lpstr>
      <vt:lpstr>Lessons Learned</vt:lpstr>
      <vt:lpstr>What happens after the assessment?</vt:lpstr>
      <vt:lpstr>Questions or Clarifications? </vt:lpstr>
      <vt:lpstr>Small Groups/Conversation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Equity Assessments</dc:title>
  <dc:creator>Mcguiness Katherine H</dc:creator>
  <cp:lastModifiedBy>Parrott Britt D</cp:lastModifiedBy>
  <cp:revision>12</cp:revision>
  <cp:lastPrinted>2018-04-12T23:49:16Z</cp:lastPrinted>
  <dcterms:modified xsi:type="dcterms:W3CDTF">2018-04-12T23:49:56Z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0x010100C9DBE8802FF3874EA511B63E2A5B2BEB</vt:lpwstr>
  </property>
  <property fmtid="{D5CDD505-2E9C-101B-9397-08002B2CF9AE}" pid="3" name="WorkflowChangePath">
    <vt:lpwstr>92565efd-3612-4722-a506-6f88a2a0fedd,3;</vt:lpwstr>
  </property>
</Properties>
</file>