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9" r:id="rId2"/>
    <p:sldId id="258" r:id="rId3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3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6327"/>
  </p:normalViewPr>
  <p:slideViewPr>
    <p:cSldViewPr snapToGrid="0">
      <p:cViewPr varScale="1">
        <p:scale>
          <a:sx n="84" d="100"/>
          <a:sy n="84" d="100"/>
        </p:scale>
        <p:origin x="324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keepcovered.oregon.gov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Benefits.Oregon.gov/" TargetMode="External"/><Relationship Id="rId4" Type="http://schemas.openxmlformats.org/officeDocument/2006/relationships/hyperlink" Target="https://KeepCovered.Oregon.gov/" TargetMode="Externa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hyperlink" Target="mailto:feedback@odhsoha.oregon.gov" TargetMode="External"/><Relationship Id="rId3" Type="http://schemas.openxmlformats.org/officeDocument/2006/relationships/hyperlink" Target="https://keepcovered.oregon.gov/" TargetMode="External"/><Relationship Id="rId7" Type="http://schemas.openxmlformats.org/officeDocument/2006/relationships/hyperlink" Target="https://OregonHealthCare.gov/GetHelp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OregonHealthCare.gov/" TargetMode="External"/><Relationship Id="rId5" Type="http://schemas.openxmlformats.org/officeDocument/2006/relationships/hyperlink" Target="https://OregonHealthcare.gov/GetHelp" TargetMode="External"/><Relationship Id="rId4" Type="http://schemas.openxmlformats.org/officeDocument/2006/relationships/hyperlink" Target="https://ssa.gov/medicare/sign-up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actsheet P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696EEAD-B4BB-E03E-BF5B-335A144EA3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  <p:sp>
        <p:nvSpPr>
          <p:cNvPr id="12" name="object 7">
            <a:extLst>
              <a:ext uri="{FF2B5EF4-FFF2-40B4-BE49-F238E27FC236}">
                <a16:creationId xmlns:a16="http://schemas.microsoft.com/office/drawing/2014/main" id="{4C49E562-9B87-B41B-06F4-7111462511BB}"/>
              </a:ext>
            </a:extLst>
          </p:cNvPr>
          <p:cNvSpPr txBox="1"/>
          <p:nvPr userDrawn="1"/>
        </p:nvSpPr>
        <p:spPr>
          <a:xfrm>
            <a:off x="5823859" y="9463366"/>
            <a:ext cx="159131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10" dirty="0">
                <a:solidFill>
                  <a:schemeClr val="bg1"/>
                </a:solidFill>
                <a:latin typeface="Arial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KeepCovered.Oregon.gov</a:t>
            </a:r>
            <a:endParaRPr sz="10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8" name="object 2">
            <a:extLst>
              <a:ext uri="{FF2B5EF4-FFF2-40B4-BE49-F238E27FC236}">
                <a16:creationId xmlns:a16="http://schemas.microsoft.com/office/drawing/2014/main" id="{E66120F7-8BA9-94CA-A42B-AE7CB69364B0}"/>
              </a:ext>
            </a:extLst>
          </p:cNvPr>
          <p:cNvSpPr txBox="1">
            <a:spLocks/>
          </p:cNvSpPr>
          <p:nvPr userDrawn="1"/>
        </p:nvSpPr>
        <p:spPr>
          <a:xfrm>
            <a:off x="444500" y="320154"/>
            <a:ext cx="5712460" cy="1905000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>
            <a:lvl1pPr>
              <a:defRPr sz="36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76200" lvl="0" indent="0" defTabSz="914400" eaLnBrk="1" fontAlgn="auto" latinLnBrk="0" hangingPunct="1">
              <a:lnSpc>
                <a:spcPts val="3700"/>
              </a:lnSpc>
              <a:spcBef>
                <a:spcPts val="7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Đã</a:t>
            </a:r>
            <a:r>
              <a:rPr kumimoji="0" lang="en-US" sz="3600" b="1" i="0" u="none" strike="noStrike" kern="0" cap="none" spc="-1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đến lúc gia hạn </a:t>
            </a:r>
            <a:r>
              <a:rPr kumimoji="0" lang="en-US" sz="3600" b="1" i="0" u="none" strike="noStrike" kern="0" cap="none" spc="-25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OHP </a:t>
            </a: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và</a:t>
            </a:r>
            <a:r>
              <a:rPr kumimoji="0" lang="en-US" sz="3600" b="1" i="0" u="none" strike="noStrike" kern="0" cap="none" spc="-1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các</a:t>
            </a:r>
            <a:r>
              <a:rPr kumimoji="0" lang="en-US" sz="3600" b="1" i="0" u="none" strike="noStrike" kern="0" cap="none" spc="-1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quyền</a:t>
            </a:r>
            <a:r>
              <a:rPr kumimoji="0" lang="en-US" sz="3600" b="1" i="0" u="none" strike="noStrike" kern="0" cap="none" spc="-5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en-US" sz="3600" b="1" i="0" u="none" strike="noStrike" kern="0" cap="none" spc="-25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lợi </a:t>
            </a: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Medicaid</a:t>
            </a:r>
            <a:r>
              <a:rPr kumimoji="0" lang="en-US" sz="3600" b="1" i="0" u="none" strike="noStrike" kern="0" cap="none" spc="-25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khác</a:t>
            </a:r>
            <a:r>
              <a:rPr kumimoji="0" lang="en-US" sz="3600" b="1" i="0" u="none" strike="noStrike" kern="0" cap="none" spc="-2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của</a:t>
            </a:r>
            <a:r>
              <a:rPr kumimoji="0" lang="en-US" sz="3600" b="1" i="0" u="none" strike="noStrike" kern="0" cap="none" spc="-2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quý</a:t>
            </a:r>
            <a:r>
              <a:rPr kumimoji="0" lang="en-US" sz="3600" b="1" i="0" u="none" strike="noStrike" kern="0" cap="none" spc="-15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en-US" sz="3600" b="1" i="0" u="none" strike="noStrike" kern="0" cap="none" spc="-25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vị.</a:t>
            </a: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Hãy</a:t>
            </a:r>
            <a:r>
              <a:rPr kumimoji="0" lang="en-US" sz="2000" b="1" i="0" u="none" strike="noStrike" kern="0" cap="none" spc="-1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hành động</a:t>
            </a:r>
            <a:r>
              <a:rPr kumimoji="0" lang="en-US" sz="2000" b="1" i="0" u="none" strike="noStrike" kern="0" cap="none" spc="-5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để bảo</a:t>
            </a:r>
            <a:r>
              <a:rPr kumimoji="0" lang="en-US" sz="2000" b="1" i="0" u="none" strike="noStrike" kern="0" cap="none" spc="-5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vệ</a:t>
            </a:r>
            <a:r>
              <a:rPr kumimoji="0" lang="en-US" sz="2000" b="1" i="0" u="none" strike="noStrike" kern="0" cap="none" spc="-5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quyền</a:t>
            </a:r>
            <a:r>
              <a:rPr kumimoji="0" lang="en-US" sz="2000" b="1" i="0" u="none" strike="noStrike" kern="0" cap="none" spc="-5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lợi của</a:t>
            </a:r>
            <a:r>
              <a:rPr kumimoji="0" lang="en-US" sz="2000" b="1" i="0" u="none" strike="noStrike" kern="0" cap="none" spc="-1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quý </a:t>
            </a:r>
            <a:r>
              <a:rPr kumimoji="0" lang="en-US" sz="2000" b="1" i="0" u="none" strike="noStrike" kern="0" cap="none" spc="-25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vị!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19" name="object 3">
            <a:extLst>
              <a:ext uri="{FF2B5EF4-FFF2-40B4-BE49-F238E27FC236}">
                <a16:creationId xmlns:a16="http://schemas.microsoft.com/office/drawing/2014/main" id="{820BBB12-ABA4-EF67-B07C-1F07270B866A}"/>
              </a:ext>
            </a:extLst>
          </p:cNvPr>
          <p:cNvSpPr txBox="1"/>
          <p:nvPr userDrawn="1"/>
        </p:nvSpPr>
        <p:spPr>
          <a:xfrm>
            <a:off x="444500" y="2576727"/>
            <a:ext cx="687514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defTabSz="914400">
              <a:lnSpc>
                <a:spcPct val="107100"/>
              </a:lnSpc>
              <a:spcBef>
                <a:spcPts val="100"/>
              </a:spcBef>
            </a:pPr>
            <a:r>
              <a:rPr sz="1400" b="1" kern="0" dirty="0">
                <a:solidFill>
                  <a:srgbClr val="2F4094"/>
                </a:solidFill>
                <a:cs typeface="Arial"/>
              </a:rPr>
              <a:t>Nếu</a:t>
            </a:r>
            <a:r>
              <a:rPr sz="1400" b="1" kern="0" spc="-10" dirty="0">
                <a:solidFill>
                  <a:srgbClr val="2F4094"/>
                </a:solidFill>
                <a:cs typeface="Arial"/>
              </a:rPr>
              <a:t> </a:t>
            </a:r>
            <a:r>
              <a:rPr sz="1400" b="1" kern="0" dirty="0">
                <a:solidFill>
                  <a:srgbClr val="2F4094"/>
                </a:solidFill>
                <a:cs typeface="Arial"/>
              </a:rPr>
              <a:t>quý</a:t>
            </a:r>
            <a:r>
              <a:rPr sz="1400" b="1" kern="0" spc="-5" dirty="0">
                <a:solidFill>
                  <a:srgbClr val="2F4094"/>
                </a:solidFill>
                <a:cs typeface="Arial"/>
              </a:rPr>
              <a:t> </a:t>
            </a:r>
            <a:r>
              <a:rPr sz="1400" b="1" kern="0" dirty="0">
                <a:solidFill>
                  <a:srgbClr val="2F4094"/>
                </a:solidFill>
                <a:cs typeface="Arial"/>
              </a:rPr>
              <a:t>vị</a:t>
            </a:r>
            <a:r>
              <a:rPr sz="1400" b="1" kern="0" spc="-10" dirty="0">
                <a:solidFill>
                  <a:srgbClr val="2F4094"/>
                </a:solidFill>
                <a:cs typeface="Arial"/>
              </a:rPr>
              <a:t> </a:t>
            </a:r>
            <a:r>
              <a:rPr sz="1400" b="1" kern="0" dirty="0">
                <a:solidFill>
                  <a:srgbClr val="2F4094"/>
                </a:solidFill>
                <a:cs typeface="Arial"/>
              </a:rPr>
              <a:t>đang tham</a:t>
            </a:r>
            <a:r>
              <a:rPr sz="1400" b="1" kern="0" spc="-5" dirty="0">
                <a:solidFill>
                  <a:srgbClr val="2F4094"/>
                </a:solidFill>
                <a:cs typeface="Arial"/>
              </a:rPr>
              <a:t> </a:t>
            </a:r>
            <a:r>
              <a:rPr sz="1400" b="1" kern="0" dirty="0">
                <a:solidFill>
                  <a:srgbClr val="2F4094"/>
                </a:solidFill>
                <a:cs typeface="Arial"/>
              </a:rPr>
              <a:t>gia</a:t>
            </a:r>
            <a:r>
              <a:rPr sz="1400" b="1" kern="0" spc="-5" dirty="0">
                <a:solidFill>
                  <a:srgbClr val="2F4094"/>
                </a:solidFill>
                <a:cs typeface="Arial"/>
              </a:rPr>
              <a:t> </a:t>
            </a:r>
            <a:r>
              <a:rPr sz="1400" b="1" kern="0" dirty="0">
                <a:solidFill>
                  <a:srgbClr val="2F4094"/>
                </a:solidFill>
                <a:cs typeface="Arial"/>
              </a:rPr>
              <a:t>Oregon Health</a:t>
            </a:r>
            <a:r>
              <a:rPr sz="1400" b="1" kern="0" spc="-10" dirty="0">
                <a:solidFill>
                  <a:srgbClr val="2F4094"/>
                </a:solidFill>
                <a:cs typeface="Arial"/>
              </a:rPr>
              <a:t> </a:t>
            </a:r>
            <a:r>
              <a:rPr sz="1400" b="1" kern="0" dirty="0">
                <a:solidFill>
                  <a:srgbClr val="2F4094"/>
                </a:solidFill>
                <a:cs typeface="Arial"/>
              </a:rPr>
              <a:t>Plan</a:t>
            </a:r>
            <a:r>
              <a:rPr sz="1400" b="1" kern="0" spc="-5" dirty="0">
                <a:solidFill>
                  <a:srgbClr val="2F4094"/>
                </a:solidFill>
                <a:cs typeface="Arial"/>
              </a:rPr>
              <a:t> </a:t>
            </a:r>
            <a:r>
              <a:rPr sz="1400" b="1" kern="0" dirty="0">
                <a:solidFill>
                  <a:srgbClr val="2F4094"/>
                </a:solidFill>
                <a:cs typeface="Arial"/>
              </a:rPr>
              <a:t>(OHP)</a:t>
            </a:r>
            <a:r>
              <a:rPr sz="1400" b="1" kern="0" spc="-5" dirty="0">
                <a:solidFill>
                  <a:srgbClr val="2F4094"/>
                </a:solidFill>
                <a:cs typeface="Arial"/>
              </a:rPr>
              <a:t> </a:t>
            </a:r>
            <a:r>
              <a:rPr sz="1400" b="1" kern="0" dirty="0">
                <a:solidFill>
                  <a:srgbClr val="2F4094"/>
                </a:solidFill>
                <a:cs typeface="Arial"/>
              </a:rPr>
              <a:t>hoặc hưởng</a:t>
            </a:r>
            <a:r>
              <a:rPr sz="1400" b="1" kern="0" spc="-5" dirty="0">
                <a:solidFill>
                  <a:srgbClr val="2F4094"/>
                </a:solidFill>
                <a:cs typeface="Arial"/>
              </a:rPr>
              <a:t> </a:t>
            </a:r>
            <a:r>
              <a:rPr sz="1400" b="1" kern="0" dirty="0">
                <a:solidFill>
                  <a:srgbClr val="2F4094"/>
                </a:solidFill>
                <a:cs typeface="Arial"/>
              </a:rPr>
              <a:t>các</a:t>
            </a:r>
            <a:r>
              <a:rPr sz="1400" b="1" kern="0" spc="-10" dirty="0">
                <a:solidFill>
                  <a:srgbClr val="2F4094"/>
                </a:solidFill>
                <a:cs typeface="Arial"/>
              </a:rPr>
              <a:t> </a:t>
            </a:r>
            <a:r>
              <a:rPr sz="1400" b="1" kern="0" dirty="0">
                <a:solidFill>
                  <a:srgbClr val="2F4094"/>
                </a:solidFill>
                <a:cs typeface="Arial"/>
              </a:rPr>
              <a:t>quyền </a:t>
            </a:r>
            <a:r>
              <a:rPr sz="1400" b="1" kern="0" spc="-25" dirty="0">
                <a:solidFill>
                  <a:srgbClr val="2F4094"/>
                </a:solidFill>
                <a:cs typeface="Arial"/>
              </a:rPr>
              <a:t>lợi </a:t>
            </a:r>
            <a:r>
              <a:rPr sz="1400" b="1" kern="0" dirty="0">
                <a:solidFill>
                  <a:srgbClr val="2F4094"/>
                </a:solidFill>
                <a:cs typeface="Arial"/>
              </a:rPr>
              <a:t>Medicaid</a:t>
            </a:r>
            <a:r>
              <a:rPr sz="1400" b="1" kern="0" spc="-20" dirty="0">
                <a:solidFill>
                  <a:srgbClr val="2F4094"/>
                </a:solidFill>
                <a:cs typeface="Arial"/>
              </a:rPr>
              <a:t> </a:t>
            </a:r>
            <a:r>
              <a:rPr sz="1400" b="1" kern="0" dirty="0">
                <a:solidFill>
                  <a:srgbClr val="2F4094"/>
                </a:solidFill>
                <a:cs typeface="Arial"/>
              </a:rPr>
              <a:t>khác,</a:t>
            </a:r>
            <a:r>
              <a:rPr sz="1400" b="1" kern="0" spc="-15" dirty="0">
                <a:solidFill>
                  <a:srgbClr val="2F4094"/>
                </a:solidFill>
                <a:cs typeface="Arial"/>
              </a:rPr>
              <a:t> </a:t>
            </a:r>
            <a:r>
              <a:rPr sz="1400" b="1" kern="0" dirty="0">
                <a:solidFill>
                  <a:srgbClr val="2F4094"/>
                </a:solidFill>
                <a:cs typeface="Arial"/>
              </a:rPr>
              <a:t>vui</a:t>
            </a:r>
            <a:r>
              <a:rPr sz="1400" b="1" kern="0" spc="-10" dirty="0">
                <a:solidFill>
                  <a:srgbClr val="2F4094"/>
                </a:solidFill>
                <a:cs typeface="Arial"/>
              </a:rPr>
              <a:t> </a:t>
            </a:r>
            <a:r>
              <a:rPr sz="1400" b="1" kern="0" dirty="0">
                <a:solidFill>
                  <a:srgbClr val="2F4094"/>
                </a:solidFill>
                <a:cs typeface="Arial"/>
              </a:rPr>
              <a:t>lòng</a:t>
            </a:r>
            <a:r>
              <a:rPr sz="1400" b="1" kern="0" spc="-10" dirty="0">
                <a:solidFill>
                  <a:srgbClr val="2F4094"/>
                </a:solidFill>
                <a:cs typeface="Arial"/>
              </a:rPr>
              <a:t> </a:t>
            </a:r>
            <a:r>
              <a:rPr sz="1400" b="1" kern="0" dirty="0">
                <a:solidFill>
                  <a:srgbClr val="2F4094"/>
                </a:solidFill>
                <a:cs typeface="Arial"/>
              </a:rPr>
              <a:t>làm</a:t>
            </a:r>
            <a:r>
              <a:rPr sz="1400" b="1" kern="0" spc="-10" dirty="0">
                <a:solidFill>
                  <a:srgbClr val="2F4094"/>
                </a:solidFill>
                <a:cs typeface="Arial"/>
              </a:rPr>
              <a:t> </a:t>
            </a:r>
            <a:r>
              <a:rPr sz="1400" b="1" kern="0" dirty="0">
                <a:solidFill>
                  <a:srgbClr val="2F4094"/>
                </a:solidFill>
                <a:cs typeface="Arial"/>
              </a:rPr>
              <a:t>theo</a:t>
            </a:r>
            <a:r>
              <a:rPr sz="1400" b="1" kern="0" spc="-5" dirty="0">
                <a:solidFill>
                  <a:srgbClr val="2F4094"/>
                </a:solidFill>
                <a:cs typeface="Arial"/>
              </a:rPr>
              <a:t> </a:t>
            </a:r>
            <a:r>
              <a:rPr sz="1400" b="1" kern="0" dirty="0">
                <a:solidFill>
                  <a:srgbClr val="2F4094"/>
                </a:solidFill>
                <a:cs typeface="Arial"/>
              </a:rPr>
              <a:t>các</a:t>
            </a:r>
            <a:r>
              <a:rPr sz="1400" b="1" kern="0" spc="-15" dirty="0">
                <a:solidFill>
                  <a:srgbClr val="2F4094"/>
                </a:solidFill>
                <a:cs typeface="Arial"/>
              </a:rPr>
              <a:t> </a:t>
            </a:r>
            <a:r>
              <a:rPr sz="1400" b="1" kern="0" dirty="0">
                <a:solidFill>
                  <a:srgbClr val="2F4094"/>
                </a:solidFill>
                <a:cs typeface="Arial"/>
              </a:rPr>
              <a:t>bước</a:t>
            </a:r>
            <a:r>
              <a:rPr sz="1400" b="1" kern="0" spc="-10" dirty="0">
                <a:solidFill>
                  <a:srgbClr val="2F4094"/>
                </a:solidFill>
                <a:cs typeface="Arial"/>
              </a:rPr>
              <a:t> </a:t>
            </a:r>
            <a:r>
              <a:rPr sz="1400" b="1" kern="0" dirty="0">
                <a:solidFill>
                  <a:srgbClr val="2F4094"/>
                </a:solidFill>
                <a:cs typeface="Arial"/>
              </a:rPr>
              <a:t>dưới</a:t>
            </a:r>
            <a:r>
              <a:rPr sz="1400" b="1" kern="0" spc="-5" dirty="0">
                <a:solidFill>
                  <a:srgbClr val="2F4094"/>
                </a:solidFill>
                <a:cs typeface="Arial"/>
              </a:rPr>
              <a:t> </a:t>
            </a:r>
            <a:r>
              <a:rPr sz="1400" b="1" kern="0" spc="-10" dirty="0">
                <a:solidFill>
                  <a:srgbClr val="2F4094"/>
                </a:solidFill>
                <a:cs typeface="Arial"/>
              </a:rPr>
              <a:t>đây. </a:t>
            </a:r>
            <a:r>
              <a:rPr sz="1400" b="1" kern="0" dirty="0">
                <a:solidFill>
                  <a:srgbClr val="2F4094"/>
                </a:solidFill>
                <a:cs typeface="Arial"/>
              </a:rPr>
              <a:t>Nếu</a:t>
            </a:r>
            <a:r>
              <a:rPr sz="1400" b="1" kern="0" spc="-15" dirty="0">
                <a:solidFill>
                  <a:srgbClr val="2F4094"/>
                </a:solidFill>
                <a:cs typeface="Arial"/>
              </a:rPr>
              <a:t> </a:t>
            </a:r>
            <a:r>
              <a:rPr sz="1400" b="1" kern="0" dirty="0">
                <a:solidFill>
                  <a:srgbClr val="2F4094"/>
                </a:solidFill>
                <a:cs typeface="Arial"/>
              </a:rPr>
              <a:t>đã</a:t>
            </a:r>
            <a:r>
              <a:rPr sz="1400" b="1" kern="0" spc="-5" dirty="0">
                <a:solidFill>
                  <a:srgbClr val="2F4094"/>
                </a:solidFill>
                <a:cs typeface="Arial"/>
              </a:rPr>
              <a:t> </a:t>
            </a:r>
            <a:r>
              <a:rPr sz="1400" b="1" kern="0" dirty="0">
                <a:solidFill>
                  <a:srgbClr val="2F4094"/>
                </a:solidFill>
                <a:cs typeface="Arial"/>
              </a:rPr>
              <a:t>có</a:t>
            </a:r>
            <a:r>
              <a:rPr sz="1400" b="1" kern="0" spc="-15" dirty="0">
                <a:solidFill>
                  <a:srgbClr val="2F4094"/>
                </a:solidFill>
                <a:cs typeface="Arial"/>
              </a:rPr>
              <a:t> </a:t>
            </a:r>
            <a:r>
              <a:rPr sz="1400" b="1" kern="0" dirty="0">
                <a:solidFill>
                  <a:srgbClr val="2F4094"/>
                </a:solidFill>
                <a:cs typeface="Arial"/>
              </a:rPr>
              <a:t>những</a:t>
            </a:r>
            <a:r>
              <a:rPr sz="1400" b="1" kern="0" spc="-10" dirty="0">
                <a:solidFill>
                  <a:srgbClr val="2F4094"/>
                </a:solidFill>
                <a:cs typeface="Arial"/>
              </a:rPr>
              <a:t> </a:t>
            </a:r>
            <a:r>
              <a:rPr sz="1400" b="1" kern="0" dirty="0">
                <a:solidFill>
                  <a:srgbClr val="2F4094"/>
                </a:solidFill>
                <a:cs typeface="Arial"/>
              </a:rPr>
              <a:t>quyền</a:t>
            </a:r>
            <a:r>
              <a:rPr sz="1400" b="1" kern="0" spc="-5" dirty="0">
                <a:solidFill>
                  <a:srgbClr val="2F4094"/>
                </a:solidFill>
                <a:cs typeface="Arial"/>
              </a:rPr>
              <a:t> </a:t>
            </a:r>
            <a:r>
              <a:rPr sz="1400" b="1" kern="0" spc="-25" dirty="0">
                <a:solidFill>
                  <a:srgbClr val="2F4094"/>
                </a:solidFill>
                <a:cs typeface="Arial"/>
              </a:rPr>
              <a:t>lợi </a:t>
            </a:r>
            <a:r>
              <a:rPr sz="1400" b="1" kern="0" dirty="0">
                <a:solidFill>
                  <a:srgbClr val="2F4094"/>
                </a:solidFill>
                <a:cs typeface="Arial"/>
              </a:rPr>
              <a:t>này</a:t>
            </a:r>
            <a:r>
              <a:rPr sz="1400" b="1" kern="0" spc="-15" dirty="0">
                <a:solidFill>
                  <a:srgbClr val="2F4094"/>
                </a:solidFill>
                <a:cs typeface="Arial"/>
              </a:rPr>
              <a:t> </a:t>
            </a:r>
            <a:r>
              <a:rPr sz="1400" b="1" kern="0" dirty="0">
                <a:solidFill>
                  <a:srgbClr val="2F4094"/>
                </a:solidFill>
                <a:cs typeface="Arial"/>
              </a:rPr>
              <a:t>vào</a:t>
            </a:r>
            <a:r>
              <a:rPr sz="1400" b="1" kern="0" spc="-5" dirty="0">
                <a:solidFill>
                  <a:srgbClr val="2F4094"/>
                </a:solidFill>
                <a:cs typeface="Arial"/>
              </a:rPr>
              <a:t> </a:t>
            </a:r>
            <a:r>
              <a:rPr sz="1400" b="1" kern="0" dirty="0">
                <a:solidFill>
                  <a:srgbClr val="2F4094"/>
                </a:solidFill>
                <a:cs typeface="Arial"/>
              </a:rPr>
              <a:t>bất cứ</a:t>
            </a:r>
            <a:r>
              <a:rPr sz="1400" b="1" kern="0" spc="-5" dirty="0">
                <a:solidFill>
                  <a:srgbClr val="2F4094"/>
                </a:solidFill>
                <a:cs typeface="Arial"/>
              </a:rPr>
              <a:t> </a:t>
            </a:r>
            <a:r>
              <a:rPr sz="1400" b="1" kern="0" dirty="0">
                <a:solidFill>
                  <a:srgbClr val="2F4094"/>
                </a:solidFill>
                <a:cs typeface="Arial"/>
              </a:rPr>
              <a:t>thời gian</a:t>
            </a:r>
            <a:r>
              <a:rPr sz="1400" b="1" kern="0" spc="-5" dirty="0">
                <a:solidFill>
                  <a:srgbClr val="2F4094"/>
                </a:solidFill>
                <a:cs typeface="Arial"/>
              </a:rPr>
              <a:t> </a:t>
            </a:r>
            <a:r>
              <a:rPr sz="1400" b="1" kern="0" dirty="0">
                <a:solidFill>
                  <a:srgbClr val="2F4094"/>
                </a:solidFill>
                <a:cs typeface="Arial"/>
              </a:rPr>
              <a:t>nào trong đại dịch </a:t>
            </a:r>
            <a:r>
              <a:rPr sz="1400" b="1" kern="0" spc="-10" dirty="0">
                <a:solidFill>
                  <a:srgbClr val="2F4094"/>
                </a:solidFill>
                <a:cs typeface="Arial"/>
              </a:rPr>
              <a:t>COVID-</a:t>
            </a:r>
            <a:r>
              <a:rPr sz="1400" b="1" kern="0" dirty="0">
                <a:solidFill>
                  <a:srgbClr val="2F4094"/>
                </a:solidFill>
                <a:cs typeface="Arial"/>
              </a:rPr>
              <a:t>19,</a:t>
            </a:r>
            <a:r>
              <a:rPr sz="1400" b="1" kern="0" spc="-10" dirty="0">
                <a:solidFill>
                  <a:srgbClr val="2F4094"/>
                </a:solidFill>
                <a:cs typeface="Arial"/>
              </a:rPr>
              <a:t> </a:t>
            </a:r>
            <a:r>
              <a:rPr sz="1400" b="1" kern="0" dirty="0">
                <a:solidFill>
                  <a:srgbClr val="2F4094"/>
                </a:solidFill>
                <a:cs typeface="Arial"/>
              </a:rPr>
              <a:t>quý vị</a:t>
            </a:r>
            <a:r>
              <a:rPr sz="1400" b="1" kern="0" spc="-5" dirty="0">
                <a:solidFill>
                  <a:srgbClr val="2F4094"/>
                </a:solidFill>
                <a:cs typeface="Arial"/>
              </a:rPr>
              <a:t> </a:t>
            </a:r>
            <a:r>
              <a:rPr sz="1400" b="1" kern="0" dirty="0">
                <a:solidFill>
                  <a:srgbClr val="2F4094"/>
                </a:solidFill>
                <a:cs typeface="Arial"/>
              </a:rPr>
              <a:t>có</a:t>
            </a:r>
            <a:r>
              <a:rPr sz="1400" b="1" kern="0" spc="-5" dirty="0">
                <a:solidFill>
                  <a:srgbClr val="2F4094"/>
                </a:solidFill>
                <a:cs typeface="Arial"/>
              </a:rPr>
              <a:t> </a:t>
            </a:r>
            <a:r>
              <a:rPr sz="1400" b="1" kern="0" dirty="0">
                <a:solidFill>
                  <a:srgbClr val="2F4094"/>
                </a:solidFill>
                <a:cs typeface="Arial"/>
              </a:rPr>
              <a:t>thể vẫn</a:t>
            </a:r>
            <a:r>
              <a:rPr sz="1400" b="1" kern="0" spc="-5" dirty="0">
                <a:solidFill>
                  <a:srgbClr val="2F4094"/>
                </a:solidFill>
                <a:cs typeface="Arial"/>
              </a:rPr>
              <a:t> </a:t>
            </a:r>
            <a:r>
              <a:rPr sz="1400" b="1" kern="0" spc="-20" dirty="0">
                <a:solidFill>
                  <a:srgbClr val="2F4094"/>
                </a:solidFill>
                <a:cs typeface="Arial"/>
              </a:rPr>
              <a:t>được </a:t>
            </a:r>
            <a:r>
              <a:rPr sz="1400" b="1" kern="0" dirty="0">
                <a:solidFill>
                  <a:srgbClr val="2F4094"/>
                </a:solidFill>
                <a:cs typeface="Arial"/>
              </a:rPr>
              <a:t>tiếp</a:t>
            </a:r>
            <a:r>
              <a:rPr sz="1400" b="1" kern="0" spc="-5" dirty="0">
                <a:solidFill>
                  <a:srgbClr val="2F4094"/>
                </a:solidFill>
                <a:cs typeface="Arial"/>
              </a:rPr>
              <a:t> </a:t>
            </a:r>
            <a:r>
              <a:rPr sz="1400" b="1" kern="0" dirty="0">
                <a:solidFill>
                  <a:srgbClr val="2F4094"/>
                </a:solidFill>
                <a:cs typeface="Arial"/>
              </a:rPr>
              <a:t>tục có</a:t>
            </a:r>
            <a:r>
              <a:rPr sz="1400" b="1" kern="0" spc="-5" dirty="0">
                <a:solidFill>
                  <a:srgbClr val="2F4094"/>
                </a:solidFill>
                <a:cs typeface="Arial"/>
              </a:rPr>
              <a:t> </a:t>
            </a:r>
            <a:r>
              <a:rPr sz="1400" b="1" kern="0" dirty="0">
                <a:solidFill>
                  <a:srgbClr val="2F4094"/>
                </a:solidFill>
                <a:cs typeface="Arial"/>
              </a:rPr>
              <a:t>những quyền lợi </a:t>
            </a:r>
            <a:r>
              <a:rPr sz="1400" b="1" kern="0" spc="-25" dirty="0">
                <a:solidFill>
                  <a:srgbClr val="2F4094"/>
                </a:solidFill>
                <a:cs typeface="Arial"/>
              </a:rPr>
              <a:t>đó.</a:t>
            </a:r>
            <a:endParaRPr sz="1400" kern="0">
              <a:solidFill>
                <a:sysClr val="windowText" lastClr="000000"/>
              </a:solidFill>
              <a:cs typeface="Arial"/>
            </a:endParaRPr>
          </a:p>
        </p:txBody>
      </p:sp>
      <p:sp>
        <p:nvSpPr>
          <p:cNvPr id="20" name="object 4">
            <a:extLst>
              <a:ext uri="{FF2B5EF4-FFF2-40B4-BE49-F238E27FC236}">
                <a16:creationId xmlns:a16="http://schemas.microsoft.com/office/drawing/2014/main" id="{7B9E7E48-7A4C-BEAA-3BCF-3ED511266E6C}"/>
              </a:ext>
            </a:extLst>
          </p:cNvPr>
          <p:cNvSpPr txBox="1"/>
          <p:nvPr userDrawn="1"/>
        </p:nvSpPr>
        <p:spPr>
          <a:xfrm>
            <a:off x="444500" y="8872918"/>
            <a:ext cx="5065395" cy="848360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 marR="5080" defTabSz="914400">
              <a:lnSpc>
                <a:spcPts val="1600"/>
              </a:lnSpc>
              <a:spcBef>
                <a:spcPts val="220"/>
              </a:spcBef>
            </a:pPr>
            <a:r>
              <a:rPr sz="1400" b="1" kern="0" dirty="0">
                <a:solidFill>
                  <a:srgbClr val="FFFFFF"/>
                </a:solidFill>
                <a:cs typeface="Arial"/>
              </a:rPr>
              <a:t>Thư</a:t>
            </a:r>
            <a:r>
              <a:rPr sz="1400" b="1" kern="0" spc="-5" dirty="0">
                <a:solidFill>
                  <a:srgbClr val="FFFFFF"/>
                </a:solidFill>
                <a:cs typeface="Arial"/>
              </a:rPr>
              <a:t> </a:t>
            </a:r>
            <a:r>
              <a:rPr sz="1400" b="1" kern="0" dirty="0">
                <a:solidFill>
                  <a:srgbClr val="FFFFFF"/>
                </a:solidFill>
                <a:cs typeface="Arial"/>
              </a:rPr>
              <a:t>sẽ</a:t>
            </a:r>
            <a:r>
              <a:rPr sz="1400" b="1" kern="0" spc="-10" dirty="0">
                <a:solidFill>
                  <a:srgbClr val="FFFFFF"/>
                </a:solidFill>
                <a:cs typeface="Arial"/>
              </a:rPr>
              <a:t> </a:t>
            </a:r>
            <a:r>
              <a:rPr sz="1400" b="1" kern="0" dirty="0">
                <a:solidFill>
                  <a:srgbClr val="FFFFFF"/>
                </a:solidFill>
                <a:cs typeface="Arial"/>
              </a:rPr>
              <a:t>được</a:t>
            </a:r>
            <a:r>
              <a:rPr sz="1400" b="1" kern="0" spc="-5" dirty="0">
                <a:solidFill>
                  <a:srgbClr val="FFFFFF"/>
                </a:solidFill>
                <a:cs typeface="Arial"/>
              </a:rPr>
              <a:t> </a:t>
            </a:r>
            <a:r>
              <a:rPr sz="1400" b="1" kern="0" dirty="0">
                <a:solidFill>
                  <a:srgbClr val="FFFFFF"/>
                </a:solidFill>
                <a:cs typeface="Arial"/>
              </a:rPr>
              <a:t>gửi đi</a:t>
            </a:r>
            <a:r>
              <a:rPr sz="1400" b="1" kern="0" spc="-5" dirty="0">
                <a:solidFill>
                  <a:srgbClr val="FFFFFF"/>
                </a:solidFill>
                <a:cs typeface="Arial"/>
              </a:rPr>
              <a:t> </a:t>
            </a:r>
            <a:r>
              <a:rPr sz="1400" b="1" kern="0" dirty="0">
                <a:solidFill>
                  <a:srgbClr val="FFFFFF"/>
                </a:solidFill>
                <a:cs typeface="Arial"/>
              </a:rPr>
              <a:t>từ</a:t>
            </a:r>
            <a:r>
              <a:rPr sz="1400" b="1" kern="0" spc="-5" dirty="0">
                <a:solidFill>
                  <a:srgbClr val="FFFFFF"/>
                </a:solidFill>
                <a:cs typeface="Arial"/>
              </a:rPr>
              <a:t> </a:t>
            </a:r>
            <a:r>
              <a:rPr sz="1400" b="1" kern="0" dirty="0">
                <a:solidFill>
                  <a:srgbClr val="FFFFFF"/>
                </a:solidFill>
                <a:cs typeface="Arial"/>
              </a:rPr>
              <a:t>nay</a:t>
            </a:r>
            <a:r>
              <a:rPr sz="1400" b="1" kern="0" spc="-5" dirty="0">
                <a:solidFill>
                  <a:srgbClr val="FFFFFF"/>
                </a:solidFill>
                <a:cs typeface="Arial"/>
              </a:rPr>
              <a:t> </a:t>
            </a:r>
            <a:r>
              <a:rPr sz="1400" b="1" kern="0" dirty="0">
                <a:solidFill>
                  <a:srgbClr val="FFFFFF"/>
                </a:solidFill>
                <a:cs typeface="Arial"/>
              </a:rPr>
              <a:t>đến giữa</a:t>
            </a:r>
            <a:r>
              <a:rPr sz="1400" b="1" kern="0" spc="-5" dirty="0">
                <a:solidFill>
                  <a:srgbClr val="FFFFFF"/>
                </a:solidFill>
                <a:cs typeface="Arial"/>
              </a:rPr>
              <a:t> </a:t>
            </a:r>
            <a:r>
              <a:rPr sz="1400" b="1" kern="0" dirty="0">
                <a:solidFill>
                  <a:srgbClr val="FFFFFF"/>
                </a:solidFill>
                <a:cs typeface="Arial"/>
              </a:rPr>
              <a:t>năm</a:t>
            </a:r>
            <a:r>
              <a:rPr sz="1400" b="1" kern="0" spc="-5" dirty="0">
                <a:solidFill>
                  <a:srgbClr val="FFFFFF"/>
                </a:solidFill>
                <a:cs typeface="Arial"/>
              </a:rPr>
              <a:t> </a:t>
            </a:r>
            <a:r>
              <a:rPr sz="1400" b="1" kern="0" dirty="0">
                <a:solidFill>
                  <a:srgbClr val="FFFFFF"/>
                </a:solidFill>
                <a:cs typeface="Arial"/>
              </a:rPr>
              <a:t>2024.</a:t>
            </a:r>
            <a:r>
              <a:rPr sz="1400" b="1" kern="0" spc="-10" dirty="0">
                <a:solidFill>
                  <a:srgbClr val="FFFFFF"/>
                </a:solidFill>
                <a:cs typeface="Arial"/>
              </a:rPr>
              <a:t> </a:t>
            </a:r>
            <a:r>
              <a:rPr sz="1400" b="1" kern="0" dirty="0">
                <a:solidFill>
                  <a:srgbClr val="FFFFFF"/>
                </a:solidFill>
                <a:cs typeface="Arial"/>
              </a:rPr>
              <a:t>Không</a:t>
            </a:r>
            <a:r>
              <a:rPr sz="1400" b="1" kern="0" spc="-5" dirty="0">
                <a:solidFill>
                  <a:srgbClr val="FFFFFF"/>
                </a:solidFill>
                <a:cs typeface="Arial"/>
              </a:rPr>
              <a:t> </a:t>
            </a:r>
            <a:r>
              <a:rPr sz="1400" b="1" kern="0" spc="-20" dirty="0">
                <a:solidFill>
                  <a:srgbClr val="FFFFFF"/>
                </a:solidFill>
                <a:cs typeface="Arial"/>
              </a:rPr>
              <a:t>phải </a:t>
            </a:r>
            <a:r>
              <a:rPr sz="1400" b="1" kern="0" dirty="0">
                <a:solidFill>
                  <a:srgbClr val="FFFFFF"/>
                </a:solidFill>
                <a:cs typeface="Arial"/>
              </a:rPr>
              <a:t>tất</a:t>
            </a:r>
            <a:r>
              <a:rPr sz="1400" b="1" kern="0" spc="-5" dirty="0">
                <a:solidFill>
                  <a:srgbClr val="FFFFFF"/>
                </a:solidFill>
                <a:cs typeface="Arial"/>
              </a:rPr>
              <a:t> </a:t>
            </a:r>
            <a:r>
              <a:rPr sz="1400" b="1" kern="0" dirty="0">
                <a:solidFill>
                  <a:srgbClr val="FFFFFF"/>
                </a:solidFill>
                <a:cs typeface="Arial"/>
              </a:rPr>
              <a:t>cả</a:t>
            </a:r>
            <a:r>
              <a:rPr sz="1400" b="1" kern="0" spc="-10" dirty="0">
                <a:solidFill>
                  <a:srgbClr val="FFFFFF"/>
                </a:solidFill>
                <a:cs typeface="Arial"/>
              </a:rPr>
              <a:t> </a:t>
            </a:r>
            <a:r>
              <a:rPr sz="1400" b="1" kern="0" dirty="0">
                <a:solidFill>
                  <a:srgbClr val="FFFFFF"/>
                </a:solidFill>
                <a:cs typeface="Arial"/>
              </a:rPr>
              <a:t>mọi</a:t>
            </a:r>
            <a:r>
              <a:rPr sz="1400" b="1" kern="0" spc="-10" dirty="0">
                <a:solidFill>
                  <a:srgbClr val="FFFFFF"/>
                </a:solidFill>
                <a:cs typeface="Arial"/>
              </a:rPr>
              <a:t> </a:t>
            </a:r>
            <a:r>
              <a:rPr sz="1400" b="1" kern="0" dirty="0">
                <a:solidFill>
                  <a:srgbClr val="FFFFFF"/>
                </a:solidFill>
                <a:cs typeface="Arial"/>
              </a:rPr>
              <a:t>người</a:t>
            </a:r>
            <a:r>
              <a:rPr sz="1400" b="1" kern="0" spc="-5" dirty="0">
                <a:solidFill>
                  <a:srgbClr val="FFFFFF"/>
                </a:solidFill>
                <a:cs typeface="Arial"/>
              </a:rPr>
              <a:t> </a:t>
            </a:r>
            <a:r>
              <a:rPr sz="1400" b="1" kern="0" dirty="0">
                <a:solidFill>
                  <a:srgbClr val="FFFFFF"/>
                </a:solidFill>
                <a:cs typeface="Arial"/>
              </a:rPr>
              <a:t>sẽ</a:t>
            </a:r>
            <a:r>
              <a:rPr sz="1400" b="1" kern="0" spc="-10" dirty="0">
                <a:solidFill>
                  <a:srgbClr val="FFFFFF"/>
                </a:solidFill>
                <a:cs typeface="Arial"/>
              </a:rPr>
              <a:t> </a:t>
            </a:r>
            <a:r>
              <a:rPr sz="1400" b="1" kern="0" dirty="0">
                <a:solidFill>
                  <a:srgbClr val="FFFFFF"/>
                </a:solidFill>
                <a:cs typeface="Arial"/>
              </a:rPr>
              <a:t>được gia</a:t>
            </a:r>
            <a:r>
              <a:rPr sz="1400" b="1" kern="0" spc="-5" dirty="0">
                <a:solidFill>
                  <a:srgbClr val="FFFFFF"/>
                </a:solidFill>
                <a:cs typeface="Arial"/>
              </a:rPr>
              <a:t> </a:t>
            </a:r>
            <a:r>
              <a:rPr sz="1400" b="1" kern="0" dirty="0">
                <a:solidFill>
                  <a:srgbClr val="FFFFFF"/>
                </a:solidFill>
                <a:cs typeface="Arial"/>
              </a:rPr>
              <a:t>hạn</a:t>
            </a:r>
            <a:r>
              <a:rPr sz="1400" b="1" kern="0" spc="-5" dirty="0">
                <a:solidFill>
                  <a:srgbClr val="FFFFFF"/>
                </a:solidFill>
                <a:cs typeface="Arial"/>
              </a:rPr>
              <a:t> </a:t>
            </a:r>
            <a:r>
              <a:rPr sz="1400" b="1" kern="0" dirty="0">
                <a:solidFill>
                  <a:srgbClr val="FFFFFF"/>
                </a:solidFill>
                <a:cs typeface="Arial"/>
              </a:rPr>
              <a:t>cùng</a:t>
            </a:r>
            <a:r>
              <a:rPr sz="1400" b="1" kern="0" spc="-10" dirty="0">
                <a:solidFill>
                  <a:srgbClr val="FFFFFF"/>
                </a:solidFill>
                <a:cs typeface="Arial"/>
              </a:rPr>
              <a:t> </a:t>
            </a:r>
            <a:r>
              <a:rPr sz="1400" b="1" kern="0" dirty="0">
                <a:solidFill>
                  <a:srgbClr val="FFFFFF"/>
                </a:solidFill>
                <a:cs typeface="Arial"/>
              </a:rPr>
              <a:t>một</a:t>
            </a:r>
            <a:r>
              <a:rPr sz="1400" b="1" kern="0" spc="-10" dirty="0">
                <a:solidFill>
                  <a:srgbClr val="FFFFFF"/>
                </a:solidFill>
                <a:cs typeface="Arial"/>
              </a:rPr>
              <a:t> </a:t>
            </a:r>
            <a:r>
              <a:rPr sz="1400" b="1" kern="0" dirty="0">
                <a:solidFill>
                  <a:srgbClr val="FFFFFF"/>
                </a:solidFill>
                <a:cs typeface="Arial"/>
              </a:rPr>
              <a:t>lúc. </a:t>
            </a:r>
            <a:r>
              <a:rPr sz="1400" b="1" kern="0" spc="-10" dirty="0">
                <a:solidFill>
                  <a:srgbClr val="FFFFFF"/>
                </a:solidFill>
                <a:cs typeface="Arial"/>
              </a:rPr>
              <a:t>Thường </a:t>
            </a:r>
            <a:r>
              <a:rPr sz="1400" b="1" kern="0" dirty="0">
                <a:solidFill>
                  <a:srgbClr val="FFFFFF"/>
                </a:solidFill>
                <a:cs typeface="Arial"/>
              </a:rPr>
              <a:t>xuyên</a:t>
            </a:r>
            <a:r>
              <a:rPr sz="1400" b="1" kern="0" spc="-15" dirty="0">
                <a:solidFill>
                  <a:srgbClr val="FFFFFF"/>
                </a:solidFill>
                <a:cs typeface="Arial"/>
              </a:rPr>
              <a:t> </a:t>
            </a:r>
            <a:r>
              <a:rPr sz="1400" b="1" kern="0" dirty="0">
                <a:solidFill>
                  <a:srgbClr val="FFFFFF"/>
                </a:solidFill>
                <a:cs typeface="Arial"/>
              </a:rPr>
              <a:t>kiểm</a:t>
            </a:r>
            <a:r>
              <a:rPr sz="1400" b="1" kern="0" spc="-10" dirty="0">
                <a:solidFill>
                  <a:srgbClr val="FFFFFF"/>
                </a:solidFill>
                <a:cs typeface="Arial"/>
              </a:rPr>
              <a:t> </a:t>
            </a:r>
            <a:r>
              <a:rPr sz="1400" b="1" kern="0" dirty="0">
                <a:solidFill>
                  <a:srgbClr val="FFFFFF"/>
                </a:solidFill>
                <a:cs typeface="Arial"/>
              </a:rPr>
              <a:t>tra</a:t>
            </a:r>
            <a:r>
              <a:rPr sz="1400" b="1" kern="0" spc="-5" dirty="0">
                <a:solidFill>
                  <a:srgbClr val="FFFFFF"/>
                </a:solidFill>
                <a:cs typeface="Arial"/>
              </a:rPr>
              <a:t> </a:t>
            </a:r>
            <a:r>
              <a:rPr sz="1400" b="1" kern="0" dirty="0">
                <a:solidFill>
                  <a:srgbClr val="FFFFFF"/>
                </a:solidFill>
                <a:cs typeface="Arial"/>
              </a:rPr>
              <a:t>thư</a:t>
            </a:r>
            <a:r>
              <a:rPr sz="1400" b="1" kern="0" spc="-5" dirty="0">
                <a:solidFill>
                  <a:srgbClr val="FFFFFF"/>
                </a:solidFill>
                <a:cs typeface="Arial"/>
              </a:rPr>
              <a:t> </a:t>
            </a:r>
            <a:r>
              <a:rPr sz="1400" b="1" kern="0" dirty="0">
                <a:solidFill>
                  <a:srgbClr val="FFFFFF"/>
                </a:solidFill>
                <a:cs typeface="Arial"/>
              </a:rPr>
              <a:t>của</a:t>
            </a:r>
            <a:r>
              <a:rPr sz="1400" b="1" kern="0" spc="-10" dirty="0">
                <a:solidFill>
                  <a:srgbClr val="FFFFFF"/>
                </a:solidFill>
                <a:cs typeface="Arial"/>
              </a:rPr>
              <a:t> </a:t>
            </a:r>
            <a:r>
              <a:rPr sz="1400" b="1" kern="0" dirty="0">
                <a:solidFill>
                  <a:srgbClr val="FFFFFF"/>
                </a:solidFill>
                <a:cs typeface="Arial"/>
              </a:rPr>
              <a:t>quý</a:t>
            </a:r>
            <a:r>
              <a:rPr sz="1400" b="1" kern="0" spc="-5" dirty="0">
                <a:solidFill>
                  <a:srgbClr val="FFFFFF"/>
                </a:solidFill>
                <a:cs typeface="Arial"/>
              </a:rPr>
              <a:t> </a:t>
            </a:r>
            <a:r>
              <a:rPr sz="1400" b="1" kern="0" dirty="0">
                <a:solidFill>
                  <a:srgbClr val="FFFFFF"/>
                </a:solidFill>
                <a:cs typeface="Arial"/>
              </a:rPr>
              <a:t>vị</a:t>
            </a:r>
            <a:r>
              <a:rPr sz="1400" b="1" kern="0" spc="-10" dirty="0">
                <a:solidFill>
                  <a:srgbClr val="FFFFFF"/>
                </a:solidFill>
                <a:cs typeface="Arial"/>
              </a:rPr>
              <a:t> </a:t>
            </a:r>
            <a:r>
              <a:rPr sz="1400" b="1" kern="0" dirty="0">
                <a:solidFill>
                  <a:srgbClr val="FFFFFF"/>
                </a:solidFill>
                <a:cs typeface="Arial"/>
              </a:rPr>
              <a:t>xem</a:t>
            </a:r>
            <a:r>
              <a:rPr sz="1400" b="1" kern="0" spc="-15" dirty="0">
                <a:solidFill>
                  <a:srgbClr val="FFFFFF"/>
                </a:solidFill>
                <a:cs typeface="Arial"/>
              </a:rPr>
              <a:t> </a:t>
            </a:r>
            <a:r>
              <a:rPr sz="1400" b="1" kern="0" dirty="0">
                <a:solidFill>
                  <a:srgbClr val="FFFFFF"/>
                </a:solidFill>
                <a:cs typeface="Arial"/>
              </a:rPr>
              <a:t>có</a:t>
            </a:r>
            <a:r>
              <a:rPr sz="1400" b="1" kern="0" spc="-10" dirty="0">
                <a:solidFill>
                  <a:srgbClr val="FFFFFF"/>
                </a:solidFill>
                <a:cs typeface="Arial"/>
              </a:rPr>
              <a:t> </a:t>
            </a:r>
            <a:r>
              <a:rPr sz="1400" b="1" kern="0" dirty="0">
                <a:solidFill>
                  <a:srgbClr val="FFFFFF"/>
                </a:solidFill>
                <a:cs typeface="Arial"/>
              </a:rPr>
              <a:t>thư</a:t>
            </a:r>
            <a:r>
              <a:rPr sz="1400" b="1" kern="0" spc="-5" dirty="0">
                <a:solidFill>
                  <a:srgbClr val="FFFFFF"/>
                </a:solidFill>
                <a:cs typeface="Arial"/>
              </a:rPr>
              <a:t> </a:t>
            </a:r>
            <a:r>
              <a:rPr sz="1400" b="1" kern="0" dirty="0">
                <a:solidFill>
                  <a:srgbClr val="FFFFFF"/>
                </a:solidFill>
                <a:cs typeface="Arial"/>
              </a:rPr>
              <a:t>của</a:t>
            </a:r>
            <a:r>
              <a:rPr sz="1400" b="1" kern="0" spc="-10" dirty="0">
                <a:solidFill>
                  <a:srgbClr val="FFFFFF"/>
                </a:solidFill>
                <a:cs typeface="Arial"/>
              </a:rPr>
              <a:t> </a:t>
            </a:r>
            <a:r>
              <a:rPr sz="1400" b="1" kern="0" dirty="0">
                <a:solidFill>
                  <a:srgbClr val="FFFFFF"/>
                </a:solidFill>
                <a:cs typeface="Arial"/>
              </a:rPr>
              <a:t>quý</a:t>
            </a:r>
            <a:r>
              <a:rPr sz="1400" b="1" kern="0" spc="-5" dirty="0">
                <a:solidFill>
                  <a:srgbClr val="FFFFFF"/>
                </a:solidFill>
                <a:cs typeface="Arial"/>
              </a:rPr>
              <a:t> </a:t>
            </a:r>
            <a:r>
              <a:rPr sz="1400" b="1" kern="0" dirty="0">
                <a:solidFill>
                  <a:srgbClr val="FFFFFF"/>
                </a:solidFill>
                <a:cs typeface="Arial"/>
              </a:rPr>
              <a:t>vị</a:t>
            </a:r>
            <a:r>
              <a:rPr sz="1400" b="1" kern="0" spc="-10" dirty="0">
                <a:solidFill>
                  <a:srgbClr val="FFFFFF"/>
                </a:solidFill>
                <a:cs typeface="Arial"/>
              </a:rPr>
              <a:t> </a:t>
            </a:r>
            <a:r>
              <a:rPr sz="1400" b="1" kern="0" dirty="0">
                <a:solidFill>
                  <a:srgbClr val="FFFFFF"/>
                </a:solidFill>
                <a:cs typeface="Arial"/>
              </a:rPr>
              <a:t>từ</a:t>
            </a:r>
            <a:r>
              <a:rPr sz="1400" b="1" kern="0" spc="-5" dirty="0">
                <a:solidFill>
                  <a:srgbClr val="FFFFFF"/>
                </a:solidFill>
                <a:cs typeface="Arial"/>
              </a:rPr>
              <a:t> </a:t>
            </a:r>
            <a:r>
              <a:rPr sz="1400" b="1" kern="0" spc="-20" dirty="0">
                <a:solidFill>
                  <a:srgbClr val="FFFFFF"/>
                </a:solidFill>
                <a:cs typeface="Arial"/>
              </a:rPr>
              <a:t>tiểu </a:t>
            </a:r>
            <a:r>
              <a:rPr sz="1400" b="1" kern="0" dirty="0">
                <a:solidFill>
                  <a:srgbClr val="FFFFFF"/>
                </a:solidFill>
                <a:cs typeface="Arial"/>
              </a:rPr>
              <a:t>bang Oregon gửi đến hay </a:t>
            </a:r>
            <a:r>
              <a:rPr sz="1400" b="1" kern="0" spc="-10" dirty="0">
                <a:solidFill>
                  <a:srgbClr val="FFFFFF"/>
                </a:solidFill>
                <a:cs typeface="Arial"/>
              </a:rPr>
              <a:t>không.</a:t>
            </a:r>
            <a:endParaRPr sz="1400" kern="0">
              <a:solidFill>
                <a:sysClr val="windowText" lastClr="000000"/>
              </a:solidFill>
              <a:cs typeface="Arial"/>
            </a:endParaRPr>
          </a:p>
        </p:txBody>
      </p:sp>
      <p:sp>
        <p:nvSpPr>
          <p:cNvPr id="22" name="object 6">
            <a:extLst>
              <a:ext uri="{FF2B5EF4-FFF2-40B4-BE49-F238E27FC236}">
                <a16:creationId xmlns:a16="http://schemas.microsoft.com/office/drawing/2014/main" id="{51D1036B-30C2-028E-D289-2D8FE6A827ED}"/>
              </a:ext>
            </a:extLst>
          </p:cNvPr>
          <p:cNvSpPr txBox="1"/>
          <p:nvPr userDrawn="1"/>
        </p:nvSpPr>
        <p:spPr>
          <a:xfrm>
            <a:off x="444500" y="3782377"/>
            <a:ext cx="3226435" cy="74168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 defTabSz="914400">
              <a:lnSpc>
                <a:spcPts val="1400"/>
              </a:lnSpc>
              <a:spcBef>
                <a:spcPts val="180"/>
              </a:spcBef>
            </a:pPr>
            <a:r>
              <a:rPr sz="1200" b="1" kern="0" dirty="0">
                <a:solidFill>
                  <a:srgbClr val="FFFFFF"/>
                </a:solidFill>
                <a:cs typeface="Arial"/>
              </a:rPr>
              <a:t>Bước</a:t>
            </a:r>
            <a:r>
              <a:rPr sz="1200" b="1" kern="0" spc="-15" dirty="0">
                <a:solidFill>
                  <a:srgbClr val="FFFFFF"/>
                </a:solidFill>
                <a:cs typeface="Arial"/>
              </a:rPr>
              <a:t> </a:t>
            </a:r>
            <a:r>
              <a:rPr sz="1200" b="1" kern="0" dirty="0">
                <a:solidFill>
                  <a:srgbClr val="FFFFFF"/>
                </a:solidFill>
                <a:cs typeface="Arial"/>
              </a:rPr>
              <a:t>1:</a:t>
            </a:r>
            <a:r>
              <a:rPr sz="1200" b="1" kern="0" spc="-5" dirty="0">
                <a:solidFill>
                  <a:srgbClr val="FFFFFF"/>
                </a:solidFill>
                <a:cs typeface="Arial"/>
              </a:rPr>
              <a:t> </a:t>
            </a:r>
            <a:r>
              <a:rPr sz="1200" kern="0" dirty="0">
                <a:solidFill>
                  <a:srgbClr val="FFFFFF"/>
                </a:solidFill>
                <a:cs typeface="Arial"/>
              </a:rPr>
              <a:t>Hãy</a:t>
            </a:r>
            <a:r>
              <a:rPr sz="1200" kern="0" spc="-15" dirty="0">
                <a:solidFill>
                  <a:srgbClr val="FFFFFF"/>
                </a:solidFill>
                <a:cs typeface="Arial"/>
              </a:rPr>
              <a:t> </a:t>
            </a:r>
            <a:r>
              <a:rPr sz="1200" kern="0" dirty="0">
                <a:solidFill>
                  <a:srgbClr val="FFFFFF"/>
                </a:solidFill>
                <a:cs typeface="Arial"/>
              </a:rPr>
              <a:t>bảo</a:t>
            </a:r>
            <a:r>
              <a:rPr sz="1200" kern="0" spc="-10" dirty="0">
                <a:solidFill>
                  <a:srgbClr val="FFFFFF"/>
                </a:solidFill>
                <a:cs typeface="Arial"/>
              </a:rPr>
              <a:t> </a:t>
            </a:r>
            <a:r>
              <a:rPr sz="1200" kern="0" dirty="0">
                <a:solidFill>
                  <a:srgbClr val="FFFFFF"/>
                </a:solidFill>
                <a:cs typeface="Arial"/>
              </a:rPr>
              <a:t>đảm</a:t>
            </a:r>
            <a:r>
              <a:rPr sz="1200" kern="0" spc="-10" dirty="0">
                <a:solidFill>
                  <a:srgbClr val="FFFFFF"/>
                </a:solidFill>
                <a:cs typeface="Arial"/>
              </a:rPr>
              <a:t> </a:t>
            </a:r>
            <a:r>
              <a:rPr sz="1200" kern="0" dirty="0">
                <a:solidFill>
                  <a:srgbClr val="FFFFFF"/>
                </a:solidFill>
                <a:cs typeface="Arial"/>
              </a:rPr>
              <a:t>địa</a:t>
            </a:r>
            <a:r>
              <a:rPr sz="1200" kern="0" spc="-15" dirty="0">
                <a:solidFill>
                  <a:srgbClr val="FFFFFF"/>
                </a:solidFill>
                <a:cs typeface="Arial"/>
              </a:rPr>
              <a:t> </a:t>
            </a:r>
            <a:r>
              <a:rPr sz="1200" kern="0" dirty="0">
                <a:solidFill>
                  <a:srgbClr val="FFFFFF"/>
                </a:solidFill>
                <a:cs typeface="Arial"/>
              </a:rPr>
              <a:t>chỉ</a:t>
            </a:r>
            <a:r>
              <a:rPr sz="1200" kern="0" spc="-5" dirty="0">
                <a:solidFill>
                  <a:srgbClr val="FFFFFF"/>
                </a:solidFill>
                <a:cs typeface="Arial"/>
              </a:rPr>
              <a:t> </a:t>
            </a:r>
            <a:r>
              <a:rPr sz="1200" kern="0" dirty="0">
                <a:solidFill>
                  <a:srgbClr val="FFFFFF"/>
                </a:solidFill>
                <a:cs typeface="Arial"/>
              </a:rPr>
              <a:t>của</a:t>
            </a:r>
            <a:r>
              <a:rPr sz="1200" kern="0" spc="-10" dirty="0">
                <a:solidFill>
                  <a:srgbClr val="FFFFFF"/>
                </a:solidFill>
                <a:cs typeface="Arial"/>
              </a:rPr>
              <a:t> </a:t>
            </a:r>
            <a:r>
              <a:rPr sz="1200" kern="0" dirty="0">
                <a:solidFill>
                  <a:srgbClr val="FFFFFF"/>
                </a:solidFill>
                <a:cs typeface="Arial"/>
              </a:rPr>
              <a:t>quý</a:t>
            </a:r>
            <a:r>
              <a:rPr sz="1200" kern="0" spc="-10" dirty="0">
                <a:solidFill>
                  <a:srgbClr val="FFFFFF"/>
                </a:solidFill>
                <a:cs typeface="Arial"/>
              </a:rPr>
              <a:t> </a:t>
            </a:r>
            <a:r>
              <a:rPr sz="1200" kern="0" dirty="0">
                <a:solidFill>
                  <a:srgbClr val="FFFFFF"/>
                </a:solidFill>
                <a:cs typeface="Arial"/>
              </a:rPr>
              <a:t>vị</a:t>
            </a:r>
            <a:r>
              <a:rPr sz="1200" kern="0" spc="-5" dirty="0">
                <a:solidFill>
                  <a:srgbClr val="FFFFFF"/>
                </a:solidFill>
                <a:cs typeface="Arial"/>
              </a:rPr>
              <a:t> </a:t>
            </a:r>
            <a:r>
              <a:rPr sz="1200" kern="0" spc="-20" dirty="0">
                <a:solidFill>
                  <a:srgbClr val="FFFFFF"/>
                </a:solidFill>
                <a:cs typeface="Arial"/>
              </a:rPr>
              <a:t>được </a:t>
            </a:r>
            <a:r>
              <a:rPr sz="1200" kern="0" dirty="0">
                <a:solidFill>
                  <a:srgbClr val="FFFFFF"/>
                </a:solidFill>
                <a:cs typeface="Arial"/>
              </a:rPr>
              <a:t>cập</a:t>
            </a:r>
            <a:r>
              <a:rPr sz="1200" kern="0" spc="-15" dirty="0">
                <a:solidFill>
                  <a:srgbClr val="FFFFFF"/>
                </a:solidFill>
                <a:cs typeface="Arial"/>
              </a:rPr>
              <a:t> </a:t>
            </a:r>
            <a:r>
              <a:rPr sz="1200" kern="0" dirty="0">
                <a:solidFill>
                  <a:srgbClr val="FFFFFF"/>
                </a:solidFill>
                <a:cs typeface="Arial"/>
              </a:rPr>
              <a:t>nhật.</a:t>
            </a:r>
            <a:r>
              <a:rPr sz="1200" kern="0" spc="-10" dirty="0">
                <a:solidFill>
                  <a:srgbClr val="FFFFFF"/>
                </a:solidFill>
                <a:cs typeface="Arial"/>
              </a:rPr>
              <a:t> </a:t>
            </a:r>
            <a:r>
              <a:rPr sz="1200" kern="0" dirty="0">
                <a:solidFill>
                  <a:srgbClr val="FFFFFF"/>
                </a:solidFill>
                <a:cs typeface="Arial"/>
              </a:rPr>
              <a:t>Quý</a:t>
            </a:r>
            <a:r>
              <a:rPr sz="1200" kern="0" spc="-5" dirty="0">
                <a:solidFill>
                  <a:srgbClr val="FFFFFF"/>
                </a:solidFill>
                <a:cs typeface="Arial"/>
              </a:rPr>
              <a:t> </a:t>
            </a:r>
            <a:r>
              <a:rPr sz="1200" kern="0" dirty="0">
                <a:solidFill>
                  <a:srgbClr val="FFFFFF"/>
                </a:solidFill>
                <a:cs typeface="Arial"/>
              </a:rPr>
              <a:t>vị</a:t>
            </a:r>
            <a:r>
              <a:rPr sz="1200" kern="0" spc="-5" dirty="0">
                <a:solidFill>
                  <a:srgbClr val="FFFFFF"/>
                </a:solidFill>
                <a:cs typeface="Arial"/>
              </a:rPr>
              <a:t> </a:t>
            </a:r>
            <a:r>
              <a:rPr sz="1200" kern="0" dirty="0">
                <a:solidFill>
                  <a:srgbClr val="FFFFFF"/>
                </a:solidFill>
                <a:cs typeface="Arial"/>
              </a:rPr>
              <a:t>có</a:t>
            </a:r>
            <a:r>
              <a:rPr sz="1200" kern="0" spc="-10" dirty="0">
                <a:solidFill>
                  <a:srgbClr val="FFFFFF"/>
                </a:solidFill>
                <a:cs typeface="Arial"/>
              </a:rPr>
              <a:t> </a:t>
            </a:r>
            <a:r>
              <a:rPr sz="1200" kern="0" dirty="0">
                <a:solidFill>
                  <a:srgbClr val="FFFFFF"/>
                </a:solidFill>
                <a:cs typeface="Arial"/>
              </a:rPr>
              <a:t>thể</a:t>
            </a:r>
            <a:r>
              <a:rPr sz="1200" kern="0" spc="-5" dirty="0">
                <a:solidFill>
                  <a:srgbClr val="FFFFFF"/>
                </a:solidFill>
                <a:cs typeface="Arial"/>
              </a:rPr>
              <a:t> </a:t>
            </a:r>
            <a:r>
              <a:rPr sz="1200" kern="0" dirty="0">
                <a:solidFill>
                  <a:srgbClr val="FFFFFF"/>
                </a:solidFill>
                <a:cs typeface="Arial"/>
              </a:rPr>
              <a:t>tự</a:t>
            </a:r>
            <a:r>
              <a:rPr sz="1200" kern="0" spc="-5" dirty="0">
                <a:solidFill>
                  <a:srgbClr val="FFFFFF"/>
                </a:solidFill>
                <a:cs typeface="Arial"/>
              </a:rPr>
              <a:t> </a:t>
            </a:r>
            <a:r>
              <a:rPr sz="1200" kern="0" dirty="0">
                <a:solidFill>
                  <a:srgbClr val="FFFFFF"/>
                </a:solidFill>
                <a:cs typeface="Arial"/>
              </a:rPr>
              <a:t>làm</a:t>
            </a:r>
            <a:r>
              <a:rPr sz="1200" kern="0" spc="-10" dirty="0">
                <a:solidFill>
                  <a:srgbClr val="FFFFFF"/>
                </a:solidFill>
                <a:cs typeface="Arial"/>
              </a:rPr>
              <a:t> </a:t>
            </a:r>
            <a:r>
              <a:rPr sz="1200" kern="0" dirty="0">
                <a:solidFill>
                  <a:srgbClr val="FFFFFF"/>
                </a:solidFill>
                <a:cs typeface="Arial"/>
              </a:rPr>
              <a:t>điều</a:t>
            </a:r>
            <a:r>
              <a:rPr sz="1200" kern="0" spc="-5" dirty="0">
                <a:solidFill>
                  <a:srgbClr val="FFFFFF"/>
                </a:solidFill>
                <a:cs typeface="Arial"/>
              </a:rPr>
              <a:t> </a:t>
            </a:r>
            <a:r>
              <a:rPr sz="1200" kern="0" dirty="0">
                <a:solidFill>
                  <a:srgbClr val="FFFFFF"/>
                </a:solidFill>
                <a:cs typeface="Arial"/>
              </a:rPr>
              <a:t>đó</a:t>
            </a:r>
            <a:r>
              <a:rPr sz="1200" kern="0" spc="-10" dirty="0">
                <a:solidFill>
                  <a:srgbClr val="FFFFFF"/>
                </a:solidFill>
                <a:cs typeface="Arial"/>
              </a:rPr>
              <a:t> </a:t>
            </a:r>
            <a:r>
              <a:rPr sz="1200" kern="0" spc="-20" dirty="0">
                <a:solidFill>
                  <a:srgbClr val="FFFFFF"/>
                </a:solidFill>
                <a:cs typeface="Arial"/>
              </a:rPr>
              <a:t>hoặc </a:t>
            </a:r>
            <a:r>
              <a:rPr sz="1200" kern="0" dirty="0">
                <a:solidFill>
                  <a:srgbClr val="FFFFFF"/>
                </a:solidFill>
                <a:cs typeface="Arial"/>
              </a:rPr>
              <a:t>nhận</a:t>
            </a:r>
            <a:r>
              <a:rPr sz="1200" kern="0" spc="-10" dirty="0">
                <a:solidFill>
                  <a:srgbClr val="FFFFFF"/>
                </a:solidFill>
                <a:cs typeface="Arial"/>
              </a:rPr>
              <a:t> </a:t>
            </a:r>
            <a:r>
              <a:rPr sz="1200" kern="0" dirty="0">
                <a:solidFill>
                  <a:srgbClr val="FFFFFF"/>
                </a:solidFill>
                <a:cs typeface="Arial"/>
              </a:rPr>
              <a:t>sự</a:t>
            </a:r>
            <a:r>
              <a:rPr sz="1200" kern="0" spc="-5" dirty="0">
                <a:solidFill>
                  <a:srgbClr val="FFFFFF"/>
                </a:solidFill>
                <a:cs typeface="Arial"/>
              </a:rPr>
              <a:t> </a:t>
            </a:r>
            <a:r>
              <a:rPr sz="1200" kern="0" dirty="0">
                <a:solidFill>
                  <a:srgbClr val="FFFFFF"/>
                </a:solidFill>
                <a:cs typeface="Arial"/>
              </a:rPr>
              <a:t>trợ</a:t>
            </a:r>
            <a:r>
              <a:rPr sz="1200" kern="0" spc="-5" dirty="0">
                <a:solidFill>
                  <a:srgbClr val="FFFFFF"/>
                </a:solidFill>
                <a:cs typeface="Arial"/>
              </a:rPr>
              <a:t> </a:t>
            </a:r>
            <a:r>
              <a:rPr sz="1200" kern="0" dirty="0">
                <a:solidFill>
                  <a:srgbClr val="FFFFFF"/>
                </a:solidFill>
                <a:cs typeface="Arial"/>
              </a:rPr>
              <a:t>giúp</a:t>
            </a:r>
            <a:r>
              <a:rPr sz="1200" kern="0" spc="-10" dirty="0">
                <a:solidFill>
                  <a:srgbClr val="FFFFFF"/>
                </a:solidFill>
                <a:cs typeface="Arial"/>
              </a:rPr>
              <a:t> </a:t>
            </a:r>
            <a:r>
              <a:rPr sz="1200" kern="0" dirty="0">
                <a:solidFill>
                  <a:srgbClr val="FFFFFF"/>
                </a:solidFill>
                <a:cs typeface="Arial"/>
              </a:rPr>
              <a:t>miễn</a:t>
            </a:r>
            <a:r>
              <a:rPr sz="1200" kern="0" spc="-5" dirty="0">
                <a:solidFill>
                  <a:srgbClr val="FFFFFF"/>
                </a:solidFill>
                <a:cs typeface="Arial"/>
              </a:rPr>
              <a:t> </a:t>
            </a:r>
            <a:r>
              <a:rPr sz="1200" kern="0" dirty="0">
                <a:solidFill>
                  <a:srgbClr val="FFFFFF"/>
                </a:solidFill>
                <a:cs typeface="Arial"/>
              </a:rPr>
              <a:t>phí</a:t>
            </a:r>
            <a:r>
              <a:rPr sz="1200" kern="0" spc="-10" dirty="0">
                <a:solidFill>
                  <a:srgbClr val="FFFFFF"/>
                </a:solidFill>
                <a:cs typeface="Arial"/>
              </a:rPr>
              <a:t> </a:t>
            </a:r>
            <a:r>
              <a:rPr sz="1200" kern="0" dirty="0">
                <a:solidFill>
                  <a:srgbClr val="FFFFFF"/>
                </a:solidFill>
                <a:cs typeface="Arial"/>
              </a:rPr>
              <a:t>theo</a:t>
            </a:r>
            <a:r>
              <a:rPr sz="1200" kern="0" spc="-5" dirty="0">
                <a:solidFill>
                  <a:srgbClr val="FFFFFF"/>
                </a:solidFill>
                <a:cs typeface="Arial"/>
              </a:rPr>
              <a:t> </a:t>
            </a:r>
            <a:r>
              <a:rPr sz="1200" kern="0" dirty="0">
                <a:solidFill>
                  <a:srgbClr val="FFFFFF"/>
                </a:solidFill>
                <a:cs typeface="Arial"/>
              </a:rPr>
              <a:t>bất</a:t>
            </a:r>
            <a:r>
              <a:rPr sz="1200" kern="0" spc="-10" dirty="0">
                <a:solidFill>
                  <a:srgbClr val="FFFFFF"/>
                </a:solidFill>
                <a:cs typeface="Arial"/>
              </a:rPr>
              <a:t> </a:t>
            </a:r>
            <a:r>
              <a:rPr sz="1200" kern="0" dirty="0">
                <a:solidFill>
                  <a:srgbClr val="FFFFFF"/>
                </a:solidFill>
                <a:cs typeface="Arial"/>
              </a:rPr>
              <a:t>kỳ</a:t>
            </a:r>
            <a:r>
              <a:rPr sz="1200" kern="0" spc="-5" dirty="0">
                <a:solidFill>
                  <a:srgbClr val="FFFFFF"/>
                </a:solidFill>
                <a:cs typeface="Arial"/>
              </a:rPr>
              <a:t> </a:t>
            </a:r>
            <a:r>
              <a:rPr sz="1200" kern="0" dirty="0">
                <a:solidFill>
                  <a:srgbClr val="FFFFFF"/>
                </a:solidFill>
                <a:cs typeface="Arial"/>
              </a:rPr>
              <a:t>cách</a:t>
            </a:r>
            <a:r>
              <a:rPr sz="1200" kern="0" spc="-5" dirty="0">
                <a:solidFill>
                  <a:srgbClr val="FFFFFF"/>
                </a:solidFill>
                <a:cs typeface="Arial"/>
              </a:rPr>
              <a:t> </a:t>
            </a:r>
            <a:r>
              <a:rPr sz="1200" kern="0" spc="-25" dirty="0">
                <a:solidFill>
                  <a:srgbClr val="FFFFFF"/>
                </a:solidFill>
                <a:cs typeface="Arial"/>
              </a:rPr>
              <a:t>nào </a:t>
            </a:r>
            <a:r>
              <a:rPr sz="1200" kern="0" dirty="0">
                <a:solidFill>
                  <a:srgbClr val="FFFFFF"/>
                </a:solidFill>
                <a:cs typeface="Arial"/>
              </a:rPr>
              <a:t>dưới</a:t>
            </a:r>
            <a:r>
              <a:rPr sz="1200" kern="0" spc="-20" dirty="0">
                <a:solidFill>
                  <a:srgbClr val="FFFFFF"/>
                </a:solidFill>
                <a:cs typeface="Arial"/>
              </a:rPr>
              <a:t> đây:</a:t>
            </a:r>
            <a:endParaRPr sz="1200" kern="0">
              <a:solidFill>
                <a:sysClr val="windowText" lastClr="000000"/>
              </a:solidFill>
              <a:cs typeface="Arial"/>
            </a:endParaRPr>
          </a:p>
        </p:txBody>
      </p:sp>
      <p:sp>
        <p:nvSpPr>
          <p:cNvPr id="23" name="object 7">
            <a:extLst>
              <a:ext uri="{FF2B5EF4-FFF2-40B4-BE49-F238E27FC236}">
                <a16:creationId xmlns:a16="http://schemas.microsoft.com/office/drawing/2014/main" id="{6D9E3D30-D19C-EEA5-6A08-B635A9C940F2}"/>
              </a:ext>
            </a:extLst>
          </p:cNvPr>
          <p:cNvSpPr txBox="1"/>
          <p:nvPr userDrawn="1"/>
        </p:nvSpPr>
        <p:spPr>
          <a:xfrm>
            <a:off x="4081315" y="3782377"/>
            <a:ext cx="2583180" cy="38608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 defTabSz="914400">
              <a:lnSpc>
                <a:spcPts val="1400"/>
              </a:lnSpc>
              <a:spcBef>
                <a:spcPts val="180"/>
              </a:spcBef>
            </a:pPr>
            <a:r>
              <a:rPr sz="1200" b="1" kern="0" dirty="0">
                <a:solidFill>
                  <a:srgbClr val="FFFFFF"/>
                </a:solidFill>
                <a:cs typeface="Arial"/>
              </a:rPr>
              <a:t>Bước</a:t>
            </a:r>
            <a:r>
              <a:rPr sz="1200" b="1" kern="0" spc="-25" dirty="0">
                <a:solidFill>
                  <a:srgbClr val="FFFFFF"/>
                </a:solidFill>
                <a:cs typeface="Arial"/>
              </a:rPr>
              <a:t> </a:t>
            </a:r>
            <a:r>
              <a:rPr sz="1200" b="1" kern="0" dirty="0">
                <a:solidFill>
                  <a:srgbClr val="FFFFFF"/>
                </a:solidFill>
                <a:cs typeface="Arial"/>
              </a:rPr>
              <a:t>2:</a:t>
            </a:r>
            <a:r>
              <a:rPr sz="1200" b="1" kern="0" spc="-30" dirty="0">
                <a:solidFill>
                  <a:srgbClr val="FFFFFF"/>
                </a:solidFill>
                <a:cs typeface="Arial"/>
              </a:rPr>
              <a:t> </a:t>
            </a:r>
            <a:r>
              <a:rPr sz="1200" kern="0" dirty="0">
                <a:solidFill>
                  <a:srgbClr val="FFFFFF"/>
                </a:solidFill>
                <a:cs typeface="Arial"/>
              </a:rPr>
              <a:t>Tiếp</a:t>
            </a:r>
            <a:r>
              <a:rPr sz="1200" kern="0" spc="-15" dirty="0">
                <a:solidFill>
                  <a:srgbClr val="FFFFFF"/>
                </a:solidFill>
                <a:cs typeface="Arial"/>
              </a:rPr>
              <a:t> </a:t>
            </a:r>
            <a:r>
              <a:rPr sz="1200" kern="0" dirty="0">
                <a:solidFill>
                  <a:srgbClr val="FFFFFF"/>
                </a:solidFill>
                <a:cs typeface="Arial"/>
              </a:rPr>
              <a:t>tục</a:t>
            </a:r>
            <a:r>
              <a:rPr sz="1200" kern="0" spc="-10" dirty="0">
                <a:solidFill>
                  <a:srgbClr val="FFFFFF"/>
                </a:solidFill>
                <a:cs typeface="Arial"/>
              </a:rPr>
              <a:t> </a:t>
            </a:r>
            <a:r>
              <a:rPr sz="1200" kern="0" dirty="0">
                <a:solidFill>
                  <a:srgbClr val="FFFFFF"/>
                </a:solidFill>
                <a:cs typeface="Arial"/>
              </a:rPr>
              <a:t>kiểm</a:t>
            </a:r>
            <a:r>
              <a:rPr sz="1200" kern="0" spc="-10" dirty="0">
                <a:solidFill>
                  <a:srgbClr val="FFFFFF"/>
                </a:solidFill>
                <a:cs typeface="Arial"/>
              </a:rPr>
              <a:t> </a:t>
            </a:r>
            <a:r>
              <a:rPr sz="1200" kern="0" dirty="0">
                <a:solidFill>
                  <a:srgbClr val="FFFFFF"/>
                </a:solidFill>
                <a:cs typeface="Arial"/>
              </a:rPr>
              <a:t>tra</a:t>
            </a:r>
            <a:r>
              <a:rPr sz="1200" kern="0" spc="-10" dirty="0">
                <a:solidFill>
                  <a:srgbClr val="FFFFFF"/>
                </a:solidFill>
                <a:cs typeface="Arial"/>
              </a:rPr>
              <a:t> </a:t>
            </a:r>
            <a:r>
              <a:rPr sz="1200" kern="0" dirty="0">
                <a:solidFill>
                  <a:srgbClr val="FFFFFF"/>
                </a:solidFill>
                <a:cs typeface="Arial"/>
              </a:rPr>
              <a:t>thư</a:t>
            </a:r>
            <a:r>
              <a:rPr sz="1200" kern="0" spc="-10" dirty="0">
                <a:solidFill>
                  <a:srgbClr val="FFFFFF"/>
                </a:solidFill>
                <a:cs typeface="Arial"/>
              </a:rPr>
              <a:t> </a:t>
            </a:r>
            <a:r>
              <a:rPr sz="1200" kern="0" dirty="0">
                <a:solidFill>
                  <a:srgbClr val="FFFFFF"/>
                </a:solidFill>
                <a:cs typeface="Arial"/>
              </a:rPr>
              <a:t>xem</a:t>
            </a:r>
            <a:r>
              <a:rPr sz="1200" kern="0" spc="-5" dirty="0">
                <a:solidFill>
                  <a:srgbClr val="FFFFFF"/>
                </a:solidFill>
                <a:cs typeface="Arial"/>
              </a:rPr>
              <a:t> </a:t>
            </a:r>
            <a:r>
              <a:rPr sz="1200" kern="0" spc="-25" dirty="0">
                <a:solidFill>
                  <a:srgbClr val="FFFFFF"/>
                </a:solidFill>
                <a:cs typeface="Arial"/>
              </a:rPr>
              <a:t>có </a:t>
            </a:r>
            <a:r>
              <a:rPr sz="1200" kern="0" dirty="0">
                <a:solidFill>
                  <a:srgbClr val="FFFFFF"/>
                </a:solidFill>
                <a:cs typeface="Arial"/>
              </a:rPr>
              <a:t>thư</a:t>
            </a:r>
            <a:r>
              <a:rPr sz="1200" kern="0" spc="-10" dirty="0">
                <a:solidFill>
                  <a:srgbClr val="FFFFFF"/>
                </a:solidFill>
                <a:cs typeface="Arial"/>
              </a:rPr>
              <a:t> </a:t>
            </a:r>
            <a:r>
              <a:rPr sz="1200" kern="0" dirty="0">
                <a:solidFill>
                  <a:srgbClr val="FFFFFF"/>
                </a:solidFill>
                <a:cs typeface="Arial"/>
              </a:rPr>
              <a:t>gia</a:t>
            </a:r>
            <a:r>
              <a:rPr sz="1200" kern="0" spc="-10" dirty="0">
                <a:solidFill>
                  <a:srgbClr val="FFFFFF"/>
                </a:solidFill>
                <a:cs typeface="Arial"/>
              </a:rPr>
              <a:t> </a:t>
            </a:r>
            <a:r>
              <a:rPr sz="1200" kern="0" dirty="0">
                <a:solidFill>
                  <a:srgbClr val="FFFFFF"/>
                </a:solidFill>
                <a:cs typeface="Arial"/>
              </a:rPr>
              <a:t>hạn</a:t>
            </a:r>
            <a:r>
              <a:rPr sz="1200" kern="0" spc="-10" dirty="0">
                <a:solidFill>
                  <a:srgbClr val="FFFFFF"/>
                </a:solidFill>
                <a:cs typeface="Arial"/>
              </a:rPr>
              <a:t> </a:t>
            </a:r>
            <a:r>
              <a:rPr sz="1200" kern="0" dirty="0">
                <a:solidFill>
                  <a:srgbClr val="FFFFFF"/>
                </a:solidFill>
                <a:cs typeface="Arial"/>
              </a:rPr>
              <a:t>của</a:t>
            </a:r>
            <a:r>
              <a:rPr sz="1200" kern="0" spc="-5" dirty="0">
                <a:solidFill>
                  <a:srgbClr val="FFFFFF"/>
                </a:solidFill>
                <a:cs typeface="Arial"/>
              </a:rPr>
              <a:t> </a:t>
            </a:r>
            <a:r>
              <a:rPr sz="1200" kern="0" dirty="0">
                <a:solidFill>
                  <a:srgbClr val="FFFFFF"/>
                </a:solidFill>
                <a:cs typeface="Arial"/>
              </a:rPr>
              <a:t>quý</a:t>
            </a:r>
            <a:r>
              <a:rPr sz="1200" kern="0" spc="-10" dirty="0">
                <a:solidFill>
                  <a:srgbClr val="FFFFFF"/>
                </a:solidFill>
                <a:cs typeface="Arial"/>
              </a:rPr>
              <a:t> </a:t>
            </a:r>
            <a:r>
              <a:rPr sz="1200" kern="0" dirty="0">
                <a:solidFill>
                  <a:srgbClr val="FFFFFF"/>
                </a:solidFill>
                <a:cs typeface="Arial"/>
              </a:rPr>
              <a:t>vị</a:t>
            </a:r>
            <a:r>
              <a:rPr sz="1200" kern="0" spc="-5" dirty="0">
                <a:solidFill>
                  <a:srgbClr val="FFFFFF"/>
                </a:solidFill>
                <a:cs typeface="Arial"/>
              </a:rPr>
              <a:t> </a:t>
            </a:r>
            <a:r>
              <a:rPr sz="1200" kern="0" dirty="0">
                <a:solidFill>
                  <a:srgbClr val="FFFFFF"/>
                </a:solidFill>
                <a:cs typeface="Arial"/>
              </a:rPr>
              <a:t>hay</a:t>
            </a:r>
            <a:r>
              <a:rPr sz="1200" kern="0" spc="-10" dirty="0">
                <a:solidFill>
                  <a:srgbClr val="FFFFFF"/>
                </a:solidFill>
                <a:cs typeface="Arial"/>
              </a:rPr>
              <a:t> không.</a:t>
            </a:r>
            <a:endParaRPr sz="1200" kern="0">
              <a:solidFill>
                <a:sysClr val="windowText" lastClr="000000"/>
              </a:solidFill>
              <a:cs typeface="Arial"/>
            </a:endParaRPr>
          </a:p>
        </p:txBody>
      </p:sp>
      <p:sp>
        <p:nvSpPr>
          <p:cNvPr id="24" name="object 8">
            <a:extLst>
              <a:ext uri="{FF2B5EF4-FFF2-40B4-BE49-F238E27FC236}">
                <a16:creationId xmlns:a16="http://schemas.microsoft.com/office/drawing/2014/main" id="{D22F2921-6077-CA1E-FAAD-5655E76EAABE}"/>
              </a:ext>
            </a:extLst>
          </p:cNvPr>
          <p:cNvSpPr txBox="1"/>
          <p:nvPr userDrawn="1"/>
        </p:nvSpPr>
        <p:spPr>
          <a:xfrm>
            <a:off x="948140" y="4754173"/>
            <a:ext cx="2708275" cy="193675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 defTabSz="914400">
              <a:lnSpc>
                <a:spcPts val="1400"/>
              </a:lnSpc>
              <a:spcBef>
                <a:spcPts val="180"/>
              </a:spcBef>
            </a:pPr>
            <a:r>
              <a:rPr sz="1200" b="1" kern="0" dirty="0">
                <a:solidFill>
                  <a:srgbClr val="2F4094"/>
                </a:solidFill>
                <a:cs typeface="Arial"/>
              </a:rPr>
              <a:t>Tìm</a:t>
            </a:r>
            <a:r>
              <a:rPr sz="1200" b="1" kern="0" spc="-5" dirty="0">
                <a:solidFill>
                  <a:srgbClr val="2F4094"/>
                </a:solidFill>
                <a:cs typeface="Arial"/>
              </a:rPr>
              <a:t> </a:t>
            </a:r>
            <a:r>
              <a:rPr sz="1200" b="1" kern="0" dirty="0">
                <a:solidFill>
                  <a:srgbClr val="2F4094"/>
                </a:solidFill>
                <a:cs typeface="Arial"/>
              </a:rPr>
              <a:t>một</a:t>
            </a:r>
            <a:r>
              <a:rPr sz="1200" b="1" kern="0" spc="-10" dirty="0">
                <a:solidFill>
                  <a:srgbClr val="2F4094"/>
                </a:solidFill>
                <a:cs typeface="Arial"/>
              </a:rPr>
              <a:t> </a:t>
            </a:r>
            <a:r>
              <a:rPr sz="1200" b="1" kern="0" dirty="0">
                <a:solidFill>
                  <a:srgbClr val="2F4094"/>
                </a:solidFill>
                <a:cs typeface="Arial"/>
              </a:rPr>
              <a:t>văn</a:t>
            </a:r>
            <a:r>
              <a:rPr sz="1200" b="1" kern="0" spc="-5" dirty="0">
                <a:solidFill>
                  <a:srgbClr val="2F4094"/>
                </a:solidFill>
                <a:cs typeface="Arial"/>
              </a:rPr>
              <a:t> </a:t>
            </a:r>
            <a:r>
              <a:rPr sz="1200" b="1" kern="0" dirty="0">
                <a:solidFill>
                  <a:srgbClr val="2F4094"/>
                </a:solidFill>
                <a:cs typeface="Arial"/>
              </a:rPr>
              <a:t>phòng</a:t>
            </a:r>
            <a:r>
              <a:rPr sz="1200" b="1" kern="0" spc="-5" dirty="0">
                <a:solidFill>
                  <a:srgbClr val="2F4094"/>
                </a:solidFill>
                <a:cs typeface="Arial"/>
              </a:rPr>
              <a:t> </a:t>
            </a:r>
            <a:r>
              <a:rPr sz="1200" b="1" kern="0" dirty="0">
                <a:solidFill>
                  <a:srgbClr val="2F4094"/>
                </a:solidFill>
                <a:cs typeface="Arial"/>
              </a:rPr>
              <a:t>hoặc</a:t>
            </a:r>
            <a:r>
              <a:rPr sz="1200" b="1" kern="0" spc="-5" dirty="0">
                <a:solidFill>
                  <a:srgbClr val="2F4094"/>
                </a:solidFill>
                <a:cs typeface="Arial"/>
              </a:rPr>
              <a:t> </a:t>
            </a:r>
            <a:r>
              <a:rPr sz="1200" b="1" kern="0" dirty="0">
                <a:solidFill>
                  <a:srgbClr val="2F4094"/>
                </a:solidFill>
                <a:cs typeface="Arial"/>
              </a:rPr>
              <a:t>đối </a:t>
            </a:r>
            <a:r>
              <a:rPr sz="1200" b="1" kern="0" spc="-25" dirty="0">
                <a:solidFill>
                  <a:srgbClr val="2F4094"/>
                </a:solidFill>
                <a:cs typeface="Arial"/>
              </a:rPr>
              <a:t>tác </a:t>
            </a:r>
            <a:r>
              <a:rPr sz="1200" b="1" kern="0" dirty="0">
                <a:solidFill>
                  <a:srgbClr val="2F4094"/>
                </a:solidFill>
                <a:cs typeface="Arial"/>
              </a:rPr>
              <a:t>cộng</a:t>
            </a:r>
            <a:r>
              <a:rPr sz="1200" b="1" kern="0" spc="-20" dirty="0">
                <a:solidFill>
                  <a:srgbClr val="2F4094"/>
                </a:solidFill>
                <a:cs typeface="Arial"/>
              </a:rPr>
              <a:t> </a:t>
            </a:r>
            <a:r>
              <a:rPr sz="1200" b="1" kern="0" dirty="0">
                <a:solidFill>
                  <a:srgbClr val="2F4094"/>
                </a:solidFill>
                <a:cs typeface="Arial"/>
              </a:rPr>
              <a:t>đồng ở</a:t>
            </a:r>
            <a:r>
              <a:rPr sz="1200" b="1" kern="0" spc="-5" dirty="0">
                <a:solidFill>
                  <a:srgbClr val="2F4094"/>
                </a:solidFill>
                <a:cs typeface="Arial"/>
              </a:rPr>
              <a:t> </a:t>
            </a:r>
            <a:r>
              <a:rPr sz="1200" b="1" kern="0" dirty="0">
                <a:solidFill>
                  <a:srgbClr val="2F4094"/>
                </a:solidFill>
                <a:cs typeface="Arial"/>
              </a:rPr>
              <a:t>gần nhà</a:t>
            </a:r>
            <a:r>
              <a:rPr sz="1200" b="1" kern="0" spc="-5" dirty="0">
                <a:solidFill>
                  <a:srgbClr val="2F4094"/>
                </a:solidFill>
                <a:cs typeface="Arial"/>
              </a:rPr>
              <a:t> </a:t>
            </a:r>
            <a:r>
              <a:rPr sz="1200" b="1" kern="0" dirty="0">
                <a:solidFill>
                  <a:srgbClr val="2F4094"/>
                </a:solidFill>
                <a:cs typeface="Arial"/>
              </a:rPr>
              <a:t>quý vị</a:t>
            </a:r>
            <a:r>
              <a:rPr sz="1200" b="1" kern="0" spc="-10" dirty="0">
                <a:solidFill>
                  <a:srgbClr val="2F4094"/>
                </a:solidFill>
                <a:cs typeface="Arial"/>
              </a:rPr>
              <a:t> </a:t>
            </a:r>
            <a:r>
              <a:rPr sz="1200" b="1" kern="0" dirty="0">
                <a:solidFill>
                  <a:srgbClr val="2F4094"/>
                </a:solidFill>
                <a:cs typeface="Arial"/>
              </a:rPr>
              <a:t>tại </a:t>
            </a:r>
            <a:r>
              <a:rPr sz="1200" b="1" kern="0" spc="-10" dirty="0">
                <a:solidFill>
                  <a:srgbClr val="2F4094"/>
                </a:solidFill>
                <a:cs typeface="Arial"/>
              </a:rPr>
              <a:t>trang </a:t>
            </a:r>
            <a:r>
              <a:rPr sz="1200" b="1" kern="0" dirty="0">
                <a:solidFill>
                  <a:srgbClr val="2F4094"/>
                </a:solidFill>
                <a:cs typeface="Arial"/>
              </a:rPr>
              <a:t>mạng</a:t>
            </a:r>
            <a:r>
              <a:rPr sz="1200" b="1" kern="0" spc="-15" dirty="0">
                <a:solidFill>
                  <a:srgbClr val="2F4094"/>
                </a:solidFill>
                <a:cs typeface="Arial"/>
              </a:rPr>
              <a:t> </a:t>
            </a:r>
            <a:r>
              <a:rPr sz="1200" b="1" u="heavy" kern="0" spc="-10" dirty="0">
                <a:solidFill>
                  <a:srgbClr val="6294F6"/>
                </a:solidFill>
                <a:uFill>
                  <a:solidFill>
                    <a:srgbClr val="6294F6"/>
                  </a:solidFill>
                </a:uFill>
                <a:cs typeface="Arial"/>
                <a:hlinkClick r:id="rId4"/>
              </a:rPr>
              <a:t>KeepCovered.Oregon.gov</a:t>
            </a:r>
            <a:r>
              <a:rPr sz="1200" b="1" kern="0" spc="-10" dirty="0">
                <a:solidFill>
                  <a:srgbClr val="2F4094"/>
                </a:solidFill>
                <a:cs typeface="Arial"/>
              </a:rPr>
              <a:t>.</a:t>
            </a:r>
            <a:endParaRPr sz="1200" kern="0" dirty="0">
              <a:solidFill>
                <a:sysClr val="windowText" lastClr="000000"/>
              </a:solidFill>
              <a:cs typeface="Arial"/>
            </a:endParaRPr>
          </a:p>
          <a:p>
            <a:pPr defTabSz="914400">
              <a:spcBef>
                <a:spcPts val="35"/>
              </a:spcBef>
            </a:pPr>
            <a:endParaRPr sz="1050" kern="0" dirty="0">
              <a:solidFill>
                <a:sysClr val="windowText" lastClr="000000"/>
              </a:solidFill>
              <a:cs typeface="Arial"/>
            </a:endParaRPr>
          </a:p>
          <a:p>
            <a:pPr marL="12700" marR="213995" defTabSz="914400">
              <a:lnSpc>
                <a:spcPts val="1400"/>
              </a:lnSpc>
            </a:pPr>
            <a:r>
              <a:rPr sz="1200" b="1" kern="0" dirty="0">
                <a:solidFill>
                  <a:srgbClr val="2F4094"/>
                </a:solidFill>
                <a:cs typeface="Arial"/>
              </a:rPr>
              <a:t>Báo</a:t>
            </a:r>
            <a:r>
              <a:rPr sz="1200" b="1" kern="0" spc="-20" dirty="0">
                <a:solidFill>
                  <a:srgbClr val="2F4094"/>
                </a:solidFill>
                <a:cs typeface="Arial"/>
              </a:rPr>
              <a:t> </a:t>
            </a:r>
            <a:r>
              <a:rPr sz="1200" b="1" kern="0" dirty="0">
                <a:solidFill>
                  <a:srgbClr val="2F4094"/>
                </a:solidFill>
                <a:cs typeface="Arial"/>
              </a:rPr>
              <a:t>cáo</a:t>
            </a:r>
            <a:r>
              <a:rPr sz="1200" b="1" kern="0" spc="-10" dirty="0">
                <a:solidFill>
                  <a:srgbClr val="2F4094"/>
                </a:solidFill>
                <a:cs typeface="Arial"/>
              </a:rPr>
              <a:t> </a:t>
            </a:r>
            <a:r>
              <a:rPr sz="1200" b="1" kern="0" dirty="0">
                <a:solidFill>
                  <a:srgbClr val="2F4094"/>
                </a:solidFill>
                <a:cs typeface="Arial"/>
              </a:rPr>
              <a:t>các</a:t>
            </a:r>
            <a:r>
              <a:rPr sz="1200" b="1" kern="0" spc="-10" dirty="0">
                <a:solidFill>
                  <a:srgbClr val="2F4094"/>
                </a:solidFill>
                <a:cs typeface="Arial"/>
              </a:rPr>
              <a:t> </a:t>
            </a:r>
            <a:r>
              <a:rPr sz="1200" b="1" kern="0" dirty="0">
                <a:solidFill>
                  <a:srgbClr val="2F4094"/>
                </a:solidFill>
                <a:cs typeface="Arial"/>
              </a:rPr>
              <a:t>thay</a:t>
            </a:r>
            <a:r>
              <a:rPr sz="1200" b="1" kern="0" spc="-5" dirty="0">
                <a:solidFill>
                  <a:srgbClr val="2F4094"/>
                </a:solidFill>
                <a:cs typeface="Arial"/>
              </a:rPr>
              <a:t> </a:t>
            </a:r>
            <a:r>
              <a:rPr sz="1200" b="1" kern="0" dirty="0">
                <a:solidFill>
                  <a:srgbClr val="2F4094"/>
                </a:solidFill>
                <a:cs typeface="Arial"/>
              </a:rPr>
              <a:t>đổi</a:t>
            </a:r>
            <a:r>
              <a:rPr sz="1200" b="1" kern="0" spc="-5" dirty="0">
                <a:solidFill>
                  <a:srgbClr val="2F4094"/>
                </a:solidFill>
                <a:cs typeface="Arial"/>
              </a:rPr>
              <a:t> </a:t>
            </a:r>
            <a:r>
              <a:rPr sz="1200" b="1" kern="0" dirty="0">
                <a:solidFill>
                  <a:srgbClr val="2F4094"/>
                </a:solidFill>
                <a:cs typeface="Arial"/>
              </a:rPr>
              <a:t>và</a:t>
            </a:r>
            <a:r>
              <a:rPr sz="1200" b="1" kern="0" spc="-10" dirty="0">
                <a:solidFill>
                  <a:srgbClr val="2F4094"/>
                </a:solidFill>
                <a:cs typeface="Arial"/>
              </a:rPr>
              <a:t> </a:t>
            </a:r>
            <a:r>
              <a:rPr sz="1200" b="1" kern="0" dirty="0">
                <a:solidFill>
                  <a:srgbClr val="2F4094"/>
                </a:solidFill>
                <a:cs typeface="Arial"/>
              </a:rPr>
              <a:t>phản</a:t>
            </a:r>
            <a:r>
              <a:rPr sz="1200" b="1" kern="0" spc="-5" dirty="0">
                <a:solidFill>
                  <a:srgbClr val="2F4094"/>
                </a:solidFill>
                <a:cs typeface="Arial"/>
              </a:rPr>
              <a:t> </a:t>
            </a:r>
            <a:r>
              <a:rPr sz="1200" b="1" kern="0" spc="-25" dirty="0">
                <a:solidFill>
                  <a:srgbClr val="2F4094"/>
                </a:solidFill>
                <a:cs typeface="Arial"/>
              </a:rPr>
              <a:t>hồi </a:t>
            </a:r>
            <a:r>
              <a:rPr sz="1200" b="1" kern="0" dirty="0">
                <a:solidFill>
                  <a:srgbClr val="2F4094"/>
                </a:solidFill>
                <a:cs typeface="Arial"/>
              </a:rPr>
              <a:t>về</a:t>
            </a:r>
            <a:r>
              <a:rPr sz="1200" b="1" kern="0" spc="-10" dirty="0">
                <a:solidFill>
                  <a:srgbClr val="2F4094"/>
                </a:solidFill>
                <a:cs typeface="Arial"/>
              </a:rPr>
              <a:t> </a:t>
            </a:r>
            <a:r>
              <a:rPr sz="1200" b="1" kern="0" dirty="0">
                <a:solidFill>
                  <a:srgbClr val="2F4094"/>
                </a:solidFill>
                <a:cs typeface="Arial"/>
              </a:rPr>
              <a:t>gia hạn bảo hiểm trực tuyến </a:t>
            </a:r>
            <a:r>
              <a:rPr sz="1200" b="1" kern="0" spc="-25" dirty="0">
                <a:solidFill>
                  <a:srgbClr val="2F4094"/>
                </a:solidFill>
                <a:cs typeface="Arial"/>
              </a:rPr>
              <a:t>tại </a:t>
            </a:r>
            <a:r>
              <a:rPr sz="1200" b="1" u="heavy" kern="0" spc="-10" dirty="0">
                <a:solidFill>
                  <a:srgbClr val="6294F6"/>
                </a:solidFill>
                <a:uFill>
                  <a:solidFill>
                    <a:srgbClr val="6294F6"/>
                  </a:solidFill>
                </a:uFill>
                <a:cs typeface="Arial"/>
                <a:hlinkClick r:id="rId5"/>
              </a:rPr>
              <a:t>Benefits.Oregon.gov</a:t>
            </a:r>
            <a:r>
              <a:rPr sz="1200" kern="0" spc="-10" dirty="0">
                <a:solidFill>
                  <a:srgbClr val="2F4094"/>
                </a:solidFill>
                <a:latin typeface="Arial Black"/>
                <a:cs typeface="Arial Black"/>
              </a:rPr>
              <a:t>.</a:t>
            </a:r>
            <a:endParaRPr sz="1200" kern="0" dirty="0">
              <a:solidFill>
                <a:sysClr val="windowText" lastClr="000000"/>
              </a:solidFill>
              <a:latin typeface="Arial Black"/>
              <a:cs typeface="Arial Black"/>
            </a:endParaRPr>
          </a:p>
          <a:p>
            <a:pPr marL="12700" marR="197485" defTabSz="914400">
              <a:lnSpc>
                <a:spcPts val="1400"/>
              </a:lnSpc>
              <a:spcBef>
                <a:spcPts val="1165"/>
              </a:spcBef>
            </a:pPr>
            <a:r>
              <a:rPr sz="1200" b="1" kern="0" dirty="0">
                <a:solidFill>
                  <a:srgbClr val="2F4094"/>
                </a:solidFill>
                <a:cs typeface="Arial"/>
              </a:rPr>
              <a:t>Gọi theo số</a:t>
            </a:r>
            <a:r>
              <a:rPr sz="1200" b="1" kern="0" spc="-5" dirty="0">
                <a:solidFill>
                  <a:srgbClr val="2F4094"/>
                </a:solidFill>
                <a:cs typeface="Arial"/>
              </a:rPr>
              <a:t> </a:t>
            </a:r>
            <a:r>
              <a:rPr sz="1200" b="1" kern="0" dirty="0">
                <a:solidFill>
                  <a:srgbClr val="2F4094"/>
                </a:solidFill>
                <a:cs typeface="Arial"/>
              </a:rPr>
              <a:t>(833) </a:t>
            </a:r>
            <a:r>
              <a:rPr sz="1200" b="1" kern="0" spc="-10" dirty="0">
                <a:solidFill>
                  <a:srgbClr val="2F4094"/>
                </a:solidFill>
                <a:cs typeface="Arial"/>
              </a:rPr>
              <a:t>719-</a:t>
            </a:r>
            <a:r>
              <a:rPr sz="1200" b="1" kern="0" dirty="0">
                <a:solidFill>
                  <a:srgbClr val="2F4094"/>
                </a:solidFill>
                <a:cs typeface="Arial"/>
              </a:rPr>
              <a:t>6822 </a:t>
            </a:r>
            <a:r>
              <a:rPr sz="1200" kern="0" dirty="0">
                <a:solidFill>
                  <a:srgbClr val="2F4094"/>
                </a:solidFill>
                <a:cs typeface="Arial"/>
              </a:rPr>
              <a:t>vào </a:t>
            </a:r>
            <a:r>
              <a:rPr sz="1200" kern="0" spc="-25" dirty="0">
                <a:solidFill>
                  <a:srgbClr val="2F4094"/>
                </a:solidFill>
                <a:cs typeface="Arial"/>
              </a:rPr>
              <a:t>các </a:t>
            </a:r>
            <a:r>
              <a:rPr sz="1200" kern="0" dirty="0">
                <a:solidFill>
                  <a:srgbClr val="2F4094"/>
                </a:solidFill>
                <a:cs typeface="Arial"/>
              </a:rPr>
              <a:t>ngày</a:t>
            </a:r>
            <a:r>
              <a:rPr sz="1200" kern="0" spc="-10" dirty="0">
                <a:solidFill>
                  <a:srgbClr val="2F4094"/>
                </a:solidFill>
                <a:cs typeface="Arial"/>
              </a:rPr>
              <a:t> </a:t>
            </a:r>
            <a:r>
              <a:rPr sz="1200" kern="0" dirty="0">
                <a:solidFill>
                  <a:srgbClr val="2F4094"/>
                </a:solidFill>
                <a:cs typeface="Arial"/>
              </a:rPr>
              <a:t>trong</a:t>
            </a:r>
            <a:r>
              <a:rPr sz="1200" kern="0" spc="-5" dirty="0">
                <a:solidFill>
                  <a:srgbClr val="2F4094"/>
                </a:solidFill>
                <a:cs typeface="Arial"/>
              </a:rPr>
              <a:t> </a:t>
            </a:r>
            <a:r>
              <a:rPr sz="1200" kern="0" dirty="0">
                <a:solidFill>
                  <a:srgbClr val="2F4094"/>
                </a:solidFill>
                <a:cs typeface="Arial"/>
              </a:rPr>
              <a:t>tuần</a:t>
            </a:r>
            <a:r>
              <a:rPr sz="1200" kern="0" spc="-5" dirty="0">
                <a:solidFill>
                  <a:srgbClr val="2F4094"/>
                </a:solidFill>
                <a:cs typeface="Arial"/>
              </a:rPr>
              <a:t> </a:t>
            </a:r>
            <a:r>
              <a:rPr sz="1200" kern="0" dirty="0">
                <a:solidFill>
                  <a:srgbClr val="2F4094"/>
                </a:solidFill>
                <a:cs typeface="Arial"/>
              </a:rPr>
              <a:t>từ</a:t>
            </a:r>
            <a:r>
              <a:rPr sz="1200" kern="0" spc="-5" dirty="0">
                <a:solidFill>
                  <a:srgbClr val="2F4094"/>
                </a:solidFill>
                <a:cs typeface="Arial"/>
              </a:rPr>
              <a:t> </a:t>
            </a:r>
            <a:r>
              <a:rPr sz="1200" kern="0" dirty="0">
                <a:solidFill>
                  <a:srgbClr val="2F4094"/>
                </a:solidFill>
                <a:cs typeface="Arial"/>
              </a:rPr>
              <a:t>7</a:t>
            </a:r>
            <a:r>
              <a:rPr sz="1200" kern="0" spc="-10" dirty="0">
                <a:solidFill>
                  <a:srgbClr val="2F4094"/>
                </a:solidFill>
                <a:cs typeface="Arial"/>
              </a:rPr>
              <a:t> </a:t>
            </a:r>
            <a:r>
              <a:rPr sz="1200" kern="0" dirty="0">
                <a:solidFill>
                  <a:srgbClr val="2F4094"/>
                </a:solidFill>
                <a:cs typeface="Arial"/>
              </a:rPr>
              <a:t>giờ</a:t>
            </a:r>
            <a:r>
              <a:rPr sz="1200" kern="0" spc="-10" dirty="0">
                <a:solidFill>
                  <a:srgbClr val="2F4094"/>
                </a:solidFill>
                <a:cs typeface="Arial"/>
              </a:rPr>
              <a:t> </a:t>
            </a:r>
            <a:r>
              <a:rPr sz="1200" kern="0" dirty="0">
                <a:solidFill>
                  <a:srgbClr val="2F4094"/>
                </a:solidFill>
                <a:cs typeface="Arial"/>
              </a:rPr>
              <a:t>sáng</a:t>
            </a:r>
            <a:r>
              <a:rPr sz="1200" kern="0" spc="-5" dirty="0">
                <a:solidFill>
                  <a:srgbClr val="2F4094"/>
                </a:solidFill>
                <a:cs typeface="Arial"/>
              </a:rPr>
              <a:t> </a:t>
            </a:r>
            <a:r>
              <a:rPr sz="1200" kern="0" dirty="0">
                <a:solidFill>
                  <a:srgbClr val="2F4094"/>
                </a:solidFill>
                <a:cs typeface="Arial"/>
              </a:rPr>
              <a:t>đến</a:t>
            </a:r>
            <a:r>
              <a:rPr sz="1200" kern="0" spc="-5" dirty="0">
                <a:solidFill>
                  <a:srgbClr val="2F4094"/>
                </a:solidFill>
                <a:cs typeface="Arial"/>
              </a:rPr>
              <a:t> </a:t>
            </a:r>
            <a:r>
              <a:rPr sz="1200" kern="0" spc="-50" dirty="0">
                <a:solidFill>
                  <a:srgbClr val="2F4094"/>
                </a:solidFill>
                <a:cs typeface="Arial"/>
              </a:rPr>
              <a:t>6 </a:t>
            </a:r>
            <a:r>
              <a:rPr sz="1200" kern="0" dirty="0">
                <a:solidFill>
                  <a:srgbClr val="2F4094"/>
                </a:solidFill>
                <a:cs typeface="Arial"/>
              </a:rPr>
              <a:t>giờ</a:t>
            </a:r>
            <a:r>
              <a:rPr sz="1200" kern="0" spc="-15" dirty="0">
                <a:solidFill>
                  <a:srgbClr val="2F4094"/>
                </a:solidFill>
                <a:cs typeface="Arial"/>
              </a:rPr>
              <a:t> </a:t>
            </a:r>
            <a:r>
              <a:rPr sz="1200" kern="0" spc="-10" dirty="0">
                <a:solidFill>
                  <a:srgbClr val="2F4094"/>
                </a:solidFill>
                <a:cs typeface="Arial"/>
              </a:rPr>
              <a:t>chiều.</a:t>
            </a:r>
            <a:endParaRPr sz="1200" kern="0" dirty="0">
              <a:solidFill>
                <a:sysClr val="windowText" lastClr="000000"/>
              </a:solidFill>
              <a:cs typeface="Arial"/>
            </a:endParaRPr>
          </a:p>
        </p:txBody>
      </p:sp>
      <p:sp>
        <p:nvSpPr>
          <p:cNvPr id="25" name="object 9">
            <a:extLst>
              <a:ext uri="{FF2B5EF4-FFF2-40B4-BE49-F238E27FC236}">
                <a16:creationId xmlns:a16="http://schemas.microsoft.com/office/drawing/2014/main" id="{72626C73-B80B-2637-E49D-5627BFCC9DF2}"/>
              </a:ext>
            </a:extLst>
          </p:cNvPr>
          <p:cNvSpPr txBox="1"/>
          <p:nvPr userDrawn="1"/>
        </p:nvSpPr>
        <p:spPr>
          <a:xfrm>
            <a:off x="4577731" y="4404033"/>
            <a:ext cx="2675890" cy="38608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 defTabSz="914400">
              <a:lnSpc>
                <a:spcPts val="1400"/>
              </a:lnSpc>
              <a:spcBef>
                <a:spcPts val="180"/>
              </a:spcBef>
            </a:pPr>
            <a:r>
              <a:rPr sz="1200" b="1" kern="0" dirty="0">
                <a:solidFill>
                  <a:srgbClr val="2F4094"/>
                </a:solidFill>
                <a:cs typeface="Arial"/>
              </a:rPr>
              <a:t>Khi</a:t>
            </a:r>
            <a:r>
              <a:rPr sz="1200" b="1" kern="0" spc="-10" dirty="0">
                <a:solidFill>
                  <a:srgbClr val="2F4094"/>
                </a:solidFill>
                <a:cs typeface="Arial"/>
              </a:rPr>
              <a:t> </a:t>
            </a:r>
            <a:r>
              <a:rPr sz="1200" b="1" kern="0" dirty="0">
                <a:solidFill>
                  <a:srgbClr val="2F4094"/>
                </a:solidFill>
                <a:cs typeface="Arial"/>
              </a:rPr>
              <a:t>thư đến, hãy</a:t>
            </a:r>
            <a:r>
              <a:rPr sz="1200" b="1" kern="0" spc="-5" dirty="0">
                <a:solidFill>
                  <a:srgbClr val="2F4094"/>
                </a:solidFill>
                <a:cs typeface="Arial"/>
              </a:rPr>
              <a:t> </a:t>
            </a:r>
            <a:r>
              <a:rPr sz="1200" b="1" kern="0" dirty="0">
                <a:solidFill>
                  <a:srgbClr val="2F4094"/>
                </a:solidFill>
                <a:cs typeface="Arial"/>
              </a:rPr>
              <a:t>làm những gì </a:t>
            </a:r>
            <a:r>
              <a:rPr sz="1200" b="1" kern="0" spc="-20" dirty="0">
                <a:solidFill>
                  <a:srgbClr val="2F4094"/>
                </a:solidFill>
                <a:cs typeface="Arial"/>
              </a:rPr>
              <a:t>được </a:t>
            </a:r>
            <a:r>
              <a:rPr sz="1200" b="1" kern="0" dirty="0">
                <a:solidFill>
                  <a:srgbClr val="2F4094"/>
                </a:solidFill>
                <a:cs typeface="Arial"/>
              </a:rPr>
              <a:t>yêu</a:t>
            </a:r>
            <a:r>
              <a:rPr sz="1200" b="1" kern="0" spc="-10" dirty="0">
                <a:solidFill>
                  <a:srgbClr val="2F4094"/>
                </a:solidFill>
                <a:cs typeface="Arial"/>
              </a:rPr>
              <a:t> </a:t>
            </a:r>
            <a:r>
              <a:rPr sz="1200" b="1" kern="0" dirty="0">
                <a:solidFill>
                  <a:srgbClr val="2F4094"/>
                </a:solidFill>
                <a:cs typeface="Arial"/>
              </a:rPr>
              <a:t>cầu</a:t>
            </a:r>
            <a:r>
              <a:rPr sz="1200" b="1" kern="0" spc="-10" dirty="0">
                <a:solidFill>
                  <a:srgbClr val="2F4094"/>
                </a:solidFill>
                <a:cs typeface="Arial"/>
              </a:rPr>
              <a:t> </a:t>
            </a:r>
            <a:r>
              <a:rPr sz="1200" b="1" kern="0" dirty="0">
                <a:solidFill>
                  <a:srgbClr val="2F4094"/>
                </a:solidFill>
                <a:cs typeface="Arial"/>
              </a:rPr>
              <a:t>trong thư</a:t>
            </a:r>
            <a:r>
              <a:rPr sz="1200" b="1" kern="0" spc="-5" dirty="0">
                <a:solidFill>
                  <a:srgbClr val="2F4094"/>
                </a:solidFill>
                <a:cs typeface="Arial"/>
              </a:rPr>
              <a:t> </a:t>
            </a:r>
            <a:r>
              <a:rPr sz="1200" b="1" kern="0" dirty="0">
                <a:solidFill>
                  <a:srgbClr val="2F4094"/>
                </a:solidFill>
                <a:cs typeface="Arial"/>
              </a:rPr>
              <a:t>ngay</a:t>
            </a:r>
            <a:r>
              <a:rPr sz="1200" b="1" kern="0" spc="-5" dirty="0">
                <a:solidFill>
                  <a:srgbClr val="2F4094"/>
                </a:solidFill>
                <a:cs typeface="Arial"/>
              </a:rPr>
              <a:t> </a:t>
            </a:r>
            <a:r>
              <a:rPr sz="1200" b="1" kern="0" dirty="0">
                <a:solidFill>
                  <a:srgbClr val="2F4094"/>
                </a:solidFill>
                <a:cs typeface="Arial"/>
              </a:rPr>
              <a:t>lập </a:t>
            </a:r>
            <a:r>
              <a:rPr sz="1200" b="1" kern="0" spc="-20" dirty="0">
                <a:solidFill>
                  <a:srgbClr val="2F4094"/>
                </a:solidFill>
                <a:cs typeface="Arial"/>
              </a:rPr>
              <a:t>tức.</a:t>
            </a:r>
            <a:endParaRPr sz="1200" kern="0">
              <a:solidFill>
                <a:sysClr val="windowText" lastClr="000000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55860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ctsheet P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A2CEC00B-1896-1378-94B5-6B3745572EA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942" y="74950"/>
            <a:ext cx="7721930" cy="9993087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0F7B36A-DAE7-14B2-70D8-58EAACE3129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70538" y="8995872"/>
            <a:ext cx="1711325" cy="5279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00" b="0" i="0">
                <a:solidFill>
                  <a:srgbClr val="2A397C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388620" indent="0">
              <a:buNone/>
              <a:defRPr sz="800" b="0" i="0">
                <a:solidFill>
                  <a:srgbClr val="2A397C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777240" indent="0">
              <a:buNone/>
              <a:defRPr sz="800" b="0" i="0">
                <a:solidFill>
                  <a:srgbClr val="2A397C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1165860" indent="0">
              <a:buNone/>
              <a:defRPr sz="800" b="0" i="0">
                <a:solidFill>
                  <a:srgbClr val="2A397C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1554480" indent="0">
              <a:buNone/>
              <a:defRPr sz="800" b="0" i="0">
                <a:solidFill>
                  <a:srgbClr val="2A397C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Enter your information here</a:t>
            </a:r>
            <a:br>
              <a:rPr lang="en-US" dirty="0"/>
            </a:br>
            <a:r>
              <a:rPr lang="en-US" dirty="0"/>
              <a:t>address, phone number, hours </a:t>
            </a:r>
            <a:br>
              <a:rPr lang="en-US" dirty="0"/>
            </a:br>
            <a:r>
              <a:rPr lang="en-US" dirty="0"/>
              <a:t>up to 3 lines</a:t>
            </a:r>
          </a:p>
        </p:txBody>
      </p:sp>
      <p:sp>
        <p:nvSpPr>
          <p:cNvPr id="2" name="Rectangle 1">
            <a:hlinkClick r:id="rId3"/>
            <a:extLst>
              <a:ext uri="{FF2B5EF4-FFF2-40B4-BE49-F238E27FC236}">
                <a16:creationId xmlns:a16="http://schemas.microsoft.com/office/drawing/2014/main" id="{73D9CB13-860A-7213-9215-E6FFCD101187}"/>
              </a:ext>
            </a:extLst>
          </p:cNvPr>
          <p:cNvSpPr/>
          <p:nvPr userDrawn="1"/>
        </p:nvSpPr>
        <p:spPr>
          <a:xfrm>
            <a:off x="-1502562" y="8276522"/>
            <a:ext cx="1517855" cy="1980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object 2">
            <a:extLst>
              <a:ext uri="{FF2B5EF4-FFF2-40B4-BE49-F238E27FC236}">
                <a16:creationId xmlns:a16="http://schemas.microsoft.com/office/drawing/2014/main" id="{3B0EE03B-9DB1-DFD3-3DA5-610DD3D4DA1C}"/>
              </a:ext>
            </a:extLst>
          </p:cNvPr>
          <p:cNvSpPr txBox="1"/>
          <p:nvPr userDrawn="1"/>
        </p:nvSpPr>
        <p:spPr>
          <a:xfrm>
            <a:off x="444500" y="301316"/>
            <a:ext cx="6775450" cy="1131570"/>
          </a:xfrm>
          <a:prstGeom prst="rect">
            <a:avLst/>
          </a:prstGeom>
        </p:spPr>
        <p:txBody>
          <a:bodyPr vert="horz" wrap="square" lIns="0" tIns="10731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44"/>
              </a:spcBef>
            </a:pPr>
            <a:r>
              <a:rPr sz="1400" b="1" dirty="0">
                <a:solidFill>
                  <a:srgbClr val="2F4094"/>
                </a:solidFill>
                <a:latin typeface="Arial"/>
                <a:cs typeface="Arial"/>
              </a:rPr>
              <a:t>Thư</a:t>
            </a:r>
            <a:r>
              <a:rPr sz="1400" b="1" spc="-15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2F4094"/>
                </a:solidFill>
                <a:latin typeface="Arial"/>
                <a:cs typeface="Arial"/>
              </a:rPr>
              <a:t>gia</a:t>
            </a:r>
            <a:r>
              <a:rPr sz="1400" b="1" spc="-5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2F4094"/>
                </a:solidFill>
                <a:latin typeface="Arial"/>
                <a:cs typeface="Arial"/>
              </a:rPr>
              <a:t>hạn của</a:t>
            </a:r>
            <a:r>
              <a:rPr sz="1400" b="1" spc="-10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2F4094"/>
                </a:solidFill>
                <a:latin typeface="Arial"/>
                <a:cs typeface="Arial"/>
              </a:rPr>
              <a:t>quý vị</a:t>
            </a:r>
            <a:r>
              <a:rPr sz="1400" b="1" spc="-10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2F4094"/>
                </a:solidFill>
                <a:latin typeface="Arial"/>
                <a:cs typeface="Arial"/>
              </a:rPr>
              <a:t>sẽ</a:t>
            </a:r>
            <a:r>
              <a:rPr sz="1400" b="1" spc="-5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2F4094"/>
                </a:solidFill>
                <a:latin typeface="Arial"/>
                <a:cs typeface="Arial"/>
              </a:rPr>
              <a:t>cho</a:t>
            </a:r>
            <a:r>
              <a:rPr sz="1400" b="1" spc="-10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2F4094"/>
                </a:solidFill>
                <a:latin typeface="Arial"/>
                <a:cs typeface="Arial"/>
              </a:rPr>
              <a:t>quý vị</a:t>
            </a:r>
            <a:r>
              <a:rPr sz="1400" b="1" spc="-10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2F4094"/>
                </a:solidFill>
                <a:latin typeface="Arial"/>
                <a:cs typeface="Arial"/>
              </a:rPr>
              <a:t>biết phải</a:t>
            </a:r>
            <a:r>
              <a:rPr sz="1400" b="1" spc="-5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2F4094"/>
                </a:solidFill>
                <a:latin typeface="Arial"/>
                <a:cs typeface="Arial"/>
              </a:rPr>
              <a:t>làm </a:t>
            </a:r>
            <a:r>
              <a:rPr sz="1400" b="1" spc="-25" dirty="0">
                <a:solidFill>
                  <a:srgbClr val="2F4094"/>
                </a:solidFill>
                <a:latin typeface="Arial"/>
                <a:cs typeface="Arial"/>
              </a:rPr>
              <a:t>gì.</a:t>
            </a:r>
            <a:endParaRPr sz="1400">
              <a:latin typeface="Arial"/>
              <a:cs typeface="Arial"/>
            </a:endParaRPr>
          </a:p>
          <a:p>
            <a:pPr marL="12700" marR="5080">
              <a:lnSpc>
                <a:spcPts val="1400"/>
              </a:lnSpc>
              <a:spcBef>
                <a:spcPts val="720"/>
              </a:spcBef>
            </a:pPr>
            <a:r>
              <a:rPr sz="1200" dirty="0">
                <a:solidFill>
                  <a:srgbClr val="2F4094"/>
                </a:solidFill>
                <a:latin typeface="Arial"/>
                <a:cs typeface="Arial"/>
              </a:rPr>
              <a:t>Quý</a:t>
            </a:r>
            <a:r>
              <a:rPr sz="1200" spc="-10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4094"/>
                </a:solidFill>
                <a:latin typeface="Arial"/>
                <a:cs typeface="Arial"/>
              </a:rPr>
              <a:t>vị</a:t>
            </a:r>
            <a:r>
              <a:rPr sz="1200" spc="-5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4094"/>
                </a:solidFill>
                <a:latin typeface="Arial"/>
                <a:cs typeface="Arial"/>
              </a:rPr>
              <a:t>sẽ</a:t>
            </a:r>
            <a:r>
              <a:rPr sz="1200" spc="-5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4094"/>
                </a:solidFill>
                <a:latin typeface="Arial"/>
                <a:cs typeface="Arial"/>
              </a:rPr>
              <a:t>nhận</a:t>
            </a:r>
            <a:r>
              <a:rPr sz="1200" spc="-10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4094"/>
                </a:solidFill>
                <a:latin typeface="Arial"/>
                <a:cs typeface="Arial"/>
              </a:rPr>
              <a:t>được</a:t>
            </a:r>
            <a:r>
              <a:rPr sz="1200" spc="-10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4094"/>
                </a:solidFill>
                <a:latin typeface="Arial"/>
                <a:cs typeface="Arial"/>
              </a:rPr>
              <a:t>thư</a:t>
            </a:r>
            <a:r>
              <a:rPr sz="1200" spc="-10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4094"/>
                </a:solidFill>
                <a:latin typeface="Arial"/>
                <a:cs typeface="Arial"/>
              </a:rPr>
              <a:t>gia</a:t>
            </a:r>
            <a:r>
              <a:rPr sz="1200" spc="-10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4094"/>
                </a:solidFill>
                <a:latin typeface="Arial"/>
                <a:cs typeface="Arial"/>
              </a:rPr>
              <a:t>hạn</a:t>
            </a:r>
            <a:r>
              <a:rPr sz="1200" spc="-10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4094"/>
                </a:solidFill>
                <a:latin typeface="Arial"/>
                <a:cs typeface="Arial"/>
              </a:rPr>
              <a:t>và</a:t>
            </a:r>
            <a:r>
              <a:rPr sz="1200" spc="-5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4094"/>
                </a:solidFill>
                <a:latin typeface="Arial"/>
                <a:cs typeface="Arial"/>
              </a:rPr>
              <a:t>bản</a:t>
            </a:r>
            <a:r>
              <a:rPr sz="1200" spc="-10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4094"/>
                </a:solidFill>
                <a:latin typeface="Arial"/>
                <a:cs typeface="Arial"/>
              </a:rPr>
              <a:t>tóm</a:t>
            </a:r>
            <a:r>
              <a:rPr sz="1200" spc="-10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4094"/>
                </a:solidFill>
                <a:latin typeface="Arial"/>
                <a:cs typeface="Arial"/>
              </a:rPr>
              <a:t>tắt</a:t>
            </a:r>
            <a:r>
              <a:rPr sz="1200" spc="-5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4094"/>
                </a:solidFill>
                <a:latin typeface="Arial"/>
                <a:cs typeface="Arial"/>
              </a:rPr>
              <a:t>trường</a:t>
            </a:r>
            <a:r>
              <a:rPr sz="1200" spc="-5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4094"/>
                </a:solidFill>
                <a:latin typeface="Arial"/>
                <a:cs typeface="Arial"/>
              </a:rPr>
              <a:t>hợp,</a:t>
            </a:r>
            <a:r>
              <a:rPr sz="1200" spc="-10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4094"/>
                </a:solidFill>
                <a:latin typeface="Arial"/>
                <a:cs typeface="Arial"/>
              </a:rPr>
              <a:t>trong</a:t>
            </a:r>
            <a:r>
              <a:rPr sz="1200" spc="-5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4094"/>
                </a:solidFill>
                <a:latin typeface="Arial"/>
                <a:cs typeface="Arial"/>
              </a:rPr>
              <a:t>đó</a:t>
            </a:r>
            <a:r>
              <a:rPr sz="1200" spc="-15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4094"/>
                </a:solidFill>
                <a:latin typeface="Arial"/>
                <a:cs typeface="Arial"/>
              </a:rPr>
              <a:t>giải</a:t>
            </a:r>
            <a:r>
              <a:rPr sz="1200" spc="-10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4094"/>
                </a:solidFill>
                <a:latin typeface="Arial"/>
                <a:cs typeface="Arial"/>
              </a:rPr>
              <a:t>thích</a:t>
            </a:r>
            <a:r>
              <a:rPr sz="1200" spc="-5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4094"/>
                </a:solidFill>
                <a:latin typeface="Arial"/>
                <a:cs typeface="Arial"/>
              </a:rPr>
              <a:t>các</a:t>
            </a:r>
            <a:r>
              <a:rPr sz="1200" spc="-5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4094"/>
                </a:solidFill>
                <a:latin typeface="Arial"/>
                <a:cs typeface="Arial"/>
              </a:rPr>
              <a:t>quyền</a:t>
            </a:r>
            <a:r>
              <a:rPr sz="1200" spc="-10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4094"/>
                </a:solidFill>
                <a:latin typeface="Arial"/>
                <a:cs typeface="Arial"/>
              </a:rPr>
              <a:t>lợi</a:t>
            </a:r>
            <a:r>
              <a:rPr sz="1200" spc="-10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2F4094"/>
                </a:solidFill>
                <a:latin typeface="Arial"/>
                <a:cs typeface="Arial"/>
              </a:rPr>
              <a:t>của </a:t>
            </a:r>
            <a:r>
              <a:rPr sz="1200" dirty="0">
                <a:solidFill>
                  <a:srgbClr val="2F4094"/>
                </a:solidFill>
                <a:latin typeface="Arial"/>
                <a:cs typeface="Arial"/>
              </a:rPr>
              <a:t>quý</a:t>
            </a:r>
            <a:r>
              <a:rPr sz="1200" spc="-10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4094"/>
                </a:solidFill>
                <a:latin typeface="Arial"/>
                <a:cs typeface="Arial"/>
              </a:rPr>
              <a:t>vị.</a:t>
            </a:r>
            <a:r>
              <a:rPr sz="1200" spc="-5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4094"/>
                </a:solidFill>
                <a:latin typeface="Arial"/>
                <a:cs typeface="Arial"/>
              </a:rPr>
              <a:t>Đọc</a:t>
            </a:r>
            <a:r>
              <a:rPr sz="1200" spc="-10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4094"/>
                </a:solidFill>
                <a:latin typeface="Arial"/>
                <a:cs typeface="Arial"/>
              </a:rPr>
              <a:t>kỹ</a:t>
            </a:r>
            <a:r>
              <a:rPr sz="1200" spc="-5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4094"/>
                </a:solidFill>
                <a:latin typeface="Arial"/>
                <a:cs typeface="Arial"/>
              </a:rPr>
              <a:t>bản</a:t>
            </a:r>
            <a:r>
              <a:rPr sz="1200" spc="-10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4094"/>
                </a:solidFill>
                <a:latin typeface="Arial"/>
                <a:cs typeface="Arial"/>
              </a:rPr>
              <a:t>tóm</a:t>
            </a:r>
            <a:r>
              <a:rPr sz="1200" spc="-5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4094"/>
                </a:solidFill>
                <a:latin typeface="Arial"/>
                <a:cs typeface="Arial"/>
              </a:rPr>
              <a:t>tắt</a:t>
            </a:r>
            <a:r>
              <a:rPr sz="1200" spc="-5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4094"/>
                </a:solidFill>
                <a:latin typeface="Arial"/>
                <a:cs typeface="Arial"/>
              </a:rPr>
              <a:t>trường</a:t>
            </a:r>
            <a:r>
              <a:rPr sz="1200" spc="-5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4094"/>
                </a:solidFill>
                <a:latin typeface="Arial"/>
                <a:cs typeface="Arial"/>
              </a:rPr>
              <a:t>hợp</a:t>
            </a:r>
            <a:r>
              <a:rPr sz="1200" spc="-10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4094"/>
                </a:solidFill>
                <a:latin typeface="Arial"/>
                <a:cs typeface="Arial"/>
              </a:rPr>
              <a:t>cho</a:t>
            </a:r>
            <a:r>
              <a:rPr sz="1200" spc="-5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4094"/>
                </a:solidFill>
                <a:latin typeface="Arial"/>
                <a:cs typeface="Arial"/>
              </a:rPr>
              <a:t>từng thành</a:t>
            </a:r>
            <a:r>
              <a:rPr sz="1200" spc="-5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4094"/>
                </a:solidFill>
                <a:latin typeface="Arial"/>
                <a:cs typeface="Arial"/>
              </a:rPr>
              <a:t>viên</a:t>
            </a:r>
            <a:r>
              <a:rPr sz="1200" spc="-5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4094"/>
                </a:solidFill>
                <a:latin typeface="Arial"/>
                <a:cs typeface="Arial"/>
              </a:rPr>
              <a:t>trong</a:t>
            </a:r>
            <a:r>
              <a:rPr sz="1200" spc="-5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4094"/>
                </a:solidFill>
                <a:latin typeface="Arial"/>
                <a:cs typeface="Arial"/>
              </a:rPr>
              <a:t>gia</a:t>
            </a:r>
            <a:r>
              <a:rPr sz="1200" spc="-10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4094"/>
                </a:solidFill>
                <a:latin typeface="Arial"/>
                <a:cs typeface="Arial"/>
              </a:rPr>
              <a:t>đình</a:t>
            </a:r>
            <a:r>
              <a:rPr sz="1200" spc="-10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4094"/>
                </a:solidFill>
                <a:latin typeface="Arial"/>
                <a:cs typeface="Arial"/>
              </a:rPr>
              <a:t>quý</a:t>
            </a:r>
            <a:r>
              <a:rPr sz="1200" spc="-10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4094"/>
                </a:solidFill>
                <a:latin typeface="Arial"/>
                <a:cs typeface="Arial"/>
              </a:rPr>
              <a:t>vị.</a:t>
            </a:r>
            <a:r>
              <a:rPr sz="1200" spc="-5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4094"/>
                </a:solidFill>
                <a:latin typeface="Arial"/>
                <a:cs typeface="Arial"/>
              </a:rPr>
              <a:t>Liên</a:t>
            </a:r>
            <a:r>
              <a:rPr sz="1200" spc="-10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4094"/>
                </a:solidFill>
                <a:latin typeface="Arial"/>
                <a:cs typeface="Arial"/>
              </a:rPr>
              <a:t>hệ</a:t>
            </a:r>
            <a:r>
              <a:rPr sz="1200" spc="-10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4094"/>
                </a:solidFill>
                <a:latin typeface="Arial"/>
                <a:cs typeface="Arial"/>
              </a:rPr>
              <a:t>với </a:t>
            </a:r>
            <a:r>
              <a:rPr sz="1200" spc="-10" dirty="0">
                <a:solidFill>
                  <a:srgbClr val="2F4094"/>
                </a:solidFill>
                <a:latin typeface="Arial"/>
                <a:cs typeface="Arial"/>
              </a:rPr>
              <a:t>chúng </a:t>
            </a:r>
            <a:r>
              <a:rPr sz="1200" dirty="0">
                <a:solidFill>
                  <a:srgbClr val="2F4094"/>
                </a:solidFill>
                <a:latin typeface="Arial"/>
                <a:cs typeface="Arial"/>
              </a:rPr>
              <a:t>tôi</a:t>
            </a:r>
            <a:r>
              <a:rPr sz="1200" spc="-10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4094"/>
                </a:solidFill>
                <a:latin typeface="Arial"/>
                <a:cs typeface="Arial"/>
              </a:rPr>
              <a:t>bằng</a:t>
            </a:r>
            <a:r>
              <a:rPr sz="1200" spc="-10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4094"/>
                </a:solidFill>
                <a:latin typeface="Arial"/>
                <a:cs typeface="Arial"/>
              </a:rPr>
              <a:t>bất</a:t>
            </a:r>
            <a:r>
              <a:rPr sz="1200" spc="-10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4094"/>
                </a:solidFill>
                <a:latin typeface="Arial"/>
                <a:cs typeface="Arial"/>
              </a:rPr>
              <a:t>kỳ</a:t>
            </a:r>
            <a:r>
              <a:rPr sz="1200" spc="-5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4094"/>
                </a:solidFill>
                <a:latin typeface="Arial"/>
                <a:cs typeface="Arial"/>
              </a:rPr>
              <a:t>nguồn</a:t>
            </a:r>
            <a:r>
              <a:rPr sz="1200" spc="-10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4094"/>
                </a:solidFill>
                <a:latin typeface="Arial"/>
                <a:cs typeface="Arial"/>
              </a:rPr>
              <a:t>thông</a:t>
            </a:r>
            <a:r>
              <a:rPr sz="1200" spc="-5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4094"/>
                </a:solidFill>
                <a:latin typeface="Arial"/>
                <a:cs typeface="Arial"/>
              </a:rPr>
              <a:t>tin</a:t>
            </a:r>
            <a:r>
              <a:rPr sz="1200" spc="-5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4094"/>
                </a:solidFill>
                <a:latin typeface="Arial"/>
                <a:cs typeface="Arial"/>
              </a:rPr>
              <a:t>nào</a:t>
            </a:r>
            <a:r>
              <a:rPr sz="1200" spc="-10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4094"/>
                </a:solidFill>
                <a:latin typeface="Arial"/>
                <a:cs typeface="Arial"/>
              </a:rPr>
              <a:t>được</a:t>
            </a:r>
            <a:r>
              <a:rPr sz="1200" spc="-10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4094"/>
                </a:solidFill>
                <a:latin typeface="Arial"/>
                <a:cs typeface="Arial"/>
              </a:rPr>
              <a:t>liệt</a:t>
            </a:r>
            <a:r>
              <a:rPr sz="1200" spc="-10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4094"/>
                </a:solidFill>
                <a:latin typeface="Arial"/>
                <a:cs typeface="Arial"/>
              </a:rPr>
              <a:t>kê</a:t>
            </a:r>
            <a:r>
              <a:rPr sz="1200" spc="-5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4094"/>
                </a:solidFill>
                <a:latin typeface="Arial"/>
                <a:cs typeface="Arial"/>
              </a:rPr>
              <a:t>trong</a:t>
            </a:r>
            <a:r>
              <a:rPr sz="1200" spc="-10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4094"/>
                </a:solidFill>
                <a:latin typeface="Arial"/>
                <a:cs typeface="Arial"/>
              </a:rPr>
              <a:t>Bước</a:t>
            </a:r>
            <a:r>
              <a:rPr sz="1200" spc="-5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4094"/>
                </a:solidFill>
                <a:latin typeface="Arial"/>
                <a:cs typeface="Arial"/>
              </a:rPr>
              <a:t>1</a:t>
            </a:r>
            <a:r>
              <a:rPr sz="1200" spc="-10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4094"/>
                </a:solidFill>
                <a:latin typeface="Arial"/>
                <a:cs typeface="Arial"/>
              </a:rPr>
              <a:t>nếu</a:t>
            </a:r>
            <a:r>
              <a:rPr sz="1200" spc="-10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4094"/>
                </a:solidFill>
                <a:latin typeface="Arial"/>
                <a:cs typeface="Arial"/>
              </a:rPr>
              <a:t>quý</a:t>
            </a:r>
            <a:r>
              <a:rPr sz="1200" spc="-10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4094"/>
                </a:solidFill>
                <a:latin typeface="Arial"/>
                <a:cs typeface="Arial"/>
              </a:rPr>
              <a:t>vị</a:t>
            </a:r>
            <a:r>
              <a:rPr sz="1200" spc="-5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4094"/>
                </a:solidFill>
                <a:latin typeface="Arial"/>
                <a:cs typeface="Arial"/>
              </a:rPr>
              <a:t>cần,</a:t>
            </a:r>
            <a:r>
              <a:rPr sz="1200" spc="-5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4094"/>
                </a:solidFill>
                <a:latin typeface="Arial"/>
                <a:cs typeface="Arial"/>
              </a:rPr>
              <a:t>chúng</a:t>
            </a:r>
            <a:r>
              <a:rPr sz="1200" spc="-5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4094"/>
                </a:solidFill>
                <a:latin typeface="Arial"/>
                <a:cs typeface="Arial"/>
              </a:rPr>
              <a:t>tôi</a:t>
            </a:r>
            <a:r>
              <a:rPr sz="1200" spc="-5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4094"/>
                </a:solidFill>
                <a:latin typeface="Arial"/>
                <a:cs typeface="Arial"/>
              </a:rPr>
              <a:t>sẽ</a:t>
            </a:r>
            <a:r>
              <a:rPr sz="1200" spc="-5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4094"/>
                </a:solidFill>
                <a:latin typeface="Arial"/>
                <a:cs typeface="Arial"/>
              </a:rPr>
              <a:t>giải</a:t>
            </a:r>
            <a:r>
              <a:rPr sz="1200" spc="-10" dirty="0">
                <a:solidFill>
                  <a:srgbClr val="2F4094"/>
                </a:solidFill>
                <a:latin typeface="Arial"/>
                <a:cs typeface="Arial"/>
              </a:rPr>
              <a:t> thích </a:t>
            </a:r>
            <a:r>
              <a:rPr sz="1200" dirty="0">
                <a:solidFill>
                  <a:srgbClr val="2F4094"/>
                </a:solidFill>
                <a:latin typeface="Arial"/>
                <a:cs typeface="Arial"/>
              </a:rPr>
              <a:t>giúp</a:t>
            </a:r>
            <a:r>
              <a:rPr sz="1200" spc="-10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4094"/>
                </a:solidFill>
                <a:latin typeface="Arial"/>
                <a:cs typeface="Arial"/>
              </a:rPr>
              <a:t>để</a:t>
            </a:r>
            <a:r>
              <a:rPr sz="1200" spc="-10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4094"/>
                </a:solidFill>
                <a:latin typeface="Arial"/>
                <a:cs typeface="Arial"/>
              </a:rPr>
              <a:t>hiểu</a:t>
            </a:r>
            <a:r>
              <a:rPr sz="1200" spc="-10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4094"/>
                </a:solidFill>
                <a:latin typeface="Arial"/>
                <a:cs typeface="Arial"/>
              </a:rPr>
              <a:t>rõ.</a:t>
            </a:r>
            <a:r>
              <a:rPr sz="1200" spc="-5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F4094"/>
                </a:solidFill>
                <a:latin typeface="Arial"/>
                <a:cs typeface="Arial"/>
              </a:rPr>
              <a:t>Thư</a:t>
            </a:r>
            <a:r>
              <a:rPr sz="1200" b="1" spc="-5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F4094"/>
                </a:solidFill>
                <a:latin typeface="Arial"/>
                <a:cs typeface="Arial"/>
              </a:rPr>
              <a:t>của</a:t>
            </a:r>
            <a:r>
              <a:rPr sz="1200" b="1" spc="-10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F4094"/>
                </a:solidFill>
                <a:latin typeface="Arial"/>
                <a:cs typeface="Arial"/>
              </a:rPr>
              <a:t>quý</a:t>
            </a:r>
            <a:r>
              <a:rPr sz="1200" b="1" spc="-5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F4094"/>
                </a:solidFill>
                <a:latin typeface="Arial"/>
                <a:cs typeface="Arial"/>
              </a:rPr>
              <a:t>vị</a:t>
            </a:r>
            <a:r>
              <a:rPr sz="1200" b="1" spc="-5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F4094"/>
                </a:solidFill>
                <a:latin typeface="Arial"/>
                <a:cs typeface="Arial"/>
              </a:rPr>
              <a:t>có</a:t>
            </a:r>
            <a:r>
              <a:rPr sz="1200" b="1" spc="-10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F4094"/>
                </a:solidFill>
                <a:latin typeface="Arial"/>
                <a:cs typeface="Arial"/>
              </a:rPr>
              <a:t>thể</a:t>
            </a:r>
            <a:r>
              <a:rPr sz="1200" b="1" spc="-5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F4094"/>
                </a:solidFill>
                <a:latin typeface="Arial"/>
                <a:cs typeface="Arial"/>
              </a:rPr>
              <a:t>cho</a:t>
            </a:r>
            <a:r>
              <a:rPr sz="1200" b="1" spc="-10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F4094"/>
                </a:solidFill>
                <a:latin typeface="Arial"/>
                <a:cs typeface="Arial"/>
              </a:rPr>
              <a:t>biết</a:t>
            </a:r>
            <a:r>
              <a:rPr sz="1200" b="1" spc="-5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F4094"/>
                </a:solidFill>
                <a:latin typeface="Arial"/>
                <a:cs typeface="Arial"/>
              </a:rPr>
              <a:t>những</a:t>
            </a:r>
            <a:r>
              <a:rPr sz="1200" b="1" spc="-5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F4094"/>
                </a:solidFill>
                <a:latin typeface="Arial"/>
                <a:cs typeface="Arial"/>
              </a:rPr>
              <a:t>thông</a:t>
            </a:r>
            <a:r>
              <a:rPr sz="1200" b="1" spc="-5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F4094"/>
                </a:solidFill>
                <a:latin typeface="Arial"/>
                <a:cs typeface="Arial"/>
              </a:rPr>
              <a:t>tin </a:t>
            </a:r>
            <a:r>
              <a:rPr sz="1200" b="1" spc="-20" dirty="0">
                <a:solidFill>
                  <a:srgbClr val="2F4094"/>
                </a:solidFill>
                <a:latin typeface="Arial"/>
                <a:cs typeface="Arial"/>
              </a:rPr>
              <a:t>như: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3">
            <a:extLst>
              <a:ext uri="{FF2B5EF4-FFF2-40B4-BE49-F238E27FC236}">
                <a16:creationId xmlns:a16="http://schemas.microsoft.com/office/drawing/2014/main" id="{262B4981-3E95-A01D-A76D-E2F3D0816464}"/>
              </a:ext>
            </a:extLst>
          </p:cNvPr>
          <p:cNvSpPr txBox="1"/>
          <p:nvPr userDrawn="1"/>
        </p:nvSpPr>
        <p:spPr>
          <a:xfrm>
            <a:off x="444500" y="4633051"/>
            <a:ext cx="6997700" cy="403860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206375">
              <a:lnSpc>
                <a:spcPts val="1400"/>
              </a:lnSpc>
              <a:spcBef>
                <a:spcPts val="180"/>
              </a:spcBef>
            </a:pPr>
            <a:r>
              <a:rPr sz="1200" b="1" dirty="0">
                <a:solidFill>
                  <a:srgbClr val="2F4094"/>
                </a:solidFill>
                <a:latin typeface="Arial"/>
                <a:cs typeface="Arial"/>
              </a:rPr>
              <a:t>Nếu</a:t>
            </a:r>
            <a:r>
              <a:rPr sz="1200" b="1" spc="-15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F4094"/>
                </a:solidFill>
                <a:latin typeface="Arial"/>
                <a:cs typeface="Arial"/>
              </a:rPr>
              <a:t>quý</a:t>
            </a:r>
            <a:r>
              <a:rPr sz="1200" b="1" spc="-5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F4094"/>
                </a:solidFill>
                <a:latin typeface="Arial"/>
                <a:cs typeface="Arial"/>
              </a:rPr>
              <a:t>vị</a:t>
            </a:r>
            <a:r>
              <a:rPr sz="1200" b="1" spc="-10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F4094"/>
                </a:solidFill>
                <a:latin typeface="Arial"/>
                <a:cs typeface="Arial"/>
              </a:rPr>
              <a:t>hoặc</a:t>
            </a:r>
            <a:r>
              <a:rPr sz="1200" b="1" spc="-5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F4094"/>
                </a:solidFill>
                <a:latin typeface="Arial"/>
                <a:cs typeface="Arial"/>
              </a:rPr>
              <a:t>một</a:t>
            </a:r>
            <a:r>
              <a:rPr sz="1200" b="1" spc="-10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F4094"/>
                </a:solidFill>
                <a:latin typeface="Arial"/>
                <a:cs typeface="Arial"/>
              </a:rPr>
              <a:t>thành</a:t>
            </a:r>
            <a:r>
              <a:rPr sz="1200" b="1" spc="-5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F4094"/>
                </a:solidFill>
                <a:latin typeface="Arial"/>
                <a:cs typeface="Arial"/>
              </a:rPr>
              <a:t>viên</a:t>
            </a:r>
            <a:r>
              <a:rPr sz="1200" b="1" spc="-10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F4094"/>
                </a:solidFill>
                <a:latin typeface="Arial"/>
                <a:cs typeface="Arial"/>
              </a:rPr>
              <a:t>gia</a:t>
            </a:r>
            <a:r>
              <a:rPr sz="1200" b="1" spc="-5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F4094"/>
                </a:solidFill>
                <a:latin typeface="Arial"/>
                <a:cs typeface="Arial"/>
              </a:rPr>
              <a:t>đình</a:t>
            </a:r>
            <a:r>
              <a:rPr sz="1200" b="1" spc="-5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F4094"/>
                </a:solidFill>
                <a:latin typeface="Arial"/>
                <a:cs typeface="Arial"/>
              </a:rPr>
              <a:t>không</a:t>
            </a:r>
            <a:r>
              <a:rPr sz="1200" b="1" spc="-15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F4094"/>
                </a:solidFill>
                <a:latin typeface="Arial"/>
                <a:cs typeface="Arial"/>
              </a:rPr>
              <a:t>còn</a:t>
            </a:r>
            <a:r>
              <a:rPr sz="1200" b="1" spc="-10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F4094"/>
                </a:solidFill>
                <a:latin typeface="Arial"/>
                <a:cs typeface="Arial"/>
              </a:rPr>
              <a:t>đủ</a:t>
            </a:r>
            <a:r>
              <a:rPr sz="1200" b="1" spc="-5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F4094"/>
                </a:solidFill>
                <a:latin typeface="Arial"/>
                <a:cs typeface="Arial"/>
              </a:rPr>
              <a:t>điều</a:t>
            </a:r>
            <a:r>
              <a:rPr sz="1200" b="1" spc="-5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F4094"/>
                </a:solidFill>
                <a:latin typeface="Arial"/>
                <a:cs typeface="Arial"/>
              </a:rPr>
              <a:t>kiện</a:t>
            </a:r>
            <a:r>
              <a:rPr sz="1200" b="1" spc="-10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F4094"/>
                </a:solidFill>
                <a:latin typeface="Arial"/>
                <a:cs typeface="Arial"/>
              </a:rPr>
              <a:t>cho</a:t>
            </a:r>
            <a:r>
              <a:rPr sz="1200" b="1" spc="-10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F4094"/>
                </a:solidFill>
                <a:latin typeface="Arial"/>
                <a:cs typeface="Arial"/>
              </a:rPr>
              <a:t>OHP</a:t>
            </a:r>
            <a:r>
              <a:rPr sz="1200" b="1" spc="-30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F4094"/>
                </a:solidFill>
                <a:latin typeface="Arial"/>
                <a:cs typeface="Arial"/>
              </a:rPr>
              <a:t>hoặc</a:t>
            </a:r>
            <a:r>
              <a:rPr sz="1200" b="1" spc="-5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F4094"/>
                </a:solidFill>
                <a:latin typeface="Arial"/>
                <a:cs typeface="Arial"/>
              </a:rPr>
              <a:t>các</a:t>
            </a:r>
            <a:r>
              <a:rPr sz="1200" b="1" spc="-10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F4094"/>
                </a:solidFill>
                <a:latin typeface="Arial"/>
                <a:cs typeface="Arial"/>
              </a:rPr>
              <a:t>quyền</a:t>
            </a:r>
            <a:r>
              <a:rPr sz="1200" b="1" spc="-5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b="1" spc="-25" dirty="0">
                <a:solidFill>
                  <a:srgbClr val="2F4094"/>
                </a:solidFill>
                <a:latin typeface="Arial"/>
                <a:cs typeface="Arial"/>
              </a:rPr>
              <a:t>lợi </a:t>
            </a:r>
            <a:r>
              <a:rPr sz="1200" b="1" dirty="0">
                <a:solidFill>
                  <a:srgbClr val="2F4094"/>
                </a:solidFill>
                <a:latin typeface="Arial"/>
                <a:cs typeface="Arial"/>
              </a:rPr>
              <a:t>Medicaid </a:t>
            </a:r>
            <a:r>
              <a:rPr sz="1200" b="1" spc="-10" dirty="0">
                <a:solidFill>
                  <a:srgbClr val="2F4094"/>
                </a:solidFill>
                <a:latin typeface="Arial"/>
                <a:cs typeface="Arial"/>
              </a:rPr>
              <a:t>khác:</a:t>
            </a:r>
            <a:endParaRPr sz="1200" dirty="0">
              <a:latin typeface="Arial"/>
              <a:cs typeface="Arial"/>
            </a:endParaRPr>
          </a:p>
          <a:p>
            <a:pPr marL="12700" marR="157480">
              <a:lnSpc>
                <a:spcPts val="1400"/>
              </a:lnSpc>
              <a:spcBef>
                <a:spcPts val="720"/>
              </a:spcBef>
            </a:pPr>
            <a:r>
              <a:rPr sz="1200" b="1" dirty="0">
                <a:solidFill>
                  <a:srgbClr val="2F4094"/>
                </a:solidFill>
                <a:latin typeface="Arial"/>
                <a:cs typeface="Arial"/>
              </a:rPr>
              <a:t>Quý</a:t>
            </a:r>
            <a:r>
              <a:rPr sz="1200" b="1" spc="-5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F4094"/>
                </a:solidFill>
                <a:latin typeface="Arial"/>
                <a:cs typeface="Arial"/>
              </a:rPr>
              <a:t>vị</a:t>
            </a:r>
            <a:r>
              <a:rPr sz="1200" b="1" spc="-10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F4094"/>
                </a:solidFill>
                <a:latin typeface="Arial"/>
                <a:cs typeface="Arial"/>
              </a:rPr>
              <a:t>có</a:t>
            </a:r>
            <a:r>
              <a:rPr sz="1200" b="1" spc="-5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F4094"/>
                </a:solidFill>
                <a:latin typeface="Arial"/>
                <a:cs typeface="Arial"/>
              </a:rPr>
              <a:t>thể</a:t>
            </a:r>
            <a:r>
              <a:rPr sz="1200" b="1" spc="-5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F4094"/>
                </a:solidFill>
                <a:latin typeface="Arial"/>
                <a:cs typeface="Arial"/>
              </a:rPr>
              <a:t>đủ điều</a:t>
            </a:r>
            <a:r>
              <a:rPr sz="1200" b="1" spc="-5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F4094"/>
                </a:solidFill>
                <a:latin typeface="Arial"/>
                <a:cs typeface="Arial"/>
              </a:rPr>
              <a:t>kiện</a:t>
            </a:r>
            <a:r>
              <a:rPr sz="1200" b="1" spc="-5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F4094"/>
                </a:solidFill>
                <a:latin typeface="Arial"/>
                <a:cs typeface="Arial"/>
              </a:rPr>
              <a:t>tham</a:t>
            </a:r>
            <a:r>
              <a:rPr sz="1200" b="1" spc="-5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F4094"/>
                </a:solidFill>
                <a:latin typeface="Arial"/>
                <a:cs typeface="Arial"/>
              </a:rPr>
              <a:t>gia Medicare.</a:t>
            </a:r>
            <a:r>
              <a:rPr sz="1200" b="1" spc="-10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4094"/>
                </a:solidFill>
                <a:latin typeface="Arial"/>
                <a:cs typeface="Arial"/>
              </a:rPr>
              <a:t>Hãy</a:t>
            </a:r>
            <a:r>
              <a:rPr sz="1200" spc="-5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4094"/>
                </a:solidFill>
                <a:latin typeface="Arial"/>
                <a:cs typeface="Arial"/>
              </a:rPr>
              <a:t>gọi</a:t>
            </a:r>
            <a:r>
              <a:rPr sz="1200" spc="-10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4094"/>
                </a:solidFill>
                <a:latin typeface="Arial"/>
                <a:cs typeface="Arial"/>
              </a:rPr>
              <a:t>cho Social</a:t>
            </a:r>
            <a:r>
              <a:rPr sz="1200" spc="-5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4094"/>
                </a:solidFill>
                <a:latin typeface="Arial"/>
                <a:cs typeface="Arial"/>
              </a:rPr>
              <a:t>Security</a:t>
            </a:r>
            <a:r>
              <a:rPr sz="1200" spc="-65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4094"/>
                </a:solidFill>
                <a:latin typeface="Arial"/>
                <a:cs typeface="Arial"/>
              </a:rPr>
              <a:t>Administration</a:t>
            </a:r>
            <a:r>
              <a:rPr sz="1200" spc="-5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4094"/>
                </a:solidFill>
                <a:latin typeface="Arial"/>
                <a:cs typeface="Arial"/>
              </a:rPr>
              <a:t>theo </a:t>
            </a:r>
            <a:r>
              <a:rPr sz="1200" spc="-25" dirty="0">
                <a:solidFill>
                  <a:srgbClr val="2F4094"/>
                </a:solidFill>
                <a:latin typeface="Arial"/>
                <a:cs typeface="Arial"/>
              </a:rPr>
              <a:t>số </a:t>
            </a:r>
            <a:r>
              <a:rPr sz="1200" spc="-10" dirty="0">
                <a:solidFill>
                  <a:srgbClr val="2F4094"/>
                </a:solidFill>
                <a:latin typeface="Arial"/>
                <a:cs typeface="Arial"/>
              </a:rPr>
              <a:t>800-772-</a:t>
            </a:r>
            <a:r>
              <a:rPr sz="1200" dirty="0">
                <a:solidFill>
                  <a:srgbClr val="2F4094"/>
                </a:solidFill>
                <a:latin typeface="Arial"/>
                <a:cs typeface="Arial"/>
              </a:rPr>
              <a:t>1213</a:t>
            </a:r>
            <a:r>
              <a:rPr sz="1200" spc="-15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4094"/>
                </a:solidFill>
                <a:latin typeface="Arial"/>
                <a:cs typeface="Arial"/>
              </a:rPr>
              <a:t>để</a:t>
            </a:r>
            <a:r>
              <a:rPr sz="1200" spc="-15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4094"/>
                </a:solidFill>
                <a:latin typeface="Arial"/>
                <a:cs typeface="Arial"/>
              </a:rPr>
              <a:t>ghi</a:t>
            </a:r>
            <a:r>
              <a:rPr sz="1200" spc="-10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4094"/>
                </a:solidFill>
                <a:latin typeface="Arial"/>
                <a:cs typeface="Arial"/>
              </a:rPr>
              <a:t>danh</a:t>
            </a:r>
            <a:r>
              <a:rPr sz="1200" spc="-15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4094"/>
                </a:solidFill>
                <a:latin typeface="Arial"/>
                <a:cs typeface="Arial"/>
              </a:rPr>
              <a:t>qua</a:t>
            </a:r>
            <a:r>
              <a:rPr sz="1200" spc="-10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4094"/>
                </a:solidFill>
                <a:latin typeface="Arial"/>
                <a:cs typeface="Arial"/>
              </a:rPr>
              <a:t>điện</a:t>
            </a:r>
            <a:r>
              <a:rPr sz="1200" spc="-15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4094"/>
                </a:solidFill>
                <a:latin typeface="Arial"/>
                <a:cs typeface="Arial"/>
              </a:rPr>
              <a:t>thoại</a:t>
            </a:r>
            <a:r>
              <a:rPr sz="1200" spc="-5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4094"/>
                </a:solidFill>
                <a:latin typeface="Arial"/>
                <a:cs typeface="Arial"/>
              </a:rPr>
              <a:t>hoặc</a:t>
            </a:r>
            <a:r>
              <a:rPr sz="1200" spc="-15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4094"/>
                </a:solidFill>
                <a:latin typeface="Arial"/>
                <a:cs typeface="Arial"/>
              </a:rPr>
              <a:t>đặt</a:t>
            </a:r>
            <a:r>
              <a:rPr sz="1200" spc="-10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4094"/>
                </a:solidFill>
                <a:latin typeface="Arial"/>
                <a:cs typeface="Arial"/>
              </a:rPr>
              <a:t>lịch</a:t>
            </a:r>
            <a:r>
              <a:rPr sz="1200" spc="-15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4094"/>
                </a:solidFill>
                <a:latin typeface="Arial"/>
                <a:cs typeface="Arial"/>
              </a:rPr>
              <a:t>hẹn</a:t>
            </a:r>
            <a:r>
              <a:rPr sz="1200" spc="-15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4094"/>
                </a:solidFill>
                <a:latin typeface="Arial"/>
                <a:cs typeface="Arial"/>
              </a:rPr>
              <a:t>tại</a:t>
            </a:r>
            <a:r>
              <a:rPr sz="1200" spc="-5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4094"/>
                </a:solidFill>
                <a:latin typeface="Arial"/>
                <a:cs typeface="Arial"/>
              </a:rPr>
              <a:t>văn</a:t>
            </a:r>
            <a:r>
              <a:rPr sz="1200" spc="-10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4094"/>
                </a:solidFill>
                <a:latin typeface="Arial"/>
                <a:cs typeface="Arial"/>
              </a:rPr>
              <a:t>phòng</a:t>
            </a:r>
            <a:r>
              <a:rPr sz="1200" spc="-10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4094"/>
                </a:solidFill>
                <a:latin typeface="Arial"/>
                <a:cs typeface="Arial"/>
              </a:rPr>
              <a:t>địa</a:t>
            </a:r>
            <a:r>
              <a:rPr sz="1200" spc="-15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4094"/>
                </a:solidFill>
                <a:latin typeface="Arial"/>
                <a:cs typeface="Arial"/>
              </a:rPr>
              <a:t>phương.</a:t>
            </a:r>
            <a:r>
              <a:rPr sz="1200" spc="-10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4094"/>
                </a:solidFill>
                <a:latin typeface="Arial"/>
                <a:cs typeface="Arial"/>
              </a:rPr>
              <a:t>Quý</a:t>
            </a:r>
            <a:r>
              <a:rPr sz="1200" spc="-10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4094"/>
                </a:solidFill>
                <a:latin typeface="Arial"/>
                <a:cs typeface="Arial"/>
              </a:rPr>
              <a:t>vị</a:t>
            </a:r>
            <a:r>
              <a:rPr sz="1200" spc="-5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2F4094"/>
                </a:solidFill>
                <a:latin typeface="Arial"/>
                <a:cs typeface="Arial"/>
              </a:rPr>
              <a:t>cũng</a:t>
            </a:r>
            <a:r>
              <a:rPr sz="1200" spc="500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4094"/>
                </a:solidFill>
                <a:latin typeface="Arial"/>
                <a:cs typeface="Arial"/>
              </a:rPr>
              <a:t>có</a:t>
            </a:r>
            <a:r>
              <a:rPr sz="1200" spc="-10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4094"/>
                </a:solidFill>
                <a:latin typeface="Arial"/>
                <a:cs typeface="Arial"/>
              </a:rPr>
              <a:t>thể</a:t>
            </a:r>
            <a:r>
              <a:rPr sz="1200" spc="5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4094"/>
                </a:solidFill>
                <a:latin typeface="Arial"/>
                <a:cs typeface="Arial"/>
              </a:rPr>
              <a:t>ghi</a:t>
            </a:r>
            <a:r>
              <a:rPr sz="1200" spc="-5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4094"/>
                </a:solidFill>
                <a:latin typeface="Arial"/>
                <a:cs typeface="Arial"/>
              </a:rPr>
              <a:t>danh tham gia Medicare trực</a:t>
            </a:r>
            <a:r>
              <a:rPr sz="1200" spc="5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4094"/>
                </a:solidFill>
                <a:latin typeface="Arial"/>
                <a:cs typeface="Arial"/>
              </a:rPr>
              <a:t>tuyến</a:t>
            </a:r>
            <a:r>
              <a:rPr sz="1200" spc="5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4094"/>
                </a:solidFill>
                <a:latin typeface="Arial"/>
                <a:cs typeface="Arial"/>
              </a:rPr>
              <a:t>tại</a:t>
            </a:r>
            <a:r>
              <a:rPr sz="1200" spc="-10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b="1" u="heavy" spc="-10" dirty="0">
                <a:solidFill>
                  <a:srgbClr val="6294F6"/>
                </a:solidFill>
                <a:uFill>
                  <a:solidFill>
                    <a:srgbClr val="6294F6"/>
                  </a:solidFill>
                </a:uFill>
                <a:latin typeface="Arial"/>
                <a:cs typeface="Arial"/>
                <a:hlinkClick r:id="rId4"/>
              </a:rPr>
              <a:t>ssa.gov/medicare/sign-</a:t>
            </a:r>
            <a:r>
              <a:rPr sz="1200" b="1" u="heavy" dirty="0">
                <a:solidFill>
                  <a:srgbClr val="6294F6"/>
                </a:solidFill>
                <a:uFill>
                  <a:solidFill>
                    <a:srgbClr val="6294F6"/>
                  </a:solidFill>
                </a:uFill>
                <a:latin typeface="Arial"/>
                <a:cs typeface="Arial"/>
                <a:hlinkClick r:id="rId4"/>
              </a:rPr>
              <a:t>up</a:t>
            </a:r>
            <a:r>
              <a:rPr sz="1200" dirty="0">
                <a:solidFill>
                  <a:srgbClr val="2F4094"/>
                </a:solidFill>
                <a:latin typeface="Arial"/>
                <a:cs typeface="Arial"/>
              </a:rPr>
              <a:t>.</a:t>
            </a:r>
            <a:r>
              <a:rPr sz="1200" spc="5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4094"/>
                </a:solidFill>
                <a:latin typeface="Arial"/>
                <a:cs typeface="Arial"/>
              </a:rPr>
              <a:t>Hoặc</a:t>
            </a:r>
            <a:r>
              <a:rPr sz="1200" spc="-5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4094"/>
                </a:solidFill>
                <a:latin typeface="Arial"/>
                <a:cs typeface="Arial"/>
              </a:rPr>
              <a:t>quý vị có</a:t>
            </a:r>
            <a:r>
              <a:rPr sz="1200" spc="5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4094"/>
                </a:solidFill>
                <a:latin typeface="Arial"/>
                <a:cs typeface="Arial"/>
              </a:rPr>
              <a:t>thể</a:t>
            </a:r>
            <a:r>
              <a:rPr sz="1200" spc="5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2F4094"/>
                </a:solidFill>
                <a:latin typeface="Arial"/>
                <a:cs typeface="Arial"/>
              </a:rPr>
              <a:t>truy </a:t>
            </a:r>
            <a:r>
              <a:rPr sz="1200" dirty="0">
                <a:solidFill>
                  <a:srgbClr val="2F4094"/>
                </a:solidFill>
                <a:latin typeface="Arial"/>
                <a:cs typeface="Arial"/>
              </a:rPr>
              <a:t>cập</a:t>
            </a:r>
            <a:r>
              <a:rPr sz="1200" spc="-10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b="1" u="heavy" dirty="0">
                <a:solidFill>
                  <a:srgbClr val="6294F6"/>
                </a:solidFill>
                <a:uFill>
                  <a:solidFill>
                    <a:srgbClr val="6294F6"/>
                  </a:solidFill>
                </a:uFill>
                <a:latin typeface="Arial"/>
                <a:cs typeface="Arial"/>
                <a:hlinkClick r:id="rId5"/>
              </a:rPr>
              <a:t>OregonHealthcare.gov/GetHelp</a:t>
            </a:r>
            <a:r>
              <a:rPr sz="1200" b="1" spc="-15" dirty="0">
                <a:solidFill>
                  <a:srgbClr val="6294F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4094"/>
                </a:solidFill>
                <a:latin typeface="Arial"/>
                <a:cs typeface="Arial"/>
              </a:rPr>
              <a:t>để</a:t>
            </a:r>
            <a:r>
              <a:rPr sz="1200" spc="-15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4094"/>
                </a:solidFill>
                <a:latin typeface="Arial"/>
                <a:cs typeface="Arial"/>
              </a:rPr>
              <a:t>tìm</a:t>
            </a:r>
            <a:r>
              <a:rPr sz="1200" spc="-5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4094"/>
                </a:solidFill>
                <a:latin typeface="Arial"/>
                <a:cs typeface="Arial"/>
              </a:rPr>
              <a:t>đại</a:t>
            </a:r>
            <a:r>
              <a:rPr sz="1200" spc="-10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4094"/>
                </a:solidFill>
                <a:latin typeface="Arial"/>
                <a:cs typeface="Arial"/>
              </a:rPr>
              <a:t>lý</a:t>
            </a:r>
            <a:r>
              <a:rPr sz="1200" spc="-15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4094"/>
                </a:solidFill>
                <a:latin typeface="Arial"/>
                <a:cs typeface="Arial"/>
              </a:rPr>
              <a:t>bảo</a:t>
            </a:r>
            <a:r>
              <a:rPr sz="1200" spc="-10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4094"/>
                </a:solidFill>
                <a:latin typeface="Arial"/>
                <a:cs typeface="Arial"/>
              </a:rPr>
              <a:t>hiểm</a:t>
            </a:r>
            <a:r>
              <a:rPr sz="1200" spc="-10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4094"/>
                </a:solidFill>
                <a:latin typeface="Arial"/>
                <a:cs typeface="Arial"/>
              </a:rPr>
              <a:t>hoặc</a:t>
            </a:r>
            <a:r>
              <a:rPr sz="1200" spc="-15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4094"/>
                </a:solidFill>
                <a:latin typeface="Arial"/>
                <a:cs typeface="Arial"/>
              </a:rPr>
              <a:t>người</a:t>
            </a:r>
            <a:r>
              <a:rPr sz="1200" spc="-10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4094"/>
                </a:solidFill>
                <a:latin typeface="Arial"/>
                <a:cs typeface="Arial"/>
              </a:rPr>
              <a:t>trợ</a:t>
            </a:r>
            <a:r>
              <a:rPr sz="1200" spc="-5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4094"/>
                </a:solidFill>
                <a:latin typeface="Arial"/>
                <a:cs typeface="Arial"/>
              </a:rPr>
              <a:t>giúp</a:t>
            </a:r>
            <a:r>
              <a:rPr sz="1200" spc="-15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4094"/>
                </a:solidFill>
                <a:latin typeface="Arial"/>
                <a:cs typeface="Arial"/>
              </a:rPr>
              <a:t>tại</a:t>
            </a:r>
            <a:r>
              <a:rPr sz="1200" spc="-5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4094"/>
                </a:solidFill>
                <a:latin typeface="Arial"/>
                <a:cs typeface="Arial"/>
              </a:rPr>
              <a:t>Senior</a:t>
            </a:r>
            <a:r>
              <a:rPr sz="1200" spc="-5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2F4094"/>
                </a:solidFill>
                <a:latin typeface="Arial"/>
                <a:cs typeface="Arial"/>
              </a:rPr>
              <a:t>Health </a:t>
            </a:r>
            <a:r>
              <a:rPr sz="1200" dirty="0">
                <a:solidFill>
                  <a:srgbClr val="2F4094"/>
                </a:solidFill>
                <a:latin typeface="Arial"/>
                <a:cs typeface="Arial"/>
              </a:rPr>
              <a:t>Insurance</a:t>
            </a:r>
            <a:r>
              <a:rPr sz="1200" spc="-10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4094"/>
                </a:solidFill>
                <a:latin typeface="Arial"/>
                <a:cs typeface="Arial"/>
              </a:rPr>
              <a:t>Benefits</a:t>
            </a:r>
            <a:r>
              <a:rPr sz="1200" spc="-70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4094"/>
                </a:solidFill>
                <a:latin typeface="Arial"/>
                <a:cs typeface="Arial"/>
              </a:rPr>
              <a:t>Assistance</a:t>
            </a:r>
            <a:r>
              <a:rPr sz="1200" spc="-10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4094"/>
                </a:solidFill>
                <a:latin typeface="Arial"/>
                <a:cs typeface="Arial"/>
              </a:rPr>
              <a:t>Program.</a:t>
            </a:r>
            <a:r>
              <a:rPr sz="1200" spc="-5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4094"/>
                </a:solidFill>
                <a:latin typeface="Arial"/>
                <a:cs typeface="Arial"/>
              </a:rPr>
              <a:t>Họ</a:t>
            </a:r>
            <a:r>
              <a:rPr sz="1200" spc="-10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4094"/>
                </a:solidFill>
                <a:latin typeface="Arial"/>
                <a:cs typeface="Arial"/>
              </a:rPr>
              <a:t>có</a:t>
            </a:r>
            <a:r>
              <a:rPr sz="1200" spc="-5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4094"/>
                </a:solidFill>
                <a:latin typeface="Arial"/>
                <a:cs typeface="Arial"/>
              </a:rPr>
              <a:t>thể</a:t>
            </a:r>
            <a:r>
              <a:rPr sz="1200" spc="-5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4094"/>
                </a:solidFill>
                <a:latin typeface="Arial"/>
                <a:cs typeface="Arial"/>
              </a:rPr>
              <a:t>giúp</a:t>
            </a:r>
            <a:r>
              <a:rPr sz="1200" spc="-10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4094"/>
                </a:solidFill>
                <a:latin typeface="Arial"/>
                <a:cs typeface="Arial"/>
              </a:rPr>
              <a:t>quý</a:t>
            </a:r>
            <a:r>
              <a:rPr sz="1200" spc="-10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4094"/>
                </a:solidFill>
                <a:latin typeface="Arial"/>
                <a:cs typeface="Arial"/>
              </a:rPr>
              <a:t>vị</a:t>
            </a:r>
            <a:r>
              <a:rPr sz="1200" spc="-5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4094"/>
                </a:solidFill>
                <a:latin typeface="Arial"/>
                <a:cs typeface="Arial"/>
              </a:rPr>
              <a:t>quyết</a:t>
            </a:r>
            <a:r>
              <a:rPr sz="1200" spc="-10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4094"/>
                </a:solidFill>
                <a:latin typeface="Arial"/>
                <a:cs typeface="Arial"/>
              </a:rPr>
              <a:t>định</a:t>
            </a:r>
            <a:r>
              <a:rPr sz="1200" spc="-10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4094"/>
                </a:solidFill>
                <a:latin typeface="Arial"/>
                <a:cs typeface="Arial"/>
              </a:rPr>
              <a:t>xem</a:t>
            </a:r>
            <a:r>
              <a:rPr sz="1200" spc="-5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4094"/>
                </a:solidFill>
                <a:latin typeface="Arial"/>
                <a:cs typeface="Arial"/>
              </a:rPr>
              <a:t>nên</a:t>
            </a:r>
            <a:r>
              <a:rPr sz="1200" spc="-10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4094"/>
                </a:solidFill>
                <a:latin typeface="Arial"/>
                <a:cs typeface="Arial"/>
              </a:rPr>
              <a:t>chọn</a:t>
            </a:r>
            <a:r>
              <a:rPr sz="1200" spc="-5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4094"/>
                </a:solidFill>
                <a:latin typeface="Arial"/>
                <a:cs typeface="Arial"/>
              </a:rPr>
              <a:t>lựa</a:t>
            </a:r>
            <a:r>
              <a:rPr sz="1200" spc="-10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2F4094"/>
                </a:solidFill>
                <a:latin typeface="Arial"/>
                <a:cs typeface="Arial"/>
              </a:rPr>
              <a:t>chọn </a:t>
            </a:r>
            <a:r>
              <a:rPr sz="1200" dirty="0">
                <a:solidFill>
                  <a:srgbClr val="2F4094"/>
                </a:solidFill>
                <a:latin typeface="Arial"/>
                <a:cs typeface="Arial"/>
              </a:rPr>
              <a:t>Medicare</a:t>
            </a:r>
            <a:r>
              <a:rPr sz="1200" spc="-5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4094"/>
                </a:solidFill>
                <a:latin typeface="Arial"/>
                <a:cs typeface="Arial"/>
              </a:rPr>
              <a:t>nào</a:t>
            </a:r>
            <a:r>
              <a:rPr sz="1200" spc="-10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4094"/>
                </a:solidFill>
                <a:latin typeface="Arial"/>
                <a:cs typeface="Arial"/>
              </a:rPr>
              <a:t>của</a:t>
            </a:r>
            <a:r>
              <a:rPr sz="1200" spc="-5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4094"/>
                </a:solidFill>
                <a:latin typeface="Arial"/>
                <a:cs typeface="Arial"/>
              </a:rPr>
              <a:t>quý</a:t>
            </a:r>
            <a:r>
              <a:rPr sz="1200" spc="-10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2F4094"/>
                </a:solidFill>
                <a:latin typeface="Arial"/>
                <a:cs typeface="Arial"/>
              </a:rPr>
              <a:t>vị.</a:t>
            </a:r>
            <a:endParaRPr sz="1200" dirty="0">
              <a:latin typeface="Arial"/>
              <a:cs typeface="Arial"/>
            </a:endParaRPr>
          </a:p>
          <a:p>
            <a:pPr marL="12700" marR="83185">
              <a:lnSpc>
                <a:spcPts val="1400"/>
              </a:lnSpc>
              <a:spcBef>
                <a:spcPts val="720"/>
              </a:spcBef>
            </a:pPr>
            <a:r>
              <a:rPr sz="1200" b="1" dirty="0">
                <a:solidFill>
                  <a:srgbClr val="2F4094"/>
                </a:solidFill>
                <a:latin typeface="Arial"/>
                <a:cs typeface="Arial"/>
              </a:rPr>
              <a:t>Nếu</a:t>
            </a:r>
            <a:r>
              <a:rPr sz="1200" b="1" spc="-10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F4094"/>
                </a:solidFill>
                <a:latin typeface="Arial"/>
                <a:cs typeface="Arial"/>
              </a:rPr>
              <a:t>quý</a:t>
            </a:r>
            <a:r>
              <a:rPr sz="1200" b="1" spc="-5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F4094"/>
                </a:solidFill>
                <a:latin typeface="Arial"/>
                <a:cs typeface="Arial"/>
              </a:rPr>
              <a:t>vị</a:t>
            </a:r>
            <a:r>
              <a:rPr sz="1200" b="1" spc="-10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F4094"/>
                </a:solidFill>
                <a:latin typeface="Arial"/>
                <a:cs typeface="Arial"/>
              </a:rPr>
              <a:t>không</a:t>
            </a:r>
            <a:r>
              <a:rPr sz="1200" b="1" spc="-10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F4094"/>
                </a:solidFill>
                <a:latin typeface="Arial"/>
                <a:cs typeface="Arial"/>
              </a:rPr>
              <a:t>đủ</a:t>
            </a:r>
            <a:r>
              <a:rPr sz="1200" b="1" spc="-5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F4094"/>
                </a:solidFill>
                <a:latin typeface="Arial"/>
                <a:cs typeface="Arial"/>
              </a:rPr>
              <a:t>điều</a:t>
            </a:r>
            <a:r>
              <a:rPr sz="1200" b="1" spc="-5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F4094"/>
                </a:solidFill>
                <a:latin typeface="Arial"/>
                <a:cs typeface="Arial"/>
              </a:rPr>
              <a:t>kiện</a:t>
            </a:r>
            <a:r>
              <a:rPr sz="1200" b="1" spc="-10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F4094"/>
                </a:solidFill>
                <a:latin typeface="Arial"/>
                <a:cs typeface="Arial"/>
              </a:rPr>
              <a:t>tham</a:t>
            </a:r>
            <a:r>
              <a:rPr sz="1200" b="1" spc="-5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F4094"/>
                </a:solidFill>
                <a:latin typeface="Arial"/>
                <a:cs typeface="Arial"/>
              </a:rPr>
              <a:t>gia</a:t>
            </a:r>
            <a:r>
              <a:rPr sz="1200" b="1" spc="-5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F4094"/>
                </a:solidFill>
                <a:latin typeface="Arial"/>
                <a:cs typeface="Arial"/>
              </a:rPr>
              <a:t>Medicare,</a:t>
            </a:r>
            <a:r>
              <a:rPr sz="1200" b="1" spc="-5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F4094"/>
                </a:solidFill>
                <a:latin typeface="Arial"/>
                <a:cs typeface="Arial"/>
              </a:rPr>
              <a:t>hãy</a:t>
            </a:r>
            <a:r>
              <a:rPr sz="1200" b="1" spc="-10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F4094"/>
                </a:solidFill>
                <a:latin typeface="Arial"/>
                <a:cs typeface="Arial"/>
              </a:rPr>
              <a:t>kiểm</a:t>
            </a:r>
            <a:r>
              <a:rPr sz="1200" b="1" spc="-5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F4094"/>
                </a:solidFill>
                <a:latin typeface="Arial"/>
                <a:cs typeface="Arial"/>
              </a:rPr>
              <a:t>tra</a:t>
            </a:r>
            <a:r>
              <a:rPr sz="1200" b="1" spc="-10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F4094"/>
                </a:solidFill>
                <a:latin typeface="Arial"/>
                <a:cs typeface="Arial"/>
              </a:rPr>
              <a:t>xem</a:t>
            </a:r>
            <a:r>
              <a:rPr sz="1200" b="1" spc="-5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F4094"/>
                </a:solidFill>
                <a:latin typeface="Arial"/>
                <a:cs typeface="Arial"/>
              </a:rPr>
              <a:t>chủ</a:t>
            </a:r>
            <a:r>
              <a:rPr sz="1200" b="1" spc="-10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F4094"/>
                </a:solidFill>
                <a:latin typeface="Arial"/>
                <a:cs typeface="Arial"/>
              </a:rPr>
              <a:t>lao</a:t>
            </a:r>
            <a:r>
              <a:rPr sz="1200" b="1" spc="-5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F4094"/>
                </a:solidFill>
                <a:latin typeface="Arial"/>
                <a:cs typeface="Arial"/>
              </a:rPr>
              <a:t>động</a:t>
            </a:r>
            <a:r>
              <a:rPr sz="1200" b="1" spc="-5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F4094"/>
                </a:solidFill>
                <a:latin typeface="Arial"/>
                <a:cs typeface="Arial"/>
              </a:rPr>
              <a:t>của</a:t>
            </a:r>
            <a:r>
              <a:rPr sz="1200" b="1" spc="-10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F4094"/>
                </a:solidFill>
                <a:latin typeface="Arial"/>
                <a:cs typeface="Arial"/>
              </a:rPr>
              <a:t>quý</a:t>
            </a:r>
            <a:r>
              <a:rPr sz="1200" b="1" spc="-5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F4094"/>
                </a:solidFill>
                <a:latin typeface="Arial"/>
                <a:cs typeface="Arial"/>
              </a:rPr>
              <a:t>vị</a:t>
            </a:r>
            <a:r>
              <a:rPr sz="1200" b="1" spc="-10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b="1" spc="-25" dirty="0">
                <a:solidFill>
                  <a:srgbClr val="2F4094"/>
                </a:solidFill>
                <a:latin typeface="Arial"/>
                <a:cs typeface="Arial"/>
              </a:rPr>
              <a:t>có </a:t>
            </a:r>
            <a:r>
              <a:rPr sz="1200" b="1" dirty="0">
                <a:solidFill>
                  <a:srgbClr val="2F4094"/>
                </a:solidFill>
                <a:latin typeface="Arial"/>
                <a:cs typeface="Arial"/>
              </a:rPr>
              <a:t>cung</a:t>
            </a:r>
            <a:r>
              <a:rPr sz="1200" b="1" spc="-15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F4094"/>
                </a:solidFill>
                <a:latin typeface="Arial"/>
                <a:cs typeface="Arial"/>
              </a:rPr>
              <a:t>cấp</a:t>
            </a:r>
            <a:r>
              <a:rPr sz="1200" b="1" spc="-10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F4094"/>
                </a:solidFill>
                <a:latin typeface="Arial"/>
                <a:cs typeface="Arial"/>
              </a:rPr>
              <a:t>một</a:t>
            </a:r>
            <a:r>
              <a:rPr sz="1200" b="1" spc="-10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F4094"/>
                </a:solidFill>
                <a:latin typeface="Arial"/>
                <a:cs typeface="Arial"/>
              </a:rPr>
              <a:t>chương</a:t>
            </a:r>
            <a:r>
              <a:rPr sz="1200" b="1" spc="-15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F4094"/>
                </a:solidFill>
                <a:latin typeface="Arial"/>
                <a:cs typeface="Arial"/>
              </a:rPr>
              <a:t>trình</a:t>
            </a:r>
            <a:r>
              <a:rPr sz="1200" b="1" spc="-5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F4094"/>
                </a:solidFill>
                <a:latin typeface="Arial"/>
                <a:cs typeface="Arial"/>
              </a:rPr>
              <a:t>bảo</a:t>
            </a:r>
            <a:r>
              <a:rPr sz="1200" b="1" spc="-5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F4094"/>
                </a:solidFill>
                <a:latin typeface="Arial"/>
                <a:cs typeface="Arial"/>
              </a:rPr>
              <a:t>hiểm</a:t>
            </a:r>
            <a:r>
              <a:rPr sz="1200" b="1" spc="-5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F4094"/>
                </a:solidFill>
                <a:latin typeface="Arial"/>
                <a:cs typeface="Arial"/>
              </a:rPr>
              <a:t>hợp</a:t>
            </a:r>
            <a:r>
              <a:rPr sz="1200" b="1" spc="-10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F4094"/>
                </a:solidFill>
                <a:latin typeface="Arial"/>
                <a:cs typeface="Arial"/>
              </a:rPr>
              <a:t>túi</a:t>
            </a:r>
            <a:r>
              <a:rPr sz="1200" b="1" spc="-5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F4094"/>
                </a:solidFill>
                <a:latin typeface="Arial"/>
                <a:cs typeface="Arial"/>
              </a:rPr>
              <a:t>tiền</a:t>
            </a:r>
            <a:r>
              <a:rPr sz="1200" b="1" spc="-5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F4094"/>
                </a:solidFill>
                <a:latin typeface="Arial"/>
                <a:cs typeface="Arial"/>
              </a:rPr>
              <a:t>hay</a:t>
            </a:r>
            <a:r>
              <a:rPr sz="1200" b="1" spc="-10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F4094"/>
                </a:solidFill>
                <a:latin typeface="Arial"/>
                <a:cs typeface="Arial"/>
              </a:rPr>
              <a:t>không.</a:t>
            </a:r>
            <a:r>
              <a:rPr sz="1200" b="1" spc="-5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4094"/>
                </a:solidFill>
                <a:latin typeface="Arial"/>
                <a:cs typeface="Arial"/>
              </a:rPr>
              <a:t>Hãy</a:t>
            </a:r>
            <a:r>
              <a:rPr sz="1200" spc="-10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4094"/>
                </a:solidFill>
                <a:latin typeface="Arial"/>
                <a:cs typeface="Arial"/>
              </a:rPr>
              <a:t>nhớ</a:t>
            </a:r>
            <a:r>
              <a:rPr sz="1200" spc="-10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4094"/>
                </a:solidFill>
                <a:latin typeface="Arial"/>
                <a:cs typeface="Arial"/>
              </a:rPr>
              <a:t>nói</a:t>
            </a:r>
            <a:r>
              <a:rPr sz="1200" spc="-15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4094"/>
                </a:solidFill>
                <a:latin typeface="Arial"/>
                <a:cs typeface="Arial"/>
              </a:rPr>
              <a:t>chuyện</a:t>
            </a:r>
            <a:r>
              <a:rPr sz="1200" spc="-5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4094"/>
                </a:solidFill>
                <a:latin typeface="Arial"/>
                <a:cs typeface="Arial"/>
              </a:rPr>
              <a:t>với</a:t>
            </a:r>
            <a:r>
              <a:rPr sz="1200" spc="-5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4094"/>
                </a:solidFill>
                <a:latin typeface="Arial"/>
                <a:cs typeface="Arial"/>
              </a:rPr>
              <a:t>sếp</a:t>
            </a:r>
            <a:r>
              <a:rPr sz="1200" spc="-5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2F4094"/>
                </a:solidFill>
                <a:latin typeface="Arial"/>
                <a:cs typeface="Arial"/>
              </a:rPr>
              <a:t>hoặc </a:t>
            </a:r>
            <a:r>
              <a:rPr sz="1200" dirty="0">
                <a:solidFill>
                  <a:srgbClr val="2F4094"/>
                </a:solidFill>
                <a:latin typeface="Arial"/>
                <a:cs typeface="Arial"/>
              </a:rPr>
              <a:t>phòng</a:t>
            </a:r>
            <a:r>
              <a:rPr sz="1200" spc="-10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4094"/>
                </a:solidFill>
                <a:latin typeface="Arial"/>
                <a:cs typeface="Arial"/>
              </a:rPr>
              <a:t>nhân</a:t>
            </a:r>
            <a:r>
              <a:rPr sz="1200" spc="-10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4094"/>
                </a:solidFill>
                <a:latin typeface="Arial"/>
                <a:cs typeface="Arial"/>
              </a:rPr>
              <a:t>sự</a:t>
            </a:r>
            <a:r>
              <a:rPr sz="1200" spc="-5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4094"/>
                </a:solidFill>
                <a:latin typeface="Arial"/>
                <a:cs typeface="Arial"/>
              </a:rPr>
              <a:t>của</a:t>
            </a:r>
            <a:r>
              <a:rPr sz="1200" spc="-5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4094"/>
                </a:solidFill>
                <a:latin typeface="Arial"/>
                <a:cs typeface="Arial"/>
              </a:rPr>
              <a:t>quý</a:t>
            </a:r>
            <a:r>
              <a:rPr sz="1200" spc="-10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4094"/>
                </a:solidFill>
                <a:latin typeface="Arial"/>
                <a:cs typeface="Arial"/>
              </a:rPr>
              <a:t>vị trước</a:t>
            </a:r>
            <a:r>
              <a:rPr sz="1200" spc="-5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4094"/>
                </a:solidFill>
                <a:latin typeface="Arial"/>
                <a:cs typeface="Arial"/>
              </a:rPr>
              <a:t>khi</a:t>
            </a:r>
            <a:r>
              <a:rPr sz="1200" spc="-5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4094"/>
                </a:solidFill>
                <a:latin typeface="Arial"/>
                <a:cs typeface="Arial"/>
              </a:rPr>
              <a:t>OHP</a:t>
            </a:r>
            <a:r>
              <a:rPr sz="1200" spc="-25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4094"/>
                </a:solidFill>
                <a:latin typeface="Arial"/>
                <a:cs typeface="Arial"/>
              </a:rPr>
              <a:t>của</a:t>
            </a:r>
            <a:r>
              <a:rPr sz="1200" spc="-5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4094"/>
                </a:solidFill>
                <a:latin typeface="Arial"/>
                <a:cs typeface="Arial"/>
              </a:rPr>
              <a:t>quý</a:t>
            </a:r>
            <a:r>
              <a:rPr sz="1200" spc="-5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4094"/>
                </a:solidFill>
                <a:latin typeface="Arial"/>
                <a:cs typeface="Arial"/>
              </a:rPr>
              <a:t>vị</a:t>
            </a:r>
            <a:r>
              <a:rPr sz="1200" spc="-5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4094"/>
                </a:solidFill>
                <a:latin typeface="Arial"/>
                <a:cs typeface="Arial"/>
              </a:rPr>
              <a:t>kết</a:t>
            </a:r>
            <a:r>
              <a:rPr sz="1200" spc="-5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4094"/>
                </a:solidFill>
                <a:latin typeface="Arial"/>
                <a:cs typeface="Arial"/>
              </a:rPr>
              <a:t>thúc.</a:t>
            </a:r>
            <a:r>
              <a:rPr sz="1200" spc="-5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4094"/>
                </a:solidFill>
                <a:latin typeface="Arial"/>
                <a:cs typeface="Arial"/>
              </a:rPr>
              <a:t>Quý</a:t>
            </a:r>
            <a:r>
              <a:rPr sz="1200" spc="-5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4094"/>
                </a:solidFill>
                <a:latin typeface="Arial"/>
                <a:cs typeface="Arial"/>
              </a:rPr>
              <a:t>vị sẽ</a:t>
            </a:r>
            <a:r>
              <a:rPr sz="1200" spc="-5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4094"/>
                </a:solidFill>
                <a:latin typeface="Arial"/>
                <a:cs typeface="Arial"/>
              </a:rPr>
              <a:t>nhận</a:t>
            </a:r>
            <a:r>
              <a:rPr sz="1200" spc="-10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4094"/>
                </a:solidFill>
                <a:latin typeface="Arial"/>
                <a:cs typeface="Arial"/>
              </a:rPr>
              <a:t>được</a:t>
            </a:r>
            <a:r>
              <a:rPr sz="1200" spc="-10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4094"/>
                </a:solidFill>
                <a:latin typeface="Arial"/>
                <a:cs typeface="Arial"/>
              </a:rPr>
              <a:t>một</a:t>
            </a:r>
            <a:r>
              <a:rPr sz="1200" spc="-5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4094"/>
                </a:solidFill>
                <a:latin typeface="Arial"/>
                <a:cs typeface="Arial"/>
              </a:rPr>
              <a:t>khoảng </a:t>
            </a:r>
            <a:r>
              <a:rPr sz="1200" spc="-20" dirty="0">
                <a:solidFill>
                  <a:srgbClr val="2F4094"/>
                </a:solidFill>
                <a:latin typeface="Arial"/>
                <a:cs typeface="Arial"/>
              </a:rPr>
              <a:t>thời </a:t>
            </a:r>
            <a:r>
              <a:rPr sz="1200" dirty="0">
                <a:solidFill>
                  <a:srgbClr val="2F4094"/>
                </a:solidFill>
                <a:latin typeface="Arial"/>
                <a:cs typeface="Arial"/>
              </a:rPr>
              <a:t>gian</a:t>
            </a:r>
            <a:r>
              <a:rPr sz="1200" spc="-15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4094"/>
                </a:solidFill>
                <a:latin typeface="Arial"/>
                <a:cs typeface="Arial"/>
              </a:rPr>
              <a:t>ghi</a:t>
            </a:r>
            <a:r>
              <a:rPr sz="1200" spc="-10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4094"/>
                </a:solidFill>
                <a:latin typeface="Arial"/>
                <a:cs typeface="Arial"/>
              </a:rPr>
              <a:t>danh</a:t>
            </a:r>
            <a:r>
              <a:rPr sz="1200" spc="-15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4094"/>
                </a:solidFill>
                <a:latin typeface="Arial"/>
                <a:cs typeface="Arial"/>
              </a:rPr>
              <a:t>đặc</a:t>
            </a:r>
            <a:r>
              <a:rPr sz="1200" spc="-10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4094"/>
                </a:solidFill>
                <a:latin typeface="Arial"/>
                <a:cs typeface="Arial"/>
              </a:rPr>
              <a:t>biệt</a:t>
            </a:r>
            <a:r>
              <a:rPr sz="1200" spc="-10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4094"/>
                </a:solidFill>
                <a:latin typeface="Arial"/>
                <a:cs typeface="Arial"/>
              </a:rPr>
              <a:t>khi</a:t>
            </a:r>
            <a:r>
              <a:rPr sz="1200" spc="-10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4094"/>
                </a:solidFill>
                <a:latin typeface="Arial"/>
                <a:cs typeface="Arial"/>
              </a:rPr>
              <a:t>quý</a:t>
            </a:r>
            <a:r>
              <a:rPr sz="1200" spc="-10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4094"/>
                </a:solidFill>
                <a:latin typeface="Arial"/>
                <a:cs typeface="Arial"/>
              </a:rPr>
              <a:t>vị</a:t>
            </a:r>
            <a:r>
              <a:rPr sz="1200" spc="-5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4094"/>
                </a:solidFill>
                <a:latin typeface="Arial"/>
                <a:cs typeface="Arial"/>
              </a:rPr>
              <a:t>không</a:t>
            </a:r>
            <a:r>
              <a:rPr sz="1200" spc="-10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4094"/>
                </a:solidFill>
                <a:latin typeface="Arial"/>
                <a:cs typeface="Arial"/>
              </a:rPr>
              <a:t>còn</a:t>
            </a:r>
            <a:r>
              <a:rPr sz="1200" spc="-5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4094"/>
                </a:solidFill>
                <a:latin typeface="Arial"/>
                <a:cs typeface="Arial"/>
              </a:rPr>
              <a:t>OHP</a:t>
            </a:r>
            <a:r>
              <a:rPr sz="1200" spc="-25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2F4094"/>
                </a:solidFill>
                <a:latin typeface="Arial"/>
                <a:cs typeface="Arial"/>
              </a:rPr>
              <a:t>nữa.</a:t>
            </a:r>
            <a:endParaRPr sz="1200" dirty="0">
              <a:latin typeface="Arial"/>
              <a:cs typeface="Arial"/>
            </a:endParaRPr>
          </a:p>
          <a:p>
            <a:pPr marL="12700" marR="288290">
              <a:lnSpc>
                <a:spcPts val="1400"/>
              </a:lnSpc>
              <a:spcBef>
                <a:spcPts val="720"/>
              </a:spcBef>
            </a:pPr>
            <a:r>
              <a:rPr sz="1200" dirty="0">
                <a:solidFill>
                  <a:srgbClr val="2F4094"/>
                </a:solidFill>
                <a:latin typeface="Arial"/>
                <a:cs typeface="Arial"/>
              </a:rPr>
              <a:t>Nếu</a:t>
            </a:r>
            <a:r>
              <a:rPr sz="1200" spc="-10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4094"/>
                </a:solidFill>
                <a:latin typeface="Arial"/>
                <a:cs typeface="Arial"/>
              </a:rPr>
              <a:t>quý</a:t>
            </a:r>
            <a:r>
              <a:rPr sz="1200" spc="-10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4094"/>
                </a:solidFill>
                <a:latin typeface="Arial"/>
                <a:cs typeface="Arial"/>
              </a:rPr>
              <a:t>vị</a:t>
            </a:r>
            <a:r>
              <a:rPr sz="1200" spc="-5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4094"/>
                </a:solidFill>
                <a:latin typeface="Arial"/>
                <a:cs typeface="Arial"/>
              </a:rPr>
              <a:t>không</a:t>
            </a:r>
            <a:r>
              <a:rPr sz="1200" spc="-5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4094"/>
                </a:solidFill>
                <a:latin typeface="Arial"/>
                <a:cs typeface="Arial"/>
              </a:rPr>
              <a:t>tham</a:t>
            </a:r>
            <a:r>
              <a:rPr sz="1200" spc="-5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4094"/>
                </a:solidFill>
                <a:latin typeface="Arial"/>
                <a:cs typeface="Arial"/>
              </a:rPr>
              <a:t>gia</a:t>
            </a:r>
            <a:r>
              <a:rPr sz="1200" spc="-10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4094"/>
                </a:solidFill>
                <a:latin typeface="Arial"/>
                <a:cs typeface="Arial"/>
              </a:rPr>
              <a:t>Medicare</a:t>
            </a:r>
            <a:r>
              <a:rPr sz="1200" spc="-5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4094"/>
                </a:solidFill>
                <a:latin typeface="Arial"/>
                <a:cs typeface="Arial"/>
              </a:rPr>
              <a:t>hoặc</a:t>
            </a:r>
            <a:r>
              <a:rPr sz="1200" spc="-10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4094"/>
                </a:solidFill>
                <a:latin typeface="Arial"/>
                <a:cs typeface="Arial"/>
              </a:rPr>
              <a:t>một chương</a:t>
            </a:r>
            <a:r>
              <a:rPr sz="1200" spc="-5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4094"/>
                </a:solidFill>
                <a:latin typeface="Arial"/>
                <a:cs typeface="Arial"/>
              </a:rPr>
              <a:t>trình</a:t>
            </a:r>
            <a:r>
              <a:rPr sz="1200" spc="-5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4094"/>
                </a:solidFill>
                <a:latin typeface="Arial"/>
                <a:cs typeface="Arial"/>
              </a:rPr>
              <a:t>bảo</a:t>
            </a:r>
            <a:r>
              <a:rPr sz="1200" spc="-10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4094"/>
                </a:solidFill>
                <a:latin typeface="Arial"/>
                <a:cs typeface="Arial"/>
              </a:rPr>
              <a:t>hiểm</a:t>
            </a:r>
            <a:r>
              <a:rPr sz="1200" spc="-10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4094"/>
                </a:solidFill>
                <a:latin typeface="Arial"/>
                <a:cs typeface="Arial"/>
              </a:rPr>
              <a:t>hợp</a:t>
            </a:r>
            <a:r>
              <a:rPr sz="1200" spc="-10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4094"/>
                </a:solidFill>
                <a:latin typeface="Arial"/>
                <a:cs typeface="Arial"/>
              </a:rPr>
              <a:t>túi</a:t>
            </a:r>
            <a:r>
              <a:rPr sz="1200" spc="-5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4094"/>
                </a:solidFill>
                <a:latin typeface="Arial"/>
                <a:cs typeface="Arial"/>
              </a:rPr>
              <a:t>tiền</a:t>
            </a:r>
            <a:r>
              <a:rPr sz="1200" spc="-5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4094"/>
                </a:solidFill>
                <a:latin typeface="Arial"/>
                <a:cs typeface="Arial"/>
              </a:rPr>
              <a:t>của</a:t>
            </a:r>
            <a:r>
              <a:rPr sz="1200" spc="-5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4094"/>
                </a:solidFill>
                <a:latin typeface="Arial"/>
                <a:cs typeface="Arial"/>
              </a:rPr>
              <a:t>chủ </a:t>
            </a:r>
            <a:r>
              <a:rPr sz="1200" spc="-25" dirty="0">
                <a:solidFill>
                  <a:srgbClr val="2F4094"/>
                </a:solidFill>
                <a:latin typeface="Arial"/>
                <a:cs typeface="Arial"/>
              </a:rPr>
              <a:t>lao </a:t>
            </a:r>
            <a:r>
              <a:rPr sz="1200" dirty="0">
                <a:solidFill>
                  <a:srgbClr val="2F4094"/>
                </a:solidFill>
                <a:latin typeface="Arial"/>
                <a:cs typeface="Arial"/>
              </a:rPr>
              <a:t>động,</a:t>
            </a:r>
            <a:r>
              <a:rPr sz="1200" spc="-10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F4094"/>
                </a:solidFill>
                <a:latin typeface="Arial"/>
                <a:cs typeface="Arial"/>
              </a:rPr>
              <a:t>quý</a:t>
            </a:r>
            <a:r>
              <a:rPr sz="1200" b="1" spc="-5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F4094"/>
                </a:solidFill>
                <a:latin typeface="Arial"/>
                <a:cs typeface="Arial"/>
              </a:rPr>
              <a:t>vị</a:t>
            </a:r>
            <a:r>
              <a:rPr sz="1200" b="1" spc="-10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F4094"/>
                </a:solidFill>
                <a:latin typeface="Arial"/>
                <a:cs typeface="Arial"/>
              </a:rPr>
              <a:t>có</a:t>
            </a:r>
            <a:r>
              <a:rPr sz="1200" b="1" spc="-10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F4094"/>
                </a:solidFill>
                <a:latin typeface="Arial"/>
                <a:cs typeface="Arial"/>
              </a:rPr>
              <a:t>thể</a:t>
            </a:r>
            <a:r>
              <a:rPr sz="1200" b="1" spc="-5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F4094"/>
                </a:solidFill>
                <a:latin typeface="Arial"/>
                <a:cs typeface="Arial"/>
              </a:rPr>
              <a:t>mua</a:t>
            </a:r>
            <a:r>
              <a:rPr sz="1200" b="1" spc="-15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F4094"/>
                </a:solidFill>
                <a:latin typeface="Arial"/>
                <a:cs typeface="Arial"/>
              </a:rPr>
              <a:t>một</a:t>
            </a:r>
            <a:r>
              <a:rPr sz="1200" b="1" spc="-10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F4094"/>
                </a:solidFill>
                <a:latin typeface="Arial"/>
                <a:cs typeface="Arial"/>
              </a:rPr>
              <a:t>chương</a:t>
            </a:r>
            <a:r>
              <a:rPr sz="1200" b="1" spc="-10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F4094"/>
                </a:solidFill>
                <a:latin typeface="Arial"/>
                <a:cs typeface="Arial"/>
              </a:rPr>
              <a:t>trình</a:t>
            </a:r>
            <a:r>
              <a:rPr sz="1200" b="1" spc="-5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F4094"/>
                </a:solidFill>
                <a:latin typeface="Arial"/>
                <a:cs typeface="Arial"/>
              </a:rPr>
              <a:t>bảo</a:t>
            </a:r>
            <a:r>
              <a:rPr sz="1200" b="1" spc="-5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F4094"/>
                </a:solidFill>
                <a:latin typeface="Arial"/>
                <a:cs typeface="Arial"/>
              </a:rPr>
              <a:t>hiểm</a:t>
            </a:r>
            <a:r>
              <a:rPr sz="1200" b="1" spc="-5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F4094"/>
                </a:solidFill>
                <a:latin typeface="Arial"/>
                <a:cs typeface="Arial"/>
              </a:rPr>
              <a:t>y</a:t>
            </a:r>
            <a:r>
              <a:rPr sz="1200" b="1" spc="-15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F4094"/>
                </a:solidFill>
                <a:latin typeface="Arial"/>
                <a:cs typeface="Arial"/>
              </a:rPr>
              <a:t>tế</a:t>
            </a:r>
            <a:r>
              <a:rPr sz="1200" b="1" spc="-5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F4094"/>
                </a:solidFill>
                <a:latin typeface="Arial"/>
                <a:cs typeface="Arial"/>
              </a:rPr>
              <a:t>thông</a:t>
            </a:r>
            <a:r>
              <a:rPr sz="1200" b="1" spc="-5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F4094"/>
                </a:solidFill>
                <a:latin typeface="Arial"/>
                <a:cs typeface="Arial"/>
              </a:rPr>
              <a:t>qua</a:t>
            </a:r>
            <a:r>
              <a:rPr sz="1200" b="1" spc="-5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F4094"/>
                </a:solidFill>
                <a:latin typeface="Arial"/>
                <a:cs typeface="Arial"/>
              </a:rPr>
              <a:t>Oregon</a:t>
            </a:r>
            <a:r>
              <a:rPr sz="1200" b="1" spc="-5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F4094"/>
                </a:solidFill>
                <a:latin typeface="Arial"/>
                <a:cs typeface="Arial"/>
              </a:rPr>
              <a:t>Health</a:t>
            </a:r>
            <a:r>
              <a:rPr sz="1200" b="1" spc="-10" dirty="0">
                <a:solidFill>
                  <a:srgbClr val="2F4094"/>
                </a:solidFill>
                <a:latin typeface="Arial"/>
                <a:cs typeface="Arial"/>
              </a:rPr>
              <a:t> Insurance</a:t>
            </a:r>
            <a:endParaRPr sz="1200" dirty="0">
              <a:latin typeface="Arial"/>
              <a:cs typeface="Arial"/>
            </a:endParaRPr>
          </a:p>
          <a:p>
            <a:pPr marL="12700" marR="104139">
              <a:lnSpc>
                <a:spcPts val="1400"/>
              </a:lnSpc>
            </a:pPr>
            <a:r>
              <a:rPr sz="1200" b="1" dirty="0">
                <a:solidFill>
                  <a:srgbClr val="2F4094"/>
                </a:solidFill>
                <a:latin typeface="Arial"/>
                <a:cs typeface="Arial"/>
              </a:rPr>
              <a:t>Marketplace</a:t>
            </a:r>
            <a:r>
              <a:rPr sz="1200" b="1" spc="-5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4094"/>
                </a:solidFill>
                <a:latin typeface="Arial"/>
                <a:cs typeface="Arial"/>
              </a:rPr>
              <a:t>với</a:t>
            </a:r>
            <a:r>
              <a:rPr sz="1200" spc="-10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4094"/>
                </a:solidFill>
                <a:latin typeface="Arial"/>
                <a:cs typeface="Arial"/>
              </a:rPr>
              <a:t>giá</a:t>
            </a:r>
            <a:r>
              <a:rPr sz="1200" spc="-10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4094"/>
                </a:solidFill>
                <a:latin typeface="Arial"/>
                <a:cs typeface="Arial"/>
              </a:rPr>
              <a:t>chỉ</a:t>
            </a:r>
            <a:r>
              <a:rPr sz="1200" spc="-5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4094"/>
                </a:solidFill>
                <a:latin typeface="Arial"/>
                <a:cs typeface="Arial"/>
              </a:rPr>
              <a:t>$1</a:t>
            </a:r>
            <a:r>
              <a:rPr sz="1200" spc="-10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4094"/>
                </a:solidFill>
                <a:latin typeface="Arial"/>
                <a:cs typeface="Arial"/>
              </a:rPr>
              <a:t>một</a:t>
            </a:r>
            <a:r>
              <a:rPr sz="1200" spc="-5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4094"/>
                </a:solidFill>
                <a:latin typeface="Arial"/>
                <a:cs typeface="Arial"/>
              </a:rPr>
              <a:t>tháng.</a:t>
            </a:r>
            <a:r>
              <a:rPr sz="1200" spc="-5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4094"/>
                </a:solidFill>
                <a:latin typeface="Arial"/>
                <a:cs typeface="Arial"/>
              </a:rPr>
              <a:t>Những</a:t>
            </a:r>
            <a:r>
              <a:rPr sz="1200" spc="-10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4094"/>
                </a:solidFill>
                <a:latin typeface="Arial"/>
                <a:cs typeface="Arial"/>
              </a:rPr>
              <a:t>người</a:t>
            </a:r>
            <a:r>
              <a:rPr sz="1200" spc="-10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4094"/>
                </a:solidFill>
                <a:latin typeface="Arial"/>
                <a:cs typeface="Arial"/>
              </a:rPr>
              <a:t>không</a:t>
            </a:r>
            <a:r>
              <a:rPr sz="1200" spc="-5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4094"/>
                </a:solidFill>
                <a:latin typeface="Arial"/>
                <a:cs typeface="Arial"/>
              </a:rPr>
              <a:t>còn</a:t>
            </a:r>
            <a:r>
              <a:rPr sz="1200" spc="-5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4094"/>
                </a:solidFill>
                <a:latin typeface="Arial"/>
                <a:cs typeface="Arial"/>
              </a:rPr>
              <a:t>OHP</a:t>
            </a:r>
            <a:r>
              <a:rPr sz="1200" spc="-20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4094"/>
                </a:solidFill>
                <a:latin typeface="Arial"/>
                <a:cs typeface="Arial"/>
              </a:rPr>
              <a:t>nữa</a:t>
            </a:r>
            <a:r>
              <a:rPr sz="1200" spc="-10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4094"/>
                </a:solidFill>
                <a:latin typeface="Arial"/>
                <a:cs typeface="Arial"/>
              </a:rPr>
              <a:t>nên</a:t>
            </a:r>
            <a:r>
              <a:rPr sz="1200" spc="-10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4094"/>
                </a:solidFill>
                <a:latin typeface="Arial"/>
                <a:cs typeface="Arial"/>
              </a:rPr>
              <a:t>đăng</a:t>
            </a:r>
            <a:r>
              <a:rPr sz="1200" spc="-10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4094"/>
                </a:solidFill>
                <a:latin typeface="Arial"/>
                <a:cs typeface="Arial"/>
              </a:rPr>
              <a:t>ký</a:t>
            </a:r>
            <a:r>
              <a:rPr sz="1200" spc="-5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4094"/>
                </a:solidFill>
                <a:latin typeface="Arial"/>
                <a:cs typeface="Arial"/>
              </a:rPr>
              <a:t>trước</a:t>
            </a:r>
            <a:r>
              <a:rPr sz="1200" spc="-5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4094"/>
                </a:solidFill>
                <a:latin typeface="Arial"/>
                <a:cs typeface="Arial"/>
              </a:rPr>
              <a:t>khi</a:t>
            </a:r>
            <a:r>
              <a:rPr sz="1200" spc="-5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2F4094"/>
                </a:solidFill>
                <a:latin typeface="Arial"/>
                <a:cs typeface="Arial"/>
              </a:rPr>
              <a:t>OHP </a:t>
            </a:r>
            <a:r>
              <a:rPr sz="1200" dirty="0">
                <a:solidFill>
                  <a:srgbClr val="2F4094"/>
                </a:solidFill>
                <a:latin typeface="Arial"/>
                <a:cs typeface="Arial"/>
              </a:rPr>
              <a:t>của</a:t>
            </a:r>
            <a:r>
              <a:rPr sz="1200" spc="-10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4094"/>
                </a:solidFill>
                <a:latin typeface="Arial"/>
                <a:cs typeface="Arial"/>
              </a:rPr>
              <a:t>họ</a:t>
            </a:r>
            <a:r>
              <a:rPr sz="1200" spc="-10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4094"/>
                </a:solidFill>
                <a:latin typeface="Arial"/>
                <a:cs typeface="Arial"/>
              </a:rPr>
              <a:t>kết</a:t>
            </a:r>
            <a:r>
              <a:rPr sz="1200" spc="-5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4094"/>
                </a:solidFill>
                <a:latin typeface="Arial"/>
                <a:cs typeface="Arial"/>
              </a:rPr>
              <a:t>thúc,</a:t>
            </a:r>
            <a:r>
              <a:rPr sz="1200" spc="-5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4094"/>
                </a:solidFill>
                <a:latin typeface="Arial"/>
                <a:cs typeface="Arial"/>
              </a:rPr>
              <a:t>nhưng</a:t>
            </a:r>
            <a:r>
              <a:rPr sz="1200" spc="-15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4094"/>
                </a:solidFill>
                <a:latin typeface="Arial"/>
                <a:cs typeface="Arial"/>
              </a:rPr>
              <a:t>họ</a:t>
            </a:r>
            <a:r>
              <a:rPr sz="1200" spc="-10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4094"/>
                </a:solidFill>
                <a:latin typeface="Arial"/>
                <a:cs typeface="Arial"/>
              </a:rPr>
              <a:t>sẽ</a:t>
            </a:r>
            <a:r>
              <a:rPr sz="1200" spc="-5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4094"/>
                </a:solidFill>
                <a:latin typeface="Arial"/>
                <a:cs typeface="Arial"/>
              </a:rPr>
              <a:t>có</a:t>
            </a:r>
            <a:r>
              <a:rPr sz="1200" spc="-5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4094"/>
                </a:solidFill>
                <a:latin typeface="Arial"/>
                <a:cs typeface="Arial"/>
              </a:rPr>
              <a:t>thời</a:t>
            </a:r>
            <a:r>
              <a:rPr sz="1200" spc="-10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4094"/>
                </a:solidFill>
                <a:latin typeface="Arial"/>
                <a:cs typeface="Arial"/>
              </a:rPr>
              <a:t>gian</a:t>
            </a:r>
            <a:r>
              <a:rPr sz="1200" spc="-10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4094"/>
                </a:solidFill>
                <a:latin typeface="Arial"/>
                <a:cs typeface="Arial"/>
              </a:rPr>
              <a:t>đăng</a:t>
            </a:r>
            <a:r>
              <a:rPr sz="1200" spc="-10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4094"/>
                </a:solidFill>
                <a:latin typeface="Arial"/>
                <a:cs typeface="Arial"/>
              </a:rPr>
              <a:t>ký</a:t>
            </a:r>
            <a:r>
              <a:rPr sz="1200" spc="-5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4094"/>
                </a:solidFill>
                <a:latin typeface="Arial"/>
                <a:cs typeface="Arial"/>
              </a:rPr>
              <a:t>đến</a:t>
            </a:r>
            <a:r>
              <a:rPr sz="1200" spc="-15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4094"/>
                </a:solidFill>
                <a:latin typeface="Arial"/>
                <a:cs typeface="Arial"/>
              </a:rPr>
              <a:t>ngày</a:t>
            </a:r>
            <a:r>
              <a:rPr sz="1200" spc="-10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4094"/>
                </a:solidFill>
                <a:latin typeface="Arial"/>
                <a:cs typeface="Arial"/>
              </a:rPr>
              <a:t>31</a:t>
            </a:r>
            <a:r>
              <a:rPr sz="1200" spc="-10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4094"/>
                </a:solidFill>
                <a:latin typeface="Arial"/>
                <a:cs typeface="Arial"/>
              </a:rPr>
              <a:t>tháng</a:t>
            </a:r>
            <a:r>
              <a:rPr sz="1200" spc="-5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4094"/>
                </a:solidFill>
                <a:latin typeface="Arial"/>
                <a:cs typeface="Arial"/>
              </a:rPr>
              <a:t>7</a:t>
            </a:r>
            <a:r>
              <a:rPr sz="1200" spc="-15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4094"/>
                </a:solidFill>
                <a:latin typeface="Arial"/>
                <a:cs typeface="Arial"/>
              </a:rPr>
              <a:t>năm</a:t>
            </a:r>
            <a:r>
              <a:rPr sz="1200" spc="-10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4094"/>
                </a:solidFill>
                <a:latin typeface="Arial"/>
                <a:cs typeface="Arial"/>
              </a:rPr>
              <a:t>2024.</a:t>
            </a:r>
            <a:r>
              <a:rPr sz="1200" spc="-10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4094"/>
                </a:solidFill>
                <a:latin typeface="Arial"/>
                <a:cs typeface="Arial"/>
              </a:rPr>
              <a:t>Các</a:t>
            </a:r>
            <a:r>
              <a:rPr sz="1200" spc="-10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4094"/>
                </a:solidFill>
                <a:latin typeface="Arial"/>
                <a:cs typeface="Arial"/>
              </a:rPr>
              <a:t>chương</a:t>
            </a:r>
            <a:r>
              <a:rPr sz="1200" spc="-5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2F4094"/>
                </a:solidFill>
                <a:latin typeface="Arial"/>
                <a:cs typeface="Arial"/>
              </a:rPr>
              <a:t>trình </a:t>
            </a:r>
            <a:r>
              <a:rPr sz="1200" dirty="0">
                <a:solidFill>
                  <a:srgbClr val="2F4094"/>
                </a:solidFill>
                <a:latin typeface="Arial"/>
                <a:cs typeface="Arial"/>
              </a:rPr>
              <a:t>bao</a:t>
            </a:r>
            <a:r>
              <a:rPr sz="1200" spc="-10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4094"/>
                </a:solidFill>
                <a:latin typeface="Arial"/>
                <a:cs typeface="Arial"/>
              </a:rPr>
              <a:t>chi</a:t>
            </a:r>
            <a:r>
              <a:rPr sz="1200" spc="-5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4094"/>
                </a:solidFill>
                <a:latin typeface="Arial"/>
                <a:cs typeface="Arial"/>
              </a:rPr>
              <a:t>trả</a:t>
            </a:r>
            <a:r>
              <a:rPr sz="1200" spc="-5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4094"/>
                </a:solidFill>
                <a:latin typeface="Arial"/>
                <a:cs typeface="Arial"/>
              </a:rPr>
              <a:t>cho những</a:t>
            </a:r>
            <a:r>
              <a:rPr sz="1200" spc="-10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4094"/>
                </a:solidFill>
                <a:latin typeface="Arial"/>
                <a:cs typeface="Arial"/>
              </a:rPr>
              <a:t>dịch</a:t>
            </a:r>
            <a:r>
              <a:rPr sz="1200" spc="-10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4094"/>
                </a:solidFill>
                <a:latin typeface="Arial"/>
                <a:cs typeface="Arial"/>
              </a:rPr>
              <a:t>vụ như</a:t>
            </a:r>
            <a:r>
              <a:rPr sz="1200" spc="-10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4094"/>
                </a:solidFill>
                <a:latin typeface="Arial"/>
                <a:cs typeface="Arial"/>
              </a:rPr>
              <a:t>thuốc</a:t>
            </a:r>
            <a:r>
              <a:rPr sz="1200" spc="-5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4094"/>
                </a:solidFill>
                <a:latin typeface="Arial"/>
                <a:cs typeface="Arial"/>
              </a:rPr>
              <a:t>kê</a:t>
            </a:r>
            <a:r>
              <a:rPr sz="1200" spc="-5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4094"/>
                </a:solidFill>
                <a:latin typeface="Arial"/>
                <a:cs typeface="Arial"/>
              </a:rPr>
              <a:t>toa, thăm</a:t>
            </a:r>
            <a:r>
              <a:rPr sz="1200" spc="-5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4094"/>
                </a:solidFill>
                <a:latin typeface="Arial"/>
                <a:cs typeface="Arial"/>
              </a:rPr>
              <a:t>khám</a:t>
            </a:r>
            <a:r>
              <a:rPr sz="1200" spc="-5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4094"/>
                </a:solidFill>
                <a:latin typeface="Arial"/>
                <a:cs typeface="Arial"/>
              </a:rPr>
              <a:t>bác</a:t>
            </a:r>
            <a:r>
              <a:rPr sz="1200" spc="-5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4094"/>
                </a:solidFill>
                <a:latin typeface="Arial"/>
                <a:cs typeface="Arial"/>
              </a:rPr>
              <a:t>sĩ,</a:t>
            </a:r>
            <a:r>
              <a:rPr sz="1200" spc="-5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4094"/>
                </a:solidFill>
                <a:latin typeface="Arial"/>
                <a:cs typeface="Arial"/>
              </a:rPr>
              <a:t>chăm</a:t>
            </a:r>
            <a:r>
              <a:rPr sz="1200" spc="-5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4094"/>
                </a:solidFill>
                <a:latin typeface="Arial"/>
                <a:cs typeface="Arial"/>
              </a:rPr>
              <a:t>sóc</a:t>
            </a:r>
            <a:r>
              <a:rPr sz="1200" spc="-5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4094"/>
                </a:solidFill>
                <a:latin typeface="Arial"/>
                <a:cs typeface="Arial"/>
              </a:rPr>
              <a:t>khẩn cấp,</a:t>
            </a:r>
            <a:r>
              <a:rPr sz="1200" spc="-5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4094"/>
                </a:solidFill>
                <a:latin typeface="Arial"/>
                <a:cs typeface="Arial"/>
              </a:rPr>
              <a:t>nằm</a:t>
            </a:r>
            <a:r>
              <a:rPr sz="1200" spc="-10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4094"/>
                </a:solidFill>
                <a:latin typeface="Arial"/>
                <a:cs typeface="Arial"/>
              </a:rPr>
              <a:t>viện </a:t>
            </a:r>
            <a:r>
              <a:rPr sz="1200" spc="-25" dirty="0">
                <a:solidFill>
                  <a:srgbClr val="2F4094"/>
                </a:solidFill>
                <a:latin typeface="Arial"/>
                <a:cs typeface="Arial"/>
              </a:rPr>
              <a:t>và </a:t>
            </a:r>
            <a:r>
              <a:rPr sz="1200" dirty="0">
                <a:solidFill>
                  <a:srgbClr val="2F4094"/>
                </a:solidFill>
                <a:latin typeface="Arial"/>
                <a:cs typeface="Arial"/>
              </a:rPr>
              <a:t>nhiều</a:t>
            </a:r>
            <a:r>
              <a:rPr sz="1200" spc="-15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4094"/>
                </a:solidFill>
                <a:latin typeface="Arial"/>
                <a:cs typeface="Arial"/>
              </a:rPr>
              <a:t>dịch</a:t>
            </a:r>
            <a:r>
              <a:rPr sz="1200" spc="-10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4094"/>
                </a:solidFill>
                <a:latin typeface="Arial"/>
                <a:cs typeface="Arial"/>
              </a:rPr>
              <a:t>vụ</a:t>
            </a:r>
            <a:r>
              <a:rPr sz="1200" spc="-5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4094"/>
                </a:solidFill>
                <a:latin typeface="Arial"/>
                <a:cs typeface="Arial"/>
              </a:rPr>
              <a:t>khác.</a:t>
            </a:r>
            <a:r>
              <a:rPr sz="1200" spc="-5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4094"/>
                </a:solidFill>
                <a:latin typeface="Arial"/>
                <a:cs typeface="Arial"/>
              </a:rPr>
              <a:t>Để</a:t>
            </a:r>
            <a:r>
              <a:rPr sz="1200" spc="-10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4094"/>
                </a:solidFill>
                <a:latin typeface="Arial"/>
                <a:cs typeface="Arial"/>
              </a:rPr>
              <a:t>biết</a:t>
            </a:r>
            <a:r>
              <a:rPr sz="1200" spc="-10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4094"/>
                </a:solidFill>
                <a:latin typeface="Arial"/>
                <a:cs typeface="Arial"/>
              </a:rPr>
              <a:t>thêm</a:t>
            </a:r>
            <a:r>
              <a:rPr sz="1200" spc="-5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4094"/>
                </a:solidFill>
                <a:latin typeface="Arial"/>
                <a:cs typeface="Arial"/>
              </a:rPr>
              <a:t>thông</a:t>
            </a:r>
            <a:r>
              <a:rPr sz="1200" spc="-5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4094"/>
                </a:solidFill>
                <a:latin typeface="Arial"/>
                <a:cs typeface="Arial"/>
              </a:rPr>
              <a:t>tin,</a:t>
            </a:r>
            <a:r>
              <a:rPr sz="1200" spc="-10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4094"/>
                </a:solidFill>
                <a:latin typeface="Arial"/>
                <a:cs typeface="Arial"/>
              </a:rPr>
              <a:t>hãy</a:t>
            </a:r>
            <a:r>
              <a:rPr sz="1200" spc="-10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4094"/>
                </a:solidFill>
                <a:latin typeface="Arial"/>
                <a:cs typeface="Arial"/>
              </a:rPr>
              <a:t>truy</a:t>
            </a:r>
            <a:r>
              <a:rPr sz="1200" spc="-5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4094"/>
                </a:solidFill>
                <a:latin typeface="Arial"/>
                <a:cs typeface="Arial"/>
              </a:rPr>
              <a:t>cập</a:t>
            </a:r>
            <a:r>
              <a:rPr sz="1200" spc="-10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b="1" u="heavy" dirty="0">
                <a:solidFill>
                  <a:srgbClr val="6294F6"/>
                </a:solidFill>
                <a:uFill>
                  <a:solidFill>
                    <a:srgbClr val="6294F6"/>
                  </a:solidFill>
                </a:uFill>
                <a:latin typeface="Arial"/>
                <a:cs typeface="Arial"/>
                <a:hlinkClick r:id="rId6"/>
              </a:rPr>
              <a:t>OregonHealthCare.gov</a:t>
            </a:r>
            <a:r>
              <a:rPr sz="1200" b="1" spc="-10" dirty="0">
                <a:solidFill>
                  <a:srgbClr val="6294F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4094"/>
                </a:solidFill>
                <a:latin typeface="Arial"/>
                <a:cs typeface="Arial"/>
              </a:rPr>
              <a:t>hoặc</a:t>
            </a:r>
            <a:r>
              <a:rPr sz="1200" spc="-10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4094"/>
                </a:solidFill>
                <a:latin typeface="Arial"/>
                <a:cs typeface="Arial"/>
              </a:rPr>
              <a:t>gọi</a:t>
            </a:r>
            <a:r>
              <a:rPr sz="1200" spc="-10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4094"/>
                </a:solidFill>
                <a:latin typeface="Arial"/>
                <a:cs typeface="Arial"/>
              </a:rPr>
              <a:t>theo</a:t>
            </a:r>
            <a:r>
              <a:rPr sz="1200" spc="-5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2F4094"/>
                </a:solidFill>
                <a:latin typeface="Arial"/>
                <a:cs typeface="Arial"/>
              </a:rPr>
              <a:t>số</a:t>
            </a:r>
            <a:endParaRPr sz="1200" dirty="0">
              <a:latin typeface="Arial"/>
              <a:cs typeface="Arial"/>
            </a:endParaRPr>
          </a:p>
          <a:p>
            <a:pPr marL="12700" marR="5080">
              <a:lnSpc>
                <a:spcPts val="1400"/>
              </a:lnSpc>
            </a:pPr>
            <a:r>
              <a:rPr sz="1200" spc="-10" dirty="0">
                <a:solidFill>
                  <a:srgbClr val="2F4094"/>
                </a:solidFill>
                <a:latin typeface="Arial"/>
                <a:cs typeface="Arial"/>
              </a:rPr>
              <a:t>1-833-699-</a:t>
            </a:r>
            <a:r>
              <a:rPr sz="1200" dirty="0">
                <a:solidFill>
                  <a:srgbClr val="2F4094"/>
                </a:solidFill>
                <a:latin typeface="Arial"/>
                <a:cs typeface="Arial"/>
              </a:rPr>
              <a:t>6850</a:t>
            </a:r>
            <a:r>
              <a:rPr sz="1200" spc="-20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4094"/>
                </a:solidFill>
                <a:latin typeface="Arial"/>
                <a:cs typeface="Arial"/>
              </a:rPr>
              <a:t>(miễn phí,</a:t>
            </a:r>
            <a:r>
              <a:rPr sz="1200" spc="-5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4094"/>
                </a:solidFill>
                <a:latin typeface="Arial"/>
                <a:cs typeface="Arial"/>
              </a:rPr>
              <a:t>chấp</a:t>
            </a:r>
            <a:r>
              <a:rPr sz="1200" spc="-5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4094"/>
                </a:solidFill>
                <a:latin typeface="Arial"/>
                <a:cs typeface="Arial"/>
              </a:rPr>
              <a:t>nhận</a:t>
            </a:r>
            <a:r>
              <a:rPr sz="1200" spc="-5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4094"/>
                </a:solidFill>
                <a:latin typeface="Arial"/>
                <a:cs typeface="Arial"/>
              </a:rPr>
              <a:t>tất cả các</a:t>
            </a:r>
            <a:r>
              <a:rPr sz="1200" spc="-5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4094"/>
                </a:solidFill>
                <a:latin typeface="Arial"/>
                <a:cs typeface="Arial"/>
              </a:rPr>
              <a:t>cuộc gọi</a:t>
            </a:r>
            <a:r>
              <a:rPr sz="1200" spc="-5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4094"/>
                </a:solidFill>
                <a:latin typeface="Arial"/>
                <a:cs typeface="Arial"/>
              </a:rPr>
              <a:t>chuyển tiếp).</a:t>
            </a:r>
            <a:r>
              <a:rPr sz="1200" spc="-5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4094"/>
                </a:solidFill>
                <a:latin typeface="Arial"/>
                <a:cs typeface="Arial"/>
              </a:rPr>
              <a:t>Quý vị cũng có</a:t>
            </a:r>
            <a:r>
              <a:rPr sz="1200" spc="-5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4094"/>
                </a:solidFill>
                <a:latin typeface="Arial"/>
                <a:cs typeface="Arial"/>
              </a:rPr>
              <a:t>thể đến</a:t>
            </a:r>
            <a:r>
              <a:rPr sz="1200" spc="-5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4094"/>
                </a:solidFill>
                <a:latin typeface="Arial"/>
                <a:cs typeface="Arial"/>
              </a:rPr>
              <a:t>gặp</a:t>
            </a:r>
            <a:r>
              <a:rPr sz="1200" spc="-5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2F4094"/>
                </a:solidFill>
                <a:latin typeface="Arial"/>
                <a:cs typeface="Arial"/>
              </a:rPr>
              <a:t>một </a:t>
            </a:r>
            <a:r>
              <a:rPr sz="1200" dirty="0">
                <a:solidFill>
                  <a:srgbClr val="2F4094"/>
                </a:solidFill>
                <a:latin typeface="Arial"/>
                <a:cs typeface="Arial"/>
              </a:rPr>
              <a:t>đối</a:t>
            </a:r>
            <a:r>
              <a:rPr sz="1200" spc="-15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4094"/>
                </a:solidFill>
                <a:latin typeface="Arial"/>
                <a:cs typeface="Arial"/>
              </a:rPr>
              <a:t>tác</a:t>
            </a:r>
            <a:r>
              <a:rPr sz="1200" spc="-5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4094"/>
                </a:solidFill>
                <a:latin typeface="Arial"/>
                <a:cs typeface="Arial"/>
              </a:rPr>
              <a:t>cộng</a:t>
            </a:r>
            <a:r>
              <a:rPr sz="1200" spc="-10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4094"/>
                </a:solidFill>
                <a:latin typeface="Arial"/>
                <a:cs typeface="Arial"/>
              </a:rPr>
              <a:t>đồng</a:t>
            </a:r>
            <a:r>
              <a:rPr sz="1200" spc="-10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4094"/>
                </a:solidFill>
                <a:latin typeface="Arial"/>
                <a:cs typeface="Arial"/>
              </a:rPr>
              <a:t>hoặc</a:t>
            </a:r>
            <a:r>
              <a:rPr sz="1200" spc="-15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4094"/>
                </a:solidFill>
                <a:latin typeface="Arial"/>
                <a:cs typeface="Arial"/>
              </a:rPr>
              <a:t>đại</a:t>
            </a:r>
            <a:r>
              <a:rPr sz="1200" spc="-10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4094"/>
                </a:solidFill>
                <a:latin typeface="Arial"/>
                <a:cs typeface="Arial"/>
              </a:rPr>
              <a:t>lý</a:t>
            </a:r>
            <a:r>
              <a:rPr sz="1200" spc="-15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4094"/>
                </a:solidFill>
                <a:latin typeface="Arial"/>
                <a:cs typeface="Arial"/>
              </a:rPr>
              <a:t>bảo</a:t>
            </a:r>
            <a:r>
              <a:rPr sz="1200" spc="-10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4094"/>
                </a:solidFill>
                <a:latin typeface="Arial"/>
                <a:cs typeface="Arial"/>
              </a:rPr>
              <a:t>hiểm</a:t>
            </a:r>
            <a:r>
              <a:rPr sz="1200" spc="-15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4094"/>
                </a:solidFill>
                <a:latin typeface="Arial"/>
                <a:cs typeface="Arial"/>
              </a:rPr>
              <a:t>để</a:t>
            </a:r>
            <a:r>
              <a:rPr sz="1200" spc="-10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4094"/>
                </a:solidFill>
                <a:latin typeface="Arial"/>
                <a:cs typeface="Arial"/>
              </a:rPr>
              <a:t>được</a:t>
            </a:r>
            <a:r>
              <a:rPr sz="1200" spc="-10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4094"/>
                </a:solidFill>
                <a:latin typeface="Arial"/>
                <a:cs typeface="Arial"/>
              </a:rPr>
              <a:t>trợ</a:t>
            </a:r>
            <a:r>
              <a:rPr sz="1200" spc="-10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4094"/>
                </a:solidFill>
                <a:latin typeface="Arial"/>
                <a:cs typeface="Arial"/>
              </a:rPr>
              <a:t>giúp</a:t>
            </a:r>
            <a:r>
              <a:rPr sz="1200" spc="-10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4094"/>
                </a:solidFill>
                <a:latin typeface="Arial"/>
                <a:cs typeface="Arial"/>
              </a:rPr>
              <a:t>trực</a:t>
            </a:r>
            <a:r>
              <a:rPr sz="1200" spc="-10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4094"/>
                </a:solidFill>
                <a:latin typeface="Arial"/>
                <a:cs typeface="Arial"/>
              </a:rPr>
              <a:t>tiếp</a:t>
            </a:r>
            <a:r>
              <a:rPr sz="1200" spc="-5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4094"/>
                </a:solidFill>
                <a:latin typeface="Arial"/>
                <a:cs typeface="Arial"/>
              </a:rPr>
              <a:t>miễn</a:t>
            </a:r>
            <a:r>
              <a:rPr sz="1200" spc="-10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4094"/>
                </a:solidFill>
                <a:latin typeface="Arial"/>
                <a:cs typeface="Arial"/>
              </a:rPr>
              <a:t>phí.</a:t>
            </a:r>
            <a:r>
              <a:rPr sz="1200" spc="-10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4094"/>
                </a:solidFill>
                <a:latin typeface="Arial"/>
                <a:cs typeface="Arial"/>
              </a:rPr>
              <a:t>Để</a:t>
            </a:r>
            <a:r>
              <a:rPr sz="1200" spc="-15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4094"/>
                </a:solidFill>
                <a:latin typeface="Arial"/>
                <a:cs typeface="Arial"/>
              </a:rPr>
              <a:t>tìm</a:t>
            </a:r>
            <a:r>
              <a:rPr sz="1200" spc="-5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4094"/>
                </a:solidFill>
                <a:latin typeface="Arial"/>
                <a:cs typeface="Arial"/>
              </a:rPr>
              <a:t>một</a:t>
            </a:r>
            <a:r>
              <a:rPr sz="1200" spc="-10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4094"/>
                </a:solidFill>
                <a:latin typeface="Arial"/>
                <a:cs typeface="Arial"/>
              </a:rPr>
              <a:t>địa</a:t>
            </a:r>
            <a:r>
              <a:rPr sz="1200" spc="-10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4094"/>
                </a:solidFill>
                <a:latin typeface="Arial"/>
                <a:cs typeface="Arial"/>
              </a:rPr>
              <a:t>điểm</a:t>
            </a:r>
            <a:r>
              <a:rPr sz="1200" spc="-10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2F4094"/>
                </a:solidFill>
                <a:latin typeface="Arial"/>
                <a:cs typeface="Arial"/>
              </a:rPr>
              <a:t>trợ </a:t>
            </a:r>
            <a:r>
              <a:rPr sz="1200" dirty="0">
                <a:solidFill>
                  <a:srgbClr val="2F4094"/>
                </a:solidFill>
                <a:latin typeface="Arial"/>
                <a:cs typeface="Arial"/>
              </a:rPr>
              <a:t>giúp</a:t>
            </a:r>
            <a:r>
              <a:rPr sz="1200" spc="-25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4094"/>
                </a:solidFill>
                <a:latin typeface="Arial"/>
                <a:cs typeface="Arial"/>
              </a:rPr>
              <a:t>ở</a:t>
            </a:r>
            <a:r>
              <a:rPr sz="1200" spc="-5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4094"/>
                </a:solidFill>
                <a:latin typeface="Arial"/>
                <a:cs typeface="Arial"/>
              </a:rPr>
              <a:t>gần</a:t>
            </a:r>
            <a:r>
              <a:rPr sz="1200" spc="-10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4094"/>
                </a:solidFill>
                <a:latin typeface="Arial"/>
                <a:cs typeface="Arial"/>
              </a:rPr>
              <a:t>quý</a:t>
            </a:r>
            <a:r>
              <a:rPr sz="1200" spc="-10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4094"/>
                </a:solidFill>
                <a:latin typeface="Arial"/>
                <a:cs typeface="Arial"/>
              </a:rPr>
              <a:t>vị,</a:t>
            </a:r>
            <a:r>
              <a:rPr sz="1200" spc="-5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4094"/>
                </a:solidFill>
                <a:latin typeface="Arial"/>
                <a:cs typeface="Arial"/>
              </a:rPr>
              <a:t>hãy</a:t>
            </a:r>
            <a:r>
              <a:rPr sz="1200" spc="-10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4094"/>
                </a:solidFill>
                <a:latin typeface="Arial"/>
                <a:cs typeface="Arial"/>
              </a:rPr>
              <a:t>truy</a:t>
            </a:r>
            <a:r>
              <a:rPr sz="1200" spc="-5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F4094"/>
                </a:solidFill>
                <a:latin typeface="Arial"/>
                <a:cs typeface="Arial"/>
              </a:rPr>
              <a:t>cập</a:t>
            </a:r>
            <a:r>
              <a:rPr sz="1200" spc="-5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200" b="1" u="heavy" spc="-10" dirty="0">
                <a:solidFill>
                  <a:srgbClr val="6294F6"/>
                </a:solidFill>
                <a:uFill>
                  <a:solidFill>
                    <a:srgbClr val="6294F6"/>
                  </a:solidFill>
                </a:uFill>
                <a:latin typeface="Arial"/>
                <a:cs typeface="Arial"/>
                <a:hlinkClick r:id="rId7"/>
              </a:rPr>
              <a:t>OregonHealthCare.gov/GetHelp</a:t>
            </a:r>
            <a:r>
              <a:rPr sz="1200" spc="-10" dirty="0">
                <a:solidFill>
                  <a:srgbClr val="2F4094"/>
                </a:solidFill>
                <a:latin typeface="Arial"/>
                <a:cs typeface="Arial"/>
              </a:rPr>
              <a:t>.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4" name="object 4">
            <a:extLst>
              <a:ext uri="{FF2B5EF4-FFF2-40B4-BE49-F238E27FC236}">
                <a16:creationId xmlns:a16="http://schemas.microsoft.com/office/drawing/2014/main" id="{40D36AF0-F7DE-07CF-9D7F-6A42B258BE1C}"/>
              </a:ext>
            </a:extLst>
          </p:cNvPr>
          <p:cNvSpPr txBox="1"/>
          <p:nvPr userDrawn="1"/>
        </p:nvSpPr>
        <p:spPr>
          <a:xfrm>
            <a:off x="2442070" y="2031138"/>
            <a:ext cx="5594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solidFill>
                  <a:srgbClr val="2F4094"/>
                </a:solidFill>
                <a:latin typeface="Arial"/>
                <a:cs typeface="Arial"/>
              </a:rPr>
              <a:t>hoặc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5">
            <a:extLst>
              <a:ext uri="{FF2B5EF4-FFF2-40B4-BE49-F238E27FC236}">
                <a16:creationId xmlns:a16="http://schemas.microsoft.com/office/drawing/2014/main" id="{31A756EA-F23E-AC8B-FF3C-77D95B4DC63C}"/>
              </a:ext>
            </a:extLst>
          </p:cNvPr>
          <p:cNvSpPr txBox="1"/>
          <p:nvPr userDrawn="1"/>
        </p:nvSpPr>
        <p:spPr>
          <a:xfrm>
            <a:off x="4846942" y="2031138"/>
            <a:ext cx="5594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solidFill>
                  <a:srgbClr val="2F4094"/>
                </a:solidFill>
                <a:latin typeface="Arial"/>
                <a:cs typeface="Arial"/>
              </a:rPr>
              <a:t>hoặc</a:t>
            </a:r>
            <a:endParaRPr sz="1800">
              <a:latin typeface="Arial"/>
              <a:cs typeface="Arial"/>
            </a:endParaRPr>
          </a:p>
        </p:txBody>
      </p:sp>
      <p:sp>
        <p:nvSpPr>
          <p:cNvPr id="16" name="object 6">
            <a:extLst>
              <a:ext uri="{FF2B5EF4-FFF2-40B4-BE49-F238E27FC236}">
                <a16:creationId xmlns:a16="http://schemas.microsoft.com/office/drawing/2014/main" id="{15D9D6F8-5CB4-54C4-95BC-F8C78B6CAFE1}"/>
              </a:ext>
            </a:extLst>
          </p:cNvPr>
          <p:cNvSpPr txBox="1"/>
          <p:nvPr userDrawn="1"/>
        </p:nvSpPr>
        <p:spPr>
          <a:xfrm>
            <a:off x="419831" y="2657514"/>
            <a:ext cx="2160905" cy="101854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80" indent="147955" algn="just">
              <a:lnSpc>
                <a:spcPts val="1300"/>
              </a:lnSpc>
              <a:spcBef>
                <a:spcPts val="160"/>
              </a:spcBef>
            </a:pPr>
            <a:r>
              <a:rPr sz="1100" b="1" dirty="0">
                <a:solidFill>
                  <a:srgbClr val="2F4094"/>
                </a:solidFill>
                <a:latin typeface="Arial"/>
                <a:cs typeface="Arial"/>
              </a:rPr>
              <a:t>Quý</a:t>
            </a:r>
            <a:r>
              <a:rPr sz="1100" b="1" spc="-5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2F4094"/>
                </a:solidFill>
                <a:latin typeface="Arial"/>
                <a:cs typeface="Arial"/>
              </a:rPr>
              <a:t>vị</a:t>
            </a:r>
            <a:r>
              <a:rPr sz="1100" b="1" spc="-5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2F4094"/>
                </a:solidFill>
                <a:latin typeface="Arial"/>
                <a:cs typeface="Arial"/>
              </a:rPr>
              <a:t>đã được tự động </a:t>
            </a:r>
            <a:r>
              <a:rPr sz="1100" b="1" spc="-25" dirty="0">
                <a:solidFill>
                  <a:srgbClr val="2F4094"/>
                </a:solidFill>
                <a:latin typeface="Arial"/>
                <a:cs typeface="Arial"/>
              </a:rPr>
              <a:t>gia </a:t>
            </a:r>
            <a:r>
              <a:rPr sz="1100" b="1" dirty="0">
                <a:solidFill>
                  <a:srgbClr val="2F4094"/>
                </a:solidFill>
                <a:latin typeface="Arial"/>
                <a:cs typeface="Arial"/>
              </a:rPr>
              <a:t>hạn</a:t>
            </a:r>
            <a:r>
              <a:rPr sz="1100" b="1" spc="-5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2F4094"/>
                </a:solidFill>
                <a:latin typeface="Arial"/>
                <a:cs typeface="Arial"/>
              </a:rPr>
              <a:t>OHP</a:t>
            </a:r>
            <a:r>
              <a:rPr sz="1100" b="1" spc="-20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2F4094"/>
                </a:solidFill>
                <a:latin typeface="Arial"/>
                <a:cs typeface="Arial"/>
              </a:rPr>
              <a:t>hoặc</a:t>
            </a:r>
            <a:r>
              <a:rPr sz="1100" b="1" spc="-5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2F4094"/>
                </a:solidFill>
                <a:latin typeface="Arial"/>
                <a:cs typeface="Arial"/>
              </a:rPr>
              <a:t>các</a:t>
            </a:r>
            <a:r>
              <a:rPr sz="1100" b="1" spc="-5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2F4094"/>
                </a:solidFill>
                <a:latin typeface="Arial"/>
                <a:cs typeface="Arial"/>
              </a:rPr>
              <a:t>quyền </a:t>
            </a:r>
            <a:r>
              <a:rPr sz="1100" b="1" spc="-25" dirty="0">
                <a:solidFill>
                  <a:srgbClr val="2F4094"/>
                </a:solidFill>
                <a:latin typeface="Arial"/>
                <a:cs typeface="Arial"/>
              </a:rPr>
              <a:t>lợi </a:t>
            </a:r>
            <a:r>
              <a:rPr sz="1100" b="1" dirty="0">
                <a:solidFill>
                  <a:srgbClr val="2F4094"/>
                </a:solidFill>
                <a:latin typeface="Arial"/>
                <a:cs typeface="Arial"/>
              </a:rPr>
              <a:t>Medicaid</a:t>
            </a:r>
            <a:r>
              <a:rPr sz="1100" b="1" spc="-20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2F4094"/>
                </a:solidFill>
                <a:latin typeface="Arial"/>
                <a:cs typeface="Arial"/>
              </a:rPr>
              <a:t>khác.</a:t>
            </a:r>
            <a:r>
              <a:rPr sz="1100" b="1" spc="50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F4094"/>
                </a:solidFill>
                <a:latin typeface="Arial"/>
                <a:cs typeface="Arial"/>
              </a:rPr>
              <a:t>Hãy</a:t>
            </a:r>
            <a:r>
              <a:rPr sz="1100" spc="-10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F4094"/>
                </a:solidFill>
                <a:latin typeface="Arial"/>
                <a:cs typeface="Arial"/>
              </a:rPr>
              <a:t>xem</a:t>
            </a:r>
            <a:r>
              <a:rPr sz="1100" spc="-10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F4094"/>
                </a:solidFill>
                <a:latin typeface="Arial"/>
                <a:cs typeface="Arial"/>
              </a:rPr>
              <a:t>lại</a:t>
            </a:r>
            <a:r>
              <a:rPr sz="1100" spc="-10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100" spc="-25" dirty="0">
                <a:solidFill>
                  <a:srgbClr val="2F4094"/>
                </a:solidFill>
                <a:latin typeface="Arial"/>
                <a:cs typeface="Arial"/>
              </a:rPr>
              <a:t>để </a:t>
            </a:r>
            <a:r>
              <a:rPr sz="1100" dirty="0">
                <a:solidFill>
                  <a:srgbClr val="2F4094"/>
                </a:solidFill>
                <a:latin typeface="Arial"/>
                <a:cs typeface="Arial"/>
              </a:rPr>
              <a:t>bảo</a:t>
            </a:r>
            <a:r>
              <a:rPr sz="1100" spc="-10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F4094"/>
                </a:solidFill>
                <a:latin typeface="Arial"/>
                <a:cs typeface="Arial"/>
              </a:rPr>
              <a:t>đảm</a:t>
            </a:r>
            <a:r>
              <a:rPr sz="1100" spc="-10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F4094"/>
                </a:solidFill>
                <a:latin typeface="Arial"/>
                <a:cs typeface="Arial"/>
              </a:rPr>
              <a:t>mọi</a:t>
            </a:r>
            <a:r>
              <a:rPr sz="1100" spc="-5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F4094"/>
                </a:solidFill>
                <a:latin typeface="Arial"/>
                <a:cs typeface="Arial"/>
              </a:rPr>
              <a:t>thông</a:t>
            </a:r>
            <a:r>
              <a:rPr sz="1100" spc="-5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F4094"/>
                </a:solidFill>
                <a:latin typeface="Arial"/>
                <a:cs typeface="Arial"/>
              </a:rPr>
              <a:t>tin</a:t>
            </a:r>
            <a:r>
              <a:rPr sz="1100" spc="-5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F4094"/>
                </a:solidFill>
                <a:latin typeface="Arial"/>
                <a:cs typeface="Arial"/>
              </a:rPr>
              <a:t>đều</a:t>
            </a:r>
            <a:r>
              <a:rPr sz="1100" spc="-10" dirty="0">
                <a:solidFill>
                  <a:srgbClr val="2F4094"/>
                </a:solidFill>
                <a:latin typeface="Arial"/>
                <a:cs typeface="Arial"/>
              </a:rPr>
              <a:t> chính </a:t>
            </a:r>
            <a:r>
              <a:rPr sz="1100" dirty="0">
                <a:solidFill>
                  <a:srgbClr val="2F4094"/>
                </a:solidFill>
                <a:latin typeface="Arial"/>
                <a:cs typeface="Arial"/>
              </a:rPr>
              <a:t>xác.</a:t>
            </a:r>
            <a:r>
              <a:rPr sz="1100" spc="-15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F4094"/>
                </a:solidFill>
                <a:latin typeface="Arial"/>
                <a:cs typeface="Arial"/>
              </a:rPr>
              <a:t>Hãy</a:t>
            </a:r>
            <a:r>
              <a:rPr sz="1100" spc="-10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F4094"/>
                </a:solidFill>
                <a:latin typeface="Arial"/>
                <a:cs typeface="Arial"/>
              </a:rPr>
              <a:t>cho</a:t>
            </a:r>
            <a:r>
              <a:rPr sz="1100" spc="-5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F4094"/>
                </a:solidFill>
                <a:latin typeface="Arial"/>
                <a:cs typeface="Arial"/>
              </a:rPr>
              <a:t>chúng</a:t>
            </a:r>
            <a:r>
              <a:rPr sz="1100" spc="-10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F4094"/>
                </a:solidFill>
                <a:latin typeface="Arial"/>
                <a:cs typeface="Arial"/>
              </a:rPr>
              <a:t>tôi</a:t>
            </a:r>
            <a:r>
              <a:rPr sz="1100" spc="-5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F4094"/>
                </a:solidFill>
                <a:latin typeface="Arial"/>
                <a:cs typeface="Arial"/>
              </a:rPr>
              <a:t>biết</a:t>
            </a:r>
            <a:r>
              <a:rPr sz="1100" spc="-5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F4094"/>
                </a:solidFill>
                <a:latin typeface="Arial"/>
                <a:cs typeface="Arial"/>
              </a:rPr>
              <a:t>nếu</a:t>
            </a:r>
            <a:r>
              <a:rPr sz="1100" spc="-10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100" spc="-25" dirty="0">
                <a:solidFill>
                  <a:srgbClr val="2F4094"/>
                </a:solidFill>
                <a:latin typeface="Arial"/>
                <a:cs typeface="Arial"/>
              </a:rPr>
              <a:t>có</a:t>
            </a:r>
            <a:endParaRPr sz="1100">
              <a:latin typeface="Arial"/>
              <a:cs typeface="Arial"/>
            </a:endParaRPr>
          </a:p>
          <a:p>
            <a:pPr marL="474345" algn="just">
              <a:lnSpc>
                <a:spcPts val="1260"/>
              </a:lnSpc>
            </a:pPr>
            <a:r>
              <a:rPr sz="1100" dirty="0">
                <a:solidFill>
                  <a:srgbClr val="2F4094"/>
                </a:solidFill>
                <a:latin typeface="Arial"/>
                <a:cs typeface="Arial"/>
              </a:rPr>
              <a:t>bất</a:t>
            </a:r>
            <a:r>
              <a:rPr sz="1100" spc="-20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F4094"/>
                </a:solidFill>
                <a:latin typeface="Arial"/>
                <a:cs typeface="Arial"/>
              </a:rPr>
              <a:t>kỳ</a:t>
            </a:r>
            <a:r>
              <a:rPr sz="1100" spc="-5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F4094"/>
                </a:solidFill>
                <a:latin typeface="Arial"/>
                <a:cs typeface="Arial"/>
              </a:rPr>
              <a:t>thay</a:t>
            </a:r>
            <a:r>
              <a:rPr sz="1100" spc="-5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F4094"/>
                </a:solidFill>
                <a:latin typeface="Arial"/>
                <a:cs typeface="Arial"/>
              </a:rPr>
              <a:t>đổi</a:t>
            </a:r>
            <a:r>
              <a:rPr sz="1100" spc="-10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100" spc="-20" dirty="0">
                <a:solidFill>
                  <a:srgbClr val="2F4094"/>
                </a:solidFill>
                <a:latin typeface="Arial"/>
                <a:cs typeface="Arial"/>
              </a:rPr>
              <a:t>nào.</a:t>
            </a:r>
            <a:endParaRPr sz="1100">
              <a:latin typeface="Arial"/>
              <a:cs typeface="Arial"/>
            </a:endParaRPr>
          </a:p>
        </p:txBody>
      </p:sp>
      <p:sp>
        <p:nvSpPr>
          <p:cNvPr id="17" name="object 7">
            <a:extLst>
              <a:ext uri="{FF2B5EF4-FFF2-40B4-BE49-F238E27FC236}">
                <a16:creationId xmlns:a16="http://schemas.microsoft.com/office/drawing/2014/main" id="{972AE2FB-3E35-F9CC-05CD-F1FF6D50435E}"/>
              </a:ext>
            </a:extLst>
          </p:cNvPr>
          <p:cNvSpPr txBox="1"/>
          <p:nvPr userDrawn="1"/>
        </p:nvSpPr>
        <p:spPr>
          <a:xfrm>
            <a:off x="2834041" y="2657514"/>
            <a:ext cx="2183130" cy="118364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80" algn="ctr">
              <a:lnSpc>
                <a:spcPts val="1300"/>
              </a:lnSpc>
              <a:spcBef>
                <a:spcPts val="160"/>
              </a:spcBef>
            </a:pPr>
            <a:r>
              <a:rPr sz="1100" b="1" dirty="0">
                <a:solidFill>
                  <a:srgbClr val="2F4094"/>
                </a:solidFill>
                <a:latin typeface="Arial"/>
                <a:cs typeface="Arial"/>
              </a:rPr>
              <a:t>Quý</a:t>
            </a:r>
            <a:r>
              <a:rPr sz="1100" b="1" spc="-10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2F4094"/>
                </a:solidFill>
                <a:latin typeface="Arial"/>
                <a:cs typeface="Arial"/>
              </a:rPr>
              <a:t>vị</a:t>
            </a:r>
            <a:r>
              <a:rPr sz="1100" b="1" spc="-10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2F4094"/>
                </a:solidFill>
                <a:latin typeface="Arial"/>
                <a:cs typeface="Arial"/>
              </a:rPr>
              <a:t>cần</a:t>
            </a:r>
            <a:r>
              <a:rPr sz="1100" b="1" spc="-10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2F4094"/>
                </a:solidFill>
                <a:latin typeface="Arial"/>
                <a:cs typeface="Arial"/>
              </a:rPr>
              <a:t>cung</a:t>
            </a:r>
            <a:r>
              <a:rPr sz="1100" b="1" spc="-15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2F4094"/>
                </a:solidFill>
                <a:latin typeface="Arial"/>
                <a:cs typeface="Arial"/>
              </a:rPr>
              <a:t>cấp</a:t>
            </a:r>
            <a:r>
              <a:rPr sz="1100" b="1" spc="-10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2F4094"/>
                </a:solidFill>
                <a:latin typeface="Arial"/>
                <a:cs typeface="Arial"/>
              </a:rPr>
              <a:t>thêm</a:t>
            </a:r>
            <a:r>
              <a:rPr sz="1100" b="1" spc="-5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2F4094"/>
                </a:solidFill>
                <a:latin typeface="Arial"/>
                <a:cs typeface="Arial"/>
              </a:rPr>
              <a:t>thông </a:t>
            </a:r>
            <a:r>
              <a:rPr sz="1100" b="1" dirty="0">
                <a:solidFill>
                  <a:srgbClr val="2F4094"/>
                </a:solidFill>
                <a:latin typeface="Arial"/>
                <a:cs typeface="Arial"/>
              </a:rPr>
              <a:t>tin</a:t>
            </a:r>
            <a:r>
              <a:rPr sz="1100" b="1" spc="-5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2F4094"/>
                </a:solidFill>
                <a:latin typeface="Arial"/>
                <a:cs typeface="Arial"/>
              </a:rPr>
              <a:t>để</a:t>
            </a:r>
            <a:r>
              <a:rPr sz="1100" b="1" spc="-5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2F4094"/>
                </a:solidFill>
                <a:latin typeface="Arial"/>
                <a:cs typeface="Arial"/>
              </a:rPr>
              <a:t>xem</a:t>
            </a:r>
            <a:r>
              <a:rPr sz="1100" b="1" spc="-10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2F4094"/>
                </a:solidFill>
                <a:latin typeface="Arial"/>
                <a:cs typeface="Arial"/>
              </a:rPr>
              <a:t>liệu</a:t>
            </a:r>
            <a:r>
              <a:rPr sz="1100" b="1" spc="-5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2F4094"/>
                </a:solidFill>
                <a:latin typeface="Arial"/>
                <a:cs typeface="Arial"/>
              </a:rPr>
              <a:t>quý vị</a:t>
            </a:r>
            <a:r>
              <a:rPr sz="1100" b="1" spc="-10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2F4094"/>
                </a:solidFill>
                <a:latin typeface="Arial"/>
                <a:cs typeface="Arial"/>
              </a:rPr>
              <a:t>có</a:t>
            </a:r>
            <a:r>
              <a:rPr sz="1100" b="1" spc="-10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2F4094"/>
                </a:solidFill>
                <a:latin typeface="Arial"/>
                <a:cs typeface="Arial"/>
              </a:rPr>
              <a:t>còn</a:t>
            </a:r>
            <a:r>
              <a:rPr sz="1100" b="1" spc="-5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100" b="1" spc="-25" dirty="0">
                <a:solidFill>
                  <a:srgbClr val="2F4094"/>
                </a:solidFill>
                <a:latin typeface="Arial"/>
                <a:cs typeface="Arial"/>
              </a:rPr>
              <a:t>đủ </a:t>
            </a:r>
            <a:r>
              <a:rPr sz="1100" b="1" dirty="0">
                <a:solidFill>
                  <a:srgbClr val="2F4094"/>
                </a:solidFill>
                <a:latin typeface="Arial"/>
                <a:cs typeface="Arial"/>
              </a:rPr>
              <a:t>điều</a:t>
            </a:r>
            <a:r>
              <a:rPr sz="1100" b="1" spc="-10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2F4094"/>
                </a:solidFill>
                <a:latin typeface="Arial"/>
                <a:cs typeface="Arial"/>
              </a:rPr>
              <a:t>kiện</a:t>
            </a:r>
            <a:r>
              <a:rPr sz="1100" b="1" spc="-10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2F4094"/>
                </a:solidFill>
                <a:latin typeface="Arial"/>
                <a:cs typeface="Arial"/>
              </a:rPr>
              <a:t>hay</a:t>
            </a:r>
            <a:r>
              <a:rPr sz="1100" b="1" spc="-5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2F4094"/>
                </a:solidFill>
                <a:latin typeface="Arial"/>
                <a:cs typeface="Arial"/>
              </a:rPr>
              <a:t>không.</a:t>
            </a:r>
            <a:r>
              <a:rPr sz="1100" b="1" spc="50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F4094"/>
                </a:solidFill>
                <a:latin typeface="Arial"/>
                <a:cs typeface="Arial"/>
              </a:rPr>
              <a:t>Quý</a:t>
            </a:r>
            <a:r>
              <a:rPr sz="1100" spc="-5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F4094"/>
                </a:solidFill>
                <a:latin typeface="Arial"/>
                <a:cs typeface="Arial"/>
              </a:rPr>
              <a:t>vị</a:t>
            </a:r>
            <a:r>
              <a:rPr sz="1100" spc="-5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100" spc="-25" dirty="0">
                <a:solidFill>
                  <a:srgbClr val="2F4094"/>
                </a:solidFill>
                <a:latin typeface="Arial"/>
                <a:cs typeface="Arial"/>
              </a:rPr>
              <a:t>có </a:t>
            </a:r>
            <a:r>
              <a:rPr sz="1100" dirty="0">
                <a:solidFill>
                  <a:srgbClr val="2F4094"/>
                </a:solidFill>
                <a:latin typeface="Arial"/>
                <a:cs typeface="Arial"/>
              </a:rPr>
              <a:t>thể</a:t>
            </a:r>
            <a:r>
              <a:rPr sz="1100" spc="-5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F4094"/>
                </a:solidFill>
                <a:latin typeface="Arial"/>
                <a:cs typeface="Arial"/>
              </a:rPr>
              <a:t>được</a:t>
            </a:r>
            <a:r>
              <a:rPr sz="1100" spc="-10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F4094"/>
                </a:solidFill>
                <a:latin typeface="Arial"/>
                <a:cs typeface="Arial"/>
              </a:rPr>
              <a:t>yêu</a:t>
            </a:r>
            <a:r>
              <a:rPr sz="1100" spc="-5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F4094"/>
                </a:solidFill>
                <a:latin typeface="Arial"/>
                <a:cs typeface="Arial"/>
              </a:rPr>
              <a:t>cầu</a:t>
            </a:r>
            <a:r>
              <a:rPr sz="1100" spc="-5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F4094"/>
                </a:solidFill>
                <a:latin typeface="Arial"/>
                <a:cs typeface="Arial"/>
              </a:rPr>
              <a:t>gửi</a:t>
            </a:r>
            <a:r>
              <a:rPr sz="1100" spc="-10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F4094"/>
                </a:solidFill>
                <a:latin typeface="Arial"/>
                <a:cs typeface="Arial"/>
              </a:rPr>
              <a:t>thêm </a:t>
            </a:r>
            <a:r>
              <a:rPr sz="1100" spc="-10" dirty="0">
                <a:solidFill>
                  <a:srgbClr val="2F4094"/>
                </a:solidFill>
                <a:latin typeface="Arial"/>
                <a:cs typeface="Arial"/>
              </a:rPr>
              <a:t>thông </a:t>
            </a:r>
            <a:r>
              <a:rPr sz="1100" dirty="0">
                <a:solidFill>
                  <a:srgbClr val="2F4094"/>
                </a:solidFill>
                <a:latin typeface="Arial"/>
                <a:cs typeface="Arial"/>
              </a:rPr>
              <a:t>tin</a:t>
            </a:r>
            <a:r>
              <a:rPr sz="1100" spc="-5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F4094"/>
                </a:solidFill>
                <a:latin typeface="Arial"/>
                <a:cs typeface="Arial"/>
              </a:rPr>
              <a:t>hoặc</a:t>
            </a:r>
            <a:r>
              <a:rPr sz="1100" spc="-10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F4094"/>
                </a:solidFill>
                <a:latin typeface="Arial"/>
                <a:cs typeface="Arial"/>
              </a:rPr>
              <a:t>phỏng</a:t>
            </a:r>
            <a:r>
              <a:rPr sz="1100" spc="-10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F4094"/>
                </a:solidFill>
                <a:latin typeface="Arial"/>
                <a:cs typeface="Arial"/>
              </a:rPr>
              <a:t>vấn.</a:t>
            </a:r>
            <a:r>
              <a:rPr sz="1100" spc="-5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F4094"/>
                </a:solidFill>
                <a:latin typeface="Arial"/>
                <a:cs typeface="Arial"/>
              </a:rPr>
              <a:t>Quý</a:t>
            </a:r>
            <a:r>
              <a:rPr sz="1100" spc="-5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F4094"/>
                </a:solidFill>
                <a:latin typeface="Arial"/>
                <a:cs typeface="Arial"/>
              </a:rPr>
              <a:t>vị</a:t>
            </a:r>
            <a:r>
              <a:rPr sz="1100" spc="-5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F4094"/>
                </a:solidFill>
                <a:latin typeface="Arial"/>
                <a:cs typeface="Arial"/>
              </a:rPr>
              <a:t>sẽ</a:t>
            </a:r>
            <a:r>
              <a:rPr sz="1100" spc="-5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100" spc="-25" dirty="0">
                <a:solidFill>
                  <a:srgbClr val="2F4094"/>
                </a:solidFill>
                <a:latin typeface="Arial"/>
                <a:cs typeface="Arial"/>
              </a:rPr>
              <a:t>có </a:t>
            </a:r>
            <a:r>
              <a:rPr sz="1100" dirty="0">
                <a:solidFill>
                  <a:srgbClr val="2F4094"/>
                </a:solidFill>
                <a:latin typeface="Arial"/>
                <a:cs typeface="Arial"/>
              </a:rPr>
              <a:t>tối</a:t>
            </a:r>
            <a:r>
              <a:rPr sz="1100" spc="-10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F4094"/>
                </a:solidFill>
                <a:latin typeface="Arial"/>
                <a:cs typeface="Arial"/>
              </a:rPr>
              <a:t>đa</a:t>
            </a:r>
            <a:r>
              <a:rPr sz="1100" spc="-10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F4094"/>
                </a:solidFill>
                <a:latin typeface="Arial"/>
                <a:cs typeface="Arial"/>
              </a:rPr>
              <a:t>90</a:t>
            </a:r>
            <a:r>
              <a:rPr sz="1100" spc="-10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F4094"/>
                </a:solidFill>
                <a:latin typeface="Arial"/>
                <a:cs typeface="Arial"/>
              </a:rPr>
              <a:t>ngày</a:t>
            </a:r>
            <a:r>
              <a:rPr sz="1100" spc="-10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F4094"/>
                </a:solidFill>
                <a:latin typeface="Arial"/>
                <a:cs typeface="Arial"/>
              </a:rPr>
              <a:t>để</a:t>
            </a:r>
            <a:r>
              <a:rPr sz="1100" spc="-10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F4094"/>
                </a:solidFill>
                <a:latin typeface="Arial"/>
                <a:cs typeface="Arial"/>
              </a:rPr>
              <a:t>trả</a:t>
            </a:r>
            <a:r>
              <a:rPr sz="1100" spc="-5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F4094"/>
                </a:solidFill>
                <a:latin typeface="Arial"/>
                <a:cs typeface="Arial"/>
              </a:rPr>
              <a:t>lời.</a:t>
            </a:r>
            <a:r>
              <a:rPr sz="1100" spc="-25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F4094"/>
                </a:solidFill>
                <a:latin typeface="Arial"/>
                <a:cs typeface="Arial"/>
              </a:rPr>
              <a:t>Thư</a:t>
            </a:r>
            <a:r>
              <a:rPr sz="1100" spc="-5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100" spc="-25" dirty="0">
                <a:solidFill>
                  <a:srgbClr val="2F4094"/>
                </a:solidFill>
                <a:latin typeface="Arial"/>
                <a:cs typeface="Arial"/>
              </a:rPr>
              <a:t>sẽ </a:t>
            </a:r>
            <a:r>
              <a:rPr sz="1100" dirty="0">
                <a:solidFill>
                  <a:srgbClr val="2F4094"/>
                </a:solidFill>
                <a:latin typeface="Arial"/>
                <a:cs typeface="Arial"/>
              </a:rPr>
              <a:t>giải</a:t>
            </a:r>
            <a:r>
              <a:rPr sz="1100" spc="-25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F4094"/>
                </a:solidFill>
                <a:latin typeface="Arial"/>
                <a:cs typeface="Arial"/>
              </a:rPr>
              <a:t>thích</a:t>
            </a:r>
            <a:r>
              <a:rPr sz="1100" spc="-10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F4094"/>
                </a:solidFill>
                <a:latin typeface="Arial"/>
                <a:cs typeface="Arial"/>
              </a:rPr>
              <a:t>quý</a:t>
            </a:r>
            <a:r>
              <a:rPr sz="1100" spc="-10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F4094"/>
                </a:solidFill>
                <a:latin typeface="Arial"/>
                <a:cs typeface="Arial"/>
              </a:rPr>
              <a:t>vị</a:t>
            </a:r>
            <a:r>
              <a:rPr sz="1100" spc="-10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F4094"/>
                </a:solidFill>
                <a:latin typeface="Arial"/>
                <a:cs typeface="Arial"/>
              </a:rPr>
              <a:t>cần</a:t>
            </a:r>
            <a:r>
              <a:rPr sz="1100" spc="-5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F4094"/>
                </a:solidFill>
                <a:latin typeface="Arial"/>
                <a:cs typeface="Arial"/>
              </a:rPr>
              <a:t>làm</a:t>
            </a:r>
            <a:r>
              <a:rPr sz="1100" spc="-15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F4094"/>
                </a:solidFill>
                <a:latin typeface="Arial"/>
                <a:cs typeface="Arial"/>
              </a:rPr>
              <a:t>những</a:t>
            </a:r>
            <a:r>
              <a:rPr sz="1100" spc="-10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100" spc="-25" dirty="0">
                <a:solidFill>
                  <a:srgbClr val="2F4094"/>
                </a:solidFill>
                <a:latin typeface="Arial"/>
                <a:cs typeface="Arial"/>
              </a:rPr>
              <a:t>gì.</a:t>
            </a:r>
            <a:endParaRPr sz="1100">
              <a:latin typeface="Arial"/>
              <a:cs typeface="Arial"/>
            </a:endParaRPr>
          </a:p>
        </p:txBody>
      </p:sp>
      <p:sp>
        <p:nvSpPr>
          <p:cNvPr id="18" name="object 8">
            <a:extLst>
              <a:ext uri="{FF2B5EF4-FFF2-40B4-BE49-F238E27FC236}">
                <a16:creationId xmlns:a16="http://schemas.microsoft.com/office/drawing/2014/main" id="{7E983A3C-DD4C-E5E3-2DBE-F6E9451A80BA}"/>
              </a:ext>
            </a:extLst>
          </p:cNvPr>
          <p:cNvSpPr txBox="1"/>
          <p:nvPr userDrawn="1"/>
        </p:nvSpPr>
        <p:spPr>
          <a:xfrm>
            <a:off x="5297467" y="2657514"/>
            <a:ext cx="2107565" cy="1678939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28575" marR="20955" algn="ctr">
              <a:lnSpc>
                <a:spcPts val="1300"/>
              </a:lnSpc>
              <a:spcBef>
                <a:spcPts val="160"/>
              </a:spcBef>
            </a:pPr>
            <a:r>
              <a:rPr sz="1100" b="1" dirty="0">
                <a:solidFill>
                  <a:srgbClr val="2F4094"/>
                </a:solidFill>
                <a:latin typeface="Arial"/>
                <a:cs typeface="Arial"/>
              </a:rPr>
              <a:t>Các</a:t>
            </a:r>
            <a:r>
              <a:rPr sz="1100" b="1" spc="-10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2F4094"/>
                </a:solidFill>
                <a:latin typeface="Arial"/>
                <a:cs typeface="Arial"/>
              </a:rPr>
              <a:t>quyền</a:t>
            </a:r>
            <a:r>
              <a:rPr sz="1100" b="1" spc="-5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2F4094"/>
                </a:solidFill>
                <a:latin typeface="Arial"/>
                <a:cs typeface="Arial"/>
              </a:rPr>
              <a:t>lợi OHP</a:t>
            </a:r>
            <a:r>
              <a:rPr sz="1100" b="1" spc="-25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100" b="1" spc="-20" dirty="0">
                <a:solidFill>
                  <a:srgbClr val="2F4094"/>
                </a:solidFill>
                <a:latin typeface="Arial"/>
                <a:cs typeface="Arial"/>
              </a:rPr>
              <a:t>hoặc </a:t>
            </a:r>
            <a:r>
              <a:rPr sz="1100" b="1" dirty="0">
                <a:solidFill>
                  <a:srgbClr val="2F4094"/>
                </a:solidFill>
                <a:latin typeface="Arial"/>
                <a:cs typeface="Arial"/>
              </a:rPr>
              <a:t>Medicaid</a:t>
            </a:r>
            <a:r>
              <a:rPr sz="1100" b="1" spc="-20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2F4094"/>
                </a:solidFill>
                <a:latin typeface="Arial"/>
                <a:cs typeface="Arial"/>
              </a:rPr>
              <a:t>khác</a:t>
            </a:r>
            <a:r>
              <a:rPr sz="1100" b="1" spc="-10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2F4094"/>
                </a:solidFill>
                <a:latin typeface="Arial"/>
                <a:cs typeface="Arial"/>
              </a:rPr>
              <a:t>của</a:t>
            </a:r>
            <a:r>
              <a:rPr sz="1100" b="1" spc="-10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2F4094"/>
                </a:solidFill>
                <a:latin typeface="Arial"/>
                <a:cs typeface="Arial"/>
              </a:rPr>
              <a:t>quý</a:t>
            </a:r>
            <a:r>
              <a:rPr sz="1100" b="1" spc="-5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2F4094"/>
                </a:solidFill>
                <a:latin typeface="Arial"/>
                <a:cs typeface="Arial"/>
              </a:rPr>
              <a:t>vị</a:t>
            </a:r>
            <a:r>
              <a:rPr sz="1100" b="1" spc="-10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100" b="1" spc="-20" dirty="0">
                <a:solidFill>
                  <a:srgbClr val="2F4094"/>
                </a:solidFill>
                <a:latin typeface="Arial"/>
                <a:cs typeface="Arial"/>
              </a:rPr>
              <a:t>đang </a:t>
            </a:r>
            <a:r>
              <a:rPr sz="1100" b="1" dirty="0">
                <a:solidFill>
                  <a:srgbClr val="2F4094"/>
                </a:solidFill>
                <a:latin typeface="Arial"/>
                <a:cs typeface="Arial"/>
              </a:rPr>
              <a:t>thay</a:t>
            </a:r>
            <a:r>
              <a:rPr sz="1100" b="1" spc="-5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2F4094"/>
                </a:solidFill>
                <a:latin typeface="Arial"/>
                <a:cs typeface="Arial"/>
              </a:rPr>
              <a:t>đổi hoặc quý vị</a:t>
            </a:r>
            <a:r>
              <a:rPr sz="1100" b="1" spc="-5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2F4094"/>
                </a:solidFill>
                <a:latin typeface="Arial"/>
                <a:cs typeface="Arial"/>
              </a:rPr>
              <a:t>không </a:t>
            </a:r>
            <a:r>
              <a:rPr sz="1100" b="1" dirty="0">
                <a:solidFill>
                  <a:srgbClr val="2F4094"/>
                </a:solidFill>
                <a:latin typeface="Arial"/>
                <a:cs typeface="Arial"/>
              </a:rPr>
              <a:t>còn</a:t>
            </a:r>
            <a:r>
              <a:rPr sz="1100" b="1" spc="-25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2F4094"/>
                </a:solidFill>
                <a:latin typeface="Arial"/>
                <a:cs typeface="Arial"/>
              </a:rPr>
              <a:t>đủ</a:t>
            </a:r>
            <a:r>
              <a:rPr sz="1100" b="1" spc="-10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2F4094"/>
                </a:solidFill>
                <a:latin typeface="Arial"/>
                <a:cs typeface="Arial"/>
              </a:rPr>
              <a:t>điều</a:t>
            </a:r>
            <a:r>
              <a:rPr sz="1100" b="1" spc="-5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2F4094"/>
                </a:solidFill>
                <a:latin typeface="Arial"/>
                <a:cs typeface="Arial"/>
              </a:rPr>
              <a:t>kiện.</a:t>
            </a:r>
            <a:r>
              <a:rPr sz="1100" b="1" spc="-15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F4094"/>
                </a:solidFill>
                <a:latin typeface="Arial"/>
                <a:cs typeface="Arial"/>
              </a:rPr>
              <a:t>Nếu</a:t>
            </a:r>
            <a:r>
              <a:rPr sz="1100" spc="-10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100" spc="-20" dirty="0">
                <a:solidFill>
                  <a:srgbClr val="2F4094"/>
                </a:solidFill>
                <a:latin typeface="Arial"/>
                <a:cs typeface="Arial"/>
              </a:rPr>
              <a:t>điều</a:t>
            </a:r>
            <a:endParaRPr sz="1100">
              <a:latin typeface="Arial"/>
              <a:cs typeface="Arial"/>
            </a:endParaRPr>
          </a:p>
          <a:p>
            <a:pPr marL="12065" marR="5080" indent="-635" algn="ctr">
              <a:lnSpc>
                <a:spcPts val="1300"/>
              </a:lnSpc>
            </a:pPr>
            <a:r>
              <a:rPr sz="1100" dirty="0">
                <a:solidFill>
                  <a:srgbClr val="2F4094"/>
                </a:solidFill>
                <a:latin typeface="Arial"/>
                <a:cs typeface="Arial"/>
              </a:rPr>
              <a:t>này</a:t>
            </a:r>
            <a:r>
              <a:rPr sz="1100" spc="-20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F4094"/>
                </a:solidFill>
                <a:latin typeface="Arial"/>
                <a:cs typeface="Arial"/>
              </a:rPr>
              <a:t>xảy</a:t>
            </a:r>
            <a:r>
              <a:rPr sz="1100" spc="-5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F4094"/>
                </a:solidFill>
                <a:latin typeface="Arial"/>
                <a:cs typeface="Arial"/>
              </a:rPr>
              <a:t>ra,</a:t>
            </a:r>
            <a:r>
              <a:rPr sz="1100" spc="-5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F4094"/>
                </a:solidFill>
                <a:latin typeface="Arial"/>
                <a:cs typeface="Arial"/>
              </a:rPr>
              <a:t>quý</a:t>
            </a:r>
            <a:r>
              <a:rPr sz="1100" spc="-10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F4094"/>
                </a:solidFill>
                <a:latin typeface="Arial"/>
                <a:cs typeface="Arial"/>
              </a:rPr>
              <a:t>vị</a:t>
            </a:r>
            <a:r>
              <a:rPr sz="1100" spc="-5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F4094"/>
                </a:solidFill>
                <a:latin typeface="Arial"/>
                <a:cs typeface="Arial"/>
              </a:rPr>
              <a:t>sẽ</a:t>
            </a:r>
            <a:r>
              <a:rPr sz="1100" spc="-5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F4094"/>
                </a:solidFill>
                <a:latin typeface="Arial"/>
                <a:cs typeface="Arial"/>
              </a:rPr>
              <a:t>nhận</a:t>
            </a:r>
            <a:r>
              <a:rPr sz="1100" spc="-10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100" spc="-20" dirty="0">
                <a:solidFill>
                  <a:srgbClr val="2F4094"/>
                </a:solidFill>
                <a:latin typeface="Arial"/>
                <a:cs typeface="Arial"/>
              </a:rPr>
              <a:t>được </a:t>
            </a:r>
            <a:r>
              <a:rPr sz="1100" dirty="0">
                <a:solidFill>
                  <a:srgbClr val="2F4094"/>
                </a:solidFill>
                <a:latin typeface="Arial"/>
                <a:cs typeface="Arial"/>
              </a:rPr>
              <a:t>thông</a:t>
            </a:r>
            <a:r>
              <a:rPr sz="1100" spc="-10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F4094"/>
                </a:solidFill>
                <a:latin typeface="Arial"/>
                <a:cs typeface="Arial"/>
              </a:rPr>
              <a:t>báo</a:t>
            </a:r>
            <a:r>
              <a:rPr sz="1100" spc="-10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F4094"/>
                </a:solidFill>
                <a:latin typeface="Arial"/>
                <a:cs typeface="Arial"/>
              </a:rPr>
              <a:t>trước</a:t>
            </a:r>
            <a:r>
              <a:rPr sz="1100" spc="-5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F4094"/>
                </a:solidFill>
                <a:latin typeface="Arial"/>
                <a:cs typeface="Arial"/>
              </a:rPr>
              <a:t>60</a:t>
            </a:r>
            <a:r>
              <a:rPr sz="1100" spc="-10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F4094"/>
                </a:solidFill>
                <a:latin typeface="Arial"/>
                <a:cs typeface="Arial"/>
              </a:rPr>
              <a:t>ngày</a:t>
            </a:r>
            <a:r>
              <a:rPr sz="1100" spc="-10" dirty="0">
                <a:solidFill>
                  <a:srgbClr val="2F4094"/>
                </a:solidFill>
                <a:latin typeface="Arial"/>
                <a:cs typeface="Arial"/>
              </a:rPr>
              <a:t> trước </a:t>
            </a:r>
            <a:r>
              <a:rPr sz="1100" dirty="0">
                <a:solidFill>
                  <a:srgbClr val="2F4094"/>
                </a:solidFill>
                <a:latin typeface="Arial"/>
                <a:cs typeface="Arial"/>
              </a:rPr>
              <a:t>khi</a:t>
            </a:r>
            <a:r>
              <a:rPr sz="1100" spc="-10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F4094"/>
                </a:solidFill>
                <a:latin typeface="Arial"/>
                <a:cs typeface="Arial"/>
              </a:rPr>
              <a:t>quyền</a:t>
            </a:r>
            <a:r>
              <a:rPr sz="1100" spc="-10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F4094"/>
                </a:solidFill>
                <a:latin typeface="Arial"/>
                <a:cs typeface="Arial"/>
              </a:rPr>
              <a:t>lợi</a:t>
            </a:r>
            <a:r>
              <a:rPr sz="1100" spc="-10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F4094"/>
                </a:solidFill>
                <a:latin typeface="Arial"/>
                <a:cs typeface="Arial"/>
              </a:rPr>
              <a:t>của</a:t>
            </a:r>
            <a:r>
              <a:rPr sz="1100" spc="-5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F4094"/>
                </a:solidFill>
                <a:latin typeface="Arial"/>
                <a:cs typeface="Arial"/>
              </a:rPr>
              <a:t>quý</a:t>
            </a:r>
            <a:r>
              <a:rPr sz="1100" spc="-10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F4094"/>
                </a:solidFill>
                <a:latin typeface="Arial"/>
                <a:cs typeface="Arial"/>
              </a:rPr>
              <a:t>vị</a:t>
            </a:r>
            <a:r>
              <a:rPr sz="1100" spc="-5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F4094"/>
                </a:solidFill>
                <a:latin typeface="Arial"/>
                <a:cs typeface="Arial"/>
              </a:rPr>
              <a:t>kết</a:t>
            </a:r>
            <a:r>
              <a:rPr sz="1100" spc="-5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2F4094"/>
                </a:solidFill>
                <a:latin typeface="Arial"/>
                <a:cs typeface="Arial"/>
              </a:rPr>
              <a:t>thúc. </a:t>
            </a:r>
            <a:r>
              <a:rPr sz="1100" dirty="0">
                <a:solidFill>
                  <a:srgbClr val="2F4094"/>
                </a:solidFill>
                <a:latin typeface="Arial"/>
                <a:cs typeface="Arial"/>
              </a:rPr>
              <a:t>Chúng</a:t>
            </a:r>
            <a:r>
              <a:rPr sz="1100" spc="-15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F4094"/>
                </a:solidFill>
                <a:latin typeface="Arial"/>
                <a:cs typeface="Arial"/>
              </a:rPr>
              <a:t>tôi</a:t>
            </a:r>
            <a:r>
              <a:rPr sz="1100" spc="-5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F4094"/>
                </a:solidFill>
                <a:latin typeface="Arial"/>
                <a:cs typeface="Arial"/>
              </a:rPr>
              <a:t>sẽ</a:t>
            </a:r>
            <a:r>
              <a:rPr sz="1100" spc="-5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F4094"/>
                </a:solidFill>
                <a:latin typeface="Arial"/>
                <a:cs typeface="Arial"/>
              </a:rPr>
              <a:t>gửi</a:t>
            </a:r>
            <a:r>
              <a:rPr sz="1100" spc="-10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F4094"/>
                </a:solidFill>
                <a:latin typeface="Arial"/>
                <a:cs typeface="Arial"/>
              </a:rPr>
              <a:t>cho</a:t>
            </a:r>
            <a:r>
              <a:rPr sz="1100" spc="-5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F4094"/>
                </a:solidFill>
                <a:latin typeface="Arial"/>
                <a:cs typeface="Arial"/>
              </a:rPr>
              <a:t>quý</a:t>
            </a:r>
            <a:r>
              <a:rPr sz="1100" spc="-10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F4094"/>
                </a:solidFill>
                <a:latin typeface="Arial"/>
                <a:cs typeface="Arial"/>
              </a:rPr>
              <a:t>vị</a:t>
            </a:r>
            <a:r>
              <a:rPr sz="1100" spc="-5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2F4094"/>
                </a:solidFill>
                <a:latin typeface="Arial"/>
                <a:cs typeface="Arial"/>
              </a:rPr>
              <a:t>thông </a:t>
            </a:r>
            <a:r>
              <a:rPr sz="1100" dirty="0">
                <a:solidFill>
                  <a:srgbClr val="2F4094"/>
                </a:solidFill>
                <a:latin typeface="Arial"/>
                <a:cs typeface="Arial"/>
              </a:rPr>
              <a:t>tin</a:t>
            </a:r>
            <a:r>
              <a:rPr sz="1100" spc="-15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F4094"/>
                </a:solidFill>
                <a:latin typeface="Arial"/>
                <a:cs typeface="Arial"/>
              </a:rPr>
              <a:t>về</a:t>
            </a:r>
            <a:r>
              <a:rPr sz="1100" spc="-5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F4094"/>
                </a:solidFill>
                <a:latin typeface="Arial"/>
                <a:cs typeface="Arial"/>
              </a:rPr>
              <a:t>các</a:t>
            </a:r>
            <a:r>
              <a:rPr sz="1100" spc="-5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F4094"/>
                </a:solidFill>
                <a:latin typeface="Arial"/>
                <a:cs typeface="Arial"/>
              </a:rPr>
              <a:t>lựa</a:t>
            </a:r>
            <a:r>
              <a:rPr sz="1100" spc="-5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F4094"/>
                </a:solidFill>
                <a:latin typeface="Arial"/>
                <a:cs typeface="Arial"/>
              </a:rPr>
              <a:t>chọn</a:t>
            </a:r>
            <a:r>
              <a:rPr sz="1100" spc="-5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F4094"/>
                </a:solidFill>
                <a:latin typeface="Arial"/>
                <a:cs typeface="Arial"/>
              </a:rPr>
              <a:t>bảo</a:t>
            </a:r>
            <a:r>
              <a:rPr sz="1100" spc="-5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100" spc="-20" dirty="0">
                <a:solidFill>
                  <a:srgbClr val="2F4094"/>
                </a:solidFill>
                <a:latin typeface="Arial"/>
                <a:cs typeface="Arial"/>
              </a:rPr>
              <a:t>hiểm</a:t>
            </a:r>
            <a:endParaRPr sz="1100">
              <a:latin typeface="Arial"/>
              <a:cs typeface="Arial"/>
            </a:endParaRPr>
          </a:p>
          <a:p>
            <a:pPr algn="ctr">
              <a:lnSpc>
                <a:spcPts val="1260"/>
              </a:lnSpc>
            </a:pPr>
            <a:r>
              <a:rPr sz="1100" dirty="0">
                <a:solidFill>
                  <a:srgbClr val="2F4094"/>
                </a:solidFill>
                <a:latin typeface="Arial"/>
                <a:cs typeface="Arial"/>
              </a:rPr>
              <a:t>y</a:t>
            </a:r>
            <a:r>
              <a:rPr sz="1100" spc="-5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F4094"/>
                </a:solidFill>
                <a:latin typeface="Arial"/>
                <a:cs typeface="Arial"/>
              </a:rPr>
              <a:t>tế khác</a:t>
            </a:r>
            <a:r>
              <a:rPr sz="1100" spc="-5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F4094"/>
                </a:solidFill>
                <a:latin typeface="Arial"/>
                <a:cs typeface="Arial"/>
              </a:rPr>
              <a:t>của quý</a:t>
            </a:r>
            <a:r>
              <a:rPr sz="1100" spc="-5" dirty="0">
                <a:solidFill>
                  <a:srgbClr val="2F4094"/>
                </a:solidFill>
                <a:latin typeface="Arial"/>
                <a:cs typeface="Arial"/>
              </a:rPr>
              <a:t> </a:t>
            </a:r>
            <a:r>
              <a:rPr sz="1100" spc="-25" dirty="0">
                <a:solidFill>
                  <a:srgbClr val="2F4094"/>
                </a:solidFill>
                <a:latin typeface="Arial"/>
                <a:cs typeface="Arial"/>
              </a:rPr>
              <a:t>vị.</a:t>
            </a:r>
            <a:endParaRPr sz="1100">
              <a:latin typeface="Arial"/>
              <a:cs typeface="Arial"/>
            </a:endParaRPr>
          </a:p>
        </p:txBody>
      </p:sp>
      <p:sp>
        <p:nvSpPr>
          <p:cNvPr id="19" name="object 9">
            <a:extLst>
              <a:ext uri="{FF2B5EF4-FFF2-40B4-BE49-F238E27FC236}">
                <a16:creationId xmlns:a16="http://schemas.microsoft.com/office/drawing/2014/main" id="{2885EB19-66FA-F9D3-BAE8-752BF1677485}"/>
              </a:ext>
            </a:extLst>
          </p:cNvPr>
          <p:cNvSpPr txBox="1"/>
          <p:nvPr userDrawn="1"/>
        </p:nvSpPr>
        <p:spPr>
          <a:xfrm>
            <a:off x="444500" y="9366194"/>
            <a:ext cx="4269740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solidFill>
                  <a:schemeClr val="tx1"/>
                </a:solidFill>
                <a:latin typeface="Arial Black"/>
                <a:cs typeface="Arial Black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KeepCovered.Oregon.gov</a:t>
            </a:r>
            <a:endParaRPr sz="800" dirty="0">
              <a:solidFill>
                <a:schemeClr val="tx1"/>
              </a:solidFill>
              <a:latin typeface="Arial Black"/>
              <a:cs typeface="Arial Black"/>
            </a:endParaRPr>
          </a:p>
          <a:p>
            <a:pPr marL="12700" marR="5080">
              <a:lnSpc>
                <a:spcPts val="800"/>
              </a:lnSpc>
              <a:spcBef>
                <a:spcPts val="735"/>
              </a:spcBef>
            </a:pPr>
            <a:r>
              <a:rPr sz="700" dirty="0">
                <a:solidFill>
                  <a:srgbClr val="4C4C4C"/>
                </a:solidFill>
                <a:latin typeface="Arial"/>
                <a:cs typeface="Arial"/>
              </a:rPr>
              <a:t>Đối</a:t>
            </a:r>
            <a:r>
              <a:rPr sz="700" spc="-20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4C4C4C"/>
                </a:solidFill>
                <a:latin typeface="Arial"/>
                <a:cs typeface="Arial"/>
              </a:rPr>
              <a:t>với</a:t>
            </a:r>
            <a:r>
              <a:rPr sz="700" spc="-10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4C4C4C"/>
                </a:solidFill>
                <a:latin typeface="Arial"/>
                <a:cs typeface="Arial"/>
              </a:rPr>
              <a:t>các</a:t>
            </a:r>
            <a:r>
              <a:rPr sz="700" spc="-5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4C4C4C"/>
                </a:solidFill>
                <a:latin typeface="Arial"/>
                <a:cs typeface="Arial"/>
              </a:rPr>
              <a:t>cá</a:t>
            </a:r>
            <a:r>
              <a:rPr sz="700" spc="-5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4C4C4C"/>
                </a:solidFill>
                <a:latin typeface="Arial"/>
                <a:cs typeface="Arial"/>
              </a:rPr>
              <a:t>nhân</a:t>
            </a:r>
            <a:r>
              <a:rPr sz="700" spc="-10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4C4C4C"/>
                </a:solidFill>
                <a:latin typeface="Arial"/>
                <a:cs typeface="Arial"/>
              </a:rPr>
              <a:t>khuyết</a:t>
            </a:r>
            <a:r>
              <a:rPr sz="700" spc="-5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4C4C4C"/>
                </a:solidFill>
                <a:latin typeface="Arial"/>
                <a:cs typeface="Arial"/>
              </a:rPr>
              <a:t>tật</a:t>
            </a:r>
            <a:r>
              <a:rPr sz="700" spc="-5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4C4C4C"/>
                </a:solidFill>
                <a:latin typeface="Arial"/>
                <a:cs typeface="Arial"/>
              </a:rPr>
              <a:t>hoặc</a:t>
            </a:r>
            <a:r>
              <a:rPr sz="700" spc="-10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4C4C4C"/>
                </a:solidFill>
                <a:latin typeface="Arial"/>
                <a:cs typeface="Arial"/>
              </a:rPr>
              <a:t>các</a:t>
            </a:r>
            <a:r>
              <a:rPr sz="700" spc="-5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4C4C4C"/>
                </a:solidFill>
                <a:latin typeface="Arial"/>
                <a:cs typeface="Arial"/>
              </a:rPr>
              <a:t>cá</a:t>
            </a:r>
            <a:r>
              <a:rPr sz="700" spc="-5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4C4C4C"/>
                </a:solidFill>
                <a:latin typeface="Arial"/>
                <a:cs typeface="Arial"/>
              </a:rPr>
              <a:t>nhân</a:t>
            </a:r>
            <a:r>
              <a:rPr sz="700" spc="-10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4C4C4C"/>
                </a:solidFill>
                <a:latin typeface="Arial"/>
                <a:cs typeface="Arial"/>
              </a:rPr>
              <a:t>nói</a:t>
            </a:r>
            <a:r>
              <a:rPr sz="700" spc="-10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4C4C4C"/>
                </a:solidFill>
                <a:latin typeface="Arial"/>
                <a:cs typeface="Arial"/>
              </a:rPr>
              <a:t>một</a:t>
            </a:r>
            <a:r>
              <a:rPr sz="700" spc="-5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4C4C4C"/>
                </a:solidFill>
                <a:latin typeface="Arial"/>
                <a:cs typeface="Arial"/>
              </a:rPr>
              <a:t>ngôn</a:t>
            </a:r>
            <a:r>
              <a:rPr sz="700" spc="-10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4C4C4C"/>
                </a:solidFill>
                <a:latin typeface="Arial"/>
                <a:cs typeface="Arial"/>
              </a:rPr>
              <a:t>ngữ</a:t>
            </a:r>
            <a:r>
              <a:rPr sz="700" spc="-10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4C4C4C"/>
                </a:solidFill>
                <a:latin typeface="Arial"/>
                <a:cs typeface="Arial"/>
              </a:rPr>
              <a:t>khác</a:t>
            </a:r>
            <a:r>
              <a:rPr sz="700" spc="-5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4C4C4C"/>
                </a:solidFill>
                <a:latin typeface="Arial"/>
                <a:cs typeface="Arial"/>
              </a:rPr>
              <a:t>ngoài</a:t>
            </a:r>
            <a:r>
              <a:rPr sz="700" spc="-10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4C4C4C"/>
                </a:solidFill>
                <a:latin typeface="Arial"/>
                <a:cs typeface="Arial"/>
              </a:rPr>
              <a:t>tiếng</a:t>
            </a:r>
            <a:r>
              <a:rPr sz="700" spc="-40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4C4C4C"/>
                </a:solidFill>
                <a:latin typeface="Arial"/>
                <a:cs typeface="Arial"/>
              </a:rPr>
              <a:t>Anh,</a:t>
            </a:r>
            <a:r>
              <a:rPr sz="700" spc="-5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4C4C4C"/>
                </a:solidFill>
                <a:latin typeface="Arial"/>
                <a:cs typeface="Arial"/>
              </a:rPr>
              <a:t>chúng</a:t>
            </a:r>
            <a:r>
              <a:rPr sz="700" spc="-5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4C4C4C"/>
                </a:solidFill>
                <a:latin typeface="Arial"/>
                <a:cs typeface="Arial"/>
              </a:rPr>
              <a:t>tôi</a:t>
            </a:r>
            <a:r>
              <a:rPr sz="700" spc="-5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4C4C4C"/>
                </a:solidFill>
                <a:latin typeface="Arial"/>
                <a:cs typeface="Arial"/>
              </a:rPr>
              <a:t>có</a:t>
            </a:r>
            <a:r>
              <a:rPr sz="700" spc="-5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700" spc="-25" dirty="0">
                <a:solidFill>
                  <a:srgbClr val="4C4C4C"/>
                </a:solidFill>
                <a:latin typeface="Arial"/>
                <a:cs typeface="Arial"/>
              </a:rPr>
              <a:t>thể</a:t>
            </a:r>
            <a:r>
              <a:rPr sz="700" spc="500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4C4C4C"/>
                </a:solidFill>
                <a:latin typeface="Arial"/>
                <a:cs typeface="Arial"/>
              </a:rPr>
              <a:t>cung</a:t>
            </a:r>
            <a:r>
              <a:rPr sz="700" spc="-20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4C4C4C"/>
                </a:solidFill>
                <a:latin typeface="Arial"/>
                <a:cs typeface="Arial"/>
              </a:rPr>
              <a:t>cấp</a:t>
            </a:r>
            <a:r>
              <a:rPr sz="700" spc="-5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4C4C4C"/>
                </a:solidFill>
                <a:latin typeface="Arial"/>
                <a:cs typeface="Arial"/>
              </a:rPr>
              <a:t>thông</a:t>
            </a:r>
            <a:r>
              <a:rPr sz="700" spc="-5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4C4C4C"/>
                </a:solidFill>
                <a:latin typeface="Arial"/>
                <a:cs typeface="Arial"/>
              </a:rPr>
              <a:t>tin</a:t>
            </a:r>
            <a:r>
              <a:rPr sz="700" spc="-10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4C4C4C"/>
                </a:solidFill>
                <a:latin typeface="Arial"/>
                <a:cs typeface="Arial"/>
              </a:rPr>
              <a:t>ở</a:t>
            </a:r>
            <a:r>
              <a:rPr sz="700" spc="-5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4C4C4C"/>
                </a:solidFill>
                <a:latin typeface="Arial"/>
                <a:cs typeface="Arial"/>
              </a:rPr>
              <a:t>các</a:t>
            </a:r>
            <a:r>
              <a:rPr sz="700" spc="-5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4C4C4C"/>
                </a:solidFill>
                <a:latin typeface="Arial"/>
                <a:cs typeface="Arial"/>
              </a:rPr>
              <a:t>định</a:t>
            </a:r>
            <a:r>
              <a:rPr sz="700" spc="-15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4C4C4C"/>
                </a:solidFill>
                <a:latin typeface="Arial"/>
                <a:cs typeface="Arial"/>
              </a:rPr>
              <a:t>dạng</a:t>
            </a:r>
            <a:r>
              <a:rPr sz="700" spc="-10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4C4C4C"/>
                </a:solidFill>
                <a:latin typeface="Arial"/>
                <a:cs typeface="Arial"/>
              </a:rPr>
              <a:t>thay</a:t>
            </a:r>
            <a:r>
              <a:rPr sz="700" spc="-5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4C4C4C"/>
                </a:solidFill>
                <a:latin typeface="Arial"/>
                <a:cs typeface="Arial"/>
              </a:rPr>
              <a:t>thế</a:t>
            </a:r>
            <a:r>
              <a:rPr sz="700" spc="-10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4C4C4C"/>
                </a:solidFill>
                <a:latin typeface="Arial"/>
                <a:cs typeface="Arial"/>
              </a:rPr>
              <a:t>như</a:t>
            </a:r>
            <a:r>
              <a:rPr sz="700" spc="-10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4C4C4C"/>
                </a:solidFill>
                <a:latin typeface="Arial"/>
                <a:cs typeface="Arial"/>
              </a:rPr>
              <a:t>bản</a:t>
            </a:r>
            <a:r>
              <a:rPr sz="700" spc="-10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4C4C4C"/>
                </a:solidFill>
                <a:latin typeface="Arial"/>
                <a:cs typeface="Arial"/>
              </a:rPr>
              <a:t>dịch,</a:t>
            </a:r>
            <a:r>
              <a:rPr sz="700" spc="-10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4C4C4C"/>
                </a:solidFill>
                <a:latin typeface="Arial"/>
                <a:cs typeface="Arial"/>
              </a:rPr>
              <a:t>bản</a:t>
            </a:r>
            <a:r>
              <a:rPr sz="700" spc="-15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4C4C4C"/>
                </a:solidFill>
                <a:latin typeface="Arial"/>
                <a:cs typeface="Arial"/>
              </a:rPr>
              <a:t>chữ</a:t>
            </a:r>
            <a:r>
              <a:rPr sz="700" spc="-5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4C4C4C"/>
                </a:solidFill>
                <a:latin typeface="Arial"/>
                <a:cs typeface="Arial"/>
              </a:rPr>
              <a:t>in</a:t>
            </a:r>
            <a:r>
              <a:rPr sz="700" spc="-10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4C4C4C"/>
                </a:solidFill>
                <a:latin typeface="Arial"/>
                <a:cs typeface="Arial"/>
              </a:rPr>
              <a:t>lớn</a:t>
            </a:r>
            <a:r>
              <a:rPr sz="700" spc="-10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4C4C4C"/>
                </a:solidFill>
                <a:latin typeface="Arial"/>
                <a:cs typeface="Arial"/>
              </a:rPr>
              <a:t>hoặc</a:t>
            </a:r>
            <a:r>
              <a:rPr sz="700" spc="-15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4C4C4C"/>
                </a:solidFill>
                <a:latin typeface="Arial"/>
                <a:cs typeface="Arial"/>
              </a:rPr>
              <a:t>chữ</a:t>
            </a:r>
            <a:r>
              <a:rPr sz="700" spc="-5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4C4C4C"/>
                </a:solidFill>
                <a:latin typeface="Arial"/>
                <a:cs typeface="Arial"/>
              </a:rPr>
              <a:t>nổi.</a:t>
            </a:r>
            <a:r>
              <a:rPr sz="700" spc="-10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4C4C4C"/>
                </a:solidFill>
                <a:latin typeface="Arial"/>
                <a:cs typeface="Arial"/>
              </a:rPr>
              <a:t>Hãy</a:t>
            </a:r>
            <a:r>
              <a:rPr sz="700" spc="-15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4C4C4C"/>
                </a:solidFill>
                <a:latin typeface="Arial"/>
                <a:cs typeface="Arial"/>
              </a:rPr>
              <a:t>liên</a:t>
            </a:r>
            <a:r>
              <a:rPr sz="700" spc="-10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4C4C4C"/>
                </a:solidFill>
                <a:latin typeface="Arial"/>
                <a:cs typeface="Arial"/>
              </a:rPr>
              <a:t>hệ</a:t>
            </a:r>
            <a:r>
              <a:rPr sz="700" spc="-10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4C4C4C"/>
                </a:solidFill>
                <a:latin typeface="Arial"/>
                <a:cs typeface="Arial"/>
              </a:rPr>
              <a:t>theo</a:t>
            </a:r>
            <a:r>
              <a:rPr sz="700" spc="-5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700" spc="-25" dirty="0">
                <a:solidFill>
                  <a:srgbClr val="4C4C4C"/>
                </a:solidFill>
                <a:latin typeface="Arial"/>
                <a:cs typeface="Arial"/>
              </a:rPr>
              <a:t>số</a:t>
            </a:r>
            <a:r>
              <a:rPr sz="700" spc="500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700" spc="-10" dirty="0">
                <a:solidFill>
                  <a:srgbClr val="4C4C4C"/>
                </a:solidFill>
                <a:latin typeface="Arial"/>
                <a:cs typeface="Arial"/>
              </a:rPr>
              <a:t>503-945-</a:t>
            </a:r>
            <a:r>
              <a:rPr sz="700" dirty="0">
                <a:solidFill>
                  <a:srgbClr val="4C4C4C"/>
                </a:solidFill>
                <a:latin typeface="Arial"/>
                <a:cs typeface="Arial"/>
              </a:rPr>
              <a:t>5488</a:t>
            </a:r>
            <a:r>
              <a:rPr sz="700" spc="-20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4C4C4C"/>
                </a:solidFill>
                <a:latin typeface="Arial"/>
                <a:cs typeface="Arial"/>
              </a:rPr>
              <a:t>(chấp nhận</a:t>
            </a:r>
            <a:r>
              <a:rPr sz="700" spc="-5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4C4C4C"/>
                </a:solidFill>
                <a:latin typeface="Arial"/>
                <a:cs typeface="Arial"/>
              </a:rPr>
              <a:t>tất cả</a:t>
            </a:r>
            <a:r>
              <a:rPr sz="700" spc="-5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4C4C4C"/>
                </a:solidFill>
                <a:latin typeface="Arial"/>
                <a:cs typeface="Arial"/>
              </a:rPr>
              <a:t>các cuộc gọi</a:t>
            </a:r>
            <a:r>
              <a:rPr sz="700" spc="-5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4C4C4C"/>
                </a:solidFill>
                <a:latin typeface="Arial"/>
                <a:cs typeface="Arial"/>
              </a:rPr>
              <a:t>chuyển</a:t>
            </a:r>
            <a:r>
              <a:rPr sz="700" spc="-5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4C4C4C"/>
                </a:solidFill>
                <a:latin typeface="Arial"/>
                <a:cs typeface="Arial"/>
              </a:rPr>
              <a:t>tiếp) hoặc</a:t>
            </a:r>
            <a:r>
              <a:rPr sz="700" spc="-5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4C4C4C"/>
                </a:solidFill>
                <a:latin typeface="Arial"/>
                <a:cs typeface="Arial"/>
              </a:rPr>
              <a:t>truy cập </a:t>
            </a:r>
            <a:r>
              <a:rPr sz="700" spc="-10" dirty="0">
                <a:solidFill>
                  <a:srgbClr val="4C4C4C"/>
                </a:solidFill>
                <a:latin typeface="Arial"/>
                <a:cs typeface="Arial"/>
                <a:hlinkClick r:id="rId8"/>
              </a:rPr>
              <a:t>feedback@odhsoha.oregon.gov.</a:t>
            </a:r>
            <a:endParaRPr sz="700" dirty="0">
              <a:latin typeface="Arial"/>
              <a:cs typeface="Arial"/>
            </a:endParaRPr>
          </a:p>
        </p:txBody>
      </p:sp>
      <p:sp>
        <p:nvSpPr>
          <p:cNvPr id="20" name="object 10">
            <a:extLst>
              <a:ext uri="{FF2B5EF4-FFF2-40B4-BE49-F238E27FC236}">
                <a16:creationId xmlns:a16="http://schemas.microsoft.com/office/drawing/2014/main" id="{54610225-EBBC-6863-7C13-423BF1DA7CC9}"/>
              </a:ext>
            </a:extLst>
          </p:cNvPr>
          <p:cNvSpPr txBox="1"/>
          <p:nvPr userDrawn="1"/>
        </p:nvSpPr>
        <p:spPr>
          <a:xfrm>
            <a:off x="6839236" y="9784599"/>
            <a:ext cx="75438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solidFill>
                  <a:srgbClr val="4C4C4C"/>
                </a:solidFill>
                <a:latin typeface="Arial"/>
                <a:cs typeface="Arial"/>
              </a:rPr>
              <a:t>FS-C-VI </a:t>
            </a:r>
            <a:r>
              <a:rPr sz="600" spc="-10" dirty="0">
                <a:solidFill>
                  <a:srgbClr val="4C4C4C"/>
                </a:solidFill>
                <a:latin typeface="Arial"/>
                <a:cs typeface="Arial"/>
              </a:rPr>
              <a:t>(05/26/2023)</a:t>
            </a:r>
            <a:endParaRPr sz="6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19013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4197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3" r:id="rId2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6050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C3D8BF-F3F8-A998-F50F-164D5F9C562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35258" y="8995872"/>
            <a:ext cx="1711325" cy="52798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4FC223-30B9-BF24-E1A1-E173ED841BB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727671" y="8983967"/>
            <a:ext cx="381000" cy="27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0423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HP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94199"/>
      </a:accent1>
      <a:accent2>
        <a:srgbClr val="DB6012"/>
      </a:accent2>
      <a:accent3>
        <a:srgbClr val="6193F6"/>
      </a:accent3>
      <a:accent4>
        <a:srgbClr val="7ABCBD"/>
      </a:accent4>
      <a:accent5>
        <a:srgbClr val="F4D974"/>
      </a:accent5>
      <a:accent6>
        <a:srgbClr val="6EAC6A"/>
      </a:accent6>
      <a:hlink>
        <a:srgbClr val="6192F6"/>
      </a:hlink>
      <a:folHlink>
        <a:srgbClr val="6192F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36B1A66DE220E458FD6414F9598F7CA" ma:contentTypeVersion="18" ma:contentTypeDescription="Create a new document." ma:contentTypeScope="" ma:versionID="637e53a573105b8507f4915f9debd798">
  <xsd:schema xmlns:xsd="http://www.w3.org/2001/XMLSchema" xmlns:xs="http://www.w3.org/2001/XMLSchema" xmlns:p="http://schemas.microsoft.com/office/2006/metadata/properties" xmlns:ns1="http://schemas.microsoft.com/sharepoint/v3" xmlns:ns2="8b67cf5b-c5ed-46e6-bbf4-2bcc1c202471" xmlns:ns3="59da1016-2a1b-4f8a-9768-d7a4932f6f16" targetNamespace="http://schemas.microsoft.com/office/2006/metadata/properties" ma:root="true" ma:fieldsID="5eb0e10f0571061a8da3a0978aec45bb" ns1:_="" ns2:_="" ns3:_="">
    <xsd:import namespace="http://schemas.microsoft.com/sharepoint/v3"/>
    <xsd:import namespace="8b67cf5b-c5ed-46e6-bbf4-2bcc1c202471"/>
    <xsd:import namespace="59da1016-2a1b-4f8a-9768-d7a4932f6f16"/>
    <xsd:element name="properties">
      <xsd:complexType>
        <xsd:sequence>
          <xsd:element name="documentManagement">
            <xsd:complexType>
              <xsd:all>
                <xsd:element ref="ns2:Meta_x0020_Description" minOccurs="0"/>
                <xsd:element ref="ns2:Meta_x0020_Keywords" minOccurs="0"/>
                <xsd:element ref="ns3:IACategory" minOccurs="0"/>
                <xsd:element ref="ns3:IATopic" minOccurs="0"/>
                <xsd:element ref="ns3:IASubtopic" minOccurs="0"/>
                <xsd:element ref="ns3:DocumentExpirationDate" minOccurs="0"/>
                <xsd:element ref="ns1:URL" minOccurs="0"/>
                <xsd:element ref="ns1:PublishingStartDate" minOccurs="0"/>
                <xsd:element ref="ns1:PublishingExpirationDate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URL" ma:index="8" nillable="true" ma:displayName="URL" ma:internalName="URL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PublishingStartDate" ma:index="15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16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67cf5b-c5ed-46e6-bbf4-2bcc1c202471" elementFormDefault="qualified">
    <xsd:import namespace="http://schemas.microsoft.com/office/2006/documentManagement/types"/>
    <xsd:import namespace="http://schemas.microsoft.com/office/infopath/2007/PartnerControls"/>
    <xsd:element name="Meta_x0020_Description" ma:index="2" nillable="true" ma:displayName="Meta Description" ma:internalName="Meta_x0020_Description" ma:readOnly="false">
      <xsd:simpleType>
        <xsd:restriction base="dms:Text"/>
      </xsd:simpleType>
    </xsd:element>
    <xsd:element name="Meta_x0020_Keywords" ma:index="3" nillable="true" ma:displayName="Meta Keywords" ma:internalName="Meta_x0020_Keywords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da1016-2a1b-4f8a-9768-d7a4932f6f16" elementFormDefault="qualified">
    <xsd:import namespace="http://schemas.microsoft.com/office/2006/documentManagement/types"/>
    <xsd:import namespace="http://schemas.microsoft.com/office/infopath/2007/PartnerControls"/>
    <xsd:element name="IACategory" ma:index="4" nillable="true" ma:displayName="IA Category" ma:format="Dropdown" ma:internalName="IACategory" ma:readOnly="false">
      <xsd:simpleType>
        <xsd:restriction base="dms:Choice">
          <xsd:enumeration value="About OHA"/>
          <xsd:enumeration value="Programs and Services"/>
          <xsd:enumeration value="Oregon Health Plan"/>
          <xsd:enumeration value="Health System Reform"/>
          <xsd:enumeration value="Licenses and Certificates"/>
          <xsd:enumeration value="Public Health"/>
        </xsd:restriction>
      </xsd:simpleType>
    </xsd:element>
    <xsd:element name="IATopic" ma:index="5" nillable="true" ma:displayName="IA Topic" ma:format="Dropdown" ma:internalName="IATopic" ma:readOnly="false">
      <xsd:simpleType>
        <xsd:restriction base="dms:Choice">
          <xsd:enumeration value="About OHA - Agency Communications"/>
          <xsd:enumeration value="About OHA - Budget"/>
          <xsd:enumeration value="About OHA - Contacts"/>
          <xsd:enumeration value="About OHA - Grants &amp; Contracts"/>
          <xsd:enumeration value="About OHA - Jobs &amp; Employment"/>
          <xsd:enumeration value="About OHA - Organization"/>
          <xsd:enumeration value="About OHA - Policies"/>
          <xsd:enumeration value="About OHA - Public Meetings"/>
          <xsd:enumeration value="About OHA - Public Records"/>
          <xsd:enumeration value="About OHA - Questions &amp; Comments"/>
          <xsd:enumeration value="About OHA - Reports &amp; Data"/>
          <xsd:enumeration value="About OHA - Rulemaking"/>
          <xsd:enumeration value="Programs and Services - Behavioral Health"/>
          <xsd:enumeration value="Programs and Services - Contacts"/>
          <xsd:enumeration value="Programs and Services - Coordinated Care"/>
          <xsd:enumeration value="Programs and Services - Disease"/>
          <xsd:enumeration value="Programs and Services - Environment"/>
          <xsd:enumeration value="Programs and Services - Health Resources"/>
          <xsd:enumeration value="Programs and Services - OEBB"/>
          <xsd:enumeration value="Programs and Services - Oregon Health Plan"/>
          <xsd:enumeration value="Programs and Services - Oregon State Hospital"/>
          <xsd:enumeration value="Programs and Services - PEBB"/>
          <xsd:enumeration value="Programs and Services - Pharmacy"/>
          <xsd:enumeration value="Programs and Services - Prevention"/>
          <xsd:enumeration value="Programs and Services - Safety"/>
          <xsd:enumeration value="Oregon Health Plan - Agency Communications"/>
          <xsd:enumeration value="Oregon Health Plan - Benefits"/>
          <xsd:enumeration value="Oregon Health Plan - Contacts"/>
          <xsd:enumeration value="Oregon Health Plan - Coordinated Care"/>
          <xsd:enumeration value="Oregon Health Plan - Grants &amp; Contracts"/>
          <xsd:enumeration value="Oregon Health Plan - Health Resources"/>
          <xsd:enumeration value="Oregon Health Plan - Policies"/>
          <xsd:enumeration value="Oregon Health Plan - Providers and Partners"/>
          <xsd:enumeration value="Oregon Health Plan - Public Meetings"/>
          <xsd:enumeration value="Oregon Health Plan - Questions &amp; Comments"/>
          <xsd:enumeration value="Oregon Health Plan - Rule Making"/>
          <xsd:enumeration value="Health System Reform - Agency Communications"/>
          <xsd:enumeration value="Health System Reform - Coordinated Care"/>
          <xsd:enumeration value="Health System Reform - Public Meetings"/>
          <xsd:enumeration value="Health System Reform - Questions &amp; Comments"/>
          <xsd:enumeration value="Health System Reform - Reports &amp; Data"/>
          <xsd:enumeration value="Licenses and Certificates - Certificates"/>
          <xsd:enumeration value="Licenses and Certificates - Contacts"/>
          <xsd:enumeration value="Licenses and Certificates - Licenses"/>
          <xsd:enumeration value="Licenses and Certificates - Vital Records"/>
          <xsd:enumeration value="Public Health - Agency Communications"/>
          <xsd:enumeration value="Public Health - Contacts"/>
          <xsd:enumeration value="Public Health - Disease"/>
          <xsd:enumeration value="Public Health - Environment"/>
          <xsd:enumeration value="Public Health - Health Resources"/>
          <xsd:enumeration value="Public Health - Questions &amp; Comments"/>
          <xsd:enumeration value="Public Health - Prevention"/>
          <xsd:enumeration value="Public Health - Providers and Partners"/>
          <xsd:enumeration value="Public Health - Reports &amp; Data"/>
          <xsd:enumeration value="Public Health - Safety"/>
          <xsd:enumeration value="Public Health - Vital Records"/>
        </xsd:restriction>
      </xsd:simpleType>
    </xsd:element>
    <xsd:element name="IASubtopic" ma:index="6" nillable="true" ma:displayName="IA Subtopic" ma:format="Dropdown" ma:internalName="IASubtopic" ma:readOnly="false">
      <xsd:simpleType>
        <xsd:restriction base="dms:Choice">
          <xsd:enumeration value="Addiction Services - Alcohol"/>
          <xsd:enumeration value="Addiction Services - Drug"/>
          <xsd:enumeration value="Addiction Services - Gambling"/>
          <xsd:enumeration value="Addiction Services - Tobacco"/>
          <xsd:enumeration value="Applications"/>
          <xsd:enumeration value="Benefits - Health Plans"/>
          <xsd:enumeration value="Benefits - OEBB"/>
          <xsd:enumeration value="Benefits - OHP"/>
          <xsd:enumeration value="Benefits - PEBB"/>
          <xsd:enumeration value="Benefits - Retirement"/>
          <xsd:enumeration value="Budget - Agency Summary"/>
          <xsd:enumeration value="Budget - Agency Request (ARB)"/>
          <xsd:enumeration value="Budget - Governors Budget"/>
          <xsd:enumeration value="Budget - Infrastructure"/>
          <xsd:enumeration value="Budget - Legislatively Adopted (LAB)"/>
          <xsd:enumeration value="Budget - Legislative action"/>
          <xsd:enumeration value="Budget - Overview"/>
          <xsd:enumeration value="Budget - Policy Option Package (POP)"/>
          <xsd:enumeration value="Budget - Priorities"/>
          <xsd:enumeration value="Budget - Program"/>
          <xsd:enumeration value="Budget - Reduction"/>
          <xsd:enumeration value="Budget - Strategic funding proposal"/>
          <xsd:enumeration value="Budget - Special report"/>
          <xsd:enumeration value="Budget - Stakeholder meeting"/>
          <xsd:enumeration value="CCO - Contact"/>
          <xsd:enumeration value="CCO - Audited Financial Statement"/>
          <xsd:enumeration value="CCO - Interim Financial Statement"/>
          <xsd:enumeration value="CCO - Internal Financial Statement"/>
          <xsd:enumeration value="Clean Air"/>
          <xsd:enumeration value="Clean Water"/>
          <xsd:enumeration value="Clinics"/>
          <xsd:enumeration value="Commissions"/>
          <xsd:enumeration value="Committee Members"/>
          <xsd:enumeration value="Committees"/>
          <xsd:enumeration value="Crisis Services"/>
          <xsd:enumeration value="Drug Addiction Services"/>
          <xsd:enumeration value="Electronic Health Care Records (EHR)"/>
          <xsd:enumeration value="Emergency Preparedness"/>
          <xsd:enumeration value="Environmental Pollution"/>
          <xsd:enumeration value="Featured Content"/>
          <xsd:enumeration value="Fees"/>
          <xsd:enumeration value="Health Services - Primary Care Home"/>
          <xsd:enumeration value="Health Services - Prioritized list"/>
          <xsd:enumeration value="ICD-10"/>
          <xsd:enumeration value="Immunizations"/>
          <xsd:enumeration value="Legislation - Bills"/>
          <xsd:enumeration value="Legislation - Contact"/>
          <xsd:enumeration value="Legislation - Highlights"/>
          <xsd:enumeration value="Legislation - Session Summary"/>
          <xsd:enumeration value="Materials - Commission"/>
          <xsd:enumeration value="Materials - Committee"/>
          <xsd:enumeration value="Materials - Coverage Guidance"/>
          <xsd:enumeration value="Materials - Evidence-based Guidelines"/>
          <xsd:enumeration value="Materials - Health care plan details"/>
          <xsd:enumeration value="Materials - Health care plan overview"/>
          <xsd:enumeration value="Materials - Meeting Document"/>
          <xsd:enumeration value="Materials - Meeting Recording"/>
          <xsd:enumeration value="Materials - Meeting Schedule"/>
          <xsd:enumeration value="Materials - Open Enrollment"/>
          <xsd:enumeration value="Materials - Training"/>
          <xsd:enumeration value="Materials - Webinar"/>
          <xsd:enumeration value="Materials - Workgroup"/>
          <xsd:enumeration value="Medical Marijuana (OMMP)"/>
          <xsd:enumeration value="Medical Services"/>
          <xsd:enumeration value="Meeting Document"/>
          <xsd:enumeration value="Meeting Schedule"/>
          <xsd:enumeration value="Mental Health Services"/>
          <xsd:enumeration value="Metrics - Behavioral Health"/>
          <xsd:enumeration value="Metrics - CCO"/>
          <xsd:enumeration value="Metrics - Demographics"/>
          <xsd:enumeration value="Metrics - Hospital Performance"/>
          <xsd:enumeration value="Metrics - Incentive"/>
          <xsd:enumeration value="Metrics - Measures and Outcomes Tracking (MOTS)"/>
          <xsd:enumeration value="Metrics - ONE Eligibility system"/>
          <xsd:enumeration value="Metrics - Prevention"/>
          <xsd:enumeration value="Metrics - Rural health"/>
          <xsd:enumeration value="Metrics - State-Wide"/>
          <xsd:enumeration value="News Letter"/>
          <xsd:enumeration value="News Release"/>
          <xsd:enumeration value="OHP - Medicaid Waiver"/>
          <xsd:enumeration value="OHP - Provider Announcement"/>
          <xsd:enumeration value="OHP - Provider Rates"/>
          <xsd:enumeration value="Preferred Drug List"/>
          <xsd:enumeration value="Prescription Drugs - Monitoring"/>
          <xsd:enumeration value="Prescription Drugs - Preferred List"/>
          <xsd:enumeration value="Prescription Drugs - Subsidy"/>
          <xsd:enumeration value="Prescription Drugs Subsidy"/>
          <xsd:enumeration value="Technical Assistance"/>
          <xsd:enumeration value="Training"/>
          <xsd:enumeration value="Vital Statistics - Birth Certificate"/>
          <xsd:enumeration value="Vital Statistics - Certificate Death"/>
          <xsd:enumeration value="Vital Statistics - Data Use Requests"/>
          <xsd:enumeration value="Vital Statistics - Divorce Data"/>
          <xsd:enumeration value="Vital Statistics - Domestic Partnership Data"/>
          <xsd:enumeration value="Vital Statistics - Fetal Death Data"/>
          <xsd:enumeration value="Vital Statistics - Marriage Data"/>
          <xsd:enumeration value="Vital Statistics - Teen Pregnancy Data"/>
          <xsd:enumeration value="Wellness - Exercise"/>
          <xsd:enumeration value="Wellness - HEM"/>
          <xsd:enumeration value="Wellness - Intervention"/>
          <xsd:enumeration value="Wellness - Pain Management"/>
          <xsd:enumeration value="Wellness - Reproductive Health"/>
          <xsd:enumeration value="Wellness - Stress Relief"/>
        </xsd:restriction>
      </xsd:simpleType>
    </xsd:element>
    <xsd:element name="DocumentExpirationDate" ma:index="7" nillable="true" ma:displayName="Document Expiration Date" ma:format="DateOnly" ma:internalName="DocumentExpirationDate" ma:readOnly="false">
      <xsd:simpleType>
        <xsd:restriction base="dms:DateTime"/>
      </xsd:simple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0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ACategory xmlns="59da1016-2a1b-4f8a-9768-d7a4932f6f16" xsi:nil="true"/>
    <DocumentExpirationDate xmlns="59da1016-2a1b-4f8a-9768-d7a4932f6f16" xsi:nil="true"/>
    <IATopic xmlns="59da1016-2a1b-4f8a-9768-d7a4932f6f16" xsi:nil="true"/>
    <IASubtopic xmlns="59da1016-2a1b-4f8a-9768-d7a4932f6f16" xsi:nil="true"/>
    <URL xmlns="http://schemas.microsoft.com/sharepoint/v3">
      <Url>https://www.oregon.gov/oha/PHE/Documents/OHP_FactSheet-2pages%20VI.pptx</Url>
      <Description>PowerPoint Presentation</Description>
    </URL>
    <Meta_x0020_Keywords xmlns="8b67cf5b-c5ed-46e6-bbf4-2bcc1c202471" xsi:nil="true"/>
    <PublishingExpirationDate xmlns="http://schemas.microsoft.com/sharepoint/v3" xsi:nil="true"/>
    <Meta_x0020_Description xmlns="8b67cf5b-c5ed-46e6-bbf4-2bcc1c202471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E8C09905-92E5-4825-A317-0369C825C6D7}"/>
</file>

<file path=customXml/itemProps2.xml><?xml version="1.0" encoding="utf-8"?>
<ds:datastoreItem xmlns:ds="http://schemas.openxmlformats.org/officeDocument/2006/customXml" ds:itemID="{2AEF633E-3CC9-4301-8EC9-DB7A1C9DC934}"/>
</file>

<file path=customXml/itemProps3.xml><?xml version="1.0" encoding="utf-8"?>
<ds:datastoreItem xmlns:ds="http://schemas.openxmlformats.org/officeDocument/2006/customXml" ds:itemID="{19AA38B4-2FF5-4564-8F62-2D4602F1489A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84</TotalTime>
  <Words>0</Words>
  <Application>Microsoft Macintosh PowerPoint</Application>
  <PresentationFormat>Custom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Arial Black</vt:lpstr>
      <vt:lpstr>Arial Narrow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Sandra Augustin</dc:creator>
  <cp:lastModifiedBy>Sandra Augustin</cp:lastModifiedBy>
  <cp:revision>6</cp:revision>
  <dcterms:created xsi:type="dcterms:W3CDTF">2023-05-25T05:59:53Z</dcterms:created>
  <dcterms:modified xsi:type="dcterms:W3CDTF">2023-06-15T05:42:29Z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0x010100736B1A66DE220E458FD6414F9598F7CA</vt:lpwstr>
  </property>
  <property fmtid="{D5CDD505-2E9C-101B-9397-08002B2CF9AE}" pid="3" name="WorkflowChangePath">
    <vt:lpwstr>e4c0fadb-ea59-4728-bea3-6f3cf0705495,2;</vt:lpwstr>
  </property>
</Properties>
</file>