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  <p:sldId id="258" r:id="rId3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39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87" d="100"/>
          <a:sy n="87" d="100"/>
        </p:scale>
        <p:origin x="328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keepcovered.oregon.gov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Benefits.Oregon.gov/" TargetMode="External"/><Relationship Id="rId4" Type="http://schemas.openxmlformats.org/officeDocument/2006/relationships/hyperlink" Target="https://KeepCovered.Oregon.gov/" TargetMode="Externa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s://ssa.gov/medicare/sign-up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OregonHealthCare.gov/GetHelp" TargetMode="External"/><Relationship Id="rId5" Type="http://schemas.openxmlformats.org/officeDocument/2006/relationships/hyperlink" Target="https://OregonHealthCare.gov/" TargetMode="External"/><Relationship Id="rId4" Type="http://schemas.openxmlformats.org/officeDocument/2006/relationships/hyperlink" Target="https://OregonHealthcare.gov/GetHelp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actsheet P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696EEAD-B4BB-E03E-BF5B-335A144EA3E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12" name="object 7">
            <a:extLst>
              <a:ext uri="{FF2B5EF4-FFF2-40B4-BE49-F238E27FC236}">
                <a16:creationId xmlns:a16="http://schemas.microsoft.com/office/drawing/2014/main" id="{4C49E562-9B87-B41B-06F4-7111462511BB}"/>
              </a:ext>
            </a:extLst>
          </p:cNvPr>
          <p:cNvSpPr txBox="1"/>
          <p:nvPr userDrawn="1"/>
        </p:nvSpPr>
        <p:spPr>
          <a:xfrm>
            <a:off x="5823859" y="9470806"/>
            <a:ext cx="159131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10" dirty="0">
                <a:solidFill>
                  <a:schemeClr val="bg1"/>
                </a:solidFill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KeepCovered.Oregon.gov</a:t>
            </a:r>
            <a:endParaRPr sz="1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object 8">
            <a:extLst>
              <a:ext uri="{FF2B5EF4-FFF2-40B4-BE49-F238E27FC236}">
                <a16:creationId xmlns:a16="http://schemas.microsoft.com/office/drawing/2014/main" id="{643ABFBA-80FF-16E1-A5B6-7C705A294DC0}"/>
              </a:ext>
            </a:extLst>
          </p:cNvPr>
          <p:cNvSpPr txBox="1"/>
          <p:nvPr userDrawn="1"/>
        </p:nvSpPr>
        <p:spPr>
          <a:xfrm>
            <a:off x="948140" y="4680314"/>
            <a:ext cx="3092450" cy="3754754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812165">
              <a:lnSpc>
                <a:spcPts val="1400"/>
              </a:lnSpc>
              <a:spcBef>
                <a:spcPts val="180"/>
              </a:spcBef>
            </a:pPr>
            <a:r>
              <a:rPr sz="1200" dirty="0">
                <a:solidFill>
                  <a:srgbClr val="2F4094"/>
                </a:solidFill>
                <a:latin typeface="Arial Black"/>
                <a:cs typeface="Arial Black"/>
              </a:rPr>
              <a:t>Waxaad</a:t>
            </a:r>
            <a:r>
              <a:rPr sz="1200" spc="-3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200" dirty="0">
                <a:solidFill>
                  <a:srgbClr val="2F4094"/>
                </a:solidFill>
                <a:latin typeface="Arial Black"/>
                <a:cs typeface="Arial Black"/>
              </a:rPr>
              <a:t>tagtaa</a:t>
            </a:r>
            <a:r>
              <a:rPr sz="1200" spc="-30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200" dirty="0">
                <a:solidFill>
                  <a:srgbClr val="2F4094"/>
                </a:solidFill>
                <a:latin typeface="Arial Black"/>
                <a:cs typeface="Arial Black"/>
              </a:rPr>
              <a:t>xafiis</a:t>
            </a:r>
            <a:r>
              <a:rPr sz="1200" spc="-3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200" spc="-25" dirty="0">
                <a:solidFill>
                  <a:srgbClr val="2F4094"/>
                </a:solidFill>
                <a:latin typeface="Arial Black"/>
                <a:cs typeface="Arial Black"/>
              </a:rPr>
              <a:t>ama </a:t>
            </a:r>
            <a:r>
              <a:rPr sz="1200" dirty="0">
                <a:solidFill>
                  <a:srgbClr val="2F4094"/>
                </a:solidFill>
                <a:latin typeface="Arial Black"/>
                <a:cs typeface="Arial Black"/>
              </a:rPr>
              <a:t>bahwadaag</a:t>
            </a:r>
            <a:r>
              <a:rPr sz="12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200" spc="-10" dirty="0">
                <a:solidFill>
                  <a:srgbClr val="2F4094"/>
                </a:solidFill>
                <a:latin typeface="Arial Black"/>
                <a:cs typeface="Arial Black"/>
              </a:rPr>
              <a:t>qaabilsan </a:t>
            </a:r>
            <a:r>
              <a:rPr sz="1200" dirty="0">
                <a:solidFill>
                  <a:srgbClr val="2F4094"/>
                </a:solidFill>
                <a:latin typeface="Arial Black"/>
                <a:cs typeface="Arial Black"/>
              </a:rPr>
              <a:t>arrimaha</a:t>
            </a:r>
            <a:r>
              <a:rPr sz="1200" spc="10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200" dirty="0">
                <a:solidFill>
                  <a:srgbClr val="2F4094"/>
                </a:solidFill>
                <a:latin typeface="Arial Black"/>
                <a:cs typeface="Arial Black"/>
              </a:rPr>
              <a:t>bulshada</a:t>
            </a:r>
            <a:r>
              <a:rPr sz="1200" spc="10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200" dirty="0">
                <a:solidFill>
                  <a:srgbClr val="2F4094"/>
                </a:solidFill>
                <a:latin typeface="Arial Black"/>
                <a:cs typeface="Arial Black"/>
              </a:rPr>
              <a:t>oo</a:t>
            </a:r>
            <a:r>
              <a:rPr sz="1200" spc="1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200" spc="-25" dirty="0">
                <a:solidFill>
                  <a:srgbClr val="2F4094"/>
                </a:solidFill>
                <a:latin typeface="Arial Black"/>
                <a:cs typeface="Arial Black"/>
              </a:rPr>
              <a:t>kuu </a:t>
            </a:r>
            <a:r>
              <a:rPr sz="1200" dirty="0">
                <a:solidFill>
                  <a:srgbClr val="2F4094"/>
                </a:solidFill>
                <a:latin typeface="Arial Black"/>
                <a:cs typeface="Arial Black"/>
              </a:rPr>
              <a:t>dhow</a:t>
            </a:r>
            <a:r>
              <a:rPr sz="1200" spc="-20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200" dirty="0">
                <a:solidFill>
                  <a:srgbClr val="2F4094"/>
                </a:solidFill>
                <a:latin typeface="Arial Black"/>
                <a:cs typeface="Arial Black"/>
              </a:rPr>
              <a:t>adigoo</a:t>
            </a:r>
            <a:r>
              <a:rPr sz="1200" spc="-1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200" spc="-10" dirty="0">
                <a:solidFill>
                  <a:srgbClr val="2F4094"/>
                </a:solidFill>
                <a:latin typeface="Arial Black"/>
                <a:cs typeface="Arial Black"/>
              </a:rPr>
              <a:t>isticmaalaya </a:t>
            </a:r>
            <a:r>
              <a:rPr sz="1200" dirty="0">
                <a:solidFill>
                  <a:srgbClr val="2F4094"/>
                </a:solidFill>
                <a:latin typeface="Arial Black"/>
                <a:cs typeface="Arial Black"/>
              </a:rPr>
              <a:t>barta</a:t>
            </a:r>
            <a:r>
              <a:rPr sz="1200" spc="-20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200" dirty="0">
                <a:solidFill>
                  <a:srgbClr val="2F4094"/>
                </a:solidFill>
                <a:latin typeface="Arial Black"/>
                <a:cs typeface="Arial Black"/>
              </a:rPr>
              <a:t>Cinwaankeedu</a:t>
            </a:r>
            <a:r>
              <a:rPr sz="12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200" spc="-10" dirty="0">
                <a:solidFill>
                  <a:srgbClr val="2F4094"/>
                </a:solidFill>
                <a:latin typeface="Arial Black"/>
                <a:cs typeface="Arial Black"/>
              </a:rPr>
              <a:t>yahay </a:t>
            </a:r>
            <a:r>
              <a:rPr sz="1200" b="1" u="heavy" spc="-10" dirty="0">
                <a:solidFill>
                  <a:srgbClr val="6294F6"/>
                </a:solidFill>
                <a:uFill>
                  <a:solidFill>
                    <a:srgbClr val="6294F6"/>
                  </a:solidFill>
                </a:uFill>
                <a:latin typeface="Arial"/>
                <a:cs typeface="Arial"/>
                <a:hlinkClick r:id="rId4"/>
              </a:rPr>
              <a:t>KeepCovered.Oregon.gov</a:t>
            </a:r>
            <a:r>
              <a:rPr sz="1200" b="1" spc="-10" dirty="0">
                <a:solidFill>
                  <a:srgbClr val="2F4094"/>
                </a:solidFill>
                <a:latin typeface="Arial"/>
                <a:cs typeface="Arial"/>
              </a:rPr>
              <a:t>.</a:t>
            </a:r>
            <a:endParaRPr sz="1200" dirty="0">
              <a:latin typeface="Arial"/>
              <a:cs typeface="Arial"/>
            </a:endParaRPr>
          </a:p>
          <a:p>
            <a:pPr marL="12700" marR="553720">
              <a:lnSpc>
                <a:spcPts val="1400"/>
              </a:lnSpc>
              <a:spcBef>
                <a:spcPts val="1105"/>
              </a:spcBef>
            </a:pPr>
            <a:r>
              <a:rPr sz="1200" dirty="0">
                <a:solidFill>
                  <a:srgbClr val="2F4094"/>
                </a:solidFill>
                <a:latin typeface="Arial Black"/>
                <a:cs typeface="Arial Black"/>
              </a:rPr>
              <a:t>Kasoo</a:t>
            </a:r>
            <a:r>
              <a:rPr sz="1200" spc="-20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200" dirty="0">
                <a:solidFill>
                  <a:srgbClr val="2F4094"/>
                </a:solidFill>
                <a:latin typeface="Arial Black"/>
                <a:cs typeface="Arial Black"/>
              </a:rPr>
              <a:t>warbixi</a:t>
            </a:r>
            <a:r>
              <a:rPr sz="1200" spc="-10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200" dirty="0">
                <a:solidFill>
                  <a:srgbClr val="2F4094"/>
                </a:solidFill>
                <a:latin typeface="Arial Black"/>
                <a:cs typeface="Arial Black"/>
              </a:rPr>
              <a:t>wixii</a:t>
            </a:r>
            <a:r>
              <a:rPr sz="1200" spc="-10" dirty="0">
                <a:solidFill>
                  <a:srgbClr val="2F4094"/>
                </a:solidFill>
                <a:latin typeface="Arial Black"/>
                <a:cs typeface="Arial Black"/>
              </a:rPr>
              <a:t> isbadalo </a:t>
            </a:r>
            <a:r>
              <a:rPr sz="1200" dirty="0">
                <a:solidFill>
                  <a:srgbClr val="2F4094"/>
                </a:solidFill>
                <a:latin typeface="Arial Black"/>
                <a:cs typeface="Arial Black"/>
              </a:rPr>
              <a:t>ah</a:t>
            </a:r>
            <a:r>
              <a:rPr sz="12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200" dirty="0">
                <a:solidFill>
                  <a:srgbClr val="2F4094"/>
                </a:solidFill>
                <a:latin typeface="Arial Black"/>
                <a:cs typeface="Arial Black"/>
              </a:rPr>
              <a:t>kadibna</a:t>
            </a:r>
            <a:r>
              <a:rPr sz="12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200" dirty="0">
                <a:solidFill>
                  <a:srgbClr val="2F4094"/>
                </a:solidFill>
                <a:latin typeface="Arial Black"/>
                <a:cs typeface="Arial Black"/>
              </a:rPr>
              <a:t>uga</a:t>
            </a:r>
            <a:r>
              <a:rPr sz="12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200" spc="-10" dirty="0">
                <a:solidFill>
                  <a:srgbClr val="2F4094"/>
                </a:solidFill>
                <a:latin typeface="Arial Black"/>
                <a:cs typeface="Arial Black"/>
              </a:rPr>
              <a:t>jawaab </a:t>
            </a:r>
            <a:r>
              <a:rPr sz="1200" dirty="0">
                <a:solidFill>
                  <a:srgbClr val="2F4094"/>
                </a:solidFill>
                <a:latin typeface="Arial Black"/>
                <a:cs typeface="Arial Black"/>
              </a:rPr>
              <a:t>onlaynka</a:t>
            </a:r>
            <a:r>
              <a:rPr sz="1200" spc="2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200" dirty="0">
                <a:solidFill>
                  <a:srgbClr val="2F4094"/>
                </a:solidFill>
                <a:latin typeface="Arial Black"/>
                <a:cs typeface="Arial Black"/>
              </a:rPr>
              <a:t>farriimaha</a:t>
            </a:r>
            <a:r>
              <a:rPr sz="1200" spc="2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200" dirty="0">
                <a:solidFill>
                  <a:srgbClr val="2F4094"/>
                </a:solidFill>
                <a:latin typeface="Arial Black"/>
                <a:cs typeface="Arial Black"/>
              </a:rPr>
              <a:t>barta</a:t>
            </a:r>
            <a:r>
              <a:rPr sz="1200" spc="30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200" spc="-20" dirty="0">
                <a:solidFill>
                  <a:srgbClr val="2F4094"/>
                </a:solidFill>
                <a:latin typeface="Arial Black"/>
                <a:cs typeface="Arial Black"/>
              </a:rPr>
              <a:t>dib- </a:t>
            </a:r>
            <a:r>
              <a:rPr sz="1200" dirty="0">
                <a:solidFill>
                  <a:srgbClr val="2F4094"/>
                </a:solidFill>
                <a:latin typeface="Arial Black"/>
                <a:cs typeface="Arial Black"/>
              </a:rPr>
              <a:t>u-</a:t>
            </a:r>
            <a:r>
              <a:rPr sz="1200" spc="-10" dirty="0">
                <a:solidFill>
                  <a:srgbClr val="2F4094"/>
                </a:solidFill>
                <a:latin typeface="Arial Black"/>
                <a:cs typeface="Arial Black"/>
              </a:rPr>
              <a:t>cusbooneysiinta </a:t>
            </a:r>
            <a:r>
              <a:rPr sz="1200" b="1" u="heavy" spc="-10" dirty="0">
                <a:solidFill>
                  <a:srgbClr val="6294F6"/>
                </a:solidFill>
                <a:uFill>
                  <a:solidFill>
                    <a:srgbClr val="6294F6"/>
                  </a:solidFill>
                </a:uFill>
                <a:latin typeface="Arial"/>
                <a:cs typeface="Arial"/>
                <a:hlinkClick r:id="rId5"/>
              </a:rPr>
              <a:t>Benefits.Oregon.gov</a:t>
            </a:r>
            <a:r>
              <a:rPr sz="1200" spc="-10" dirty="0">
                <a:solidFill>
                  <a:srgbClr val="2F4094"/>
                </a:solidFill>
                <a:latin typeface="Arial Black"/>
                <a:cs typeface="Arial Black"/>
              </a:rPr>
              <a:t>.</a:t>
            </a:r>
            <a:endParaRPr sz="1200" dirty="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50" dirty="0">
              <a:latin typeface="Arial Black"/>
              <a:cs typeface="Arial Black"/>
            </a:endParaRPr>
          </a:p>
          <a:p>
            <a:pPr marL="12700">
              <a:lnSpc>
                <a:spcPts val="1420"/>
              </a:lnSpc>
            </a:pPr>
            <a:r>
              <a:rPr sz="1200" dirty="0">
                <a:solidFill>
                  <a:srgbClr val="2F4094"/>
                </a:solidFill>
                <a:latin typeface="Arial Black"/>
                <a:cs typeface="Arial Black"/>
              </a:rPr>
              <a:t>Wac lanbarka</a:t>
            </a:r>
            <a:r>
              <a:rPr sz="1200" spc="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200" dirty="0">
                <a:solidFill>
                  <a:srgbClr val="2F4094"/>
                </a:solidFill>
                <a:latin typeface="Arial Black"/>
                <a:cs typeface="Arial Black"/>
              </a:rPr>
              <a:t>800-699-</a:t>
            </a:r>
            <a:r>
              <a:rPr sz="1200" spc="-20" dirty="0">
                <a:solidFill>
                  <a:srgbClr val="2F4094"/>
                </a:solidFill>
                <a:latin typeface="Arial Black"/>
                <a:cs typeface="Arial Black"/>
              </a:rPr>
              <a:t>9075</a:t>
            </a:r>
            <a:endParaRPr sz="1200" dirty="0">
              <a:latin typeface="Arial Black"/>
              <a:cs typeface="Arial Black"/>
            </a:endParaRPr>
          </a:p>
          <a:p>
            <a:pPr marL="12700" marR="5080">
              <a:lnSpc>
                <a:spcPts val="1400"/>
              </a:lnSpc>
              <a:spcBef>
                <a:spcPts val="60"/>
              </a:spcBef>
            </a:pPr>
            <a:r>
              <a:rPr sz="1200" dirty="0">
                <a:solidFill>
                  <a:srgbClr val="2F4094"/>
                </a:solidFill>
                <a:latin typeface="Arial"/>
                <a:cs typeface="Arial"/>
              </a:rPr>
              <a:t>Marka</a:t>
            </a:r>
            <a:r>
              <a:rPr sz="12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F4094"/>
                </a:solidFill>
                <a:latin typeface="Arial"/>
                <a:cs typeface="Arial"/>
              </a:rPr>
              <a:t>aad</a:t>
            </a:r>
            <a:r>
              <a:rPr sz="12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F4094"/>
                </a:solidFill>
                <a:latin typeface="Arial"/>
                <a:cs typeface="Arial"/>
              </a:rPr>
              <a:t>cod</a:t>
            </a:r>
            <a:r>
              <a:rPr sz="12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F4094"/>
                </a:solidFill>
                <a:latin typeface="Arial"/>
                <a:cs typeface="Arial"/>
              </a:rPr>
              <a:t>maqasho,</a:t>
            </a:r>
            <a:r>
              <a:rPr sz="12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F4094"/>
                </a:solidFill>
                <a:latin typeface="Arial"/>
                <a:cs typeface="Arial"/>
              </a:rPr>
              <a:t>riix</a:t>
            </a:r>
            <a:r>
              <a:rPr sz="12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F4094"/>
                </a:solidFill>
                <a:latin typeface="Arial"/>
                <a:cs typeface="Arial"/>
              </a:rPr>
              <a:t>batoonka</a:t>
            </a:r>
            <a:r>
              <a:rPr sz="12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2F4094"/>
                </a:solidFill>
                <a:latin typeface="Arial"/>
                <a:cs typeface="Arial"/>
              </a:rPr>
              <a:t>5.</a:t>
            </a:r>
            <a:r>
              <a:rPr sz="1200" spc="50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F4094"/>
                </a:solidFill>
                <a:latin typeface="Arial"/>
                <a:cs typeface="Arial"/>
              </a:rPr>
              <a:t>Sug</a:t>
            </a:r>
            <a:r>
              <a:rPr sz="12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F4094"/>
                </a:solidFill>
                <a:latin typeface="Arial"/>
                <a:cs typeface="Arial"/>
              </a:rPr>
              <a:t>oo</a:t>
            </a:r>
            <a:r>
              <a:rPr sz="12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F4094"/>
                </a:solidFill>
                <a:latin typeface="Arial"/>
                <a:cs typeface="Arial"/>
              </a:rPr>
              <a:t>ha</a:t>
            </a:r>
            <a:r>
              <a:rPr sz="12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F4094"/>
                </a:solidFill>
                <a:latin typeface="Arial"/>
                <a:cs typeface="Arial"/>
              </a:rPr>
              <a:t>jarin</a:t>
            </a:r>
            <a:r>
              <a:rPr sz="12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F4094"/>
                </a:solidFill>
                <a:latin typeface="Arial"/>
                <a:cs typeface="Arial"/>
              </a:rPr>
              <a:t>laynka.</a:t>
            </a:r>
            <a:r>
              <a:rPr sz="12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F4094"/>
                </a:solidFill>
                <a:latin typeface="Arial"/>
                <a:cs typeface="Arial"/>
              </a:rPr>
              <a:t>Qof</a:t>
            </a:r>
            <a:r>
              <a:rPr sz="12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F4094"/>
                </a:solidFill>
                <a:latin typeface="Arial"/>
                <a:cs typeface="Arial"/>
              </a:rPr>
              <a:t>ayaa</a:t>
            </a:r>
            <a:r>
              <a:rPr sz="12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F4094"/>
                </a:solidFill>
                <a:latin typeface="Arial"/>
                <a:cs typeface="Arial"/>
              </a:rPr>
              <a:t>kugula</a:t>
            </a:r>
            <a:r>
              <a:rPr sz="1200" spc="-10" dirty="0">
                <a:solidFill>
                  <a:srgbClr val="2F4094"/>
                </a:solidFill>
                <a:latin typeface="Arial"/>
                <a:cs typeface="Arial"/>
              </a:rPr>
              <a:t> hadli doona</a:t>
            </a:r>
            <a:r>
              <a:rPr sz="1200" spc="-7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F4094"/>
                </a:solidFill>
                <a:latin typeface="Arial"/>
                <a:cs typeface="Arial"/>
              </a:rPr>
              <a:t>Af-Ingiriisi.</a:t>
            </a:r>
            <a:r>
              <a:rPr sz="1200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F4094"/>
                </a:solidFill>
                <a:latin typeface="Arial"/>
                <a:cs typeface="Arial"/>
              </a:rPr>
              <a:t>Si tartiib</a:t>
            </a:r>
            <a:r>
              <a:rPr sz="1200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F4094"/>
                </a:solidFill>
                <a:latin typeface="Arial"/>
                <a:cs typeface="Arial"/>
              </a:rPr>
              <a:t>ah</a:t>
            </a:r>
            <a:r>
              <a:rPr sz="1200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F4094"/>
                </a:solidFill>
                <a:latin typeface="Arial"/>
                <a:cs typeface="Arial"/>
              </a:rPr>
              <a:t>ugu </a:t>
            </a:r>
            <a:r>
              <a:rPr sz="1200" spc="-10" dirty="0">
                <a:solidFill>
                  <a:srgbClr val="2F4094"/>
                </a:solidFill>
                <a:latin typeface="Arial"/>
                <a:cs typeface="Arial"/>
              </a:rPr>
              <a:t>sheeg </a:t>
            </a:r>
            <a:r>
              <a:rPr sz="1200" dirty="0">
                <a:solidFill>
                  <a:srgbClr val="2F4094"/>
                </a:solidFill>
                <a:latin typeface="Arial"/>
                <a:cs typeface="Arial"/>
              </a:rPr>
              <a:t>luqadda</a:t>
            </a:r>
            <a:r>
              <a:rPr sz="12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F4094"/>
                </a:solidFill>
                <a:latin typeface="Arial"/>
                <a:cs typeface="Arial"/>
              </a:rPr>
              <a:t>aad</a:t>
            </a:r>
            <a:r>
              <a:rPr sz="12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F4094"/>
                </a:solidFill>
                <a:latin typeface="Arial"/>
                <a:cs typeface="Arial"/>
              </a:rPr>
              <a:t>doorbidayso.</a:t>
            </a:r>
            <a:r>
              <a:rPr sz="12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F4094"/>
                </a:solidFill>
                <a:latin typeface="Arial"/>
                <a:cs typeface="Arial"/>
              </a:rPr>
              <a:t>Waxaa</a:t>
            </a:r>
            <a:r>
              <a:rPr sz="12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F4094"/>
                </a:solidFill>
                <a:latin typeface="Arial"/>
                <a:cs typeface="Arial"/>
              </a:rPr>
              <a:t>laguu</a:t>
            </a:r>
            <a:r>
              <a:rPr sz="1200" spc="-20" dirty="0">
                <a:solidFill>
                  <a:srgbClr val="2F4094"/>
                </a:solidFill>
                <a:latin typeface="Arial"/>
                <a:cs typeface="Arial"/>
              </a:rPr>
              <a:t> wici </a:t>
            </a:r>
            <a:r>
              <a:rPr sz="1200" dirty="0">
                <a:solidFill>
                  <a:srgbClr val="2F4094"/>
                </a:solidFill>
                <a:latin typeface="Arial"/>
                <a:cs typeface="Arial"/>
              </a:rPr>
              <a:t>doonaa</a:t>
            </a:r>
            <a:r>
              <a:rPr sz="1200" spc="-4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F4094"/>
                </a:solidFill>
                <a:latin typeface="Arial"/>
                <a:cs typeface="Arial"/>
              </a:rPr>
              <a:t>turjubaan.</a:t>
            </a:r>
            <a:r>
              <a:rPr sz="1200" spc="-3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F4094"/>
                </a:solidFill>
                <a:latin typeface="Arial"/>
                <a:cs typeface="Arial"/>
              </a:rPr>
              <a:t>Waqtiyada</a:t>
            </a:r>
            <a:r>
              <a:rPr sz="1200" spc="-3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2F4094"/>
                </a:solidFill>
                <a:latin typeface="Arial"/>
                <a:cs typeface="Arial"/>
              </a:rPr>
              <a:t>sugitaanku</a:t>
            </a:r>
            <a:r>
              <a:rPr sz="1200" spc="50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F4094"/>
                </a:solidFill>
                <a:latin typeface="Arial"/>
                <a:cs typeface="Arial"/>
              </a:rPr>
              <a:t>waa</a:t>
            </a:r>
            <a:r>
              <a:rPr sz="12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F4094"/>
                </a:solidFill>
                <a:latin typeface="Arial"/>
                <a:cs typeface="Arial"/>
              </a:rPr>
              <a:t>kuwa</a:t>
            </a:r>
            <a:r>
              <a:rPr sz="12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F4094"/>
                </a:solidFill>
                <a:latin typeface="Arial"/>
                <a:cs typeface="Arial"/>
              </a:rPr>
              <a:t>aad</a:t>
            </a:r>
            <a:r>
              <a:rPr sz="12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F4094"/>
                </a:solidFill>
                <a:latin typeface="Arial"/>
                <a:cs typeface="Arial"/>
              </a:rPr>
              <a:t>u</a:t>
            </a:r>
            <a:r>
              <a:rPr sz="12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F4094"/>
                </a:solidFill>
                <a:latin typeface="Arial"/>
                <a:cs typeface="Arial"/>
              </a:rPr>
              <a:t>gaaban</a:t>
            </a:r>
            <a:r>
              <a:rPr sz="12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F4094"/>
                </a:solidFill>
                <a:latin typeface="Arial"/>
                <a:cs typeface="Arial"/>
              </a:rPr>
              <a:t>inta</a:t>
            </a:r>
            <a:r>
              <a:rPr sz="12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F4094"/>
                </a:solidFill>
                <a:latin typeface="Arial"/>
                <a:cs typeface="Arial"/>
              </a:rPr>
              <a:t>u</a:t>
            </a:r>
            <a:r>
              <a:rPr sz="1200" spc="-10" dirty="0">
                <a:solidFill>
                  <a:srgbClr val="2F4094"/>
                </a:solidFill>
                <a:latin typeface="Arial"/>
                <a:cs typeface="Arial"/>
              </a:rPr>
              <a:t> dhaxaysa </a:t>
            </a:r>
            <a:r>
              <a:rPr sz="1200" dirty="0">
                <a:solidFill>
                  <a:srgbClr val="2F4094"/>
                </a:solidFill>
                <a:latin typeface="Arial"/>
                <a:cs typeface="Arial"/>
              </a:rPr>
              <a:t>saacadaha</a:t>
            </a:r>
            <a:r>
              <a:rPr sz="12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F4094"/>
                </a:solidFill>
                <a:latin typeface="Arial"/>
                <a:cs typeface="Arial"/>
              </a:rPr>
              <a:t>7</a:t>
            </a:r>
            <a:r>
              <a:rPr sz="12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F4094"/>
                </a:solidFill>
                <a:latin typeface="Arial"/>
                <a:cs typeface="Arial"/>
              </a:rPr>
              <a:t>subaxnimo</a:t>
            </a:r>
            <a:r>
              <a:rPr sz="12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F4094"/>
                </a:solidFill>
                <a:latin typeface="Arial"/>
                <a:cs typeface="Arial"/>
              </a:rPr>
              <a:t>iyo</a:t>
            </a:r>
            <a:r>
              <a:rPr sz="12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F4094"/>
                </a:solidFill>
                <a:latin typeface="Arial"/>
                <a:cs typeface="Arial"/>
              </a:rPr>
              <a:t>8</a:t>
            </a:r>
            <a:r>
              <a:rPr sz="12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2F4094"/>
                </a:solidFill>
                <a:latin typeface="Arial"/>
                <a:cs typeface="Arial"/>
              </a:rPr>
              <a:t>subaxnimo.</a:t>
            </a:r>
            <a:endParaRPr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5860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tsheet P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A2CEC00B-1896-1378-94B5-6B3745572E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942" y="74950"/>
            <a:ext cx="7721930" cy="9993087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0F7B36A-DAE7-14B2-70D8-58EAACE3129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70538" y="8995872"/>
            <a:ext cx="1711325" cy="5279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700" b="0" i="0">
                <a:solidFill>
                  <a:srgbClr val="2A397C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marL="388620" indent="0">
              <a:buNone/>
              <a:defRPr sz="800" b="0" i="0">
                <a:solidFill>
                  <a:srgbClr val="2A397C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2pPr>
            <a:lvl3pPr marL="777240" indent="0">
              <a:buNone/>
              <a:defRPr sz="800" b="0" i="0">
                <a:solidFill>
                  <a:srgbClr val="2A397C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3pPr>
            <a:lvl4pPr marL="1165860" indent="0">
              <a:buNone/>
              <a:defRPr sz="800" b="0" i="0">
                <a:solidFill>
                  <a:srgbClr val="2A397C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4pPr>
            <a:lvl5pPr marL="1554480" indent="0">
              <a:buNone/>
              <a:defRPr sz="800" b="0" i="0">
                <a:solidFill>
                  <a:srgbClr val="2A397C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5pPr>
          </a:lstStyle>
          <a:p>
            <a:pPr lvl="0"/>
            <a:r>
              <a:rPr lang="en-US" dirty="0"/>
              <a:t>Enter your information here</a:t>
            </a:r>
            <a:br>
              <a:rPr lang="en-US" dirty="0"/>
            </a:br>
            <a:r>
              <a:rPr lang="en-US" dirty="0"/>
              <a:t>address, phone number, hours </a:t>
            </a:r>
            <a:br>
              <a:rPr lang="en-US" dirty="0"/>
            </a:br>
            <a:r>
              <a:rPr lang="en-US" dirty="0"/>
              <a:t>up to 3 lines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19B69CB5-B3B5-3468-7125-DD3F2D5985E7}"/>
              </a:ext>
            </a:extLst>
          </p:cNvPr>
          <p:cNvSpPr txBox="1"/>
          <p:nvPr userDrawn="1"/>
        </p:nvSpPr>
        <p:spPr>
          <a:xfrm>
            <a:off x="444500" y="5304409"/>
            <a:ext cx="7014845" cy="3347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4224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Haddii</a:t>
            </a:r>
            <a:r>
              <a:rPr sz="1000" spc="-1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dib</a:t>
            </a:r>
            <a:r>
              <a:rPr sz="10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dambe adiga</a:t>
            </a:r>
            <a:r>
              <a:rPr sz="10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ama xubin</a:t>
            </a:r>
            <a:r>
              <a:rPr sz="10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ka mid</a:t>
            </a:r>
            <a:r>
              <a:rPr sz="10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ah qoyskaaga</a:t>
            </a:r>
            <a:r>
              <a:rPr sz="10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ugu qalmi</a:t>
            </a:r>
            <a:r>
              <a:rPr sz="10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waayo qorshaha</a:t>
            </a:r>
            <a:r>
              <a:rPr sz="10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Oregon </a:t>
            </a:r>
            <a:r>
              <a:rPr sz="1000" spc="-10" dirty="0">
                <a:solidFill>
                  <a:srgbClr val="2F4094"/>
                </a:solidFill>
                <a:latin typeface="Arial Black"/>
                <a:cs typeface="Arial Black"/>
              </a:rPr>
              <a:t>Health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Plan</a:t>
            </a:r>
            <a:r>
              <a:rPr sz="1000" spc="-20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(OHP)</a:t>
            </a:r>
            <a:r>
              <a:rPr sz="1000" spc="-20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ama</a:t>
            </a:r>
            <a:r>
              <a:rPr sz="1000" spc="-20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macaashyada/dheefaha</a:t>
            </a:r>
            <a:r>
              <a:rPr sz="1000" spc="-20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kale</a:t>
            </a:r>
            <a:r>
              <a:rPr sz="1000" spc="-20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ee</a:t>
            </a:r>
            <a:r>
              <a:rPr sz="1000" spc="-20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spc="-10" dirty="0">
                <a:solidFill>
                  <a:srgbClr val="2F4094"/>
                </a:solidFill>
                <a:latin typeface="Arial Black"/>
                <a:cs typeface="Arial Black"/>
              </a:rPr>
              <a:t>Medicaid:</a:t>
            </a:r>
            <a:endParaRPr sz="1000" dirty="0">
              <a:latin typeface="Arial Black"/>
              <a:cs typeface="Arial Black"/>
            </a:endParaRPr>
          </a:p>
          <a:p>
            <a:pPr marL="12700" marR="5080">
              <a:lnSpc>
                <a:spcPct val="100000"/>
              </a:lnSpc>
              <a:spcBef>
                <a:spcPts val="720"/>
              </a:spcBef>
            </a:pP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Waxaa</a:t>
            </a:r>
            <a:r>
              <a:rPr sz="1000" spc="-2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laga</a:t>
            </a:r>
            <a:r>
              <a:rPr sz="1000" spc="-1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yaabaa</a:t>
            </a:r>
            <a:r>
              <a:rPr sz="1000" spc="-1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inaad</a:t>
            </a:r>
            <a:r>
              <a:rPr sz="1000" spc="-1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u-qalanto</a:t>
            </a:r>
            <a:r>
              <a:rPr sz="1000" spc="-1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Medicare.</a:t>
            </a:r>
            <a:r>
              <a:rPr sz="1000" spc="-70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Ka</a:t>
            </a:r>
            <a:r>
              <a:rPr sz="1000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wac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Social</a:t>
            </a:r>
            <a:r>
              <a:rPr sz="1000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Security</a:t>
            </a:r>
            <a:r>
              <a:rPr sz="1000" spc="-6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Administration</a:t>
            </a:r>
            <a:r>
              <a:rPr sz="1000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lambarka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 800-772-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1213</a:t>
            </a:r>
            <a:r>
              <a:rPr sz="1000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si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aad</a:t>
            </a:r>
            <a:r>
              <a:rPr sz="1000" spc="-3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isaga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diiwaangeliso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telefoonka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ama</a:t>
            </a:r>
            <a:r>
              <a:rPr sz="1000" spc="-3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aad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ballan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uga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qabsato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xafiiska</a:t>
            </a:r>
            <a:r>
              <a:rPr sz="1000" spc="-3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deegaanka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maxalliga.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Waxaad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isku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diiwaangelin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kartaa</a:t>
            </a:r>
            <a:r>
              <a:rPr sz="1000" spc="-3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Medicare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adigoo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adeegsanaya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barta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onlaynka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ah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ee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Cinwaankeedu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yahay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b="1" u="heavy" dirty="0">
                <a:solidFill>
                  <a:srgbClr val="6294F6"/>
                </a:solidFill>
                <a:uFill>
                  <a:solidFill>
                    <a:srgbClr val="6294F6"/>
                  </a:solidFill>
                </a:uFill>
                <a:latin typeface="Arial"/>
                <a:cs typeface="Arial"/>
                <a:hlinkClick r:id="rId3"/>
              </a:rPr>
              <a:t>ssa.gov/medicare/sign-up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.</a:t>
            </a:r>
            <a:r>
              <a:rPr sz="1000" spc="-7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Ama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waxaad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booqan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kartaa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barta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Cinwaankeedu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yahay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b="1" u="heavy" dirty="0">
                <a:solidFill>
                  <a:srgbClr val="6294F6"/>
                </a:solidFill>
                <a:uFill>
                  <a:solidFill>
                    <a:srgbClr val="6294F6"/>
                  </a:solidFill>
                </a:uFill>
                <a:latin typeface="Arial"/>
                <a:cs typeface="Arial"/>
                <a:hlinkClick r:id="rId4"/>
              </a:rPr>
              <a:t>OregonHealthcare.gov/GetHelp</a:t>
            </a:r>
            <a:r>
              <a:rPr sz="1000" b="1" spc="-20" dirty="0">
                <a:solidFill>
                  <a:srgbClr val="6294F6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si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aad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u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hesho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wakiil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caymis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ama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qof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kaa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caawiya</a:t>
            </a:r>
            <a:r>
              <a:rPr sz="1000" spc="-4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barnaamijka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Senior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Health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Insurance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Benefits</a:t>
            </a:r>
            <a:r>
              <a:rPr sz="1000" spc="-7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Assistance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Program.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Waxay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kaa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caawin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karaan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inaad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go’aansato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xulashooyinka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Medicare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ee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aad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hali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karto.</a:t>
            </a:r>
            <a:endParaRPr sz="1000" dirty="0">
              <a:latin typeface="Arial"/>
              <a:cs typeface="Arial"/>
            </a:endParaRPr>
          </a:p>
          <a:p>
            <a:pPr marL="12700" marR="35560">
              <a:lnSpc>
                <a:spcPct val="100000"/>
              </a:lnSpc>
              <a:spcBef>
                <a:spcPts val="720"/>
              </a:spcBef>
            </a:pP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Haddii</a:t>
            </a:r>
            <a:r>
              <a:rPr sz="10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aadan</a:t>
            </a:r>
            <a:r>
              <a:rPr sz="10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u-qalmin</a:t>
            </a:r>
            <a:r>
              <a:rPr sz="10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Medicare,</a:t>
            </a:r>
            <a:r>
              <a:rPr sz="10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hubi</a:t>
            </a:r>
            <a:r>
              <a:rPr sz="10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si</a:t>
            </a:r>
            <a:r>
              <a:rPr sz="10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aad</a:t>
            </a:r>
            <a:r>
              <a:rPr sz="10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u</a:t>
            </a:r>
            <a:r>
              <a:rPr sz="10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ogaato</a:t>
            </a:r>
            <a:r>
              <a:rPr sz="10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in</a:t>
            </a:r>
            <a:r>
              <a:rPr sz="10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loo-shaqeeyahaagu</a:t>
            </a:r>
            <a:r>
              <a:rPr sz="10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bixiyo</a:t>
            </a:r>
            <a:r>
              <a:rPr sz="10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qorshe</a:t>
            </a:r>
            <a:r>
              <a:rPr sz="10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la </a:t>
            </a:r>
            <a:r>
              <a:rPr sz="1000" spc="-10" dirty="0">
                <a:solidFill>
                  <a:srgbClr val="2F4094"/>
                </a:solidFill>
                <a:latin typeface="Arial Black"/>
                <a:cs typeface="Arial Black"/>
              </a:rPr>
              <a:t>awoodi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karo.</a:t>
            </a:r>
            <a:r>
              <a:rPr sz="1000" spc="-80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Hubso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inaad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la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hadasho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maamulahaaga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ama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waaxda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shaqaalaha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ka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hor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inta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uusan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kaa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dhammaan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qorshahaaga 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OHP.</a:t>
            </a:r>
            <a:r>
              <a:rPr sz="1000" spc="-3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Waxaad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heli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doontaa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waqti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isdiiwaangelin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oo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gaar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ah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marka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OHP-ga.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Lagaa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joojiyo</a:t>
            </a:r>
            <a:endParaRPr sz="1000" dirty="0">
              <a:latin typeface="Arial"/>
              <a:cs typeface="Arial"/>
            </a:endParaRPr>
          </a:p>
          <a:p>
            <a:pPr marL="12700" marR="104775">
              <a:lnSpc>
                <a:spcPct val="100000"/>
              </a:lnSpc>
              <a:spcBef>
                <a:spcPts val="720"/>
              </a:spcBef>
            </a:pP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Haddii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aadan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haysan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Medicare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ama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qorshe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shaqo-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bixiye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oo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la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awoodi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karo,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waxaa</a:t>
            </a:r>
            <a:r>
              <a:rPr sz="1000" spc="-1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laga</a:t>
            </a:r>
            <a:r>
              <a:rPr sz="1000" spc="-20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yaabaa</a:t>
            </a:r>
            <a:r>
              <a:rPr sz="1000" spc="-1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inaad</a:t>
            </a:r>
            <a:r>
              <a:rPr sz="1000" spc="-20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ka</a:t>
            </a:r>
            <a:r>
              <a:rPr sz="1000" spc="-1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spc="-10" dirty="0">
                <a:solidFill>
                  <a:srgbClr val="2F4094"/>
                </a:solidFill>
                <a:latin typeface="Arial Black"/>
                <a:cs typeface="Arial Black"/>
              </a:rPr>
              <a:t>iibsan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karto</a:t>
            </a:r>
            <a:r>
              <a:rPr sz="1000" spc="-1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qorshe</a:t>
            </a:r>
            <a:r>
              <a:rPr sz="1000" spc="-1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caafimaad</a:t>
            </a:r>
            <a:r>
              <a:rPr sz="1000" spc="-1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suuqa</a:t>
            </a:r>
            <a:r>
              <a:rPr sz="1000" spc="-1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Caymiska</a:t>
            </a:r>
            <a:r>
              <a:rPr sz="1000" spc="-1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Caafimaadka</a:t>
            </a:r>
            <a:r>
              <a:rPr sz="1000" spc="-1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Oregon</a:t>
            </a:r>
            <a:r>
              <a:rPr sz="1000" spc="-70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adigoo</a:t>
            </a:r>
            <a:r>
              <a:rPr sz="1000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bixinaya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lacag</a:t>
            </a:r>
            <a:r>
              <a:rPr sz="1000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yar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oo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ka</a:t>
            </a:r>
            <a:r>
              <a:rPr sz="1000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bilaabmaysa</a:t>
            </a:r>
            <a:endParaRPr sz="1000" dirty="0">
              <a:latin typeface="Arial"/>
              <a:cs typeface="Arial"/>
            </a:endParaRPr>
          </a:p>
          <a:p>
            <a:pPr marL="12700" marR="40005">
              <a:lnSpc>
                <a:spcPct val="100000"/>
              </a:lnSpc>
            </a:pP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$1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doolar</a:t>
            </a:r>
            <a:r>
              <a:rPr sz="1000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bishii.</a:t>
            </a:r>
            <a:r>
              <a:rPr sz="1000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Dadka</a:t>
            </a:r>
            <a:r>
              <a:rPr sz="1000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lumiyay</a:t>
            </a:r>
            <a:r>
              <a:rPr sz="1000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OHP-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ga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waa</a:t>
            </a:r>
            <a:r>
              <a:rPr sz="1000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inay</a:t>
            </a:r>
            <a:r>
              <a:rPr sz="1000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is-diiwaangeliyaan</a:t>
            </a:r>
            <a:r>
              <a:rPr sz="1000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kahor</a:t>
            </a:r>
            <a:r>
              <a:rPr sz="1000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inta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uusan</a:t>
            </a:r>
            <a:r>
              <a:rPr sz="1000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dhammaan</a:t>
            </a:r>
            <a:r>
              <a:rPr sz="1000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qorshahaaga</a:t>
            </a:r>
            <a:r>
              <a:rPr sz="1000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OHP,</a:t>
            </a:r>
            <a:r>
              <a:rPr sz="1000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balse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waxaad</a:t>
            </a:r>
            <a:r>
              <a:rPr sz="1000" spc="-3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haysataa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ilaa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31-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da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Luulyo,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2024,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si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aad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isku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diiwaangeliso.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Qorshayaashu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waxay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daboolayaan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waxyaabaha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ay</a:t>
            </a:r>
            <a:r>
              <a:rPr sz="1000" spc="500" dirty="0">
                <a:solidFill>
                  <a:srgbClr val="2F4094"/>
                </a:solidFill>
                <a:latin typeface="Arial"/>
                <a:cs typeface="Arial"/>
              </a:rPr>
              <a:t> 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ka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midka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yihiin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daawooyinka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dhakhtarku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qoro,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booqashooyinka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dhakhtarka,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daryeelka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degdegga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ah,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isbitaal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dhigista,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iyo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waxyaabo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kale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oo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badan.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Wixii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macluumaad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dheeraad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ah,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booqo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barta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Cinwaankeedu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yahay</a:t>
            </a:r>
            <a:r>
              <a:rPr sz="1000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b="1" u="heavy" spc="-10" dirty="0">
                <a:solidFill>
                  <a:srgbClr val="6294F6"/>
                </a:solidFill>
                <a:uFill>
                  <a:solidFill>
                    <a:srgbClr val="6294F6"/>
                  </a:solidFill>
                </a:uFill>
                <a:latin typeface="Arial"/>
                <a:cs typeface="Arial"/>
                <a:hlinkClick r:id="rId5"/>
              </a:rPr>
              <a:t>OregonHealthCare.gov</a:t>
            </a:r>
            <a:r>
              <a:rPr sz="1000" b="1" spc="-10" dirty="0">
                <a:solidFill>
                  <a:srgbClr val="6294F6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ama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wac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1-833-699-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6850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(lambarka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si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lacag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la’aan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ah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loo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waco,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wicitaannada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gudbinta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oo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dhan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waa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la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qabtaa).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Waxaad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 sidoo</a:t>
            </a:r>
            <a:endParaRPr sz="1000" dirty="0">
              <a:latin typeface="Arial"/>
              <a:cs typeface="Arial"/>
            </a:endParaRPr>
          </a:p>
          <a:p>
            <a:pPr marL="12700" marR="34290">
              <a:lnSpc>
                <a:spcPct val="100000"/>
              </a:lnSpc>
            </a:pP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kale</a:t>
            </a:r>
            <a:r>
              <a:rPr sz="1000" spc="-3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u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booqan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kartaa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bahwadaagta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qaabbilsan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arrimaha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bulshada</a:t>
            </a:r>
            <a:r>
              <a:rPr sz="1000" spc="-3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ama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wakiilka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caymiska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si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bilaash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ah,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caawimaad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fool-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ka-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fool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ah.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Si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aad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u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hesho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midka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kuugu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dhow,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fadlan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booqo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b="1" u="heavy" spc="-10" dirty="0">
                <a:solidFill>
                  <a:srgbClr val="6294F6"/>
                </a:solidFill>
                <a:uFill>
                  <a:solidFill>
                    <a:srgbClr val="6294F6"/>
                  </a:solidFill>
                </a:uFill>
                <a:latin typeface="Arial"/>
                <a:cs typeface="Arial"/>
                <a:hlinkClick r:id="rId6"/>
              </a:rPr>
              <a:t>OregonHealthCare.gov/GetHelp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.</a:t>
            </a:r>
            <a:endParaRPr sz="1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9013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4197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6050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C3D8BF-F3F8-A998-F50F-164D5F9C562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235258" y="8995872"/>
            <a:ext cx="1711325" cy="52798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4FC223-30B9-BF24-E1A1-E173ED841BB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727671" y="8983967"/>
            <a:ext cx="381000" cy="275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042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HP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94199"/>
      </a:accent1>
      <a:accent2>
        <a:srgbClr val="DB6012"/>
      </a:accent2>
      <a:accent3>
        <a:srgbClr val="6193F6"/>
      </a:accent3>
      <a:accent4>
        <a:srgbClr val="7ABCBD"/>
      </a:accent4>
      <a:accent5>
        <a:srgbClr val="F4D974"/>
      </a:accent5>
      <a:accent6>
        <a:srgbClr val="6EAC6A"/>
      </a:accent6>
      <a:hlink>
        <a:srgbClr val="6192F6"/>
      </a:hlink>
      <a:folHlink>
        <a:srgbClr val="6192F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6B1A66DE220E458FD6414F9598F7CA" ma:contentTypeVersion="18" ma:contentTypeDescription="Create a new document." ma:contentTypeScope="" ma:versionID="637e53a573105b8507f4915f9debd798">
  <xsd:schema xmlns:xsd="http://www.w3.org/2001/XMLSchema" xmlns:xs="http://www.w3.org/2001/XMLSchema" xmlns:p="http://schemas.microsoft.com/office/2006/metadata/properties" xmlns:ns1="http://schemas.microsoft.com/sharepoint/v3" xmlns:ns2="8b67cf5b-c5ed-46e6-bbf4-2bcc1c202471" xmlns:ns3="59da1016-2a1b-4f8a-9768-d7a4932f6f16" targetNamespace="http://schemas.microsoft.com/office/2006/metadata/properties" ma:root="true" ma:fieldsID="5eb0e10f0571061a8da3a0978aec45bb" ns1:_="" ns2:_="" ns3:_="">
    <xsd:import namespace="http://schemas.microsoft.com/sharepoint/v3"/>
    <xsd:import namespace="8b67cf5b-c5ed-46e6-bbf4-2bcc1c202471"/>
    <xsd:import namespace="59da1016-2a1b-4f8a-9768-d7a4932f6f16"/>
    <xsd:element name="properties">
      <xsd:complexType>
        <xsd:sequence>
          <xsd:element name="documentManagement">
            <xsd:complexType>
              <xsd:all>
                <xsd:element ref="ns2:Meta_x0020_Description" minOccurs="0"/>
                <xsd:element ref="ns2:Meta_x0020_Keywords" minOccurs="0"/>
                <xsd:element ref="ns3:IACategory" minOccurs="0"/>
                <xsd:element ref="ns3:IATopic" minOccurs="0"/>
                <xsd:element ref="ns3:IASubtopic" minOccurs="0"/>
                <xsd:element ref="ns3:DocumentExpirationDate" minOccurs="0"/>
                <xsd:element ref="ns1:URL" minOccurs="0"/>
                <xsd:element ref="ns1:PublishingStartDate" minOccurs="0"/>
                <xsd:element ref="ns1:PublishingExpirationDat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URL" ma:index="8" nillable="true" ma:displayName="URL" ma:internalName="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PublishingStartDate" ma:index="15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16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67cf5b-c5ed-46e6-bbf4-2bcc1c202471" elementFormDefault="qualified">
    <xsd:import namespace="http://schemas.microsoft.com/office/2006/documentManagement/types"/>
    <xsd:import namespace="http://schemas.microsoft.com/office/infopath/2007/PartnerControls"/>
    <xsd:element name="Meta_x0020_Description" ma:index="2" nillable="true" ma:displayName="Meta Description" ma:internalName="Meta_x0020_Description" ma:readOnly="false">
      <xsd:simpleType>
        <xsd:restriction base="dms:Text"/>
      </xsd:simpleType>
    </xsd:element>
    <xsd:element name="Meta_x0020_Keywords" ma:index="3" nillable="true" ma:displayName="Meta Keywords" ma:internalName="Meta_x0020_Keywords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da1016-2a1b-4f8a-9768-d7a4932f6f16" elementFormDefault="qualified">
    <xsd:import namespace="http://schemas.microsoft.com/office/2006/documentManagement/types"/>
    <xsd:import namespace="http://schemas.microsoft.com/office/infopath/2007/PartnerControls"/>
    <xsd:element name="IACategory" ma:index="4" nillable="true" ma:displayName="IA Category" ma:format="Dropdown" ma:internalName="IACategory" ma:readOnly="false">
      <xsd:simpleType>
        <xsd:restriction base="dms:Choice">
          <xsd:enumeration value="About OHA"/>
          <xsd:enumeration value="Programs and Services"/>
          <xsd:enumeration value="Oregon Health Plan"/>
          <xsd:enumeration value="Health System Reform"/>
          <xsd:enumeration value="Licenses and Certificates"/>
          <xsd:enumeration value="Public Health"/>
        </xsd:restriction>
      </xsd:simpleType>
    </xsd:element>
    <xsd:element name="IATopic" ma:index="5" nillable="true" ma:displayName="IA Topic" ma:format="Dropdown" ma:internalName="IATopic" ma:readOnly="false">
      <xsd:simpleType>
        <xsd:restriction base="dms:Choice">
          <xsd:enumeration value="About OHA - Agency Communications"/>
          <xsd:enumeration value="About OHA - Budget"/>
          <xsd:enumeration value="About OHA - Contacts"/>
          <xsd:enumeration value="About OHA - Grants &amp; Contracts"/>
          <xsd:enumeration value="About OHA - Jobs &amp; Employment"/>
          <xsd:enumeration value="About OHA - Organization"/>
          <xsd:enumeration value="About OHA - Policies"/>
          <xsd:enumeration value="About OHA - Public Meetings"/>
          <xsd:enumeration value="About OHA - Public Records"/>
          <xsd:enumeration value="About OHA - Questions &amp; Comments"/>
          <xsd:enumeration value="About OHA - Reports &amp; Data"/>
          <xsd:enumeration value="About OHA - Rulemaking"/>
          <xsd:enumeration value="Programs and Services - Behavioral Health"/>
          <xsd:enumeration value="Programs and Services - Contacts"/>
          <xsd:enumeration value="Programs and Services - Coordinated Care"/>
          <xsd:enumeration value="Programs and Services - Disease"/>
          <xsd:enumeration value="Programs and Services - Environment"/>
          <xsd:enumeration value="Programs and Services - Health Resources"/>
          <xsd:enumeration value="Programs and Services - OEBB"/>
          <xsd:enumeration value="Programs and Services - Oregon Health Plan"/>
          <xsd:enumeration value="Programs and Services - Oregon State Hospital"/>
          <xsd:enumeration value="Programs and Services - PEBB"/>
          <xsd:enumeration value="Programs and Services - Pharmacy"/>
          <xsd:enumeration value="Programs and Services - Prevention"/>
          <xsd:enumeration value="Programs and Services - Safety"/>
          <xsd:enumeration value="Oregon Health Plan - Agency Communications"/>
          <xsd:enumeration value="Oregon Health Plan - Benefits"/>
          <xsd:enumeration value="Oregon Health Plan - Contacts"/>
          <xsd:enumeration value="Oregon Health Plan - Coordinated Care"/>
          <xsd:enumeration value="Oregon Health Plan - Grants &amp; Contracts"/>
          <xsd:enumeration value="Oregon Health Plan - Health Resources"/>
          <xsd:enumeration value="Oregon Health Plan - Policies"/>
          <xsd:enumeration value="Oregon Health Plan - Providers and Partners"/>
          <xsd:enumeration value="Oregon Health Plan - Public Meetings"/>
          <xsd:enumeration value="Oregon Health Plan - Questions &amp; Comments"/>
          <xsd:enumeration value="Oregon Health Plan - Rule Making"/>
          <xsd:enumeration value="Health System Reform - Agency Communications"/>
          <xsd:enumeration value="Health System Reform - Coordinated Care"/>
          <xsd:enumeration value="Health System Reform - Public Meetings"/>
          <xsd:enumeration value="Health System Reform - Questions &amp; Comments"/>
          <xsd:enumeration value="Health System Reform - Reports &amp; Data"/>
          <xsd:enumeration value="Licenses and Certificates - Certificates"/>
          <xsd:enumeration value="Licenses and Certificates - Contacts"/>
          <xsd:enumeration value="Licenses and Certificates - Licenses"/>
          <xsd:enumeration value="Licenses and Certificates - Vital Records"/>
          <xsd:enumeration value="Public Health - Agency Communications"/>
          <xsd:enumeration value="Public Health - Contacts"/>
          <xsd:enumeration value="Public Health - Disease"/>
          <xsd:enumeration value="Public Health - Environment"/>
          <xsd:enumeration value="Public Health - Health Resources"/>
          <xsd:enumeration value="Public Health - Questions &amp; Comments"/>
          <xsd:enumeration value="Public Health - Prevention"/>
          <xsd:enumeration value="Public Health - Providers and Partners"/>
          <xsd:enumeration value="Public Health - Reports &amp; Data"/>
          <xsd:enumeration value="Public Health - Safety"/>
          <xsd:enumeration value="Public Health - Vital Records"/>
        </xsd:restriction>
      </xsd:simpleType>
    </xsd:element>
    <xsd:element name="IASubtopic" ma:index="6" nillable="true" ma:displayName="IA Subtopic" ma:format="Dropdown" ma:internalName="IASubtopic" ma:readOnly="false">
      <xsd:simpleType>
        <xsd:restriction base="dms:Choice">
          <xsd:enumeration value="Addiction Services - Alcohol"/>
          <xsd:enumeration value="Addiction Services - Drug"/>
          <xsd:enumeration value="Addiction Services - Gambling"/>
          <xsd:enumeration value="Addiction Services - Tobacco"/>
          <xsd:enumeration value="Applications"/>
          <xsd:enumeration value="Benefits - Health Plans"/>
          <xsd:enumeration value="Benefits - OEBB"/>
          <xsd:enumeration value="Benefits - OHP"/>
          <xsd:enumeration value="Benefits - PEBB"/>
          <xsd:enumeration value="Benefits - Retirement"/>
          <xsd:enumeration value="Budget - Agency Summary"/>
          <xsd:enumeration value="Budget - Agency Request (ARB)"/>
          <xsd:enumeration value="Budget - Governors Budget"/>
          <xsd:enumeration value="Budget - Infrastructure"/>
          <xsd:enumeration value="Budget - Legislatively Adopted (LAB)"/>
          <xsd:enumeration value="Budget - Legislative action"/>
          <xsd:enumeration value="Budget - Overview"/>
          <xsd:enumeration value="Budget - Policy Option Package (POP)"/>
          <xsd:enumeration value="Budget - Priorities"/>
          <xsd:enumeration value="Budget - Program"/>
          <xsd:enumeration value="Budget - Reduction"/>
          <xsd:enumeration value="Budget - Strategic funding proposal"/>
          <xsd:enumeration value="Budget - Special report"/>
          <xsd:enumeration value="Budget - Stakeholder meeting"/>
          <xsd:enumeration value="CCO - Contact"/>
          <xsd:enumeration value="CCO - Audited Financial Statement"/>
          <xsd:enumeration value="CCO - Interim Financial Statement"/>
          <xsd:enumeration value="CCO - Internal Financial Statement"/>
          <xsd:enumeration value="Clean Air"/>
          <xsd:enumeration value="Clean Water"/>
          <xsd:enumeration value="Clinics"/>
          <xsd:enumeration value="Commissions"/>
          <xsd:enumeration value="Committee Members"/>
          <xsd:enumeration value="Committees"/>
          <xsd:enumeration value="Crisis Services"/>
          <xsd:enumeration value="Drug Addiction Services"/>
          <xsd:enumeration value="Electronic Health Care Records (EHR)"/>
          <xsd:enumeration value="Emergency Preparedness"/>
          <xsd:enumeration value="Environmental Pollution"/>
          <xsd:enumeration value="Featured Content"/>
          <xsd:enumeration value="Fees"/>
          <xsd:enumeration value="Health Services - Primary Care Home"/>
          <xsd:enumeration value="Health Services - Prioritized list"/>
          <xsd:enumeration value="ICD-10"/>
          <xsd:enumeration value="Immunizations"/>
          <xsd:enumeration value="Legislation - Bills"/>
          <xsd:enumeration value="Legislation - Contact"/>
          <xsd:enumeration value="Legislation - Highlights"/>
          <xsd:enumeration value="Legislation - Session Summary"/>
          <xsd:enumeration value="Materials - Commission"/>
          <xsd:enumeration value="Materials - Committee"/>
          <xsd:enumeration value="Materials - Coverage Guidance"/>
          <xsd:enumeration value="Materials - Evidence-based Guidelines"/>
          <xsd:enumeration value="Materials - Health care plan details"/>
          <xsd:enumeration value="Materials - Health care plan overview"/>
          <xsd:enumeration value="Materials - Meeting Document"/>
          <xsd:enumeration value="Materials - Meeting Recording"/>
          <xsd:enumeration value="Materials - Meeting Schedule"/>
          <xsd:enumeration value="Materials - Open Enrollment"/>
          <xsd:enumeration value="Materials - Training"/>
          <xsd:enumeration value="Materials - Webinar"/>
          <xsd:enumeration value="Materials - Workgroup"/>
          <xsd:enumeration value="Medical Marijuana (OMMP)"/>
          <xsd:enumeration value="Medical Services"/>
          <xsd:enumeration value="Meeting Document"/>
          <xsd:enumeration value="Meeting Schedule"/>
          <xsd:enumeration value="Mental Health Services"/>
          <xsd:enumeration value="Metrics - Behavioral Health"/>
          <xsd:enumeration value="Metrics - CCO"/>
          <xsd:enumeration value="Metrics - Demographics"/>
          <xsd:enumeration value="Metrics - Hospital Performance"/>
          <xsd:enumeration value="Metrics - Incentive"/>
          <xsd:enumeration value="Metrics - Measures and Outcomes Tracking (MOTS)"/>
          <xsd:enumeration value="Metrics - ONE Eligibility system"/>
          <xsd:enumeration value="Metrics - Prevention"/>
          <xsd:enumeration value="Metrics - Rural health"/>
          <xsd:enumeration value="Metrics - State-Wide"/>
          <xsd:enumeration value="News Letter"/>
          <xsd:enumeration value="News Release"/>
          <xsd:enumeration value="OHP - Medicaid Waiver"/>
          <xsd:enumeration value="OHP - Provider Announcement"/>
          <xsd:enumeration value="OHP - Provider Rates"/>
          <xsd:enumeration value="Preferred Drug List"/>
          <xsd:enumeration value="Prescription Drugs - Monitoring"/>
          <xsd:enumeration value="Prescription Drugs - Preferred List"/>
          <xsd:enumeration value="Prescription Drugs - Subsidy"/>
          <xsd:enumeration value="Prescription Drugs Subsidy"/>
          <xsd:enumeration value="Technical Assistance"/>
          <xsd:enumeration value="Training"/>
          <xsd:enumeration value="Vital Statistics - Birth Certificate"/>
          <xsd:enumeration value="Vital Statistics - Certificate Death"/>
          <xsd:enumeration value="Vital Statistics - Data Use Requests"/>
          <xsd:enumeration value="Vital Statistics - Divorce Data"/>
          <xsd:enumeration value="Vital Statistics - Domestic Partnership Data"/>
          <xsd:enumeration value="Vital Statistics - Fetal Death Data"/>
          <xsd:enumeration value="Vital Statistics - Marriage Data"/>
          <xsd:enumeration value="Vital Statistics - Teen Pregnancy Data"/>
          <xsd:enumeration value="Wellness - Exercise"/>
          <xsd:enumeration value="Wellness - HEM"/>
          <xsd:enumeration value="Wellness - Intervention"/>
          <xsd:enumeration value="Wellness - Pain Management"/>
          <xsd:enumeration value="Wellness - Reproductive Health"/>
          <xsd:enumeration value="Wellness - Stress Relief"/>
        </xsd:restriction>
      </xsd:simpleType>
    </xsd:element>
    <xsd:element name="DocumentExpirationDate" ma:index="7" nillable="true" ma:displayName="Document Expiration Date" ma:format="DateOnly" ma:internalName="DocumentExpirationDate" ma:readOnly="false">
      <xsd:simpleType>
        <xsd:restriction base="dms:DateTime"/>
      </xsd:simple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ACategory xmlns="59da1016-2a1b-4f8a-9768-d7a4932f6f16" xsi:nil="true"/>
    <DocumentExpirationDate xmlns="59da1016-2a1b-4f8a-9768-d7a4932f6f16" xsi:nil="true"/>
    <IATopic xmlns="59da1016-2a1b-4f8a-9768-d7a4932f6f16" xsi:nil="true"/>
    <IASubtopic xmlns="59da1016-2a1b-4f8a-9768-d7a4932f6f16" xsi:nil="true"/>
    <URL xmlns="http://schemas.microsoft.com/sharepoint/v3">
      <Url>https://www.oregon.gov/oha/PHE/Documents/OHP_FactSheet_SO.pptx</Url>
      <Description>PowerPoint Presentation</Description>
    </URL>
    <Meta_x0020_Keywords xmlns="8b67cf5b-c5ed-46e6-bbf4-2bcc1c202471" xsi:nil="true"/>
    <PublishingExpirationDate xmlns="http://schemas.microsoft.com/sharepoint/v3" xsi:nil="true"/>
    <Meta_x0020_Description xmlns="8b67cf5b-c5ed-46e6-bbf4-2bcc1c202471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DFE2A85-B3D5-4788-A3AA-9C4D52E41854}"/>
</file>

<file path=customXml/itemProps2.xml><?xml version="1.0" encoding="utf-8"?>
<ds:datastoreItem xmlns:ds="http://schemas.openxmlformats.org/officeDocument/2006/customXml" ds:itemID="{E50028A9-6C71-4856-8F09-8E94D8B57A41}"/>
</file>

<file path=customXml/itemProps3.xml><?xml version="1.0" encoding="utf-8"?>
<ds:datastoreItem xmlns:ds="http://schemas.openxmlformats.org/officeDocument/2006/customXml" ds:itemID="{2FE9C4D3-D8C6-45DC-A86C-D5E3E28D5BF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69</TotalTime>
  <Words>0</Words>
  <Application>Microsoft Macintosh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Black</vt:lpstr>
      <vt:lpstr>Arial Narrow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 Augustin</dc:creator>
  <cp:lastModifiedBy>Sean Garrison</cp:lastModifiedBy>
  <cp:revision>6</cp:revision>
  <dcterms:created xsi:type="dcterms:W3CDTF">2023-05-25T05:59:53Z</dcterms:created>
  <dcterms:modified xsi:type="dcterms:W3CDTF">2023-07-07T21:55:12Z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0x010100736B1A66DE220E458FD6414F9598F7CA</vt:lpwstr>
  </property>
  <property fmtid="{D5CDD505-2E9C-101B-9397-08002B2CF9AE}" pid="3" name="WorkflowChangePath">
    <vt:lpwstr>e4c0fadb-ea59-4728-bea3-6f3cf0705495,2;</vt:lpwstr>
  </property>
</Properties>
</file>