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</p:sldMasterIdLst>
  <p:sldIdLst>
    <p:sldId id="261" r:id="rId2"/>
  </p:sldIdLst>
  <p:sldSz cx="10058400" cy="15544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C93E"/>
    <a:srgbClr val="2A39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>
      <p:cViewPr varScale="1">
        <p:scale>
          <a:sx n="54" d="100"/>
          <a:sy n="54" d="100"/>
        </p:scale>
        <p:origin x="3616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mailto:feedback@odhsoha.oregon.gov" TargetMode="External"/><Relationship Id="rId5" Type="http://schemas.openxmlformats.org/officeDocument/2006/relationships/hyperlink" Target="https://benefits.oregon.gov/" TargetMode="External"/><Relationship Id="rId4" Type="http://schemas.openxmlformats.org/officeDocument/2006/relationships/hyperlink" Target="https://keepcovered.oregon.gov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green poster with a cartoon character holding letters&#10;&#10;Description automatically generated with low confidence">
            <a:extLst>
              <a:ext uri="{FF2B5EF4-FFF2-40B4-BE49-F238E27FC236}">
                <a16:creationId xmlns:a16="http://schemas.microsoft.com/office/drawing/2014/main" id="{219B2A1F-3C5E-2EC4-F2E8-EDC0BAB3D6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0058400" cy="155448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56B77B-E0AE-B35A-2908-E3C5FE04D8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0058400" cy="15544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04BE6B-0AC6-F11F-582A-818B1372A80F}"/>
              </a:ext>
            </a:extLst>
          </p:cNvPr>
          <p:cNvSpPr txBox="1"/>
          <p:nvPr userDrawn="1"/>
        </p:nvSpPr>
        <p:spPr>
          <a:xfrm>
            <a:off x="501446" y="9512709"/>
            <a:ext cx="72414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200" b="1" dirty="0">
                <a:solidFill>
                  <a:srgbClr val="94D600"/>
                </a:solidFill>
                <a:effectLst/>
                <a:latin typeface="Arial" panose="020B0604020202020204" pitchFamily="34" charset="0"/>
              </a:rPr>
              <a:t>قم بتحديث عنوانك وتحقق من بريدك.</a:t>
            </a:r>
            <a:endParaRPr lang="ar-AE" sz="4200" dirty="0">
              <a:solidFill>
                <a:srgbClr val="94D6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32BCD8-20A4-CC4C-A5F1-88C22F41D2A1}"/>
              </a:ext>
            </a:extLst>
          </p:cNvPr>
          <p:cNvSpPr txBox="1"/>
          <p:nvPr userDrawn="1"/>
        </p:nvSpPr>
        <p:spPr>
          <a:xfrm>
            <a:off x="501446" y="10692580"/>
            <a:ext cx="724145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4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يمكنك الحصول على معلومات أو مساعدة مجانية بعدة لغات:</a:t>
            </a:r>
          </a:p>
          <a:p>
            <a:pPr algn="r" rtl="1"/>
            <a:r>
              <a:rPr lang="en-US" sz="3600" dirty="0" err="1">
                <a:solidFill>
                  <a:schemeClr val="bg1"/>
                </a:solidFill>
                <a:effectLst/>
                <a:latin typeface="Arial Black" panose="020B0604020202020204" pitchFamily="34" charset="0"/>
                <a:hlinkClick r:id="rId4"/>
              </a:rPr>
              <a:t>KeepCovered.Oregon.gov</a:t>
            </a:r>
            <a:endParaRPr lang="en-US" sz="3600" dirty="0">
              <a:solidFill>
                <a:schemeClr val="bg1"/>
              </a:solidFill>
              <a:effectLst/>
              <a:latin typeface="Arial Black" panose="020B0604020202020204" pitchFamily="34" charset="0"/>
            </a:endParaRPr>
          </a:p>
          <a:p>
            <a:pPr algn="r" rtl="1">
              <a:spcBef>
                <a:spcPts val="1200"/>
              </a:spcBef>
            </a:pPr>
            <a:r>
              <a:rPr lang="ar-AE" sz="24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اتصل خلال أيام الأسبوع من الساعة 7 صباحًا إلى الساعة 6 مساءً:</a:t>
            </a:r>
          </a:p>
          <a:p>
            <a:pPr algn="r" rtl="1"/>
            <a:r>
              <a:rPr lang="en-US" sz="3600" b="1" dirty="0">
                <a:solidFill>
                  <a:srgbClr val="95C93E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800-699-9075</a:t>
            </a:r>
            <a:endParaRPr lang="ar-AE" sz="3600" b="1" dirty="0">
              <a:solidFill>
                <a:srgbClr val="95C93E"/>
              </a:solidFill>
              <a:effectLst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r" rtl="1">
              <a:spcBef>
                <a:spcPts val="1200"/>
              </a:spcBef>
            </a:pPr>
            <a:r>
              <a:rPr lang="ar-AE" sz="24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أبلغ عن التغييرات واستجب للتجديدات على الإنترنت على الموقع:</a:t>
            </a:r>
          </a:p>
          <a:p>
            <a:pPr algn="r" rtl="1"/>
            <a:r>
              <a:rPr lang="en-US" sz="3600" b="1" dirty="0" err="1">
                <a:solidFill>
                  <a:schemeClr val="bg1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  <a:hlinkClick r:id="rId5"/>
              </a:rPr>
              <a:t>Benefits.Oregon.gov</a:t>
            </a:r>
            <a:endParaRPr lang="en-US" sz="3600" b="1" dirty="0">
              <a:solidFill>
                <a:schemeClr val="bg1"/>
              </a:solidFill>
              <a:effectLst/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B0B6B0-D0C0-567F-6196-77D7C3FC35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1446" y="14618400"/>
            <a:ext cx="2214656" cy="55325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2A397C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502913" indent="0">
              <a:buNone/>
              <a:defRPr sz="1035" b="0" i="0">
                <a:solidFill>
                  <a:srgbClr val="2A397C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1005826" indent="0">
              <a:buNone/>
              <a:defRPr sz="1035" b="0" i="0">
                <a:solidFill>
                  <a:srgbClr val="2A397C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508739" indent="0">
              <a:buNone/>
              <a:defRPr sz="1035" b="0" i="0">
                <a:solidFill>
                  <a:srgbClr val="2A397C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2011653" indent="0">
              <a:buNone/>
              <a:defRPr sz="1035" b="0" i="0">
                <a:solidFill>
                  <a:srgbClr val="2A397C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Enter your information</a:t>
            </a:r>
            <a:br>
              <a:rPr lang="en-US" dirty="0"/>
            </a:br>
            <a:r>
              <a:rPr lang="en-US" dirty="0"/>
              <a:t>address, phone number, hours </a:t>
            </a:r>
            <a:br>
              <a:rPr lang="en-US" dirty="0"/>
            </a:br>
            <a:r>
              <a:rPr lang="en-US" dirty="0"/>
              <a:t>up to 3 lines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602A25-C11C-E607-844A-5A5B415EB9E3}"/>
              </a:ext>
            </a:extLst>
          </p:cNvPr>
          <p:cNvSpPr txBox="1"/>
          <p:nvPr userDrawn="1"/>
        </p:nvSpPr>
        <p:spPr>
          <a:xfrm>
            <a:off x="648929" y="7871173"/>
            <a:ext cx="8377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تتم التغييرات  لخطة </a:t>
            </a:r>
            <a:r>
              <a:rPr lang="en-US" sz="24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Oregon Health Plan (OHP)</a:t>
            </a:r>
            <a:r>
              <a:rPr lang="en-US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sz="24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ar-AE" sz="24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الصحية ومزايا برنامج </a:t>
            </a:r>
            <a:r>
              <a:rPr lang="en-US" sz="24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Medicaid </a:t>
            </a:r>
            <a:r>
              <a:rPr lang="ar-AE" sz="24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الأخرى. يتم إصدار الخطابات الآن حتى منتصف عام 2024 وستوضح لك ما عليك فعله. لن يتلقى الجميع خطابات التجديد في نفس الوقت.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F57261-AF10-06B3-769C-AE96256E921B}"/>
              </a:ext>
            </a:extLst>
          </p:cNvPr>
          <p:cNvSpPr txBox="1"/>
          <p:nvPr userDrawn="1"/>
        </p:nvSpPr>
        <p:spPr>
          <a:xfrm>
            <a:off x="1032388" y="3791538"/>
            <a:ext cx="526517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7500" b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اتخذ إجراءات لتجديد المزايا</a:t>
            </a:r>
            <a:endParaRPr lang="ar-AE" sz="750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34C0FF-7C3F-C44D-9267-E23912723E95}"/>
              </a:ext>
            </a:extLst>
          </p:cNvPr>
          <p:cNvSpPr txBox="1"/>
          <p:nvPr userDrawn="1"/>
        </p:nvSpPr>
        <p:spPr>
          <a:xfrm>
            <a:off x="3156154" y="6120581"/>
            <a:ext cx="5987538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ar-AE" sz="7500" b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الطبية الخاصة بك!</a:t>
            </a:r>
            <a:endParaRPr lang="en-US" sz="75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E1312D-6BD7-51B7-6F23-6B521371FEA2}"/>
              </a:ext>
            </a:extLst>
          </p:cNvPr>
          <p:cNvSpPr txBox="1"/>
          <p:nvPr userDrawn="1"/>
        </p:nvSpPr>
        <p:spPr>
          <a:xfrm>
            <a:off x="4495046" y="15017769"/>
            <a:ext cx="520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700" dirty="0">
                <a:effectLst/>
                <a:latin typeface="Arial" panose="020B0604020202020204" pitchFamily="34" charset="0"/>
              </a:rPr>
              <a:t>بالنسبة للأشخاص ذوي الإعاقة أو الأشخاص الذين يتحدثون لغة أخرى غير الإنجليزية، يمكننا توفير المعلومات بتنسيقات بديلة مثل الترجمات أو الطباعة بحروف كبيرة أو بطريقة برايل. اتصل بالرقم ‎</a:t>
            </a:r>
            <a:r>
              <a:rPr lang="en-US" sz="700" dirty="0">
                <a:effectLst/>
                <a:latin typeface="Arial" panose="020B0604020202020204" pitchFamily="34" charset="0"/>
              </a:rPr>
              <a:t>503-945-5488</a:t>
            </a:r>
            <a:r>
              <a:rPr lang="ar-AE" sz="700" dirty="0">
                <a:effectLst/>
                <a:latin typeface="Arial" panose="020B0604020202020204" pitchFamily="34" charset="0"/>
              </a:rPr>
              <a:t> (جميع مكالمات الترحيل مقبولة) أو تفضل بزيارة </a:t>
            </a:r>
            <a:r>
              <a:rPr lang="en-US" sz="700" dirty="0" err="1">
                <a:solidFill>
                  <a:srgbClr val="95C93E"/>
                </a:solidFill>
                <a:effectLst/>
                <a:latin typeface="Arial Narrow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feedback@odhsoha.oregon.gov</a:t>
            </a:r>
            <a:r>
              <a:rPr lang="en-US" sz="700" dirty="0">
                <a:effectLst/>
                <a:latin typeface="Arial Narrow" panose="020B0604020202020204" pitchFamily="34" charset="0"/>
              </a:rPr>
              <a:t>.</a:t>
            </a:r>
            <a:endParaRPr lang="en-US" sz="70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762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08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A0C9E7-6F2F-1AA1-CD1D-BC48BA636A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112067" y="14614818"/>
            <a:ext cx="763929" cy="55318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00BB8-B2FD-D0F6-7FD4-823F84B317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9768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91C23A"/>
      </a:hlink>
      <a:folHlink>
        <a:srgbClr val="91C33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6B1A66DE220E458FD6414F9598F7CA" ma:contentTypeVersion="18" ma:contentTypeDescription="Create a new document." ma:contentTypeScope="" ma:versionID="637e53a573105b8507f4915f9debd798">
  <xsd:schema xmlns:xsd="http://www.w3.org/2001/XMLSchema" xmlns:xs="http://www.w3.org/2001/XMLSchema" xmlns:p="http://schemas.microsoft.com/office/2006/metadata/properties" xmlns:ns1="http://schemas.microsoft.com/sharepoint/v3" xmlns:ns2="8b67cf5b-c5ed-46e6-bbf4-2bcc1c202471" xmlns:ns3="59da1016-2a1b-4f8a-9768-d7a4932f6f16" targetNamespace="http://schemas.microsoft.com/office/2006/metadata/properties" ma:root="true" ma:fieldsID="5eb0e10f0571061a8da3a0978aec45bb" ns1:_="" ns2:_="" ns3:_="">
    <xsd:import namespace="http://schemas.microsoft.com/sharepoint/v3"/>
    <xsd:import namespace="8b67cf5b-c5ed-46e6-bbf4-2bcc1c202471"/>
    <xsd:import namespace="59da1016-2a1b-4f8a-9768-d7a4932f6f16"/>
    <xsd:element name="properties">
      <xsd:complexType>
        <xsd:sequence>
          <xsd:element name="documentManagement">
            <xsd:complexType>
              <xsd:all>
                <xsd:element ref="ns2:Meta_x0020_Description" minOccurs="0"/>
                <xsd:element ref="ns2:Meta_x0020_Keywords" minOccurs="0"/>
                <xsd:element ref="ns3:IACategory" minOccurs="0"/>
                <xsd:element ref="ns3:IATopic" minOccurs="0"/>
                <xsd:element ref="ns3:IASubtopic" minOccurs="0"/>
                <xsd:element ref="ns3:DocumentExpirationDate" minOccurs="0"/>
                <xsd:element ref="ns1:URL" minOccurs="0"/>
                <xsd:element ref="ns1:PublishingStartDate" minOccurs="0"/>
                <xsd:element ref="ns1:PublishingExpirationDate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URL" ma:index="8" nillable="true" ma:displayName="URL" ma:internalName="URL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ublishingStartDate" ma:index="15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16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67cf5b-c5ed-46e6-bbf4-2bcc1c202471" elementFormDefault="qualified">
    <xsd:import namespace="http://schemas.microsoft.com/office/2006/documentManagement/types"/>
    <xsd:import namespace="http://schemas.microsoft.com/office/infopath/2007/PartnerControls"/>
    <xsd:element name="Meta_x0020_Description" ma:index="2" nillable="true" ma:displayName="Meta Description" ma:internalName="Meta_x0020_Description" ma:readOnly="false">
      <xsd:simpleType>
        <xsd:restriction base="dms:Text"/>
      </xsd:simpleType>
    </xsd:element>
    <xsd:element name="Meta_x0020_Keywords" ma:index="3" nillable="true" ma:displayName="Meta Keywords" ma:internalName="Meta_x0020_Keywords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da1016-2a1b-4f8a-9768-d7a4932f6f16" elementFormDefault="qualified">
    <xsd:import namespace="http://schemas.microsoft.com/office/2006/documentManagement/types"/>
    <xsd:import namespace="http://schemas.microsoft.com/office/infopath/2007/PartnerControls"/>
    <xsd:element name="IACategory" ma:index="4" nillable="true" ma:displayName="IA Category" ma:format="Dropdown" ma:internalName="IACategory" ma:readOnly="false">
      <xsd:simpleType>
        <xsd:restriction base="dms:Choice">
          <xsd:enumeration value="About OHA"/>
          <xsd:enumeration value="Programs and Services"/>
          <xsd:enumeration value="Oregon Health Plan"/>
          <xsd:enumeration value="Health System Reform"/>
          <xsd:enumeration value="Licenses and Certificates"/>
          <xsd:enumeration value="Public Health"/>
        </xsd:restriction>
      </xsd:simpleType>
    </xsd:element>
    <xsd:element name="IATopic" ma:index="5" nillable="true" ma:displayName="IA Topic" ma:format="Dropdown" ma:internalName="IATopic" ma:readOnly="false">
      <xsd:simpleType>
        <xsd:restriction base="dms:Choice">
          <xsd:enumeration value="About OHA - Agency Communications"/>
          <xsd:enumeration value="About OHA - Budget"/>
          <xsd:enumeration value="About OHA - Contacts"/>
          <xsd:enumeration value="About OHA - Grants &amp; Contracts"/>
          <xsd:enumeration value="About OHA - Jobs &amp; Employment"/>
          <xsd:enumeration value="About OHA - Organization"/>
          <xsd:enumeration value="About OHA - Policies"/>
          <xsd:enumeration value="About OHA - Public Meetings"/>
          <xsd:enumeration value="About OHA - Public Records"/>
          <xsd:enumeration value="About OHA - Questions &amp; Comments"/>
          <xsd:enumeration value="About OHA - Reports &amp; Data"/>
          <xsd:enumeration value="About OHA - Rulemaking"/>
          <xsd:enumeration value="Programs and Services - Behavioral Health"/>
          <xsd:enumeration value="Programs and Services - Contacts"/>
          <xsd:enumeration value="Programs and Services - Coordinated Care"/>
          <xsd:enumeration value="Programs and Services - Disease"/>
          <xsd:enumeration value="Programs and Services - Environment"/>
          <xsd:enumeration value="Programs and Services - Health Resources"/>
          <xsd:enumeration value="Programs and Services - OEBB"/>
          <xsd:enumeration value="Programs and Services - Oregon Health Plan"/>
          <xsd:enumeration value="Programs and Services - Oregon State Hospital"/>
          <xsd:enumeration value="Programs and Services - PEBB"/>
          <xsd:enumeration value="Programs and Services - Pharmacy"/>
          <xsd:enumeration value="Programs and Services - Prevention"/>
          <xsd:enumeration value="Programs and Services - Safety"/>
          <xsd:enumeration value="Oregon Health Plan - Agency Communications"/>
          <xsd:enumeration value="Oregon Health Plan - Benefits"/>
          <xsd:enumeration value="Oregon Health Plan - Contacts"/>
          <xsd:enumeration value="Oregon Health Plan - Coordinated Care"/>
          <xsd:enumeration value="Oregon Health Plan - Grants &amp; Contracts"/>
          <xsd:enumeration value="Oregon Health Plan - Health Resources"/>
          <xsd:enumeration value="Oregon Health Plan - Policies"/>
          <xsd:enumeration value="Oregon Health Plan - Providers and Partners"/>
          <xsd:enumeration value="Oregon Health Plan - Public Meetings"/>
          <xsd:enumeration value="Oregon Health Plan - Questions &amp; Comments"/>
          <xsd:enumeration value="Oregon Health Plan - Rule Making"/>
          <xsd:enumeration value="Health System Reform - Agency Communications"/>
          <xsd:enumeration value="Health System Reform - Coordinated Care"/>
          <xsd:enumeration value="Health System Reform - Public Meetings"/>
          <xsd:enumeration value="Health System Reform - Questions &amp; Comments"/>
          <xsd:enumeration value="Health System Reform - Reports &amp; Data"/>
          <xsd:enumeration value="Licenses and Certificates - Certificates"/>
          <xsd:enumeration value="Licenses and Certificates - Contacts"/>
          <xsd:enumeration value="Licenses and Certificates - Licenses"/>
          <xsd:enumeration value="Licenses and Certificates - Vital Records"/>
          <xsd:enumeration value="Public Health - Agency Communications"/>
          <xsd:enumeration value="Public Health - Contacts"/>
          <xsd:enumeration value="Public Health - Disease"/>
          <xsd:enumeration value="Public Health - Environment"/>
          <xsd:enumeration value="Public Health - Health Resources"/>
          <xsd:enumeration value="Public Health - Questions &amp; Comments"/>
          <xsd:enumeration value="Public Health - Prevention"/>
          <xsd:enumeration value="Public Health - Providers and Partners"/>
          <xsd:enumeration value="Public Health - Reports &amp; Data"/>
          <xsd:enumeration value="Public Health - Safety"/>
          <xsd:enumeration value="Public Health - Vital Records"/>
        </xsd:restriction>
      </xsd:simpleType>
    </xsd:element>
    <xsd:element name="IASubtopic" ma:index="6" nillable="true" ma:displayName="IA Subtopic" ma:format="Dropdown" ma:internalName="IASubtopic" ma:readOnly="false">
      <xsd:simpleType>
        <xsd:restriction base="dms:Choice">
          <xsd:enumeration value="Addiction Services - Alcohol"/>
          <xsd:enumeration value="Addiction Services - Drug"/>
          <xsd:enumeration value="Addiction Services - Gambling"/>
          <xsd:enumeration value="Addiction Services - Tobacco"/>
          <xsd:enumeration value="Applications"/>
          <xsd:enumeration value="Benefits - Health Plans"/>
          <xsd:enumeration value="Benefits - OEBB"/>
          <xsd:enumeration value="Benefits - OHP"/>
          <xsd:enumeration value="Benefits - PEBB"/>
          <xsd:enumeration value="Benefits - Retirement"/>
          <xsd:enumeration value="Budget - Agency Summary"/>
          <xsd:enumeration value="Budget - Agency Request (ARB)"/>
          <xsd:enumeration value="Budget - Governors Budget"/>
          <xsd:enumeration value="Budget - Infrastructure"/>
          <xsd:enumeration value="Budget - Legislatively Adopted (LAB)"/>
          <xsd:enumeration value="Budget - Legislative action"/>
          <xsd:enumeration value="Budget - Overview"/>
          <xsd:enumeration value="Budget - Policy Option Package (POP)"/>
          <xsd:enumeration value="Budget - Priorities"/>
          <xsd:enumeration value="Budget - Program"/>
          <xsd:enumeration value="Budget - Reduction"/>
          <xsd:enumeration value="Budget - Strategic funding proposal"/>
          <xsd:enumeration value="Budget - Special report"/>
          <xsd:enumeration value="Budget - Stakeholder meeting"/>
          <xsd:enumeration value="CCO - Contact"/>
          <xsd:enumeration value="CCO - Audited Financial Statement"/>
          <xsd:enumeration value="CCO - Interim Financial Statement"/>
          <xsd:enumeration value="CCO - Internal Financial Statement"/>
          <xsd:enumeration value="Clean Air"/>
          <xsd:enumeration value="Clean Water"/>
          <xsd:enumeration value="Clinics"/>
          <xsd:enumeration value="Commissions"/>
          <xsd:enumeration value="Committee Members"/>
          <xsd:enumeration value="Committees"/>
          <xsd:enumeration value="Crisis Services"/>
          <xsd:enumeration value="Drug Addiction Services"/>
          <xsd:enumeration value="Electronic Health Care Records (EHR)"/>
          <xsd:enumeration value="Emergency Preparedness"/>
          <xsd:enumeration value="Environmental Pollution"/>
          <xsd:enumeration value="Featured Content"/>
          <xsd:enumeration value="Fees"/>
          <xsd:enumeration value="Health Services - Primary Care Home"/>
          <xsd:enumeration value="Health Services - Prioritized list"/>
          <xsd:enumeration value="ICD-10"/>
          <xsd:enumeration value="Immunizations"/>
          <xsd:enumeration value="Legislation - Bills"/>
          <xsd:enumeration value="Legislation - Contact"/>
          <xsd:enumeration value="Legislation - Highlights"/>
          <xsd:enumeration value="Legislation - Session Summary"/>
          <xsd:enumeration value="Materials - Commission"/>
          <xsd:enumeration value="Materials - Committee"/>
          <xsd:enumeration value="Materials - Coverage Guidance"/>
          <xsd:enumeration value="Materials - Evidence-based Guidelines"/>
          <xsd:enumeration value="Materials - Health care plan details"/>
          <xsd:enumeration value="Materials - Health care plan overview"/>
          <xsd:enumeration value="Materials - Meeting Document"/>
          <xsd:enumeration value="Materials - Meeting Recording"/>
          <xsd:enumeration value="Materials - Meeting Schedule"/>
          <xsd:enumeration value="Materials - Open Enrollment"/>
          <xsd:enumeration value="Materials - Training"/>
          <xsd:enumeration value="Materials - Webinar"/>
          <xsd:enumeration value="Materials - Workgroup"/>
          <xsd:enumeration value="Medical Marijuana (OMMP)"/>
          <xsd:enumeration value="Medical Services"/>
          <xsd:enumeration value="Meeting Document"/>
          <xsd:enumeration value="Meeting Schedule"/>
          <xsd:enumeration value="Mental Health Services"/>
          <xsd:enumeration value="Metrics - Behavioral Health"/>
          <xsd:enumeration value="Metrics - CCO"/>
          <xsd:enumeration value="Metrics - Demographics"/>
          <xsd:enumeration value="Metrics - Hospital Performance"/>
          <xsd:enumeration value="Metrics - Incentive"/>
          <xsd:enumeration value="Metrics - Measures and Outcomes Tracking (MOTS)"/>
          <xsd:enumeration value="Metrics - ONE Eligibility system"/>
          <xsd:enumeration value="Metrics - Prevention"/>
          <xsd:enumeration value="Metrics - Rural health"/>
          <xsd:enumeration value="Metrics - State-Wide"/>
          <xsd:enumeration value="News Letter"/>
          <xsd:enumeration value="News Release"/>
          <xsd:enumeration value="OHP - Medicaid Waiver"/>
          <xsd:enumeration value="OHP - Provider Announcement"/>
          <xsd:enumeration value="OHP - Provider Rates"/>
          <xsd:enumeration value="Preferred Drug List"/>
          <xsd:enumeration value="Prescription Drugs - Monitoring"/>
          <xsd:enumeration value="Prescription Drugs - Preferred List"/>
          <xsd:enumeration value="Prescription Drugs - Subsidy"/>
          <xsd:enumeration value="Prescription Drugs Subsidy"/>
          <xsd:enumeration value="Technical Assistance"/>
          <xsd:enumeration value="Training"/>
          <xsd:enumeration value="Vital Statistics - Birth Certificate"/>
          <xsd:enumeration value="Vital Statistics - Certificate Death"/>
          <xsd:enumeration value="Vital Statistics - Data Use Requests"/>
          <xsd:enumeration value="Vital Statistics - Divorce Data"/>
          <xsd:enumeration value="Vital Statistics - Domestic Partnership Data"/>
          <xsd:enumeration value="Vital Statistics - Fetal Death Data"/>
          <xsd:enumeration value="Vital Statistics - Marriage Data"/>
          <xsd:enumeration value="Vital Statistics - Teen Pregnancy Data"/>
          <xsd:enumeration value="Wellness - Exercise"/>
          <xsd:enumeration value="Wellness - HEM"/>
          <xsd:enumeration value="Wellness - Intervention"/>
          <xsd:enumeration value="Wellness - Pain Management"/>
          <xsd:enumeration value="Wellness - Reproductive Health"/>
          <xsd:enumeration value="Wellness - Stress Relief"/>
        </xsd:restriction>
      </xsd:simpleType>
    </xsd:element>
    <xsd:element name="DocumentExpirationDate" ma:index="7" nillable="true" ma:displayName="Document Expiration Date" ma:format="DateOnly" ma:internalName="DocumentExpirationDate" ma:readOnly="false">
      <xsd:simpleType>
        <xsd:restriction base="dms:DateTime"/>
      </xsd:simple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ACategory xmlns="59da1016-2a1b-4f8a-9768-d7a4932f6f16" xsi:nil="true"/>
    <DocumentExpirationDate xmlns="59da1016-2a1b-4f8a-9768-d7a4932f6f16" xsi:nil="true"/>
    <IATopic xmlns="59da1016-2a1b-4f8a-9768-d7a4932f6f16" xsi:nil="true"/>
    <IASubtopic xmlns="59da1016-2a1b-4f8a-9768-d7a4932f6f16" xsi:nil="true"/>
    <URL xmlns="http://schemas.microsoft.com/sharepoint/v3">
      <Url>https://www.oregon.gov/oha/PHE/Documents/OHP_Poster2%20AR.pptx</Url>
      <Description>PowerPoint Presentation</Description>
    </URL>
    <Meta_x0020_Keywords xmlns="8b67cf5b-c5ed-46e6-bbf4-2bcc1c202471" xsi:nil="true"/>
    <PublishingExpirationDate xmlns="http://schemas.microsoft.com/sharepoint/v3" xsi:nil="true"/>
    <Meta_x0020_Description xmlns="8b67cf5b-c5ed-46e6-bbf4-2bcc1c202471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170006A-9270-4654-93AF-C9EBDFFD7B4D}"/>
</file>

<file path=customXml/itemProps2.xml><?xml version="1.0" encoding="utf-8"?>
<ds:datastoreItem xmlns:ds="http://schemas.openxmlformats.org/officeDocument/2006/customXml" ds:itemID="{6E77CC25-7ABF-49F6-BF07-39882BDCC27C}"/>
</file>

<file path=customXml/itemProps3.xml><?xml version="1.0" encoding="utf-8"?>
<ds:datastoreItem xmlns:ds="http://schemas.openxmlformats.org/officeDocument/2006/customXml" ds:itemID="{5CBB4EDA-9C96-4623-B563-0E97DCB74ED2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210</TotalTime>
  <Words>0</Words>
  <Application>Microsoft Macintosh PowerPoint</Application>
  <PresentationFormat>Custom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Arial Black</vt:lpstr>
      <vt:lpstr>Arial Narrow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Sandra Augustin</dc:creator>
  <cp:lastModifiedBy>Sandra Augustin</cp:lastModifiedBy>
  <cp:revision>13</cp:revision>
  <dcterms:created xsi:type="dcterms:W3CDTF">2023-05-25T05:59:53Z</dcterms:created>
  <dcterms:modified xsi:type="dcterms:W3CDTF">2023-06-09T00:38:17Z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0x010100736B1A66DE220E458FD6414F9598F7CA</vt:lpwstr>
  </property>
  <property fmtid="{D5CDD505-2E9C-101B-9397-08002B2CF9AE}" pid="3" name="WorkflowChangePath">
    <vt:lpwstr>e4c0fadb-ea59-4728-bea3-6f3cf0705495,2;</vt:lpwstr>
  </property>
</Properties>
</file>