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sldIdLst>
    <p:sldId id="258" r:id="rId2"/>
  </p:sldIdLst>
  <p:sldSz cx="10058400" cy="1554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3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54" d="100"/>
          <a:sy n="54" d="100"/>
        </p:scale>
        <p:origin x="3616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mailto:feedback@odhsoha.oregon.gov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Benefits.Oregon.gov/" TargetMode="External"/><Relationship Id="rId5" Type="http://schemas.openxmlformats.org/officeDocument/2006/relationships/hyperlink" Target="https://KeepCovered.Oregon.gov/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KeepCovered.Oregon.gov/" TargetMode="External"/><Relationship Id="rId9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artoon, design&#10;&#10;Description automatically generated">
            <a:extLst>
              <a:ext uri="{FF2B5EF4-FFF2-40B4-BE49-F238E27FC236}">
                <a16:creationId xmlns:a16="http://schemas.microsoft.com/office/drawing/2014/main" id="{500B4095-274F-799A-37E8-5B45D9620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353"/>
          <a:stretch/>
        </p:blipFill>
        <p:spPr>
          <a:xfrm>
            <a:off x="-1" y="0"/>
            <a:ext cx="10058400" cy="15023628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C1AD957-B68C-0C4A-4AAC-04F4AE7FC7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40425" y="14470371"/>
            <a:ext cx="2214656" cy="5532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502913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1005826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508739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2011653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Enter your information</a:t>
            </a:r>
            <a:br>
              <a:rPr lang="en-US" dirty="0"/>
            </a:br>
            <a:r>
              <a:rPr lang="en-US" dirty="0"/>
              <a:t>address, phone number, hours 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B09B4C39-A981-AC87-53E9-9AA043CCA47E}"/>
              </a:ext>
            </a:extLst>
          </p:cNvPr>
          <p:cNvGrpSpPr/>
          <p:nvPr userDrawn="1"/>
        </p:nvGrpSpPr>
        <p:grpSpPr>
          <a:xfrm>
            <a:off x="429005" y="6215405"/>
            <a:ext cx="5471160" cy="5406390"/>
            <a:chOff x="429005" y="6215405"/>
            <a:chExt cx="5471160" cy="5406390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412F5B15-F9C5-228F-CCCA-3EDDF1347F33}"/>
                </a:ext>
              </a:extLst>
            </p:cNvPr>
            <p:cNvSpPr/>
            <p:nvPr/>
          </p:nvSpPr>
          <p:spPr>
            <a:xfrm>
              <a:off x="448055" y="6234455"/>
              <a:ext cx="5433060" cy="0"/>
            </a:xfrm>
            <a:custGeom>
              <a:avLst/>
              <a:gdLst/>
              <a:ahLst/>
              <a:cxnLst/>
              <a:rect l="l" t="t" r="r" b="b"/>
              <a:pathLst>
                <a:path w="5433060">
                  <a:moveTo>
                    <a:pt x="0" y="0"/>
                  </a:moveTo>
                  <a:lnTo>
                    <a:pt x="5433060" y="0"/>
                  </a:lnTo>
                </a:path>
              </a:pathLst>
            </a:custGeom>
            <a:ln w="38100">
              <a:solidFill>
                <a:srgbClr val="96C9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D9A81A8D-1F22-9C63-C339-F970B5FA6F5B}"/>
                </a:ext>
              </a:extLst>
            </p:cNvPr>
            <p:cNvSpPr/>
            <p:nvPr/>
          </p:nvSpPr>
          <p:spPr>
            <a:xfrm>
              <a:off x="448055" y="11602592"/>
              <a:ext cx="2889885" cy="0"/>
            </a:xfrm>
            <a:custGeom>
              <a:avLst/>
              <a:gdLst/>
              <a:ahLst/>
              <a:cxnLst/>
              <a:rect l="l" t="t" r="r" b="b"/>
              <a:pathLst>
                <a:path w="2889885">
                  <a:moveTo>
                    <a:pt x="0" y="0"/>
                  </a:moveTo>
                  <a:lnTo>
                    <a:pt x="2889504" y="0"/>
                  </a:lnTo>
                </a:path>
              </a:pathLst>
            </a:custGeom>
            <a:ln w="38100">
              <a:solidFill>
                <a:srgbClr val="96C9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43">
            <a:extLst>
              <a:ext uri="{FF2B5EF4-FFF2-40B4-BE49-F238E27FC236}">
                <a16:creationId xmlns:a16="http://schemas.microsoft.com/office/drawing/2014/main" id="{93F363E5-1BA4-C20B-A08F-CA77AA247DC1}"/>
              </a:ext>
            </a:extLst>
          </p:cNvPr>
          <p:cNvSpPr txBox="1"/>
          <p:nvPr userDrawn="1"/>
        </p:nvSpPr>
        <p:spPr>
          <a:xfrm>
            <a:off x="444500" y="15181942"/>
            <a:ext cx="84747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For</a:t>
            </a:r>
            <a:r>
              <a:rPr sz="700" spc="-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spc="-10" dirty="0">
                <a:solidFill>
                  <a:srgbClr val="6D6E71"/>
                </a:solidFill>
                <a:latin typeface="Arial Narrow"/>
                <a:cs typeface="Arial Narrow"/>
              </a:rPr>
              <a:t>individuals</a:t>
            </a:r>
            <a:r>
              <a:rPr sz="700" spc="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with</a:t>
            </a:r>
            <a:r>
              <a:rPr sz="700" spc="10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spc="-10" dirty="0">
                <a:solidFill>
                  <a:srgbClr val="6D6E71"/>
                </a:solidFill>
                <a:latin typeface="Arial Narrow"/>
                <a:cs typeface="Arial Narrow"/>
              </a:rPr>
              <a:t>disabilities</a:t>
            </a:r>
            <a:r>
              <a:rPr sz="700" spc="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or </a:t>
            </a:r>
            <a:r>
              <a:rPr sz="700" spc="-10" dirty="0">
                <a:solidFill>
                  <a:srgbClr val="6D6E71"/>
                </a:solidFill>
                <a:latin typeface="Arial Narrow"/>
                <a:cs typeface="Arial Narrow"/>
              </a:rPr>
              <a:t>individuals</a:t>
            </a:r>
            <a:r>
              <a:rPr sz="700" spc="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who</a:t>
            </a:r>
            <a:r>
              <a:rPr sz="700" spc="10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speak</a:t>
            </a:r>
            <a:r>
              <a:rPr sz="700" spc="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a</a:t>
            </a:r>
            <a:r>
              <a:rPr sz="700" spc="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spc="-10" dirty="0">
                <a:solidFill>
                  <a:srgbClr val="6D6E71"/>
                </a:solidFill>
                <a:latin typeface="Arial Narrow"/>
                <a:cs typeface="Arial Narrow"/>
              </a:rPr>
              <a:t>language</a:t>
            </a: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 other</a:t>
            </a:r>
            <a:r>
              <a:rPr sz="700" spc="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than</a:t>
            </a:r>
            <a:r>
              <a:rPr sz="700" spc="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English,</a:t>
            </a:r>
            <a:r>
              <a:rPr sz="700" spc="10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spc="-10" dirty="0">
                <a:solidFill>
                  <a:srgbClr val="6D6E71"/>
                </a:solidFill>
                <a:latin typeface="Arial Narrow"/>
                <a:cs typeface="Arial Narrow"/>
              </a:rPr>
              <a:t>OHA</a:t>
            </a:r>
            <a:r>
              <a:rPr sz="700" spc="-2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can</a:t>
            </a:r>
            <a:r>
              <a:rPr sz="700" spc="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provide</a:t>
            </a:r>
            <a:r>
              <a:rPr sz="700" spc="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spc="-10" dirty="0">
                <a:solidFill>
                  <a:srgbClr val="6D6E71"/>
                </a:solidFill>
                <a:latin typeface="Arial Narrow"/>
                <a:cs typeface="Arial Narrow"/>
              </a:rPr>
              <a:t>information</a:t>
            </a: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 in</a:t>
            </a:r>
            <a:r>
              <a:rPr sz="700" spc="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spc="-10" dirty="0">
                <a:solidFill>
                  <a:srgbClr val="6D6E71"/>
                </a:solidFill>
                <a:latin typeface="Arial Narrow"/>
                <a:cs typeface="Arial Narrow"/>
              </a:rPr>
              <a:t>alternate</a:t>
            </a:r>
            <a:r>
              <a:rPr sz="700" spc="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formats</a:t>
            </a:r>
            <a:r>
              <a:rPr sz="700" spc="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such as</a:t>
            </a:r>
            <a:r>
              <a:rPr sz="700" spc="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translations,</a:t>
            </a:r>
            <a:r>
              <a:rPr sz="700" spc="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large</a:t>
            </a:r>
            <a:r>
              <a:rPr sz="700" spc="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print or</a:t>
            </a:r>
            <a:r>
              <a:rPr sz="700" spc="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spc="-10" dirty="0">
                <a:solidFill>
                  <a:srgbClr val="6D6E71"/>
                </a:solidFill>
                <a:latin typeface="Arial Narrow"/>
                <a:cs typeface="Arial Narrow"/>
              </a:rPr>
              <a:t>braille.</a:t>
            </a:r>
            <a:r>
              <a:rPr sz="700" spc="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Contact</a:t>
            </a:r>
            <a:r>
              <a:rPr sz="700" spc="10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spc="-10" dirty="0">
                <a:solidFill>
                  <a:srgbClr val="6D6E71"/>
                </a:solidFill>
                <a:latin typeface="Arial Narrow"/>
                <a:cs typeface="Arial Narrow"/>
              </a:rPr>
              <a:t>503-945-</a:t>
            </a: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5488</a:t>
            </a:r>
            <a:r>
              <a:rPr sz="700" spc="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(all</a:t>
            </a:r>
            <a:r>
              <a:rPr sz="700" spc="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relay</a:t>
            </a:r>
            <a:r>
              <a:rPr sz="700" spc="10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calls</a:t>
            </a:r>
            <a:r>
              <a:rPr sz="700" spc="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spc="-10" dirty="0">
                <a:solidFill>
                  <a:srgbClr val="6D6E71"/>
                </a:solidFill>
                <a:latin typeface="Arial Narrow"/>
                <a:cs typeface="Arial Narrow"/>
              </a:rPr>
              <a:t>accepted)</a:t>
            </a:r>
            <a:r>
              <a:rPr sz="700" spc="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or</a:t>
            </a:r>
            <a:r>
              <a:rPr sz="700" spc="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spc="-10" dirty="0">
                <a:solidFill>
                  <a:srgbClr val="6D6E71"/>
                </a:solidFill>
                <a:latin typeface="Arial Narrow"/>
                <a:cs typeface="Arial Narrow"/>
                <a:hlinkClick r:id="rId3"/>
              </a:rPr>
              <a:t>feedback@odhsoha.oregon.gov.</a:t>
            </a:r>
            <a:endParaRPr sz="700" dirty="0">
              <a:latin typeface="Arial Narrow"/>
              <a:cs typeface="Arial Narrow"/>
            </a:endParaRPr>
          </a:p>
        </p:txBody>
      </p:sp>
      <p:sp>
        <p:nvSpPr>
          <p:cNvPr id="11" name="object 44">
            <a:extLst>
              <a:ext uri="{FF2B5EF4-FFF2-40B4-BE49-F238E27FC236}">
                <a16:creationId xmlns:a16="http://schemas.microsoft.com/office/drawing/2014/main" id="{CA5C6C84-DD77-289B-1612-671F4899293D}"/>
              </a:ext>
            </a:extLst>
          </p:cNvPr>
          <p:cNvSpPr txBox="1"/>
          <p:nvPr userDrawn="1"/>
        </p:nvSpPr>
        <p:spPr>
          <a:xfrm>
            <a:off x="9569660" y="13246100"/>
            <a:ext cx="127635" cy="799465"/>
          </a:xfrm>
          <a:prstGeom prst="rect">
            <a:avLst/>
          </a:prstGeom>
        </p:spPr>
        <p:txBody>
          <a:bodyPr vert="vert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700" dirty="0">
                <a:solidFill>
                  <a:srgbClr val="FFFFFF"/>
                </a:solidFill>
                <a:latin typeface="Arial Narrow"/>
                <a:cs typeface="Arial Narrow"/>
              </a:rPr>
              <a:t>PS1-C-EN </a:t>
            </a:r>
            <a:r>
              <a:rPr sz="700" spc="-10" dirty="0">
                <a:solidFill>
                  <a:srgbClr val="FFFFFF"/>
                </a:solidFill>
                <a:latin typeface="Arial Narrow"/>
                <a:cs typeface="Arial Narrow"/>
              </a:rPr>
              <a:t>(05/22/2023)</a:t>
            </a:r>
            <a:endParaRPr sz="700">
              <a:latin typeface="Arial Narrow"/>
              <a:cs typeface="Arial Narrow"/>
            </a:endParaRPr>
          </a:p>
        </p:txBody>
      </p:sp>
      <p:sp>
        <p:nvSpPr>
          <p:cNvPr id="12" name="object 51">
            <a:extLst>
              <a:ext uri="{FF2B5EF4-FFF2-40B4-BE49-F238E27FC236}">
                <a16:creationId xmlns:a16="http://schemas.microsoft.com/office/drawing/2014/main" id="{55D0CF47-2055-A195-CB0A-488D3CC2193E}"/>
              </a:ext>
            </a:extLst>
          </p:cNvPr>
          <p:cNvSpPr txBox="1"/>
          <p:nvPr userDrawn="1"/>
        </p:nvSpPr>
        <p:spPr>
          <a:xfrm>
            <a:off x="444500" y="14973300"/>
            <a:ext cx="14293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231F20"/>
                </a:solidFill>
                <a:latin typeface="Arial Black"/>
                <a:cs typeface="Arial Black"/>
                <a:hlinkClick r:id="rId4"/>
              </a:rPr>
              <a:t>KeepCovered.Oregon.gov</a:t>
            </a:r>
            <a:endParaRPr sz="800" dirty="0">
              <a:latin typeface="Arial Black"/>
              <a:cs typeface="Arial Black"/>
            </a:endParaRP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97F7AD7E-F49D-E763-4D48-A742A16B861E}"/>
              </a:ext>
            </a:extLst>
          </p:cNvPr>
          <p:cNvSpPr txBox="1">
            <a:spLocks/>
          </p:cNvSpPr>
          <p:nvPr userDrawn="1"/>
        </p:nvSpPr>
        <p:spPr>
          <a:xfrm>
            <a:off x="445734" y="5803593"/>
            <a:ext cx="8136255" cy="77745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2400" b="1" i="0">
                <a:solidFill>
                  <a:schemeClr val="bg1"/>
                </a:solidFill>
                <a:latin typeface="BD Supper"/>
                <a:ea typeface="+mn-ea"/>
                <a:cs typeface="BD Supper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18465" indent="-406400" defTabSz="914400">
              <a:buFontTx/>
              <a:buAutoNum type="arabicPeriod"/>
              <a:tabLst>
                <a:tab pos="419100" algn="l"/>
              </a:tabLst>
            </a:pPr>
            <a:r>
              <a:rPr lang="en-US" b="0" kern="0" dirty="0">
                <a:latin typeface="Arial Black"/>
                <a:cs typeface="Arial Black"/>
              </a:rPr>
              <a:t>Keep</a:t>
            </a:r>
            <a:r>
              <a:rPr lang="en-US" b="0" kern="0" spc="-30" dirty="0">
                <a:latin typeface="Arial Black"/>
                <a:cs typeface="Arial Black"/>
              </a:rPr>
              <a:t> </a:t>
            </a:r>
            <a:r>
              <a:rPr lang="en-US" b="0" kern="0" dirty="0">
                <a:latin typeface="Arial Black"/>
                <a:cs typeface="Arial Black"/>
              </a:rPr>
              <a:t>your</a:t>
            </a:r>
            <a:r>
              <a:rPr lang="en-US" b="0" kern="0" spc="-20" dirty="0">
                <a:latin typeface="Arial Black"/>
                <a:cs typeface="Arial Black"/>
              </a:rPr>
              <a:t> </a:t>
            </a:r>
            <a:r>
              <a:rPr lang="en-US" b="0" kern="0" dirty="0">
                <a:latin typeface="Arial Black"/>
                <a:cs typeface="Arial Black"/>
              </a:rPr>
              <a:t>address</a:t>
            </a:r>
            <a:r>
              <a:rPr lang="en-US" b="0" kern="0" spc="-20" dirty="0">
                <a:latin typeface="Arial Black"/>
                <a:cs typeface="Arial Black"/>
              </a:rPr>
              <a:t> </a:t>
            </a:r>
            <a:r>
              <a:rPr lang="en-US" b="0" kern="0" dirty="0">
                <a:latin typeface="Arial Black"/>
                <a:cs typeface="Arial Black"/>
              </a:rPr>
              <a:t>up</a:t>
            </a:r>
            <a:r>
              <a:rPr lang="en-US" b="0" kern="0" spc="-20" dirty="0">
                <a:latin typeface="Arial Black"/>
                <a:cs typeface="Arial Black"/>
              </a:rPr>
              <a:t> </a:t>
            </a:r>
            <a:r>
              <a:rPr lang="en-US" b="0" kern="0" dirty="0">
                <a:latin typeface="Arial Black"/>
                <a:cs typeface="Arial Black"/>
              </a:rPr>
              <a:t>to</a:t>
            </a:r>
            <a:r>
              <a:rPr lang="en-US" b="0" kern="0" spc="-15" dirty="0">
                <a:latin typeface="Arial Black"/>
                <a:cs typeface="Arial Black"/>
              </a:rPr>
              <a:t> </a:t>
            </a:r>
            <a:r>
              <a:rPr lang="en-US" b="0" kern="0" spc="-10" dirty="0">
                <a:latin typeface="Arial Black"/>
                <a:cs typeface="Arial Black"/>
              </a:rPr>
              <a:t>date.</a:t>
            </a:r>
          </a:p>
          <a:p>
            <a:pPr marL="12700" marR="3024505" defTabSz="914400">
              <a:lnSpc>
                <a:spcPts val="2000"/>
              </a:lnSpc>
              <a:spcBef>
                <a:spcPts val="2560"/>
              </a:spcBef>
            </a:pPr>
            <a:r>
              <a:rPr lang="en-US" sz="1700" kern="0" dirty="0">
                <a:latin typeface="Arial"/>
                <a:cs typeface="Arial"/>
              </a:rPr>
              <a:t>Update</a:t>
            </a:r>
            <a:r>
              <a:rPr lang="en-US" sz="1700" kern="0" spc="-35" dirty="0">
                <a:latin typeface="Arial"/>
                <a:cs typeface="Arial"/>
              </a:rPr>
              <a:t> </a:t>
            </a:r>
            <a:r>
              <a:rPr lang="en-US" sz="1700" kern="0" dirty="0">
                <a:latin typeface="Arial"/>
                <a:cs typeface="Arial"/>
              </a:rPr>
              <a:t>your</a:t>
            </a:r>
            <a:r>
              <a:rPr lang="en-US" sz="1700" kern="0" spc="-30" dirty="0">
                <a:latin typeface="Arial"/>
                <a:cs typeface="Arial"/>
              </a:rPr>
              <a:t> </a:t>
            </a:r>
            <a:r>
              <a:rPr lang="en-US" sz="1700" kern="0" dirty="0">
                <a:latin typeface="Arial"/>
                <a:cs typeface="Arial"/>
              </a:rPr>
              <a:t>address</a:t>
            </a:r>
            <a:r>
              <a:rPr lang="en-US" sz="1700" kern="0" spc="-25" dirty="0">
                <a:latin typeface="Arial"/>
                <a:cs typeface="Arial"/>
              </a:rPr>
              <a:t> </a:t>
            </a:r>
            <a:r>
              <a:rPr lang="en-US" sz="1700" kern="0" dirty="0">
                <a:latin typeface="Arial"/>
                <a:cs typeface="Arial"/>
              </a:rPr>
              <a:t>or</a:t>
            </a:r>
            <a:r>
              <a:rPr lang="en-US" sz="1700" kern="0" spc="-20" dirty="0">
                <a:latin typeface="Arial"/>
                <a:cs typeface="Arial"/>
              </a:rPr>
              <a:t> </a:t>
            </a:r>
            <a:r>
              <a:rPr lang="en-US" sz="1700" kern="0" dirty="0">
                <a:latin typeface="Arial"/>
                <a:cs typeface="Arial"/>
              </a:rPr>
              <a:t>get</a:t>
            </a:r>
            <a:r>
              <a:rPr lang="en-US" sz="1700" kern="0" spc="-20" dirty="0">
                <a:latin typeface="Arial"/>
                <a:cs typeface="Arial"/>
              </a:rPr>
              <a:t> </a:t>
            </a:r>
            <a:r>
              <a:rPr lang="en-US" sz="1700" kern="0" dirty="0">
                <a:latin typeface="Arial"/>
                <a:cs typeface="Arial"/>
              </a:rPr>
              <a:t>free</a:t>
            </a:r>
            <a:r>
              <a:rPr lang="en-US" sz="1700" kern="0" spc="-20" dirty="0">
                <a:latin typeface="Arial"/>
                <a:cs typeface="Arial"/>
              </a:rPr>
              <a:t> </a:t>
            </a:r>
            <a:r>
              <a:rPr lang="en-US" sz="1700" kern="0" dirty="0">
                <a:latin typeface="Arial"/>
                <a:cs typeface="Arial"/>
              </a:rPr>
              <a:t>help.</a:t>
            </a:r>
            <a:r>
              <a:rPr lang="en-US" sz="1700" kern="0" spc="-50" dirty="0">
                <a:latin typeface="Arial"/>
                <a:cs typeface="Arial"/>
              </a:rPr>
              <a:t> </a:t>
            </a:r>
            <a:r>
              <a:rPr lang="en-US" sz="1700" kern="0" spc="-10" dirty="0">
                <a:latin typeface="Arial"/>
                <a:cs typeface="Arial"/>
              </a:rPr>
              <a:t>You</a:t>
            </a:r>
            <a:r>
              <a:rPr lang="en-US" sz="1700" kern="0" spc="-20" dirty="0">
                <a:latin typeface="Arial"/>
                <a:cs typeface="Arial"/>
              </a:rPr>
              <a:t> </a:t>
            </a:r>
            <a:r>
              <a:rPr lang="en-US" sz="1700" kern="0" dirty="0">
                <a:latin typeface="Arial"/>
                <a:cs typeface="Arial"/>
              </a:rPr>
              <a:t>can</a:t>
            </a:r>
            <a:r>
              <a:rPr lang="en-US" sz="1700" kern="0" spc="-25" dirty="0">
                <a:latin typeface="Arial"/>
                <a:cs typeface="Arial"/>
              </a:rPr>
              <a:t> get </a:t>
            </a:r>
            <a:r>
              <a:rPr lang="en-US" sz="1700" kern="0" dirty="0">
                <a:latin typeface="Arial"/>
                <a:cs typeface="Arial"/>
              </a:rPr>
              <a:t>help</a:t>
            </a:r>
            <a:r>
              <a:rPr lang="en-US" sz="1700" kern="0" spc="-5" dirty="0">
                <a:latin typeface="Arial"/>
                <a:cs typeface="Arial"/>
              </a:rPr>
              <a:t> </a:t>
            </a:r>
            <a:r>
              <a:rPr lang="en-US" sz="1700" kern="0" dirty="0">
                <a:latin typeface="Arial"/>
                <a:cs typeface="Arial"/>
              </a:rPr>
              <a:t>in</a:t>
            </a:r>
            <a:r>
              <a:rPr lang="en-US" sz="1700" kern="0" spc="-5" dirty="0">
                <a:latin typeface="Arial"/>
                <a:cs typeface="Arial"/>
              </a:rPr>
              <a:t> </a:t>
            </a:r>
            <a:r>
              <a:rPr lang="en-US" sz="1700" kern="0" dirty="0">
                <a:latin typeface="Arial"/>
                <a:cs typeface="Arial"/>
              </a:rPr>
              <a:t>many</a:t>
            </a:r>
            <a:r>
              <a:rPr lang="en-US" sz="1700" kern="0" spc="-10" dirty="0">
                <a:latin typeface="Arial"/>
                <a:cs typeface="Arial"/>
              </a:rPr>
              <a:t> languages.</a:t>
            </a:r>
            <a:endParaRPr lang="en-US" sz="1700" kern="0" dirty="0">
              <a:latin typeface="Arial"/>
              <a:cs typeface="Arial"/>
            </a:endParaRPr>
          </a:p>
          <a:p>
            <a:pPr defTabSz="914400">
              <a:spcBef>
                <a:spcPts val="20"/>
              </a:spcBef>
            </a:pPr>
            <a:endParaRPr lang="en-US" sz="2500" kern="0" dirty="0">
              <a:latin typeface="Arial"/>
              <a:cs typeface="Arial"/>
            </a:endParaRPr>
          </a:p>
          <a:p>
            <a:pPr marL="578485" defTabSz="914400"/>
            <a:r>
              <a:rPr lang="en-US" sz="1700" kern="0" dirty="0">
                <a:latin typeface="Arial"/>
                <a:cs typeface="Arial"/>
              </a:rPr>
              <a:t>Call</a:t>
            </a:r>
            <a:r>
              <a:rPr lang="en-US" sz="1700" kern="0" spc="-20" dirty="0">
                <a:latin typeface="Arial"/>
                <a:cs typeface="Arial"/>
              </a:rPr>
              <a:t> </a:t>
            </a:r>
            <a:r>
              <a:rPr lang="en-US" sz="1700" kern="0" dirty="0">
                <a:latin typeface="Arial"/>
                <a:cs typeface="Arial"/>
              </a:rPr>
              <a:t>us</a:t>
            </a:r>
            <a:r>
              <a:rPr lang="en-US" sz="1700" kern="0" spc="-5" dirty="0">
                <a:latin typeface="Arial"/>
                <a:cs typeface="Arial"/>
              </a:rPr>
              <a:t> </a:t>
            </a:r>
            <a:r>
              <a:rPr lang="en-US" sz="1700" kern="0" dirty="0">
                <a:latin typeface="Arial"/>
                <a:cs typeface="Arial"/>
              </a:rPr>
              <a:t>weekdays</a:t>
            </a:r>
            <a:r>
              <a:rPr lang="en-US" sz="1700" kern="0" spc="-5" dirty="0">
                <a:latin typeface="Arial"/>
                <a:cs typeface="Arial"/>
              </a:rPr>
              <a:t> </a:t>
            </a:r>
            <a:r>
              <a:rPr lang="en-US" sz="1700" kern="0" dirty="0">
                <a:latin typeface="Arial"/>
                <a:cs typeface="Arial"/>
              </a:rPr>
              <a:t>from 7</a:t>
            </a:r>
            <a:r>
              <a:rPr lang="en-US" sz="1700" kern="0" spc="-10" dirty="0">
                <a:latin typeface="Arial"/>
                <a:cs typeface="Arial"/>
              </a:rPr>
              <a:t> </a:t>
            </a:r>
            <a:r>
              <a:rPr lang="en-US" sz="1700" kern="0" dirty="0">
                <a:latin typeface="Arial"/>
                <a:cs typeface="Arial"/>
              </a:rPr>
              <a:t>a.m.</a:t>
            </a:r>
            <a:r>
              <a:rPr lang="en-US" sz="1700" kern="0" spc="-10" dirty="0">
                <a:latin typeface="Arial"/>
                <a:cs typeface="Arial"/>
              </a:rPr>
              <a:t> </a:t>
            </a:r>
            <a:r>
              <a:rPr lang="en-US" sz="1700" kern="0" dirty="0">
                <a:latin typeface="Arial"/>
                <a:cs typeface="Arial"/>
              </a:rPr>
              <a:t>to</a:t>
            </a:r>
            <a:r>
              <a:rPr lang="en-US" sz="1700" kern="0" spc="-5" dirty="0">
                <a:latin typeface="Arial"/>
                <a:cs typeface="Arial"/>
              </a:rPr>
              <a:t> </a:t>
            </a:r>
            <a:r>
              <a:rPr lang="en-US" sz="1700" kern="0" dirty="0">
                <a:latin typeface="Arial"/>
                <a:cs typeface="Arial"/>
              </a:rPr>
              <a:t>6</a:t>
            </a:r>
            <a:r>
              <a:rPr lang="en-US" sz="1700" kern="0" spc="-5" dirty="0">
                <a:latin typeface="Arial"/>
                <a:cs typeface="Arial"/>
              </a:rPr>
              <a:t> </a:t>
            </a:r>
            <a:r>
              <a:rPr lang="en-US" sz="1700" kern="0" spc="-10" dirty="0">
                <a:latin typeface="Arial"/>
                <a:cs typeface="Arial"/>
              </a:rPr>
              <a:t>p.m.:</a:t>
            </a:r>
            <a:endParaRPr lang="en-US" sz="1700" kern="0" dirty="0">
              <a:latin typeface="Arial"/>
              <a:cs typeface="Arial"/>
            </a:endParaRPr>
          </a:p>
          <a:p>
            <a:pPr marL="578485" defTabSz="914400">
              <a:spcBef>
                <a:spcPts val="60"/>
              </a:spcBef>
            </a:pPr>
            <a:r>
              <a:rPr lang="en-US" b="0" kern="0" dirty="0">
                <a:solidFill>
                  <a:srgbClr val="96C93D"/>
                </a:solidFill>
                <a:latin typeface="Arial Black"/>
                <a:cs typeface="Arial Black"/>
              </a:rPr>
              <a:t>800-699-</a:t>
            </a:r>
            <a:r>
              <a:rPr lang="en-US" b="0" kern="0" spc="-20" dirty="0">
                <a:solidFill>
                  <a:srgbClr val="96C93D"/>
                </a:solidFill>
                <a:latin typeface="Arial Black"/>
                <a:cs typeface="Arial Black"/>
              </a:rPr>
              <a:t>9075</a:t>
            </a:r>
          </a:p>
          <a:p>
            <a:pPr marL="578485" defTabSz="914400">
              <a:spcBef>
                <a:spcPts val="1820"/>
              </a:spcBef>
            </a:pPr>
            <a:r>
              <a:rPr lang="en-US" sz="1700" kern="0" dirty="0">
                <a:latin typeface="Arial"/>
                <a:cs typeface="Arial"/>
              </a:rPr>
              <a:t>Find</a:t>
            </a:r>
            <a:r>
              <a:rPr lang="en-US" sz="1700" kern="0" spc="-10" dirty="0">
                <a:latin typeface="Arial"/>
                <a:cs typeface="Arial"/>
              </a:rPr>
              <a:t> </a:t>
            </a:r>
            <a:r>
              <a:rPr lang="en-US" sz="1700" kern="0" dirty="0">
                <a:latin typeface="Arial"/>
                <a:cs typeface="Arial"/>
              </a:rPr>
              <a:t>an</a:t>
            </a:r>
            <a:r>
              <a:rPr lang="en-US" sz="1700" kern="0" spc="-10" dirty="0">
                <a:latin typeface="Arial"/>
                <a:cs typeface="Arial"/>
              </a:rPr>
              <a:t> </a:t>
            </a:r>
            <a:r>
              <a:rPr lang="en-US" sz="1700" kern="0" dirty="0">
                <a:latin typeface="Arial"/>
                <a:cs typeface="Arial"/>
              </a:rPr>
              <a:t>office</a:t>
            </a:r>
            <a:r>
              <a:rPr lang="en-US" sz="1700" kern="0" spc="-5" dirty="0">
                <a:latin typeface="Arial"/>
                <a:cs typeface="Arial"/>
              </a:rPr>
              <a:t> </a:t>
            </a:r>
            <a:r>
              <a:rPr lang="en-US" sz="1700" kern="0" dirty="0">
                <a:latin typeface="Arial"/>
                <a:cs typeface="Arial"/>
              </a:rPr>
              <a:t>or</a:t>
            </a:r>
            <a:r>
              <a:rPr lang="en-US" sz="1700" kern="0" spc="-10" dirty="0">
                <a:latin typeface="Arial"/>
                <a:cs typeface="Arial"/>
              </a:rPr>
              <a:t> </a:t>
            </a:r>
            <a:r>
              <a:rPr lang="en-US" sz="1700" kern="0" dirty="0">
                <a:latin typeface="Arial"/>
                <a:cs typeface="Arial"/>
              </a:rPr>
              <a:t>community</a:t>
            </a:r>
            <a:r>
              <a:rPr lang="en-US" sz="1700" kern="0" spc="-10" dirty="0">
                <a:latin typeface="Arial"/>
                <a:cs typeface="Arial"/>
              </a:rPr>
              <a:t> </a:t>
            </a:r>
            <a:r>
              <a:rPr lang="en-US" sz="1700" kern="0" dirty="0">
                <a:latin typeface="Arial"/>
                <a:cs typeface="Arial"/>
              </a:rPr>
              <a:t>partner</a:t>
            </a:r>
            <a:r>
              <a:rPr lang="en-US" sz="1700" kern="0" spc="-5" dirty="0">
                <a:latin typeface="Arial"/>
                <a:cs typeface="Arial"/>
              </a:rPr>
              <a:t> </a:t>
            </a:r>
            <a:r>
              <a:rPr lang="en-US" sz="1700" kern="0" dirty="0">
                <a:latin typeface="Arial"/>
                <a:cs typeface="Arial"/>
              </a:rPr>
              <a:t>near</a:t>
            </a:r>
            <a:r>
              <a:rPr lang="en-US" sz="1700" kern="0" spc="-5" dirty="0">
                <a:latin typeface="Arial"/>
                <a:cs typeface="Arial"/>
              </a:rPr>
              <a:t> </a:t>
            </a:r>
            <a:r>
              <a:rPr lang="en-US" sz="1700" kern="0" spc="-20" dirty="0">
                <a:latin typeface="Arial"/>
                <a:cs typeface="Arial"/>
              </a:rPr>
              <a:t>you:</a:t>
            </a:r>
            <a:endParaRPr lang="en-US" sz="1700" kern="0" dirty="0">
              <a:latin typeface="Arial"/>
              <a:cs typeface="Arial"/>
            </a:endParaRPr>
          </a:p>
          <a:p>
            <a:pPr marL="578485" defTabSz="914400">
              <a:spcBef>
                <a:spcPts val="60"/>
              </a:spcBef>
            </a:pPr>
            <a:r>
              <a:rPr lang="en-US" b="0" kern="0" spc="-10" dirty="0">
                <a:solidFill>
                  <a:srgbClr val="96C93D"/>
                </a:solidFill>
                <a:latin typeface="Arial Black"/>
                <a:cs typeface="Arial Black"/>
                <a:hlinkClick r:id="rId5"/>
              </a:rPr>
              <a:t>KeepCovered.Oregon.gov</a:t>
            </a:r>
          </a:p>
          <a:p>
            <a:pPr marL="578485" marR="4683125" defTabSz="914400">
              <a:lnSpc>
                <a:spcPts val="2000"/>
              </a:lnSpc>
              <a:spcBef>
                <a:spcPts val="1920"/>
              </a:spcBef>
            </a:pPr>
            <a:r>
              <a:rPr lang="en-US" sz="1700" kern="0" dirty="0">
                <a:latin typeface="Arial"/>
                <a:cs typeface="Arial"/>
              </a:rPr>
              <a:t>Report</a:t>
            </a:r>
            <a:r>
              <a:rPr lang="en-US" sz="1700" kern="0" spc="-35" dirty="0">
                <a:latin typeface="Arial"/>
                <a:cs typeface="Arial"/>
              </a:rPr>
              <a:t> </a:t>
            </a:r>
            <a:r>
              <a:rPr lang="en-US" sz="1700" kern="0" dirty="0">
                <a:latin typeface="Arial"/>
                <a:cs typeface="Arial"/>
              </a:rPr>
              <a:t>changes</a:t>
            </a:r>
            <a:r>
              <a:rPr lang="en-US" sz="1700" kern="0" spc="-30" dirty="0">
                <a:latin typeface="Arial"/>
                <a:cs typeface="Arial"/>
              </a:rPr>
              <a:t> </a:t>
            </a:r>
            <a:r>
              <a:rPr lang="en-US" sz="1700" kern="0" spc="-25" dirty="0">
                <a:latin typeface="Arial"/>
                <a:cs typeface="Arial"/>
              </a:rPr>
              <a:t>and </a:t>
            </a:r>
            <a:r>
              <a:rPr lang="en-US" sz="1700" kern="0" dirty="0">
                <a:latin typeface="Arial"/>
                <a:cs typeface="Arial"/>
              </a:rPr>
              <a:t>respond</a:t>
            </a:r>
            <a:r>
              <a:rPr lang="en-US" sz="1700" kern="0" spc="-40" dirty="0">
                <a:latin typeface="Arial"/>
                <a:cs typeface="Arial"/>
              </a:rPr>
              <a:t> </a:t>
            </a:r>
            <a:r>
              <a:rPr lang="en-US" sz="1700" kern="0" dirty="0">
                <a:latin typeface="Arial"/>
                <a:cs typeface="Arial"/>
              </a:rPr>
              <a:t>to</a:t>
            </a:r>
            <a:r>
              <a:rPr lang="en-US" sz="1700" kern="0" spc="-20" dirty="0">
                <a:latin typeface="Arial"/>
                <a:cs typeface="Arial"/>
              </a:rPr>
              <a:t> </a:t>
            </a:r>
            <a:r>
              <a:rPr lang="en-US" sz="1700" kern="0" dirty="0">
                <a:latin typeface="Arial"/>
                <a:cs typeface="Arial"/>
              </a:rPr>
              <a:t>renewals</a:t>
            </a:r>
            <a:r>
              <a:rPr lang="en-US" sz="1700" kern="0" spc="-25" dirty="0">
                <a:latin typeface="Arial"/>
                <a:cs typeface="Arial"/>
              </a:rPr>
              <a:t> </a:t>
            </a:r>
            <a:r>
              <a:rPr lang="en-US" sz="1700" kern="0" spc="-10" dirty="0">
                <a:latin typeface="Arial"/>
                <a:cs typeface="Arial"/>
              </a:rPr>
              <a:t>online:</a:t>
            </a:r>
            <a:endParaRPr lang="en-US" sz="1700" kern="0" dirty="0">
              <a:latin typeface="Arial"/>
              <a:cs typeface="Arial"/>
            </a:endParaRPr>
          </a:p>
          <a:p>
            <a:pPr marL="578485" defTabSz="914400"/>
            <a:r>
              <a:rPr lang="en-US" b="0" kern="0" spc="-10" dirty="0">
                <a:solidFill>
                  <a:srgbClr val="96C93D"/>
                </a:solidFill>
                <a:latin typeface="Arial Black"/>
                <a:cs typeface="Arial Black"/>
                <a:hlinkClick r:id="rId6"/>
              </a:rPr>
              <a:t>Benefits.Oregon.gov</a:t>
            </a:r>
          </a:p>
          <a:p>
            <a:pPr defTabSz="914400">
              <a:spcBef>
                <a:spcPts val="60"/>
              </a:spcBef>
            </a:pPr>
            <a:endParaRPr lang="en-US" sz="2250" kern="0" dirty="0">
              <a:latin typeface="Arial Black"/>
              <a:cs typeface="Arial Black"/>
            </a:endParaRPr>
          </a:p>
          <a:p>
            <a:pPr marL="12700" marR="5239385" indent="406400" defTabSz="914400">
              <a:lnSpc>
                <a:spcPct val="104200"/>
              </a:lnSpc>
              <a:spcBef>
                <a:spcPts val="5"/>
              </a:spcBef>
              <a:buFontTx/>
              <a:buAutoNum type="arabicPeriod" startAt="2"/>
              <a:tabLst>
                <a:tab pos="419100" algn="l"/>
              </a:tabLst>
            </a:pPr>
            <a:r>
              <a:rPr lang="en-US" b="0" kern="0" dirty="0">
                <a:latin typeface="Arial Black"/>
                <a:cs typeface="Arial Black"/>
              </a:rPr>
              <a:t>Keep</a:t>
            </a:r>
            <a:r>
              <a:rPr lang="en-US" b="0" kern="0" spc="-90" dirty="0">
                <a:latin typeface="Arial Black"/>
                <a:cs typeface="Arial Black"/>
              </a:rPr>
              <a:t> </a:t>
            </a:r>
            <a:r>
              <a:rPr lang="en-US" b="0" kern="0" spc="-20" dirty="0">
                <a:latin typeface="Arial Black"/>
                <a:cs typeface="Arial Black"/>
              </a:rPr>
              <a:t>checking </a:t>
            </a:r>
            <a:r>
              <a:rPr lang="en-US" b="0" kern="0" dirty="0">
                <a:latin typeface="Arial Black"/>
                <a:cs typeface="Arial Black"/>
              </a:rPr>
              <a:t>the</a:t>
            </a:r>
            <a:r>
              <a:rPr lang="en-US" b="0" kern="0" spc="-20" dirty="0">
                <a:latin typeface="Arial Black"/>
                <a:cs typeface="Arial Black"/>
              </a:rPr>
              <a:t> </a:t>
            </a:r>
            <a:r>
              <a:rPr lang="en-US" b="0" kern="0" dirty="0">
                <a:latin typeface="Arial Black"/>
                <a:cs typeface="Arial Black"/>
              </a:rPr>
              <a:t>mail</a:t>
            </a:r>
            <a:r>
              <a:rPr lang="en-US" b="0" kern="0" spc="-20" dirty="0">
                <a:latin typeface="Arial Black"/>
                <a:cs typeface="Arial Black"/>
              </a:rPr>
              <a:t> </a:t>
            </a:r>
            <a:r>
              <a:rPr lang="en-US" b="0" kern="0" dirty="0">
                <a:latin typeface="Arial Black"/>
                <a:cs typeface="Arial Black"/>
              </a:rPr>
              <a:t>for</a:t>
            </a:r>
            <a:r>
              <a:rPr lang="en-US" b="0" kern="0" spc="-15" dirty="0">
                <a:latin typeface="Arial Black"/>
                <a:cs typeface="Arial Black"/>
              </a:rPr>
              <a:t> </a:t>
            </a:r>
            <a:r>
              <a:rPr lang="en-US" b="0" kern="0" spc="-20" dirty="0">
                <a:latin typeface="Arial Black"/>
                <a:cs typeface="Arial Black"/>
              </a:rPr>
              <a:t>your </a:t>
            </a:r>
            <a:r>
              <a:rPr lang="en-US" b="0" kern="0" dirty="0">
                <a:latin typeface="Arial Black"/>
                <a:cs typeface="Arial Black"/>
              </a:rPr>
              <a:t>renewal </a:t>
            </a:r>
            <a:r>
              <a:rPr lang="en-US" b="0" kern="0" spc="-10" dirty="0">
                <a:latin typeface="Arial Black"/>
                <a:cs typeface="Arial Black"/>
              </a:rPr>
              <a:t>letters.</a:t>
            </a:r>
          </a:p>
          <a:p>
            <a:pPr defTabSz="914400">
              <a:spcBef>
                <a:spcPts val="55"/>
              </a:spcBef>
            </a:pPr>
            <a:endParaRPr lang="en-US" sz="2450" kern="0" dirty="0">
              <a:latin typeface="Arial Black"/>
              <a:cs typeface="Arial Black"/>
            </a:endParaRPr>
          </a:p>
          <a:p>
            <a:pPr marL="578485" marR="4986020" defTabSz="914400">
              <a:lnSpc>
                <a:spcPts val="2800"/>
              </a:lnSpc>
            </a:pPr>
            <a:r>
              <a:rPr lang="en-US" b="0" kern="0" dirty="0">
                <a:solidFill>
                  <a:srgbClr val="96C93D"/>
                </a:solidFill>
                <a:latin typeface="Arial Black"/>
                <a:cs typeface="Arial Black"/>
              </a:rPr>
              <a:t>They</a:t>
            </a:r>
            <a:r>
              <a:rPr lang="en-US" b="0" kern="0" spc="25" dirty="0">
                <a:solidFill>
                  <a:srgbClr val="96C93D"/>
                </a:solidFill>
                <a:latin typeface="Arial Black"/>
                <a:cs typeface="Arial Black"/>
              </a:rPr>
              <a:t> </a:t>
            </a:r>
            <a:r>
              <a:rPr lang="en-US" b="0" kern="0" dirty="0">
                <a:solidFill>
                  <a:srgbClr val="96C93D"/>
                </a:solidFill>
                <a:latin typeface="Arial Black"/>
                <a:cs typeface="Arial Black"/>
              </a:rPr>
              <a:t>will</a:t>
            </a:r>
            <a:r>
              <a:rPr lang="en-US" b="0" kern="0" spc="25" dirty="0">
                <a:solidFill>
                  <a:srgbClr val="96C93D"/>
                </a:solidFill>
                <a:latin typeface="Arial Black"/>
                <a:cs typeface="Arial Black"/>
              </a:rPr>
              <a:t> </a:t>
            </a:r>
            <a:r>
              <a:rPr lang="en-US" b="0" kern="0" spc="-20" dirty="0">
                <a:solidFill>
                  <a:srgbClr val="96C93D"/>
                </a:solidFill>
                <a:latin typeface="Arial Black"/>
                <a:cs typeface="Arial Black"/>
              </a:rPr>
              <a:t>tell </a:t>
            </a:r>
            <a:r>
              <a:rPr lang="en-US" b="0" kern="0" dirty="0">
                <a:solidFill>
                  <a:srgbClr val="96C93D"/>
                </a:solidFill>
                <a:latin typeface="Arial Black"/>
                <a:cs typeface="Arial Black"/>
              </a:rPr>
              <a:t>you</a:t>
            </a:r>
            <a:r>
              <a:rPr lang="en-US" b="0" kern="0" spc="-35" dirty="0">
                <a:solidFill>
                  <a:srgbClr val="96C93D"/>
                </a:solidFill>
                <a:latin typeface="Arial Black"/>
                <a:cs typeface="Arial Black"/>
              </a:rPr>
              <a:t> </a:t>
            </a:r>
            <a:r>
              <a:rPr lang="en-US" b="0" kern="0" dirty="0">
                <a:solidFill>
                  <a:srgbClr val="96C93D"/>
                </a:solidFill>
                <a:latin typeface="Arial Black"/>
                <a:cs typeface="Arial Black"/>
              </a:rPr>
              <a:t>what</a:t>
            </a:r>
            <a:r>
              <a:rPr lang="en-US" b="0" kern="0" spc="-20" dirty="0">
                <a:solidFill>
                  <a:srgbClr val="96C93D"/>
                </a:solidFill>
                <a:latin typeface="Arial Black"/>
                <a:cs typeface="Arial Black"/>
              </a:rPr>
              <a:t> </a:t>
            </a:r>
            <a:r>
              <a:rPr lang="en-US" b="0" kern="0" dirty="0">
                <a:solidFill>
                  <a:srgbClr val="96C93D"/>
                </a:solidFill>
                <a:latin typeface="Arial Black"/>
                <a:cs typeface="Arial Black"/>
              </a:rPr>
              <a:t>to</a:t>
            </a:r>
            <a:r>
              <a:rPr lang="en-US" b="0" kern="0" spc="-20" dirty="0">
                <a:solidFill>
                  <a:srgbClr val="96C93D"/>
                </a:solidFill>
                <a:latin typeface="Arial Black"/>
                <a:cs typeface="Arial Black"/>
              </a:rPr>
              <a:t> </a:t>
            </a:r>
            <a:r>
              <a:rPr lang="en-US" b="0" kern="0" spc="-25" dirty="0">
                <a:solidFill>
                  <a:srgbClr val="96C93D"/>
                </a:solidFill>
                <a:latin typeface="Arial Black"/>
                <a:cs typeface="Arial Black"/>
              </a:rPr>
              <a:t>do.</a:t>
            </a:r>
          </a:p>
          <a:p>
            <a:pPr marL="578485" marR="4034154" defTabSz="914400">
              <a:lnSpc>
                <a:spcPts val="2000"/>
              </a:lnSpc>
              <a:spcBef>
                <a:spcPts val="1040"/>
              </a:spcBef>
            </a:pPr>
            <a:r>
              <a:rPr lang="en-US" sz="1700" kern="0" dirty="0">
                <a:latin typeface="Arial"/>
                <a:cs typeface="Arial"/>
              </a:rPr>
              <a:t>Letters</a:t>
            </a:r>
            <a:r>
              <a:rPr lang="en-US" sz="1700" kern="0" spc="-5" dirty="0">
                <a:latin typeface="Arial"/>
                <a:cs typeface="Arial"/>
              </a:rPr>
              <a:t> </a:t>
            </a:r>
            <a:r>
              <a:rPr lang="en-US" sz="1700" kern="0" dirty="0">
                <a:latin typeface="Arial"/>
                <a:cs typeface="Arial"/>
              </a:rPr>
              <a:t>are</a:t>
            </a:r>
            <a:r>
              <a:rPr lang="en-US" sz="1700" kern="0" spc="-5" dirty="0">
                <a:latin typeface="Arial"/>
                <a:cs typeface="Arial"/>
              </a:rPr>
              <a:t> </a:t>
            </a:r>
            <a:r>
              <a:rPr lang="en-US" sz="1700" kern="0" dirty="0">
                <a:latin typeface="Arial"/>
                <a:cs typeface="Arial"/>
              </a:rPr>
              <a:t>going</a:t>
            </a:r>
            <a:r>
              <a:rPr lang="en-US" sz="1700" kern="0" spc="-5" dirty="0">
                <a:latin typeface="Arial"/>
                <a:cs typeface="Arial"/>
              </a:rPr>
              <a:t> </a:t>
            </a:r>
            <a:r>
              <a:rPr lang="en-US" sz="1700" kern="0" dirty="0">
                <a:latin typeface="Arial"/>
                <a:cs typeface="Arial"/>
              </a:rPr>
              <a:t>out now </a:t>
            </a:r>
            <a:r>
              <a:rPr lang="en-US" sz="1700" kern="0" spc="-10" dirty="0">
                <a:latin typeface="Arial"/>
                <a:cs typeface="Arial"/>
              </a:rPr>
              <a:t>through mid-</a:t>
            </a:r>
            <a:r>
              <a:rPr lang="en-US" sz="1700" kern="0" dirty="0">
                <a:latin typeface="Arial"/>
                <a:cs typeface="Arial"/>
              </a:rPr>
              <a:t>2024.</a:t>
            </a:r>
            <a:r>
              <a:rPr lang="en-US" sz="1700" kern="0" spc="-20" dirty="0">
                <a:latin typeface="Arial"/>
                <a:cs typeface="Arial"/>
              </a:rPr>
              <a:t> </a:t>
            </a:r>
            <a:r>
              <a:rPr lang="en-US" sz="1700" kern="0" dirty="0">
                <a:latin typeface="Arial"/>
                <a:cs typeface="Arial"/>
              </a:rPr>
              <a:t>Not</a:t>
            </a:r>
            <a:r>
              <a:rPr lang="en-US" sz="1700" kern="0" spc="-15" dirty="0">
                <a:latin typeface="Arial"/>
                <a:cs typeface="Arial"/>
              </a:rPr>
              <a:t> </a:t>
            </a:r>
            <a:r>
              <a:rPr lang="en-US" sz="1700" kern="0" dirty="0">
                <a:latin typeface="Arial"/>
                <a:cs typeface="Arial"/>
              </a:rPr>
              <a:t>everyone</a:t>
            </a:r>
            <a:r>
              <a:rPr lang="en-US" sz="1700" kern="0" spc="-15" dirty="0">
                <a:latin typeface="Arial"/>
                <a:cs typeface="Arial"/>
              </a:rPr>
              <a:t> </a:t>
            </a:r>
            <a:r>
              <a:rPr lang="en-US" sz="1700" kern="0" dirty="0">
                <a:latin typeface="Arial"/>
                <a:cs typeface="Arial"/>
              </a:rPr>
              <a:t>will</a:t>
            </a:r>
            <a:r>
              <a:rPr lang="en-US" sz="1700" kern="0" spc="-10" dirty="0">
                <a:latin typeface="Arial"/>
                <a:cs typeface="Arial"/>
              </a:rPr>
              <a:t> </a:t>
            </a:r>
            <a:r>
              <a:rPr lang="en-US" sz="1700" kern="0" spc="-25" dirty="0">
                <a:latin typeface="Arial"/>
                <a:cs typeface="Arial"/>
              </a:rPr>
              <a:t>get </a:t>
            </a:r>
            <a:r>
              <a:rPr lang="en-US" sz="1700" kern="0" dirty="0">
                <a:latin typeface="Arial"/>
                <a:cs typeface="Arial"/>
              </a:rPr>
              <a:t>their</a:t>
            </a:r>
            <a:r>
              <a:rPr lang="en-US" sz="1700" kern="0" spc="-5" dirty="0">
                <a:latin typeface="Arial"/>
                <a:cs typeface="Arial"/>
              </a:rPr>
              <a:t> </a:t>
            </a:r>
            <a:r>
              <a:rPr lang="en-US" sz="1700" kern="0" dirty="0">
                <a:latin typeface="Arial"/>
                <a:cs typeface="Arial"/>
              </a:rPr>
              <a:t>letters</a:t>
            </a:r>
            <a:r>
              <a:rPr lang="en-US" sz="1700" kern="0" spc="-5" dirty="0">
                <a:latin typeface="Arial"/>
                <a:cs typeface="Arial"/>
              </a:rPr>
              <a:t> </a:t>
            </a:r>
            <a:r>
              <a:rPr lang="en-US" sz="1700" kern="0" dirty="0">
                <a:latin typeface="Arial"/>
                <a:cs typeface="Arial"/>
              </a:rPr>
              <a:t>at</a:t>
            </a:r>
            <a:r>
              <a:rPr lang="en-US" sz="1700" kern="0" spc="-10" dirty="0">
                <a:latin typeface="Arial"/>
                <a:cs typeface="Arial"/>
              </a:rPr>
              <a:t> </a:t>
            </a:r>
            <a:r>
              <a:rPr lang="en-US" sz="1700" kern="0" dirty="0">
                <a:latin typeface="Arial"/>
                <a:cs typeface="Arial"/>
              </a:rPr>
              <a:t>the</a:t>
            </a:r>
            <a:r>
              <a:rPr lang="en-US" sz="1700" kern="0" spc="-5" dirty="0">
                <a:latin typeface="Arial"/>
                <a:cs typeface="Arial"/>
              </a:rPr>
              <a:t> </a:t>
            </a:r>
            <a:r>
              <a:rPr lang="en-US" sz="1700" kern="0" dirty="0">
                <a:latin typeface="Arial"/>
                <a:cs typeface="Arial"/>
              </a:rPr>
              <a:t>same</a:t>
            </a:r>
            <a:r>
              <a:rPr lang="en-US" sz="1700" kern="0" spc="-5" dirty="0">
                <a:latin typeface="Arial"/>
                <a:cs typeface="Arial"/>
              </a:rPr>
              <a:t> </a:t>
            </a:r>
            <a:r>
              <a:rPr lang="en-US" sz="1700" kern="0" spc="-10" dirty="0">
                <a:latin typeface="Arial"/>
                <a:cs typeface="Arial"/>
              </a:rPr>
              <a:t>time.</a:t>
            </a:r>
            <a:endParaRPr lang="en-US" sz="1700" kern="0" dirty="0">
              <a:latin typeface="Arial"/>
              <a:cs typeface="Arial"/>
            </a:endParaRPr>
          </a:p>
        </p:txBody>
      </p:sp>
      <p:pic>
        <p:nvPicPr>
          <p:cNvPr id="26" name="Picture 25" descr="A green phon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198F1954-5722-7D92-BDBF-7261B1CEA86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44500" y="7485593"/>
            <a:ext cx="342900" cy="482600"/>
          </a:xfrm>
          <a:prstGeom prst="rect">
            <a:avLst/>
          </a:prstGeom>
        </p:spPr>
      </p:pic>
      <p:pic>
        <p:nvPicPr>
          <p:cNvPr id="28" name="Picture 27" descr="A picture containing graphics, symbol, font, logo&#10;&#10;Description automatically generated">
            <a:extLst>
              <a:ext uri="{FF2B5EF4-FFF2-40B4-BE49-F238E27FC236}">
                <a16:creationId xmlns:a16="http://schemas.microsoft.com/office/drawing/2014/main" id="{1A57EBA4-F740-2E76-F8DC-C1CD690F6D3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19100" y="11931864"/>
            <a:ext cx="482600" cy="368300"/>
          </a:xfrm>
          <a:prstGeom prst="rect">
            <a:avLst/>
          </a:prstGeom>
        </p:spPr>
      </p:pic>
      <p:pic>
        <p:nvPicPr>
          <p:cNvPr id="30" name="Picture 29" descr="A computer screen with mouse and arrow&#10;&#10;Description automatically generated with low confidence">
            <a:extLst>
              <a:ext uri="{FF2B5EF4-FFF2-40B4-BE49-F238E27FC236}">
                <a16:creationId xmlns:a16="http://schemas.microsoft.com/office/drawing/2014/main" id="{B24842CB-947A-4476-6982-C781EA84D7F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44500" y="9157797"/>
            <a:ext cx="520700" cy="406400"/>
          </a:xfrm>
          <a:prstGeom prst="rect">
            <a:avLst/>
          </a:prstGeom>
        </p:spPr>
      </p:pic>
      <p:pic>
        <p:nvPicPr>
          <p:cNvPr id="32" name="Picture 31" descr="A green pictograms of people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6900807B-F419-C70C-F0E8-1C7778CF8CB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44500" y="8388786"/>
            <a:ext cx="4318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41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08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612EFB-D0E8-BDD4-090F-03C6727D31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FFB31B-5368-22AA-BF2D-3FC63C84DE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504972" y="14470439"/>
            <a:ext cx="763929" cy="55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83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1C23A"/>
      </a:hlink>
      <a:folHlink>
        <a:srgbClr val="91C33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6B1A66DE220E458FD6414F9598F7CA" ma:contentTypeVersion="18" ma:contentTypeDescription="Create a new document." ma:contentTypeScope="" ma:versionID="637e53a573105b8507f4915f9debd798">
  <xsd:schema xmlns:xsd="http://www.w3.org/2001/XMLSchema" xmlns:xs="http://www.w3.org/2001/XMLSchema" xmlns:p="http://schemas.microsoft.com/office/2006/metadata/properties" xmlns:ns1="http://schemas.microsoft.com/sharepoint/v3" xmlns:ns2="8b67cf5b-c5ed-46e6-bbf4-2bcc1c202471" xmlns:ns3="59da1016-2a1b-4f8a-9768-d7a4932f6f16" targetNamespace="http://schemas.microsoft.com/office/2006/metadata/properties" ma:root="true" ma:fieldsID="5eb0e10f0571061a8da3a0978aec45bb" ns1:_="" ns2:_="" ns3:_="">
    <xsd:import namespace="http://schemas.microsoft.com/sharepoint/v3"/>
    <xsd:import namespace="8b67cf5b-c5ed-46e6-bbf4-2bcc1c202471"/>
    <xsd:import namespace="59da1016-2a1b-4f8a-9768-d7a4932f6f16"/>
    <xsd:element name="properties">
      <xsd:complexType>
        <xsd:sequence>
          <xsd:element name="documentManagement">
            <xsd:complexType>
              <xsd:all>
                <xsd:element ref="ns2:Meta_x0020_Description" minOccurs="0"/>
                <xsd:element ref="ns2:Meta_x0020_Keywords" minOccurs="0"/>
                <xsd:element ref="ns3:IACategory" minOccurs="0"/>
                <xsd:element ref="ns3:IATopic" minOccurs="0"/>
                <xsd:element ref="ns3:IASubtopic" minOccurs="0"/>
                <xsd:element ref="ns3:DocumentExpirationDate" minOccurs="0"/>
                <xsd:element ref="ns1:URL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8" nillable="true" ma:displayName="URL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StartDate" ma:index="15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6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7cf5b-c5ed-46e6-bbf4-2bcc1c202471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2" nillable="true" ma:displayName="Meta Description" ma:internalName="Meta_x0020_Description" ma:readOnly="false">
      <xsd:simpleType>
        <xsd:restriction base="dms:Text"/>
      </xsd:simpleType>
    </xsd:element>
    <xsd:element name="Meta_x0020_Keywords" ma:index="3" nillable="true" ma:displayName="Meta Keywords" ma:internalName="Meta_x0020_Keywords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ACategory xmlns="59da1016-2a1b-4f8a-9768-d7a4932f6f16" xsi:nil="true"/>
    <DocumentExpirationDate xmlns="59da1016-2a1b-4f8a-9768-d7a4932f6f16" xsi:nil="true"/>
    <IATopic xmlns="59da1016-2a1b-4f8a-9768-d7a4932f6f16" xsi:nil="true"/>
    <IASubtopic xmlns="59da1016-2a1b-4f8a-9768-d7a4932f6f16" xsi:nil="true"/>
    <URL xmlns="http://schemas.microsoft.com/sharepoint/v3">
      <Url>https://www.oregon.gov/oha/PHE/Documents/OHP_Poster_C.pptx</Url>
      <Description>PowerPoint Presentation</Description>
    </URL>
    <Meta_x0020_Keywords xmlns="8b67cf5b-c5ed-46e6-bbf4-2bcc1c202471" xsi:nil="true"/>
    <PublishingExpirationDate xmlns="http://schemas.microsoft.com/sharepoint/v3" xsi:nil="true"/>
    <Meta_x0020_Description xmlns="8b67cf5b-c5ed-46e6-bbf4-2bcc1c202471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633C582-8207-4A4E-AC0F-84E6039B0485}"/>
</file>

<file path=customXml/itemProps2.xml><?xml version="1.0" encoding="utf-8"?>
<ds:datastoreItem xmlns:ds="http://schemas.openxmlformats.org/officeDocument/2006/customXml" ds:itemID="{EC2FF94D-C201-4C3F-B2DC-2F56DC575A07}"/>
</file>

<file path=customXml/itemProps3.xml><?xml version="1.0" encoding="utf-8"?>
<ds:datastoreItem xmlns:ds="http://schemas.openxmlformats.org/officeDocument/2006/customXml" ds:itemID="{FABCC4CB-38C9-40C2-9232-E1D9A9FB057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153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Arial Narrow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Augustin</dc:creator>
  <cp:lastModifiedBy>Sandra Augustin</cp:lastModifiedBy>
  <cp:revision>7</cp:revision>
  <dcterms:created xsi:type="dcterms:W3CDTF">2023-05-25T05:59:53Z</dcterms:created>
  <dcterms:modified xsi:type="dcterms:W3CDTF">2023-05-31T22:21:58Z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0x010100736B1A66DE220E458FD6414F9598F7CA</vt:lpwstr>
  </property>
  <property fmtid="{D5CDD505-2E9C-101B-9397-08002B2CF9AE}" pid="3" name="WorkflowChangePath">
    <vt:lpwstr>e4c0fadb-ea59-4728-bea3-6f3cf0705495,2;</vt:lpwstr>
  </property>
</Properties>
</file>