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5.xml" ContentType="application/vnd.openxmlformats-officedocument.presentationml.slide+xml"/>
  <Override PartName="/ppt/slides/slide49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11.xml" ContentType="application/vnd.openxmlformats-officedocument.presentationml.slide+xml"/>
  <Override PartName="/ppt/slides/slide57.xml" ContentType="application/vnd.openxmlformats-officedocument.presentationml.slide+xml"/>
  <Override PartName="/ppt/slides/slide13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0"/>
  </p:handout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3" r:id="rId9"/>
    <p:sldId id="308" r:id="rId10"/>
    <p:sldId id="266" r:id="rId11"/>
    <p:sldId id="310" r:id="rId12"/>
    <p:sldId id="309" r:id="rId13"/>
    <p:sldId id="267" r:id="rId14"/>
    <p:sldId id="291" r:id="rId15"/>
    <p:sldId id="268" r:id="rId16"/>
    <p:sldId id="292" r:id="rId17"/>
    <p:sldId id="269" r:id="rId18"/>
    <p:sldId id="293" r:id="rId19"/>
    <p:sldId id="270" r:id="rId20"/>
    <p:sldId id="294" r:id="rId21"/>
    <p:sldId id="311" r:id="rId22"/>
    <p:sldId id="271" r:id="rId23"/>
    <p:sldId id="295" r:id="rId24"/>
    <p:sldId id="273" r:id="rId25"/>
    <p:sldId id="296" r:id="rId26"/>
    <p:sldId id="312" r:id="rId27"/>
    <p:sldId id="313" r:id="rId28"/>
    <p:sldId id="274" r:id="rId29"/>
    <p:sldId id="297" r:id="rId30"/>
    <p:sldId id="298" r:id="rId31"/>
    <p:sldId id="275" r:id="rId32"/>
    <p:sldId id="299" r:id="rId33"/>
    <p:sldId id="276" r:id="rId34"/>
    <p:sldId id="300" r:id="rId35"/>
    <p:sldId id="277" r:id="rId36"/>
    <p:sldId id="301" r:id="rId37"/>
    <p:sldId id="278" r:id="rId38"/>
    <p:sldId id="302" r:id="rId39"/>
    <p:sldId id="279" r:id="rId40"/>
    <p:sldId id="303" r:id="rId41"/>
    <p:sldId id="280" r:id="rId42"/>
    <p:sldId id="305" r:id="rId43"/>
    <p:sldId id="318" r:id="rId44"/>
    <p:sldId id="281" r:id="rId45"/>
    <p:sldId id="306" r:id="rId46"/>
    <p:sldId id="314" r:id="rId47"/>
    <p:sldId id="282" r:id="rId48"/>
    <p:sldId id="307" r:id="rId49"/>
    <p:sldId id="283" r:id="rId50"/>
    <p:sldId id="289" r:id="rId51"/>
    <p:sldId id="284" r:id="rId52"/>
    <p:sldId id="285" r:id="rId53"/>
    <p:sldId id="286" r:id="rId54"/>
    <p:sldId id="287" r:id="rId55"/>
    <p:sldId id="288" r:id="rId56"/>
    <p:sldId id="315" r:id="rId57"/>
    <p:sldId id="316" r:id="rId58"/>
    <p:sldId id="317" r:id="rId5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2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49A7EE9-CDE0-4D4D-9313-2C3E29DE1F8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FD18BBC-C8CA-40F5-9EE9-C7FE58BC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0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0B8A86-A37A-4F34-9812-D5CA57F29003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5E8BB2-2CAB-494D-A4B8-89FB731A77C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mailto:Jennifer.C.Marchand@Oregon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600200"/>
            <a:ext cx="5723468" cy="20228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IRS 8823 Guide and OHCS LIHTC Compliance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Marchand</a:t>
            </a:r>
          </a:p>
          <a:p>
            <a:r>
              <a:rPr lang="en-US" dirty="0" smtClean="0"/>
              <a:t>OHCS Multifamily Technical Advisor</a:t>
            </a:r>
          </a:p>
          <a:p>
            <a:r>
              <a:rPr lang="en-US" dirty="0" smtClean="0"/>
              <a:t>Oregon AHMA April 17,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11a Income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05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Income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Income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upon Initial Occupancy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category is used to report units that have been rented to households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incomes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meet income eligibility restrictions. According to IRC §42(g)(1),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owner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tax credit property must elect to serve tenant populations with gross incomes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50% or less of Area Median Gross Income (AMGI) or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Nonmetropolitan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 Gross Income (NNMGI) 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60% or less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AMGI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NNMGI when applicable, as adjusted for family size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*Income Averaging will be established soon in Oregon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3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LIHTC Income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standard HUD 4350 method for Income and Asset Calculation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IRS allows Under $5,000 Asset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 has made it clear that they use the HUD 4350 method of calculation but not necessarily the method of verification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15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87418"/>
          </a:xfrm>
        </p:spPr>
        <p:txBody>
          <a:bodyPr/>
          <a:lstStyle/>
          <a:p>
            <a:r>
              <a:rPr lang="en-US" dirty="0" smtClean="0"/>
              <a:t>Income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40385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Calculations are not performed correctly (averaging issue)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Income is not accounted for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Owner/Agent does not ask additional questions when unclear or inconsistencies exist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Phantom vs. Verifiable income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Certifications are not completed or are late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Acq/Rehab certifications not completed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34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11b Recertification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 Failed to Correctly Complete or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Tenant’s Annual Income Recertification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Treas. Reg. §1.42-5(b)(1)(vi), owners are required to complete an annual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certification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low-income household. The recertification process is identical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in terms of documenting household composition, income,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assets. State agencies are required to review the tenant income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recertification's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documentation for the tenants in the units.</a:t>
            </a:r>
          </a:p>
        </p:txBody>
      </p:sp>
    </p:spTree>
    <p:extLst>
      <p:ext uri="{BB962C8B-B14F-4D97-AF65-F5344CB8AC3E}">
        <p14:creationId xmlns:p14="http://schemas.microsoft.com/office/powerpoint/2010/main" val="256645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Recertification Discussion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28800"/>
            <a:ext cx="6196405" cy="4190999"/>
          </a:xfrm>
        </p:spPr>
        <p:txBody>
          <a:bodyPr/>
          <a:lstStyle/>
          <a:p>
            <a:r>
              <a:rPr lang="en-US" dirty="0" smtClean="0"/>
              <a:t>100% Tax Credit Properties exempt from annual certifications</a:t>
            </a:r>
          </a:p>
          <a:p>
            <a:r>
              <a:rPr lang="en-US" dirty="0" smtClean="0"/>
              <a:t>Mixed Use must third party certify annually</a:t>
            </a:r>
          </a:p>
          <a:p>
            <a:r>
              <a:rPr lang="en-US" dirty="0" smtClean="0"/>
              <a:t>Oregon Requires first annual for first 15</a:t>
            </a:r>
          </a:p>
          <a:p>
            <a:r>
              <a:rPr lang="en-US" dirty="0" smtClean="0"/>
              <a:t>Exception for PB Sec 8 and RD certified households</a:t>
            </a:r>
          </a:p>
          <a:p>
            <a:r>
              <a:rPr lang="en-US" dirty="0" smtClean="0"/>
              <a:t>Self Certifications needed for HERA Data Reporting</a:t>
            </a:r>
          </a:p>
          <a:p>
            <a:r>
              <a:rPr lang="en-US" dirty="0" smtClean="0"/>
              <a:t>Rule for tenants who have given notice</a:t>
            </a:r>
          </a:p>
          <a:p>
            <a:r>
              <a:rPr lang="en-US" dirty="0" smtClean="0"/>
              <a:t>Importance of pre-inspection audits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89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11c UPCS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243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Violation(s) of the UPCS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Local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 Standards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is used to report noncompliance when rental units, building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exteriors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systems, common areas, or the property site in a project are not suitable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occupancy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State agencies should assess whether low-income housing tax credit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are in safe, decent, sanitary condition and in good repair, according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Physical Conditions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(UPCS) established by HUD</a:t>
            </a:r>
          </a:p>
        </p:txBody>
      </p:sp>
    </p:spTree>
    <p:extLst>
      <p:ext uri="{BB962C8B-B14F-4D97-AF65-F5344CB8AC3E}">
        <p14:creationId xmlns:p14="http://schemas.microsoft.com/office/powerpoint/2010/main" val="1034601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UPCS 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levels must be reported</a:t>
            </a:r>
          </a:p>
          <a:p>
            <a:r>
              <a:rPr lang="en-US" dirty="0" smtClean="0"/>
              <a:t>Extension information and timing</a:t>
            </a:r>
          </a:p>
          <a:p>
            <a:r>
              <a:rPr lang="en-US" dirty="0" smtClean="0"/>
              <a:t>Construction defect issues</a:t>
            </a:r>
          </a:p>
          <a:p>
            <a:r>
              <a:rPr lang="en-US" dirty="0" smtClean="0"/>
              <a:t>Using REAC for inspection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54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11d Annual Certifications (CCPC)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243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Failed to Provide Annual Certifications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Provided Incomplete or Inaccurate Certification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is used to report owners of low-income housing projects who fail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submit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certifications, or any other required reports and documentation,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as described in Treas. Reg. §1.42-5(c). Monitoring procedures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 certifications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(and state agency reviews of the certifications) at least annually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of the 15-year compliance period. Monitoring procedures 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 certifications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(and state agency reviews) more frequently than annually, provided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months within each 12-month period are subject to certification. </a:t>
            </a:r>
          </a:p>
        </p:txBody>
      </p:sp>
    </p:spTree>
    <p:extLst>
      <p:ext uri="{BB962C8B-B14F-4D97-AF65-F5344CB8AC3E}">
        <p14:creationId xmlns:p14="http://schemas.microsoft.com/office/powerpoint/2010/main" val="3123449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Certification 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CCPC due February 28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each year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information and activity for all units for previous reportable year (January 1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Dec 31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must be sent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WCMS must contain all information and be updated or OHCS.10 form is required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requested documentation must be attached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Owner must sign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50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11e Eligible Basis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Eligible Basis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category is used to report violations associated with the Eligible Basis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building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any occurrence that result in a decrease in the Applicable Percentage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Building.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Eligible Basis of a property is reduced when space that originally qualified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residential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rental property changes character or space that was originally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designated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by qualified tenants is no longer available to them.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53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Audience Poll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Basics of a Tax Credit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Basics of 8823 Guide and Purpose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Process (OHCS filing with IRS)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 Processing of 8823’s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Reportable Findings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Tips for Conquering Non-Compliance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84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Eligible Basis Example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Laundry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 and Coin Operated Washers and Dryers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owner included the cost of a building housing a laundry facility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eligible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basis. For security reasons, the room kept locked, but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household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key and has access at any time. The owner installed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coin operated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washers and dryers.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 can include the cost of the building in eligible basis; i.e.,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tenants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access to the facility. However, because the tenants must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fee to use the washers and dryers, the appliances should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be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in eligible basis. </a:t>
            </a:r>
          </a:p>
        </p:txBody>
      </p:sp>
    </p:spTree>
    <p:extLst>
      <p:ext uri="{BB962C8B-B14F-4D97-AF65-F5344CB8AC3E}">
        <p14:creationId xmlns:p14="http://schemas.microsoft.com/office/powerpoint/2010/main" val="2910027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Basis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Parking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 and Garages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Room or Community Areas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Rooms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Units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Space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Daycare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Swimming Pools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08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11f Minimum Set Aside Requirement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385560" cy="39767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Failed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 Minimum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Set-Aside Requirement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is used to report projects that have violated the minimum set-aside rule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i.e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the number of qualifying units falls below the minimum requirement.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IRC §42(g)(1), a “qualified low-income housing project” means any project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residential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rental property if the project meets one of the two requirements below,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whichever is elected by the owner on Form 8609, line 10c.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choice of minimum set-aside also establishes the income limit and rent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applicable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low-income units in the project.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20@50 or 40@60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23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Set Aside 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8609’s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is considered a separate project under IRC §42(g)(3)(D) unless,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of the first calendar year in the project period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building that is,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part of a multiple-building project is identified as such by checking the “yes”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 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8b of Form 8609 and attaching the statement described in the instructions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line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8b. The minimum set-aside documented on Form 8609, line 10c, must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buildings in a multiple-building project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0508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llg Rents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Rent(s) Exceed Tax Credit Limits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 is used to report noncompliance with the rent restrictions outlined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IRC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§42(g)(2). Items to consider when determining whether the rent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correctly restricted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services provided, revisions to HUD income limits,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tenant’s income, Section 8 tenants, Rural Housing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formerly FmHA) rents,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supportive services.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29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 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Treas. Reg. §1.42-11(a)(3), the cost of services that are required as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occupancy must be included in gross rent even if federal or state law required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be offered to tenants by building owners.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IRC §42(g)(2)(B) also requires that the gross rent include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utility allowance if the tenant pays utilities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non-optional fees must be included in gross rent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125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and LIHTC use more restrictive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 sec 8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Housing Choice Voucher Holders and Payment Standard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 UA timely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 a “buffer”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 rent approval (read wording in REUA)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20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VERY AWARE 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 unit is determined to be out of compliance with the rent limits,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unit ceases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low-income unit for the remainder of the owner’s tax year.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unit is back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compliance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first day of the owner’s next tax year if the rent charged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monthly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basis does not exceed the limit.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owner cannot avoid the disallowance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LIHC by rebating excess rent or fees to the affected tenants. </a:t>
            </a:r>
          </a:p>
        </p:txBody>
      </p:sp>
    </p:spTree>
    <p:extLst>
      <p:ext uri="{BB962C8B-B14F-4D97-AF65-F5344CB8AC3E}">
        <p14:creationId xmlns:p14="http://schemas.microsoft.com/office/powerpoint/2010/main" val="2022732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11h General Public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not Available to the General Public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is used to report properties that are not available to the general public.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residential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rental unit is for use by the general public if the property conforms to the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Treas. Reg. §1.42-9. The general public use rules are violated any time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is denied access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LIHTC housing.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71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Public Continued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6858000" cy="4419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Treas. Reg. §1.42-9(b), if a residential unit is provided only for a member of 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organization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provided by an employer for its employees, the unit is not for use by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and is not eligible for credit under IRC §42. However, as clarified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IRC 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42(g)(9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low-income project does not fail to meet the general public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requirement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solely because of occupancy restrictions or preferences that favor tenants (1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with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needs, (2) who are members of a specified group under a Federal program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state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or policy that supports housing for such a specified group, or (3) who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involved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artistic or literary activities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any residential rental unit that is part of a hospital, nursing home, sanitarium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life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facility, retirement home providing significant services other than housing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dormitory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trailer park, or intermediate care facility for the mentally and physically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disabled 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for use by the general public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588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Disclaimer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material was designed specifically for training purposes and should not be relied upon or cited as IRS authority.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8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Public Use 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Signing MOU’s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Waitlist and Preference Establishment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housing/renting to specific populations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Referral services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Fair Housing MOU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Citizenship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Fair Housing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10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11i Available Unit Rule (AUR)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of the Available Unit Rule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Section 42(g)(2)(D)(ii)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is used to report violations of the Available Unit Rule (AUR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; i.e., Situations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an initially qualified household’s income subsequently rises above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 percent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income limit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that is not income qualified moves into a unit of comparable or smaller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low-income building. </a:t>
            </a:r>
          </a:p>
        </p:txBody>
      </p:sp>
    </p:spTree>
    <p:extLst>
      <p:ext uri="{BB962C8B-B14F-4D97-AF65-F5344CB8AC3E}">
        <p14:creationId xmlns:p14="http://schemas.microsoft.com/office/powerpoint/2010/main" val="3871692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AUR 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 over-income unit is vacated, it will be treated as an over-income unit subject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Available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Rule until the effective date of the tenant income certification for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income-qualified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that moves into the unit or the unit is rented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non-qualifying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tenant.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Available Unit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“next available unit” is any vacant unit, or any unit that is subsequently vacated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building, of a comparable or smaller size. Treas. Reg. §1.42-15(c) states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unit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available when the unit is no longer available for rent due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contractual arrangements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binding under local law. </a:t>
            </a:r>
          </a:p>
        </p:txBody>
      </p:sp>
    </p:spTree>
    <p:extLst>
      <p:ext uri="{BB962C8B-B14F-4D97-AF65-F5344CB8AC3E}">
        <p14:creationId xmlns:p14="http://schemas.microsoft.com/office/powerpoint/2010/main" val="26767986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11j Vacant Unit Rule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Violation(s) of the Vacant Unit Rule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Reg. 1.42-5(c)(1)(ix)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 is used to report violations of the Vacant Unit Rule (VUR); i.e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situations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an owner failed to make reasonable attempts to rent that unit,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unit of comparable or smaller size, before renting units to tenants not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a qualifying income. </a:t>
            </a:r>
          </a:p>
        </p:txBody>
      </p:sp>
    </p:spTree>
    <p:extLst>
      <p:ext uri="{BB962C8B-B14F-4D97-AF65-F5344CB8AC3E}">
        <p14:creationId xmlns:p14="http://schemas.microsoft.com/office/powerpoint/2010/main" val="2505316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Noncompliance occurs when the owner does not make reasonable attempts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 vacant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low-income units and rents units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non-qualifying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tenants.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Vacant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Rule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violated, all vacant units previously occupied by qualified households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lose their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low-income status and are not considered qualified units. The date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noncompliance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date the first low-income tenant moved out of the now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vacant units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75528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11k EUA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24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 Failed to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Execute and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 Extended Use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 Within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Prescribed by Section 42(h)(6)(J)</a:t>
            </a:r>
          </a:p>
          <a:p>
            <a:pPr marL="0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 is used to report buildings for which an extended low-income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housing commitment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(extended use agreement) is not in effect; i.e., the extended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agreement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executed, is not recorded, or fails to meet the requirements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IRC §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42(h)(6). No credit is allowable for a building in a year unless an extended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agreement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effect at the end of the year. See IRC §42(h)(6)(A). If it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determined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an extended use agreement was not in effect at the beginning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year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IRC §42(h)(6)(J) permits the owner to correct the problem within one year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the determination. </a:t>
            </a:r>
          </a:p>
        </p:txBody>
      </p:sp>
    </p:spTree>
    <p:extLst>
      <p:ext uri="{BB962C8B-B14F-4D97-AF65-F5344CB8AC3E}">
        <p14:creationId xmlns:p14="http://schemas.microsoft.com/office/powerpoint/2010/main" val="899342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EUA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Owner must agree to and sign REUA with OHCS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Older properties may be exempt (pre-1989)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501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11L FT Students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1200"/>
            <a:ext cx="6196405" cy="37418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Low-Income Units Occupied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Nonqualified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Full-Time Students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 is used to report LIHC units occupied by nonqualified full-time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households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unit is not considered to be occupied by low-income individuals if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occupants of such unit are full-time students, no one of whom is entitled to file a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return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37012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 Student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comprised of full-time students (no one of whom is entitled to file a joint return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qualify as low-income units. However, there are exceptions as outlined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IRC 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42(i)(3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Monitored on continual basis-no grandfathering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Tip: Watch Roommate Situations Closely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175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11m UA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 Did Not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Calculate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Utility Allowance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 is used to report noncompliance with the utility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allowance requirements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outlined in Treas. Reg. §1.42-10. An allowance for the cost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utilities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other than telephone, cable television, or Internet, paid directly by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tenant(s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not by or through the owner of the building is included in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computation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gross rent under IRC §42(g)(2)(B). A separate estimate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computed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utility and different methods can be used to compute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utility allowances. The utility allowance is computed on 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building-by-building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basis. The maximum rent that may be paid by the tenant must be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by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allowance(s) obtained.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28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112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Credit Compliance Basics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Tax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redit (LIHTC)?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Credit Interested Parties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Tax Credit Delivery Timeline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15 vs. Post 15 (30 year Commitment)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after Year 15 and Beyond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336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41147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the methods allowed for the funding involved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BUILDING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 in a timely manner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 a buffer with rents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 approval to change methods as applicable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with your PHA about updates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RUBS is not allowed (must be included in gross rent)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sub-metering requirements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412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11n Response Agency Reviews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243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 has Failed to Respond to </a:t>
            </a: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Agency Requests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Monitoring Reviews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 is used to report owners of low-income projects that failed to respond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agency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for monitoring reviews. Under the inspection provision Treas. Reg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1.42-5, the state agencies must have the right to perform an on-site inspection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low-income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housing project at least through the end of the 15-year compliance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buildings in the project. State agencies (or their representatives) must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 on-site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inspections, inspect units, and review income (re)certifications,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documentation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rent records for the tenants in those units, and otherwise meet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provisions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listed in Treas. Reg. §1.42-5(a)(2)(i)(A), (B), (C), and (D). </a:t>
            </a:r>
          </a:p>
        </p:txBody>
      </p:sp>
    </p:spTree>
    <p:extLst>
      <p:ext uri="{BB962C8B-B14F-4D97-AF65-F5344CB8AC3E}">
        <p14:creationId xmlns:p14="http://schemas.microsoft.com/office/powerpoint/2010/main" val="25755783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owner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compliance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requests for site visitations and access to tenants’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honored without unreasonable postponements.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owner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compliance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requests for site visitations or tenant file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denied or unreasonably postponed. A state agency should accommodate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owner’s valid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to reschedule a site visit or tenant file review, but should not allow owners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circumvent compliance monitoring reviews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date of noncompliance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earlier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date (1) the owner refused to allow a site visitation or access to tenants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records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(2) first postponed the site visit or access to tenant’s records. </a:t>
            </a:r>
          </a:p>
        </p:txBody>
      </p:sp>
    </p:spTree>
    <p:extLst>
      <p:ext uri="{BB962C8B-B14F-4D97-AF65-F5344CB8AC3E}">
        <p14:creationId xmlns:p14="http://schemas.microsoft.com/office/powerpoint/2010/main" val="19880636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Updated Monitoring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February 26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Revenue Service (IRS) issued final regulations for Housing Credit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monitoring, which replace the temporary compliance monitoring regulations under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OHCS has been operating since 2016. The new regulations make several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changes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compliance monitoring requirements, including in some cases increasing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in a property that OHCS will need to monitor and reducing the inspection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requirement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 both physical and file inspections) from 30 to 15 days.</a:t>
            </a:r>
          </a:p>
        </p:txBody>
      </p:sp>
    </p:spTree>
    <p:extLst>
      <p:ext uri="{BB962C8B-B14F-4D97-AF65-F5344CB8AC3E}">
        <p14:creationId xmlns:p14="http://schemas.microsoft.com/office/powerpoint/2010/main" val="34371800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11o Transient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Low-Income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 Used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Transient Basis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category is used to report noncompliance when units have been used on a transient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basis. Generally, the length of the initial lease agreement determines whether use is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transient. A unit is nontransient if the initial lease term is six months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5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81200"/>
            <a:ext cx="6196405" cy="4001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with this requirement if the initial lease term for each tenant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six months. The presence of a six month initial lease is the customary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used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document the owner and tenant’s intent to enter into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nontransient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compliance if: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no lease is on file for the tenant, or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tenant’s initial lease term is not at least six months.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847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Easy to make mistakes with dates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Lease Break Fees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Q. What about people who move during first six months?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Did they have a lease?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587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11p Participating Building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is No Longer in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Nor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Participating in the Program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category should be used to notify the Internal Revenue Service that a building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entirely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compliance and is no longer participating in the program. </a:t>
            </a:r>
          </a:p>
        </p:txBody>
      </p:sp>
    </p:spTree>
    <p:extLst>
      <p:ext uri="{BB962C8B-B14F-4D97-AF65-F5344CB8AC3E}">
        <p14:creationId xmlns:p14="http://schemas.microsoft.com/office/powerpoint/2010/main" val="31953427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Participating Discussion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IRC §42(h)(6)(D) requires a property owner to commit to the low-income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housing program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minimum of 30 years. The commitment is documented as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restrictive covenant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property and is recorded against the property as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deed restriction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governed by state law. Commonly know as “extended use agreements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these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covenants are agreements between the owner and state agency.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should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given to enforcing the agreement through a civil court proceeding.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when a building or project is removed from the program, state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agencies have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discretionary authority to release the extended use agreement and remove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restriction.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*Oregon Cannot Release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260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Form 11q Other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Nonprofit Organization Failed to Materially Participate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§42(h)(5) requires that each state set aside at least 10% of its state housing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ceiling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allocations to projects in which qualified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nonprofit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own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interest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materially participate in the development and operation of the projects.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purposes of this allocation, a nonprofit organization must have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ownership interest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low-income housing project throughout the 15-year compliance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materially participate in the development and operation of the project.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must be on a regular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continuous, and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substantial basis </a:t>
            </a:r>
          </a:p>
        </p:txBody>
      </p:sp>
    </p:spTree>
    <p:extLst>
      <p:ext uri="{BB962C8B-B14F-4D97-AF65-F5344CB8AC3E}">
        <p14:creationId xmlns:p14="http://schemas.microsoft.com/office/powerpoint/2010/main" val="30752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8823 Purpose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8823?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8823 Guide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IRS Resource Audit Technique Guide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226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Reportable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comply with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agency’s more restrictive requirement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 reportable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noncompliance event.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State-Set Asides (30% units for example)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OAHTC issues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LIHTC First Annual Recertification's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646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diligence is the investigation or exercise of care that a reasonable business or person is expected to take before entering into an agreement or contract with another party, or an act with a certain standard of care. It can be a legal obligation, but the term will more commonly apply to voluntary investigations.</a:t>
            </a:r>
          </a:p>
        </p:txBody>
      </p:sp>
    </p:spTree>
    <p:extLst>
      <p:ext uri="{BB962C8B-B14F-4D97-AF65-F5344CB8AC3E}">
        <p14:creationId xmlns:p14="http://schemas.microsoft.com/office/powerpoint/2010/main" val="22485392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Tenant Misrepresentation or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 owner discovers that a tenant has deliberately misrepresented their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level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student status, household size, or any other item used to determine eligibility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 should consult state or local landlord-tenant laws to determine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tenant can be asked to vacate the LIHC unit or the rent raised to the market rate.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owner is not expected to complete the annual recertification if a tenant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asked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or an eviction proceeding is in process. </a:t>
            </a:r>
          </a:p>
        </p:txBody>
      </p:sp>
    </p:spTree>
    <p:extLst>
      <p:ext uri="{BB962C8B-B14F-4D97-AF65-F5344CB8AC3E}">
        <p14:creationId xmlns:p14="http://schemas.microsoft.com/office/powerpoint/2010/main" val="36575195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4129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possible loss of low-income housing credit might be avoided if it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determined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later review by the state agency that a tenant is not qualified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low-income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housing, the state agency should encourage owners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report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suspected deliberate misrepresentation of fraud by a tenant to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agency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Low-Income Housing Program will not consider there to have been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reportable noncompliance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tenant fraud is discovered and addressed by the owner prior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review or an IRS audit,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owner satisfies the state agency that: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847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the tenant provided false information; (2) the owner did everything a prudent person would do to avoid fraudulent tenants (due diligence) and has implemented any needed changes to avoid future problems; (3) the tenant has vacated the unit (if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possible); and (4) there is no pattern of accepting fraudulent tenants.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such cases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 need not reduce the applicable fraction for determining the credit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agency need not report the noncompliance arising because of the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tenant’s fraud on Form 8823.</a:t>
            </a:r>
          </a:p>
        </p:txBody>
      </p:sp>
    </p:spTree>
    <p:extLst>
      <p:ext uri="{BB962C8B-B14F-4D97-AF65-F5344CB8AC3E}">
        <p14:creationId xmlns:p14="http://schemas.microsoft.com/office/powerpoint/2010/main" val="2724131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Recapture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general rule, the Internal Revenue Service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want to disturb the credit when the owner has demonstrated due diligence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fraudulent tenants, timely removes fraudulent tenants when identified, and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notifies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of their actions.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Tip: Utilize Form 8821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Tip: Lease Wording is Key!~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316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Owner/Agent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state agency becomes aware of an apparent fraudulent act by the owner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management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company, or other party associated with the low-income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housing property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a party responsible for providing income/asset verification for tenants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agency may submit Form 3949-A, Information Report Referral,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supporting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to the IRS’ program analyst for IRC §42.2 </a:t>
            </a:r>
          </a:p>
        </p:txBody>
      </p:sp>
    </p:spTree>
    <p:extLst>
      <p:ext uri="{BB962C8B-B14F-4D97-AF65-F5344CB8AC3E}">
        <p14:creationId xmlns:p14="http://schemas.microsoft.com/office/powerpoint/2010/main" val="19803851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Consequences of Noncompliance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33600"/>
            <a:ext cx="6196405" cy="3962399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Back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funding loans or grants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 pro-rated)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 and restart affordability clock with non-compliance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replacement of Management Agent/Site Agent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Disapprove Owner or Developer for future funding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site visits, monitoring, and oversight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required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</a:t>
            </a:r>
          </a:p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Reestablish annual certification requirement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parties and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for a work-out plan (they will bring everyone to the table including all other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lenders/investors)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Management or Owner to attend training and become certified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with Owner, Board, and/or Property Manager about site staff concerns 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a consultant to be hired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802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Contact: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Jennifer Marchand</a:t>
            </a:r>
          </a:p>
          <a:p>
            <a:pPr marL="0" indent="0">
              <a:buNone/>
            </a:pPr>
            <a:r>
              <a:rPr lang="en-US" dirty="0" smtClean="0"/>
              <a:t>Multifamily Compliance Technical Advisor</a:t>
            </a:r>
          </a:p>
          <a:p>
            <a:pPr marL="0" indent="0">
              <a:buNone/>
            </a:pPr>
            <a:r>
              <a:rPr lang="en-US" dirty="0" smtClean="0"/>
              <a:t>Oregon Housing and Community Services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Jennifer.C.Marchand@Oregon.gov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503-986-2031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OHCS 8823 Process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OHCS Required Reporting as established by IRS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 and Filing Requirements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Notes to Filing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9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 Processing of 8823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IRS process after receiving 8823 form from OHCS</a:t>
            </a:r>
          </a:p>
          <a:p>
            <a:r>
              <a:rPr lang="en-US" dirty="0" smtClean="0"/>
              <a:t>IRS Computer System Update</a:t>
            </a:r>
          </a:p>
          <a:p>
            <a:r>
              <a:rPr lang="en-US" dirty="0" smtClean="0"/>
              <a:t>Tracking for Audit Purposes</a:t>
            </a:r>
          </a:p>
          <a:p>
            <a:r>
              <a:rPr lang="en-US" dirty="0" smtClean="0"/>
              <a:t>What do you do when you receive an 8823 form?</a:t>
            </a:r>
          </a:p>
          <a:p>
            <a:r>
              <a:rPr lang="en-US" dirty="0" smtClean="0"/>
              <a:t>Calculating Possible Recapture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7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Corrected or Not Corrected?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Filing 8823 as Corrected vs, Non Corrected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time frames to consider for out of compliance and back in compliance dates per building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Correcting previously filed non corrected 8823 forms and tracking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items corrected the day of inspection?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Correction dates noted on response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0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8823 Form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form allows for sixteen specific reportable areas of noncompliance and one “other” line items 11a to 11q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specific reportable areas are discussed in the 8823 guide by chapter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43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A6846EE757C04193A329764A4DBCB9" ma:contentTypeVersion="5" ma:contentTypeDescription="Create a new document." ma:contentTypeScope="" ma:versionID="c196e18095f3012e735b8ae348014005">
  <xsd:schema xmlns:xsd="http://www.w3.org/2001/XMLSchema" xmlns:xs="http://www.w3.org/2001/XMLSchema" xmlns:p="http://schemas.microsoft.com/office/2006/metadata/properties" xmlns:ns1="http://schemas.microsoft.com/sharepoint/v3" xmlns:ns2="414e15ea-35fd-4cff-b780-bb342b3dfcbd" targetNamespace="http://schemas.microsoft.com/office/2006/metadata/properties" ma:root="true" ma:fieldsID="228ed2aec82a4673187ed6d06b0265ae" ns1:_="" ns2:_="">
    <xsd:import namespace="http://schemas.microsoft.com/sharepoint/v3"/>
    <xsd:import namespace="414e15ea-35fd-4cff-b780-bb342b3dfcb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e15ea-35fd-4cff-b780-bb342b3df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B58D74-CD7E-44D9-9949-28B7728E8776}"/>
</file>

<file path=customXml/itemProps2.xml><?xml version="1.0" encoding="utf-8"?>
<ds:datastoreItem xmlns:ds="http://schemas.openxmlformats.org/officeDocument/2006/customXml" ds:itemID="{859919B4-ECE6-490E-B63E-542D71CBEF3A}"/>
</file>

<file path=customXml/itemProps3.xml><?xml version="1.0" encoding="utf-8"?>
<ds:datastoreItem xmlns:ds="http://schemas.openxmlformats.org/officeDocument/2006/customXml" ds:itemID="{56EF287D-902D-4AD5-AFE4-E93C2CC68080}"/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1009</TotalTime>
  <Words>4137</Words>
  <Application>Microsoft Office PowerPoint</Application>
  <PresentationFormat>On-screen Show (4:3)</PresentationFormat>
  <Paragraphs>302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Brush Script MT</vt:lpstr>
      <vt:lpstr>Calibri</vt:lpstr>
      <vt:lpstr>Constantia</vt:lpstr>
      <vt:lpstr>Franklin Gothic Book</vt:lpstr>
      <vt:lpstr>Rage Italic</vt:lpstr>
      <vt:lpstr>Times New Roman</vt:lpstr>
      <vt:lpstr>Pushpin</vt:lpstr>
      <vt:lpstr>The IRS 8823 Guide and OHCS LIHTC Compliance </vt:lpstr>
      <vt:lpstr>Agenda</vt:lpstr>
      <vt:lpstr>Disclaimer</vt:lpstr>
      <vt:lpstr>Tax Credit Compliance Basics</vt:lpstr>
      <vt:lpstr>8823 Purpose</vt:lpstr>
      <vt:lpstr>General OHCS 8823 Process</vt:lpstr>
      <vt:lpstr>IRS Processing of 8823</vt:lpstr>
      <vt:lpstr>Corrected or Not Corrected?</vt:lpstr>
      <vt:lpstr>Review of 8823 Form</vt:lpstr>
      <vt:lpstr>8823 Form 11a Income</vt:lpstr>
      <vt:lpstr>LIHTC Income Calculation</vt:lpstr>
      <vt:lpstr>Income Discussion</vt:lpstr>
      <vt:lpstr>8823 Form 11b Recertification</vt:lpstr>
      <vt:lpstr>Recertification Discussion </vt:lpstr>
      <vt:lpstr>8823 Form 11c UPCS</vt:lpstr>
      <vt:lpstr>UPCS Discussion</vt:lpstr>
      <vt:lpstr>8823 Form 11d Annual Certifications (CCPC)</vt:lpstr>
      <vt:lpstr>Annual Certification Discussion</vt:lpstr>
      <vt:lpstr>8823 Form 11e Eligible Basis</vt:lpstr>
      <vt:lpstr>Eligible Basis Example</vt:lpstr>
      <vt:lpstr>Eligible Basis Discussion</vt:lpstr>
      <vt:lpstr>8823 Form 11f Minimum Set Aside Requirement</vt:lpstr>
      <vt:lpstr>Minimum Set Aside Discussion</vt:lpstr>
      <vt:lpstr>8823 Form llg Rents</vt:lpstr>
      <vt:lpstr>Rent Discussion</vt:lpstr>
      <vt:lpstr>Rent Discussion</vt:lpstr>
      <vt:lpstr>BE VERY AWARE RENTS</vt:lpstr>
      <vt:lpstr>8823 Form 11h General Public</vt:lpstr>
      <vt:lpstr>General Public Continued</vt:lpstr>
      <vt:lpstr>General Public Use Discussion</vt:lpstr>
      <vt:lpstr>8823 Form 11i Available Unit Rule (AUR)</vt:lpstr>
      <vt:lpstr>AUR Discussion</vt:lpstr>
      <vt:lpstr>8823 Form 11j Vacant Unit Rule</vt:lpstr>
      <vt:lpstr>VUR Discussion</vt:lpstr>
      <vt:lpstr>8823 Form 11k EUA</vt:lpstr>
      <vt:lpstr>EUA Discussion</vt:lpstr>
      <vt:lpstr>8823 Form 11L FT Students</vt:lpstr>
      <vt:lpstr>FT Student Discussion</vt:lpstr>
      <vt:lpstr>8823 Form 11m UA</vt:lpstr>
      <vt:lpstr>UA Discussion</vt:lpstr>
      <vt:lpstr>8823 Form 11n Response Agency Reviews </vt:lpstr>
      <vt:lpstr>Review Discussion</vt:lpstr>
      <vt:lpstr>Updated Monitoring Regulations</vt:lpstr>
      <vt:lpstr>8823 Form 11o Transient</vt:lpstr>
      <vt:lpstr>Transient Discussion</vt:lpstr>
      <vt:lpstr>Lease Issues</vt:lpstr>
      <vt:lpstr>8823 Form 11p Participating Building</vt:lpstr>
      <vt:lpstr>Participating Discussion</vt:lpstr>
      <vt:lpstr>8823 Form 11q Other</vt:lpstr>
      <vt:lpstr>Not Reportable</vt:lpstr>
      <vt:lpstr>Due Diligence</vt:lpstr>
      <vt:lpstr>Tenant Misrepresentation or Fraud</vt:lpstr>
      <vt:lpstr>Tenant Fraud</vt:lpstr>
      <vt:lpstr>Tenant Fraud</vt:lpstr>
      <vt:lpstr>Fraud Recapture</vt:lpstr>
      <vt:lpstr>Owner/Agent Fraud</vt:lpstr>
      <vt:lpstr>Other Consequences of Noncompliance</vt:lpstr>
      <vt:lpstr>Thank You For Attending</vt:lpstr>
    </vt:vector>
  </TitlesOfParts>
  <Company>OHCS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8823-Training-AHMA-2019</dc:title>
  <dc:creator>Jennifer Marchand</dc:creator>
  <cp:keywords>8823-Training-AHMA-2019</cp:keywords>
  <cp:lastModifiedBy>Jennifer Marchand</cp:lastModifiedBy>
  <cp:revision>55</cp:revision>
  <cp:lastPrinted>2019-04-16T19:28:39Z</cp:lastPrinted>
  <dcterms:created xsi:type="dcterms:W3CDTF">2019-04-14T19:37:45Z</dcterms:created>
  <dcterms:modified xsi:type="dcterms:W3CDTF">2019-04-16T20:38:26Z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0x010100AEA6846EE757C04193A329764A4DBCB9</vt:lpwstr>
  </property>
</Properties>
</file>