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45.xml" ContentType="application/vnd.openxmlformats-officedocument.presentationml.slide+xml"/>
  <Override PartName="/ppt/slides/slide44.xml" ContentType="application/vnd.openxmlformats-officedocument.presentationml.slide+xml"/>
  <Override PartName="/ppt/slides/slide43.xml" ContentType="application/vnd.openxmlformats-officedocument.presentationml.slide+xml"/>
  <Override PartName="/ppt/slides/slide42.xml" ContentType="application/vnd.openxmlformats-officedocument.presentationml.slide+xml"/>
  <Override PartName="/ppt/slides/slide41.xml" ContentType="application/vnd.openxmlformats-officedocument.presentationml.slide+xml"/>
  <Override PartName="/ppt/slides/slide40.xml" ContentType="application/vnd.openxmlformats-officedocument.presentationml.slide+xml"/>
  <Override PartName="/ppt/slides/slide39.xml" ContentType="application/vnd.openxmlformats-officedocument.presentationml.slide+xml"/>
  <Override PartName="/ppt/slides/slide38.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56.xml" ContentType="application/vnd.openxmlformats-officedocument.presentationml.slide+xml"/>
  <Override PartName="/ppt/slides/slide55.xml" ContentType="application/vnd.openxmlformats-officedocument.presentationml.slide+xml"/>
  <Override PartName="/ppt/slides/slide54.xml" ContentType="application/vnd.openxmlformats-officedocument.presentationml.slide+xml"/>
  <Override PartName="/ppt/slides/slide53.xml" ContentType="application/vnd.openxmlformats-officedocument.presentationml.slide+xml"/>
  <Override PartName="/ppt/slides/slide52.xml" ContentType="application/vnd.openxmlformats-officedocument.presentationml.slide+xml"/>
  <Override PartName="/ppt/slides/slide51.xml" ContentType="application/vnd.openxmlformats-officedocument.presentationml.slide+xml"/>
  <Override PartName="/ppt/slides/slide50.xml" ContentType="application/vnd.openxmlformats-officedocument.presentationml.slide+xml"/>
  <Override PartName="/ppt/slides/slide49.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34.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80.xml" ContentType="application/vnd.openxmlformats-officedocument.presentationml.slide+xml"/>
  <Override PartName="/ppt/slides/slide79.xml" ContentType="application/vnd.openxmlformats-officedocument.presentationml.slide+xml"/>
  <Override PartName="/ppt/slides/slide78.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7.xml" ContentType="application/vnd.openxmlformats-officedocument.presentationml.slide+xml"/>
  <Override PartName="/ppt/slides/slide81.xml" ContentType="application/vnd.openxmlformats-officedocument.presentationml.slide+xml"/>
  <Override PartName="/ppt/slides/slide75.xml" ContentType="application/vnd.openxmlformats-officedocument.presentationml.slide+xml"/>
  <Override PartName="/ppt/slides/slide65.xml" ContentType="application/vnd.openxmlformats-officedocument.presentationml.slide+xml"/>
  <Override PartName="/ppt/slides/slide64.xml" ContentType="application/vnd.openxmlformats-officedocument.presentationml.slide+xml"/>
  <Override PartName="/ppt/slides/slide63.xml" ContentType="application/vnd.openxmlformats-officedocument.presentationml.slide+xml"/>
  <Override PartName="/ppt/slides/slide76.xml" ContentType="application/vnd.openxmlformats-officedocument.presentationml.slide+xml"/>
  <Override PartName="/ppt/slides/slide61.xml" ContentType="application/vnd.openxmlformats-officedocument.presentationml.slide+xml"/>
  <Override PartName="/ppt/slides/slide60.xml" ContentType="application/vnd.openxmlformats-officedocument.presentationml.slide+xml"/>
  <Override PartName="/ppt/slides/slide66.xml" ContentType="application/vnd.openxmlformats-officedocument.presentationml.slide+xml"/>
  <Override PartName="/ppt/slides/slide62.xml" ContentType="application/vnd.openxmlformats-officedocument.presentationml.slide+xml"/>
  <Override PartName="/ppt/slides/slide68.xml" ContentType="application/vnd.openxmlformats-officedocument.presentationml.slide+xml"/>
  <Override PartName="/ppt/slides/slide74.xml" ContentType="application/vnd.openxmlformats-officedocument.presentationml.slide+xml"/>
  <Override PartName="/ppt/slides/slide73.xml" ContentType="application/vnd.openxmlformats-officedocument.presentationml.slide+xml"/>
  <Override PartName="/ppt/slides/slide72.xml" ContentType="application/vnd.openxmlformats-officedocument.presentationml.slide+xml"/>
  <Override PartName="/ppt/slides/slide67.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69.xml" ContentType="application/vnd.openxmlformats-officedocument.presentationml.slide+xml"/>
  <Override PartName="/ppt/slideMasters/slideMaster1.xml" ContentType="application/vnd.openxmlformats-officedocument.presentationml.slideMaster+xml"/>
  <Override PartName="/ppt/slideLayouts/slideLayout6.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7.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theme/theme1.xml" ContentType="application/vnd.openxmlformats-officedocument.theme+xml"/>
  <Override PartName="/ppt/handoutMasters/handoutMaster1.xml" ContentType="application/vnd.openxmlformats-officedocument.presentationml.handoutMaster+xml"/>
  <Override PartName="/ppt/theme/theme2.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83"/>
  </p:handoutMasterIdLst>
  <p:sldIdLst>
    <p:sldId id="256" r:id="rId2"/>
    <p:sldId id="257" r:id="rId3"/>
    <p:sldId id="259" r:id="rId4"/>
    <p:sldId id="260" r:id="rId5"/>
    <p:sldId id="261" r:id="rId6"/>
    <p:sldId id="262" r:id="rId7"/>
    <p:sldId id="263" r:id="rId8"/>
    <p:sldId id="267" r:id="rId9"/>
    <p:sldId id="268" r:id="rId10"/>
    <p:sldId id="337" r:id="rId11"/>
    <p:sldId id="338" r:id="rId12"/>
    <p:sldId id="269" r:id="rId13"/>
    <p:sldId id="270" r:id="rId14"/>
    <p:sldId id="272" r:id="rId15"/>
    <p:sldId id="273" r:id="rId16"/>
    <p:sldId id="274" r:id="rId17"/>
    <p:sldId id="271" r:id="rId18"/>
    <p:sldId id="275" r:id="rId19"/>
    <p:sldId id="276" r:id="rId20"/>
    <p:sldId id="277" r:id="rId21"/>
    <p:sldId id="278" r:id="rId22"/>
    <p:sldId id="279" r:id="rId23"/>
    <p:sldId id="282" r:id="rId24"/>
    <p:sldId id="280" r:id="rId25"/>
    <p:sldId id="285" r:id="rId26"/>
    <p:sldId id="290" r:id="rId27"/>
    <p:sldId id="291" r:id="rId28"/>
    <p:sldId id="292" r:id="rId29"/>
    <p:sldId id="339" r:id="rId30"/>
    <p:sldId id="340" r:id="rId31"/>
    <p:sldId id="293" r:id="rId32"/>
    <p:sldId id="299" r:id="rId33"/>
    <p:sldId id="281" r:id="rId34"/>
    <p:sldId id="283" r:id="rId35"/>
    <p:sldId id="296" r:id="rId36"/>
    <p:sldId id="297" r:id="rId37"/>
    <p:sldId id="295" r:id="rId38"/>
    <p:sldId id="294" r:id="rId39"/>
    <p:sldId id="298" r:id="rId40"/>
    <p:sldId id="284" r:id="rId41"/>
    <p:sldId id="286" r:id="rId42"/>
    <p:sldId id="287" r:id="rId43"/>
    <p:sldId id="288" r:id="rId44"/>
    <p:sldId id="289" r:id="rId45"/>
    <p:sldId id="300" r:id="rId46"/>
    <p:sldId id="301" r:id="rId47"/>
    <p:sldId id="302" r:id="rId48"/>
    <p:sldId id="303" r:id="rId49"/>
    <p:sldId id="304" r:id="rId50"/>
    <p:sldId id="305" r:id="rId51"/>
    <p:sldId id="306" r:id="rId52"/>
    <p:sldId id="342" r:id="rId53"/>
    <p:sldId id="307" r:id="rId54"/>
    <p:sldId id="308" r:id="rId55"/>
    <p:sldId id="309" r:id="rId56"/>
    <p:sldId id="310" r:id="rId57"/>
    <p:sldId id="311" r:id="rId58"/>
    <p:sldId id="312" r:id="rId59"/>
    <p:sldId id="313" r:id="rId60"/>
    <p:sldId id="314" r:id="rId61"/>
    <p:sldId id="315" r:id="rId62"/>
    <p:sldId id="316" r:id="rId63"/>
    <p:sldId id="317" r:id="rId64"/>
    <p:sldId id="318" r:id="rId65"/>
    <p:sldId id="319" r:id="rId66"/>
    <p:sldId id="320" r:id="rId67"/>
    <p:sldId id="321" r:id="rId68"/>
    <p:sldId id="341" r:id="rId69"/>
    <p:sldId id="322" r:id="rId70"/>
    <p:sldId id="323" r:id="rId71"/>
    <p:sldId id="324" r:id="rId72"/>
    <p:sldId id="325" r:id="rId73"/>
    <p:sldId id="326" r:id="rId74"/>
    <p:sldId id="327" r:id="rId75"/>
    <p:sldId id="328" r:id="rId76"/>
    <p:sldId id="329" r:id="rId77"/>
    <p:sldId id="330" r:id="rId78"/>
    <p:sldId id="336" r:id="rId79"/>
    <p:sldId id="331" r:id="rId80"/>
    <p:sldId id="332" r:id="rId81"/>
    <p:sldId id="334" r:id="rId82"/>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1762" y="-18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presProps" Target="presProps.xml"/><Relationship Id="rId89" Type="http://schemas.openxmlformats.org/officeDocument/2006/relationships/customXml" Target="../customXml/item2.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customXml" Target="../customXml/item3.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handoutMaster" Target="handoutMasters/handoutMaster1.xml"/><Relationship Id="rId88"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36768" y="0"/>
            <a:ext cx="3011699" cy="461804"/>
          </a:xfrm>
          <a:prstGeom prst="rect">
            <a:avLst/>
          </a:prstGeom>
        </p:spPr>
        <p:txBody>
          <a:bodyPr vert="horz" lIns="91440" tIns="45720" rIns="91440" bIns="45720" rtlCol="0"/>
          <a:lstStyle>
            <a:lvl1pPr algn="r">
              <a:defRPr sz="1200"/>
            </a:lvl1pPr>
          </a:lstStyle>
          <a:p>
            <a:fld id="{D9843C04-2FEF-4787-AC9A-F43C1B0F6E0D}" type="datetimeFigureOut">
              <a:rPr lang="en-US" smtClean="0"/>
              <a:t>9/10/2018</a:t>
            </a:fld>
            <a:endParaRPr lang="en-US"/>
          </a:p>
        </p:txBody>
      </p:sp>
      <p:sp>
        <p:nvSpPr>
          <p:cNvPr id="4" name="Footer Placeholder 3"/>
          <p:cNvSpPr>
            <a:spLocks noGrp="1"/>
          </p:cNvSpPr>
          <p:nvPr>
            <p:ph type="ftr" sz="quarter" idx="2"/>
          </p:nvPr>
        </p:nvSpPr>
        <p:spPr>
          <a:xfrm>
            <a:off x="0" y="8772668"/>
            <a:ext cx="3011699" cy="461804"/>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36768" y="8772668"/>
            <a:ext cx="3011699" cy="461804"/>
          </a:xfrm>
          <a:prstGeom prst="rect">
            <a:avLst/>
          </a:prstGeom>
        </p:spPr>
        <p:txBody>
          <a:bodyPr vert="horz" lIns="91440" tIns="45720" rIns="91440" bIns="45720" rtlCol="0" anchor="b"/>
          <a:lstStyle>
            <a:lvl1pPr algn="r">
              <a:defRPr sz="1200"/>
            </a:lvl1pPr>
          </a:lstStyle>
          <a:p>
            <a:fld id="{C5CBFFDA-8A65-47BA-A318-0B25B395A401}" type="slidenum">
              <a:rPr lang="en-US" smtClean="0"/>
              <a:t>‹#›</a:t>
            </a:fld>
            <a:endParaRPr lang="en-US"/>
          </a:p>
        </p:txBody>
      </p:sp>
    </p:spTree>
    <p:extLst>
      <p:ext uri="{BB962C8B-B14F-4D97-AF65-F5344CB8AC3E}">
        <p14:creationId xmlns:p14="http://schemas.microsoft.com/office/powerpoint/2010/main" val="229465373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CCB40098-CAAA-415F-91DD-464F2A5BA5A7}" type="datetimeFigureOut">
              <a:rPr lang="en-US" smtClean="0"/>
              <a:t>9/10/2018</a:t>
            </a:fld>
            <a:endParaRPr lang="en-US" dirty="0"/>
          </a:p>
        </p:txBody>
      </p:sp>
      <p:sp>
        <p:nvSpPr>
          <p:cNvPr id="20" name="Footer Placeholder 19"/>
          <p:cNvSpPr>
            <a:spLocks noGrp="1"/>
          </p:cNvSpPr>
          <p:nvPr>
            <p:ph type="ftr" sz="quarter" idx="11"/>
          </p:nvPr>
        </p:nvSpPr>
        <p:spPr/>
        <p:txBody>
          <a:bodyPr/>
          <a:lstStyle>
            <a:extLst/>
          </a:lstStyle>
          <a:p>
            <a:endParaRPr lang="en-US" dirty="0"/>
          </a:p>
        </p:txBody>
      </p:sp>
      <p:sp>
        <p:nvSpPr>
          <p:cNvPr id="10" name="Slide Number Placeholder 9"/>
          <p:cNvSpPr>
            <a:spLocks noGrp="1"/>
          </p:cNvSpPr>
          <p:nvPr>
            <p:ph type="sldNum" sz="quarter" idx="12"/>
          </p:nvPr>
        </p:nvSpPr>
        <p:spPr/>
        <p:txBody>
          <a:bodyPr/>
          <a:lstStyle>
            <a:extLst/>
          </a:lstStyle>
          <a:p>
            <a:fld id="{0CF766E2-5C07-4E19-9463-EAD17EF6B5D4}" type="slidenum">
              <a:rPr lang="en-US" smtClean="0"/>
              <a:t>‹#›</a:t>
            </a:fld>
            <a:endParaRPr lang="en-US" dirty="0"/>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CB40098-CAAA-415F-91DD-464F2A5BA5A7}" type="datetimeFigureOut">
              <a:rPr lang="en-US" smtClean="0"/>
              <a:t>9/10/2018</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0CF766E2-5C07-4E19-9463-EAD17EF6B5D4}"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CB40098-CAAA-415F-91DD-464F2A5BA5A7}" type="datetimeFigureOut">
              <a:rPr lang="en-US" smtClean="0"/>
              <a:t>9/10/2018</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0CF766E2-5C07-4E19-9463-EAD17EF6B5D4}"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CB40098-CAAA-415F-91DD-464F2A5BA5A7}" type="datetimeFigureOut">
              <a:rPr lang="en-US" smtClean="0"/>
              <a:t>9/10/2018</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0CF766E2-5C07-4E19-9463-EAD17EF6B5D4}"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CB40098-CAAA-415F-91DD-464F2A5BA5A7}" type="datetimeFigureOut">
              <a:rPr lang="en-US" smtClean="0"/>
              <a:t>9/10/2018</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0CF766E2-5C07-4E19-9463-EAD17EF6B5D4}" type="slidenum">
              <a:rPr lang="en-US" smtClean="0"/>
              <a:t>‹#›</a:t>
            </a:fld>
            <a:endParaRPr lang="en-US" dirty="0"/>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CB40098-CAAA-415F-91DD-464F2A5BA5A7}" type="datetimeFigureOut">
              <a:rPr lang="en-US" smtClean="0"/>
              <a:t>9/10/2018</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0CF766E2-5C07-4E19-9463-EAD17EF6B5D4}"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CB40098-CAAA-415F-91DD-464F2A5BA5A7}" type="datetimeFigureOut">
              <a:rPr lang="en-US" smtClean="0"/>
              <a:t>9/10/2018</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0CF766E2-5C07-4E19-9463-EAD17EF6B5D4}"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CCB40098-CAAA-415F-91DD-464F2A5BA5A7}" type="datetimeFigureOut">
              <a:rPr lang="en-US" smtClean="0"/>
              <a:t>9/10/2018</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0CF766E2-5C07-4E19-9463-EAD17EF6B5D4}"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Date Placeholder 1"/>
          <p:cNvSpPr>
            <a:spLocks noGrp="1"/>
          </p:cNvSpPr>
          <p:nvPr>
            <p:ph type="dt" sz="half" idx="10"/>
          </p:nvPr>
        </p:nvSpPr>
        <p:spPr/>
        <p:txBody>
          <a:bodyPr/>
          <a:lstStyle>
            <a:extLst/>
          </a:lstStyle>
          <a:p>
            <a:fld id="{CCB40098-CAAA-415F-91DD-464F2A5BA5A7}" type="datetimeFigureOut">
              <a:rPr lang="en-US" smtClean="0"/>
              <a:t>9/10/2018</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0CF766E2-5C07-4E19-9463-EAD17EF6B5D4}" type="slidenum">
              <a:rPr lang="en-US" smtClean="0"/>
              <a:t>‹#›</a:t>
            </a:fld>
            <a:endParaRPr lang="en-US" dirty="0"/>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CB40098-CAAA-415F-91DD-464F2A5BA5A7}" type="datetimeFigureOut">
              <a:rPr lang="en-US" smtClean="0"/>
              <a:t>9/10/2018</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0CF766E2-5C07-4E19-9463-EAD17EF6B5D4}"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CCB40098-CAAA-415F-91DD-464F2A5BA5A7}" type="datetimeFigureOut">
              <a:rPr lang="en-US" smtClean="0"/>
              <a:t>9/10/2018</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0CF766E2-5C07-4E19-9463-EAD17EF6B5D4}" type="slidenum">
              <a:rPr lang="en-US" smtClean="0"/>
              <a:t>‹#›</a:t>
            </a:fld>
            <a:endParaRPr lang="en-US" dirty="0"/>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dirty="0"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CCB40098-CAAA-415F-91DD-464F2A5BA5A7}" type="datetimeFigureOut">
              <a:rPr lang="en-US" smtClean="0"/>
              <a:t>9/10/2018</a:t>
            </a:fld>
            <a:endParaRPr lang="en-US" dirty="0"/>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dirty="0"/>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CF766E2-5C07-4E19-9463-EAD17EF6B5D4}" type="slidenum">
              <a:rPr lang="en-US" smtClean="0"/>
              <a:t>‹#›</a:t>
            </a:fld>
            <a:endParaRPr lang="en-US" dirty="0"/>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fhco.org/information-for-housing-providers"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www.oregon.gov/boli/WHD/OMW/Pages/Minimum-Wage-Rate-Summary.asp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3" Type="http://schemas.openxmlformats.org/officeDocument/2006/relationships/hyperlink" Target="mailto:Sarah.Reed@Oregon.gov" TargetMode="External"/><Relationship Id="rId2" Type="http://schemas.openxmlformats.org/officeDocument/2006/relationships/hyperlink" Target="mailto:Jennifer.C.Marchand@Oregon.gov" TargetMode="External"/><Relationship Id="rId1" Type="http://schemas.openxmlformats.org/officeDocument/2006/relationships/slideLayout" Target="../slideLayouts/slideLayout2.xml"/><Relationship Id="rId4" Type="http://schemas.openxmlformats.org/officeDocument/2006/relationships/hyperlink" Target="http://www.ohcs.oregon.gov/"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COMPLIANCE IN HOME        FUNDED PROPERTIES</a:t>
            </a:r>
            <a:endParaRPr lang="en-US" dirty="0"/>
          </a:p>
        </p:txBody>
      </p:sp>
      <p:sp>
        <p:nvSpPr>
          <p:cNvPr id="3" name="Subtitle 2"/>
          <p:cNvSpPr>
            <a:spLocks noGrp="1"/>
          </p:cNvSpPr>
          <p:nvPr>
            <p:ph type="subTitle" idx="1"/>
          </p:nvPr>
        </p:nvSpPr>
        <p:spPr>
          <a:xfrm>
            <a:off x="1524000" y="2133600"/>
            <a:ext cx="7315200" cy="3733800"/>
          </a:xfrm>
        </p:spPr>
        <p:txBody>
          <a:bodyPr>
            <a:normAutofit fontScale="77500" lnSpcReduction="20000"/>
          </a:bodyPr>
          <a:lstStyle/>
          <a:p>
            <a:pPr algn="ctr"/>
            <a:endParaRPr lang="en-US" sz="4000" dirty="0"/>
          </a:p>
          <a:p>
            <a:pPr algn="ctr"/>
            <a:r>
              <a:rPr lang="en-US" sz="3000" dirty="0" smtClean="0"/>
              <a:t>Oregon Housing and Community Services (OHCS)</a:t>
            </a:r>
          </a:p>
          <a:p>
            <a:pPr algn="ctr"/>
            <a:r>
              <a:rPr lang="en-US" sz="3000" b="1" dirty="0" smtClean="0"/>
              <a:t>Jennifer Marchand</a:t>
            </a:r>
          </a:p>
          <a:p>
            <a:pPr algn="ctr"/>
            <a:r>
              <a:rPr lang="en-US" sz="3000" dirty="0" smtClean="0"/>
              <a:t>Program Technical Compliance Advisor</a:t>
            </a:r>
          </a:p>
          <a:p>
            <a:pPr algn="ctr"/>
            <a:r>
              <a:rPr lang="en-US" sz="3000" dirty="0" smtClean="0"/>
              <a:t>and</a:t>
            </a:r>
          </a:p>
          <a:p>
            <a:pPr algn="ctr"/>
            <a:r>
              <a:rPr lang="en-US" sz="3000" b="1" dirty="0" smtClean="0"/>
              <a:t>Sarah Reed</a:t>
            </a:r>
          </a:p>
          <a:p>
            <a:pPr algn="ctr"/>
            <a:r>
              <a:rPr lang="en-US" sz="3000" dirty="0" smtClean="0"/>
              <a:t>Compliance Officer</a:t>
            </a:r>
          </a:p>
          <a:p>
            <a:pPr algn="ctr"/>
            <a:endParaRPr lang="en-US" sz="3000" b="1" dirty="0" smtClean="0"/>
          </a:p>
          <a:p>
            <a:pPr algn="ctr"/>
            <a:r>
              <a:rPr lang="en-US" sz="4600" b="1" dirty="0" smtClean="0"/>
              <a:t>AHMA Summer 2018 </a:t>
            </a:r>
            <a:endParaRPr lang="en-US" sz="4600" b="1" dirty="0"/>
          </a:p>
        </p:txBody>
      </p:sp>
    </p:spTree>
    <p:extLst>
      <p:ext uri="{BB962C8B-B14F-4D97-AF65-F5344CB8AC3E}">
        <p14:creationId xmlns:p14="http://schemas.microsoft.com/office/powerpoint/2010/main" val="20371202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0688" cy="1143000"/>
          </a:xfrm>
        </p:spPr>
        <p:txBody>
          <a:bodyPr>
            <a:normAutofit/>
          </a:bodyPr>
          <a:lstStyle/>
          <a:p>
            <a:r>
              <a:rPr lang="en-US" sz="3200" dirty="0"/>
              <a:t>Affirmative Fair Housing Marketing</a:t>
            </a:r>
          </a:p>
        </p:txBody>
      </p:sp>
      <p:sp>
        <p:nvSpPr>
          <p:cNvPr id="3" name="Content Placeholder 2"/>
          <p:cNvSpPr>
            <a:spLocks noGrp="1"/>
          </p:cNvSpPr>
          <p:nvPr>
            <p:ph idx="1"/>
          </p:nvPr>
        </p:nvSpPr>
        <p:spPr/>
        <p:txBody>
          <a:bodyPr>
            <a:normAutofit fontScale="77500" lnSpcReduction="20000"/>
          </a:bodyPr>
          <a:lstStyle/>
          <a:p>
            <a:r>
              <a:rPr lang="en-US" dirty="0"/>
              <a:t>Affirmative marketing procedures must be adopted for rental properties containing five or more HOME assisted housing units.</a:t>
            </a:r>
          </a:p>
          <a:p>
            <a:r>
              <a:rPr lang="en-US" dirty="0"/>
              <a:t>AFHMP’s are approved at development and transferred to the Asset Management Section for compliance with the loan file</a:t>
            </a:r>
          </a:p>
          <a:p>
            <a:r>
              <a:rPr lang="en-US" dirty="0"/>
              <a:t>Plans must be updated at least every five years and submitted to OHCS for review and approval</a:t>
            </a:r>
          </a:p>
          <a:p>
            <a:r>
              <a:rPr lang="en-US" dirty="0"/>
              <a:t>The Equal Housing Opportunity slogan, logo, or statement must be used on all materials </a:t>
            </a:r>
          </a:p>
          <a:p>
            <a:r>
              <a:rPr lang="en-US" dirty="0"/>
              <a:t>The HUD Fair Housing poster must be displayed</a:t>
            </a:r>
          </a:p>
          <a:p>
            <a:r>
              <a:rPr lang="en-US" dirty="0"/>
              <a:t>A copy of the AFHMP and Management plan with attachments should be retained on site for reference</a:t>
            </a:r>
          </a:p>
          <a:p>
            <a:pPr marL="82296" indent="0">
              <a:buNone/>
            </a:pPr>
            <a:endParaRPr lang="en-US" dirty="0"/>
          </a:p>
        </p:txBody>
      </p:sp>
    </p:spTree>
    <p:extLst>
      <p:ext uri="{BB962C8B-B14F-4D97-AF65-F5344CB8AC3E}">
        <p14:creationId xmlns:p14="http://schemas.microsoft.com/office/powerpoint/2010/main" val="24725742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Affirmative Marketing</a:t>
            </a:r>
            <a:endParaRPr lang="en-US" dirty="0"/>
          </a:p>
        </p:txBody>
      </p:sp>
      <p:sp>
        <p:nvSpPr>
          <p:cNvPr id="3" name="Content Placeholder 2"/>
          <p:cNvSpPr>
            <a:spLocks noGrp="1"/>
          </p:cNvSpPr>
          <p:nvPr>
            <p:ph idx="1"/>
          </p:nvPr>
        </p:nvSpPr>
        <p:spPr>
          <a:xfrm>
            <a:off x="1435608" y="1447800"/>
            <a:ext cx="7498080" cy="5181600"/>
          </a:xfrm>
        </p:spPr>
        <p:txBody>
          <a:bodyPr>
            <a:normAutofit fontScale="92500" lnSpcReduction="20000"/>
          </a:bodyPr>
          <a:lstStyle/>
          <a:p>
            <a:r>
              <a:rPr lang="en-US" dirty="0"/>
              <a:t>Maintain a file of Marketing Efforts</a:t>
            </a:r>
          </a:p>
          <a:p>
            <a:r>
              <a:rPr lang="en-US" dirty="0"/>
              <a:t>Newspaper Clips</a:t>
            </a:r>
          </a:p>
          <a:p>
            <a:r>
              <a:rPr lang="en-US" dirty="0"/>
              <a:t>Craigslist print-outs</a:t>
            </a:r>
          </a:p>
          <a:p>
            <a:r>
              <a:rPr lang="en-US" dirty="0"/>
              <a:t>Flyers</a:t>
            </a:r>
          </a:p>
          <a:p>
            <a:r>
              <a:rPr lang="en-US" dirty="0"/>
              <a:t>For Rent Magazine Advertisements</a:t>
            </a:r>
          </a:p>
          <a:p>
            <a:r>
              <a:rPr lang="en-US" dirty="0"/>
              <a:t>Social Service Contacts</a:t>
            </a:r>
          </a:p>
          <a:p>
            <a:r>
              <a:rPr lang="en-US" dirty="0"/>
              <a:t>Photos of signs etc.</a:t>
            </a:r>
          </a:p>
          <a:p>
            <a:endParaRPr lang="en-US" dirty="0"/>
          </a:p>
          <a:p>
            <a:r>
              <a:rPr lang="en-US" dirty="0"/>
              <a:t>*Using the internet as the only source of marketing is not allowed as some people do not have access to the internet</a:t>
            </a:r>
          </a:p>
          <a:p>
            <a:r>
              <a:rPr lang="en-US" dirty="0" smtClean="0"/>
              <a:t>Does your marketing mirror your plan?</a:t>
            </a:r>
            <a:endParaRPr lang="en-US" dirty="0"/>
          </a:p>
        </p:txBody>
      </p:sp>
    </p:spTree>
    <p:extLst>
      <p:ext uri="{BB962C8B-B14F-4D97-AF65-F5344CB8AC3E}">
        <p14:creationId xmlns:p14="http://schemas.microsoft.com/office/powerpoint/2010/main" val="11864481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Tenant Selection</a:t>
            </a:r>
            <a:endParaRPr lang="en-US" dirty="0"/>
          </a:p>
        </p:txBody>
      </p:sp>
      <p:sp>
        <p:nvSpPr>
          <p:cNvPr id="3" name="Content Placeholder 2"/>
          <p:cNvSpPr>
            <a:spLocks noGrp="1"/>
          </p:cNvSpPr>
          <p:nvPr>
            <p:ph idx="1"/>
          </p:nvPr>
        </p:nvSpPr>
        <p:spPr>
          <a:xfrm>
            <a:off x="1435608" y="1447800"/>
            <a:ext cx="7498080" cy="5029200"/>
          </a:xfrm>
        </p:spPr>
        <p:txBody>
          <a:bodyPr>
            <a:normAutofit fontScale="62500" lnSpcReduction="20000"/>
          </a:bodyPr>
          <a:lstStyle/>
          <a:p>
            <a:pPr marL="82296" indent="0">
              <a:buNone/>
            </a:pPr>
            <a:r>
              <a:rPr lang="en-US" dirty="0" smtClean="0"/>
              <a:t>Every Property Must Have a Written </a:t>
            </a:r>
            <a:r>
              <a:rPr lang="en-US" dirty="0"/>
              <a:t>Tenant Selection </a:t>
            </a:r>
            <a:r>
              <a:rPr lang="en-US" dirty="0" smtClean="0"/>
              <a:t>plan. This plan must be current at all times and updated on a regular basis. </a:t>
            </a:r>
            <a:r>
              <a:rPr lang="en-US" b="1" u="sng" dirty="0" smtClean="0"/>
              <a:t>The plan should be specific to the property and not the Management Company’s practices.</a:t>
            </a:r>
            <a:endParaRPr lang="en-US" b="1" u="sng" dirty="0"/>
          </a:p>
          <a:p>
            <a:pPr marL="82296" indent="0">
              <a:buNone/>
            </a:pPr>
            <a:endParaRPr lang="en-US" b="1" u="sng" dirty="0" smtClean="0"/>
          </a:p>
          <a:p>
            <a:pPr marL="82296" indent="0">
              <a:buNone/>
            </a:pPr>
            <a:r>
              <a:rPr lang="en-US" dirty="0" smtClean="0"/>
              <a:t>To create the plan you must identify </a:t>
            </a:r>
            <a:r>
              <a:rPr lang="en-US" dirty="0"/>
              <a:t>the criteria that will be used to select tenants including how you will re-designate HOME assistance if </a:t>
            </a:r>
            <a:r>
              <a:rPr lang="en-US" dirty="0" smtClean="0"/>
              <a:t>necessary. </a:t>
            </a:r>
            <a:endParaRPr lang="en-US" dirty="0"/>
          </a:p>
          <a:p>
            <a:r>
              <a:rPr lang="en-US" dirty="0" smtClean="0"/>
              <a:t>Information in the plan must be objective </a:t>
            </a:r>
            <a:r>
              <a:rPr lang="en-US" dirty="0"/>
              <a:t>and applied consistently</a:t>
            </a:r>
          </a:p>
          <a:p>
            <a:r>
              <a:rPr lang="en-US" dirty="0" smtClean="0"/>
              <a:t>Indicate how you will evaluate the tenant’s ability </a:t>
            </a:r>
            <a:r>
              <a:rPr lang="en-US" dirty="0"/>
              <a:t>to pay rent</a:t>
            </a:r>
          </a:p>
          <a:p>
            <a:r>
              <a:rPr lang="en-US" dirty="0" smtClean="0"/>
              <a:t>Indicate how you will screen for credit, previous rental, </a:t>
            </a:r>
            <a:r>
              <a:rPr lang="en-US" dirty="0"/>
              <a:t>and criminal history</a:t>
            </a:r>
          </a:p>
          <a:p>
            <a:r>
              <a:rPr lang="en-US" dirty="0"/>
              <a:t>Describe HOME requirements</a:t>
            </a:r>
          </a:p>
          <a:p>
            <a:r>
              <a:rPr lang="en-US" dirty="0" smtClean="0"/>
              <a:t>Identify </a:t>
            </a:r>
            <a:r>
              <a:rPr lang="en-US" dirty="0"/>
              <a:t>income </a:t>
            </a:r>
            <a:r>
              <a:rPr lang="en-US" dirty="0" smtClean="0"/>
              <a:t>limits and rents and verification process</a:t>
            </a:r>
            <a:endParaRPr lang="en-US" dirty="0"/>
          </a:p>
          <a:p>
            <a:r>
              <a:rPr lang="en-US" dirty="0" smtClean="0"/>
              <a:t>Identify established occupancy limits</a:t>
            </a:r>
          </a:p>
          <a:p>
            <a:r>
              <a:rPr lang="en-US" dirty="0" smtClean="0"/>
              <a:t>Identify recertification requirements</a:t>
            </a:r>
          </a:p>
          <a:p>
            <a:endParaRPr lang="en-US" dirty="0"/>
          </a:p>
          <a:p>
            <a:pPr marL="82296" indent="0">
              <a:buNone/>
            </a:pPr>
            <a:endParaRPr lang="en-US" dirty="0"/>
          </a:p>
        </p:txBody>
      </p:sp>
    </p:spTree>
    <p:extLst>
      <p:ext uri="{BB962C8B-B14F-4D97-AF65-F5344CB8AC3E}">
        <p14:creationId xmlns:p14="http://schemas.microsoft.com/office/powerpoint/2010/main" val="36825703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Tenant Selection Plan</a:t>
            </a:r>
            <a:endParaRPr lang="en-US" dirty="0"/>
          </a:p>
        </p:txBody>
      </p:sp>
      <p:sp>
        <p:nvSpPr>
          <p:cNvPr id="3" name="Content Placeholder 2"/>
          <p:cNvSpPr>
            <a:spLocks noGrp="1"/>
          </p:cNvSpPr>
          <p:nvPr>
            <p:ph idx="1"/>
          </p:nvPr>
        </p:nvSpPr>
        <p:spPr/>
        <p:txBody>
          <a:bodyPr>
            <a:normAutofit lnSpcReduction="10000"/>
          </a:bodyPr>
          <a:lstStyle/>
          <a:p>
            <a:pPr marL="82296" indent="0">
              <a:buNone/>
            </a:pPr>
            <a:r>
              <a:rPr lang="en-US" sz="2200" dirty="0"/>
              <a:t>Describe how vacant units will be filled</a:t>
            </a:r>
          </a:p>
          <a:p>
            <a:pPr marL="82296" indent="0">
              <a:buNone/>
            </a:pPr>
            <a:r>
              <a:rPr lang="en-US" sz="2200" dirty="0" smtClean="0"/>
              <a:t> *Such as chronological </a:t>
            </a:r>
            <a:r>
              <a:rPr lang="en-US" sz="2200" dirty="0"/>
              <a:t>order of </a:t>
            </a:r>
            <a:r>
              <a:rPr lang="en-US" sz="2200" dirty="0" smtClean="0"/>
              <a:t>application</a:t>
            </a:r>
          </a:p>
          <a:p>
            <a:pPr marL="82296" indent="0">
              <a:buNone/>
            </a:pPr>
            <a:endParaRPr lang="en-US" sz="2200" dirty="0" smtClean="0"/>
          </a:p>
          <a:p>
            <a:pPr marL="82296" indent="0">
              <a:buNone/>
            </a:pPr>
            <a:r>
              <a:rPr lang="en-US" sz="2200" dirty="0" smtClean="0"/>
              <a:t>Describe how </a:t>
            </a:r>
            <a:r>
              <a:rPr lang="en-US" sz="2000" dirty="0" smtClean="0"/>
              <a:t>lower</a:t>
            </a:r>
            <a:r>
              <a:rPr lang="en-US" sz="2200" dirty="0" smtClean="0"/>
              <a:t> set-aside units will be rented or swapped when they become available either due to vacancy or the current tenant going over income</a:t>
            </a:r>
            <a:endParaRPr lang="en-US" sz="2200" dirty="0"/>
          </a:p>
          <a:p>
            <a:pPr marL="82296" indent="0">
              <a:buNone/>
            </a:pPr>
            <a:endParaRPr lang="en-US" sz="2200" dirty="0" smtClean="0"/>
          </a:p>
          <a:p>
            <a:pPr marL="82296" indent="0">
              <a:buNone/>
            </a:pPr>
            <a:r>
              <a:rPr lang="en-US" sz="2200" dirty="0" smtClean="0"/>
              <a:t>When considering the marketing requirements of </a:t>
            </a:r>
            <a:r>
              <a:rPr lang="en-US" sz="2200" dirty="0"/>
              <a:t>accessible </a:t>
            </a:r>
            <a:r>
              <a:rPr lang="en-US" sz="2200" dirty="0" smtClean="0"/>
              <a:t>units you must offer the accessible unit to:</a:t>
            </a:r>
            <a:endParaRPr lang="en-US" sz="2200" dirty="0"/>
          </a:p>
          <a:p>
            <a:pPr marL="82296" indent="0">
              <a:buNone/>
            </a:pPr>
            <a:r>
              <a:rPr lang="en-US" sz="2200" dirty="0" smtClean="0"/>
              <a:t>1</a:t>
            </a:r>
            <a:r>
              <a:rPr lang="en-US" sz="2200" baseline="30000" dirty="0" smtClean="0"/>
              <a:t>st</a:t>
            </a:r>
            <a:r>
              <a:rPr lang="en-US" sz="2200" dirty="0" smtClean="0"/>
              <a:t> Existing </a:t>
            </a:r>
            <a:r>
              <a:rPr lang="en-US" sz="2200" dirty="0"/>
              <a:t>residents</a:t>
            </a:r>
          </a:p>
          <a:p>
            <a:pPr marL="82296" indent="0">
              <a:buNone/>
            </a:pPr>
            <a:r>
              <a:rPr lang="en-US" sz="2200" dirty="0" smtClean="0"/>
              <a:t>2</a:t>
            </a:r>
            <a:r>
              <a:rPr lang="en-US" sz="2200" baseline="30000" dirty="0" smtClean="0"/>
              <a:t>nd</a:t>
            </a:r>
            <a:r>
              <a:rPr lang="en-US" sz="2200" dirty="0" smtClean="0"/>
              <a:t> Waiting </a:t>
            </a:r>
            <a:r>
              <a:rPr lang="en-US" sz="2200" dirty="0"/>
              <a:t>list</a:t>
            </a:r>
          </a:p>
          <a:p>
            <a:pPr marL="82296" indent="0">
              <a:buNone/>
            </a:pPr>
            <a:r>
              <a:rPr lang="en-US" sz="2200" dirty="0" smtClean="0"/>
              <a:t>3</a:t>
            </a:r>
            <a:r>
              <a:rPr lang="en-US" sz="2200" baseline="30000" dirty="0" smtClean="0"/>
              <a:t>rd</a:t>
            </a:r>
            <a:r>
              <a:rPr lang="en-US" sz="2200" dirty="0" smtClean="0"/>
              <a:t> Advertise </a:t>
            </a:r>
            <a:r>
              <a:rPr lang="en-US" sz="2200" dirty="0"/>
              <a:t>features</a:t>
            </a:r>
          </a:p>
          <a:p>
            <a:pPr marL="82296" indent="0">
              <a:buNone/>
            </a:pPr>
            <a:r>
              <a:rPr lang="en-US" sz="2200" dirty="0" smtClean="0"/>
              <a:t>4</a:t>
            </a:r>
            <a:r>
              <a:rPr lang="en-US" sz="2200" baseline="30000" dirty="0" smtClean="0"/>
              <a:t>th</a:t>
            </a:r>
            <a:r>
              <a:rPr lang="en-US" sz="2200" dirty="0" smtClean="0"/>
              <a:t> Next </a:t>
            </a:r>
            <a:r>
              <a:rPr lang="en-US" sz="2200" dirty="0"/>
              <a:t>on waiting list</a:t>
            </a:r>
          </a:p>
          <a:p>
            <a:pPr marL="82296" indent="0">
              <a:buNone/>
            </a:pPr>
            <a:endParaRPr lang="en-US" dirty="0"/>
          </a:p>
        </p:txBody>
      </p:sp>
    </p:spTree>
    <p:extLst>
      <p:ext uri="{BB962C8B-B14F-4D97-AF65-F5344CB8AC3E}">
        <p14:creationId xmlns:p14="http://schemas.microsoft.com/office/powerpoint/2010/main" val="9356449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Tenant Selection Plan</a:t>
            </a:r>
            <a:endParaRPr lang="en-US" dirty="0"/>
          </a:p>
        </p:txBody>
      </p:sp>
      <p:sp>
        <p:nvSpPr>
          <p:cNvPr id="3" name="Content Placeholder 2"/>
          <p:cNvSpPr>
            <a:spLocks noGrp="1"/>
          </p:cNvSpPr>
          <p:nvPr>
            <p:ph idx="1"/>
          </p:nvPr>
        </p:nvSpPr>
        <p:spPr>
          <a:xfrm>
            <a:off x="1435608" y="1447800"/>
            <a:ext cx="7498080" cy="5105400"/>
          </a:xfrm>
        </p:spPr>
        <p:txBody>
          <a:bodyPr>
            <a:normAutofit lnSpcReduction="10000"/>
          </a:bodyPr>
          <a:lstStyle/>
          <a:p>
            <a:pPr marL="82296" indent="0">
              <a:buNone/>
            </a:pPr>
            <a:r>
              <a:rPr lang="en-US" sz="2000" dirty="0"/>
              <a:t>Other Information to Include in the Plan:</a:t>
            </a:r>
          </a:p>
          <a:p>
            <a:pPr marL="82296" indent="0">
              <a:buNone/>
            </a:pPr>
            <a:r>
              <a:rPr lang="en-US" dirty="0"/>
              <a:t>	</a:t>
            </a:r>
            <a:r>
              <a:rPr lang="en-US" sz="2000" dirty="0"/>
              <a:t>• Eligibility under the Student Rule </a:t>
            </a:r>
            <a:endParaRPr lang="en-US" sz="2000" dirty="0" smtClean="0"/>
          </a:p>
          <a:p>
            <a:pPr marL="82296" indent="0">
              <a:buNone/>
            </a:pPr>
            <a:endParaRPr lang="en-US" sz="2000" dirty="0" smtClean="0"/>
          </a:p>
          <a:p>
            <a:pPr marL="82296" indent="0">
              <a:buNone/>
            </a:pPr>
            <a:r>
              <a:rPr lang="en-US" sz="2000" dirty="0" smtClean="0"/>
              <a:t>Policy </a:t>
            </a:r>
            <a:r>
              <a:rPr lang="en-US" sz="2000" dirty="0"/>
              <a:t>for Unit Transfers </a:t>
            </a:r>
            <a:r>
              <a:rPr lang="en-US" sz="2000" dirty="0" smtClean="0"/>
              <a:t>(for HOME must requalify)</a:t>
            </a:r>
            <a:endParaRPr lang="en-US" sz="2000" dirty="0"/>
          </a:p>
          <a:p>
            <a:pPr marL="82296" indent="0">
              <a:buNone/>
            </a:pPr>
            <a:r>
              <a:rPr lang="en-US" sz="2000" dirty="0"/>
              <a:t>	• Requests from Residents </a:t>
            </a:r>
          </a:p>
          <a:p>
            <a:pPr marL="82296" indent="0">
              <a:buNone/>
            </a:pPr>
            <a:r>
              <a:rPr lang="en-US" sz="2000" dirty="0"/>
              <a:t>	• Requirement by Owner </a:t>
            </a:r>
          </a:p>
          <a:p>
            <a:pPr marL="82296" indent="0">
              <a:buNone/>
            </a:pPr>
            <a:r>
              <a:rPr lang="en-US" sz="2000" dirty="0"/>
              <a:t>	• Acceptable Reasons for Transfers </a:t>
            </a:r>
            <a:r>
              <a:rPr lang="en-US" sz="2000" dirty="0" smtClean="0"/>
              <a:t>(must requalify)</a:t>
            </a:r>
            <a:endParaRPr lang="en-US" sz="2000" dirty="0"/>
          </a:p>
          <a:p>
            <a:pPr marL="82296" indent="0">
              <a:buNone/>
            </a:pPr>
            <a:r>
              <a:rPr lang="en-US" sz="2000" dirty="0"/>
              <a:t>	• Placement on Transfer Waiting List </a:t>
            </a:r>
            <a:r>
              <a:rPr lang="en-US" sz="2000" dirty="0" smtClean="0"/>
              <a:t>(must requalify)</a:t>
            </a:r>
            <a:endParaRPr lang="en-US" sz="2000" dirty="0"/>
          </a:p>
          <a:p>
            <a:pPr marL="82296" indent="0">
              <a:buNone/>
            </a:pPr>
            <a:endParaRPr lang="en-US" sz="2000" dirty="0" smtClean="0"/>
          </a:p>
          <a:p>
            <a:pPr marL="82296" indent="0">
              <a:buNone/>
            </a:pPr>
            <a:r>
              <a:rPr lang="en-US" sz="2000" dirty="0" smtClean="0"/>
              <a:t>Procedure for placing applicants on multiple lists</a:t>
            </a:r>
          </a:p>
          <a:p>
            <a:pPr marL="82296" indent="0">
              <a:buNone/>
            </a:pPr>
            <a:r>
              <a:rPr lang="en-US" sz="2000" dirty="0" smtClean="0"/>
              <a:t>Procedure for removing applicants from list</a:t>
            </a:r>
          </a:p>
          <a:p>
            <a:pPr marL="82296" indent="0">
              <a:buNone/>
            </a:pPr>
            <a:r>
              <a:rPr lang="en-US" sz="2000" dirty="0" smtClean="0"/>
              <a:t>Procedure for weeding of list </a:t>
            </a:r>
          </a:p>
          <a:p>
            <a:pPr marL="82296" indent="0">
              <a:buNone/>
            </a:pPr>
            <a:r>
              <a:rPr lang="en-US" sz="2000" dirty="0" smtClean="0"/>
              <a:t>Procedure for applying preferences if applicable</a:t>
            </a:r>
            <a:endParaRPr lang="en-US" sz="2000" dirty="0"/>
          </a:p>
        </p:txBody>
      </p:sp>
    </p:spTree>
    <p:extLst>
      <p:ext uri="{BB962C8B-B14F-4D97-AF65-F5344CB8AC3E}">
        <p14:creationId xmlns:p14="http://schemas.microsoft.com/office/powerpoint/2010/main" val="15973556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Tenant Selection</a:t>
            </a:r>
            <a:endParaRPr lang="en-US" dirty="0"/>
          </a:p>
        </p:txBody>
      </p:sp>
      <p:sp>
        <p:nvSpPr>
          <p:cNvPr id="3" name="Content Placeholder 2"/>
          <p:cNvSpPr>
            <a:spLocks noGrp="1"/>
          </p:cNvSpPr>
          <p:nvPr>
            <p:ph idx="1"/>
          </p:nvPr>
        </p:nvSpPr>
        <p:spPr/>
        <p:txBody>
          <a:bodyPr>
            <a:normAutofit fontScale="55000" lnSpcReduction="20000"/>
          </a:bodyPr>
          <a:lstStyle/>
          <a:p>
            <a:pPr marL="82296" indent="0">
              <a:buNone/>
            </a:pPr>
            <a:r>
              <a:rPr lang="en-US" dirty="0"/>
              <a:t>Procedures to Determine an Applicant’s History </a:t>
            </a:r>
          </a:p>
          <a:p>
            <a:pPr marL="82296" indent="0">
              <a:buNone/>
            </a:pPr>
            <a:r>
              <a:rPr lang="en-US" dirty="0"/>
              <a:t>	• Past Performance </a:t>
            </a:r>
          </a:p>
          <a:p>
            <a:pPr marL="82296" indent="0">
              <a:buNone/>
            </a:pPr>
            <a:r>
              <a:rPr lang="en-US" dirty="0"/>
              <a:t>	• Record of Disturbance </a:t>
            </a:r>
          </a:p>
          <a:p>
            <a:pPr marL="82296" indent="0">
              <a:buNone/>
            </a:pPr>
            <a:r>
              <a:rPr lang="en-US" dirty="0"/>
              <a:t>	• Involvement in Criminal Activity </a:t>
            </a:r>
          </a:p>
          <a:p>
            <a:pPr marL="82296" indent="0">
              <a:buNone/>
            </a:pPr>
            <a:r>
              <a:rPr lang="en-US" dirty="0"/>
              <a:t>	• Record of Eviction </a:t>
            </a:r>
          </a:p>
          <a:p>
            <a:pPr marL="82296" indent="0">
              <a:buNone/>
            </a:pPr>
            <a:r>
              <a:rPr lang="en-US" dirty="0"/>
              <a:t>	• Complying with the Lease </a:t>
            </a:r>
          </a:p>
          <a:p>
            <a:pPr marL="82296" indent="0">
              <a:buNone/>
            </a:pPr>
            <a:r>
              <a:rPr lang="en-US" dirty="0"/>
              <a:t>	• Misrepresentation of Information </a:t>
            </a:r>
          </a:p>
          <a:p>
            <a:pPr marL="82296" indent="0">
              <a:buNone/>
            </a:pPr>
            <a:r>
              <a:rPr lang="en-US" dirty="0"/>
              <a:t>	• Review of Information </a:t>
            </a:r>
          </a:p>
          <a:p>
            <a:pPr marL="82296" indent="0">
              <a:buNone/>
            </a:pPr>
            <a:r>
              <a:rPr lang="en-US" dirty="0"/>
              <a:t>	• Screening for Credit History </a:t>
            </a:r>
          </a:p>
          <a:p>
            <a:pPr marL="82296" indent="0">
              <a:buNone/>
            </a:pPr>
            <a:r>
              <a:rPr lang="en-US" dirty="0"/>
              <a:t>	• Screening for Rental History </a:t>
            </a:r>
          </a:p>
          <a:p>
            <a:pPr marL="82296" indent="0">
              <a:buNone/>
            </a:pPr>
            <a:r>
              <a:rPr lang="en-US" dirty="0"/>
              <a:t>	• Screening for Housekeeping Habits </a:t>
            </a:r>
          </a:p>
          <a:p>
            <a:pPr marL="82296" indent="0">
              <a:buNone/>
            </a:pPr>
            <a:r>
              <a:rPr lang="en-US" dirty="0"/>
              <a:t>	• Denial for Drug Abuse and Other Criminal Activity </a:t>
            </a:r>
          </a:p>
          <a:p>
            <a:pPr marL="82296" indent="0">
              <a:buNone/>
            </a:pPr>
            <a:r>
              <a:rPr lang="en-US" dirty="0"/>
              <a:t>	• Screening for Other Criminal Activity </a:t>
            </a:r>
          </a:p>
          <a:p>
            <a:pPr marL="82296" indent="0">
              <a:buNone/>
            </a:pPr>
            <a:r>
              <a:rPr lang="en-US" dirty="0"/>
              <a:t>	• Violence Against Women Act (VAWA) </a:t>
            </a:r>
          </a:p>
          <a:p>
            <a:pPr marL="82296" indent="0">
              <a:buNone/>
            </a:pPr>
            <a:r>
              <a:rPr lang="en-US" dirty="0"/>
              <a:t>	• The Home Visit </a:t>
            </a:r>
            <a:r>
              <a:rPr lang="en-US" dirty="0" smtClean="0"/>
              <a:t>if applicable</a:t>
            </a:r>
            <a:endParaRPr lang="en-US" dirty="0"/>
          </a:p>
          <a:p>
            <a:pPr marL="82296" indent="0">
              <a:buNone/>
            </a:pPr>
            <a:endParaRPr lang="en-US" dirty="0"/>
          </a:p>
        </p:txBody>
      </p:sp>
    </p:spTree>
    <p:extLst>
      <p:ext uri="{BB962C8B-B14F-4D97-AF65-F5344CB8AC3E}">
        <p14:creationId xmlns:p14="http://schemas.microsoft.com/office/powerpoint/2010/main" val="21534922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Tenant Selection</a:t>
            </a:r>
            <a:endParaRPr lang="en-US" dirty="0"/>
          </a:p>
        </p:txBody>
      </p:sp>
      <p:sp>
        <p:nvSpPr>
          <p:cNvPr id="3" name="Content Placeholder 2"/>
          <p:cNvSpPr>
            <a:spLocks noGrp="1"/>
          </p:cNvSpPr>
          <p:nvPr>
            <p:ph idx="1"/>
          </p:nvPr>
        </p:nvSpPr>
        <p:spPr/>
        <p:txBody>
          <a:bodyPr>
            <a:normAutofit/>
          </a:bodyPr>
          <a:lstStyle/>
          <a:p>
            <a:pPr marL="82296" indent="0">
              <a:buNone/>
            </a:pPr>
            <a:r>
              <a:rPr lang="en-US" sz="2000" dirty="0" smtClean="0"/>
              <a:t>Make sure that you include information on rejection of ineligible applicants and your  policies and procedures. </a:t>
            </a:r>
          </a:p>
          <a:p>
            <a:pPr marL="82296" indent="0">
              <a:buNone/>
            </a:pPr>
            <a:endParaRPr lang="en-US" sz="2000" dirty="0" smtClean="0"/>
          </a:p>
          <a:p>
            <a:pPr marL="82296" indent="0">
              <a:buNone/>
            </a:pPr>
            <a:r>
              <a:rPr lang="en-US" sz="2000" dirty="0" smtClean="0"/>
              <a:t>Reasons </a:t>
            </a:r>
            <a:r>
              <a:rPr lang="en-US" sz="2000" dirty="0"/>
              <a:t>for </a:t>
            </a:r>
            <a:r>
              <a:rPr lang="en-US" sz="2000" dirty="0" smtClean="0"/>
              <a:t>Rejection should include: </a:t>
            </a:r>
          </a:p>
          <a:p>
            <a:pPr marL="82296" indent="0">
              <a:buNone/>
            </a:pPr>
            <a:endParaRPr lang="en-US" sz="2000" dirty="0"/>
          </a:p>
          <a:p>
            <a:r>
              <a:rPr lang="en-US" sz="2000" dirty="0" smtClean="0"/>
              <a:t>Reasons why an applicant may fail </a:t>
            </a:r>
            <a:r>
              <a:rPr lang="en-US" sz="2000" dirty="0"/>
              <a:t>the Screening </a:t>
            </a:r>
            <a:r>
              <a:rPr lang="en-US" sz="2000" dirty="0" smtClean="0"/>
              <a:t>Criteria </a:t>
            </a:r>
          </a:p>
          <a:p>
            <a:r>
              <a:rPr lang="en-US" sz="2000" dirty="0" smtClean="0"/>
              <a:t>How an applicant will be notified that they are rejected               </a:t>
            </a:r>
            <a:endParaRPr lang="en-US" sz="2000" dirty="0"/>
          </a:p>
          <a:p>
            <a:r>
              <a:rPr lang="en-US" sz="2000" dirty="0" smtClean="0"/>
              <a:t>Appeal </a:t>
            </a:r>
            <a:r>
              <a:rPr lang="en-US" sz="2000" dirty="0"/>
              <a:t>Process </a:t>
            </a:r>
            <a:endParaRPr lang="en-US" sz="2000" dirty="0" smtClean="0"/>
          </a:p>
          <a:p>
            <a:pPr marL="82296" indent="0">
              <a:buNone/>
            </a:pPr>
            <a:endParaRPr lang="en-US" sz="2000" dirty="0"/>
          </a:p>
          <a:p>
            <a:pPr marL="82296" indent="0">
              <a:buNone/>
            </a:pPr>
            <a:endParaRPr lang="en-US" sz="2000" dirty="0" smtClean="0"/>
          </a:p>
          <a:p>
            <a:pPr marL="82296" indent="0">
              <a:buNone/>
            </a:pPr>
            <a:endParaRPr lang="en-US" sz="2000" dirty="0" smtClean="0"/>
          </a:p>
          <a:p>
            <a:pPr marL="82296" indent="0">
              <a:buNone/>
            </a:pPr>
            <a:endParaRPr lang="en-US" sz="2000" dirty="0"/>
          </a:p>
          <a:p>
            <a:pPr marL="82296" indent="0">
              <a:buNone/>
            </a:pPr>
            <a:endParaRPr lang="en-US" sz="2000" dirty="0"/>
          </a:p>
        </p:txBody>
      </p:sp>
    </p:spTree>
    <p:extLst>
      <p:ext uri="{BB962C8B-B14F-4D97-AF65-F5344CB8AC3E}">
        <p14:creationId xmlns:p14="http://schemas.microsoft.com/office/powerpoint/2010/main" val="10811612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52400"/>
            <a:ext cx="8793480" cy="1143000"/>
          </a:xfrm>
        </p:spPr>
        <p:txBody>
          <a:bodyPr/>
          <a:lstStyle/>
          <a:p>
            <a:r>
              <a:rPr lang="en-US" dirty="0" smtClean="0"/>
              <a:t>Tenant Selection Plan</a:t>
            </a:r>
            <a:endParaRPr lang="en-US" dirty="0"/>
          </a:p>
        </p:txBody>
      </p:sp>
      <p:sp>
        <p:nvSpPr>
          <p:cNvPr id="3" name="Content Placeholder 2"/>
          <p:cNvSpPr>
            <a:spLocks noGrp="1"/>
          </p:cNvSpPr>
          <p:nvPr>
            <p:ph idx="1"/>
          </p:nvPr>
        </p:nvSpPr>
        <p:spPr/>
        <p:txBody>
          <a:bodyPr>
            <a:normAutofit fontScale="77500" lnSpcReduction="20000"/>
          </a:bodyPr>
          <a:lstStyle/>
          <a:p>
            <a:pPr marL="82296" indent="0">
              <a:buNone/>
            </a:pPr>
            <a:r>
              <a:rPr lang="en-US" sz="2000" dirty="0" smtClean="0"/>
              <a:t>Other Information to Include in the Plan:</a:t>
            </a:r>
          </a:p>
          <a:p>
            <a:pPr marL="82296" indent="0">
              <a:buNone/>
            </a:pPr>
            <a:r>
              <a:rPr lang="en-US" sz="2000" dirty="0"/>
              <a:t>Fair Housing and Equal Opportunity Requirements </a:t>
            </a:r>
            <a:r>
              <a:rPr lang="en-US" sz="2000" dirty="0" smtClean="0"/>
              <a:t>–</a:t>
            </a:r>
          </a:p>
          <a:p>
            <a:pPr marL="82296" indent="0">
              <a:buNone/>
            </a:pPr>
            <a:r>
              <a:rPr lang="en-US" sz="2000" dirty="0"/>
              <a:t>	• Non-Discrimination </a:t>
            </a:r>
            <a:r>
              <a:rPr lang="en-US" sz="2000" dirty="0" smtClean="0"/>
              <a:t>Information</a:t>
            </a:r>
            <a:endParaRPr lang="en-US" sz="2000" dirty="0"/>
          </a:p>
          <a:p>
            <a:pPr marL="82296" indent="0">
              <a:buNone/>
            </a:pPr>
            <a:r>
              <a:rPr lang="en-US" sz="2000" dirty="0"/>
              <a:t>	• Section 504 of the Rehabilitation Act of 1973 </a:t>
            </a:r>
          </a:p>
          <a:p>
            <a:pPr marL="82296" indent="0">
              <a:buNone/>
            </a:pPr>
            <a:r>
              <a:rPr lang="en-US" sz="2000" dirty="0"/>
              <a:t>	• Reasonable Modifications </a:t>
            </a:r>
          </a:p>
          <a:p>
            <a:pPr marL="82296" indent="0">
              <a:buNone/>
            </a:pPr>
            <a:r>
              <a:rPr lang="en-US" sz="2000" dirty="0"/>
              <a:t>	• Reasonable Accommodations </a:t>
            </a:r>
          </a:p>
          <a:p>
            <a:pPr marL="82296" indent="0">
              <a:buNone/>
            </a:pPr>
            <a:r>
              <a:rPr lang="en-US" sz="2000" dirty="0"/>
              <a:t>	• Information Regarding Handicaps </a:t>
            </a:r>
          </a:p>
          <a:p>
            <a:pPr marL="82296" indent="0">
              <a:buNone/>
            </a:pPr>
            <a:r>
              <a:rPr lang="en-US" sz="2000" dirty="0"/>
              <a:t>	• Auxiliary Aids to Ensure Effective Communication </a:t>
            </a:r>
          </a:p>
          <a:p>
            <a:pPr marL="82296" indent="0">
              <a:buNone/>
            </a:pPr>
            <a:r>
              <a:rPr lang="en-US" sz="2000" dirty="0"/>
              <a:t>	• Assistance Animals </a:t>
            </a:r>
          </a:p>
          <a:p>
            <a:pPr marL="82296" indent="0">
              <a:buNone/>
            </a:pPr>
            <a:r>
              <a:rPr lang="en-US" sz="2000" dirty="0"/>
              <a:t>	• Accessible Route </a:t>
            </a:r>
          </a:p>
          <a:p>
            <a:pPr marL="82296" indent="0">
              <a:buNone/>
            </a:pPr>
            <a:r>
              <a:rPr lang="en-US" sz="2000" dirty="0"/>
              <a:t>	• Equal Access </a:t>
            </a:r>
            <a:endParaRPr lang="en-US" sz="2000" dirty="0" smtClean="0"/>
          </a:p>
          <a:p>
            <a:pPr marL="82296" indent="0">
              <a:buNone/>
            </a:pPr>
            <a:endParaRPr lang="en-US" sz="2000" dirty="0" smtClean="0"/>
          </a:p>
          <a:p>
            <a:pPr marL="82296" indent="0">
              <a:buNone/>
            </a:pPr>
            <a:r>
              <a:rPr lang="en-US" sz="2000" dirty="0" smtClean="0"/>
              <a:t>The plan must be Non-bias </a:t>
            </a:r>
            <a:r>
              <a:rPr lang="en-US" sz="2000" dirty="0"/>
              <a:t>and non-discriminatory</a:t>
            </a:r>
          </a:p>
          <a:p>
            <a:pPr marL="82296" indent="0">
              <a:buNone/>
            </a:pPr>
            <a:r>
              <a:rPr lang="en-US" sz="2000" dirty="0" smtClean="0"/>
              <a:t>The plan must include acceptable Fair </a:t>
            </a:r>
            <a:r>
              <a:rPr lang="en-US" sz="2000" dirty="0"/>
              <a:t>Housing </a:t>
            </a:r>
            <a:r>
              <a:rPr lang="en-US" sz="2000" dirty="0" smtClean="0"/>
              <a:t>language taking into consideration the specific National, State, and local protections that exist for the applicants.</a:t>
            </a:r>
            <a:endParaRPr lang="en-US" sz="2000" dirty="0"/>
          </a:p>
          <a:p>
            <a:pPr marL="82296" indent="0">
              <a:buNone/>
            </a:pPr>
            <a:endParaRPr lang="en-US" sz="2000" dirty="0"/>
          </a:p>
          <a:p>
            <a:pPr marL="82296" indent="0">
              <a:buNone/>
            </a:pPr>
            <a:r>
              <a:rPr lang="en-US" sz="2000" dirty="0"/>
              <a:t>	</a:t>
            </a:r>
          </a:p>
        </p:txBody>
      </p:sp>
    </p:spTree>
    <p:extLst>
      <p:ext uri="{BB962C8B-B14F-4D97-AF65-F5344CB8AC3E}">
        <p14:creationId xmlns:p14="http://schemas.microsoft.com/office/powerpoint/2010/main" val="15247911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868362"/>
          </a:xfrm>
        </p:spPr>
        <p:txBody>
          <a:bodyPr>
            <a:normAutofit fontScale="90000"/>
          </a:bodyPr>
          <a:lstStyle/>
          <a:p>
            <a:r>
              <a:rPr lang="en-US" dirty="0" smtClean="0"/>
              <a:t>Tenant Selection Protections</a:t>
            </a:r>
            <a:endParaRPr lang="en-US" dirty="0"/>
          </a:p>
        </p:txBody>
      </p:sp>
      <p:sp>
        <p:nvSpPr>
          <p:cNvPr id="3" name="Content Placeholder 2"/>
          <p:cNvSpPr>
            <a:spLocks noGrp="1"/>
          </p:cNvSpPr>
          <p:nvPr>
            <p:ph idx="1"/>
          </p:nvPr>
        </p:nvSpPr>
        <p:spPr>
          <a:xfrm>
            <a:off x="1435608" y="1219200"/>
            <a:ext cx="7498080" cy="5410200"/>
          </a:xfrm>
        </p:spPr>
        <p:txBody>
          <a:bodyPr>
            <a:normAutofit fontScale="92500" lnSpcReduction="10000"/>
          </a:bodyPr>
          <a:lstStyle/>
          <a:p>
            <a:pPr marL="82296" indent="0">
              <a:buNone/>
            </a:pPr>
            <a:r>
              <a:rPr lang="en-US" sz="1700" b="1" u="sng" dirty="0"/>
              <a:t>Federally Protected </a:t>
            </a:r>
            <a:r>
              <a:rPr lang="en-US" sz="1700" b="1" u="sng" dirty="0" smtClean="0"/>
              <a:t>Classes:</a:t>
            </a:r>
          </a:p>
          <a:p>
            <a:pPr marL="82296" indent="0">
              <a:buNone/>
            </a:pPr>
            <a:r>
              <a:rPr lang="en-US" sz="1700" dirty="0" smtClean="0"/>
              <a:t>race</a:t>
            </a:r>
            <a:endParaRPr lang="en-US" sz="1700" dirty="0"/>
          </a:p>
          <a:p>
            <a:pPr marL="82296" indent="0">
              <a:buNone/>
            </a:pPr>
            <a:r>
              <a:rPr lang="en-US" sz="1700" dirty="0"/>
              <a:t>color</a:t>
            </a:r>
          </a:p>
          <a:p>
            <a:pPr marL="82296" indent="0">
              <a:buNone/>
            </a:pPr>
            <a:r>
              <a:rPr lang="en-US" sz="1700" dirty="0"/>
              <a:t>national origin</a:t>
            </a:r>
          </a:p>
          <a:p>
            <a:pPr marL="82296" indent="0">
              <a:buNone/>
            </a:pPr>
            <a:r>
              <a:rPr lang="en-US" sz="1700" dirty="0"/>
              <a:t>religion</a:t>
            </a:r>
          </a:p>
          <a:p>
            <a:pPr marL="82296" indent="0">
              <a:buNone/>
            </a:pPr>
            <a:r>
              <a:rPr lang="en-US" sz="1700" dirty="0"/>
              <a:t>gender</a:t>
            </a:r>
          </a:p>
          <a:p>
            <a:pPr marL="82296" indent="0">
              <a:buNone/>
            </a:pPr>
            <a:r>
              <a:rPr lang="en-US" sz="1700" dirty="0"/>
              <a:t>familial status</a:t>
            </a:r>
          </a:p>
          <a:p>
            <a:pPr marL="82296" indent="0">
              <a:buNone/>
            </a:pPr>
            <a:r>
              <a:rPr lang="en-US" sz="1700" dirty="0" smtClean="0"/>
              <a:t>disability</a:t>
            </a:r>
          </a:p>
          <a:p>
            <a:pPr marL="82296" indent="0">
              <a:buNone/>
            </a:pPr>
            <a:r>
              <a:rPr lang="en-US" sz="1700" b="1" u="sng" dirty="0" smtClean="0"/>
              <a:t>State </a:t>
            </a:r>
            <a:r>
              <a:rPr lang="en-US" sz="1700" b="1" u="sng" dirty="0"/>
              <a:t>Protected Classes Include:</a:t>
            </a:r>
          </a:p>
          <a:p>
            <a:pPr marL="82296" indent="0">
              <a:buNone/>
            </a:pPr>
            <a:r>
              <a:rPr lang="en-US" sz="1700" dirty="0" smtClean="0"/>
              <a:t>marital </a:t>
            </a:r>
            <a:r>
              <a:rPr lang="en-US" sz="1700" dirty="0"/>
              <a:t>status</a:t>
            </a:r>
          </a:p>
          <a:p>
            <a:pPr marL="82296" indent="0">
              <a:buNone/>
            </a:pPr>
            <a:r>
              <a:rPr lang="en-US" sz="1700" dirty="0"/>
              <a:t>source of income</a:t>
            </a:r>
          </a:p>
          <a:p>
            <a:pPr marL="82296" indent="0">
              <a:buNone/>
            </a:pPr>
            <a:r>
              <a:rPr lang="en-US" sz="1700" dirty="0"/>
              <a:t>sexual orientation including gender identity</a:t>
            </a:r>
          </a:p>
          <a:p>
            <a:pPr marL="82296" indent="0">
              <a:buNone/>
            </a:pPr>
            <a:r>
              <a:rPr lang="en-US" sz="1700" dirty="0"/>
              <a:t>domestic violence </a:t>
            </a:r>
            <a:r>
              <a:rPr lang="en-US" sz="1700" dirty="0" smtClean="0"/>
              <a:t>victims</a:t>
            </a:r>
          </a:p>
          <a:p>
            <a:pPr marL="82296" indent="0">
              <a:buNone/>
            </a:pPr>
            <a:r>
              <a:rPr lang="en-US" sz="1700" b="1" u="sng" dirty="0" smtClean="0"/>
              <a:t>Examples of </a:t>
            </a:r>
            <a:r>
              <a:rPr lang="en-US" sz="1700" b="1" u="sng" dirty="0"/>
              <a:t>local protections: </a:t>
            </a:r>
            <a:endParaRPr lang="en-US" sz="1700" b="1" u="sng" dirty="0" smtClean="0"/>
          </a:p>
          <a:p>
            <a:pPr marL="82296" indent="0">
              <a:buNone/>
            </a:pPr>
            <a:r>
              <a:rPr lang="en-US" sz="1700" dirty="0"/>
              <a:t>t</a:t>
            </a:r>
            <a:r>
              <a:rPr lang="en-US" sz="1700" dirty="0" smtClean="0"/>
              <a:t>ype </a:t>
            </a:r>
            <a:r>
              <a:rPr lang="en-US" sz="1700" dirty="0"/>
              <a:t>of </a:t>
            </a:r>
            <a:r>
              <a:rPr lang="en-US" sz="1700" dirty="0" smtClean="0"/>
              <a:t>occupation </a:t>
            </a:r>
          </a:p>
          <a:p>
            <a:pPr marL="82296" indent="0">
              <a:buNone/>
            </a:pPr>
            <a:r>
              <a:rPr lang="en-US" sz="1700" dirty="0"/>
              <a:t>e</a:t>
            </a:r>
            <a:r>
              <a:rPr lang="en-US" sz="1700" dirty="0" smtClean="0"/>
              <a:t>thnicity </a:t>
            </a:r>
            <a:endParaRPr lang="en-US" sz="1700" dirty="0"/>
          </a:p>
          <a:p>
            <a:pPr marL="82296" indent="0">
              <a:buNone/>
            </a:pPr>
            <a:r>
              <a:rPr lang="en-US" sz="1700" dirty="0"/>
              <a:t>a</a:t>
            </a:r>
            <a:r>
              <a:rPr lang="en-US" sz="1700" dirty="0" smtClean="0"/>
              <a:t>ncestry</a:t>
            </a:r>
          </a:p>
          <a:p>
            <a:pPr marL="82296" indent="0">
              <a:buNone/>
            </a:pPr>
            <a:r>
              <a:rPr lang="en-US" sz="1700" dirty="0">
                <a:hlinkClick r:id="rId2"/>
              </a:rPr>
              <a:t>http://</a:t>
            </a:r>
            <a:r>
              <a:rPr lang="en-US" sz="1700" dirty="0" smtClean="0">
                <a:hlinkClick r:id="rId2"/>
              </a:rPr>
              <a:t>www.fhco.org/information-for-housing-providers</a:t>
            </a:r>
            <a:endParaRPr lang="en-US" sz="1700" dirty="0" smtClean="0"/>
          </a:p>
          <a:p>
            <a:pPr marL="82296" indent="0">
              <a:buNone/>
            </a:pPr>
            <a:endParaRPr lang="en-US" sz="1600" dirty="0"/>
          </a:p>
        </p:txBody>
      </p:sp>
    </p:spTree>
    <p:extLst>
      <p:ext uri="{BB962C8B-B14F-4D97-AF65-F5344CB8AC3E}">
        <p14:creationId xmlns:p14="http://schemas.microsoft.com/office/powerpoint/2010/main" val="30623882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Tenant Application</a:t>
            </a:r>
            <a:endParaRPr lang="en-US" dirty="0"/>
          </a:p>
        </p:txBody>
      </p:sp>
      <p:sp>
        <p:nvSpPr>
          <p:cNvPr id="3" name="Content Placeholder 2"/>
          <p:cNvSpPr>
            <a:spLocks noGrp="1"/>
          </p:cNvSpPr>
          <p:nvPr>
            <p:ph idx="1"/>
          </p:nvPr>
        </p:nvSpPr>
        <p:spPr/>
        <p:txBody>
          <a:bodyPr>
            <a:normAutofit/>
          </a:bodyPr>
          <a:lstStyle/>
          <a:p>
            <a:pPr marL="82296" indent="0">
              <a:buNone/>
            </a:pPr>
            <a:r>
              <a:rPr lang="en-US" sz="2200" dirty="0" smtClean="0"/>
              <a:t>Written Application Must Include at a Minimum:</a:t>
            </a:r>
          </a:p>
          <a:p>
            <a:pPr marL="82296" indent="0">
              <a:buNone/>
            </a:pPr>
            <a:endParaRPr lang="en-US" sz="2200" dirty="0" smtClean="0"/>
          </a:p>
          <a:p>
            <a:r>
              <a:rPr lang="en-US" sz="2200" dirty="0" smtClean="0"/>
              <a:t>Name </a:t>
            </a:r>
            <a:r>
              <a:rPr lang="en-US" sz="2200" dirty="0"/>
              <a:t>&amp; birth date for each occupant</a:t>
            </a:r>
          </a:p>
          <a:p>
            <a:r>
              <a:rPr lang="en-US" sz="2200" dirty="0"/>
              <a:t>Social Security number for each occupant</a:t>
            </a:r>
          </a:p>
          <a:p>
            <a:r>
              <a:rPr lang="en-US" sz="2200" dirty="0"/>
              <a:t>All sources &amp; amounts of annual </a:t>
            </a:r>
            <a:r>
              <a:rPr lang="en-US" sz="2200" dirty="0" smtClean="0"/>
              <a:t>income</a:t>
            </a:r>
          </a:p>
          <a:p>
            <a:r>
              <a:rPr lang="en-US" sz="2200" dirty="0" smtClean="0"/>
              <a:t>Previous rental history</a:t>
            </a:r>
            <a:endParaRPr lang="en-US" sz="2200" dirty="0"/>
          </a:p>
          <a:p>
            <a:r>
              <a:rPr lang="en-US" sz="2200" dirty="0"/>
              <a:t>Signature &amp; date of applicants</a:t>
            </a:r>
          </a:p>
          <a:p>
            <a:r>
              <a:rPr lang="en-US" sz="2200" dirty="0"/>
              <a:t>Date &amp; signature of management upon acceptance of application</a:t>
            </a:r>
          </a:p>
          <a:p>
            <a:r>
              <a:rPr lang="en-US" sz="2200" dirty="0"/>
              <a:t>Student </a:t>
            </a:r>
            <a:r>
              <a:rPr lang="en-US" sz="2200" dirty="0" smtClean="0"/>
              <a:t>Status</a:t>
            </a:r>
          </a:p>
          <a:p>
            <a:r>
              <a:rPr lang="en-US" sz="2200" dirty="0" smtClean="0"/>
              <a:t>Question regarding expected changes to household in next 12 mos.</a:t>
            </a:r>
            <a:endParaRPr lang="en-US" dirty="0"/>
          </a:p>
        </p:txBody>
      </p:sp>
    </p:spTree>
    <p:extLst>
      <p:ext uri="{BB962C8B-B14F-4D97-AF65-F5344CB8AC3E}">
        <p14:creationId xmlns:p14="http://schemas.microsoft.com/office/powerpoint/2010/main" val="5705045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for the Day</a:t>
            </a:r>
            <a:endParaRPr lang="en-US" dirty="0"/>
          </a:p>
        </p:txBody>
      </p:sp>
      <p:sp>
        <p:nvSpPr>
          <p:cNvPr id="3" name="Content Placeholder 2"/>
          <p:cNvSpPr>
            <a:spLocks noGrp="1"/>
          </p:cNvSpPr>
          <p:nvPr>
            <p:ph idx="1"/>
          </p:nvPr>
        </p:nvSpPr>
        <p:spPr/>
        <p:txBody>
          <a:bodyPr>
            <a:normAutofit/>
          </a:bodyPr>
          <a:lstStyle/>
          <a:p>
            <a:r>
              <a:rPr lang="en-US" dirty="0" smtClean="0"/>
              <a:t>Welcome and Introductions</a:t>
            </a:r>
          </a:p>
          <a:p>
            <a:r>
              <a:rPr lang="en-US" dirty="0" smtClean="0"/>
              <a:t>What is HOME?</a:t>
            </a:r>
          </a:p>
          <a:p>
            <a:r>
              <a:rPr lang="en-US" dirty="0" smtClean="0"/>
              <a:t>HOME Compliance (The 4 R’s)</a:t>
            </a:r>
          </a:p>
          <a:p>
            <a:r>
              <a:rPr lang="en-US" dirty="0" smtClean="0"/>
              <a:t>Noncompliance</a:t>
            </a:r>
          </a:p>
          <a:p>
            <a:r>
              <a:rPr lang="en-US" dirty="0" smtClean="0"/>
              <a:t>Adding in LIHTC (the 5</a:t>
            </a:r>
            <a:r>
              <a:rPr lang="en-US" baseline="30000" dirty="0" smtClean="0"/>
              <a:t>th</a:t>
            </a:r>
            <a:r>
              <a:rPr lang="en-US" dirty="0" smtClean="0"/>
              <a:t> R)</a:t>
            </a:r>
          </a:p>
          <a:p>
            <a:pPr marL="82296" indent="0">
              <a:buNone/>
            </a:pPr>
            <a:endParaRPr lang="en-US" dirty="0" smtClean="0"/>
          </a:p>
          <a:p>
            <a:pPr marL="82296" indent="0">
              <a:buNone/>
            </a:pPr>
            <a:endParaRPr lang="en-US" dirty="0" smtClean="0"/>
          </a:p>
          <a:p>
            <a:pPr marL="82296" indent="0">
              <a:buNone/>
            </a:pPr>
            <a:endParaRPr lang="en-US" dirty="0" smtClean="0"/>
          </a:p>
        </p:txBody>
      </p:sp>
    </p:spTree>
    <p:extLst>
      <p:ext uri="{BB962C8B-B14F-4D97-AF65-F5344CB8AC3E}">
        <p14:creationId xmlns:p14="http://schemas.microsoft.com/office/powerpoint/2010/main" val="40816142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Applicant Rejection</a:t>
            </a:r>
            <a:endParaRPr lang="en-US" dirty="0"/>
          </a:p>
        </p:txBody>
      </p:sp>
      <p:sp>
        <p:nvSpPr>
          <p:cNvPr id="3" name="Content Placeholder 2"/>
          <p:cNvSpPr>
            <a:spLocks noGrp="1"/>
          </p:cNvSpPr>
          <p:nvPr>
            <p:ph idx="1"/>
          </p:nvPr>
        </p:nvSpPr>
        <p:spPr/>
        <p:txBody>
          <a:bodyPr/>
          <a:lstStyle/>
          <a:p>
            <a:pPr marL="82296" indent="0">
              <a:buNone/>
            </a:pPr>
            <a:r>
              <a:rPr lang="en-US" dirty="0" smtClean="0"/>
              <a:t>What you need to know:</a:t>
            </a:r>
          </a:p>
          <a:p>
            <a:pPr marL="82296" indent="0">
              <a:buNone/>
            </a:pPr>
            <a:endParaRPr lang="en-US" dirty="0" smtClean="0"/>
          </a:p>
          <a:p>
            <a:r>
              <a:rPr lang="en-US" sz="2000" dirty="0"/>
              <a:t>Applicants who are denied must receive proper notice of denial explaining reason for </a:t>
            </a:r>
            <a:r>
              <a:rPr lang="en-US" sz="2000" dirty="0" smtClean="0"/>
              <a:t>denial in writing</a:t>
            </a:r>
          </a:p>
          <a:p>
            <a:r>
              <a:rPr lang="en-US" sz="2000" dirty="0" smtClean="0"/>
              <a:t>Appeal process must be communicated</a:t>
            </a:r>
            <a:endParaRPr lang="en-US" sz="2000" dirty="0"/>
          </a:p>
          <a:p>
            <a:r>
              <a:rPr lang="en-US" sz="2000" dirty="0"/>
              <a:t>Documentation must be kept on </a:t>
            </a:r>
            <a:r>
              <a:rPr lang="en-US" sz="2000" dirty="0" smtClean="0"/>
              <a:t>file for review</a:t>
            </a:r>
            <a:endParaRPr lang="en-US" sz="2000" dirty="0"/>
          </a:p>
          <a:p>
            <a:r>
              <a:rPr lang="en-US" sz="2000" dirty="0"/>
              <a:t>The application along with the denial notice must be kept and made available to OHCS, HUD, or Fair Housing when requested</a:t>
            </a:r>
          </a:p>
          <a:p>
            <a:pPr marL="82296" indent="0">
              <a:buNone/>
            </a:pPr>
            <a:endParaRPr lang="en-US" dirty="0"/>
          </a:p>
        </p:txBody>
      </p:sp>
    </p:spTree>
    <p:extLst>
      <p:ext uri="{BB962C8B-B14F-4D97-AF65-F5344CB8AC3E}">
        <p14:creationId xmlns:p14="http://schemas.microsoft.com/office/powerpoint/2010/main" val="5675471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Waiting List</a:t>
            </a:r>
            <a:endParaRPr lang="en-US" dirty="0"/>
          </a:p>
        </p:txBody>
      </p:sp>
      <p:sp>
        <p:nvSpPr>
          <p:cNvPr id="3" name="Content Placeholder 2"/>
          <p:cNvSpPr>
            <a:spLocks noGrp="1"/>
          </p:cNvSpPr>
          <p:nvPr>
            <p:ph idx="1"/>
          </p:nvPr>
        </p:nvSpPr>
        <p:spPr>
          <a:xfrm>
            <a:off x="1435608" y="1219200"/>
            <a:ext cx="7498080" cy="5334000"/>
          </a:xfrm>
        </p:spPr>
        <p:txBody>
          <a:bodyPr>
            <a:normAutofit fontScale="62500" lnSpcReduction="20000"/>
          </a:bodyPr>
          <a:lstStyle/>
          <a:p>
            <a:pPr marL="82296" indent="0">
              <a:buNone/>
            </a:pPr>
            <a:r>
              <a:rPr lang="en-US" dirty="0"/>
              <a:t>A waiting list must be established and maintained so that </a:t>
            </a:r>
            <a:r>
              <a:rPr lang="en-US" dirty="0" smtClean="0"/>
              <a:t>OHCS, HUD and FHCO </a:t>
            </a:r>
            <a:r>
              <a:rPr lang="en-US" dirty="0"/>
              <a:t>can follow the progression of applicant </a:t>
            </a:r>
            <a:r>
              <a:rPr lang="en-US" dirty="0" smtClean="0"/>
              <a:t>placement.</a:t>
            </a:r>
          </a:p>
          <a:p>
            <a:pPr marL="82296" indent="0">
              <a:buNone/>
            </a:pPr>
            <a:r>
              <a:rPr lang="en-US" dirty="0" smtClean="0"/>
              <a:t>What you need to know:</a:t>
            </a:r>
          </a:p>
          <a:p>
            <a:r>
              <a:rPr lang="en-US" dirty="0" smtClean="0"/>
              <a:t>Format should be written </a:t>
            </a:r>
            <a:endParaRPr lang="en-US" dirty="0"/>
          </a:p>
          <a:p>
            <a:r>
              <a:rPr lang="en-US" dirty="0" smtClean="0"/>
              <a:t>Applicants should receive notification </a:t>
            </a:r>
            <a:r>
              <a:rPr lang="en-US" dirty="0"/>
              <a:t>in writing of eligible/ineligible status on wait list</a:t>
            </a:r>
          </a:p>
          <a:p>
            <a:r>
              <a:rPr lang="en-US" dirty="0" smtClean="0"/>
              <a:t>Notification should state the approximate </a:t>
            </a:r>
            <a:r>
              <a:rPr lang="en-US" dirty="0"/>
              <a:t>time </a:t>
            </a:r>
            <a:r>
              <a:rPr lang="en-US" dirty="0" smtClean="0"/>
              <a:t>of unit </a:t>
            </a:r>
            <a:r>
              <a:rPr lang="en-US" dirty="0"/>
              <a:t>availability</a:t>
            </a:r>
          </a:p>
          <a:p>
            <a:r>
              <a:rPr lang="en-US" dirty="0"/>
              <a:t>Format </a:t>
            </a:r>
            <a:r>
              <a:rPr lang="en-US" dirty="0" smtClean="0"/>
              <a:t>must be in a form that </a:t>
            </a:r>
            <a:r>
              <a:rPr lang="en-US" dirty="0"/>
              <a:t>can be audited</a:t>
            </a:r>
          </a:p>
          <a:p>
            <a:r>
              <a:rPr lang="en-US" dirty="0"/>
              <a:t>Applicant </a:t>
            </a:r>
            <a:r>
              <a:rPr lang="en-US" dirty="0" smtClean="0"/>
              <a:t>must be offered the chance to </a:t>
            </a:r>
            <a:r>
              <a:rPr lang="en-US" dirty="0"/>
              <a:t>accept or reject before offering to the next </a:t>
            </a:r>
            <a:r>
              <a:rPr lang="en-US" dirty="0" smtClean="0"/>
              <a:t>applicant</a:t>
            </a:r>
          </a:p>
          <a:p>
            <a:r>
              <a:rPr lang="en-US" dirty="0" smtClean="0"/>
              <a:t>Indicate your procedure for weeding/purging list and moving to next applicant</a:t>
            </a:r>
          </a:p>
          <a:p>
            <a:pPr marL="82296" indent="0">
              <a:buNone/>
            </a:pPr>
            <a:r>
              <a:rPr lang="en-US" dirty="0" smtClean="0"/>
              <a:t>*Purging the list on a regular basis is very IMPORTANT</a:t>
            </a:r>
          </a:p>
          <a:p>
            <a:pPr marL="82296" indent="0">
              <a:buNone/>
            </a:pPr>
            <a:r>
              <a:rPr lang="en-US" dirty="0" smtClean="0"/>
              <a:t>*Closing and Reopening the list requires permission and special action that must be followed</a:t>
            </a:r>
          </a:p>
          <a:p>
            <a:pPr marL="82296" indent="0">
              <a:buNone/>
            </a:pPr>
            <a:endParaRPr lang="en-US" dirty="0"/>
          </a:p>
          <a:p>
            <a:pPr marL="82296" indent="0">
              <a:buNone/>
            </a:pPr>
            <a:endParaRPr lang="en-US" dirty="0"/>
          </a:p>
        </p:txBody>
      </p:sp>
    </p:spTree>
    <p:extLst>
      <p:ext uri="{BB962C8B-B14F-4D97-AF65-F5344CB8AC3E}">
        <p14:creationId xmlns:p14="http://schemas.microsoft.com/office/powerpoint/2010/main" val="39092186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Tenant Interview</a:t>
            </a:r>
            <a:endParaRPr lang="en-US" dirty="0"/>
          </a:p>
        </p:txBody>
      </p:sp>
      <p:sp>
        <p:nvSpPr>
          <p:cNvPr id="3" name="Content Placeholder 2"/>
          <p:cNvSpPr>
            <a:spLocks noGrp="1"/>
          </p:cNvSpPr>
          <p:nvPr>
            <p:ph idx="1"/>
          </p:nvPr>
        </p:nvSpPr>
        <p:spPr>
          <a:xfrm>
            <a:off x="1435608" y="1219200"/>
            <a:ext cx="7498080" cy="5334000"/>
          </a:xfrm>
        </p:spPr>
        <p:txBody>
          <a:bodyPr>
            <a:noAutofit/>
          </a:bodyPr>
          <a:lstStyle/>
          <a:p>
            <a:pPr marL="82296" indent="0">
              <a:buNone/>
            </a:pPr>
            <a:r>
              <a:rPr lang="en-US" sz="1600" dirty="0" smtClean="0"/>
              <a:t>Meeting with an applicant/tenant to clarify information in the application and explain the regulations and housing expectations is a good way to start  a successful tenant and property management relationship.</a:t>
            </a:r>
          </a:p>
          <a:p>
            <a:pPr marL="82296" indent="0">
              <a:buNone/>
            </a:pPr>
            <a:r>
              <a:rPr lang="en-US" sz="1600" b="1" u="sng" dirty="0" smtClean="0"/>
              <a:t>Take this as an opportunity to:</a:t>
            </a:r>
          </a:p>
          <a:p>
            <a:pPr marL="82296" indent="0">
              <a:buNone/>
            </a:pPr>
            <a:r>
              <a:rPr lang="en-US" sz="1600" dirty="0" smtClean="0"/>
              <a:t>Ask about discrepancies noted (for example hourly </a:t>
            </a:r>
            <a:r>
              <a:rPr lang="en-US" sz="1600" dirty="0"/>
              <a:t>rate vs. </a:t>
            </a:r>
            <a:r>
              <a:rPr lang="en-US" sz="1600" dirty="0" smtClean="0"/>
              <a:t>gross ytd income)</a:t>
            </a:r>
          </a:p>
          <a:p>
            <a:pPr marL="82296" indent="0">
              <a:buNone/>
            </a:pPr>
            <a:r>
              <a:rPr lang="en-US" sz="1600" dirty="0"/>
              <a:t>Review all documentation and compare information for </a:t>
            </a:r>
            <a:r>
              <a:rPr lang="en-US" sz="1600" dirty="0" smtClean="0"/>
              <a:t>completeness looking at the:</a:t>
            </a:r>
          </a:p>
          <a:p>
            <a:pPr marL="82296" indent="0">
              <a:buNone/>
            </a:pPr>
            <a:r>
              <a:rPr lang="en-US" sz="1600" dirty="0" smtClean="0"/>
              <a:t>Application</a:t>
            </a:r>
            <a:endParaRPr lang="en-US" sz="1600" dirty="0"/>
          </a:p>
          <a:p>
            <a:pPr marL="82296" indent="0">
              <a:buNone/>
            </a:pPr>
            <a:r>
              <a:rPr lang="en-US" sz="1600" dirty="0"/>
              <a:t>Questionnaire</a:t>
            </a:r>
          </a:p>
          <a:p>
            <a:pPr marL="82296" indent="0">
              <a:buNone/>
            </a:pPr>
            <a:r>
              <a:rPr lang="en-US" sz="1600" dirty="0"/>
              <a:t>Credit </a:t>
            </a:r>
            <a:r>
              <a:rPr lang="en-US" sz="1600" dirty="0" smtClean="0"/>
              <a:t>report</a:t>
            </a:r>
          </a:p>
          <a:p>
            <a:pPr marL="82296" indent="0">
              <a:buNone/>
            </a:pPr>
            <a:r>
              <a:rPr lang="en-US" sz="1600" dirty="0" smtClean="0"/>
              <a:t>Verifications</a:t>
            </a:r>
            <a:endParaRPr lang="en-US" sz="1600" dirty="0"/>
          </a:p>
          <a:p>
            <a:pPr marL="82296" indent="0">
              <a:buNone/>
            </a:pPr>
            <a:r>
              <a:rPr lang="en-US" sz="1600" dirty="0" smtClean="0"/>
              <a:t>Make sure to clarify </a:t>
            </a:r>
            <a:r>
              <a:rPr lang="en-US" sz="1600" dirty="0"/>
              <a:t>corrections (have tenant sign</a:t>
            </a:r>
            <a:r>
              <a:rPr lang="en-US" sz="1600" dirty="0" smtClean="0"/>
              <a:t>)</a:t>
            </a:r>
          </a:p>
          <a:p>
            <a:pPr marL="82296" indent="0">
              <a:buNone/>
            </a:pPr>
            <a:r>
              <a:rPr lang="en-US" sz="1400" b="1" dirty="0" smtClean="0"/>
              <a:t>Do not use white out! Draw a line through the error and correct and initial</a:t>
            </a:r>
            <a:endParaRPr lang="en-US" sz="1400" b="1" dirty="0"/>
          </a:p>
          <a:p>
            <a:pPr marL="82296" indent="0">
              <a:buNone/>
            </a:pPr>
            <a:r>
              <a:rPr lang="en-US" sz="1600" dirty="0"/>
              <a:t>Do not clarify eligibility situations </a:t>
            </a:r>
            <a:r>
              <a:rPr lang="en-US" sz="1600" dirty="0" smtClean="0"/>
              <a:t>(always re-verify)</a:t>
            </a:r>
            <a:endParaRPr lang="en-US" sz="1600" dirty="0"/>
          </a:p>
          <a:p>
            <a:pPr marL="82296" indent="0" algn="ctr">
              <a:buNone/>
            </a:pPr>
            <a:r>
              <a:rPr lang="en-US" sz="1600" b="1" dirty="0" smtClean="0"/>
              <a:t>Tip:</a:t>
            </a:r>
          </a:p>
          <a:p>
            <a:pPr marL="82296" indent="0">
              <a:buNone/>
            </a:pPr>
            <a:r>
              <a:rPr lang="en-US" sz="1600" dirty="0" smtClean="0"/>
              <a:t>Any information obtained in a meeting with the tenant/applicant during the interview process should be clarified in writing and signed by both parties.</a:t>
            </a:r>
          </a:p>
          <a:p>
            <a:pPr marL="82296" indent="0">
              <a:buNone/>
            </a:pPr>
            <a:endParaRPr lang="en-US" sz="1600" dirty="0"/>
          </a:p>
        </p:txBody>
      </p:sp>
    </p:spTree>
    <p:extLst>
      <p:ext uri="{BB962C8B-B14F-4D97-AF65-F5344CB8AC3E}">
        <p14:creationId xmlns:p14="http://schemas.microsoft.com/office/powerpoint/2010/main" val="33117335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Qualify Tenants</a:t>
            </a:r>
            <a:endParaRPr lang="en-US" dirty="0"/>
          </a:p>
        </p:txBody>
      </p:sp>
      <p:sp>
        <p:nvSpPr>
          <p:cNvPr id="3" name="Content Placeholder 2"/>
          <p:cNvSpPr>
            <a:spLocks noGrp="1"/>
          </p:cNvSpPr>
          <p:nvPr>
            <p:ph idx="1"/>
          </p:nvPr>
        </p:nvSpPr>
        <p:spPr/>
        <p:txBody>
          <a:bodyPr>
            <a:normAutofit fontScale="92500"/>
          </a:bodyPr>
          <a:lstStyle/>
          <a:p>
            <a:pPr marL="82296" indent="0">
              <a:buNone/>
            </a:pPr>
            <a:r>
              <a:rPr lang="en-US" dirty="0" smtClean="0"/>
              <a:t>OHCS as well as all other Oregon HOME PJ’s have adopted the HUD method of income calculation and verification as outlined in the HUD 4350 Guide as allowed and defined under 24 CFR 5.609.</a:t>
            </a:r>
          </a:p>
          <a:p>
            <a:pPr marL="82296" indent="0">
              <a:buNone/>
            </a:pPr>
            <a:endParaRPr lang="en-US" dirty="0" smtClean="0"/>
          </a:p>
          <a:p>
            <a:pPr marL="82296" indent="0">
              <a:buNone/>
            </a:pPr>
            <a:r>
              <a:rPr lang="en-US" dirty="0" smtClean="0"/>
              <a:t>In addition an Owner/Agent should utilize the PJ’s compliance manual as well as HUD guidebooks available on the web.  </a:t>
            </a:r>
            <a:endParaRPr lang="en-US" dirty="0"/>
          </a:p>
        </p:txBody>
      </p:sp>
    </p:spTree>
    <p:extLst>
      <p:ext uri="{BB962C8B-B14F-4D97-AF65-F5344CB8AC3E}">
        <p14:creationId xmlns:p14="http://schemas.microsoft.com/office/powerpoint/2010/main" val="13413554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Tenant Qualification</a:t>
            </a:r>
            <a:endParaRPr lang="en-US" dirty="0"/>
          </a:p>
        </p:txBody>
      </p:sp>
      <p:sp>
        <p:nvSpPr>
          <p:cNvPr id="3" name="Content Placeholder 2"/>
          <p:cNvSpPr>
            <a:spLocks noGrp="1"/>
          </p:cNvSpPr>
          <p:nvPr>
            <p:ph idx="1"/>
          </p:nvPr>
        </p:nvSpPr>
        <p:spPr>
          <a:xfrm>
            <a:off x="1435608" y="1447800"/>
            <a:ext cx="7498080" cy="5105400"/>
          </a:xfrm>
        </p:spPr>
        <p:txBody>
          <a:bodyPr>
            <a:normAutofit fontScale="92500" lnSpcReduction="10000"/>
          </a:bodyPr>
          <a:lstStyle/>
          <a:p>
            <a:pPr marL="82296" indent="0">
              <a:buNone/>
            </a:pPr>
            <a:r>
              <a:rPr lang="en-US" sz="2000" dirty="0" smtClean="0"/>
              <a:t>Tips for Qualifying Applicant Income:</a:t>
            </a:r>
          </a:p>
          <a:p>
            <a:pPr marL="82296" indent="0">
              <a:buNone/>
            </a:pPr>
            <a:r>
              <a:rPr lang="en-US" sz="2000" dirty="0" smtClean="0"/>
              <a:t>In </a:t>
            </a:r>
            <a:r>
              <a:rPr lang="en-US" sz="2000" dirty="0"/>
              <a:t>general Owner/Agents must assume that today’s circumstances will continue for the next 12 </a:t>
            </a:r>
            <a:r>
              <a:rPr lang="en-US" sz="2000" dirty="0" smtClean="0"/>
              <a:t>months </a:t>
            </a:r>
            <a:r>
              <a:rPr lang="en-US" sz="2000" dirty="0"/>
              <a:t>unless there is </a:t>
            </a:r>
            <a:r>
              <a:rPr lang="en-US" sz="2000" u="sng" dirty="0"/>
              <a:t>verifiable </a:t>
            </a:r>
            <a:r>
              <a:rPr lang="en-US" sz="2000" dirty="0"/>
              <a:t>evidence to the </a:t>
            </a:r>
            <a:r>
              <a:rPr lang="en-US" sz="2000" dirty="0" smtClean="0"/>
              <a:t>contrary. </a:t>
            </a:r>
          </a:p>
          <a:p>
            <a:pPr marL="82296" indent="0">
              <a:buNone/>
            </a:pPr>
            <a:endParaRPr lang="en-US" sz="2000" dirty="0"/>
          </a:p>
          <a:p>
            <a:r>
              <a:rPr lang="en-US" sz="2000" dirty="0"/>
              <a:t>Anticipated Income must be </a:t>
            </a:r>
            <a:r>
              <a:rPr lang="en-US" sz="2000" dirty="0" smtClean="0"/>
              <a:t>verifiable (Job offer letter, etc.)</a:t>
            </a:r>
          </a:p>
          <a:p>
            <a:r>
              <a:rPr lang="en-US" sz="2000" dirty="0" smtClean="0"/>
              <a:t>Do not count phantom income (“I may get a job…”)</a:t>
            </a:r>
          </a:p>
          <a:p>
            <a:r>
              <a:rPr lang="en-US" sz="2000" dirty="0" smtClean="0"/>
              <a:t>Known changes to income must be included in the income calculation (think minimum wage increase or COLA)</a:t>
            </a:r>
          </a:p>
          <a:p>
            <a:pPr marL="82296" indent="0" algn="ctr">
              <a:buNone/>
            </a:pPr>
            <a:r>
              <a:rPr lang="en-US" sz="2000" b="1" dirty="0" smtClean="0"/>
              <a:t>Tip:</a:t>
            </a:r>
          </a:p>
          <a:p>
            <a:pPr marL="82296" indent="0" algn="ctr">
              <a:buNone/>
            </a:pPr>
            <a:r>
              <a:rPr lang="en-US" sz="2000" dirty="0" smtClean="0"/>
              <a:t>Common income “Surprises” include Child support, Social Security, Veterans Assistance, Bonuses, Periodic Income and Tip income.</a:t>
            </a:r>
          </a:p>
          <a:p>
            <a:pPr marL="82296" indent="0" algn="ctr">
              <a:buNone/>
            </a:pPr>
            <a:r>
              <a:rPr lang="en-US" sz="2000" b="1" dirty="0" smtClean="0"/>
              <a:t>Remember:</a:t>
            </a:r>
          </a:p>
          <a:p>
            <a:pPr marL="82296" indent="0" algn="ctr">
              <a:buNone/>
            </a:pPr>
            <a:r>
              <a:rPr lang="en-US" sz="2000" dirty="0"/>
              <a:t>D</a:t>
            </a:r>
            <a:r>
              <a:rPr lang="en-US" sz="2000" dirty="0" smtClean="0"/>
              <a:t>eductions cannot be deducted from gross income for child support or alimony, etc.</a:t>
            </a:r>
          </a:p>
          <a:p>
            <a:pPr marL="82296" indent="0" algn="ctr">
              <a:buNone/>
            </a:pPr>
            <a:endParaRPr lang="en-US" sz="2000" dirty="0" smtClean="0"/>
          </a:p>
          <a:p>
            <a:pPr marL="82296" indent="0" algn="ctr">
              <a:buNone/>
            </a:pPr>
            <a:endParaRPr lang="en-US" sz="2000" dirty="0"/>
          </a:p>
          <a:p>
            <a:pPr marL="82296" indent="0">
              <a:buNone/>
            </a:pPr>
            <a:endParaRPr lang="en-US" dirty="0"/>
          </a:p>
        </p:txBody>
      </p:sp>
    </p:spTree>
    <p:extLst>
      <p:ext uri="{BB962C8B-B14F-4D97-AF65-F5344CB8AC3E}">
        <p14:creationId xmlns:p14="http://schemas.microsoft.com/office/powerpoint/2010/main" val="679375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Tenant Qualification</a:t>
            </a:r>
            <a:endParaRPr lang="en-US" dirty="0"/>
          </a:p>
        </p:txBody>
      </p:sp>
      <p:sp>
        <p:nvSpPr>
          <p:cNvPr id="3" name="Content Placeholder 2"/>
          <p:cNvSpPr>
            <a:spLocks noGrp="1"/>
          </p:cNvSpPr>
          <p:nvPr>
            <p:ph idx="1"/>
          </p:nvPr>
        </p:nvSpPr>
        <p:spPr>
          <a:xfrm>
            <a:off x="1435608" y="1447800"/>
            <a:ext cx="7498080" cy="5029200"/>
          </a:xfrm>
        </p:spPr>
        <p:txBody>
          <a:bodyPr>
            <a:normAutofit lnSpcReduction="10000"/>
          </a:bodyPr>
          <a:lstStyle/>
          <a:p>
            <a:pPr marL="82296" indent="0">
              <a:buNone/>
            </a:pPr>
            <a:r>
              <a:rPr lang="en-US" sz="2000" dirty="0" smtClean="0"/>
              <a:t>Income Tips Specific to Household Members:</a:t>
            </a:r>
            <a:endParaRPr lang="en-US" sz="2000" u="sng" dirty="0" smtClean="0"/>
          </a:p>
          <a:p>
            <a:pPr marL="82296" indent="0">
              <a:buNone/>
            </a:pPr>
            <a:r>
              <a:rPr lang="en-US" sz="2000" u="sng" dirty="0" smtClean="0"/>
              <a:t>Head/Co-head and Spouse</a:t>
            </a:r>
          </a:p>
          <a:p>
            <a:pPr marL="82296" indent="0">
              <a:buNone/>
            </a:pPr>
            <a:r>
              <a:rPr lang="en-US" sz="2000" dirty="0" smtClean="0"/>
              <a:t>Include all earned, unearned, and asset income</a:t>
            </a:r>
          </a:p>
          <a:p>
            <a:pPr marL="82296" indent="0">
              <a:buNone/>
            </a:pPr>
            <a:r>
              <a:rPr lang="en-US" sz="2000" u="sng" dirty="0" smtClean="0"/>
              <a:t>Minors Under Age 18 (including fosters)</a:t>
            </a:r>
            <a:endParaRPr lang="en-US" sz="2000" u="sng" dirty="0"/>
          </a:p>
          <a:p>
            <a:pPr marL="82296" indent="0">
              <a:buNone/>
            </a:pPr>
            <a:r>
              <a:rPr lang="en-US" sz="2000" dirty="0" smtClean="0"/>
              <a:t>Exclude </a:t>
            </a:r>
            <a:r>
              <a:rPr lang="en-US" sz="2000" dirty="0"/>
              <a:t>earned income</a:t>
            </a:r>
          </a:p>
          <a:p>
            <a:pPr marL="82296" indent="0">
              <a:buNone/>
            </a:pPr>
            <a:r>
              <a:rPr lang="en-US" sz="2000" dirty="0" smtClean="0"/>
              <a:t>Include </a:t>
            </a:r>
            <a:r>
              <a:rPr lang="en-US" sz="2000" dirty="0"/>
              <a:t>unearned income </a:t>
            </a:r>
            <a:r>
              <a:rPr lang="en-US" sz="2000" dirty="0" smtClean="0"/>
              <a:t>(Social Security and </a:t>
            </a:r>
            <a:r>
              <a:rPr lang="en-US" sz="2000" dirty="0"/>
              <a:t>child support, etc</a:t>
            </a:r>
            <a:r>
              <a:rPr lang="en-US" sz="2000" dirty="0" smtClean="0"/>
              <a:t>.)</a:t>
            </a:r>
            <a:endParaRPr lang="en-US" sz="2000" dirty="0"/>
          </a:p>
          <a:p>
            <a:pPr marL="82296" indent="0">
              <a:buNone/>
            </a:pPr>
            <a:r>
              <a:rPr lang="en-US" sz="2000" u="sng" dirty="0" smtClean="0"/>
              <a:t>Students </a:t>
            </a:r>
            <a:r>
              <a:rPr lang="en-US" sz="2000" u="sng" dirty="0"/>
              <a:t>18</a:t>
            </a:r>
            <a:r>
              <a:rPr lang="en-US" sz="2000" u="sng" dirty="0" smtClean="0"/>
              <a:t>+ (not the head/co-head or spouse)</a:t>
            </a:r>
            <a:endParaRPr lang="en-US" sz="2000" u="sng" dirty="0"/>
          </a:p>
          <a:p>
            <a:pPr marL="82296" indent="0">
              <a:buNone/>
            </a:pPr>
            <a:r>
              <a:rPr lang="en-US" sz="2000" dirty="0" smtClean="0"/>
              <a:t>Only </a:t>
            </a:r>
            <a:r>
              <a:rPr lang="en-US" sz="2000" dirty="0"/>
              <a:t>include first $480 of earned </a:t>
            </a:r>
            <a:r>
              <a:rPr lang="en-US" sz="2000" dirty="0" smtClean="0"/>
              <a:t>income</a:t>
            </a:r>
          </a:p>
          <a:p>
            <a:pPr marL="82296" indent="0">
              <a:buNone/>
            </a:pPr>
            <a:r>
              <a:rPr lang="en-US" sz="2000" dirty="0" smtClean="0"/>
              <a:t>Include all unearned and asset income</a:t>
            </a:r>
          </a:p>
          <a:p>
            <a:pPr marL="82296" indent="0">
              <a:buNone/>
            </a:pPr>
            <a:r>
              <a:rPr lang="en-US" sz="2000" u="sng" dirty="0" smtClean="0"/>
              <a:t>Temporarily Absent Household Member</a:t>
            </a:r>
          </a:p>
          <a:p>
            <a:pPr marL="82296" indent="0">
              <a:buNone/>
            </a:pPr>
            <a:r>
              <a:rPr lang="en-US" sz="2000" dirty="0" smtClean="0"/>
              <a:t>Include all earned, unearned, and asset income</a:t>
            </a:r>
          </a:p>
          <a:p>
            <a:pPr marL="82296" indent="0">
              <a:buNone/>
            </a:pPr>
            <a:r>
              <a:rPr lang="en-US" sz="2000" u="sng" dirty="0" smtClean="0"/>
              <a:t>Permanently living in a hospital or nursing home</a:t>
            </a:r>
          </a:p>
          <a:p>
            <a:pPr marL="82296" indent="0">
              <a:buNone/>
            </a:pPr>
            <a:r>
              <a:rPr lang="en-US" sz="2000" dirty="0" smtClean="0"/>
              <a:t>Household must make the decision to include or not </a:t>
            </a:r>
            <a:endParaRPr lang="en-US" sz="2000" dirty="0"/>
          </a:p>
        </p:txBody>
      </p:sp>
    </p:spTree>
    <p:extLst>
      <p:ext uri="{BB962C8B-B14F-4D97-AF65-F5344CB8AC3E}">
        <p14:creationId xmlns:p14="http://schemas.microsoft.com/office/powerpoint/2010/main" val="29123328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Tenant Qualification</a:t>
            </a:r>
            <a:endParaRPr lang="en-US" dirty="0"/>
          </a:p>
        </p:txBody>
      </p:sp>
      <p:sp>
        <p:nvSpPr>
          <p:cNvPr id="3" name="Content Placeholder 2"/>
          <p:cNvSpPr>
            <a:spLocks noGrp="1"/>
          </p:cNvSpPr>
          <p:nvPr>
            <p:ph idx="1"/>
          </p:nvPr>
        </p:nvSpPr>
        <p:spPr>
          <a:xfrm>
            <a:off x="1435608" y="1219200"/>
            <a:ext cx="7498080" cy="5334000"/>
          </a:xfrm>
        </p:spPr>
        <p:txBody>
          <a:bodyPr>
            <a:normAutofit fontScale="92500" lnSpcReduction="20000"/>
          </a:bodyPr>
          <a:lstStyle/>
          <a:p>
            <a:pPr marL="82296" indent="0">
              <a:buNone/>
            </a:pPr>
            <a:r>
              <a:rPr lang="en-US" dirty="0" smtClean="0"/>
              <a:t>Self Employment Income</a:t>
            </a:r>
          </a:p>
          <a:p>
            <a:pPr marL="82296" indent="0">
              <a:buNone/>
            </a:pPr>
            <a:r>
              <a:rPr lang="en-US" sz="2000" dirty="0" smtClean="0"/>
              <a:t>Calculate the </a:t>
            </a:r>
            <a:r>
              <a:rPr lang="en-US" sz="2000" b="1" dirty="0" smtClean="0"/>
              <a:t>Net Income </a:t>
            </a:r>
            <a:r>
              <a:rPr lang="en-US" sz="2000" dirty="0" smtClean="0"/>
              <a:t>from the Operation of a business or profession. Costs to expand a business or costs incurred with recapitalizing a business cannot be included as deductions.</a:t>
            </a:r>
          </a:p>
          <a:p>
            <a:pPr marL="82296" indent="0">
              <a:buNone/>
            </a:pPr>
            <a:r>
              <a:rPr lang="en-US" sz="2000" dirty="0" smtClean="0"/>
              <a:t>Any withdrawal of cash or assets from the operation of the business will be included in income unless the withdrawal is used to reimburse cash or assets that were in invested in the business by the family (essentially a loan). </a:t>
            </a:r>
          </a:p>
          <a:p>
            <a:r>
              <a:rPr lang="en-US" sz="2000" dirty="0" smtClean="0"/>
              <a:t>Annualize Self Employment based on tax return (must have all schedules attached as applicable)</a:t>
            </a:r>
          </a:p>
          <a:p>
            <a:r>
              <a:rPr lang="en-US" sz="2000" dirty="0" smtClean="0"/>
              <a:t>Make sure to include wages or contract labor that the business owner has paid himself or household members as applicable</a:t>
            </a:r>
          </a:p>
          <a:p>
            <a:r>
              <a:rPr lang="en-US" sz="2000" dirty="0" smtClean="0"/>
              <a:t>Double check the timeframe on the tax return! Does it represent a full year? When was the business started? You may need to adjust calculations to represent a full year.</a:t>
            </a:r>
          </a:p>
          <a:p>
            <a:r>
              <a:rPr lang="en-US" sz="2000" dirty="0" smtClean="0"/>
              <a:t>If the business has not been in operation long enough to file a tax return obtain financial statements, written statement from the business owner and a tax form completed with the appropriate schedule (such as Schedule C Profit and Loss) showing the current business status.   </a:t>
            </a:r>
          </a:p>
          <a:p>
            <a:endParaRPr lang="en-US" sz="2000" dirty="0" smtClean="0"/>
          </a:p>
          <a:p>
            <a:endParaRPr lang="en-US" sz="2000" dirty="0" smtClean="0"/>
          </a:p>
          <a:p>
            <a:pPr marL="82296" indent="0">
              <a:buNone/>
            </a:pPr>
            <a:endParaRPr lang="en-US" dirty="0"/>
          </a:p>
        </p:txBody>
      </p:sp>
    </p:spTree>
    <p:extLst>
      <p:ext uri="{BB962C8B-B14F-4D97-AF65-F5344CB8AC3E}">
        <p14:creationId xmlns:p14="http://schemas.microsoft.com/office/powerpoint/2010/main" val="15800733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Tenant Qualification</a:t>
            </a:r>
            <a:endParaRPr lang="en-US" dirty="0"/>
          </a:p>
        </p:txBody>
      </p:sp>
      <p:sp>
        <p:nvSpPr>
          <p:cNvPr id="3" name="Content Placeholder 2"/>
          <p:cNvSpPr>
            <a:spLocks noGrp="1"/>
          </p:cNvSpPr>
          <p:nvPr>
            <p:ph idx="1"/>
          </p:nvPr>
        </p:nvSpPr>
        <p:spPr/>
        <p:txBody>
          <a:bodyPr/>
          <a:lstStyle/>
          <a:p>
            <a:pPr marL="82296" indent="0">
              <a:buNone/>
            </a:pPr>
            <a:r>
              <a:rPr lang="en-US" dirty="0" smtClean="0"/>
              <a:t>Self Employment Continued</a:t>
            </a:r>
          </a:p>
          <a:p>
            <a:pPr marL="82296" indent="0">
              <a:buNone/>
            </a:pPr>
            <a:r>
              <a:rPr lang="en-US" sz="2000" dirty="0" smtClean="0"/>
              <a:t>“earning </a:t>
            </a:r>
            <a:r>
              <a:rPr lang="en-US" sz="2000" dirty="0"/>
              <a:t>income from your own business or profession rather than by working for someone </a:t>
            </a:r>
            <a:r>
              <a:rPr lang="en-US" sz="2000" dirty="0" smtClean="0"/>
              <a:t>else who determines your wages”</a:t>
            </a:r>
          </a:p>
          <a:p>
            <a:pPr marL="82296" indent="0" algn="ctr">
              <a:buNone/>
            </a:pPr>
            <a:r>
              <a:rPr lang="en-US" b="1" dirty="0" smtClean="0"/>
              <a:t>Tips:</a:t>
            </a:r>
          </a:p>
          <a:p>
            <a:r>
              <a:rPr lang="en-US" sz="2400" dirty="0" smtClean="0"/>
              <a:t>Determine if the person is “truly” self employed</a:t>
            </a:r>
          </a:p>
          <a:p>
            <a:r>
              <a:rPr lang="en-US" sz="2400" dirty="0" smtClean="0"/>
              <a:t>If you cannot verify income you are not obligated to rent to the household</a:t>
            </a:r>
          </a:p>
          <a:p>
            <a:r>
              <a:rPr lang="en-US" sz="2400" dirty="0" smtClean="0"/>
              <a:t>Simple Google Searches will tell you a lot</a:t>
            </a:r>
          </a:p>
          <a:p>
            <a:r>
              <a:rPr lang="en-US" sz="2400" dirty="0" smtClean="0"/>
              <a:t>Bank Statements are excellent back-up</a:t>
            </a:r>
          </a:p>
          <a:p>
            <a:r>
              <a:rPr lang="en-US" sz="2400" dirty="0" smtClean="0"/>
              <a:t>Tax filing obligations are much more strict when compared to public perception.  </a:t>
            </a:r>
          </a:p>
          <a:p>
            <a:pPr marL="82296" indent="0">
              <a:buNone/>
            </a:pPr>
            <a:endParaRPr lang="en-US" dirty="0" smtClean="0"/>
          </a:p>
          <a:p>
            <a:pPr marL="82296" indent="0">
              <a:buNone/>
            </a:pPr>
            <a:endParaRPr lang="en-US" dirty="0"/>
          </a:p>
        </p:txBody>
      </p:sp>
    </p:spTree>
    <p:extLst>
      <p:ext uri="{BB962C8B-B14F-4D97-AF65-F5344CB8AC3E}">
        <p14:creationId xmlns:p14="http://schemas.microsoft.com/office/powerpoint/2010/main" val="9898678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Tenant Qualification</a:t>
            </a:r>
            <a:endParaRPr lang="en-US" dirty="0"/>
          </a:p>
        </p:txBody>
      </p:sp>
      <p:sp>
        <p:nvSpPr>
          <p:cNvPr id="3" name="Content Placeholder 2"/>
          <p:cNvSpPr>
            <a:spLocks noGrp="1"/>
          </p:cNvSpPr>
          <p:nvPr>
            <p:ph idx="1"/>
          </p:nvPr>
        </p:nvSpPr>
        <p:spPr>
          <a:xfrm>
            <a:off x="1435608" y="1447800"/>
            <a:ext cx="7498080" cy="5029200"/>
          </a:xfrm>
        </p:spPr>
        <p:txBody>
          <a:bodyPr>
            <a:normAutofit lnSpcReduction="10000"/>
          </a:bodyPr>
          <a:lstStyle/>
          <a:p>
            <a:pPr marL="82296" indent="0">
              <a:buNone/>
            </a:pPr>
            <a:r>
              <a:rPr lang="en-US" dirty="0" smtClean="0"/>
              <a:t>Social Security and Other benefits</a:t>
            </a:r>
          </a:p>
          <a:p>
            <a:pPr marL="82296" indent="0">
              <a:buNone/>
            </a:pPr>
            <a:r>
              <a:rPr lang="en-US" sz="2400" dirty="0" smtClean="0"/>
              <a:t>The full amount of periodic amounts received from social security, pensions, retirement funds, disability, survivor benefits etc. must be counted.</a:t>
            </a:r>
          </a:p>
          <a:p>
            <a:pPr marL="82296" indent="0" algn="ctr">
              <a:buNone/>
            </a:pPr>
            <a:r>
              <a:rPr lang="en-US" sz="2400" b="1" dirty="0" smtClean="0"/>
              <a:t>Tips:</a:t>
            </a:r>
          </a:p>
          <a:p>
            <a:r>
              <a:rPr lang="en-US" sz="2400" dirty="0" smtClean="0"/>
              <a:t>Count amount before Medicare is deducted</a:t>
            </a:r>
          </a:p>
          <a:p>
            <a:r>
              <a:rPr lang="en-US" sz="2400" dirty="0" smtClean="0"/>
              <a:t>Delayed SS, SSI, and VA payments are not counted</a:t>
            </a:r>
          </a:p>
          <a:p>
            <a:r>
              <a:rPr lang="en-US" sz="2400" dirty="0" smtClean="0"/>
              <a:t>Count amount after any applicable adjustment for past overpayments when looking at SS, SSI, VA, TANF and Unemployment</a:t>
            </a:r>
          </a:p>
          <a:p>
            <a:r>
              <a:rPr lang="en-US" sz="2400" dirty="0" smtClean="0"/>
              <a:t>Make sure to include COLA as applicable  </a:t>
            </a:r>
          </a:p>
          <a:p>
            <a:r>
              <a:rPr lang="en-US" sz="2400" dirty="0" smtClean="0"/>
              <a:t>Make sure to know anticipated minimum </a:t>
            </a:r>
            <a:r>
              <a:rPr lang="en-US" sz="2400" dirty="0"/>
              <a:t>w</a:t>
            </a:r>
            <a:r>
              <a:rPr lang="en-US" sz="2400" dirty="0" smtClean="0"/>
              <a:t>age increase </a:t>
            </a:r>
            <a:endParaRPr lang="en-US" sz="2400" dirty="0"/>
          </a:p>
        </p:txBody>
      </p:sp>
    </p:spTree>
    <p:extLst>
      <p:ext uri="{BB962C8B-B14F-4D97-AF65-F5344CB8AC3E}">
        <p14:creationId xmlns:p14="http://schemas.microsoft.com/office/powerpoint/2010/main" val="35687476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COLA &amp; Minimum Wage</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Social Security COLA information is normally announced in October or November of each year.</a:t>
            </a:r>
          </a:p>
          <a:p>
            <a:pPr marL="82296" indent="0">
              <a:buNone/>
            </a:pPr>
            <a:r>
              <a:rPr lang="en-US" dirty="0" smtClean="0"/>
              <a:t>The 2018 increase of 2% was announced on 10-13-17 for 01-01-2018 implementation.</a:t>
            </a:r>
          </a:p>
          <a:p>
            <a:pPr marL="82296" indent="0">
              <a:buNone/>
            </a:pPr>
            <a:endParaRPr lang="en-US" dirty="0" smtClean="0"/>
          </a:p>
          <a:p>
            <a:r>
              <a:rPr lang="en-US" dirty="0" smtClean="0"/>
              <a:t>Oregon Minimum Wage Schedule for “</a:t>
            </a:r>
            <a:r>
              <a:rPr lang="en-US" u="sng" dirty="0" smtClean="0"/>
              <a:t>Standard Counties</a:t>
            </a:r>
            <a:r>
              <a:rPr lang="en-US" dirty="0" smtClean="0"/>
              <a:t>” enacted in 2016 by Oregon Legislature Senate Bill 1532.</a:t>
            </a:r>
          </a:p>
          <a:p>
            <a:pPr marL="82296" indent="0">
              <a:buNone/>
            </a:pPr>
            <a:r>
              <a:rPr lang="en-US" dirty="0"/>
              <a:t>January 1, </a:t>
            </a:r>
            <a:r>
              <a:rPr lang="en-US" dirty="0" smtClean="0"/>
              <a:t>2016 $</a:t>
            </a:r>
            <a:r>
              <a:rPr lang="en-US" dirty="0"/>
              <a:t>9.25</a:t>
            </a:r>
          </a:p>
          <a:p>
            <a:pPr marL="82296" indent="0">
              <a:buNone/>
            </a:pPr>
            <a:r>
              <a:rPr lang="en-US" dirty="0"/>
              <a:t>July 1, </a:t>
            </a:r>
            <a:r>
              <a:rPr lang="en-US" dirty="0" smtClean="0"/>
              <a:t>2016 $</a:t>
            </a:r>
            <a:r>
              <a:rPr lang="en-US" dirty="0"/>
              <a:t>9.75</a:t>
            </a:r>
          </a:p>
          <a:p>
            <a:pPr marL="82296" indent="0">
              <a:buNone/>
            </a:pPr>
            <a:r>
              <a:rPr lang="en-US" dirty="0"/>
              <a:t>July 1, </a:t>
            </a:r>
            <a:r>
              <a:rPr lang="en-US" dirty="0" smtClean="0"/>
              <a:t>2017 $</a:t>
            </a:r>
            <a:r>
              <a:rPr lang="en-US" dirty="0"/>
              <a:t>10.25</a:t>
            </a:r>
          </a:p>
          <a:p>
            <a:pPr marL="82296" indent="0">
              <a:buNone/>
            </a:pPr>
            <a:r>
              <a:rPr lang="en-US" dirty="0">
                <a:solidFill>
                  <a:srgbClr val="FF0000"/>
                </a:solidFill>
              </a:rPr>
              <a:t>July 1, </a:t>
            </a:r>
            <a:r>
              <a:rPr lang="en-US" dirty="0" smtClean="0">
                <a:solidFill>
                  <a:srgbClr val="FF0000"/>
                </a:solidFill>
              </a:rPr>
              <a:t>2018 $</a:t>
            </a:r>
            <a:r>
              <a:rPr lang="en-US" dirty="0">
                <a:solidFill>
                  <a:srgbClr val="FF0000"/>
                </a:solidFill>
              </a:rPr>
              <a:t>10.75</a:t>
            </a:r>
          </a:p>
          <a:p>
            <a:pPr marL="82296" indent="0">
              <a:buNone/>
            </a:pPr>
            <a:r>
              <a:rPr lang="en-US" dirty="0">
                <a:solidFill>
                  <a:srgbClr val="FF0000"/>
                </a:solidFill>
              </a:rPr>
              <a:t>July 1, </a:t>
            </a:r>
            <a:r>
              <a:rPr lang="en-US" dirty="0" smtClean="0">
                <a:solidFill>
                  <a:srgbClr val="FF0000"/>
                </a:solidFill>
              </a:rPr>
              <a:t>2019 $</a:t>
            </a:r>
            <a:r>
              <a:rPr lang="en-US" dirty="0">
                <a:solidFill>
                  <a:srgbClr val="FF0000"/>
                </a:solidFill>
              </a:rPr>
              <a:t>11.25</a:t>
            </a:r>
          </a:p>
          <a:p>
            <a:pPr marL="82296" indent="0">
              <a:buNone/>
            </a:pPr>
            <a:r>
              <a:rPr lang="en-US" dirty="0"/>
              <a:t>July 1, </a:t>
            </a:r>
            <a:r>
              <a:rPr lang="en-US" dirty="0" smtClean="0"/>
              <a:t>2020 $</a:t>
            </a:r>
            <a:r>
              <a:rPr lang="en-US" dirty="0"/>
              <a:t>12.00</a:t>
            </a:r>
          </a:p>
          <a:p>
            <a:pPr marL="82296" indent="0">
              <a:buNone/>
            </a:pPr>
            <a:r>
              <a:rPr lang="en-US" dirty="0"/>
              <a:t>July 1, </a:t>
            </a:r>
            <a:r>
              <a:rPr lang="en-US" dirty="0" smtClean="0"/>
              <a:t>2021 $</a:t>
            </a:r>
            <a:r>
              <a:rPr lang="en-US" dirty="0"/>
              <a:t>12.75</a:t>
            </a:r>
          </a:p>
          <a:p>
            <a:pPr marL="82296" indent="0">
              <a:buNone/>
            </a:pPr>
            <a:r>
              <a:rPr lang="en-US" dirty="0"/>
              <a:t>July 1, </a:t>
            </a:r>
            <a:r>
              <a:rPr lang="en-US" dirty="0" smtClean="0"/>
              <a:t>2022 $</a:t>
            </a:r>
            <a:r>
              <a:rPr lang="en-US" dirty="0"/>
              <a:t>13.50</a:t>
            </a:r>
          </a:p>
          <a:p>
            <a:pPr marL="82296" indent="0">
              <a:buNone/>
            </a:pPr>
            <a:endParaRPr lang="en-US" dirty="0"/>
          </a:p>
          <a:p>
            <a:endParaRPr lang="en-US" dirty="0"/>
          </a:p>
        </p:txBody>
      </p:sp>
    </p:spTree>
    <p:extLst>
      <p:ext uri="{BB962C8B-B14F-4D97-AF65-F5344CB8AC3E}">
        <p14:creationId xmlns:p14="http://schemas.microsoft.com/office/powerpoint/2010/main" val="23206291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and Disclaimer</a:t>
            </a:r>
            <a:endParaRPr lang="en-US" dirty="0"/>
          </a:p>
        </p:txBody>
      </p:sp>
      <p:sp>
        <p:nvSpPr>
          <p:cNvPr id="3" name="Content Placeholder 2"/>
          <p:cNvSpPr>
            <a:spLocks noGrp="1"/>
          </p:cNvSpPr>
          <p:nvPr>
            <p:ph idx="1"/>
          </p:nvPr>
        </p:nvSpPr>
        <p:spPr/>
        <p:txBody>
          <a:bodyPr/>
          <a:lstStyle/>
          <a:p>
            <a:pPr marL="82296" indent="0">
              <a:buNone/>
            </a:pPr>
            <a:r>
              <a:rPr lang="en-US" dirty="0"/>
              <a:t>To provide information on the HOME program and State of Oregon (OHCS) </a:t>
            </a:r>
            <a:endParaRPr lang="en-US" dirty="0" smtClean="0"/>
          </a:p>
          <a:p>
            <a:pPr marL="82296" indent="0">
              <a:buNone/>
            </a:pPr>
            <a:r>
              <a:rPr lang="en-US" dirty="0" smtClean="0"/>
              <a:t>expectations </a:t>
            </a:r>
            <a:r>
              <a:rPr lang="en-US" dirty="0"/>
              <a:t>for </a:t>
            </a:r>
            <a:r>
              <a:rPr lang="en-US" dirty="0" smtClean="0"/>
              <a:t>compliance.</a:t>
            </a:r>
          </a:p>
          <a:p>
            <a:pPr marL="82296" indent="0">
              <a:buNone/>
            </a:pPr>
            <a:r>
              <a:rPr lang="en-US" dirty="0" smtClean="0"/>
              <a:t> </a:t>
            </a:r>
            <a:endParaRPr lang="en-US" dirty="0"/>
          </a:p>
          <a:p>
            <a:pPr marL="82296" indent="0">
              <a:buNone/>
            </a:pPr>
            <a:r>
              <a:rPr lang="en-US" dirty="0"/>
              <a:t>*</a:t>
            </a:r>
            <a:r>
              <a:rPr lang="en-US" sz="2400" dirty="0"/>
              <a:t>Disclaimer:</a:t>
            </a:r>
          </a:p>
          <a:p>
            <a:pPr marL="82296" indent="0">
              <a:buNone/>
            </a:pPr>
            <a:r>
              <a:rPr lang="en-US" sz="2400" dirty="0"/>
              <a:t>This presentation has not been reviewed by HUD and should not be cited or relied upon for interpretation of federal regulations or legal opinion.</a:t>
            </a:r>
          </a:p>
          <a:p>
            <a:pPr marL="82296" indent="0">
              <a:buNone/>
            </a:pPr>
            <a:endParaRPr lang="en-US" dirty="0"/>
          </a:p>
        </p:txBody>
      </p:sp>
    </p:spTree>
    <p:extLst>
      <p:ext uri="{BB962C8B-B14F-4D97-AF65-F5344CB8AC3E}">
        <p14:creationId xmlns:p14="http://schemas.microsoft.com/office/powerpoint/2010/main" val="40563834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Minimum Wage Continued</a:t>
            </a:r>
            <a:endParaRPr lang="en-US" dirty="0"/>
          </a:p>
        </p:txBody>
      </p:sp>
      <p:sp>
        <p:nvSpPr>
          <p:cNvPr id="3" name="Content Placeholder 2"/>
          <p:cNvSpPr>
            <a:spLocks noGrp="1"/>
          </p:cNvSpPr>
          <p:nvPr>
            <p:ph idx="1"/>
          </p:nvPr>
        </p:nvSpPr>
        <p:spPr/>
        <p:txBody>
          <a:bodyPr>
            <a:normAutofit fontScale="62500" lnSpcReduction="20000"/>
          </a:bodyPr>
          <a:lstStyle/>
          <a:p>
            <a:pPr marL="82296" indent="0">
              <a:buNone/>
            </a:pPr>
            <a:r>
              <a:rPr lang="en-US" dirty="0" smtClean="0"/>
              <a:t>It is important to know what County the employer is located in as there are three pay scales for minimum wage implementation. </a:t>
            </a:r>
          </a:p>
          <a:p>
            <a:pPr marL="596646" indent="-514350">
              <a:buAutoNum type="arabicParenR"/>
            </a:pPr>
            <a:r>
              <a:rPr lang="en-US" dirty="0" smtClean="0"/>
              <a:t>Standard- 2018 Rate $10.75</a:t>
            </a:r>
          </a:p>
          <a:p>
            <a:pPr marL="596646" indent="-514350">
              <a:buAutoNum type="arabicParenR"/>
            </a:pPr>
            <a:r>
              <a:rPr lang="en-US" dirty="0" smtClean="0"/>
              <a:t>Portland Metro (Urban Growth Boundary)- 2018 Rate $12.00</a:t>
            </a:r>
          </a:p>
          <a:p>
            <a:pPr marL="596646" indent="-514350">
              <a:buAutoNum type="arabicParenR"/>
            </a:pPr>
            <a:r>
              <a:rPr lang="en-US" dirty="0" smtClean="0"/>
              <a:t>Non-Urban- 2018 Rate $10.50</a:t>
            </a:r>
          </a:p>
          <a:p>
            <a:pPr marL="82296" indent="0">
              <a:buNone/>
            </a:pPr>
            <a:endParaRPr lang="en-US" dirty="0" smtClean="0"/>
          </a:p>
          <a:p>
            <a:pPr marL="82296" indent="0">
              <a:buNone/>
            </a:pPr>
            <a:r>
              <a:rPr lang="en-US" dirty="0" smtClean="0"/>
              <a:t>The </a:t>
            </a:r>
            <a:r>
              <a:rPr lang="en-US" dirty="0"/>
              <a:t>nonurban rate applies to employers located within the following counties:</a:t>
            </a:r>
          </a:p>
          <a:p>
            <a:pPr marL="82296" indent="0">
              <a:buNone/>
            </a:pPr>
            <a:r>
              <a:rPr lang="en-US" dirty="0" smtClean="0"/>
              <a:t>Baker, Klamath, Coos, Lake, Crook, Malheur, Curry, Morrow, Douglas, Sherman, Gilliam, Umatilla, Grant, Union, Harney, Wallowa, Jefferson, Wheeler</a:t>
            </a:r>
            <a:endParaRPr lang="en-US" dirty="0"/>
          </a:p>
          <a:p>
            <a:pPr marL="82296" indent="0">
              <a:buNone/>
            </a:pPr>
            <a:r>
              <a:rPr lang="en-US" dirty="0"/>
              <a:t> </a:t>
            </a:r>
            <a:r>
              <a:rPr lang="en-US" dirty="0">
                <a:hlinkClick r:id="rId2"/>
              </a:rPr>
              <a:t>https://</a:t>
            </a:r>
            <a:r>
              <a:rPr lang="en-US" dirty="0" smtClean="0">
                <a:hlinkClick r:id="rId2"/>
              </a:rPr>
              <a:t>www.oregon.gov/boli/WHD/OMW/Pages/Minimum-Wage-Rate-Summary.aspx</a:t>
            </a:r>
            <a:r>
              <a:rPr lang="en-US" dirty="0" smtClean="0"/>
              <a:t> </a:t>
            </a:r>
            <a:endParaRPr lang="en-US" dirty="0"/>
          </a:p>
        </p:txBody>
      </p:sp>
    </p:spTree>
    <p:extLst>
      <p:ext uri="{BB962C8B-B14F-4D97-AF65-F5344CB8AC3E}">
        <p14:creationId xmlns:p14="http://schemas.microsoft.com/office/powerpoint/2010/main" val="50966958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Tenant Qualification</a:t>
            </a:r>
            <a:endParaRPr lang="en-US" dirty="0">
              <a:solidFill>
                <a:schemeClr val="tx1"/>
              </a:solidFill>
            </a:endParaRPr>
          </a:p>
        </p:txBody>
      </p:sp>
      <p:sp>
        <p:nvSpPr>
          <p:cNvPr id="3" name="Content Placeholder 2"/>
          <p:cNvSpPr>
            <a:spLocks noGrp="1"/>
          </p:cNvSpPr>
          <p:nvPr>
            <p:ph idx="1"/>
          </p:nvPr>
        </p:nvSpPr>
        <p:spPr/>
        <p:txBody>
          <a:bodyPr>
            <a:normAutofit lnSpcReduction="10000"/>
          </a:bodyPr>
          <a:lstStyle/>
          <a:p>
            <a:pPr marL="82296" indent="0">
              <a:buNone/>
            </a:pPr>
            <a:r>
              <a:rPr lang="en-US" dirty="0" smtClean="0"/>
              <a:t>Split Pensions</a:t>
            </a:r>
          </a:p>
          <a:p>
            <a:pPr marL="82296" indent="0">
              <a:buNone/>
            </a:pPr>
            <a:r>
              <a:rPr lang="en-US" sz="2800" dirty="0" smtClean="0"/>
              <a:t>Per change 2 and 3 of HUD 4350: When a </a:t>
            </a:r>
            <a:r>
              <a:rPr lang="en-US" sz="2800" u="sng" dirty="0" smtClean="0"/>
              <a:t>pension </a:t>
            </a:r>
            <a:r>
              <a:rPr lang="en-US" sz="2800" dirty="0" smtClean="0"/>
              <a:t>is split due to a divorce or other court action you are only obligated to count the net payment received by the person. This applies to all Federal Government, State Government, Local Government, Social Security and other private pensions. </a:t>
            </a:r>
          </a:p>
          <a:p>
            <a:pPr marL="82296" indent="0">
              <a:buNone/>
            </a:pPr>
            <a:endParaRPr lang="en-US" sz="2800" dirty="0"/>
          </a:p>
          <a:p>
            <a:pPr marL="82296" indent="0">
              <a:buNone/>
            </a:pPr>
            <a:r>
              <a:rPr lang="en-US" sz="2800" dirty="0" smtClean="0"/>
              <a:t>Tip: May be disbursed in a one time lump sum.  </a:t>
            </a:r>
            <a:endParaRPr lang="en-US" sz="2800" dirty="0"/>
          </a:p>
        </p:txBody>
      </p:sp>
    </p:spTree>
    <p:extLst>
      <p:ext uri="{BB962C8B-B14F-4D97-AF65-F5344CB8AC3E}">
        <p14:creationId xmlns:p14="http://schemas.microsoft.com/office/powerpoint/2010/main" val="5976777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Tenant Qualification</a:t>
            </a:r>
            <a:endParaRPr lang="en-US" dirty="0"/>
          </a:p>
        </p:txBody>
      </p:sp>
      <p:sp>
        <p:nvSpPr>
          <p:cNvPr id="3" name="Content Placeholder 2"/>
          <p:cNvSpPr>
            <a:spLocks noGrp="1"/>
          </p:cNvSpPr>
          <p:nvPr>
            <p:ph idx="1"/>
          </p:nvPr>
        </p:nvSpPr>
        <p:spPr/>
        <p:txBody>
          <a:bodyPr>
            <a:normAutofit/>
          </a:bodyPr>
          <a:lstStyle/>
          <a:p>
            <a:pPr marL="82296" indent="0">
              <a:buNone/>
            </a:pPr>
            <a:r>
              <a:rPr lang="en-US" dirty="0" smtClean="0"/>
              <a:t>Child Support and Alimony</a:t>
            </a:r>
          </a:p>
          <a:p>
            <a:pPr marL="82296" indent="0">
              <a:buNone/>
            </a:pPr>
            <a:r>
              <a:rPr lang="en-US" sz="2400" dirty="0" smtClean="0"/>
              <a:t>All child support or alimony awarded by the court must be included in income unless the applicant/tenant certifies that the payments are not being made </a:t>
            </a:r>
            <a:r>
              <a:rPr lang="en-US" sz="2400" b="1" u="sng" dirty="0" smtClean="0"/>
              <a:t>and</a:t>
            </a:r>
            <a:r>
              <a:rPr lang="en-US" sz="2400" b="1" dirty="0" smtClean="0"/>
              <a:t> that all reasonable legal action has been taken to collect amounts due including filing with the appropriate court or agency in their area that is responsible for enforcing.   </a:t>
            </a:r>
            <a:endParaRPr lang="en-US" sz="2400" b="1" dirty="0"/>
          </a:p>
        </p:txBody>
      </p:sp>
    </p:spTree>
    <p:extLst>
      <p:ext uri="{BB962C8B-B14F-4D97-AF65-F5344CB8AC3E}">
        <p14:creationId xmlns:p14="http://schemas.microsoft.com/office/powerpoint/2010/main" val="32309531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Tenant Qualification</a:t>
            </a:r>
            <a:endParaRPr lang="en-US" dirty="0"/>
          </a:p>
        </p:txBody>
      </p:sp>
      <p:sp>
        <p:nvSpPr>
          <p:cNvPr id="3" name="Content Placeholder 2"/>
          <p:cNvSpPr>
            <a:spLocks noGrp="1"/>
          </p:cNvSpPr>
          <p:nvPr>
            <p:ph idx="1"/>
          </p:nvPr>
        </p:nvSpPr>
        <p:spPr>
          <a:xfrm>
            <a:off x="1435608" y="1447800"/>
            <a:ext cx="7498080" cy="5029200"/>
          </a:xfrm>
        </p:spPr>
        <p:txBody>
          <a:bodyPr>
            <a:normAutofit fontScale="77500" lnSpcReduction="20000"/>
          </a:bodyPr>
          <a:lstStyle/>
          <a:p>
            <a:pPr marL="82296" indent="0">
              <a:buNone/>
            </a:pPr>
            <a:r>
              <a:rPr lang="en-US" sz="2600" dirty="0" smtClean="0"/>
              <a:t>Tips for determining household size:</a:t>
            </a:r>
          </a:p>
          <a:p>
            <a:pPr marL="82296" indent="0">
              <a:buNone/>
            </a:pPr>
            <a:endParaRPr lang="en-US" sz="2600" dirty="0" smtClean="0"/>
          </a:p>
          <a:p>
            <a:r>
              <a:rPr lang="en-US" sz="2600" dirty="0" smtClean="0"/>
              <a:t>Do </a:t>
            </a:r>
            <a:r>
              <a:rPr lang="en-US" sz="2600" dirty="0"/>
              <a:t>not count the following household members when determining household size for the purpose of comparing </a:t>
            </a:r>
            <a:r>
              <a:rPr lang="en-US" sz="2600" b="1" u="sng" dirty="0"/>
              <a:t>annual income </a:t>
            </a:r>
            <a:r>
              <a:rPr lang="en-US" sz="2600" dirty="0"/>
              <a:t>for the HOME program</a:t>
            </a:r>
          </a:p>
          <a:p>
            <a:r>
              <a:rPr lang="en-US" sz="2600" dirty="0" smtClean="0"/>
              <a:t>Live-in </a:t>
            </a:r>
            <a:r>
              <a:rPr lang="en-US" sz="2600" dirty="0"/>
              <a:t>Aides</a:t>
            </a:r>
          </a:p>
          <a:p>
            <a:r>
              <a:rPr lang="en-US" sz="2600" dirty="0" smtClean="0"/>
              <a:t>Guests</a:t>
            </a:r>
            <a:endParaRPr lang="en-US" sz="2600" dirty="0"/>
          </a:p>
          <a:p>
            <a:r>
              <a:rPr lang="en-US" sz="2600" dirty="0"/>
              <a:t>Unborn children</a:t>
            </a:r>
          </a:p>
          <a:p>
            <a:r>
              <a:rPr lang="en-US" sz="2600" dirty="0"/>
              <a:t>Children being pursued for legal custody or adoption who are not currently living with the household</a:t>
            </a:r>
          </a:p>
          <a:p>
            <a:pPr marL="82296" indent="0">
              <a:buNone/>
            </a:pPr>
            <a:endParaRPr lang="en-US" dirty="0" smtClean="0"/>
          </a:p>
          <a:p>
            <a:pPr marL="82296" indent="0">
              <a:buNone/>
            </a:pPr>
            <a:r>
              <a:rPr lang="en-US" dirty="0" smtClean="0"/>
              <a:t>Update: With Change 4 (HUD 4350.3)</a:t>
            </a:r>
          </a:p>
          <a:p>
            <a:pPr marL="82296" indent="0">
              <a:buNone/>
            </a:pPr>
            <a:r>
              <a:rPr lang="en-US" dirty="0" smtClean="0"/>
              <a:t>Foster Children and Adults are now counted as household members when determining household size for occupancy limits as well as income limits </a:t>
            </a:r>
            <a:endParaRPr lang="en-US" dirty="0"/>
          </a:p>
        </p:txBody>
      </p:sp>
    </p:spTree>
    <p:extLst>
      <p:ext uri="{BB962C8B-B14F-4D97-AF65-F5344CB8AC3E}">
        <p14:creationId xmlns:p14="http://schemas.microsoft.com/office/powerpoint/2010/main" val="19945812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Tenant Qualification</a:t>
            </a:r>
            <a:endParaRPr lang="en-US" dirty="0"/>
          </a:p>
        </p:txBody>
      </p:sp>
      <p:sp>
        <p:nvSpPr>
          <p:cNvPr id="3" name="Content Placeholder 2"/>
          <p:cNvSpPr>
            <a:spLocks noGrp="1"/>
          </p:cNvSpPr>
          <p:nvPr>
            <p:ph idx="1"/>
          </p:nvPr>
        </p:nvSpPr>
        <p:spPr/>
        <p:txBody>
          <a:bodyPr>
            <a:normAutofit fontScale="62500" lnSpcReduction="20000"/>
          </a:bodyPr>
          <a:lstStyle/>
          <a:p>
            <a:pPr marL="82296" indent="0">
              <a:buNone/>
            </a:pPr>
            <a:r>
              <a:rPr lang="en-US" dirty="0" smtClean="0"/>
              <a:t>Tips for determining Asset Income:</a:t>
            </a:r>
          </a:p>
          <a:p>
            <a:pPr marL="82296" indent="0">
              <a:buNone/>
            </a:pPr>
            <a:endParaRPr lang="en-US" dirty="0"/>
          </a:p>
          <a:p>
            <a:r>
              <a:rPr lang="en-US" dirty="0"/>
              <a:t>All asset income must be third party verified and </a:t>
            </a:r>
            <a:r>
              <a:rPr lang="en-US" dirty="0" smtClean="0"/>
              <a:t>annualized</a:t>
            </a:r>
          </a:p>
          <a:p>
            <a:pPr marL="82296" indent="0">
              <a:buNone/>
            </a:pPr>
            <a:endParaRPr lang="en-US" dirty="0"/>
          </a:p>
          <a:p>
            <a:r>
              <a:rPr lang="en-US" dirty="0"/>
              <a:t>Using the LIHTC Under $5000 Asset Certification form </a:t>
            </a:r>
            <a:r>
              <a:rPr lang="en-US" b="1" u="sng" dirty="0"/>
              <a:t>is not allowed </a:t>
            </a:r>
            <a:r>
              <a:rPr lang="en-US" dirty="0"/>
              <a:t>for HOME assisted </a:t>
            </a:r>
            <a:r>
              <a:rPr lang="en-US" dirty="0" smtClean="0"/>
              <a:t>units</a:t>
            </a:r>
          </a:p>
          <a:p>
            <a:pPr marL="82296" indent="0">
              <a:buNone/>
            </a:pPr>
            <a:endParaRPr lang="en-US" dirty="0"/>
          </a:p>
          <a:p>
            <a:pPr marL="82296" indent="0">
              <a:buNone/>
            </a:pPr>
            <a:r>
              <a:rPr lang="en-US" dirty="0" smtClean="0"/>
              <a:t>Actual Income from an asset is the actual </a:t>
            </a:r>
            <a:r>
              <a:rPr lang="en-US" dirty="0"/>
              <a:t>interest earned</a:t>
            </a:r>
          </a:p>
          <a:p>
            <a:pPr marL="82296" indent="0">
              <a:buNone/>
            </a:pPr>
            <a:r>
              <a:rPr lang="en-US" dirty="0" smtClean="0"/>
              <a:t>Imputed Income is the cash </a:t>
            </a:r>
            <a:r>
              <a:rPr lang="en-US" dirty="0"/>
              <a:t>value x passbook rate</a:t>
            </a:r>
          </a:p>
          <a:p>
            <a:pPr marL="82296" indent="0">
              <a:buNone/>
            </a:pPr>
            <a:r>
              <a:rPr lang="en-US" sz="2900" dirty="0"/>
              <a:t>*</a:t>
            </a:r>
            <a:r>
              <a:rPr lang="en-US" sz="2900" dirty="0" smtClean="0"/>
              <a:t>Passbook </a:t>
            </a:r>
            <a:r>
              <a:rPr lang="en-US" sz="2900" dirty="0"/>
              <a:t>rate updated to 0.06% as of </a:t>
            </a:r>
            <a:r>
              <a:rPr lang="en-US" sz="2900" dirty="0" smtClean="0"/>
              <a:t>2/1/2015 and no change as of yet</a:t>
            </a:r>
            <a:endParaRPr lang="en-US" sz="2900" dirty="0"/>
          </a:p>
          <a:p>
            <a:pPr marL="82296" indent="0">
              <a:buNone/>
            </a:pPr>
            <a:endParaRPr lang="en-US" dirty="0" smtClean="0"/>
          </a:p>
          <a:p>
            <a:r>
              <a:rPr lang="en-US" dirty="0" smtClean="0"/>
              <a:t>If the </a:t>
            </a:r>
            <a:r>
              <a:rPr lang="en-US" dirty="0"/>
              <a:t>cash </a:t>
            </a:r>
            <a:r>
              <a:rPr lang="en-US" dirty="0" smtClean="0"/>
              <a:t>value of combined household assets is  </a:t>
            </a:r>
            <a:r>
              <a:rPr lang="en-US" dirty="0"/>
              <a:t>$</a:t>
            </a:r>
            <a:r>
              <a:rPr lang="en-US" dirty="0" smtClean="0"/>
              <a:t>5,000.00 or </a:t>
            </a:r>
            <a:r>
              <a:rPr lang="en-US" dirty="0"/>
              <a:t>greater </a:t>
            </a:r>
            <a:r>
              <a:rPr lang="en-US" dirty="0" smtClean="0"/>
              <a:t>the calculation for the asset income used for determining total household asset income must be the </a:t>
            </a:r>
            <a:r>
              <a:rPr lang="en-US" b="1" u="sng" dirty="0" smtClean="0"/>
              <a:t>greater</a:t>
            </a:r>
            <a:r>
              <a:rPr lang="en-US" b="1" dirty="0" smtClean="0"/>
              <a:t> of the </a:t>
            </a:r>
            <a:r>
              <a:rPr lang="en-US" b="1" dirty="0"/>
              <a:t>actual or imputed </a:t>
            </a:r>
            <a:r>
              <a:rPr lang="en-US" b="1" dirty="0" smtClean="0"/>
              <a:t>amount</a:t>
            </a:r>
            <a:endParaRPr lang="en-US" b="1" dirty="0"/>
          </a:p>
          <a:p>
            <a:pPr marL="82296" indent="0">
              <a:buNone/>
            </a:pPr>
            <a:endParaRPr lang="en-US" dirty="0"/>
          </a:p>
        </p:txBody>
      </p:sp>
    </p:spTree>
    <p:extLst>
      <p:ext uri="{BB962C8B-B14F-4D97-AF65-F5344CB8AC3E}">
        <p14:creationId xmlns:p14="http://schemas.microsoft.com/office/powerpoint/2010/main" val="405327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Tenant Qualification</a:t>
            </a:r>
            <a:endParaRPr lang="en-US" dirty="0"/>
          </a:p>
        </p:txBody>
      </p:sp>
      <p:sp>
        <p:nvSpPr>
          <p:cNvPr id="3" name="Content Placeholder 2"/>
          <p:cNvSpPr>
            <a:spLocks noGrp="1"/>
          </p:cNvSpPr>
          <p:nvPr>
            <p:ph idx="1"/>
          </p:nvPr>
        </p:nvSpPr>
        <p:spPr>
          <a:xfrm>
            <a:off x="1435608" y="1219200"/>
            <a:ext cx="7498080" cy="5257800"/>
          </a:xfrm>
        </p:spPr>
        <p:txBody>
          <a:bodyPr>
            <a:normAutofit fontScale="85000" lnSpcReduction="10000"/>
          </a:bodyPr>
          <a:lstStyle/>
          <a:p>
            <a:pPr marL="82296" indent="0">
              <a:buNone/>
            </a:pPr>
            <a:r>
              <a:rPr lang="en-US" dirty="0" smtClean="0"/>
              <a:t>Real Estate Must be calculated to determine </a:t>
            </a:r>
          </a:p>
          <a:p>
            <a:pPr marL="82296" indent="0">
              <a:buNone/>
            </a:pPr>
            <a:r>
              <a:rPr lang="en-US" dirty="0" smtClean="0"/>
              <a:t>1) Asset Value </a:t>
            </a:r>
            <a:r>
              <a:rPr lang="en-US" u="sng" dirty="0" smtClean="0"/>
              <a:t>and</a:t>
            </a:r>
            <a:r>
              <a:rPr lang="en-US" dirty="0" smtClean="0"/>
              <a:t> 2) Income Value  </a:t>
            </a:r>
          </a:p>
          <a:p>
            <a:pPr marL="82296" indent="0">
              <a:buNone/>
            </a:pPr>
            <a:r>
              <a:rPr lang="en-US" sz="2200" dirty="0" smtClean="0"/>
              <a:t>Asset: All steps must be taken to convert the fair market value of the Real Estate asset to an accurate cash value</a:t>
            </a:r>
          </a:p>
          <a:p>
            <a:pPr marL="82296" indent="0">
              <a:buNone/>
            </a:pPr>
            <a:r>
              <a:rPr lang="en-US" sz="2200" dirty="0" smtClean="0"/>
              <a:t>Asset value: Deduct the unpaid balance on loans secured by the property and reasonable costs that would be incurred in selling the property (such as penalties and broker fees) from the fair market value.</a:t>
            </a:r>
          </a:p>
          <a:p>
            <a:pPr marL="82296" indent="0" algn="ctr">
              <a:buNone/>
            </a:pPr>
            <a:r>
              <a:rPr lang="en-US" sz="2200" b="1" dirty="0" smtClean="0"/>
              <a:t>Tips:</a:t>
            </a:r>
          </a:p>
          <a:p>
            <a:r>
              <a:rPr lang="en-US" sz="2200" dirty="0" smtClean="0"/>
              <a:t>Avoid using Zillow</a:t>
            </a:r>
          </a:p>
          <a:p>
            <a:r>
              <a:rPr lang="en-US" sz="2200" dirty="0" smtClean="0"/>
              <a:t>Try and obtain an actual listing for the property</a:t>
            </a:r>
          </a:p>
          <a:p>
            <a:r>
              <a:rPr lang="en-US" sz="2200" dirty="0" smtClean="0"/>
              <a:t>Contact Listing agent regarding actual fees</a:t>
            </a:r>
          </a:p>
          <a:p>
            <a:r>
              <a:rPr lang="en-US" sz="2200" dirty="0" smtClean="0"/>
              <a:t>Make sure that you collect all needed documentation</a:t>
            </a:r>
          </a:p>
          <a:p>
            <a:r>
              <a:rPr lang="en-US" sz="2200" dirty="0" smtClean="0"/>
              <a:t>If someone indicates that the property is in their name but claims it is not theirs, you may need to count it anyway </a:t>
            </a:r>
          </a:p>
          <a:p>
            <a:r>
              <a:rPr lang="en-US" sz="2200" dirty="0" smtClean="0"/>
              <a:t>Average fee for commission is currently at 6% in Oregon</a:t>
            </a:r>
          </a:p>
          <a:p>
            <a:endParaRPr lang="en-US" sz="2200" dirty="0" smtClean="0"/>
          </a:p>
          <a:p>
            <a:endParaRPr lang="en-US" sz="2200" dirty="0" smtClean="0"/>
          </a:p>
          <a:p>
            <a:pPr marL="82296" indent="0">
              <a:buNone/>
            </a:pPr>
            <a:endParaRPr lang="en-US" sz="2200" b="1" dirty="0"/>
          </a:p>
        </p:txBody>
      </p:sp>
    </p:spTree>
    <p:extLst>
      <p:ext uri="{BB962C8B-B14F-4D97-AF65-F5344CB8AC3E}">
        <p14:creationId xmlns:p14="http://schemas.microsoft.com/office/powerpoint/2010/main" val="300608613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Tenant Qualification</a:t>
            </a:r>
            <a:endParaRPr lang="en-US" dirty="0"/>
          </a:p>
        </p:txBody>
      </p:sp>
      <p:sp>
        <p:nvSpPr>
          <p:cNvPr id="3" name="Content Placeholder 2"/>
          <p:cNvSpPr>
            <a:spLocks noGrp="1"/>
          </p:cNvSpPr>
          <p:nvPr>
            <p:ph idx="1"/>
          </p:nvPr>
        </p:nvSpPr>
        <p:spPr/>
        <p:txBody>
          <a:bodyPr>
            <a:normAutofit fontScale="92500" lnSpcReduction="10000"/>
          </a:bodyPr>
          <a:lstStyle/>
          <a:p>
            <a:pPr marL="82296" indent="0">
              <a:buNone/>
            </a:pPr>
            <a:r>
              <a:rPr lang="en-US" dirty="0" smtClean="0"/>
              <a:t>Real Estate Continued:</a:t>
            </a:r>
          </a:p>
          <a:p>
            <a:pPr marL="82296" indent="0">
              <a:buNone/>
            </a:pPr>
            <a:r>
              <a:rPr lang="en-US" dirty="0" smtClean="0"/>
              <a:t>When determining the annual income from a property that is being rented out</a:t>
            </a:r>
          </a:p>
          <a:p>
            <a:pPr marL="82296" indent="0">
              <a:buNone/>
            </a:pPr>
            <a:r>
              <a:rPr lang="en-US" sz="2400" dirty="0" smtClean="0"/>
              <a:t>Deduct the annual mortgage interest payments and other allowed expenses (such as taxes, insurance, maintenance and other items as allowed per the schedule E of the tax return) from the annual rental payments to determine  the net income</a:t>
            </a:r>
          </a:p>
          <a:p>
            <a:pPr marL="82296" indent="0" algn="ctr">
              <a:buNone/>
            </a:pPr>
            <a:r>
              <a:rPr lang="en-US" sz="2400" b="1" dirty="0" smtClean="0"/>
              <a:t>Tips:</a:t>
            </a:r>
          </a:p>
          <a:p>
            <a:r>
              <a:rPr lang="en-US" sz="2400" dirty="0" smtClean="0"/>
              <a:t>Obtain a copy of rental contract</a:t>
            </a:r>
          </a:p>
          <a:p>
            <a:r>
              <a:rPr lang="en-US" sz="2400" dirty="0" smtClean="0"/>
              <a:t>Obtain a copy of tax return and schedule E</a:t>
            </a:r>
          </a:p>
          <a:p>
            <a:r>
              <a:rPr lang="en-US" sz="2400" dirty="0" smtClean="0"/>
              <a:t>Ask all questions necessary to determine what to verify and calculate</a:t>
            </a:r>
          </a:p>
          <a:p>
            <a:pPr marL="82296" indent="0">
              <a:buNone/>
            </a:pPr>
            <a:endParaRPr lang="en-US" sz="2400" b="1" dirty="0"/>
          </a:p>
        </p:txBody>
      </p:sp>
    </p:spTree>
    <p:extLst>
      <p:ext uri="{BB962C8B-B14F-4D97-AF65-F5344CB8AC3E}">
        <p14:creationId xmlns:p14="http://schemas.microsoft.com/office/powerpoint/2010/main" val="305960074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Tenant Qualification</a:t>
            </a:r>
            <a:endParaRPr lang="en-US" dirty="0"/>
          </a:p>
        </p:txBody>
      </p:sp>
      <p:sp>
        <p:nvSpPr>
          <p:cNvPr id="3" name="Content Placeholder 2"/>
          <p:cNvSpPr>
            <a:spLocks noGrp="1"/>
          </p:cNvSpPr>
          <p:nvPr>
            <p:ph idx="1"/>
          </p:nvPr>
        </p:nvSpPr>
        <p:spPr>
          <a:xfrm>
            <a:off x="1435608" y="1219200"/>
            <a:ext cx="7498080" cy="5257800"/>
          </a:xfrm>
        </p:spPr>
        <p:txBody>
          <a:bodyPr>
            <a:normAutofit lnSpcReduction="10000"/>
          </a:bodyPr>
          <a:lstStyle/>
          <a:p>
            <a:pPr marL="82296" indent="0">
              <a:buNone/>
            </a:pPr>
            <a:r>
              <a:rPr lang="en-US" dirty="0" smtClean="0"/>
              <a:t>Assets:</a:t>
            </a:r>
          </a:p>
          <a:p>
            <a:pPr marL="82296" indent="0">
              <a:buNone/>
            </a:pPr>
            <a:r>
              <a:rPr lang="en-US" b="1" dirty="0" smtClean="0"/>
              <a:t>Tips: </a:t>
            </a:r>
          </a:p>
          <a:p>
            <a:r>
              <a:rPr lang="en-US" sz="2400" dirty="0" smtClean="0"/>
              <a:t>If an asset is jointly owned it may be prorated however not all jointly owned accounts must be counted (such as survivorship reasons)</a:t>
            </a:r>
          </a:p>
          <a:p>
            <a:r>
              <a:rPr lang="en-US" sz="2400" dirty="0" smtClean="0"/>
              <a:t>Interest should be applied to the </a:t>
            </a:r>
            <a:r>
              <a:rPr lang="en-US" sz="2400" b="1" dirty="0" smtClean="0"/>
              <a:t>market value </a:t>
            </a:r>
            <a:r>
              <a:rPr lang="en-US" sz="2400" dirty="0" smtClean="0"/>
              <a:t>and not the cash value of the asset</a:t>
            </a:r>
          </a:p>
          <a:p>
            <a:r>
              <a:rPr lang="en-US" sz="2400" dirty="0" smtClean="0"/>
              <a:t>Always ask yourself “Do they have access?”</a:t>
            </a:r>
          </a:p>
          <a:p>
            <a:r>
              <a:rPr lang="en-US" sz="2400" dirty="0" smtClean="0"/>
              <a:t>Always take steps to convert to cash</a:t>
            </a:r>
          </a:p>
          <a:p>
            <a:r>
              <a:rPr lang="en-US" sz="2400" dirty="0" smtClean="0"/>
              <a:t>Savings accounts use current balance</a:t>
            </a:r>
          </a:p>
          <a:p>
            <a:r>
              <a:rPr lang="en-US" sz="2400" dirty="0" smtClean="0"/>
              <a:t>Checking accounts use average balance last 6 mos. </a:t>
            </a:r>
          </a:p>
          <a:p>
            <a:r>
              <a:rPr lang="en-US" sz="2400" dirty="0" smtClean="0"/>
              <a:t>Know if a Trust term is Revocable or Non-Revocable</a:t>
            </a:r>
          </a:p>
          <a:p>
            <a:endParaRPr lang="en-US" sz="2400" dirty="0" smtClean="0"/>
          </a:p>
          <a:p>
            <a:endParaRPr lang="en-US" sz="2400" dirty="0" smtClean="0"/>
          </a:p>
          <a:p>
            <a:pPr marL="82296" indent="0">
              <a:buNone/>
            </a:pPr>
            <a:endParaRPr lang="en-US" dirty="0"/>
          </a:p>
        </p:txBody>
      </p:sp>
    </p:spTree>
    <p:extLst>
      <p:ext uri="{BB962C8B-B14F-4D97-AF65-F5344CB8AC3E}">
        <p14:creationId xmlns:p14="http://schemas.microsoft.com/office/powerpoint/2010/main" val="332265493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304800"/>
            <a:ext cx="7498080" cy="1143000"/>
          </a:xfrm>
        </p:spPr>
        <p:txBody>
          <a:bodyPr/>
          <a:lstStyle/>
          <a:p>
            <a:r>
              <a:rPr lang="en-US" dirty="0" smtClean="0">
                <a:solidFill>
                  <a:schemeClr val="tx1"/>
                </a:solidFill>
              </a:rPr>
              <a:t>Tenant Qualification</a:t>
            </a:r>
            <a:endParaRPr lang="en-US" dirty="0">
              <a:solidFill>
                <a:schemeClr val="tx1"/>
              </a:solidFill>
            </a:endParaRPr>
          </a:p>
        </p:txBody>
      </p:sp>
      <p:sp>
        <p:nvSpPr>
          <p:cNvPr id="3" name="Content Placeholder 2"/>
          <p:cNvSpPr>
            <a:spLocks noGrp="1"/>
          </p:cNvSpPr>
          <p:nvPr>
            <p:ph idx="1"/>
          </p:nvPr>
        </p:nvSpPr>
        <p:spPr>
          <a:xfrm>
            <a:off x="1435608" y="1447800"/>
            <a:ext cx="7498080" cy="4953000"/>
          </a:xfrm>
        </p:spPr>
        <p:txBody>
          <a:bodyPr/>
          <a:lstStyle/>
          <a:p>
            <a:pPr marL="82296" indent="0">
              <a:buNone/>
            </a:pPr>
            <a:r>
              <a:rPr lang="en-US" dirty="0" smtClean="0"/>
              <a:t> </a:t>
            </a:r>
            <a:r>
              <a:rPr lang="en-US" u="sng" dirty="0" smtClean="0"/>
              <a:t>Assets or Income</a:t>
            </a:r>
            <a:r>
              <a:rPr lang="en-US" dirty="0" smtClean="0"/>
              <a:t>?</a:t>
            </a:r>
          </a:p>
          <a:p>
            <a:pPr marL="82296" indent="0">
              <a:buNone/>
            </a:pPr>
            <a:r>
              <a:rPr lang="en-US" dirty="0" smtClean="0"/>
              <a:t>An asset should be calculated as </a:t>
            </a:r>
            <a:r>
              <a:rPr lang="en-US" b="1" u="sng" dirty="0" smtClean="0"/>
              <a:t>either</a:t>
            </a:r>
            <a:r>
              <a:rPr lang="en-US" dirty="0" smtClean="0"/>
              <a:t> an asset or as income. Not both!</a:t>
            </a:r>
          </a:p>
          <a:p>
            <a:pPr marL="82296" indent="0" algn="ctr">
              <a:buNone/>
            </a:pPr>
            <a:r>
              <a:rPr lang="en-US" b="1" dirty="0" smtClean="0"/>
              <a:t>Tips:</a:t>
            </a:r>
          </a:p>
          <a:p>
            <a:r>
              <a:rPr lang="en-US" sz="2000" dirty="0" smtClean="0"/>
              <a:t>Is the holder receiving periodic payments? The withdrawal of cash or assets from an investment received as periodic payments should be counted as income (not an asset).</a:t>
            </a:r>
          </a:p>
          <a:p>
            <a:r>
              <a:rPr lang="en-US" sz="2000" dirty="0" smtClean="0"/>
              <a:t>If the household has access and could cash out a lump sum but payments are not being taken, the annuity is an asset and must be converted to cash for proper asset calculation.</a:t>
            </a:r>
          </a:p>
          <a:p>
            <a:r>
              <a:rPr lang="en-US" sz="2000" dirty="0" smtClean="0"/>
              <a:t>This also applies to other similar situations such as IRA’s.</a:t>
            </a:r>
          </a:p>
          <a:p>
            <a:pPr marL="82296" indent="0">
              <a:buNone/>
            </a:pPr>
            <a:r>
              <a:rPr lang="en-US" sz="2000" b="1" dirty="0" smtClean="0"/>
              <a:t>Something to think about- What is considered periodic? </a:t>
            </a:r>
            <a:endParaRPr lang="en-US" sz="2000" b="1" dirty="0"/>
          </a:p>
        </p:txBody>
      </p:sp>
    </p:spTree>
    <p:extLst>
      <p:ext uri="{BB962C8B-B14F-4D97-AF65-F5344CB8AC3E}">
        <p14:creationId xmlns:p14="http://schemas.microsoft.com/office/powerpoint/2010/main" val="33457295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Tenant Qualification</a:t>
            </a:r>
            <a:endParaRPr lang="en-US" dirty="0"/>
          </a:p>
        </p:txBody>
      </p:sp>
      <p:sp>
        <p:nvSpPr>
          <p:cNvPr id="3" name="Content Placeholder 2"/>
          <p:cNvSpPr>
            <a:spLocks noGrp="1"/>
          </p:cNvSpPr>
          <p:nvPr>
            <p:ph idx="1"/>
          </p:nvPr>
        </p:nvSpPr>
        <p:spPr/>
        <p:txBody>
          <a:bodyPr/>
          <a:lstStyle/>
          <a:p>
            <a:pPr marL="82296" indent="0">
              <a:buNone/>
            </a:pPr>
            <a:r>
              <a:rPr lang="en-US" dirty="0" smtClean="0"/>
              <a:t>Income and Asset Information</a:t>
            </a:r>
          </a:p>
          <a:p>
            <a:pPr marL="82296" indent="0">
              <a:buNone/>
            </a:pPr>
            <a:endParaRPr lang="en-US" dirty="0"/>
          </a:p>
          <a:p>
            <a:pPr marL="82296" indent="0">
              <a:buNone/>
            </a:pPr>
            <a:r>
              <a:rPr lang="en-US" dirty="0" smtClean="0"/>
              <a:t>Become familiar with the HUD 4350 and specific income and asset guidance including exclusions. </a:t>
            </a:r>
          </a:p>
          <a:p>
            <a:pPr marL="82296" indent="0">
              <a:buNone/>
            </a:pPr>
            <a:endParaRPr lang="en-US" dirty="0"/>
          </a:p>
          <a:p>
            <a:pPr marL="82296" indent="0">
              <a:buNone/>
            </a:pPr>
            <a:r>
              <a:rPr lang="en-US" dirty="0" smtClean="0"/>
              <a:t>When in doubt look it up!  </a:t>
            </a:r>
            <a:endParaRPr lang="en-US" dirty="0"/>
          </a:p>
        </p:txBody>
      </p:sp>
    </p:spTree>
    <p:extLst>
      <p:ext uri="{BB962C8B-B14F-4D97-AF65-F5344CB8AC3E}">
        <p14:creationId xmlns:p14="http://schemas.microsoft.com/office/powerpoint/2010/main" val="15244550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 Program Overview</a:t>
            </a:r>
            <a:endParaRPr lang="en-US" dirty="0"/>
          </a:p>
        </p:txBody>
      </p:sp>
      <p:sp>
        <p:nvSpPr>
          <p:cNvPr id="3" name="Content Placeholder 2"/>
          <p:cNvSpPr>
            <a:spLocks noGrp="1"/>
          </p:cNvSpPr>
          <p:nvPr>
            <p:ph idx="1"/>
          </p:nvPr>
        </p:nvSpPr>
        <p:spPr/>
        <p:txBody>
          <a:bodyPr/>
          <a:lstStyle/>
          <a:p>
            <a:r>
              <a:rPr lang="en-US" dirty="0" smtClean="0"/>
              <a:t>What is the HOME Investment Partnerships Program (aka HOME program)?</a:t>
            </a:r>
          </a:p>
          <a:p>
            <a:pPr marL="82296" indent="0">
              <a:buNone/>
            </a:pPr>
            <a:r>
              <a:rPr lang="en-US" dirty="0"/>
              <a:t>HOME is the largest Federal block grant </a:t>
            </a:r>
            <a:r>
              <a:rPr lang="en-US" dirty="0" smtClean="0"/>
              <a:t> allocated to </a:t>
            </a:r>
            <a:r>
              <a:rPr lang="en-US" dirty="0"/>
              <a:t>state and local </a:t>
            </a:r>
            <a:r>
              <a:rPr lang="en-US" dirty="0" smtClean="0"/>
              <a:t>governments by HUD </a:t>
            </a:r>
            <a:r>
              <a:rPr lang="en-US" dirty="0"/>
              <a:t>designed exclusively to create affordable housing for </a:t>
            </a:r>
            <a:r>
              <a:rPr lang="en-US" dirty="0" smtClean="0"/>
              <a:t>low and very low income </a:t>
            </a:r>
            <a:r>
              <a:rPr lang="en-US" dirty="0"/>
              <a:t>households.</a:t>
            </a:r>
          </a:p>
          <a:p>
            <a:pPr marL="82296" indent="0">
              <a:buNone/>
            </a:pPr>
            <a:endParaRPr lang="en-US" dirty="0"/>
          </a:p>
        </p:txBody>
      </p:sp>
    </p:spTree>
    <p:extLst>
      <p:ext uri="{BB962C8B-B14F-4D97-AF65-F5344CB8AC3E}">
        <p14:creationId xmlns:p14="http://schemas.microsoft.com/office/powerpoint/2010/main" val="386476516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Tenant Qualification</a:t>
            </a:r>
            <a:endParaRPr lang="en-US" dirty="0"/>
          </a:p>
        </p:txBody>
      </p:sp>
      <p:sp>
        <p:nvSpPr>
          <p:cNvPr id="3" name="Content Placeholder 2"/>
          <p:cNvSpPr>
            <a:spLocks noGrp="1"/>
          </p:cNvSpPr>
          <p:nvPr>
            <p:ph idx="1"/>
          </p:nvPr>
        </p:nvSpPr>
        <p:spPr/>
        <p:txBody>
          <a:bodyPr>
            <a:normAutofit fontScale="70000" lnSpcReduction="20000"/>
          </a:bodyPr>
          <a:lstStyle/>
          <a:p>
            <a:pPr marL="82296" indent="0">
              <a:buNone/>
            </a:pPr>
            <a:r>
              <a:rPr lang="en-US" dirty="0" smtClean="0"/>
              <a:t>Student Households</a:t>
            </a:r>
          </a:p>
          <a:p>
            <a:pPr marL="82296" indent="0">
              <a:buNone/>
            </a:pPr>
            <a:r>
              <a:rPr lang="en-US" dirty="0" smtClean="0"/>
              <a:t>The 2013 HOME Final </a:t>
            </a:r>
            <a:r>
              <a:rPr lang="en-US" dirty="0"/>
              <a:t>Rule </a:t>
            </a:r>
            <a:r>
              <a:rPr lang="en-US" dirty="0" smtClean="0"/>
              <a:t>implemented a Student Rule. HUD has clarified that:</a:t>
            </a:r>
            <a:endParaRPr lang="en-US" dirty="0"/>
          </a:p>
          <a:p>
            <a:r>
              <a:rPr lang="en-US" dirty="0" smtClean="0"/>
              <a:t>Adopted </a:t>
            </a:r>
            <a:r>
              <a:rPr lang="en-US" dirty="0"/>
              <a:t>HCV/Sec. 8 reg. at 24 CFR 5.612</a:t>
            </a:r>
          </a:p>
          <a:p>
            <a:r>
              <a:rPr lang="en-US" dirty="0" smtClean="0"/>
              <a:t>Applies to All </a:t>
            </a:r>
            <a:r>
              <a:rPr lang="en-US" dirty="0"/>
              <a:t>HOME </a:t>
            </a:r>
            <a:r>
              <a:rPr lang="en-US" dirty="0" smtClean="0"/>
              <a:t>properties, </a:t>
            </a:r>
            <a:r>
              <a:rPr lang="en-US" dirty="0"/>
              <a:t>both existing and new </a:t>
            </a:r>
          </a:p>
          <a:p>
            <a:r>
              <a:rPr lang="en-US" dirty="0" smtClean="0"/>
              <a:t>Must be looked at for all </a:t>
            </a:r>
            <a:r>
              <a:rPr lang="en-US" dirty="0"/>
              <a:t>income determinations or </a:t>
            </a:r>
            <a:r>
              <a:rPr lang="en-US" dirty="0" smtClean="0"/>
              <a:t>recertification's on or after August 23, 2013</a:t>
            </a:r>
            <a:endParaRPr lang="en-US" dirty="0"/>
          </a:p>
          <a:p>
            <a:r>
              <a:rPr lang="en-US" dirty="0" smtClean="0"/>
              <a:t>In-place </a:t>
            </a:r>
            <a:r>
              <a:rPr lang="en-US" dirty="0"/>
              <a:t>tenants </a:t>
            </a:r>
            <a:r>
              <a:rPr lang="en-US" dirty="0" smtClean="0"/>
              <a:t>are not </a:t>
            </a:r>
            <a:r>
              <a:rPr lang="en-US" dirty="0"/>
              <a:t>“grandfathered</a:t>
            </a:r>
            <a:r>
              <a:rPr lang="en-US" dirty="0" smtClean="0"/>
              <a:t>,” and HUD has indicated that Owners/Agents must </a:t>
            </a:r>
            <a:r>
              <a:rPr lang="en-US" dirty="0"/>
              <a:t>apply over-income </a:t>
            </a:r>
            <a:r>
              <a:rPr lang="en-US" dirty="0" smtClean="0"/>
              <a:t>rules as applicable*</a:t>
            </a:r>
          </a:p>
          <a:p>
            <a:pPr marL="82296" indent="0">
              <a:buNone/>
            </a:pPr>
            <a:r>
              <a:rPr lang="en-US" dirty="0" smtClean="0"/>
              <a:t>*Assistance cannot be prorated and tenants cannot be evicted, however they are not eligible for HOME assistance and all steps must be taken to keep the HOME assistance in compliance (for example floating the HOME)</a:t>
            </a:r>
            <a:endParaRPr lang="en-US" dirty="0"/>
          </a:p>
        </p:txBody>
      </p:sp>
    </p:spTree>
    <p:extLst>
      <p:ext uri="{BB962C8B-B14F-4D97-AF65-F5344CB8AC3E}">
        <p14:creationId xmlns:p14="http://schemas.microsoft.com/office/powerpoint/2010/main" val="177633042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Student Tenant Qualification</a:t>
            </a:r>
            <a:endParaRPr lang="en-US" dirty="0"/>
          </a:p>
        </p:txBody>
      </p:sp>
      <p:sp>
        <p:nvSpPr>
          <p:cNvPr id="3" name="Content Placeholder 2"/>
          <p:cNvSpPr>
            <a:spLocks noGrp="1"/>
          </p:cNvSpPr>
          <p:nvPr>
            <p:ph idx="1"/>
          </p:nvPr>
        </p:nvSpPr>
        <p:spPr/>
        <p:txBody>
          <a:bodyPr>
            <a:normAutofit fontScale="85000" lnSpcReduction="20000"/>
          </a:bodyPr>
          <a:lstStyle/>
          <a:p>
            <a:pPr marL="82296" indent="0">
              <a:buNone/>
            </a:pPr>
            <a:r>
              <a:rPr lang="en-US" b="1" dirty="0"/>
              <a:t>Students under age 24 do not qualify as a low</a:t>
            </a:r>
          </a:p>
          <a:p>
            <a:pPr marL="82296" indent="0">
              <a:buNone/>
            </a:pPr>
            <a:r>
              <a:rPr lang="en-US" b="1" dirty="0"/>
              <a:t>income </a:t>
            </a:r>
            <a:r>
              <a:rPr lang="en-US" b="1" dirty="0" smtClean="0"/>
              <a:t>household and are not eligible for HOME assistance unless they:</a:t>
            </a:r>
            <a:endParaRPr lang="en-US" b="1" dirty="0"/>
          </a:p>
          <a:p>
            <a:r>
              <a:rPr lang="en-US" dirty="0" smtClean="0"/>
              <a:t>Are a dependent of the HOME assisted household living with a parent. Are independent of parents, or have parents who are income eligible.</a:t>
            </a:r>
          </a:p>
          <a:p>
            <a:r>
              <a:rPr lang="en-US" dirty="0" smtClean="0"/>
              <a:t>Meet specific </a:t>
            </a:r>
            <a:r>
              <a:rPr lang="en-US" dirty="0"/>
              <a:t>exceptions: veteran, married, has </a:t>
            </a:r>
            <a:r>
              <a:rPr lang="en-US" dirty="0" smtClean="0"/>
              <a:t>dependent child</a:t>
            </a:r>
            <a:r>
              <a:rPr lang="en-US" dirty="0"/>
              <a:t>, or </a:t>
            </a:r>
            <a:r>
              <a:rPr lang="en-US" dirty="0" smtClean="0"/>
              <a:t>are </a:t>
            </a:r>
            <a:r>
              <a:rPr lang="en-US" dirty="0"/>
              <a:t>disabled and was receiving Sec. </a:t>
            </a:r>
            <a:r>
              <a:rPr lang="en-US" dirty="0" smtClean="0"/>
              <a:t>8 assistance </a:t>
            </a:r>
            <a:r>
              <a:rPr lang="en-US" dirty="0"/>
              <a:t>as of </a:t>
            </a:r>
            <a:r>
              <a:rPr lang="en-US" dirty="0" smtClean="0"/>
              <a:t>11/30/2005.</a:t>
            </a:r>
            <a:endParaRPr lang="en-US" dirty="0"/>
          </a:p>
          <a:p>
            <a:pPr marL="82296" indent="0">
              <a:buNone/>
            </a:pPr>
            <a:r>
              <a:rPr lang="en-US" dirty="0" smtClean="0"/>
              <a:t>No </a:t>
            </a:r>
            <a:r>
              <a:rPr lang="en-US" dirty="0"/>
              <a:t>distinction </a:t>
            </a:r>
            <a:r>
              <a:rPr lang="en-US" dirty="0" smtClean="0"/>
              <a:t>for PT or FT Students.</a:t>
            </a:r>
          </a:p>
          <a:p>
            <a:pPr marL="82296" indent="0">
              <a:buNone/>
            </a:pPr>
            <a:r>
              <a:rPr lang="en-US" dirty="0" smtClean="0"/>
              <a:t>Applies to all students enrolled </a:t>
            </a:r>
            <a:r>
              <a:rPr lang="en-US" dirty="0"/>
              <a:t>in an institution of higher </a:t>
            </a:r>
            <a:r>
              <a:rPr lang="en-US" dirty="0" smtClean="0"/>
              <a:t>learning.</a:t>
            </a:r>
            <a:endParaRPr lang="en-US" dirty="0"/>
          </a:p>
        </p:txBody>
      </p:sp>
    </p:spTree>
    <p:extLst>
      <p:ext uri="{BB962C8B-B14F-4D97-AF65-F5344CB8AC3E}">
        <p14:creationId xmlns:p14="http://schemas.microsoft.com/office/powerpoint/2010/main" val="151871982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Student Tenant Qualification</a:t>
            </a:r>
            <a:endParaRPr lang="en-US" dirty="0"/>
          </a:p>
        </p:txBody>
      </p:sp>
      <p:sp>
        <p:nvSpPr>
          <p:cNvPr id="3" name="Content Placeholder 2"/>
          <p:cNvSpPr>
            <a:spLocks noGrp="1"/>
          </p:cNvSpPr>
          <p:nvPr>
            <p:ph idx="1"/>
          </p:nvPr>
        </p:nvSpPr>
        <p:spPr>
          <a:xfrm>
            <a:off x="1435608" y="1447800"/>
            <a:ext cx="7498080" cy="4953000"/>
          </a:xfrm>
        </p:spPr>
        <p:txBody>
          <a:bodyPr>
            <a:normAutofit fontScale="92500" lnSpcReduction="10000"/>
          </a:bodyPr>
          <a:lstStyle/>
          <a:p>
            <a:pPr marL="82296" indent="0">
              <a:buNone/>
            </a:pPr>
            <a:r>
              <a:rPr lang="en-US" dirty="0" smtClean="0"/>
              <a:t>Student Status and Independent  Verification:</a:t>
            </a:r>
          </a:p>
          <a:p>
            <a:pPr marL="82296" indent="0">
              <a:buNone/>
            </a:pPr>
            <a:r>
              <a:rPr lang="en-US" dirty="0" smtClean="0"/>
              <a:t>To show that a Student is “independent” Owners/Agents must verify and document that:</a:t>
            </a:r>
          </a:p>
          <a:p>
            <a:r>
              <a:rPr lang="en-US" sz="2600" dirty="0" smtClean="0"/>
              <a:t>The student is not claimed on the parent’s tax return</a:t>
            </a:r>
          </a:p>
          <a:p>
            <a:pPr>
              <a:buFont typeface="Arial" panose="020B0604020202020204" pitchFamily="34" charset="0"/>
              <a:buChar char="•"/>
            </a:pPr>
            <a:r>
              <a:rPr lang="en-US" sz="2600" dirty="0" smtClean="0"/>
              <a:t>They do not get financial help from parents</a:t>
            </a:r>
          </a:p>
          <a:p>
            <a:r>
              <a:rPr lang="en-US" sz="2600" dirty="0" smtClean="0"/>
              <a:t>They have established a separate residence for at least 12 mos. or they meet the US Dept. of Education definition of an independent student</a:t>
            </a:r>
          </a:p>
          <a:p>
            <a:r>
              <a:rPr lang="en-US" sz="2600" dirty="0" smtClean="0"/>
              <a:t>Are of legal contract age under State law   </a:t>
            </a:r>
            <a:endParaRPr lang="en-US" sz="2600" dirty="0"/>
          </a:p>
        </p:txBody>
      </p:sp>
    </p:spTree>
    <p:extLst>
      <p:ext uri="{BB962C8B-B14F-4D97-AF65-F5344CB8AC3E}">
        <p14:creationId xmlns:p14="http://schemas.microsoft.com/office/powerpoint/2010/main" val="367888707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Tenant Qualification</a:t>
            </a:r>
            <a:endParaRPr lang="en-US" dirty="0"/>
          </a:p>
        </p:txBody>
      </p:sp>
      <p:sp>
        <p:nvSpPr>
          <p:cNvPr id="3" name="Content Placeholder 2"/>
          <p:cNvSpPr>
            <a:spLocks noGrp="1"/>
          </p:cNvSpPr>
          <p:nvPr>
            <p:ph idx="1"/>
          </p:nvPr>
        </p:nvSpPr>
        <p:spPr/>
        <p:txBody>
          <a:bodyPr>
            <a:normAutofit lnSpcReduction="10000"/>
          </a:bodyPr>
          <a:lstStyle/>
          <a:p>
            <a:pPr marL="82296" indent="0">
              <a:buNone/>
            </a:pPr>
            <a:r>
              <a:rPr lang="en-US" dirty="0" smtClean="0"/>
              <a:t>Student Status and Parent Eligibility:</a:t>
            </a:r>
          </a:p>
          <a:p>
            <a:pPr marL="82296" indent="0">
              <a:buNone/>
            </a:pPr>
            <a:r>
              <a:rPr lang="en-US" dirty="0" smtClean="0"/>
              <a:t>To show that the student’s parents are income eligible, the parents must sign a declaration and certification of income and they must be below the current HUD Low Income limit (80%)</a:t>
            </a:r>
          </a:p>
          <a:p>
            <a:r>
              <a:rPr lang="en-US" sz="2600" dirty="0" smtClean="0"/>
              <a:t>If parents live in the U.S. use the low income limit for the county that the parents live in. </a:t>
            </a:r>
          </a:p>
          <a:p>
            <a:r>
              <a:rPr lang="en-US" sz="2600" dirty="0" smtClean="0"/>
              <a:t>If they live outside the U.S. use the low income limit for the county that the property is located in</a:t>
            </a:r>
            <a:endParaRPr lang="en-US" sz="2600" dirty="0"/>
          </a:p>
        </p:txBody>
      </p:sp>
    </p:spTree>
    <p:extLst>
      <p:ext uri="{BB962C8B-B14F-4D97-AF65-F5344CB8AC3E}">
        <p14:creationId xmlns:p14="http://schemas.microsoft.com/office/powerpoint/2010/main" val="262376234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Tenant Qualification</a:t>
            </a:r>
            <a:endParaRPr lang="en-US" dirty="0"/>
          </a:p>
        </p:txBody>
      </p:sp>
      <p:sp>
        <p:nvSpPr>
          <p:cNvPr id="3" name="Content Placeholder 2"/>
          <p:cNvSpPr>
            <a:spLocks noGrp="1"/>
          </p:cNvSpPr>
          <p:nvPr>
            <p:ph idx="1"/>
          </p:nvPr>
        </p:nvSpPr>
        <p:spPr>
          <a:xfrm>
            <a:off x="1435608" y="1143000"/>
            <a:ext cx="7498080" cy="5638800"/>
          </a:xfrm>
        </p:spPr>
        <p:txBody>
          <a:bodyPr>
            <a:normAutofit fontScale="92500" lnSpcReduction="10000"/>
          </a:bodyPr>
          <a:lstStyle/>
          <a:p>
            <a:pPr marL="82296" indent="0">
              <a:buNone/>
            </a:pPr>
            <a:endParaRPr lang="en-US" sz="2000" dirty="0" smtClean="0"/>
          </a:p>
          <a:p>
            <a:pPr marL="82296" indent="0">
              <a:buNone/>
            </a:pPr>
            <a:r>
              <a:rPr lang="en-US" sz="2000" dirty="0" smtClean="0"/>
              <a:t>Student Status Parent Eligibility Continued:</a:t>
            </a:r>
          </a:p>
          <a:p>
            <a:pPr marL="82296" indent="0">
              <a:buNone/>
            </a:pPr>
            <a:r>
              <a:rPr lang="en-US" sz="2000" dirty="0" smtClean="0"/>
              <a:t>If parents do not live together:</a:t>
            </a:r>
          </a:p>
          <a:p>
            <a:pPr marL="596646" indent="-514350">
              <a:buAutoNum type="arabicParenR"/>
            </a:pPr>
            <a:r>
              <a:rPr lang="en-US" sz="2000" dirty="0" smtClean="0"/>
              <a:t>If divorced or separated obtain a declaration from both parents</a:t>
            </a:r>
          </a:p>
          <a:p>
            <a:pPr marL="596646" indent="-514350">
              <a:buAutoNum type="arabicParenR"/>
            </a:pPr>
            <a:r>
              <a:rPr lang="en-US" sz="2000" dirty="0" smtClean="0"/>
              <a:t>If widowed or single obtain a declaration from the single parent</a:t>
            </a:r>
          </a:p>
          <a:p>
            <a:pPr marL="596646" indent="-514350">
              <a:buAutoNum type="arabicParenR"/>
            </a:pPr>
            <a:r>
              <a:rPr lang="en-US" sz="2000" dirty="0" smtClean="0"/>
              <a:t>If one parent’s location is not known obtain declaration from single parent with a clarification regarding missing parent’s status indicating that financial assistance is not obtained from the missing parent. </a:t>
            </a:r>
          </a:p>
          <a:p>
            <a:pPr marL="82296" indent="0" algn="ctr">
              <a:buNone/>
            </a:pPr>
            <a:r>
              <a:rPr lang="en-US" sz="2000" b="1" dirty="0" smtClean="0"/>
              <a:t>Tip:</a:t>
            </a:r>
          </a:p>
          <a:p>
            <a:pPr marL="82296" indent="0" algn="ctr">
              <a:buNone/>
            </a:pPr>
            <a:r>
              <a:rPr lang="en-US" sz="2000" dirty="0" smtClean="0"/>
              <a:t>Obtain parent’s tax return </a:t>
            </a:r>
          </a:p>
          <a:p>
            <a:pPr marL="82296" indent="0" algn="ctr">
              <a:buNone/>
            </a:pPr>
            <a:r>
              <a:rPr lang="en-US" sz="2000" b="1" dirty="0" smtClean="0"/>
              <a:t>Note:</a:t>
            </a:r>
          </a:p>
          <a:p>
            <a:pPr marL="82296" indent="0" algn="ctr">
              <a:buNone/>
            </a:pPr>
            <a:r>
              <a:rPr lang="en-US" sz="2000" dirty="0" smtClean="0"/>
              <a:t>If the parents refuse to sign the declaration of income and/or provide a statement regarding possible financial assistance that they may or may not provide to the student, </a:t>
            </a:r>
            <a:r>
              <a:rPr lang="en-US" sz="2000" b="1" dirty="0" smtClean="0"/>
              <a:t>the student must be determined to be ineligible for HOME assistance. </a:t>
            </a:r>
          </a:p>
          <a:p>
            <a:pPr marL="82296" indent="0" algn="ctr">
              <a:buNone/>
            </a:pPr>
            <a:endParaRPr lang="en-US" sz="2400" dirty="0" smtClean="0"/>
          </a:p>
          <a:p>
            <a:pPr marL="596646" indent="-514350">
              <a:buAutoNum type="arabicParenR"/>
            </a:pPr>
            <a:endParaRPr lang="en-US" sz="2400" dirty="0"/>
          </a:p>
        </p:txBody>
      </p:sp>
    </p:spTree>
    <p:extLst>
      <p:ext uri="{BB962C8B-B14F-4D97-AF65-F5344CB8AC3E}">
        <p14:creationId xmlns:p14="http://schemas.microsoft.com/office/powerpoint/2010/main" val="405853345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 Unit</a:t>
            </a:r>
            <a:endParaRPr lang="en-US" dirty="0"/>
          </a:p>
        </p:txBody>
      </p:sp>
      <p:sp>
        <p:nvSpPr>
          <p:cNvPr id="3" name="Content Placeholder 2"/>
          <p:cNvSpPr>
            <a:spLocks noGrp="1"/>
          </p:cNvSpPr>
          <p:nvPr>
            <p:ph idx="1"/>
          </p:nvPr>
        </p:nvSpPr>
        <p:spPr/>
        <p:txBody>
          <a:bodyPr>
            <a:normAutofit fontScale="92500" lnSpcReduction="10000"/>
          </a:bodyPr>
          <a:lstStyle/>
          <a:p>
            <a:pPr marL="82296" indent="0">
              <a:buNone/>
            </a:pPr>
            <a:r>
              <a:rPr lang="en-US" dirty="0" smtClean="0"/>
              <a:t>Now that you know how to choose the “right” person, what you need to know is how to choose the “right” unit</a:t>
            </a:r>
          </a:p>
          <a:p>
            <a:pPr marL="82296" indent="0">
              <a:buNone/>
            </a:pPr>
            <a:endParaRPr lang="en-US" dirty="0" smtClean="0"/>
          </a:p>
          <a:p>
            <a:r>
              <a:rPr lang="en-US" sz="2600" dirty="0" smtClean="0"/>
              <a:t>Occupancy Standards</a:t>
            </a:r>
          </a:p>
          <a:p>
            <a:r>
              <a:rPr lang="en-US" sz="2600" dirty="0" smtClean="0"/>
              <a:t>Unit funding (does household qualify)</a:t>
            </a:r>
          </a:p>
          <a:p>
            <a:r>
              <a:rPr lang="en-US" sz="2600" dirty="0" smtClean="0"/>
              <a:t>Management Units</a:t>
            </a:r>
          </a:p>
          <a:p>
            <a:r>
              <a:rPr lang="en-US" sz="2600" dirty="0" smtClean="0"/>
              <a:t>Transfers</a:t>
            </a:r>
          </a:p>
          <a:p>
            <a:r>
              <a:rPr lang="en-US" sz="2600" dirty="0" smtClean="0"/>
              <a:t>Fixed and Floating</a:t>
            </a:r>
          </a:p>
          <a:p>
            <a:r>
              <a:rPr lang="en-US" sz="2600" dirty="0" smtClean="0"/>
              <a:t>Maintaining Unit Mix</a:t>
            </a:r>
          </a:p>
          <a:p>
            <a:r>
              <a:rPr lang="en-US" sz="2600" dirty="0" smtClean="0"/>
              <a:t>Low and High HOME</a:t>
            </a:r>
          </a:p>
          <a:p>
            <a:endParaRPr lang="en-US" dirty="0" smtClean="0"/>
          </a:p>
          <a:p>
            <a:pPr marL="82296" indent="0">
              <a:buNone/>
            </a:pPr>
            <a:endParaRPr lang="en-US" dirty="0"/>
          </a:p>
        </p:txBody>
      </p:sp>
    </p:spTree>
    <p:extLst>
      <p:ext uri="{BB962C8B-B14F-4D97-AF65-F5344CB8AC3E}">
        <p14:creationId xmlns:p14="http://schemas.microsoft.com/office/powerpoint/2010/main" val="179644187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 Unit</a:t>
            </a:r>
            <a:endParaRPr lang="en-US" dirty="0"/>
          </a:p>
        </p:txBody>
      </p:sp>
      <p:sp>
        <p:nvSpPr>
          <p:cNvPr id="3" name="Content Placeholder 2"/>
          <p:cNvSpPr>
            <a:spLocks noGrp="1"/>
          </p:cNvSpPr>
          <p:nvPr>
            <p:ph idx="1"/>
          </p:nvPr>
        </p:nvSpPr>
        <p:spPr/>
        <p:txBody>
          <a:bodyPr>
            <a:normAutofit fontScale="70000" lnSpcReduction="20000"/>
          </a:bodyPr>
          <a:lstStyle/>
          <a:p>
            <a:pPr marL="82296" indent="0">
              <a:buNone/>
            </a:pPr>
            <a:r>
              <a:rPr lang="en-US" sz="4500" b="1" dirty="0" smtClean="0"/>
              <a:t>Occupancy Standards</a:t>
            </a:r>
          </a:p>
          <a:p>
            <a:pPr marL="82296" indent="0">
              <a:buNone/>
            </a:pPr>
            <a:endParaRPr lang="en-US" dirty="0" smtClean="0"/>
          </a:p>
          <a:p>
            <a:pPr marL="82296" indent="0">
              <a:buNone/>
            </a:pPr>
            <a:r>
              <a:rPr lang="en-US" dirty="0" smtClean="0"/>
              <a:t>HOME </a:t>
            </a:r>
            <a:r>
              <a:rPr lang="en-US" dirty="0"/>
              <a:t>does not </a:t>
            </a:r>
            <a:r>
              <a:rPr lang="en-US" dirty="0" smtClean="0"/>
              <a:t>establish specific </a:t>
            </a:r>
            <a:r>
              <a:rPr lang="en-US" dirty="0"/>
              <a:t>Occupancy </a:t>
            </a:r>
            <a:r>
              <a:rPr lang="en-US" dirty="0" smtClean="0"/>
              <a:t>limits or standards. Standards should be outlined in </a:t>
            </a:r>
            <a:r>
              <a:rPr lang="en-US" dirty="0"/>
              <a:t>the tenant selection policy as established by Owner/Mgmt. </a:t>
            </a:r>
            <a:endParaRPr lang="en-US" dirty="0" smtClean="0"/>
          </a:p>
          <a:p>
            <a:pPr marL="82296" indent="0">
              <a:buNone/>
            </a:pPr>
            <a:r>
              <a:rPr lang="en-US" dirty="0"/>
              <a:t>W</a:t>
            </a:r>
            <a:r>
              <a:rPr lang="en-US" dirty="0" smtClean="0"/>
              <a:t>hen establishing standards it is important </a:t>
            </a:r>
            <a:r>
              <a:rPr lang="en-US" dirty="0"/>
              <a:t>that you make sure that the standards you </a:t>
            </a:r>
            <a:r>
              <a:rPr lang="en-US" dirty="0" smtClean="0"/>
              <a:t>set are in </a:t>
            </a:r>
            <a:r>
              <a:rPr lang="en-US" dirty="0"/>
              <a:t>line with Fair Housing requirements or </a:t>
            </a:r>
            <a:r>
              <a:rPr lang="en-US" dirty="0" smtClean="0"/>
              <a:t>guidance,  </a:t>
            </a:r>
            <a:r>
              <a:rPr lang="en-US" dirty="0"/>
              <a:t>and that the standards you set meet fire code for that city or county. </a:t>
            </a:r>
            <a:endParaRPr lang="en-US" dirty="0" smtClean="0"/>
          </a:p>
          <a:p>
            <a:pPr marL="82296" indent="0">
              <a:buNone/>
            </a:pPr>
            <a:r>
              <a:rPr lang="en-US" dirty="0" smtClean="0"/>
              <a:t>In </a:t>
            </a:r>
            <a:r>
              <a:rPr lang="en-US" dirty="0"/>
              <a:t>addition </a:t>
            </a:r>
            <a:r>
              <a:rPr lang="en-US" dirty="0" smtClean="0"/>
              <a:t>every </a:t>
            </a:r>
            <a:r>
              <a:rPr lang="en-US" dirty="0"/>
              <a:t>effort </a:t>
            </a:r>
            <a:r>
              <a:rPr lang="en-US" dirty="0" smtClean="0"/>
              <a:t>should be </a:t>
            </a:r>
            <a:r>
              <a:rPr lang="en-US" dirty="0"/>
              <a:t>made to accommodate appropriate sized families for larger units (for example trying to avoid placement of a single person in a 3 bedroom unit that could be utilized by a larger family that may need it</a:t>
            </a:r>
            <a:r>
              <a:rPr lang="en-US" dirty="0" smtClean="0"/>
              <a:t>). Industry </a:t>
            </a:r>
            <a:r>
              <a:rPr lang="en-US" dirty="0"/>
              <a:t>standard </a:t>
            </a:r>
            <a:r>
              <a:rPr lang="en-US" dirty="0" smtClean="0"/>
              <a:t>is typically </a:t>
            </a:r>
            <a:r>
              <a:rPr lang="en-US" dirty="0"/>
              <a:t>2 per bedroom and 1 in the living areas. </a:t>
            </a:r>
          </a:p>
        </p:txBody>
      </p:sp>
    </p:spTree>
    <p:extLst>
      <p:ext uri="{BB962C8B-B14F-4D97-AF65-F5344CB8AC3E}">
        <p14:creationId xmlns:p14="http://schemas.microsoft.com/office/powerpoint/2010/main" val="358164585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 Unit</a:t>
            </a:r>
            <a:endParaRPr lang="en-US" dirty="0"/>
          </a:p>
        </p:txBody>
      </p:sp>
      <p:sp>
        <p:nvSpPr>
          <p:cNvPr id="3" name="Content Placeholder 2"/>
          <p:cNvSpPr>
            <a:spLocks noGrp="1"/>
          </p:cNvSpPr>
          <p:nvPr>
            <p:ph idx="1"/>
          </p:nvPr>
        </p:nvSpPr>
        <p:spPr/>
        <p:txBody>
          <a:bodyPr>
            <a:normAutofit fontScale="77500" lnSpcReduction="20000"/>
          </a:bodyPr>
          <a:lstStyle/>
          <a:p>
            <a:pPr marL="82296" indent="0">
              <a:buNone/>
            </a:pPr>
            <a:r>
              <a:rPr lang="en-US" dirty="0" smtClean="0"/>
              <a:t>Unit Funding</a:t>
            </a:r>
          </a:p>
          <a:p>
            <a:pPr marL="82296" indent="0">
              <a:buNone/>
            </a:pPr>
            <a:endParaRPr lang="en-US" dirty="0"/>
          </a:p>
          <a:p>
            <a:pPr marL="82296" indent="0">
              <a:buNone/>
            </a:pPr>
            <a:r>
              <a:rPr lang="en-US" dirty="0" smtClean="0"/>
              <a:t>When a property has mixed funding it is important to remember that all of the funding requirements and restrictions for the property must be met. </a:t>
            </a:r>
          </a:p>
          <a:p>
            <a:pPr marL="82296" indent="0">
              <a:buNone/>
            </a:pPr>
            <a:r>
              <a:rPr lang="en-US" dirty="0" smtClean="0"/>
              <a:t>When looking at specific units that may become available for rent it is important to know if:</a:t>
            </a:r>
          </a:p>
          <a:p>
            <a:pPr marL="596646" indent="-514350">
              <a:buAutoNum type="arabicParenR"/>
            </a:pPr>
            <a:r>
              <a:rPr lang="en-US" dirty="0" smtClean="0"/>
              <a:t>Is the unit accessible?</a:t>
            </a:r>
          </a:p>
          <a:p>
            <a:pPr marL="596646" indent="-514350">
              <a:buAutoNum type="arabicParenR"/>
            </a:pPr>
            <a:r>
              <a:rPr lang="en-US" dirty="0" smtClean="0"/>
              <a:t>Is the unit a HOME unit?</a:t>
            </a:r>
          </a:p>
          <a:p>
            <a:pPr marL="596646" indent="-514350">
              <a:buAutoNum type="arabicParenR"/>
            </a:pPr>
            <a:r>
              <a:rPr lang="en-US" dirty="0" smtClean="0"/>
              <a:t>What other restrictions are on the unit from various other sources?  </a:t>
            </a:r>
            <a:endParaRPr lang="en-US" dirty="0"/>
          </a:p>
        </p:txBody>
      </p:sp>
    </p:spTree>
    <p:extLst>
      <p:ext uri="{BB962C8B-B14F-4D97-AF65-F5344CB8AC3E}">
        <p14:creationId xmlns:p14="http://schemas.microsoft.com/office/powerpoint/2010/main" val="144623480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 Unit</a:t>
            </a:r>
            <a:endParaRPr lang="en-US" dirty="0"/>
          </a:p>
        </p:txBody>
      </p:sp>
      <p:sp>
        <p:nvSpPr>
          <p:cNvPr id="3" name="Content Placeholder 2"/>
          <p:cNvSpPr>
            <a:spLocks noGrp="1"/>
          </p:cNvSpPr>
          <p:nvPr>
            <p:ph idx="1"/>
          </p:nvPr>
        </p:nvSpPr>
        <p:spPr/>
        <p:txBody>
          <a:bodyPr/>
          <a:lstStyle/>
          <a:p>
            <a:pPr marL="82296" indent="0">
              <a:buNone/>
            </a:pPr>
            <a:r>
              <a:rPr lang="en-US" dirty="0" smtClean="0"/>
              <a:t>Management Units:</a:t>
            </a:r>
          </a:p>
          <a:p>
            <a:pPr marL="82296" indent="0">
              <a:buNone/>
            </a:pPr>
            <a:endParaRPr lang="en-US" dirty="0" smtClean="0"/>
          </a:p>
          <a:p>
            <a:pPr marL="82296" indent="0">
              <a:buNone/>
            </a:pPr>
            <a:r>
              <a:rPr lang="en-US" dirty="0" smtClean="0"/>
              <a:t>If </a:t>
            </a:r>
            <a:r>
              <a:rPr lang="en-US" dirty="0"/>
              <a:t>an employee or on-site manager resides in a HOME assisted unit </a:t>
            </a:r>
            <a:r>
              <a:rPr lang="en-US" dirty="0" smtClean="0"/>
              <a:t>the household </a:t>
            </a:r>
            <a:r>
              <a:rPr lang="en-US" dirty="0"/>
              <a:t>must </a:t>
            </a:r>
            <a:r>
              <a:rPr lang="en-US" dirty="0" smtClean="0"/>
              <a:t>income qualify </a:t>
            </a:r>
            <a:r>
              <a:rPr lang="en-US" dirty="0"/>
              <a:t>and otherwise qualify for HOME assistance</a:t>
            </a:r>
            <a:r>
              <a:rPr lang="en-US" dirty="0" smtClean="0"/>
              <a:t>.</a:t>
            </a:r>
          </a:p>
          <a:p>
            <a:pPr marL="82296" indent="0">
              <a:buNone/>
            </a:pPr>
            <a:endParaRPr lang="en-US" dirty="0"/>
          </a:p>
          <a:p>
            <a:pPr marL="82296" indent="0">
              <a:buNone/>
            </a:pPr>
            <a:r>
              <a:rPr lang="en-US" dirty="0" smtClean="0"/>
              <a:t>Tip: Income qualified Manager must be certified as low income tenant. </a:t>
            </a:r>
            <a:endParaRPr lang="en-US" dirty="0"/>
          </a:p>
          <a:p>
            <a:pPr marL="82296" indent="0">
              <a:buNone/>
            </a:pPr>
            <a:endParaRPr lang="en-US" dirty="0"/>
          </a:p>
        </p:txBody>
      </p:sp>
    </p:spTree>
    <p:extLst>
      <p:ext uri="{BB962C8B-B14F-4D97-AF65-F5344CB8AC3E}">
        <p14:creationId xmlns:p14="http://schemas.microsoft.com/office/powerpoint/2010/main" val="407137786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 Unit</a:t>
            </a:r>
            <a:endParaRPr lang="en-US" dirty="0"/>
          </a:p>
        </p:txBody>
      </p:sp>
      <p:sp>
        <p:nvSpPr>
          <p:cNvPr id="3" name="Content Placeholder 2"/>
          <p:cNvSpPr>
            <a:spLocks noGrp="1"/>
          </p:cNvSpPr>
          <p:nvPr>
            <p:ph idx="1"/>
          </p:nvPr>
        </p:nvSpPr>
        <p:spPr>
          <a:xfrm>
            <a:off x="1143000" y="1447800"/>
            <a:ext cx="7790688" cy="4800600"/>
          </a:xfrm>
        </p:spPr>
        <p:txBody>
          <a:bodyPr/>
          <a:lstStyle/>
          <a:p>
            <a:pPr marL="82296" indent="0">
              <a:buNone/>
            </a:pPr>
            <a:r>
              <a:rPr lang="en-US" dirty="0" smtClean="0"/>
              <a:t>Transfers</a:t>
            </a:r>
            <a:endParaRPr lang="en-US" dirty="0"/>
          </a:p>
        </p:txBody>
      </p:sp>
      <p:sp>
        <p:nvSpPr>
          <p:cNvPr id="4" name="Rectangle 3"/>
          <p:cNvSpPr/>
          <p:nvPr/>
        </p:nvSpPr>
        <p:spPr>
          <a:xfrm>
            <a:off x="1143000" y="1859340"/>
            <a:ext cx="7467600" cy="4431983"/>
          </a:xfrm>
          <a:prstGeom prst="rect">
            <a:avLst/>
          </a:prstGeom>
        </p:spPr>
        <p:txBody>
          <a:bodyPr wrap="square">
            <a:spAutoFit/>
          </a:bodyPr>
          <a:lstStyle/>
          <a:p>
            <a:endParaRPr lang="en-US" dirty="0" smtClean="0"/>
          </a:p>
          <a:p>
            <a:pPr marL="285750" indent="-285750">
              <a:buFont typeface="Arial" panose="020B0604020202020204" pitchFamily="34" charset="0"/>
              <a:buChar char="•"/>
            </a:pPr>
            <a:r>
              <a:rPr lang="en-US" sz="2400" dirty="0" smtClean="0"/>
              <a:t>Transfers are not allowed to other HOME Assisted units</a:t>
            </a:r>
            <a:endParaRPr lang="en-US" sz="2400" dirty="0"/>
          </a:p>
          <a:p>
            <a:pPr marL="285750" indent="-285750">
              <a:buFont typeface="Arial" panose="020B0604020202020204" pitchFamily="34" charset="0"/>
              <a:buChar char="•"/>
            </a:pPr>
            <a:r>
              <a:rPr lang="en-US" sz="2400" dirty="0"/>
              <a:t>When a household is moved to a HOME assisted unit, you must complete </a:t>
            </a:r>
            <a:r>
              <a:rPr lang="en-US" sz="2400" dirty="0" smtClean="0"/>
              <a:t>a new </a:t>
            </a:r>
            <a:r>
              <a:rPr lang="en-US" sz="2400" dirty="0"/>
              <a:t>HOME </a:t>
            </a:r>
            <a:r>
              <a:rPr lang="en-US" sz="2400" dirty="0" smtClean="0"/>
              <a:t>TIC and lease </a:t>
            </a:r>
            <a:r>
              <a:rPr lang="en-US" sz="2400" dirty="0"/>
              <a:t>using </a:t>
            </a:r>
            <a:r>
              <a:rPr lang="en-US" sz="2400" dirty="0" smtClean="0"/>
              <a:t>move-in requirements. Third </a:t>
            </a:r>
            <a:r>
              <a:rPr lang="en-US" sz="2400" dirty="0"/>
              <a:t>party verification and source </a:t>
            </a:r>
            <a:r>
              <a:rPr lang="en-US" sz="2400" dirty="0" smtClean="0"/>
              <a:t>documentation must be obtained. </a:t>
            </a:r>
            <a:r>
              <a:rPr lang="en-US" sz="2400" dirty="0"/>
              <a:t>The household must qualify for HOME assistance. </a:t>
            </a:r>
            <a:endParaRPr lang="en-US" sz="2400" dirty="0" smtClean="0"/>
          </a:p>
          <a:p>
            <a:endParaRPr lang="en-US" sz="2400" dirty="0"/>
          </a:p>
          <a:p>
            <a:r>
              <a:rPr lang="en-US" sz="2400" dirty="0"/>
              <a:t>*This also applies when you are re-assigning HOME assistance to a new </a:t>
            </a:r>
            <a:r>
              <a:rPr lang="en-US" sz="2400" dirty="0" smtClean="0"/>
              <a:t>unit/household.</a:t>
            </a:r>
            <a:endParaRPr lang="en-US" sz="2400" dirty="0"/>
          </a:p>
        </p:txBody>
      </p:sp>
    </p:spTree>
    <p:extLst>
      <p:ext uri="{BB962C8B-B14F-4D97-AF65-F5344CB8AC3E}">
        <p14:creationId xmlns:p14="http://schemas.microsoft.com/office/powerpoint/2010/main" val="32328494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is HOME Allocated?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HUD provides </a:t>
            </a:r>
            <a:r>
              <a:rPr lang="en-US" dirty="0"/>
              <a:t>formula grants to States and localities that communities use - often in partnership with local nonprofit groups - to fund a wide range of activities </a:t>
            </a:r>
            <a:r>
              <a:rPr lang="en-US" dirty="0" smtClean="0"/>
              <a:t>including: </a:t>
            </a:r>
          </a:p>
          <a:p>
            <a:r>
              <a:rPr lang="en-US" dirty="0" smtClean="0"/>
              <a:t>Building</a:t>
            </a:r>
            <a:r>
              <a:rPr lang="en-US" dirty="0"/>
              <a:t>, buying, and/or rehabilitating affordable housing for </a:t>
            </a:r>
            <a:r>
              <a:rPr lang="en-US" dirty="0" smtClean="0"/>
              <a:t>rental purposes </a:t>
            </a:r>
          </a:p>
          <a:p>
            <a:r>
              <a:rPr lang="en-US" dirty="0" smtClean="0"/>
              <a:t>or </a:t>
            </a:r>
            <a:r>
              <a:rPr lang="en-US" dirty="0"/>
              <a:t>homeownership </a:t>
            </a:r>
            <a:endParaRPr lang="en-US" dirty="0" smtClean="0"/>
          </a:p>
          <a:p>
            <a:r>
              <a:rPr lang="en-US" dirty="0" smtClean="0"/>
              <a:t>or </a:t>
            </a:r>
            <a:r>
              <a:rPr lang="en-US" dirty="0"/>
              <a:t>providing direct rental </a:t>
            </a:r>
            <a:r>
              <a:rPr lang="en-US" dirty="0" smtClean="0"/>
              <a:t>assistance in the form of a subsidy </a:t>
            </a:r>
            <a:r>
              <a:rPr lang="en-US" dirty="0"/>
              <a:t>to low-income </a:t>
            </a:r>
            <a:r>
              <a:rPr lang="en-US" dirty="0" smtClean="0"/>
              <a:t>people (aka TBRA)  </a:t>
            </a:r>
            <a:endParaRPr lang="en-US" dirty="0"/>
          </a:p>
        </p:txBody>
      </p:sp>
    </p:spTree>
    <p:extLst>
      <p:ext uri="{BB962C8B-B14F-4D97-AF65-F5344CB8AC3E}">
        <p14:creationId xmlns:p14="http://schemas.microsoft.com/office/powerpoint/2010/main" val="325891919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 Unit</a:t>
            </a:r>
            <a:endParaRPr lang="en-US" dirty="0"/>
          </a:p>
        </p:txBody>
      </p:sp>
      <p:sp>
        <p:nvSpPr>
          <p:cNvPr id="3" name="Content Placeholder 2"/>
          <p:cNvSpPr>
            <a:spLocks noGrp="1"/>
          </p:cNvSpPr>
          <p:nvPr>
            <p:ph idx="1"/>
          </p:nvPr>
        </p:nvSpPr>
        <p:spPr>
          <a:xfrm>
            <a:off x="1435608" y="1447800"/>
            <a:ext cx="7498080" cy="4953000"/>
          </a:xfrm>
        </p:spPr>
        <p:txBody>
          <a:bodyPr>
            <a:normAutofit fontScale="92500" lnSpcReduction="10000"/>
          </a:bodyPr>
          <a:lstStyle/>
          <a:p>
            <a:pPr marL="82296" indent="0">
              <a:buNone/>
            </a:pPr>
            <a:r>
              <a:rPr lang="en-US" sz="2400" dirty="0" smtClean="0"/>
              <a:t>Fixed and Floating Units</a:t>
            </a:r>
          </a:p>
          <a:p>
            <a:pPr marL="82296" indent="0">
              <a:buNone/>
            </a:pPr>
            <a:endParaRPr lang="en-US" sz="2400" dirty="0" smtClean="0"/>
          </a:p>
          <a:p>
            <a:pPr marL="82296" indent="0">
              <a:buNone/>
            </a:pPr>
            <a:r>
              <a:rPr lang="en-US" sz="2400" dirty="0" smtClean="0"/>
              <a:t>Fixed </a:t>
            </a:r>
            <a:r>
              <a:rPr lang="en-US" sz="2400" dirty="0"/>
              <a:t>Units </a:t>
            </a:r>
            <a:r>
              <a:rPr lang="en-US" sz="2400" b="1" u="sng" dirty="0" smtClean="0"/>
              <a:t>always</a:t>
            </a:r>
            <a:r>
              <a:rPr lang="en-US" sz="2400" dirty="0" smtClean="0"/>
              <a:t> stay </a:t>
            </a:r>
            <a:r>
              <a:rPr lang="en-US" sz="2400" dirty="0"/>
              <a:t>the same</a:t>
            </a:r>
          </a:p>
          <a:p>
            <a:pPr marL="82296" indent="0">
              <a:buNone/>
            </a:pPr>
            <a:r>
              <a:rPr lang="en-US" sz="2400" dirty="0"/>
              <a:t>Floating Units = HOME Assistance can float to other units that are comparable in size and amenities</a:t>
            </a:r>
          </a:p>
          <a:p>
            <a:pPr marL="82296" indent="0">
              <a:buNone/>
            </a:pPr>
            <a:endParaRPr lang="en-US" sz="2400" dirty="0"/>
          </a:p>
          <a:p>
            <a:pPr marL="82296" indent="0">
              <a:buNone/>
            </a:pPr>
            <a:r>
              <a:rPr lang="en-US" sz="2400" dirty="0"/>
              <a:t>Check the HOME grant agreement for information on your property</a:t>
            </a:r>
          </a:p>
          <a:p>
            <a:pPr marL="82296" indent="0">
              <a:buNone/>
            </a:pPr>
            <a:endParaRPr lang="en-US" sz="2400" dirty="0"/>
          </a:p>
          <a:p>
            <a:r>
              <a:rPr lang="en-US" sz="2400" dirty="0" smtClean="0"/>
              <a:t>Do NOT </a:t>
            </a:r>
            <a:r>
              <a:rPr lang="en-US" sz="2400" dirty="0"/>
              <a:t>switch back and </a:t>
            </a:r>
            <a:r>
              <a:rPr lang="en-US" sz="2400" dirty="0" smtClean="0"/>
              <a:t>forth (the units are either fixed </a:t>
            </a:r>
            <a:r>
              <a:rPr lang="en-US" sz="2400" b="1" u="sng" dirty="0" smtClean="0"/>
              <a:t>or</a:t>
            </a:r>
            <a:r>
              <a:rPr lang="en-US" sz="2400" dirty="0" smtClean="0"/>
              <a:t> floating) </a:t>
            </a:r>
            <a:endParaRPr lang="en-US" sz="2400" dirty="0"/>
          </a:p>
          <a:p>
            <a:r>
              <a:rPr lang="en-US" sz="2400" dirty="0" smtClean="0"/>
              <a:t>Have a documented method to maintain the </a:t>
            </a:r>
            <a:r>
              <a:rPr lang="en-US" sz="2400" dirty="0"/>
              <a:t>unit mix</a:t>
            </a:r>
          </a:p>
          <a:p>
            <a:r>
              <a:rPr lang="en-US" sz="2400" dirty="0" smtClean="0"/>
              <a:t>Know for sure if the units are Fixed or Floating</a:t>
            </a:r>
            <a:endParaRPr lang="en-US" sz="2400" dirty="0"/>
          </a:p>
        </p:txBody>
      </p:sp>
    </p:spTree>
    <p:extLst>
      <p:ext uri="{BB962C8B-B14F-4D97-AF65-F5344CB8AC3E}">
        <p14:creationId xmlns:p14="http://schemas.microsoft.com/office/powerpoint/2010/main" val="158865094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 Unit</a:t>
            </a:r>
            <a:endParaRPr lang="en-US" dirty="0"/>
          </a:p>
        </p:txBody>
      </p:sp>
      <p:sp>
        <p:nvSpPr>
          <p:cNvPr id="3" name="Content Placeholder 2"/>
          <p:cNvSpPr>
            <a:spLocks noGrp="1"/>
          </p:cNvSpPr>
          <p:nvPr>
            <p:ph idx="1"/>
          </p:nvPr>
        </p:nvSpPr>
        <p:spPr/>
        <p:txBody>
          <a:bodyPr>
            <a:normAutofit lnSpcReduction="10000"/>
          </a:bodyPr>
          <a:lstStyle/>
          <a:p>
            <a:pPr marL="82296" indent="0">
              <a:buNone/>
            </a:pPr>
            <a:r>
              <a:rPr lang="en-US" sz="2600" dirty="0" smtClean="0"/>
              <a:t>High and Low HOME units:</a:t>
            </a:r>
          </a:p>
          <a:p>
            <a:pPr marL="82296" indent="0">
              <a:buNone/>
            </a:pPr>
            <a:endParaRPr lang="en-US" sz="2600" dirty="0" smtClean="0"/>
          </a:p>
          <a:p>
            <a:pPr marL="82296" indent="0">
              <a:buNone/>
            </a:pPr>
            <a:r>
              <a:rPr lang="en-US" sz="2600" dirty="0" smtClean="0"/>
              <a:t>High </a:t>
            </a:r>
            <a:r>
              <a:rPr lang="en-US" sz="2600" dirty="0"/>
              <a:t>HOME units are 60% units (80% HUD)</a:t>
            </a:r>
          </a:p>
          <a:p>
            <a:pPr marL="82296" indent="0">
              <a:buNone/>
            </a:pPr>
            <a:r>
              <a:rPr lang="en-US" sz="2600" dirty="0"/>
              <a:t>Low HOME units are 50% units</a:t>
            </a:r>
          </a:p>
          <a:p>
            <a:pPr marL="82296" indent="0">
              <a:buNone/>
            </a:pPr>
            <a:endParaRPr lang="en-US" sz="2600" dirty="0"/>
          </a:p>
          <a:p>
            <a:pPr marL="82296" indent="0">
              <a:buNone/>
            </a:pPr>
            <a:r>
              <a:rPr lang="en-US" sz="2600" dirty="0"/>
              <a:t>Check the HOME grant agreement for information on your property</a:t>
            </a:r>
          </a:p>
          <a:p>
            <a:pPr marL="82296" indent="0">
              <a:buNone/>
            </a:pPr>
            <a:endParaRPr lang="en-US" sz="2600" dirty="0"/>
          </a:p>
          <a:p>
            <a:pPr marL="82296" indent="0">
              <a:buNone/>
            </a:pPr>
            <a:r>
              <a:rPr lang="en-US" sz="2600" b="1" u="sng" dirty="0" smtClean="0"/>
              <a:t>Always know and track:</a:t>
            </a:r>
          </a:p>
          <a:p>
            <a:pPr marL="82296" indent="0">
              <a:buNone/>
            </a:pPr>
            <a:r>
              <a:rPr lang="en-US" sz="2600" dirty="0" smtClean="0"/>
              <a:t>How </a:t>
            </a:r>
            <a:r>
              <a:rPr lang="en-US" sz="2600" dirty="0"/>
              <a:t>many units should be High HOME?</a:t>
            </a:r>
          </a:p>
          <a:p>
            <a:pPr marL="82296" indent="0">
              <a:buNone/>
            </a:pPr>
            <a:r>
              <a:rPr lang="en-US" sz="2600" dirty="0"/>
              <a:t>How many should be Low HOME?</a:t>
            </a:r>
          </a:p>
          <a:p>
            <a:pPr marL="82296" indent="0">
              <a:buNone/>
            </a:pPr>
            <a:endParaRPr lang="en-US" dirty="0"/>
          </a:p>
        </p:txBody>
      </p:sp>
    </p:spTree>
    <p:extLst>
      <p:ext uri="{BB962C8B-B14F-4D97-AF65-F5344CB8AC3E}">
        <p14:creationId xmlns:p14="http://schemas.microsoft.com/office/powerpoint/2010/main" val="132414322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 Unit HOME Like Units</a:t>
            </a:r>
            <a:endParaRPr lang="en-US" dirty="0"/>
          </a:p>
        </p:txBody>
      </p:sp>
      <p:sp>
        <p:nvSpPr>
          <p:cNvPr id="3" name="Content Placeholder 2"/>
          <p:cNvSpPr>
            <a:spLocks noGrp="1"/>
          </p:cNvSpPr>
          <p:nvPr>
            <p:ph idx="1"/>
          </p:nvPr>
        </p:nvSpPr>
        <p:spPr/>
        <p:txBody>
          <a:bodyPr/>
          <a:lstStyle/>
          <a:p>
            <a:pPr marL="82296" indent="0">
              <a:buNone/>
            </a:pPr>
            <a:r>
              <a:rPr lang="en-US" dirty="0"/>
              <a:t>What is a HOME LIKE unit?</a:t>
            </a:r>
          </a:p>
          <a:p>
            <a:pPr marL="82296" indent="0">
              <a:buNone/>
            </a:pPr>
            <a:endParaRPr lang="en-US" dirty="0"/>
          </a:p>
          <a:p>
            <a:r>
              <a:rPr lang="en-US" dirty="0"/>
              <a:t>Meets non-federal match requirement</a:t>
            </a:r>
          </a:p>
          <a:p>
            <a:r>
              <a:rPr lang="en-US" dirty="0"/>
              <a:t>Same rules as HOME units per state (OHCS) regulations</a:t>
            </a:r>
          </a:p>
          <a:p>
            <a:r>
              <a:rPr lang="en-US" dirty="0"/>
              <a:t>Must know unit mix and be able to designate on HOME Monitoring report</a:t>
            </a:r>
          </a:p>
          <a:p>
            <a:pPr marL="82296" indent="0">
              <a:buNone/>
            </a:pPr>
            <a:endParaRPr lang="en-US" dirty="0"/>
          </a:p>
        </p:txBody>
      </p:sp>
    </p:spTree>
    <p:extLst>
      <p:ext uri="{BB962C8B-B14F-4D97-AF65-F5344CB8AC3E}">
        <p14:creationId xmlns:p14="http://schemas.microsoft.com/office/powerpoint/2010/main" val="192150200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 Unit</a:t>
            </a:r>
            <a:endParaRPr lang="en-US" dirty="0"/>
          </a:p>
        </p:txBody>
      </p:sp>
      <p:sp>
        <p:nvSpPr>
          <p:cNvPr id="3" name="Content Placeholder 2"/>
          <p:cNvSpPr>
            <a:spLocks noGrp="1"/>
          </p:cNvSpPr>
          <p:nvPr>
            <p:ph idx="1"/>
          </p:nvPr>
        </p:nvSpPr>
        <p:spPr/>
        <p:txBody>
          <a:bodyPr>
            <a:normAutofit/>
          </a:bodyPr>
          <a:lstStyle/>
          <a:p>
            <a:pPr marL="82296" indent="0">
              <a:buNone/>
            </a:pPr>
            <a:r>
              <a:rPr lang="en-US" dirty="0" smtClean="0"/>
              <a:t>Maintaining Unit Mix</a:t>
            </a:r>
          </a:p>
          <a:p>
            <a:pPr marL="82296" indent="0">
              <a:buNone/>
            </a:pPr>
            <a:r>
              <a:rPr lang="en-US" sz="2400" dirty="0" smtClean="0"/>
              <a:t>It is important to have a system in place that continually tracks HOME information so that you will know:</a:t>
            </a:r>
          </a:p>
          <a:p>
            <a:pPr marL="596646" indent="-514350">
              <a:buAutoNum type="arabicParenR"/>
            </a:pPr>
            <a:r>
              <a:rPr lang="en-US" sz="2400" dirty="0" smtClean="0"/>
              <a:t>Has an in place household gone over income or become a student household?</a:t>
            </a:r>
          </a:p>
          <a:p>
            <a:pPr marL="596646" indent="-514350">
              <a:buAutoNum type="arabicParenR"/>
            </a:pPr>
            <a:r>
              <a:rPr lang="en-US" sz="2400" dirty="0" smtClean="0"/>
              <a:t>Do you have the required number of HIGH and LOW HOME units designated per bedroom size?</a:t>
            </a:r>
          </a:p>
          <a:p>
            <a:pPr marL="596646" indent="-514350">
              <a:buAutoNum type="arabicParenR"/>
            </a:pPr>
            <a:r>
              <a:rPr lang="en-US" sz="2400" dirty="0" smtClean="0"/>
              <a:t>Do you have a unit that is in temporary noncompliance that must be put back in compliance at turnover or as soon as possible?</a:t>
            </a:r>
          </a:p>
          <a:p>
            <a:pPr marL="82296" indent="0">
              <a:buNone/>
            </a:pPr>
            <a:endParaRPr lang="en-US" dirty="0" smtClean="0"/>
          </a:p>
          <a:p>
            <a:pPr marL="596646" indent="-514350">
              <a:buAutoNum type="arabicParenR"/>
            </a:pPr>
            <a:endParaRPr lang="en-US" dirty="0" smtClean="0"/>
          </a:p>
          <a:p>
            <a:pPr marL="596646" indent="-514350">
              <a:buAutoNum type="arabicParenR"/>
            </a:pPr>
            <a:endParaRPr lang="en-US" dirty="0"/>
          </a:p>
        </p:txBody>
      </p:sp>
    </p:spTree>
    <p:extLst>
      <p:ext uri="{BB962C8B-B14F-4D97-AF65-F5344CB8AC3E}">
        <p14:creationId xmlns:p14="http://schemas.microsoft.com/office/powerpoint/2010/main" val="257488363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 Price</a:t>
            </a:r>
            <a:endParaRPr lang="en-US" dirty="0"/>
          </a:p>
        </p:txBody>
      </p:sp>
      <p:sp>
        <p:nvSpPr>
          <p:cNvPr id="3" name="Content Placeholder 2"/>
          <p:cNvSpPr>
            <a:spLocks noGrp="1"/>
          </p:cNvSpPr>
          <p:nvPr>
            <p:ph idx="1"/>
          </p:nvPr>
        </p:nvSpPr>
        <p:spPr>
          <a:xfrm>
            <a:off x="1435608" y="1447800"/>
            <a:ext cx="7498080" cy="4953000"/>
          </a:xfrm>
        </p:spPr>
        <p:txBody>
          <a:bodyPr>
            <a:normAutofit fontScale="92500" lnSpcReduction="10000"/>
          </a:bodyPr>
          <a:lstStyle/>
          <a:p>
            <a:pPr marL="82296" indent="0">
              <a:buNone/>
            </a:pPr>
            <a:r>
              <a:rPr lang="en-US" dirty="0" smtClean="0"/>
              <a:t>Now that you know the “right” tenant and you have chosen the “right” unit, what will you do to calculate the “right” unit price?</a:t>
            </a:r>
          </a:p>
          <a:p>
            <a:pPr marL="82296" indent="0">
              <a:buNone/>
            </a:pPr>
            <a:endParaRPr lang="en-US" dirty="0" smtClean="0"/>
          </a:p>
          <a:p>
            <a:r>
              <a:rPr lang="en-US" sz="2800" dirty="0" smtClean="0"/>
              <a:t>Calculating rents</a:t>
            </a:r>
          </a:p>
          <a:p>
            <a:r>
              <a:rPr lang="en-US" sz="2800" dirty="0" smtClean="0"/>
              <a:t>Utility Allowances</a:t>
            </a:r>
          </a:p>
          <a:p>
            <a:r>
              <a:rPr lang="en-US" sz="2800" dirty="0" smtClean="0"/>
              <a:t>Voucher holders</a:t>
            </a:r>
          </a:p>
          <a:p>
            <a:r>
              <a:rPr lang="en-US" sz="2800" dirty="0" smtClean="0"/>
              <a:t>Rent Increase Requests</a:t>
            </a:r>
          </a:p>
          <a:p>
            <a:r>
              <a:rPr lang="en-US" sz="2800" dirty="0" smtClean="0"/>
              <a:t>Fees</a:t>
            </a:r>
          </a:p>
          <a:p>
            <a:r>
              <a:rPr lang="en-US" sz="2800" dirty="0" smtClean="0"/>
              <a:t>Required Rent Refunds</a:t>
            </a:r>
          </a:p>
          <a:p>
            <a:pPr marL="82296" indent="0">
              <a:buNone/>
            </a:pPr>
            <a:endParaRPr lang="en-US" dirty="0"/>
          </a:p>
        </p:txBody>
      </p:sp>
    </p:spTree>
    <p:extLst>
      <p:ext uri="{BB962C8B-B14F-4D97-AF65-F5344CB8AC3E}">
        <p14:creationId xmlns:p14="http://schemas.microsoft.com/office/powerpoint/2010/main" val="237285314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 Price</a:t>
            </a:r>
            <a:endParaRPr lang="en-US" dirty="0"/>
          </a:p>
        </p:txBody>
      </p:sp>
      <p:sp>
        <p:nvSpPr>
          <p:cNvPr id="3" name="Content Placeholder 2"/>
          <p:cNvSpPr>
            <a:spLocks noGrp="1"/>
          </p:cNvSpPr>
          <p:nvPr>
            <p:ph idx="1"/>
          </p:nvPr>
        </p:nvSpPr>
        <p:spPr>
          <a:xfrm>
            <a:off x="1435608" y="1447800"/>
            <a:ext cx="7498080" cy="5105400"/>
          </a:xfrm>
        </p:spPr>
        <p:txBody>
          <a:bodyPr>
            <a:normAutofit fontScale="92500" lnSpcReduction="10000"/>
          </a:bodyPr>
          <a:lstStyle/>
          <a:p>
            <a:pPr marL="82296" indent="0">
              <a:buNone/>
            </a:pPr>
            <a:r>
              <a:rPr lang="en-US" dirty="0" smtClean="0"/>
              <a:t>Calculating Rents</a:t>
            </a:r>
          </a:p>
          <a:p>
            <a:pPr marL="82296" indent="0">
              <a:buNone/>
            </a:pPr>
            <a:r>
              <a:rPr lang="en-US" dirty="0" smtClean="0"/>
              <a:t>Where do I get my limits?</a:t>
            </a:r>
          </a:p>
          <a:p>
            <a:pPr marL="82296" indent="0">
              <a:buNone/>
            </a:pPr>
            <a:endParaRPr lang="en-US" dirty="0"/>
          </a:p>
          <a:p>
            <a:r>
              <a:rPr lang="en-US" sz="2000" dirty="0"/>
              <a:t>HUD provides </a:t>
            </a:r>
            <a:r>
              <a:rPr lang="en-US" sz="2000" dirty="0" smtClean="0"/>
              <a:t>the </a:t>
            </a:r>
            <a:r>
              <a:rPr lang="en-US" sz="2000" dirty="0"/>
              <a:t>calculation of HOME rents and Income limits on an annual basis </a:t>
            </a:r>
          </a:p>
          <a:p>
            <a:r>
              <a:rPr lang="en-US" sz="2000" dirty="0" smtClean="0"/>
              <a:t>These </a:t>
            </a:r>
            <a:r>
              <a:rPr lang="en-US" sz="2000" dirty="0"/>
              <a:t>limits can be found on the OHCS website listed by County </a:t>
            </a:r>
          </a:p>
          <a:p>
            <a:r>
              <a:rPr lang="en-US" sz="2000" dirty="0"/>
              <a:t>T</a:t>
            </a:r>
            <a:r>
              <a:rPr lang="en-US" sz="2000" dirty="0" smtClean="0"/>
              <a:t>he 2018 HOME limits became effective on 06/01/18</a:t>
            </a:r>
          </a:p>
          <a:p>
            <a:r>
              <a:rPr lang="en-US" sz="2000" dirty="0" smtClean="0"/>
              <a:t>The HOME limits are not the same limits that are used for the LIHTC and BOND programs (HUD MTSP)</a:t>
            </a:r>
          </a:p>
          <a:p>
            <a:r>
              <a:rPr lang="en-US" sz="2000" dirty="0" smtClean="0"/>
              <a:t>HERA limits do not apply to HOME</a:t>
            </a:r>
          </a:p>
          <a:p>
            <a:r>
              <a:rPr lang="en-US" sz="2000" dirty="0" smtClean="0"/>
              <a:t>When looking at a mixed funded unit, the most restrictive rent and income limit must be used  </a:t>
            </a:r>
          </a:p>
          <a:p>
            <a:r>
              <a:rPr lang="en-US" sz="2000" dirty="0" smtClean="0"/>
              <a:t>Utility Allowances must be deducted from the allowable max HOME rent</a:t>
            </a:r>
            <a:endParaRPr lang="en-US" sz="2400" dirty="0" smtClean="0"/>
          </a:p>
          <a:p>
            <a:endParaRPr lang="en-US" sz="2600" dirty="0"/>
          </a:p>
          <a:p>
            <a:pPr marL="82296" indent="0">
              <a:buNone/>
            </a:pPr>
            <a:endParaRPr lang="en-US" dirty="0"/>
          </a:p>
        </p:txBody>
      </p:sp>
    </p:spTree>
    <p:extLst>
      <p:ext uri="{BB962C8B-B14F-4D97-AF65-F5344CB8AC3E}">
        <p14:creationId xmlns:p14="http://schemas.microsoft.com/office/powerpoint/2010/main" val="300428352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 Price</a:t>
            </a:r>
            <a:endParaRPr lang="en-US" dirty="0"/>
          </a:p>
        </p:txBody>
      </p:sp>
      <p:sp>
        <p:nvSpPr>
          <p:cNvPr id="3" name="Content Placeholder 2"/>
          <p:cNvSpPr>
            <a:spLocks noGrp="1"/>
          </p:cNvSpPr>
          <p:nvPr>
            <p:ph idx="1"/>
          </p:nvPr>
        </p:nvSpPr>
        <p:spPr>
          <a:xfrm>
            <a:off x="1435608" y="1219200"/>
            <a:ext cx="7498080" cy="5410200"/>
          </a:xfrm>
        </p:spPr>
        <p:txBody>
          <a:bodyPr>
            <a:normAutofit fontScale="40000" lnSpcReduction="20000"/>
          </a:bodyPr>
          <a:lstStyle/>
          <a:p>
            <a:pPr marL="82296" indent="0">
              <a:buNone/>
            </a:pPr>
            <a:r>
              <a:rPr lang="en-US" sz="5000" dirty="0" smtClean="0"/>
              <a:t>Utility Allowance</a:t>
            </a:r>
          </a:p>
          <a:p>
            <a:pPr marL="82296" indent="0">
              <a:buNone/>
            </a:pPr>
            <a:r>
              <a:rPr lang="en-US" sz="4000" b="1" dirty="0"/>
              <a:t>If utilities are paid by the tenant, a utility allowance amount must be used when determining rents</a:t>
            </a:r>
          </a:p>
          <a:p>
            <a:pPr marL="82296" indent="0">
              <a:buNone/>
            </a:pPr>
            <a:endParaRPr lang="en-US" b="1" dirty="0"/>
          </a:p>
          <a:p>
            <a:pPr marL="82296" indent="0">
              <a:buNone/>
            </a:pPr>
            <a:r>
              <a:rPr lang="en-US" sz="4200" dirty="0"/>
              <a:t>Documentation of the correct utility allowance must be kept current and submitted on an annual basis with the HOME Monitoring </a:t>
            </a:r>
            <a:r>
              <a:rPr lang="en-US" sz="4200" dirty="0" smtClean="0"/>
              <a:t>report or when requested</a:t>
            </a:r>
            <a:endParaRPr lang="en-US" sz="4200" dirty="0"/>
          </a:p>
          <a:p>
            <a:pPr marL="82296" indent="0">
              <a:buNone/>
            </a:pPr>
            <a:r>
              <a:rPr lang="en-US" sz="4200" dirty="0"/>
              <a:t>1) Determine utility rate </a:t>
            </a:r>
            <a:r>
              <a:rPr lang="en-US" sz="4200" dirty="0" smtClean="0"/>
              <a:t>by each </a:t>
            </a:r>
            <a:r>
              <a:rPr lang="en-US" sz="4200" dirty="0"/>
              <a:t>specific utility</a:t>
            </a:r>
          </a:p>
          <a:p>
            <a:pPr marL="82296" indent="0">
              <a:buNone/>
            </a:pPr>
            <a:r>
              <a:rPr lang="en-US" sz="4200" dirty="0"/>
              <a:t>2) </a:t>
            </a:r>
            <a:r>
              <a:rPr lang="en-US" sz="4200" dirty="0" smtClean="0"/>
              <a:t>The HUD </a:t>
            </a:r>
            <a:r>
              <a:rPr lang="en-US" sz="4200" dirty="0"/>
              <a:t>utility schedule </a:t>
            </a:r>
            <a:r>
              <a:rPr lang="en-US" sz="4200" dirty="0" smtClean="0"/>
              <a:t>model can be used</a:t>
            </a:r>
          </a:p>
          <a:p>
            <a:pPr marL="82296" indent="0">
              <a:buNone/>
            </a:pPr>
            <a:r>
              <a:rPr lang="en-US" sz="4200" dirty="0" smtClean="0"/>
              <a:t>3) There is currently HUD debate regarding the    </a:t>
            </a:r>
          </a:p>
          <a:p>
            <a:pPr marL="82296" indent="0">
              <a:buNone/>
            </a:pPr>
            <a:r>
              <a:rPr lang="en-US" sz="4200" dirty="0"/>
              <a:t> </a:t>
            </a:r>
            <a:r>
              <a:rPr lang="en-US" sz="4200" dirty="0" smtClean="0"/>
              <a:t>    PHA UA calculation method</a:t>
            </a:r>
          </a:p>
          <a:p>
            <a:pPr marL="82296" indent="0">
              <a:buNone/>
            </a:pPr>
            <a:r>
              <a:rPr lang="en-US" sz="4200" dirty="0" smtClean="0"/>
              <a:t>4) RUBS is not allowed. Each unit must have its own </a:t>
            </a:r>
          </a:p>
          <a:p>
            <a:pPr marL="82296" indent="0">
              <a:buNone/>
            </a:pPr>
            <a:r>
              <a:rPr lang="en-US" sz="4200" dirty="0"/>
              <a:t> </a:t>
            </a:r>
            <a:r>
              <a:rPr lang="en-US" sz="4200" dirty="0" smtClean="0"/>
              <a:t>    meter and calculation must be determined by actual usage</a:t>
            </a:r>
          </a:p>
          <a:p>
            <a:pPr marL="82296" indent="0">
              <a:buNone/>
            </a:pPr>
            <a:r>
              <a:rPr lang="en-US" sz="4200" dirty="0" smtClean="0"/>
              <a:t>5) LIHTC has its own set of UA regulations that must be followed</a:t>
            </a:r>
          </a:p>
          <a:p>
            <a:pPr marL="82296" indent="0">
              <a:buNone/>
            </a:pPr>
            <a:r>
              <a:rPr lang="en-US" sz="4200" dirty="0" smtClean="0"/>
              <a:t>6) Units that receive subsidy must utilize the Section 8 or RD </a:t>
            </a:r>
          </a:p>
          <a:p>
            <a:pPr marL="82296" indent="0">
              <a:buNone/>
            </a:pPr>
            <a:r>
              <a:rPr lang="en-US" sz="4200" dirty="0"/>
              <a:t> </a:t>
            </a:r>
            <a:r>
              <a:rPr lang="en-US" sz="4200" dirty="0" smtClean="0"/>
              <a:t>    calculation as applicable</a:t>
            </a:r>
          </a:p>
          <a:p>
            <a:pPr marL="82296" indent="0">
              <a:buNone/>
            </a:pPr>
            <a:r>
              <a:rPr lang="en-US" sz="4200" dirty="0" smtClean="0"/>
              <a:t>7) Units that house portable voucher holders must use the Section 8 UA as calculated by the PHA  </a:t>
            </a:r>
            <a:endParaRPr lang="en-US" sz="4200" dirty="0"/>
          </a:p>
          <a:p>
            <a:pPr marL="82296" indent="0">
              <a:buNone/>
            </a:pPr>
            <a:endParaRPr lang="en-US" dirty="0"/>
          </a:p>
          <a:p>
            <a:pPr marL="82296" indent="0">
              <a:buNone/>
            </a:pPr>
            <a:endParaRPr lang="en-US" dirty="0"/>
          </a:p>
        </p:txBody>
      </p:sp>
    </p:spTree>
    <p:extLst>
      <p:ext uri="{BB962C8B-B14F-4D97-AF65-F5344CB8AC3E}">
        <p14:creationId xmlns:p14="http://schemas.microsoft.com/office/powerpoint/2010/main" val="117499039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 Price</a:t>
            </a:r>
            <a:endParaRPr lang="en-US" dirty="0"/>
          </a:p>
        </p:txBody>
      </p:sp>
      <p:sp>
        <p:nvSpPr>
          <p:cNvPr id="3" name="Content Placeholder 2"/>
          <p:cNvSpPr>
            <a:spLocks noGrp="1"/>
          </p:cNvSpPr>
          <p:nvPr>
            <p:ph idx="1"/>
          </p:nvPr>
        </p:nvSpPr>
        <p:spPr/>
        <p:txBody>
          <a:bodyPr/>
          <a:lstStyle/>
          <a:p>
            <a:pPr marL="82296" indent="0">
              <a:buNone/>
            </a:pPr>
            <a:r>
              <a:rPr lang="en-US" dirty="0" smtClean="0"/>
              <a:t>HOME Assisted Tenants that receive rent subsidy</a:t>
            </a:r>
          </a:p>
          <a:p>
            <a:pPr marL="82296" indent="0">
              <a:buNone/>
            </a:pPr>
            <a:endParaRPr lang="en-US" dirty="0" smtClean="0"/>
          </a:p>
          <a:p>
            <a:pPr marL="82296" indent="0">
              <a:buNone/>
            </a:pPr>
            <a:r>
              <a:rPr lang="en-US" b="1" dirty="0" smtClean="0"/>
              <a:t>Important to know:</a:t>
            </a:r>
          </a:p>
          <a:p>
            <a:pPr marL="82296" indent="0">
              <a:buNone/>
            </a:pPr>
            <a:r>
              <a:rPr lang="en-US" dirty="0" smtClean="0"/>
              <a:t>Is the subsidy tenant based or project based? Is the unit a HIGH HOME unit or a Low HOME unit?</a:t>
            </a:r>
            <a:endParaRPr lang="en-US" dirty="0"/>
          </a:p>
          <a:p>
            <a:pPr marL="82296" indent="0">
              <a:buNone/>
            </a:pPr>
            <a:endParaRPr lang="en-US" dirty="0"/>
          </a:p>
        </p:txBody>
      </p:sp>
    </p:spTree>
    <p:extLst>
      <p:ext uri="{BB962C8B-B14F-4D97-AF65-F5344CB8AC3E}">
        <p14:creationId xmlns:p14="http://schemas.microsoft.com/office/powerpoint/2010/main" val="147031434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 Price</a:t>
            </a:r>
            <a:endParaRPr lang="en-US" dirty="0"/>
          </a:p>
        </p:txBody>
      </p:sp>
      <p:sp>
        <p:nvSpPr>
          <p:cNvPr id="3" name="Content Placeholder 2"/>
          <p:cNvSpPr>
            <a:spLocks noGrp="1"/>
          </p:cNvSpPr>
          <p:nvPr>
            <p:ph idx="1"/>
          </p:nvPr>
        </p:nvSpPr>
        <p:spPr/>
        <p:txBody>
          <a:bodyPr>
            <a:normAutofit fontScale="55000" lnSpcReduction="20000"/>
          </a:bodyPr>
          <a:lstStyle/>
          <a:p>
            <a:pPr marL="82296" indent="0">
              <a:buNone/>
            </a:pPr>
            <a:r>
              <a:rPr lang="en-US" b="1" dirty="0" smtClean="0"/>
              <a:t>Tenant Based Subsidy</a:t>
            </a:r>
          </a:p>
          <a:p>
            <a:pPr marL="82296" indent="0">
              <a:buNone/>
            </a:pPr>
            <a:r>
              <a:rPr lang="en-US" dirty="0" smtClean="0"/>
              <a:t>Important things to know when renting to tenants that receive subsidy through a local housing authority or other similar agency:</a:t>
            </a:r>
          </a:p>
          <a:p>
            <a:pPr marL="82296" indent="0">
              <a:buNone/>
            </a:pPr>
            <a:r>
              <a:rPr lang="en-US" dirty="0" smtClean="0"/>
              <a:t> </a:t>
            </a:r>
          </a:p>
          <a:p>
            <a:r>
              <a:rPr lang="en-US" dirty="0"/>
              <a:t>An applicant cannot be denied for a unit solely because they are a voucher </a:t>
            </a:r>
            <a:r>
              <a:rPr lang="en-US" dirty="0" smtClean="0"/>
              <a:t>holder (Federal HOME regulation and State law) </a:t>
            </a:r>
            <a:endParaRPr lang="en-US" dirty="0"/>
          </a:p>
          <a:p>
            <a:pPr marL="82296" indent="0">
              <a:buNone/>
            </a:pPr>
            <a:endParaRPr lang="en-US" dirty="0"/>
          </a:p>
          <a:p>
            <a:r>
              <a:rPr lang="en-US" dirty="0"/>
              <a:t>Owner/Agents are not allowed to charge rents to tenant based voucher holders that exceed the allowable HOME </a:t>
            </a:r>
            <a:r>
              <a:rPr lang="en-US" dirty="0" smtClean="0"/>
              <a:t>rents for the HOME unit that they reside in (even if another program allows)</a:t>
            </a:r>
            <a:endParaRPr lang="en-US" dirty="0"/>
          </a:p>
          <a:p>
            <a:pPr marL="82296" indent="0">
              <a:buNone/>
            </a:pPr>
            <a:endParaRPr lang="en-US" dirty="0"/>
          </a:p>
          <a:p>
            <a:r>
              <a:rPr lang="en-US" dirty="0"/>
              <a:t>Owner/Agents are not allowed to float HOME assistance away from a tenant based voucher holder to maximize </a:t>
            </a:r>
            <a:r>
              <a:rPr lang="en-US" dirty="0" smtClean="0"/>
              <a:t>rents*</a:t>
            </a:r>
            <a:endParaRPr lang="en-US" dirty="0"/>
          </a:p>
          <a:p>
            <a:pPr marL="82296" indent="0">
              <a:buNone/>
            </a:pPr>
            <a:endParaRPr lang="en-US" dirty="0" smtClean="0"/>
          </a:p>
          <a:p>
            <a:pPr marL="82296" indent="0">
              <a:buNone/>
            </a:pPr>
            <a:r>
              <a:rPr lang="en-US" dirty="0" smtClean="0"/>
              <a:t>*Consider this when placing a voucher household in a HOME unit when you may have other units that are available</a:t>
            </a:r>
          </a:p>
          <a:p>
            <a:pPr marL="82296" indent="0">
              <a:buNone/>
            </a:pPr>
            <a:endParaRPr lang="en-US" dirty="0"/>
          </a:p>
        </p:txBody>
      </p:sp>
    </p:spTree>
    <p:extLst>
      <p:ext uri="{BB962C8B-B14F-4D97-AF65-F5344CB8AC3E}">
        <p14:creationId xmlns:p14="http://schemas.microsoft.com/office/powerpoint/2010/main" val="5030080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 Price</a:t>
            </a:r>
            <a:endParaRPr lang="en-US" dirty="0"/>
          </a:p>
        </p:txBody>
      </p:sp>
      <p:sp>
        <p:nvSpPr>
          <p:cNvPr id="3" name="Content Placeholder 2"/>
          <p:cNvSpPr>
            <a:spLocks noGrp="1"/>
          </p:cNvSpPr>
          <p:nvPr>
            <p:ph idx="1"/>
          </p:nvPr>
        </p:nvSpPr>
        <p:spPr/>
        <p:txBody>
          <a:bodyPr>
            <a:normAutofit fontScale="77500" lnSpcReduction="20000"/>
          </a:bodyPr>
          <a:lstStyle/>
          <a:p>
            <a:pPr marL="82296" indent="0">
              <a:buNone/>
            </a:pPr>
            <a:r>
              <a:rPr lang="en-US" dirty="0" smtClean="0"/>
              <a:t>Subsidized HOME Tenant Based Rent Calculation</a:t>
            </a:r>
          </a:p>
          <a:p>
            <a:pPr marL="82296" indent="0">
              <a:buNone/>
            </a:pPr>
            <a:r>
              <a:rPr lang="en-US" dirty="0"/>
              <a:t>Calculating maximum rent for tenant based voucher holder</a:t>
            </a:r>
          </a:p>
          <a:p>
            <a:pPr marL="82296" indent="0">
              <a:buNone/>
            </a:pPr>
            <a:endParaRPr lang="en-US" dirty="0"/>
          </a:p>
          <a:p>
            <a:pPr marL="82296" indent="0">
              <a:buNone/>
            </a:pPr>
            <a:r>
              <a:rPr lang="en-US" dirty="0"/>
              <a:t>Tenant Paid Rent (TTP)</a:t>
            </a:r>
          </a:p>
          <a:p>
            <a:pPr marL="82296" indent="0">
              <a:buNone/>
            </a:pPr>
            <a:r>
              <a:rPr lang="en-US" dirty="0"/>
              <a:t>+</a:t>
            </a:r>
          </a:p>
          <a:p>
            <a:pPr marL="82296" indent="0">
              <a:buNone/>
            </a:pPr>
            <a:r>
              <a:rPr lang="en-US" dirty="0"/>
              <a:t>Subsidy Amount (Paid by Housing Authority)</a:t>
            </a:r>
          </a:p>
          <a:p>
            <a:pPr marL="82296" indent="0">
              <a:buNone/>
            </a:pPr>
            <a:r>
              <a:rPr lang="en-US" dirty="0"/>
              <a:t>+</a:t>
            </a:r>
          </a:p>
          <a:p>
            <a:pPr marL="82296" indent="0">
              <a:buNone/>
            </a:pPr>
            <a:r>
              <a:rPr lang="en-US" dirty="0"/>
              <a:t>UA</a:t>
            </a:r>
          </a:p>
          <a:p>
            <a:pPr marL="82296" indent="0">
              <a:buNone/>
            </a:pPr>
            <a:r>
              <a:rPr lang="en-US" dirty="0"/>
              <a:t>_____________</a:t>
            </a:r>
          </a:p>
          <a:p>
            <a:pPr marL="82296" indent="0">
              <a:buNone/>
            </a:pPr>
            <a:r>
              <a:rPr lang="en-US" dirty="0"/>
              <a:t>Must be Equal or less than Maximum  allowable HOME rent </a:t>
            </a:r>
          </a:p>
          <a:p>
            <a:pPr marL="82296" indent="0">
              <a:buNone/>
            </a:pPr>
            <a:endParaRPr lang="en-US" dirty="0"/>
          </a:p>
          <a:p>
            <a:pPr marL="82296" indent="0">
              <a:buNone/>
            </a:pPr>
            <a:endParaRPr lang="en-US" dirty="0" smtClean="0"/>
          </a:p>
          <a:p>
            <a:pPr marL="82296" indent="0">
              <a:buNone/>
            </a:pPr>
            <a:endParaRPr lang="en-US" dirty="0"/>
          </a:p>
        </p:txBody>
      </p:sp>
    </p:spTree>
    <p:extLst>
      <p:ext uri="{BB962C8B-B14F-4D97-AF65-F5344CB8AC3E}">
        <p14:creationId xmlns:p14="http://schemas.microsoft.com/office/powerpoint/2010/main" val="37214355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HOME PJ?</a:t>
            </a:r>
            <a:endParaRPr lang="en-US" dirty="0"/>
          </a:p>
        </p:txBody>
      </p:sp>
      <p:sp>
        <p:nvSpPr>
          <p:cNvPr id="3" name="Content Placeholder 2"/>
          <p:cNvSpPr>
            <a:spLocks noGrp="1"/>
          </p:cNvSpPr>
          <p:nvPr>
            <p:ph idx="1"/>
          </p:nvPr>
        </p:nvSpPr>
        <p:spPr/>
        <p:txBody>
          <a:bodyPr>
            <a:normAutofit fontScale="92500"/>
          </a:bodyPr>
          <a:lstStyle/>
          <a:p>
            <a:pPr marL="82296" indent="0">
              <a:buNone/>
            </a:pPr>
            <a:r>
              <a:rPr lang="en-US" dirty="0"/>
              <a:t>A Participating Jurisdiction (PJ) is responsible for ensuring that all HOME funds </a:t>
            </a:r>
            <a:r>
              <a:rPr lang="en-US" dirty="0" smtClean="0"/>
              <a:t>received and subsequently allocated from HUD are </a:t>
            </a:r>
            <a:r>
              <a:rPr lang="en-US" dirty="0"/>
              <a:t>used in accordance with </a:t>
            </a:r>
            <a:r>
              <a:rPr lang="en-US" dirty="0" smtClean="0"/>
              <a:t>the HUD Federal requirements</a:t>
            </a:r>
            <a:r>
              <a:rPr lang="en-US" dirty="0"/>
              <a:t>, regardless of whether funds are actually administered by </a:t>
            </a:r>
            <a:r>
              <a:rPr lang="en-US" dirty="0" smtClean="0"/>
              <a:t>sub recipients, </a:t>
            </a:r>
            <a:r>
              <a:rPr lang="en-US" dirty="0"/>
              <a:t>state recipients, or contractors. </a:t>
            </a:r>
            <a:r>
              <a:rPr lang="en-US" dirty="0" smtClean="0"/>
              <a:t>Every PJ is monitored by HUD CPD (Community Planning and Development). </a:t>
            </a:r>
            <a:endParaRPr lang="en-US" dirty="0"/>
          </a:p>
        </p:txBody>
      </p:sp>
    </p:spTree>
    <p:extLst>
      <p:ext uri="{BB962C8B-B14F-4D97-AF65-F5344CB8AC3E}">
        <p14:creationId xmlns:p14="http://schemas.microsoft.com/office/powerpoint/2010/main" val="41854133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 Price</a:t>
            </a:r>
            <a:endParaRPr lang="en-US" dirty="0"/>
          </a:p>
        </p:txBody>
      </p:sp>
      <p:sp>
        <p:nvSpPr>
          <p:cNvPr id="3" name="Content Placeholder 2"/>
          <p:cNvSpPr>
            <a:spLocks noGrp="1"/>
          </p:cNvSpPr>
          <p:nvPr>
            <p:ph idx="1"/>
          </p:nvPr>
        </p:nvSpPr>
        <p:spPr>
          <a:xfrm>
            <a:off x="1435608" y="1295400"/>
            <a:ext cx="7498080" cy="5410200"/>
          </a:xfrm>
        </p:spPr>
        <p:txBody>
          <a:bodyPr>
            <a:normAutofit fontScale="77500" lnSpcReduction="20000"/>
          </a:bodyPr>
          <a:lstStyle/>
          <a:p>
            <a:pPr marL="82296" indent="0">
              <a:buNone/>
            </a:pPr>
            <a:r>
              <a:rPr lang="en-US" dirty="0" smtClean="0"/>
              <a:t>Project Based Subsidy</a:t>
            </a:r>
          </a:p>
          <a:p>
            <a:pPr marL="82296" indent="0">
              <a:buNone/>
            </a:pPr>
            <a:r>
              <a:rPr lang="en-US" dirty="0"/>
              <a:t>Project Based Section 8 or RD Units</a:t>
            </a:r>
          </a:p>
          <a:p>
            <a:pPr marL="82296" indent="0">
              <a:buNone/>
            </a:pPr>
            <a:endParaRPr lang="en-US" dirty="0"/>
          </a:p>
          <a:p>
            <a:pPr marL="82296" indent="0">
              <a:buNone/>
            </a:pPr>
            <a:r>
              <a:rPr lang="en-US" sz="2600" b="1" dirty="0"/>
              <a:t>LOW HOME Units </a:t>
            </a:r>
            <a:r>
              <a:rPr lang="en-US" sz="2600" dirty="0" smtClean="0"/>
              <a:t>Rent </a:t>
            </a:r>
            <a:r>
              <a:rPr lang="en-US" sz="2600" dirty="0"/>
              <a:t>collected can </a:t>
            </a:r>
            <a:r>
              <a:rPr lang="en-US" sz="2600" dirty="0" smtClean="0"/>
              <a:t>be up to the </a:t>
            </a:r>
            <a:r>
              <a:rPr lang="en-US" sz="2600" dirty="0"/>
              <a:t>approved project based rent </a:t>
            </a:r>
            <a:r>
              <a:rPr lang="en-US" sz="2600" dirty="0" smtClean="0"/>
              <a:t>amount even if higher than the Low HOME limit  </a:t>
            </a:r>
            <a:r>
              <a:rPr lang="en-US" sz="2600" dirty="0"/>
              <a:t>(</a:t>
            </a:r>
            <a:r>
              <a:rPr lang="en-US" sz="2600" dirty="0" smtClean="0"/>
              <a:t>Section </a:t>
            </a:r>
            <a:r>
              <a:rPr lang="en-US" sz="2600" dirty="0"/>
              <a:t>8 or RD</a:t>
            </a:r>
            <a:r>
              <a:rPr lang="en-US" sz="2600" dirty="0" smtClean="0"/>
              <a:t>)*</a:t>
            </a:r>
            <a:endParaRPr lang="en-US" sz="2600" dirty="0"/>
          </a:p>
          <a:p>
            <a:pPr marL="82296" indent="0">
              <a:buNone/>
            </a:pPr>
            <a:r>
              <a:rPr lang="en-US" sz="2600" b="1" dirty="0" smtClean="0"/>
              <a:t>High </a:t>
            </a:r>
            <a:r>
              <a:rPr lang="en-US" sz="2600" b="1" dirty="0"/>
              <a:t>HOME </a:t>
            </a:r>
            <a:r>
              <a:rPr lang="en-US" sz="2600" b="1" dirty="0" smtClean="0"/>
              <a:t>Units</a:t>
            </a:r>
            <a:r>
              <a:rPr lang="en-US" sz="2600" dirty="0" smtClean="0"/>
              <a:t> </a:t>
            </a:r>
            <a:r>
              <a:rPr lang="en-US" sz="2600" dirty="0"/>
              <a:t>Rent collected must not exceed </a:t>
            </a:r>
            <a:r>
              <a:rPr lang="en-US" sz="2600" dirty="0" smtClean="0"/>
              <a:t>HIGH </a:t>
            </a:r>
            <a:r>
              <a:rPr lang="en-US" sz="2600" dirty="0"/>
              <a:t>HOME rent limit</a:t>
            </a:r>
          </a:p>
          <a:p>
            <a:pPr marL="82296" indent="0">
              <a:buNone/>
            </a:pPr>
            <a:endParaRPr lang="en-US" sz="2600" dirty="0" smtClean="0"/>
          </a:p>
          <a:p>
            <a:pPr marL="82296" indent="0">
              <a:buNone/>
            </a:pPr>
            <a:r>
              <a:rPr lang="en-US" sz="2200" b="1" u="sng" dirty="0" smtClean="0"/>
              <a:t>IMPORTANT</a:t>
            </a:r>
            <a:r>
              <a:rPr lang="en-US" sz="2200" b="1" dirty="0" smtClean="0"/>
              <a:t> to know:</a:t>
            </a:r>
          </a:p>
          <a:p>
            <a:pPr marL="82296" indent="0">
              <a:buNone/>
            </a:pPr>
            <a:r>
              <a:rPr lang="en-US" sz="2200" dirty="0" smtClean="0"/>
              <a:t>*The </a:t>
            </a:r>
            <a:r>
              <a:rPr lang="en-US" sz="2200" dirty="0"/>
              <a:t>exception to use a higher rent than a </a:t>
            </a:r>
            <a:r>
              <a:rPr lang="en-US" sz="2200" dirty="0" smtClean="0"/>
              <a:t>LOW HOME </a:t>
            </a:r>
            <a:r>
              <a:rPr lang="en-US" sz="2200" dirty="0"/>
              <a:t>rent ONLY applies to units that have federal or state project based </a:t>
            </a:r>
            <a:r>
              <a:rPr lang="en-US" sz="2200" dirty="0" smtClean="0"/>
              <a:t>subsidy that </a:t>
            </a:r>
            <a:r>
              <a:rPr lang="en-US" sz="2200" dirty="0"/>
              <a:t>are occupied by families who have incomes below 50% of area median income and pay no more than 30% of their adjusted income toward rent. </a:t>
            </a:r>
            <a:endParaRPr lang="en-US" sz="2200" dirty="0" smtClean="0"/>
          </a:p>
          <a:p>
            <a:pPr marL="82296" indent="0">
              <a:buNone/>
            </a:pPr>
            <a:r>
              <a:rPr lang="en-US" sz="2200" dirty="0" smtClean="0"/>
              <a:t>Be Aware: PHA’s are now allowed to exchange housing choice vouchers for project based vouchers (with rules and provisions of course) however, amendments may be needed for HOME restrictions.  </a:t>
            </a:r>
            <a:endParaRPr lang="en-US" sz="2200" dirty="0"/>
          </a:p>
        </p:txBody>
      </p:sp>
    </p:spTree>
    <p:extLst>
      <p:ext uri="{BB962C8B-B14F-4D97-AF65-F5344CB8AC3E}">
        <p14:creationId xmlns:p14="http://schemas.microsoft.com/office/powerpoint/2010/main" val="156945390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020762"/>
          </a:xfrm>
        </p:spPr>
        <p:txBody>
          <a:bodyPr/>
          <a:lstStyle/>
          <a:p>
            <a:r>
              <a:rPr lang="en-US" dirty="0" smtClean="0"/>
              <a:t>Right Price</a:t>
            </a:r>
            <a:endParaRPr lang="en-US" dirty="0"/>
          </a:p>
        </p:txBody>
      </p:sp>
      <p:sp>
        <p:nvSpPr>
          <p:cNvPr id="3" name="Content Placeholder 2"/>
          <p:cNvSpPr>
            <a:spLocks noGrp="1"/>
          </p:cNvSpPr>
          <p:nvPr>
            <p:ph idx="1"/>
          </p:nvPr>
        </p:nvSpPr>
        <p:spPr>
          <a:xfrm>
            <a:off x="1435608" y="1219200"/>
            <a:ext cx="7498080" cy="5562600"/>
          </a:xfrm>
        </p:spPr>
        <p:txBody>
          <a:bodyPr>
            <a:noAutofit/>
          </a:bodyPr>
          <a:lstStyle/>
          <a:p>
            <a:pPr marL="82296" indent="0">
              <a:buNone/>
            </a:pPr>
            <a:r>
              <a:rPr lang="en-US" sz="2000" b="1" u="sng" dirty="0"/>
              <a:t>Rent Increases</a:t>
            </a:r>
            <a:r>
              <a:rPr lang="en-US" sz="2000" dirty="0"/>
              <a:t> must be approved by OHCS in writing. The requested amount can never be more than the HOME published rent </a:t>
            </a:r>
            <a:r>
              <a:rPr lang="en-US" sz="2000" dirty="0" smtClean="0"/>
              <a:t>with a deduction for the UA, fees as applicable, and other funding deductions as required (OAHTC for example).</a:t>
            </a:r>
          </a:p>
          <a:p>
            <a:r>
              <a:rPr lang="en-US" sz="1400" dirty="0" smtClean="0"/>
              <a:t>Allow </a:t>
            </a:r>
            <a:r>
              <a:rPr lang="en-US" sz="1400" dirty="0"/>
              <a:t>9</a:t>
            </a:r>
            <a:r>
              <a:rPr lang="en-US" sz="1400" dirty="0" smtClean="0"/>
              <a:t>0 </a:t>
            </a:r>
            <a:r>
              <a:rPr lang="en-US" sz="1400" dirty="0"/>
              <a:t>days for rent increase </a:t>
            </a:r>
            <a:r>
              <a:rPr lang="en-US" sz="1400" dirty="0" smtClean="0"/>
              <a:t>approval by OHCS</a:t>
            </a:r>
            <a:endParaRPr lang="en-US" sz="1400" dirty="0"/>
          </a:p>
          <a:p>
            <a:r>
              <a:rPr lang="en-US" sz="1400" dirty="0" smtClean="0"/>
              <a:t>The most recent HUD HOME rule changed </a:t>
            </a:r>
            <a:r>
              <a:rPr lang="en-US" sz="1400" dirty="0"/>
              <a:t>rent increase </a:t>
            </a:r>
            <a:r>
              <a:rPr lang="en-US" sz="1400" dirty="0" smtClean="0"/>
              <a:t>requirements  </a:t>
            </a:r>
            <a:endParaRPr lang="en-US" sz="1400" dirty="0"/>
          </a:p>
          <a:p>
            <a:r>
              <a:rPr lang="en-US" sz="1400" dirty="0"/>
              <a:t>Current Utility Allowance information should be sent with the request for rent </a:t>
            </a:r>
            <a:r>
              <a:rPr lang="en-US" sz="1400" dirty="0" smtClean="0"/>
              <a:t>increase</a:t>
            </a:r>
          </a:p>
          <a:p>
            <a:r>
              <a:rPr lang="en-US" sz="1400" dirty="0" smtClean="0"/>
              <a:t>Each tenant’s ability to pay should be considered</a:t>
            </a:r>
          </a:p>
          <a:p>
            <a:r>
              <a:rPr lang="en-US" sz="1400" dirty="0" smtClean="0"/>
              <a:t>Specify in your request how you will implement the increase (in place tenants or at turn over)</a:t>
            </a:r>
          </a:p>
          <a:p>
            <a:r>
              <a:rPr lang="en-US" sz="1400" dirty="0" smtClean="0"/>
              <a:t>Take into consideration that properties are funded using a formula that indicates a 2% to 3% allowable increase per year</a:t>
            </a:r>
          </a:p>
          <a:p>
            <a:r>
              <a:rPr lang="en-US" sz="1400" dirty="0" smtClean="0"/>
              <a:t>Budgets should be sent in with requests for approvals</a:t>
            </a:r>
          </a:p>
          <a:p>
            <a:r>
              <a:rPr lang="en-US" sz="1400" dirty="0" smtClean="0"/>
              <a:t>Vacancy information should also be sent in</a:t>
            </a:r>
          </a:p>
          <a:p>
            <a:r>
              <a:rPr lang="en-US" sz="1400" dirty="0" smtClean="0"/>
              <a:t>Requests up to 5% will be reviewed and approved by a Compliance Officer</a:t>
            </a:r>
          </a:p>
          <a:p>
            <a:r>
              <a:rPr lang="en-US" sz="1400" dirty="0" smtClean="0"/>
              <a:t>Requests over 5% will be reviewed by an OHCS Asset Manager  for financial “need” </a:t>
            </a:r>
            <a:endParaRPr lang="en-US" sz="1400" dirty="0"/>
          </a:p>
          <a:p>
            <a:pPr marL="82296" indent="0">
              <a:buNone/>
            </a:pPr>
            <a:r>
              <a:rPr lang="en-US" sz="1400" dirty="0" smtClean="0"/>
              <a:t>*A </a:t>
            </a:r>
            <a:r>
              <a:rPr lang="en-US" sz="1400" dirty="0"/>
              <a:t>rent decrease may be necessary if the rent limits decrease or the cost of utilities increase</a:t>
            </a:r>
            <a:r>
              <a:rPr lang="en-US" sz="1400" dirty="0" smtClean="0"/>
              <a:t>.</a:t>
            </a:r>
          </a:p>
          <a:p>
            <a:pPr marL="82296" indent="0">
              <a:buNone/>
            </a:pPr>
            <a:r>
              <a:rPr lang="en-US" sz="1400" dirty="0" smtClean="0"/>
              <a:t>The OHCS Rent Policy and Rent Request form was approved by Housing Council on 4/6/18 and must be used for all rent increase activity in OHCS funded properties</a:t>
            </a:r>
            <a:endParaRPr lang="en-US" sz="1400" dirty="0"/>
          </a:p>
          <a:p>
            <a:pPr marL="82296" indent="0">
              <a:buNone/>
            </a:pPr>
            <a:endParaRPr lang="en-US" sz="2000" dirty="0"/>
          </a:p>
          <a:p>
            <a:pPr marL="82296" indent="0">
              <a:buNone/>
            </a:pPr>
            <a:endParaRPr lang="en-US" sz="2000" dirty="0"/>
          </a:p>
          <a:p>
            <a:pPr marL="82296" indent="0">
              <a:buNone/>
            </a:pPr>
            <a:endParaRPr lang="en-US" sz="2000" dirty="0"/>
          </a:p>
        </p:txBody>
      </p:sp>
    </p:spTree>
    <p:extLst>
      <p:ext uri="{BB962C8B-B14F-4D97-AF65-F5344CB8AC3E}">
        <p14:creationId xmlns:p14="http://schemas.microsoft.com/office/powerpoint/2010/main" val="154373915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 Price</a:t>
            </a:r>
            <a:endParaRPr lang="en-US" dirty="0"/>
          </a:p>
        </p:txBody>
      </p:sp>
      <p:sp>
        <p:nvSpPr>
          <p:cNvPr id="3" name="Content Placeholder 2"/>
          <p:cNvSpPr>
            <a:spLocks noGrp="1"/>
          </p:cNvSpPr>
          <p:nvPr>
            <p:ph idx="1"/>
          </p:nvPr>
        </p:nvSpPr>
        <p:spPr/>
        <p:txBody>
          <a:bodyPr>
            <a:normAutofit lnSpcReduction="10000"/>
          </a:bodyPr>
          <a:lstStyle/>
          <a:p>
            <a:pPr marL="82296" indent="0">
              <a:buNone/>
            </a:pPr>
            <a:r>
              <a:rPr lang="en-US" dirty="0" smtClean="0"/>
              <a:t>Fees</a:t>
            </a:r>
          </a:p>
          <a:p>
            <a:pPr marL="82296" indent="0">
              <a:buNone/>
            </a:pPr>
            <a:r>
              <a:rPr lang="en-US" sz="2000" dirty="0"/>
              <a:t>Mandatory fees and surcharges are not encouraged in HOME properties and written approval must be received by OHCS before a fee is imposed on a tenant.</a:t>
            </a:r>
          </a:p>
          <a:p>
            <a:pPr marL="82296" indent="0">
              <a:buNone/>
            </a:pPr>
            <a:endParaRPr lang="en-US" sz="2000" dirty="0"/>
          </a:p>
          <a:p>
            <a:pPr marL="82296" indent="0">
              <a:buNone/>
            </a:pPr>
            <a:r>
              <a:rPr lang="en-US" sz="2000" dirty="0"/>
              <a:t>Generally if imposed, HUD requires the Owner to deduct the mandatory fee from the HOME rent limit to determine </a:t>
            </a:r>
            <a:r>
              <a:rPr lang="en-US" sz="2000" dirty="0" smtClean="0"/>
              <a:t>how </a:t>
            </a:r>
            <a:r>
              <a:rPr lang="en-US" sz="2000" dirty="0"/>
              <a:t>much rent the tenant can be charged for the </a:t>
            </a:r>
            <a:r>
              <a:rPr lang="en-US" sz="2000" dirty="0" smtClean="0"/>
              <a:t>unit</a:t>
            </a:r>
          </a:p>
          <a:p>
            <a:pPr marL="82296" indent="0" algn="ctr">
              <a:buNone/>
            </a:pPr>
            <a:r>
              <a:rPr lang="en-US" sz="2200" dirty="0" smtClean="0"/>
              <a:t>Tip:</a:t>
            </a:r>
          </a:p>
          <a:p>
            <a:pPr marL="82296" indent="0">
              <a:buNone/>
            </a:pPr>
            <a:r>
              <a:rPr lang="en-US" sz="2200" dirty="0" smtClean="0"/>
              <a:t>OHCS </a:t>
            </a:r>
            <a:r>
              <a:rPr lang="en-US" sz="2200" u="sng" dirty="0" smtClean="0"/>
              <a:t>does not allow </a:t>
            </a:r>
            <a:r>
              <a:rPr lang="en-US" sz="2200" dirty="0" smtClean="0"/>
              <a:t>the following fees:</a:t>
            </a:r>
          </a:p>
          <a:p>
            <a:r>
              <a:rPr lang="en-US" sz="2200" dirty="0" smtClean="0"/>
              <a:t>Pet Rent</a:t>
            </a:r>
          </a:p>
          <a:p>
            <a:r>
              <a:rPr lang="en-US" sz="2200" dirty="0" smtClean="0"/>
              <a:t>Non Lease Renewal Fees or higher rent fees for not renewing for a specific amount of time</a:t>
            </a:r>
          </a:p>
          <a:p>
            <a:endParaRPr lang="en-US" sz="2200" dirty="0"/>
          </a:p>
        </p:txBody>
      </p:sp>
    </p:spTree>
    <p:extLst>
      <p:ext uri="{BB962C8B-B14F-4D97-AF65-F5344CB8AC3E}">
        <p14:creationId xmlns:p14="http://schemas.microsoft.com/office/powerpoint/2010/main" val="313512694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 Price</a:t>
            </a:r>
            <a:endParaRPr lang="en-US" dirty="0"/>
          </a:p>
        </p:txBody>
      </p:sp>
      <p:sp>
        <p:nvSpPr>
          <p:cNvPr id="3" name="Content Placeholder 2"/>
          <p:cNvSpPr>
            <a:spLocks noGrp="1"/>
          </p:cNvSpPr>
          <p:nvPr>
            <p:ph idx="1"/>
          </p:nvPr>
        </p:nvSpPr>
        <p:spPr>
          <a:xfrm>
            <a:off x="1435608" y="1295400"/>
            <a:ext cx="7498080" cy="5181600"/>
          </a:xfrm>
        </p:spPr>
        <p:txBody>
          <a:bodyPr>
            <a:normAutofit fontScale="70000" lnSpcReduction="20000"/>
          </a:bodyPr>
          <a:lstStyle/>
          <a:p>
            <a:pPr marL="82296" indent="0">
              <a:buNone/>
            </a:pPr>
            <a:r>
              <a:rPr lang="en-US" b="1" dirty="0" smtClean="0"/>
              <a:t>Refunding Rents</a:t>
            </a:r>
          </a:p>
          <a:p>
            <a:pPr marL="82296" indent="0">
              <a:buNone/>
            </a:pPr>
            <a:endParaRPr lang="en-US" dirty="0" smtClean="0"/>
          </a:p>
          <a:p>
            <a:pPr marL="82296" indent="0">
              <a:buNone/>
            </a:pPr>
            <a:r>
              <a:rPr lang="en-US" dirty="0" smtClean="0"/>
              <a:t>If </a:t>
            </a:r>
            <a:r>
              <a:rPr lang="en-US" dirty="0"/>
              <a:t>it is found that a family is paying over the rent limit, OHCS may require the Owner/Agent to refund the family the amount over-paid going back to the date they were first </a:t>
            </a:r>
            <a:r>
              <a:rPr lang="en-US" dirty="0" smtClean="0"/>
              <a:t>over-charged.</a:t>
            </a:r>
            <a:endParaRPr lang="en-US" dirty="0"/>
          </a:p>
          <a:p>
            <a:pPr marL="82296" indent="0">
              <a:buNone/>
            </a:pPr>
            <a:endParaRPr lang="en-US" dirty="0" smtClean="0"/>
          </a:p>
          <a:p>
            <a:pPr marL="82296" indent="0">
              <a:buNone/>
            </a:pPr>
            <a:r>
              <a:rPr lang="en-US" dirty="0" smtClean="0"/>
              <a:t>If </a:t>
            </a:r>
            <a:r>
              <a:rPr lang="en-US" dirty="0"/>
              <a:t>the family is a voucher holder it may be necessary to refund the </a:t>
            </a:r>
            <a:r>
              <a:rPr lang="en-US" dirty="0" smtClean="0"/>
              <a:t>PHA.</a:t>
            </a:r>
            <a:endParaRPr lang="en-US" dirty="0"/>
          </a:p>
          <a:p>
            <a:pPr marL="82296" indent="0">
              <a:buNone/>
            </a:pPr>
            <a:endParaRPr lang="en-US" dirty="0" smtClean="0"/>
          </a:p>
          <a:p>
            <a:pPr marL="82296" indent="0">
              <a:buNone/>
            </a:pPr>
            <a:r>
              <a:rPr lang="en-US" dirty="0" smtClean="0"/>
              <a:t>If </a:t>
            </a:r>
            <a:r>
              <a:rPr lang="en-US" dirty="0"/>
              <a:t>the PHA does not accept a refund, the money should be put into an account for a resident party or </a:t>
            </a:r>
            <a:r>
              <a:rPr lang="en-US" dirty="0" smtClean="0"/>
              <a:t>activity. </a:t>
            </a:r>
            <a:endParaRPr lang="en-US" dirty="0"/>
          </a:p>
          <a:p>
            <a:pPr marL="82296" indent="0">
              <a:buNone/>
            </a:pPr>
            <a:endParaRPr lang="en-US" dirty="0" smtClean="0"/>
          </a:p>
          <a:p>
            <a:pPr marL="82296" indent="0">
              <a:buNone/>
            </a:pPr>
            <a:r>
              <a:rPr lang="en-US" dirty="0" smtClean="0"/>
              <a:t>Tip</a:t>
            </a:r>
            <a:r>
              <a:rPr lang="en-US" dirty="0"/>
              <a:t>: Maintain a </a:t>
            </a:r>
            <a:r>
              <a:rPr lang="en-US" dirty="0" smtClean="0"/>
              <a:t>“rent buffer”, know the Section 8 requirements, </a:t>
            </a:r>
            <a:r>
              <a:rPr lang="en-US" dirty="0"/>
              <a:t>and </a:t>
            </a:r>
            <a:r>
              <a:rPr lang="en-US" dirty="0" smtClean="0"/>
              <a:t>update the </a:t>
            </a:r>
            <a:r>
              <a:rPr lang="en-US" dirty="0"/>
              <a:t>UA</a:t>
            </a:r>
            <a:r>
              <a:rPr lang="en-US" dirty="0" smtClean="0"/>
              <a:t>! </a:t>
            </a:r>
            <a:endParaRPr lang="en-US" dirty="0"/>
          </a:p>
          <a:p>
            <a:pPr marL="82296" indent="0">
              <a:buNone/>
            </a:pPr>
            <a:endParaRPr lang="en-US" dirty="0"/>
          </a:p>
        </p:txBody>
      </p:sp>
    </p:spTree>
    <p:extLst>
      <p:ext uri="{BB962C8B-B14F-4D97-AF65-F5344CB8AC3E}">
        <p14:creationId xmlns:p14="http://schemas.microsoft.com/office/powerpoint/2010/main" val="99038987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 Period of Time</a:t>
            </a:r>
            <a:endParaRPr lang="en-US" dirty="0"/>
          </a:p>
        </p:txBody>
      </p:sp>
      <p:sp>
        <p:nvSpPr>
          <p:cNvPr id="3" name="Content Placeholder 2"/>
          <p:cNvSpPr>
            <a:spLocks noGrp="1"/>
          </p:cNvSpPr>
          <p:nvPr>
            <p:ph idx="1"/>
          </p:nvPr>
        </p:nvSpPr>
        <p:spPr/>
        <p:txBody>
          <a:bodyPr/>
          <a:lstStyle/>
          <a:p>
            <a:pPr marL="82296" indent="0">
              <a:buNone/>
            </a:pPr>
            <a:r>
              <a:rPr lang="en-US" dirty="0" smtClean="0"/>
              <a:t>You have the “right” tenant, you have chosen the “right” unit, and you have established the “right price” for the tenant to pay! </a:t>
            </a:r>
          </a:p>
          <a:p>
            <a:pPr marL="82296" indent="0">
              <a:buNone/>
            </a:pPr>
            <a:endParaRPr lang="en-US" dirty="0" smtClean="0"/>
          </a:p>
          <a:p>
            <a:pPr marL="82296" indent="0">
              <a:buNone/>
            </a:pPr>
            <a:r>
              <a:rPr lang="en-US" dirty="0" smtClean="0"/>
              <a:t>So what is next? Only one more thing! You must know how to determine and implement the correct procedures when looking at the “right” period of time! </a:t>
            </a:r>
            <a:endParaRPr lang="en-US" dirty="0"/>
          </a:p>
        </p:txBody>
      </p:sp>
    </p:spTree>
    <p:extLst>
      <p:ext uri="{BB962C8B-B14F-4D97-AF65-F5344CB8AC3E}">
        <p14:creationId xmlns:p14="http://schemas.microsoft.com/office/powerpoint/2010/main" val="56634932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 Period of Time</a:t>
            </a:r>
            <a:endParaRPr lang="en-US" dirty="0"/>
          </a:p>
        </p:txBody>
      </p:sp>
      <p:sp>
        <p:nvSpPr>
          <p:cNvPr id="3" name="Content Placeholder 2"/>
          <p:cNvSpPr>
            <a:spLocks noGrp="1"/>
          </p:cNvSpPr>
          <p:nvPr>
            <p:ph idx="1"/>
          </p:nvPr>
        </p:nvSpPr>
        <p:spPr/>
        <p:txBody>
          <a:bodyPr/>
          <a:lstStyle/>
          <a:p>
            <a:pPr marL="82296" indent="0">
              <a:buNone/>
            </a:pPr>
            <a:r>
              <a:rPr lang="en-US" dirty="0" smtClean="0"/>
              <a:t>When looking at the “right” period of time we will look at two different periods.</a:t>
            </a:r>
          </a:p>
          <a:p>
            <a:pPr marL="596646" indent="-514350">
              <a:buAutoNum type="arabicParenR"/>
            </a:pPr>
            <a:r>
              <a:rPr lang="en-US" dirty="0" smtClean="0"/>
              <a:t>The “right” period of time for tenant compliance</a:t>
            </a:r>
          </a:p>
          <a:p>
            <a:pPr marL="596646" indent="-514350">
              <a:buAutoNum type="arabicParenR"/>
            </a:pPr>
            <a:r>
              <a:rPr lang="en-US" dirty="0" smtClean="0"/>
              <a:t>The “right” period of time as it relates to the HOME affordability period </a:t>
            </a:r>
            <a:endParaRPr lang="en-US" dirty="0"/>
          </a:p>
        </p:txBody>
      </p:sp>
    </p:spTree>
    <p:extLst>
      <p:ext uri="{BB962C8B-B14F-4D97-AF65-F5344CB8AC3E}">
        <p14:creationId xmlns:p14="http://schemas.microsoft.com/office/powerpoint/2010/main" val="233871097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Right Period of Time</a:t>
            </a:r>
            <a:br>
              <a:rPr lang="en-US" dirty="0" smtClean="0"/>
            </a:br>
            <a:r>
              <a:rPr lang="en-US" dirty="0" smtClean="0"/>
              <a:t>Tenants</a:t>
            </a:r>
            <a:endParaRPr lang="en-US" dirty="0"/>
          </a:p>
        </p:txBody>
      </p:sp>
      <p:sp>
        <p:nvSpPr>
          <p:cNvPr id="3" name="Content Placeholder 2"/>
          <p:cNvSpPr>
            <a:spLocks noGrp="1"/>
          </p:cNvSpPr>
          <p:nvPr>
            <p:ph idx="1"/>
          </p:nvPr>
        </p:nvSpPr>
        <p:spPr/>
        <p:txBody>
          <a:bodyPr/>
          <a:lstStyle/>
          <a:p>
            <a:pPr marL="82296" indent="0">
              <a:buNone/>
            </a:pPr>
            <a:r>
              <a:rPr lang="en-US" dirty="0" smtClean="0"/>
              <a:t>Lease Requirements</a:t>
            </a:r>
          </a:p>
          <a:p>
            <a:pPr marL="82296" indent="0">
              <a:buNone/>
            </a:pPr>
            <a:endParaRPr lang="en-US" dirty="0" smtClean="0"/>
          </a:p>
          <a:p>
            <a:pPr marL="82296" indent="0">
              <a:buNone/>
            </a:pPr>
            <a:r>
              <a:rPr lang="en-US" dirty="0" smtClean="0"/>
              <a:t>HOME assisted tenants must be “offered” a one year lease term.</a:t>
            </a:r>
          </a:p>
          <a:p>
            <a:pPr marL="82296" indent="0">
              <a:buNone/>
            </a:pPr>
            <a:endParaRPr lang="en-US" dirty="0" smtClean="0"/>
          </a:p>
          <a:p>
            <a:pPr marL="82296" indent="0">
              <a:buNone/>
            </a:pPr>
            <a:r>
              <a:rPr lang="en-US" dirty="0" smtClean="0"/>
              <a:t>Please remember that the HOME Lease Compliance form is a mandatory form!</a:t>
            </a:r>
          </a:p>
          <a:p>
            <a:pPr marL="82296" indent="0">
              <a:buNone/>
            </a:pPr>
            <a:endParaRPr lang="en-US" dirty="0" smtClean="0"/>
          </a:p>
          <a:p>
            <a:pPr marL="82296" indent="0">
              <a:buNone/>
            </a:pPr>
            <a:endParaRPr lang="en-US" dirty="0"/>
          </a:p>
        </p:txBody>
      </p:sp>
    </p:spTree>
    <p:extLst>
      <p:ext uri="{BB962C8B-B14F-4D97-AF65-F5344CB8AC3E}">
        <p14:creationId xmlns:p14="http://schemas.microsoft.com/office/powerpoint/2010/main" val="103399657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Right Period of Time</a:t>
            </a:r>
            <a:br>
              <a:rPr lang="en-US" dirty="0" smtClean="0"/>
            </a:br>
            <a:r>
              <a:rPr lang="en-US" dirty="0" smtClean="0"/>
              <a:t>Tenants</a:t>
            </a:r>
            <a:endParaRPr lang="en-US" dirty="0"/>
          </a:p>
        </p:txBody>
      </p:sp>
      <p:sp>
        <p:nvSpPr>
          <p:cNvPr id="3" name="Content Placeholder 2"/>
          <p:cNvSpPr>
            <a:spLocks noGrp="1"/>
          </p:cNvSpPr>
          <p:nvPr>
            <p:ph idx="1"/>
          </p:nvPr>
        </p:nvSpPr>
        <p:spPr/>
        <p:txBody>
          <a:bodyPr>
            <a:normAutofit lnSpcReduction="10000"/>
          </a:bodyPr>
          <a:lstStyle/>
          <a:p>
            <a:pPr marL="82296" indent="0">
              <a:buNone/>
            </a:pPr>
            <a:r>
              <a:rPr lang="en-US" dirty="0" smtClean="0"/>
              <a:t>Other HOME Lease Requirements</a:t>
            </a:r>
          </a:p>
          <a:p>
            <a:r>
              <a:rPr lang="en-US" sz="2400" dirty="0"/>
              <a:t>Legal names of all parties</a:t>
            </a:r>
          </a:p>
          <a:p>
            <a:r>
              <a:rPr lang="en-US" sz="2400" dirty="0"/>
              <a:t>Description of unit</a:t>
            </a:r>
          </a:p>
          <a:p>
            <a:r>
              <a:rPr lang="en-US" sz="2400" dirty="0" smtClean="0"/>
              <a:t>Rent </a:t>
            </a:r>
            <a:r>
              <a:rPr lang="en-US" sz="2400" dirty="0"/>
              <a:t>amount</a:t>
            </a:r>
          </a:p>
          <a:p>
            <a:r>
              <a:rPr lang="en-US" sz="2400" dirty="0"/>
              <a:t>Utility information</a:t>
            </a:r>
          </a:p>
          <a:p>
            <a:r>
              <a:rPr lang="en-US" sz="2400" dirty="0"/>
              <a:t>Permitted and restricted uses</a:t>
            </a:r>
          </a:p>
          <a:p>
            <a:r>
              <a:rPr lang="en-US" sz="2400" dirty="0"/>
              <a:t>Security deposit and/or fees</a:t>
            </a:r>
          </a:p>
          <a:p>
            <a:r>
              <a:rPr lang="en-US" sz="2400" dirty="0"/>
              <a:t>Signatures and dates of all </a:t>
            </a:r>
            <a:r>
              <a:rPr lang="en-US" sz="2400" dirty="0" smtClean="0"/>
              <a:t>parties</a:t>
            </a:r>
          </a:p>
          <a:p>
            <a:pPr marL="82296" indent="0" algn="ctr">
              <a:buNone/>
            </a:pPr>
            <a:r>
              <a:rPr lang="en-US" sz="2400" b="1" dirty="0" smtClean="0"/>
              <a:t>Tip:</a:t>
            </a:r>
            <a:endParaRPr lang="en-US" sz="2400" b="1" dirty="0"/>
          </a:p>
          <a:p>
            <a:pPr marL="82296" indent="0">
              <a:buNone/>
            </a:pPr>
            <a:r>
              <a:rPr lang="en-US" sz="2000" dirty="0" smtClean="0"/>
              <a:t>Do you have a specified time for rent increases indicated?</a:t>
            </a:r>
          </a:p>
          <a:p>
            <a:pPr marL="82296" indent="0">
              <a:buNone/>
            </a:pPr>
            <a:r>
              <a:rPr lang="en-US" sz="2000" dirty="0" smtClean="0"/>
              <a:t>Do you have appropriate wording regarding accessible units and possible mandatory transfers (if features are not needed)?</a:t>
            </a:r>
          </a:p>
          <a:p>
            <a:pPr marL="82296" indent="0">
              <a:buNone/>
            </a:pPr>
            <a:endParaRPr lang="en-US" sz="2400" dirty="0"/>
          </a:p>
          <a:p>
            <a:pPr marL="82296" indent="0">
              <a:buNone/>
            </a:pPr>
            <a:endParaRPr lang="en-US" dirty="0"/>
          </a:p>
        </p:txBody>
      </p:sp>
    </p:spTree>
    <p:extLst>
      <p:ext uri="{BB962C8B-B14F-4D97-AF65-F5344CB8AC3E}">
        <p14:creationId xmlns:p14="http://schemas.microsoft.com/office/powerpoint/2010/main" val="22197044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Right Period of Time</a:t>
            </a:r>
            <a:br>
              <a:rPr lang="en-US" dirty="0"/>
            </a:br>
            <a:r>
              <a:rPr lang="en-US" dirty="0"/>
              <a:t>Tenants</a:t>
            </a:r>
          </a:p>
        </p:txBody>
      </p:sp>
      <p:sp>
        <p:nvSpPr>
          <p:cNvPr id="3" name="Content Placeholder 2"/>
          <p:cNvSpPr>
            <a:spLocks noGrp="1"/>
          </p:cNvSpPr>
          <p:nvPr>
            <p:ph idx="1"/>
          </p:nvPr>
        </p:nvSpPr>
        <p:spPr>
          <a:xfrm>
            <a:off x="1435608" y="1447800"/>
            <a:ext cx="7498080" cy="5105400"/>
          </a:xfrm>
        </p:spPr>
        <p:txBody>
          <a:bodyPr>
            <a:normAutofit fontScale="85000" lnSpcReduction="10000"/>
          </a:bodyPr>
          <a:lstStyle/>
          <a:p>
            <a:pPr marL="82296" indent="0">
              <a:buNone/>
            </a:pPr>
            <a:r>
              <a:rPr lang="en-US" dirty="0" smtClean="0"/>
              <a:t>Evictions and Lease Renewals:</a:t>
            </a:r>
          </a:p>
          <a:p>
            <a:pPr marL="82296" indent="0">
              <a:buNone/>
            </a:pPr>
            <a:endParaRPr lang="en-US" dirty="0" smtClean="0"/>
          </a:p>
          <a:p>
            <a:pPr marL="82296" indent="0">
              <a:buNone/>
            </a:pPr>
            <a:r>
              <a:rPr lang="en-US" dirty="0" smtClean="0"/>
              <a:t>Tenants </a:t>
            </a:r>
            <a:r>
              <a:rPr lang="en-US" dirty="0"/>
              <a:t>of HOME-assisted rental units </a:t>
            </a:r>
            <a:r>
              <a:rPr lang="en-US" dirty="0" smtClean="0"/>
              <a:t>must be </a:t>
            </a:r>
            <a:r>
              <a:rPr lang="en-US" dirty="0"/>
              <a:t>provided with 30-day written notice of the owner’s intention to evict or deny lease renewal. </a:t>
            </a:r>
            <a:endParaRPr lang="en-US" dirty="0" smtClean="0"/>
          </a:p>
          <a:p>
            <a:pPr marL="82296" indent="0">
              <a:buNone/>
            </a:pPr>
            <a:endParaRPr lang="en-US" dirty="0"/>
          </a:p>
          <a:p>
            <a:pPr marL="82296" indent="0">
              <a:buNone/>
            </a:pPr>
            <a:r>
              <a:rPr lang="en-US" dirty="0" smtClean="0"/>
              <a:t>*Contact the PJ if </a:t>
            </a:r>
            <a:r>
              <a:rPr lang="en-US" dirty="0"/>
              <a:t>a situation </a:t>
            </a:r>
            <a:r>
              <a:rPr lang="en-US" dirty="0" smtClean="0"/>
              <a:t>exists where the tenant’s </a:t>
            </a:r>
            <a:r>
              <a:rPr lang="en-US" dirty="0"/>
              <a:t>presence in the unit constitutes a direct threat to the safety of tenants or employees of the housing or presents an imminent threat to the property.</a:t>
            </a:r>
          </a:p>
          <a:p>
            <a:pPr marL="82296" indent="0">
              <a:buNone/>
            </a:pPr>
            <a:endParaRPr lang="en-US" dirty="0"/>
          </a:p>
        </p:txBody>
      </p:sp>
    </p:spTree>
    <p:extLst>
      <p:ext uri="{BB962C8B-B14F-4D97-AF65-F5344CB8AC3E}">
        <p14:creationId xmlns:p14="http://schemas.microsoft.com/office/powerpoint/2010/main" val="83354522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Right Period of Time</a:t>
            </a:r>
            <a:br>
              <a:rPr lang="en-US" dirty="0" smtClean="0"/>
            </a:br>
            <a:r>
              <a:rPr lang="en-US" dirty="0" smtClean="0"/>
              <a:t>Tenants</a:t>
            </a:r>
            <a:endParaRPr lang="en-US" dirty="0"/>
          </a:p>
        </p:txBody>
      </p:sp>
      <p:sp>
        <p:nvSpPr>
          <p:cNvPr id="3" name="Content Placeholder 2"/>
          <p:cNvSpPr>
            <a:spLocks noGrp="1"/>
          </p:cNvSpPr>
          <p:nvPr>
            <p:ph idx="1"/>
          </p:nvPr>
        </p:nvSpPr>
        <p:spPr/>
        <p:txBody>
          <a:bodyPr/>
          <a:lstStyle/>
          <a:p>
            <a:pPr marL="82296" indent="0">
              <a:buNone/>
            </a:pPr>
            <a:r>
              <a:rPr lang="en-US" dirty="0" smtClean="0"/>
              <a:t>Certifications</a:t>
            </a:r>
          </a:p>
          <a:p>
            <a:pPr marL="82296" indent="0">
              <a:buNone/>
            </a:pPr>
            <a:endParaRPr lang="en-US" dirty="0" smtClean="0"/>
          </a:p>
          <a:p>
            <a:pPr marL="82296" indent="0">
              <a:buNone/>
            </a:pPr>
            <a:r>
              <a:rPr lang="en-US" dirty="0" smtClean="0"/>
              <a:t>Owners </a:t>
            </a:r>
            <a:r>
              <a:rPr lang="en-US" dirty="0"/>
              <a:t>and Agents must examine each tenant household’s income </a:t>
            </a:r>
            <a:r>
              <a:rPr lang="en-US" b="1" u="sng" dirty="0"/>
              <a:t>every year </a:t>
            </a:r>
            <a:r>
              <a:rPr lang="en-US" dirty="0"/>
              <a:t>during the affordability period to determine if the household continues to be income eligible to occupy the HOME assisted unit.</a:t>
            </a:r>
          </a:p>
          <a:p>
            <a:pPr marL="82296" indent="0">
              <a:buNone/>
            </a:pPr>
            <a:endParaRPr lang="en-US" dirty="0"/>
          </a:p>
        </p:txBody>
      </p:sp>
    </p:spTree>
    <p:extLst>
      <p:ext uri="{BB962C8B-B14F-4D97-AF65-F5344CB8AC3E}">
        <p14:creationId xmlns:p14="http://schemas.microsoft.com/office/powerpoint/2010/main" val="13966147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PJ’s in Oregon</a:t>
            </a:r>
            <a:endParaRPr lang="en-US" dirty="0"/>
          </a:p>
        </p:txBody>
      </p:sp>
      <p:sp>
        <p:nvSpPr>
          <p:cNvPr id="3" name="Content Placeholder 2"/>
          <p:cNvSpPr>
            <a:spLocks noGrp="1"/>
          </p:cNvSpPr>
          <p:nvPr>
            <p:ph idx="1"/>
          </p:nvPr>
        </p:nvSpPr>
        <p:spPr/>
        <p:txBody>
          <a:bodyPr/>
          <a:lstStyle/>
          <a:p>
            <a:pPr marL="82296" indent="0">
              <a:buNone/>
            </a:pPr>
            <a:r>
              <a:rPr lang="en-US" dirty="0"/>
              <a:t>State of Oregon (OHCS)</a:t>
            </a:r>
          </a:p>
          <a:p>
            <a:pPr marL="82296" indent="0">
              <a:buNone/>
            </a:pPr>
            <a:r>
              <a:rPr lang="en-US" dirty="0"/>
              <a:t>City of Corvallis</a:t>
            </a:r>
          </a:p>
          <a:p>
            <a:pPr marL="82296" indent="0">
              <a:buNone/>
            </a:pPr>
            <a:r>
              <a:rPr lang="en-US" dirty="0"/>
              <a:t>City of </a:t>
            </a:r>
            <a:r>
              <a:rPr lang="en-US" dirty="0" smtClean="0"/>
              <a:t>Eugene-Lane County</a:t>
            </a:r>
            <a:endParaRPr lang="en-US" dirty="0"/>
          </a:p>
          <a:p>
            <a:pPr marL="82296" indent="0">
              <a:buNone/>
            </a:pPr>
            <a:r>
              <a:rPr lang="en-US" dirty="0"/>
              <a:t>City of Portland (PHB</a:t>
            </a:r>
            <a:r>
              <a:rPr lang="en-US" dirty="0" smtClean="0"/>
              <a:t>)- City of Gresham</a:t>
            </a:r>
            <a:endParaRPr lang="en-US" dirty="0"/>
          </a:p>
          <a:p>
            <a:pPr marL="82296" indent="0">
              <a:buNone/>
            </a:pPr>
            <a:r>
              <a:rPr lang="en-US" dirty="0"/>
              <a:t>City of Salem</a:t>
            </a:r>
          </a:p>
          <a:p>
            <a:pPr marL="82296" indent="0">
              <a:buNone/>
            </a:pPr>
            <a:r>
              <a:rPr lang="en-US" dirty="0"/>
              <a:t>Clackamas County</a:t>
            </a:r>
          </a:p>
          <a:p>
            <a:pPr marL="82296" indent="0">
              <a:buNone/>
            </a:pPr>
            <a:r>
              <a:rPr lang="en-US" dirty="0"/>
              <a:t>Washington County</a:t>
            </a:r>
          </a:p>
          <a:p>
            <a:pPr marL="82296" indent="0">
              <a:buNone/>
            </a:pPr>
            <a:endParaRPr lang="en-US" dirty="0"/>
          </a:p>
        </p:txBody>
      </p:sp>
    </p:spTree>
    <p:extLst>
      <p:ext uri="{BB962C8B-B14F-4D97-AF65-F5344CB8AC3E}">
        <p14:creationId xmlns:p14="http://schemas.microsoft.com/office/powerpoint/2010/main" val="321780669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Right Period of Time</a:t>
            </a:r>
            <a:br>
              <a:rPr lang="en-US" dirty="0" smtClean="0"/>
            </a:br>
            <a:r>
              <a:rPr lang="en-US" dirty="0" smtClean="0"/>
              <a:t>Tenants</a:t>
            </a:r>
            <a:endParaRPr lang="en-US" dirty="0"/>
          </a:p>
        </p:txBody>
      </p:sp>
      <p:sp>
        <p:nvSpPr>
          <p:cNvPr id="3" name="Content Placeholder 2"/>
          <p:cNvSpPr>
            <a:spLocks noGrp="1"/>
          </p:cNvSpPr>
          <p:nvPr>
            <p:ph idx="1"/>
          </p:nvPr>
        </p:nvSpPr>
        <p:spPr/>
        <p:txBody>
          <a:bodyPr>
            <a:normAutofit fontScale="77500" lnSpcReduction="20000"/>
          </a:bodyPr>
          <a:lstStyle/>
          <a:p>
            <a:pPr marL="82296" indent="0">
              <a:buNone/>
            </a:pPr>
            <a:r>
              <a:rPr lang="en-US" dirty="0" smtClean="0"/>
              <a:t>Certifications </a:t>
            </a:r>
          </a:p>
          <a:p>
            <a:pPr marL="82296" indent="0">
              <a:buNone/>
            </a:pPr>
            <a:r>
              <a:rPr lang="en-US" b="1" dirty="0" smtClean="0"/>
              <a:t>At </a:t>
            </a:r>
            <a:r>
              <a:rPr lang="en-US" b="1" dirty="0"/>
              <a:t>Move-In</a:t>
            </a:r>
          </a:p>
          <a:p>
            <a:pPr marL="82296" indent="0">
              <a:buNone/>
            </a:pPr>
            <a:endParaRPr lang="en-US" dirty="0" smtClean="0"/>
          </a:p>
          <a:p>
            <a:pPr marL="82296" indent="0">
              <a:buNone/>
            </a:pPr>
            <a:r>
              <a:rPr lang="en-US" dirty="0" smtClean="0"/>
              <a:t>The </a:t>
            </a:r>
            <a:r>
              <a:rPr lang="en-US" dirty="0"/>
              <a:t>initial move-in Tenant Income Certification (TIC) must include third party source documentation</a:t>
            </a:r>
            <a:r>
              <a:rPr lang="en-US" dirty="0" smtClean="0"/>
              <a:t>.</a:t>
            </a:r>
          </a:p>
          <a:p>
            <a:pPr marL="82296" indent="0">
              <a:buNone/>
            </a:pPr>
            <a:endParaRPr lang="en-US" dirty="0"/>
          </a:p>
          <a:p>
            <a:pPr marL="82296" indent="0">
              <a:buNone/>
            </a:pPr>
            <a:r>
              <a:rPr lang="en-US" dirty="0"/>
              <a:t>The TIC should be executed along with the lease no more than 10 days prior to the move-in date</a:t>
            </a:r>
            <a:r>
              <a:rPr lang="en-US" dirty="0" smtClean="0"/>
              <a:t>. If </a:t>
            </a:r>
            <a:r>
              <a:rPr lang="en-US" dirty="0"/>
              <a:t>household members sign the TIC prior to the move-in date, the Owner/Agent must verify at actual move-in that circumstances have not changed between the date the TIC was signed and the date that they move-in.</a:t>
            </a:r>
          </a:p>
          <a:p>
            <a:pPr marL="82296" indent="0">
              <a:buNone/>
            </a:pPr>
            <a:endParaRPr lang="en-US" dirty="0"/>
          </a:p>
        </p:txBody>
      </p:sp>
    </p:spTree>
    <p:extLst>
      <p:ext uri="{BB962C8B-B14F-4D97-AF65-F5344CB8AC3E}">
        <p14:creationId xmlns:p14="http://schemas.microsoft.com/office/powerpoint/2010/main" val="345258760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Right Period of Time</a:t>
            </a:r>
            <a:br>
              <a:rPr lang="en-US" dirty="0"/>
            </a:br>
            <a:r>
              <a:rPr lang="en-US" dirty="0"/>
              <a:t>Tenants</a:t>
            </a:r>
          </a:p>
        </p:txBody>
      </p:sp>
      <p:sp>
        <p:nvSpPr>
          <p:cNvPr id="3" name="Content Placeholder 2"/>
          <p:cNvSpPr>
            <a:spLocks noGrp="1"/>
          </p:cNvSpPr>
          <p:nvPr>
            <p:ph idx="1"/>
          </p:nvPr>
        </p:nvSpPr>
        <p:spPr>
          <a:xfrm>
            <a:off x="1435608" y="1447800"/>
            <a:ext cx="7498080" cy="4953000"/>
          </a:xfrm>
        </p:spPr>
        <p:txBody>
          <a:bodyPr>
            <a:normAutofit fontScale="25000" lnSpcReduction="20000"/>
          </a:bodyPr>
          <a:lstStyle/>
          <a:p>
            <a:pPr marL="82296" indent="0">
              <a:buNone/>
            </a:pPr>
            <a:r>
              <a:rPr lang="en-US" sz="7200" b="1" dirty="0" smtClean="0"/>
              <a:t>Certifications</a:t>
            </a:r>
          </a:p>
          <a:p>
            <a:pPr marL="82296" indent="0">
              <a:buNone/>
            </a:pPr>
            <a:endParaRPr lang="en-US" sz="4200" dirty="0" smtClean="0"/>
          </a:p>
          <a:p>
            <a:pPr marL="82296" indent="0">
              <a:buNone/>
            </a:pPr>
            <a:r>
              <a:rPr lang="en-US" sz="7200" b="1" dirty="0" smtClean="0"/>
              <a:t>First Annual (not required unless a mixed funded unit)</a:t>
            </a:r>
          </a:p>
          <a:p>
            <a:pPr marL="82296" indent="0">
              <a:buNone/>
            </a:pPr>
            <a:r>
              <a:rPr lang="en-US" sz="7200" b="1" dirty="0"/>
              <a:t>S</a:t>
            </a:r>
            <a:r>
              <a:rPr lang="en-US" sz="7200" b="1" dirty="0" smtClean="0"/>
              <a:t>elf certifications are required for all interim years.</a:t>
            </a:r>
            <a:endParaRPr lang="en-US" sz="7200" b="1" dirty="0"/>
          </a:p>
          <a:p>
            <a:pPr marL="82296" indent="0">
              <a:buNone/>
            </a:pPr>
            <a:endParaRPr lang="en-US" sz="7200" dirty="0"/>
          </a:p>
          <a:p>
            <a:pPr marL="82296" indent="0">
              <a:buNone/>
            </a:pPr>
            <a:r>
              <a:rPr lang="en-US" sz="7200" b="1" dirty="0"/>
              <a:t>IDIS Date</a:t>
            </a:r>
          </a:p>
          <a:p>
            <a:pPr marL="82296" indent="0">
              <a:buNone/>
            </a:pPr>
            <a:r>
              <a:rPr lang="en-US" sz="7200" dirty="0"/>
              <a:t>All </a:t>
            </a:r>
            <a:r>
              <a:rPr lang="en-US" sz="7200" dirty="0" smtClean="0"/>
              <a:t>HOME tenants </a:t>
            </a:r>
            <a:r>
              <a:rPr lang="en-US" sz="7200" dirty="0"/>
              <a:t>must be fully recertified with source documentation and third party verification every sixth year from the property’s IDIS close out date. </a:t>
            </a:r>
            <a:endParaRPr lang="en-US" sz="7200" dirty="0" smtClean="0"/>
          </a:p>
          <a:p>
            <a:pPr marL="82296" indent="0" algn="ctr">
              <a:buNone/>
            </a:pPr>
            <a:endParaRPr lang="en-US" sz="7200" b="1" dirty="0" smtClean="0"/>
          </a:p>
          <a:p>
            <a:pPr marL="82296" indent="0" algn="ctr">
              <a:buNone/>
            </a:pPr>
            <a:r>
              <a:rPr lang="en-US" sz="7200" b="1" dirty="0" smtClean="0"/>
              <a:t>Tip:</a:t>
            </a:r>
          </a:p>
          <a:p>
            <a:pPr marL="82296" indent="0">
              <a:buNone/>
            </a:pPr>
            <a:r>
              <a:rPr lang="en-US" sz="7200" dirty="0" smtClean="0"/>
              <a:t>When determining the IDIS recertification date count the first year and then make sure that you have the certification done by 12-31 of what you would normally consider the 5</a:t>
            </a:r>
            <a:r>
              <a:rPr lang="en-US" sz="7200" baseline="30000" dirty="0" smtClean="0"/>
              <a:t>th</a:t>
            </a:r>
            <a:r>
              <a:rPr lang="en-US" sz="7200" dirty="0" smtClean="0"/>
              <a:t> year!</a:t>
            </a:r>
          </a:p>
          <a:p>
            <a:pPr marL="82296" indent="0">
              <a:buNone/>
            </a:pPr>
            <a:r>
              <a:rPr lang="en-US" sz="7200" dirty="0" smtClean="0"/>
              <a:t>For example: A property that has an IDIS date of 1-1-2000 would have a required recertification IDIS date no later than 12-31-2005.</a:t>
            </a:r>
          </a:p>
          <a:p>
            <a:pPr marL="82296" indent="0">
              <a:buNone/>
            </a:pPr>
            <a:r>
              <a:rPr lang="en-US" sz="7200" dirty="0" smtClean="0"/>
              <a:t>IDIS recertification dates apply to all of the HOME assisted units in the property and not the specific HOME household move in year!</a:t>
            </a:r>
            <a:endParaRPr lang="en-US" sz="7200" dirty="0"/>
          </a:p>
          <a:p>
            <a:pPr marL="82296" indent="0">
              <a:buNone/>
            </a:pPr>
            <a:r>
              <a:rPr lang="en-US" dirty="0"/>
              <a:t> </a:t>
            </a:r>
          </a:p>
          <a:p>
            <a:pPr marL="82296" indent="0">
              <a:buNone/>
            </a:pPr>
            <a:endParaRPr lang="en-US" dirty="0"/>
          </a:p>
        </p:txBody>
      </p:sp>
    </p:spTree>
    <p:extLst>
      <p:ext uri="{BB962C8B-B14F-4D97-AF65-F5344CB8AC3E}">
        <p14:creationId xmlns:p14="http://schemas.microsoft.com/office/powerpoint/2010/main" val="401162970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Right Period of Time</a:t>
            </a:r>
            <a:br>
              <a:rPr lang="en-US" dirty="0"/>
            </a:br>
            <a:r>
              <a:rPr lang="en-US" dirty="0"/>
              <a:t>Tenants</a:t>
            </a:r>
          </a:p>
        </p:txBody>
      </p:sp>
      <p:sp>
        <p:nvSpPr>
          <p:cNvPr id="3" name="Content Placeholder 2"/>
          <p:cNvSpPr>
            <a:spLocks noGrp="1"/>
          </p:cNvSpPr>
          <p:nvPr>
            <p:ph idx="1"/>
          </p:nvPr>
        </p:nvSpPr>
        <p:spPr/>
        <p:txBody>
          <a:bodyPr>
            <a:normAutofit fontScale="92500" lnSpcReduction="10000"/>
          </a:bodyPr>
          <a:lstStyle/>
          <a:p>
            <a:pPr marL="82296" indent="0">
              <a:buNone/>
            </a:pPr>
            <a:r>
              <a:rPr lang="en-US" dirty="0"/>
              <a:t>Self Certifications are required annually when third party verifications and source documentation </a:t>
            </a:r>
            <a:r>
              <a:rPr lang="en-US" dirty="0" smtClean="0"/>
              <a:t>has not been obtained</a:t>
            </a:r>
            <a:r>
              <a:rPr lang="en-US" dirty="0"/>
              <a:t>.</a:t>
            </a:r>
          </a:p>
          <a:p>
            <a:pPr marL="82296" indent="0">
              <a:buNone/>
            </a:pPr>
            <a:r>
              <a:rPr lang="en-US" sz="3000" dirty="0" smtClean="0"/>
              <a:t>The Owner/Agent must </a:t>
            </a:r>
            <a:r>
              <a:rPr lang="en-US" sz="3000" dirty="0"/>
              <a:t>have the tenant self certify their income using the OHCS required self certification </a:t>
            </a:r>
            <a:r>
              <a:rPr lang="en-US" sz="3000" dirty="0" smtClean="0"/>
              <a:t>form</a:t>
            </a:r>
            <a:endParaRPr lang="en-US" sz="3000" dirty="0"/>
          </a:p>
          <a:p>
            <a:pPr marL="82296" indent="0">
              <a:buNone/>
            </a:pPr>
            <a:r>
              <a:rPr lang="en-US" sz="3000" dirty="0"/>
              <a:t>*The Owner/Agent must review the self certification to make sure that the information provided by the tenant </a:t>
            </a:r>
            <a:r>
              <a:rPr lang="en-US" sz="3000" dirty="0" smtClean="0"/>
              <a:t>continues to qualify the household for </a:t>
            </a:r>
            <a:r>
              <a:rPr lang="en-US" sz="3000" dirty="0"/>
              <a:t>continued HOME program eligibility.</a:t>
            </a:r>
          </a:p>
          <a:p>
            <a:pPr marL="82296" indent="0">
              <a:buNone/>
            </a:pPr>
            <a:endParaRPr lang="en-US" dirty="0"/>
          </a:p>
        </p:txBody>
      </p:sp>
    </p:spTree>
    <p:extLst>
      <p:ext uri="{BB962C8B-B14F-4D97-AF65-F5344CB8AC3E}">
        <p14:creationId xmlns:p14="http://schemas.microsoft.com/office/powerpoint/2010/main" val="63696702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Right Period of Time</a:t>
            </a:r>
            <a:br>
              <a:rPr lang="en-US" dirty="0"/>
            </a:br>
            <a:r>
              <a:rPr lang="en-US" dirty="0"/>
              <a:t>Tenants</a:t>
            </a:r>
          </a:p>
        </p:txBody>
      </p:sp>
      <p:sp>
        <p:nvSpPr>
          <p:cNvPr id="3" name="Content Placeholder 2"/>
          <p:cNvSpPr>
            <a:spLocks noGrp="1"/>
          </p:cNvSpPr>
          <p:nvPr>
            <p:ph idx="1"/>
          </p:nvPr>
        </p:nvSpPr>
        <p:spPr>
          <a:xfrm>
            <a:off x="1435608" y="1447800"/>
            <a:ext cx="7498080" cy="5181600"/>
          </a:xfrm>
        </p:spPr>
        <p:txBody>
          <a:bodyPr>
            <a:normAutofit/>
          </a:bodyPr>
          <a:lstStyle/>
          <a:p>
            <a:pPr marL="82296" indent="0">
              <a:buNone/>
            </a:pPr>
            <a:r>
              <a:rPr lang="en-US" dirty="0" smtClean="0"/>
              <a:t>Certifications Project Based Subsidy</a:t>
            </a:r>
          </a:p>
          <a:p>
            <a:pPr marL="82296" indent="0">
              <a:buNone/>
            </a:pPr>
            <a:r>
              <a:rPr lang="en-US" sz="2800" dirty="0"/>
              <a:t>For units with tenants completing annual certifications for project based purposes (50058, 50059, RD Certification etc.).  </a:t>
            </a:r>
          </a:p>
          <a:p>
            <a:pPr marL="82296" indent="0">
              <a:buNone/>
            </a:pPr>
            <a:r>
              <a:rPr lang="en-US" sz="2800" dirty="0" smtClean="0"/>
              <a:t> A Move-in </a:t>
            </a:r>
            <a:r>
              <a:rPr lang="en-US" sz="2800" dirty="0"/>
              <a:t>with HOME TIC and third party </a:t>
            </a:r>
            <a:r>
              <a:rPr lang="en-US" sz="2800" dirty="0" smtClean="0"/>
              <a:t>verification is required followed by a project based certification annually</a:t>
            </a:r>
            <a:endParaRPr lang="en-US" sz="2800" dirty="0"/>
          </a:p>
          <a:p>
            <a:pPr marL="82296" indent="0">
              <a:buNone/>
            </a:pPr>
            <a:r>
              <a:rPr lang="en-US" sz="2800" dirty="0" smtClean="0"/>
              <a:t>A complete HOME TIC with third </a:t>
            </a:r>
            <a:r>
              <a:rPr lang="en-US" sz="2800" dirty="0"/>
              <a:t>party verifications </a:t>
            </a:r>
            <a:r>
              <a:rPr lang="en-US" sz="2800" dirty="0" smtClean="0"/>
              <a:t>is due on the IDIS recertification date</a:t>
            </a:r>
          </a:p>
          <a:p>
            <a:pPr marL="82296" indent="0">
              <a:buNone/>
            </a:pPr>
            <a:r>
              <a:rPr lang="en-US" sz="2800" dirty="0" smtClean="0"/>
              <a:t>EIV cannot be used for HOME</a:t>
            </a:r>
            <a:endParaRPr lang="en-US" sz="2800" dirty="0"/>
          </a:p>
          <a:p>
            <a:pPr marL="82296" indent="0">
              <a:buNone/>
            </a:pPr>
            <a:endParaRPr lang="en-US" dirty="0"/>
          </a:p>
        </p:txBody>
      </p:sp>
    </p:spTree>
    <p:extLst>
      <p:ext uri="{BB962C8B-B14F-4D97-AF65-F5344CB8AC3E}">
        <p14:creationId xmlns:p14="http://schemas.microsoft.com/office/powerpoint/2010/main" val="184438543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Right Period of Time</a:t>
            </a:r>
            <a:br>
              <a:rPr lang="en-US" dirty="0"/>
            </a:br>
            <a:r>
              <a:rPr lang="en-US" dirty="0" smtClean="0"/>
              <a:t>Property</a:t>
            </a:r>
            <a:endParaRPr lang="en-US" dirty="0"/>
          </a:p>
        </p:txBody>
      </p:sp>
      <p:sp>
        <p:nvSpPr>
          <p:cNvPr id="3" name="Content Placeholder 2"/>
          <p:cNvSpPr>
            <a:spLocks noGrp="1"/>
          </p:cNvSpPr>
          <p:nvPr>
            <p:ph idx="1"/>
          </p:nvPr>
        </p:nvSpPr>
        <p:spPr/>
        <p:txBody>
          <a:bodyPr>
            <a:normAutofit fontScale="92500" lnSpcReduction="10000"/>
          </a:bodyPr>
          <a:lstStyle/>
          <a:p>
            <a:pPr marL="82296" indent="0">
              <a:buNone/>
            </a:pPr>
            <a:r>
              <a:rPr lang="en-US" dirty="0" smtClean="0"/>
              <a:t>Affordability Period and Compliance</a:t>
            </a:r>
          </a:p>
          <a:p>
            <a:pPr marL="82296" indent="0">
              <a:buNone/>
            </a:pPr>
            <a:r>
              <a:rPr lang="en-US" sz="3000" dirty="0"/>
              <a:t>The HOME period of affordability is calculated based on the HOME funds allocated to each unit.</a:t>
            </a:r>
          </a:p>
          <a:p>
            <a:pPr marL="82296" indent="0">
              <a:buNone/>
            </a:pPr>
            <a:r>
              <a:rPr lang="en-US" sz="3000" dirty="0"/>
              <a:t>The minimum HOME  FEDERAL term is 5 years and the maximum is 20 years (new development).</a:t>
            </a:r>
          </a:p>
          <a:p>
            <a:pPr marL="82296" indent="0">
              <a:buNone/>
            </a:pPr>
            <a:r>
              <a:rPr lang="en-US" sz="3000" dirty="0"/>
              <a:t>The State requirement is more restrictive and in most all properties OHCS requires a longer period of affordability ranging from </a:t>
            </a:r>
            <a:r>
              <a:rPr lang="en-US" sz="3000" dirty="0" smtClean="0"/>
              <a:t>30-90 </a:t>
            </a:r>
            <a:r>
              <a:rPr lang="en-US" sz="3000" dirty="0"/>
              <a:t>years with the most common being 50 years!</a:t>
            </a:r>
          </a:p>
          <a:p>
            <a:pPr marL="82296" indent="0">
              <a:buNone/>
            </a:pPr>
            <a:endParaRPr lang="en-US" dirty="0"/>
          </a:p>
        </p:txBody>
      </p:sp>
    </p:spTree>
    <p:extLst>
      <p:ext uri="{BB962C8B-B14F-4D97-AF65-F5344CB8AC3E}">
        <p14:creationId xmlns:p14="http://schemas.microsoft.com/office/powerpoint/2010/main" val="350336989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Right Period of Time</a:t>
            </a:r>
            <a:br>
              <a:rPr lang="en-US" dirty="0"/>
            </a:br>
            <a:r>
              <a:rPr lang="en-US" dirty="0" smtClean="0"/>
              <a:t>Property </a:t>
            </a:r>
            <a:endParaRPr lang="en-US" dirty="0"/>
          </a:p>
        </p:txBody>
      </p:sp>
      <p:sp>
        <p:nvSpPr>
          <p:cNvPr id="3" name="Content Placeholder 2"/>
          <p:cNvSpPr>
            <a:spLocks noGrp="1"/>
          </p:cNvSpPr>
          <p:nvPr>
            <p:ph idx="1"/>
          </p:nvPr>
        </p:nvSpPr>
        <p:spPr/>
        <p:txBody>
          <a:bodyPr>
            <a:normAutofit/>
          </a:bodyPr>
          <a:lstStyle/>
          <a:p>
            <a:pPr marL="82296" indent="0">
              <a:buNone/>
            </a:pPr>
            <a:endParaRPr lang="en-US" dirty="0" smtClean="0"/>
          </a:p>
          <a:p>
            <a:pPr marL="82296" indent="0">
              <a:buNone/>
            </a:pPr>
            <a:r>
              <a:rPr lang="en-US" dirty="0" smtClean="0"/>
              <a:t>OHCS Compliance</a:t>
            </a:r>
          </a:p>
          <a:p>
            <a:pPr marL="82296" indent="0">
              <a:buNone/>
            </a:pPr>
            <a:endParaRPr lang="en-US" dirty="0" smtClean="0"/>
          </a:p>
          <a:p>
            <a:pPr marL="82296" indent="0">
              <a:buNone/>
            </a:pPr>
            <a:r>
              <a:rPr lang="en-US" dirty="0" smtClean="0"/>
              <a:t>Desk </a:t>
            </a:r>
            <a:r>
              <a:rPr lang="en-US" dirty="0"/>
              <a:t>Audits are conducted annually when annual CCPC and Home Monitoring Reports are </a:t>
            </a:r>
            <a:r>
              <a:rPr lang="en-US" dirty="0" smtClean="0"/>
              <a:t>submitted</a:t>
            </a:r>
          </a:p>
          <a:p>
            <a:pPr marL="82296" indent="0">
              <a:buNone/>
            </a:pPr>
            <a:r>
              <a:rPr lang="en-US" dirty="0" smtClean="0"/>
              <a:t> </a:t>
            </a:r>
            <a:endParaRPr lang="en-US" dirty="0"/>
          </a:p>
          <a:p>
            <a:pPr marL="82296" indent="0">
              <a:buNone/>
            </a:pPr>
            <a:endParaRPr lang="en-US" dirty="0"/>
          </a:p>
        </p:txBody>
      </p:sp>
    </p:spTree>
    <p:extLst>
      <p:ext uri="{BB962C8B-B14F-4D97-AF65-F5344CB8AC3E}">
        <p14:creationId xmlns:p14="http://schemas.microsoft.com/office/powerpoint/2010/main" val="295906970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Right Period of Time</a:t>
            </a:r>
            <a:br>
              <a:rPr lang="en-US" dirty="0"/>
            </a:br>
            <a:r>
              <a:rPr lang="en-US" dirty="0"/>
              <a:t>Property</a:t>
            </a:r>
          </a:p>
        </p:txBody>
      </p:sp>
      <p:sp>
        <p:nvSpPr>
          <p:cNvPr id="3" name="Content Placeholder 2"/>
          <p:cNvSpPr>
            <a:spLocks noGrp="1"/>
          </p:cNvSpPr>
          <p:nvPr>
            <p:ph idx="1"/>
          </p:nvPr>
        </p:nvSpPr>
        <p:spPr/>
        <p:txBody>
          <a:bodyPr>
            <a:normAutofit fontScale="85000" lnSpcReduction="20000"/>
          </a:bodyPr>
          <a:lstStyle/>
          <a:p>
            <a:pPr marL="82296" indent="0">
              <a:buNone/>
            </a:pPr>
            <a:r>
              <a:rPr lang="en-US" dirty="0"/>
              <a:t>OHCS Risk Based </a:t>
            </a:r>
            <a:r>
              <a:rPr lang="en-US" dirty="0" smtClean="0"/>
              <a:t>Evaluation</a:t>
            </a:r>
          </a:p>
          <a:p>
            <a:pPr marL="82296" indent="0">
              <a:buNone/>
            </a:pPr>
            <a:r>
              <a:rPr lang="en-US" dirty="0"/>
              <a:t>The current monitoring procedure OHCS has adopted is based on a calculated risk analysis of the property. The property and the Owner/Agents current portfolio of properties monitored by the department must be in compliance with program requirements and other applicable department regulations.</a:t>
            </a:r>
          </a:p>
          <a:p>
            <a:pPr marL="82296" indent="0">
              <a:buNone/>
            </a:pPr>
            <a:endParaRPr lang="en-US" dirty="0"/>
          </a:p>
          <a:p>
            <a:pPr marL="82296" indent="0">
              <a:buNone/>
            </a:pPr>
            <a:r>
              <a:rPr lang="en-US" dirty="0"/>
              <a:t>Each property is evaluated using a standardized internal process reviewing asset management and compliance categories with portfolio thresholds. </a:t>
            </a:r>
          </a:p>
          <a:p>
            <a:pPr marL="82296" indent="0">
              <a:buNone/>
            </a:pPr>
            <a:endParaRPr lang="en-US" dirty="0"/>
          </a:p>
        </p:txBody>
      </p:sp>
    </p:spTree>
    <p:extLst>
      <p:ext uri="{BB962C8B-B14F-4D97-AF65-F5344CB8AC3E}">
        <p14:creationId xmlns:p14="http://schemas.microsoft.com/office/powerpoint/2010/main" val="113820407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Right Period of Time</a:t>
            </a:r>
            <a:br>
              <a:rPr lang="en-US" dirty="0"/>
            </a:br>
            <a:r>
              <a:rPr lang="en-US" dirty="0"/>
              <a:t>Property</a:t>
            </a:r>
          </a:p>
        </p:txBody>
      </p:sp>
      <p:sp>
        <p:nvSpPr>
          <p:cNvPr id="3" name="Content Placeholder 2"/>
          <p:cNvSpPr>
            <a:spLocks noGrp="1"/>
          </p:cNvSpPr>
          <p:nvPr>
            <p:ph idx="1"/>
          </p:nvPr>
        </p:nvSpPr>
        <p:spPr/>
        <p:txBody>
          <a:bodyPr>
            <a:normAutofit fontScale="85000" lnSpcReduction="10000"/>
          </a:bodyPr>
          <a:lstStyle/>
          <a:p>
            <a:pPr marL="82296" indent="0">
              <a:buNone/>
            </a:pPr>
            <a:r>
              <a:rPr lang="en-US" dirty="0"/>
              <a:t>Compliance categories evaluated will include but are not limited to the following:</a:t>
            </a:r>
          </a:p>
          <a:p>
            <a:pPr marL="82296" indent="0">
              <a:buNone/>
            </a:pPr>
            <a:r>
              <a:rPr lang="en-US" dirty="0"/>
              <a:t>• </a:t>
            </a:r>
            <a:r>
              <a:rPr lang="en-US" dirty="0" smtClean="0"/>
              <a:t>Physical </a:t>
            </a:r>
            <a:r>
              <a:rPr lang="en-US" dirty="0"/>
              <a:t>inspections</a:t>
            </a:r>
          </a:p>
          <a:p>
            <a:pPr marL="82296" indent="0">
              <a:buNone/>
            </a:pPr>
            <a:r>
              <a:rPr lang="en-US" dirty="0"/>
              <a:t>• Tenant file reviews</a:t>
            </a:r>
          </a:p>
          <a:p>
            <a:pPr marL="82296" indent="0">
              <a:buNone/>
            </a:pPr>
            <a:r>
              <a:rPr lang="en-US" dirty="0"/>
              <a:t>• REAC </a:t>
            </a:r>
            <a:r>
              <a:rPr lang="en-US" dirty="0" smtClean="0"/>
              <a:t>scores if applicable </a:t>
            </a:r>
            <a:endParaRPr lang="en-US" dirty="0"/>
          </a:p>
          <a:p>
            <a:pPr marL="82296" indent="0">
              <a:buNone/>
            </a:pPr>
            <a:r>
              <a:rPr lang="en-US" dirty="0"/>
              <a:t>• Submission of required reporting including financial audits and certifications of program compliance      </a:t>
            </a:r>
          </a:p>
          <a:p>
            <a:pPr marL="82296" indent="0">
              <a:buNone/>
            </a:pPr>
            <a:r>
              <a:rPr lang="en-US" dirty="0"/>
              <a:t>• Owner and Management cooperation with reporting and communication </a:t>
            </a:r>
          </a:p>
          <a:p>
            <a:pPr marL="82296" indent="0">
              <a:buNone/>
            </a:pPr>
            <a:r>
              <a:rPr lang="en-US" dirty="0"/>
              <a:t>• Change of Ownership or Agent</a:t>
            </a:r>
          </a:p>
          <a:p>
            <a:pPr marL="82296" indent="0">
              <a:buNone/>
            </a:pPr>
            <a:endParaRPr lang="en-US" dirty="0"/>
          </a:p>
        </p:txBody>
      </p:sp>
    </p:spTree>
    <p:extLst>
      <p:ext uri="{BB962C8B-B14F-4D97-AF65-F5344CB8AC3E}">
        <p14:creationId xmlns:p14="http://schemas.microsoft.com/office/powerpoint/2010/main" val="379479232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Right Period of Time</a:t>
            </a:r>
            <a:br>
              <a:rPr lang="en-US" dirty="0"/>
            </a:br>
            <a:r>
              <a:rPr lang="en-US" dirty="0"/>
              <a:t>Property</a:t>
            </a:r>
          </a:p>
        </p:txBody>
      </p:sp>
      <p:sp>
        <p:nvSpPr>
          <p:cNvPr id="3" name="Content Placeholder 2"/>
          <p:cNvSpPr>
            <a:spLocks noGrp="1"/>
          </p:cNvSpPr>
          <p:nvPr>
            <p:ph idx="1"/>
          </p:nvPr>
        </p:nvSpPr>
        <p:spPr/>
        <p:txBody>
          <a:bodyPr>
            <a:normAutofit fontScale="47500" lnSpcReduction="20000"/>
          </a:bodyPr>
          <a:lstStyle/>
          <a:p>
            <a:pPr marL="82296" indent="0">
              <a:buNone/>
            </a:pPr>
            <a:r>
              <a:rPr lang="en-US" sz="5900" b="1" dirty="0" smtClean="0"/>
              <a:t>Financial Oversight</a:t>
            </a:r>
          </a:p>
          <a:p>
            <a:pPr marL="82296" indent="0">
              <a:buNone/>
            </a:pPr>
            <a:endParaRPr lang="en-US" dirty="0" smtClean="0"/>
          </a:p>
          <a:p>
            <a:pPr marL="82296" indent="0">
              <a:buNone/>
            </a:pPr>
            <a:r>
              <a:rPr lang="en-US" dirty="0" smtClean="0"/>
              <a:t>Annually </a:t>
            </a:r>
            <a:r>
              <a:rPr lang="en-US" dirty="0"/>
              <a:t>review financial condition of  each HOME rental property</a:t>
            </a:r>
          </a:p>
          <a:p>
            <a:pPr marL="82296" indent="0">
              <a:buNone/>
            </a:pPr>
            <a:r>
              <a:rPr lang="en-US" dirty="0"/>
              <a:t>The goal of the regulation is to discover early warning of any troubled projects that might be at risk of  becoming out of compliance during the HOME period of affordability due to financial viability. The PJ’s process must assess the financial condition of that project at least annually,  during the period of affordability, in order to identify if  there are problems such as revenue slipping, vacancy rates increasing, capital needs, depleted reserves, etc. </a:t>
            </a:r>
          </a:p>
          <a:p>
            <a:pPr marL="82296" indent="0">
              <a:buNone/>
            </a:pPr>
            <a:endParaRPr lang="en-US" dirty="0"/>
          </a:p>
          <a:p>
            <a:pPr marL="82296" indent="0">
              <a:buNone/>
            </a:pPr>
            <a:r>
              <a:rPr lang="en-US" dirty="0" smtClean="0"/>
              <a:t>Each </a:t>
            </a:r>
            <a:r>
              <a:rPr lang="en-US" dirty="0"/>
              <a:t>HOME property </a:t>
            </a:r>
            <a:r>
              <a:rPr lang="en-US" dirty="0" smtClean="0"/>
              <a:t>is required to submit </a:t>
            </a:r>
            <a:r>
              <a:rPr lang="en-US" dirty="0"/>
              <a:t>financials to Asset </a:t>
            </a:r>
            <a:r>
              <a:rPr lang="en-US" dirty="0" smtClean="0"/>
              <a:t>Management </a:t>
            </a:r>
          </a:p>
          <a:p>
            <a:pPr marL="82296" indent="0">
              <a:buNone/>
            </a:pPr>
            <a:r>
              <a:rPr lang="en-US" dirty="0" smtClean="0"/>
              <a:t>Properties </a:t>
            </a:r>
            <a:r>
              <a:rPr lang="en-US" dirty="0"/>
              <a:t>with 10 or more HOME units, a financial review will take place annually.  </a:t>
            </a:r>
          </a:p>
          <a:p>
            <a:pPr marL="82296" indent="0">
              <a:buNone/>
            </a:pPr>
            <a:r>
              <a:rPr lang="en-US" dirty="0"/>
              <a:t>Less than 10 </a:t>
            </a:r>
            <a:r>
              <a:rPr lang="en-US" dirty="0" smtClean="0"/>
              <a:t>HOME units</a:t>
            </a:r>
            <a:r>
              <a:rPr lang="en-US" dirty="0"/>
              <a:t>, financials will be reviewed as needed but may not be required each year. </a:t>
            </a:r>
          </a:p>
          <a:p>
            <a:pPr marL="82296" indent="0">
              <a:buNone/>
            </a:pPr>
            <a:r>
              <a:rPr lang="en-US" b="1" dirty="0" smtClean="0"/>
              <a:t>OHCS collects financial information through WCMS </a:t>
            </a:r>
            <a:endParaRPr lang="en-US" b="1" dirty="0"/>
          </a:p>
        </p:txBody>
      </p:sp>
    </p:spTree>
    <p:extLst>
      <p:ext uri="{BB962C8B-B14F-4D97-AF65-F5344CB8AC3E}">
        <p14:creationId xmlns:p14="http://schemas.microsoft.com/office/powerpoint/2010/main" val="300254925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Right Period of Time</a:t>
            </a:r>
            <a:br>
              <a:rPr lang="en-US" dirty="0"/>
            </a:br>
            <a:r>
              <a:rPr lang="en-US" dirty="0"/>
              <a:t>Property</a:t>
            </a:r>
          </a:p>
        </p:txBody>
      </p:sp>
      <p:sp>
        <p:nvSpPr>
          <p:cNvPr id="3" name="Content Placeholder 2"/>
          <p:cNvSpPr>
            <a:spLocks noGrp="1"/>
          </p:cNvSpPr>
          <p:nvPr>
            <p:ph idx="1"/>
          </p:nvPr>
        </p:nvSpPr>
        <p:spPr>
          <a:xfrm>
            <a:off x="1435608" y="1447800"/>
            <a:ext cx="7498080" cy="4953000"/>
          </a:xfrm>
        </p:spPr>
        <p:txBody>
          <a:bodyPr>
            <a:normAutofit fontScale="25000" lnSpcReduction="20000"/>
          </a:bodyPr>
          <a:lstStyle/>
          <a:p>
            <a:pPr marL="82296" indent="0">
              <a:buNone/>
            </a:pPr>
            <a:endParaRPr lang="en-US" sz="6200" dirty="0" smtClean="0"/>
          </a:p>
          <a:p>
            <a:pPr marL="82296" indent="0">
              <a:buNone/>
            </a:pPr>
            <a:r>
              <a:rPr lang="en-US" sz="6200" dirty="0" smtClean="0"/>
              <a:t>Owner </a:t>
            </a:r>
            <a:r>
              <a:rPr lang="en-US" sz="6200" dirty="0"/>
              <a:t>must certify annually units are suitable for occupancy </a:t>
            </a:r>
          </a:p>
          <a:p>
            <a:pPr marL="82296" indent="0">
              <a:buNone/>
            </a:pPr>
            <a:endParaRPr lang="en-US" sz="6200" dirty="0" smtClean="0"/>
          </a:p>
          <a:p>
            <a:pPr marL="82296" indent="0">
              <a:buNone/>
            </a:pPr>
            <a:r>
              <a:rPr lang="en-US" sz="6200" dirty="0" smtClean="0"/>
              <a:t>Required </a:t>
            </a:r>
            <a:r>
              <a:rPr lang="en-US" sz="6200" dirty="0"/>
              <a:t>inspections:</a:t>
            </a:r>
          </a:p>
          <a:p>
            <a:pPr marL="82296" indent="0">
              <a:buNone/>
            </a:pPr>
            <a:r>
              <a:rPr lang="en-US" sz="6200" dirty="0"/>
              <a:t>At construction completion, and within 12 months of completion, and at least every 3 years thereafter based on a risk management review and </a:t>
            </a:r>
            <a:r>
              <a:rPr lang="en-US" sz="6200" dirty="0" smtClean="0"/>
              <a:t>analysis. UPCS is used as the physical inspection protocol for all OHCS inspections.  </a:t>
            </a:r>
            <a:endParaRPr lang="en-US" sz="6200" dirty="0"/>
          </a:p>
          <a:p>
            <a:pPr marL="82296" indent="0">
              <a:buNone/>
            </a:pPr>
            <a:endParaRPr lang="en-US" sz="6200" dirty="0"/>
          </a:p>
          <a:p>
            <a:pPr marL="82296" indent="0">
              <a:buNone/>
            </a:pPr>
            <a:r>
              <a:rPr lang="en-US" sz="6200" dirty="0"/>
              <a:t>Unit Sample</a:t>
            </a:r>
          </a:p>
          <a:p>
            <a:pPr marL="82296" indent="0">
              <a:buNone/>
            </a:pPr>
            <a:r>
              <a:rPr lang="en-US" sz="6200" dirty="0"/>
              <a:t>For projects with one to four HOME units all buildings containing a HOME unit and 100% of the HOME units must be </a:t>
            </a:r>
            <a:r>
              <a:rPr lang="en-US" sz="6200" dirty="0" smtClean="0"/>
              <a:t>inspected. </a:t>
            </a:r>
            <a:endParaRPr lang="en-US" sz="6200" dirty="0"/>
          </a:p>
          <a:p>
            <a:pPr marL="82296" indent="0">
              <a:buNone/>
            </a:pPr>
            <a:endParaRPr lang="en-US" sz="6200" dirty="0"/>
          </a:p>
          <a:p>
            <a:pPr marL="82296" indent="0">
              <a:buNone/>
            </a:pPr>
            <a:r>
              <a:rPr lang="en-US" sz="6200" dirty="0"/>
              <a:t>For projects with more than four HOME units at least 20% of the HOME units in each building but not less than four HOME units in the project and one in each </a:t>
            </a:r>
            <a:r>
              <a:rPr lang="en-US" sz="6200" dirty="0" smtClean="0"/>
              <a:t>building.</a:t>
            </a:r>
            <a:endParaRPr lang="en-US" sz="6200" dirty="0"/>
          </a:p>
          <a:p>
            <a:pPr marL="82296" indent="0">
              <a:buNone/>
            </a:pPr>
            <a:endParaRPr lang="en-US" dirty="0" smtClean="0"/>
          </a:p>
          <a:p>
            <a:pPr marL="82296" indent="0">
              <a:buNone/>
            </a:pPr>
            <a:r>
              <a:rPr lang="en-US" sz="10000" b="1" u="sng" dirty="0" smtClean="0"/>
              <a:t>Goal</a:t>
            </a:r>
            <a:r>
              <a:rPr lang="en-US" sz="10000" dirty="0" smtClean="0"/>
              <a:t> to keep in Mind:</a:t>
            </a:r>
          </a:p>
          <a:p>
            <a:pPr marL="82296" indent="0">
              <a:buNone/>
            </a:pPr>
            <a:endParaRPr lang="en-US" dirty="0"/>
          </a:p>
          <a:p>
            <a:pPr marL="82296" indent="0">
              <a:buNone/>
            </a:pPr>
            <a:r>
              <a:rPr lang="en-US" sz="6400" b="1" dirty="0" smtClean="0"/>
              <a:t>Inspections are based on risk rating for each specific property. The goal to strive for is Physical and File inspections once every three years!</a:t>
            </a:r>
            <a:endParaRPr lang="en-US" sz="6400" b="1" dirty="0"/>
          </a:p>
        </p:txBody>
      </p:sp>
    </p:spTree>
    <p:extLst>
      <p:ext uri="{BB962C8B-B14F-4D97-AF65-F5344CB8AC3E}">
        <p14:creationId xmlns:p14="http://schemas.microsoft.com/office/powerpoint/2010/main" val="9044496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Staying “Right” with Compliance</a:t>
            </a:r>
            <a:endParaRPr lang="en-US" dirty="0"/>
          </a:p>
        </p:txBody>
      </p:sp>
      <p:sp>
        <p:nvSpPr>
          <p:cNvPr id="3" name="Content Placeholder 2"/>
          <p:cNvSpPr>
            <a:spLocks noGrp="1"/>
          </p:cNvSpPr>
          <p:nvPr>
            <p:ph idx="1"/>
          </p:nvPr>
        </p:nvSpPr>
        <p:spPr/>
        <p:txBody>
          <a:bodyPr>
            <a:normAutofit/>
          </a:bodyPr>
          <a:lstStyle/>
          <a:p>
            <a:pPr marL="82296" indent="0">
              <a:buNone/>
            </a:pPr>
            <a:r>
              <a:rPr lang="en-US" dirty="0" smtClean="0"/>
              <a:t>It is as simple as this!</a:t>
            </a:r>
          </a:p>
          <a:p>
            <a:pPr marL="82296" indent="0">
              <a:buNone/>
            </a:pPr>
            <a:endParaRPr lang="en-US" dirty="0" smtClean="0"/>
          </a:p>
          <a:p>
            <a:pPr marL="82296" indent="0">
              <a:buNone/>
            </a:pPr>
            <a:r>
              <a:rPr lang="en-US" dirty="0" smtClean="0"/>
              <a:t>Just practice the four R’s!</a:t>
            </a:r>
          </a:p>
          <a:p>
            <a:pPr marL="82296" indent="0">
              <a:buNone/>
            </a:pPr>
            <a:endParaRPr lang="en-US" dirty="0" smtClean="0"/>
          </a:p>
          <a:p>
            <a:pPr marL="82296" indent="0">
              <a:buNone/>
            </a:pPr>
            <a:r>
              <a:rPr lang="en-US" dirty="0" smtClean="0"/>
              <a:t>The </a:t>
            </a:r>
            <a:r>
              <a:rPr lang="en-US" u="sng" dirty="0" smtClean="0"/>
              <a:t>Right People </a:t>
            </a:r>
            <a:r>
              <a:rPr lang="en-US" dirty="0" smtClean="0"/>
              <a:t>in the </a:t>
            </a:r>
            <a:r>
              <a:rPr lang="en-US" u="sng" dirty="0" smtClean="0"/>
              <a:t>Right Unit </a:t>
            </a:r>
            <a:r>
              <a:rPr lang="en-US" dirty="0" smtClean="0"/>
              <a:t>at the </a:t>
            </a:r>
            <a:r>
              <a:rPr lang="en-US" u="sng" dirty="0" smtClean="0"/>
              <a:t>Right Price </a:t>
            </a:r>
            <a:r>
              <a:rPr lang="en-US" dirty="0" smtClean="0"/>
              <a:t>for the </a:t>
            </a:r>
            <a:r>
              <a:rPr lang="en-US" u="sng" dirty="0" smtClean="0"/>
              <a:t>Right Period </a:t>
            </a:r>
            <a:r>
              <a:rPr lang="en-US" dirty="0" smtClean="0"/>
              <a:t>of time!</a:t>
            </a:r>
          </a:p>
          <a:p>
            <a:pPr marL="82296" indent="0">
              <a:buNone/>
            </a:pPr>
            <a:endParaRPr lang="en-US" dirty="0"/>
          </a:p>
        </p:txBody>
      </p:sp>
    </p:spTree>
    <p:extLst>
      <p:ext uri="{BB962C8B-B14F-4D97-AF65-F5344CB8AC3E}">
        <p14:creationId xmlns:p14="http://schemas.microsoft.com/office/powerpoint/2010/main" val="3903564138"/>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Rights Go Wrong</a:t>
            </a:r>
            <a:endParaRPr lang="en-US" dirty="0"/>
          </a:p>
        </p:txBody>
      </p:sp>
      <p:sp>
        <p:nvSpPr>
          <p:cNvPr id="3" name="Content Placeholder 2"/>
          <p:cNvSpPr>
            <a:spLocks noGrp="1"/>
          </p:cNvSpPr>
          <p:nvPr>
            <p:ph idx="1"/>
          </p:nvPr>
        </p:nvSpPr>
        <p:spPr/>
        <p:txBody>
          <a:bodyPr>
            <a:normAutofit fontScale="62500" lnSpcReduction="20000"/>
          </a:bodyPr>
          <a:lstStyle/>
          <a:p>
            <a:pPr marL="82296" indent="0">
              <a:buNone/>
            </a:pPr>
            <a:r>
              <a:rPr lang="en-US" sz="3800" b="1" dirty="0" smtClean="0"/>
              <a:t>Consequences of Non-Compliance:</a:t>
            </a:r>
          </a:p>
          <a:p>
            <a:pPr marL="82296" indent="0">
              <a:buNone/>
            </a:pPr>
            <a:endParaRPr lang="en-US" dirty="0" smtClean="0"/>
          </a:p>
          <a:p>
            <a:r>
              <a:rPr lang="en-US" dirty="0"/>
              <a:t>Pay Back HOME loan or grant (not pro-rated)</a:t>
            </a:r>
          </a:p>
          <a:p>
            <a:r>
              <a:rPr lang="en-US" dirty="0"/>
              <a:t>Stop and restart affordability clock with non-compliance</a:t>
            </a:r>
          </a:p>
          <a:p>
            <a:r>
              <a:rPr lang="en-US" dirty="0"/>
              <a:t>Require replacement of Management </a:t>
            </a:r>
            <a:r>
              <a:rPr lang="en-US" dirty="0" smtClean="0"/>
              <a:t>Agent/Site Agent</a:t>
            </a:r>
            <a:endParaRPr lang="en-US" dirty="0"/>
          </a:p>
          <a:p>
            <a:r>
              <a:rPr lang="en-US" dirty="0"/>
              <a:t>Disapprove Owner or Developer for future funding</a:t>
            </a:r>
          </a:p>
          <a:p>
            <a:r>
              <a:rPr lang="en-US" dirty="0"/>
              <a:t>Additional site visits, monitoring, and oversight</a:t>
            </a:r>
          </a:p>
          <a:p>
            <a:r>
              <a:rPr lang="en-US" dirty="0"/>
              <a:t>Additional required reporting</a:t>
            </a:r>
          </a:p>
          <a:p>
            <a:r>
              <a:rPr lang="en-US" dirty="0"/>
              <a:t>Involve HUD and ask for a work-out plan (they will bring everyone to the table including all other lenders)</a:t>
            </a:r>
          </a:p>
          <a:p>
            <a:r>
              <a:rPr lang="en-US" dirty="0"/>
              <a:t>Require Management or Owner to attend training and become certified</a:t>
            </a:r>
          </a:p>
          <a:p>
            <a:r>
              <a:rPr lang="en-US" dirty="0"/>
              <a:t>Talk with Owner, Board, and/or Property Manager about site staff concerns </a:t>
            </a:r>
          </a:p>
          <a:p>
            <a:r>
              <a:rPr lang="en-US" dirty="0"/>
              <a:t>Require a consultant to be hired</a:t>
            </a:r>
          </a:p>
          <a:p>
            <a:pPr marL="82296" indent="0">
              <a:buNone/>
            </a:pPr>
            <a:endParaRPr lang="en-US" dirty="0"/>
          </a:p>
        </p:txBody>
      </p:sp>
    </p:spTree>
    <p:extLst>
      <p:ext uri="{BB962C8B-B14F-4D97-AF65-F5344CB8AC3E}">
        <p14:creationId xmlns:p14="http://schemas.microsoft.com/office/powerpoint/2010/main" val="193391191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 for Attending!</a:t>
            </a:r>
            <a:endParaRPr lang="en-US" dirty="0"/>
          </a:p>
        </p:txBody>
      </p:sp>
      <p:sp>
        <p:nvSpPr>
          <p:cNvPr id="3" name="Content Placeholder 2"/>
          <p:cNvSpPr>
            <a:spLocks noGrp="1"/>
          </p:cNvSpPr>
          <p:nvPr>
            <p:ph idx="1"/>
          </p:nvPr>
        </p:nvSpPr>
        <p:spPr/>
        <p:txBody>
          <a:bodyPr>
            <a:normAutofit fontScale="47500" lnSpcReduction="20000"/>
          </a:bodyPr>
          <a:lstStyle/>
          <a:p>
            <a:pPr marL="82296" indent="0">
              <a:buNone/>
            </a:pPr>
            <a:r>
              <a:rPr lang="en-US" dirty="0" smtClean="0"/>
              <a:t>On behalf of the whole OHCS Compliance team we thank you for attending today!</a:t>
            </a:r>
          </a:p>
          <a:p>
            <a:pPr marL="82296" indent="0">
              <a:buNone/>
            </a:pPr>
            <a:r>
              <a:rPr lang="en-US" dirty="0" smtClean="0"/>
              <a:t>Please let us know how we can help you maintain compliance.</a:t>
            </a:r>
          </a:p>
          <a:p>
            <a:pPr marL="82296" indent="0">
              <a:buNone/>
            </a:pPr>
            <a:r>
              <a:rPr lang="en-US" dirty="0"/>
              <a:t> </a:t>
            </a:r>
          </a:p>
          <a:p>
            <a:pPr marL="82296" indent="0">
              <a:buNone/>
            </a:pPr>
            <a:r>
              <a:rPr lang="en-US" dirty="0" smtClean="0"/>
              <a:t>Jennifer </a:t>
            </a:r>
            <a:r>
              <a:rPr lang="en-US" dirty="0"/>
              <a:t>Marchand</a:t>
            </a:r>
          </a:p>
          <a:p>
            <a:pPr marL="82296" indent="0">
              <a:buNone/>
            </a:pPr>
            <a:r>
              <a:rPr lang="en-US" dirty="0" smtClean="0"/>
              <a:t>Program Compliance </a:t>
            </a:r>
            <a:r>
              <a:rPr lang="en-US" dirty="0"/>
              <a:t>Technical </a:t>
            </a:r>
            <a:r>
              <a:rPr lang="en-US" dirty="0" smtClean="0"/>
              <a:t>503-986-2031 </a:t>
            </a:r>
            <a:r>
              <a:rPr lang="en-US" dirty="0"/>
              <a:t>Voice </a:t>
            </a:r>
          </a:p>
          <a:p>
            <a:pPr marL="82296" indent="0">
              <a:buNone/>
            </a:pPr>
            <a:r>
              <a:rPr lang="en-US" dirty="0" smtClean="0">
                <a:hlinkClick r:id="rId2"/>
              </a:rPr>
              <a:t>Jennifer.C.Marchand@Oregon.gov</a:t>
            </a:r>
            <a:r>
              <a:rPr lang="en-US" dirty="0" smtClean="0"/>
              <a:t>   </a:t>
            </a:r>
            <a:r>
              <a:rPr lang="en-US" dirty="0"/>
              <a:t>(email</a:t>
            </a:r>
            <a:r>
              <a:rPr lang="en-US" dirty="0" smtClean="0"/>
              <a:t>)</a:t>
            </a:r>
          </a:p>
          <a:p>
            <a:pPr marL="82296" indent="0">
              <a:buNone/>
            </a:pPr>
            <a:endParaRPr lang="en-US" dirty="0"/>
          </a:p>
          <a:p>
            <a:pPr marL="82296" indent="0">
              <a:buNone/>
            </a:pPr>
            <a:r>
              <a:rPr lang="en-US" dirty="0" smtClean="0"/>
              <a:t>Sarah Reed</a:t>
            </a:r>
          </a:p>
          <a:p>
            <a:pPr marL="82296" indent="0">
              <a:buNone/>
            </a:pPr>
            <a:r>
              <a:rPr lang="en-US" dirty="0" smtClean="0"/>
              <a:t>Compliance Officer 503-986-2120</a:t>
            </a:r>
          </a:p>
          <a:p>
            <a:pPr marL="82296" indent="0">
              <a:buNone/>
            </a:pPr>
            <a:r>
              <a:rPr lang="en-US" dirty="0" smtClean="0">
                <a:hlinkClick r:id="rId3"/>
              </a:rPr>
              <a:t>Sarah.Reed@Oregon.gov</a:t>
            </a:r>
            <a:r>
              <a:rPr lang="en-US" dirty="0" smtClean="0"/>
              <a:t> (email)</a:t>
            </a:r>
          </a:p>
          <a:p>
            <a:pPr marL="82296" indent="0">
              <a:buNone/>
            </a:pPr>
            <a:endParaRPr lang="en-US" dirty="0"/>
          </a:p>
          <a:p>
            <a:pPr marL="82296" indent="0">
              <a:buNone/>
            </a:pPr>
            <a:endParaRPr lang="en-US" dirty="0"/>
          </a:p>
          <a:p>
            <a:pPr marL="82296" indent="0">
              <a:buNone/>
            </a:pPr>
            <a:r>
              <a:rPr lang="en-US" dirty="0"/>
              <a:t>Oregon Housing and Community Services </a:t>
            </a:r>
          </a:p>
          <a:p>
            <a:pPr marL="82296" indent="0">
              <a:buNone/>
            </a:pPr>
            <a:r>
              <a:rPr lang="en-US" dirty="0"/>
              <a:t>725 Summer Street NE, Suite B </a:t>
            </a:r>
          </a:p>
          <a:p>
            <a:pPr marL="82296" indent="0">
              <a:buNone/>
            </a:pPr>
            <a:r>
              <a:rPr lang="en-US" dirty="0"/>
              <a:t>Salem, Or. </a:t>
            </a:r>
            <a:r>
              <a:rPr lang="en-US" dirty="0" smtClean="0"/>
              <a:t>97301</a:t>
            </a:r>
            <a:endParaRPr lang="en-US" dirty="0"/>
          </a:p>
          <a:p>
            <a:pPr marL="82296" indent="0">
              <a:buNone/>
            </a:pPr>
            <a:r>
              <a:rPr lang="en-US" dirty="0">
                <a:hlinkClick r:id="rId4"/>
              </a:rPr>
              <a:t>http://</a:t>
            </a:r>
            <a:r>
              <a:rPr lang="en-US" dirty="0" smtClean="0">
                <a:hlinkClick r:id="rId4"/>
              </a:rPr>
              <a:t>www.ohcs.oregon.gov</a:t>
            </a:r>
            <a:endParaRPr lang="en-US" dirty="0" smtClean="0"/>
          </a:p>
          <a:p>
            <a:pPr marL="82296" indent="0">
              <a:buNone/>
            </a:pPr>
            <a:r>
              <a:rPr lang="en-US" dirty="0" smtClean="0"/>
              <a:t> </a:t>
            </a:r>
            <a:endParaRPr lang="en-US" dirty="0"/>
          </a:p>
          <a:p>
            <a:pPr marL="82296" indent="0">
              <a:buNone/>
            </a:pPr>
            <a:endParaRPr lang="en-US" dirty="0"/>
          </a:p>
        </p:txBody>
      </p:sp>
    </p:spTree>
    <p:extLst>
      <p:ext uri="{BB962C8B-B14F-4D97-AF65-F5344CB8AC3E}">
        <p14:creationId xmlns:p14="http://schemas.microsoft.com/office/powerpoint/2010/main" val="33753512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 People</a:t>
            </a:r>
            <a:endParaRPr lang="en-US" dirty="0"/>
          </a:p>
        </p:txBody>
      </p:sp>
      <p:sp>
        <p:nvSpPr>
          <p:cNvPr id="3" name="Content Placeholder 2"/>
          <p:cNvSpPr>
            <a:spLocks noGrp="1"/>
          </p:cNvSpPr>
          <p:nvPr>
            <p:ph idx="1"/>
          </p:nvPr>
        </p:nvSpPr>
        <p:spPr/>
        <p:txBody>
          <a:bodyPr>
            <a:normAutofit fontScale="92500" lnSpcReduction="20000"/>
          </a:bodyPr>
          <a:lstStyle/>
          <a:p>
            <a:pPr marL="82296" indent="0">
              <a:buNone/>
            </a:pPr>
            <a:r>
              <a:rPr lang="en-US" dirty="0" smtClean="0"/>
              <a:t>Who are the Right People?</a:t>
            </a:r>
          </a:p>
          <a:p>
            <a:pPr marL="82296" indent="0">
              <a:buNone/>
            </a:pPr>
            <a:r>
              <a:rPr lang="en-US" dirty="0" smtClean="0"/>
              <a:t>How Do I find them?</a:t>
            </a:r>
          </a:p>
          <a:p>
            <a:pPr marL="82296" indent="0">
              <a:buNone/>
            </a:pPr>
            <a:endParaRPr lang="en-US" dirty="0" smtClean="0"/>
          </a:p>
          <a:p>
            <a:pPr marL="82296" indent="0">
              <a:buNone/>
            </a:pPr>
            <a:r>
              <a:rPr lang="en-US" b="1" u="sng" dirty="0" smtClean="0"/>
              <a:t>The Right People: </a:t>
            </a:r>
          </a:p>
          <a:p>
            <a:r>
              <a:rPr lang="en-US" dirty="0"/>
              <a:t>Tenant </a:t>
            </a:r>
            <a:r>
              <a:rPr lang="en-US" dirty="0" smtClean="0"/>
              <a:t>Selection and Marketing</a:t>
            </a:r>
          </a:p>
          <a:p>
            <a:r>
              <a:rPr lang="en-US" dirty="0" smtClean="0"/>
              <a:t>Tenant Application</a:t>
            </a:r>
          </a:p>
          <a:p>
            <a:r>
              <a:rPr lang="en-US" dirty="0" smtClean="0"/>
              <a:t>Applicant Rejection</a:t>
            </a:r>
          </a:p>
          <a:p>
            <a:r>
              <a:rPr lang="en-US" dirty="0" smtClean="0"/>
              <a:t>Tenant Wait List</a:t>
            </a:r>
            <a:endParaRPr lang="en-US" dirty="0"/>
          </a:p>
          <a:p>
            <a:r>
              <a:rPr lang="en-US" dirty="0"/>
              <a:t>Tenant Interviewing</a:t>
            </a:r>
          </a:p>
          <a:p>
            <a:r>
              <a:rPr lang="en-US" dirty="0"/>
              <a:t>Tenant Qualification</a:t>
            </a:r>
          </a:p>
          <a:p>
            <a:pPr marL="82296" indent="0">
              <a:buNone/>
            </a:pPr>
            <a:endParaRPr lang="en-US" dirty="0" smtClean="0"/>
          </a:p>
          <a:p>
            <a:pPr marL="82296" indent="0">
              <a:buNone/>
            </a:pPr>
            <a:endParaRPr lang="en-US" dirty="0"/>
          </a:p>
        </p:txBody>
      </p:sp>
    </p:spTree>
    <p:extLst>
      <p:ext uri="{BB962C8B-B14F-4D97-AF65-F5344CB8AC3E}">
        <p14:creationId xmlns:p14="http://schemas.microsoft.com/office/powerpoint/2010/main" val="70876256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EA6846EE757C04193A329764A4DBCB9" ma:contentTypeVersion="5" ma:contentTypeDescription="Create a new document." ma:contentTypeScope="" ma:versionID="c196e18095f3012e735b8ae348014005">
  <xsd:schema xmlns:xsd="http://www.w3.org/2001/XMLSchema" xmlns:xs="http://www.w3.org/2001/XMLSchema" xmlns:p="http://schemas.microsoft.com/office/2006/metadata/properties" xmlns:ns1="http://schemas.microsoft.com/sharepoint/v3" xmlns:ns2="414e15ea-35fd-4cff-b780-bb342b3dfcbd" targetNamespace="http://schemas.microsoft.com/office/2006/metadata/properties" ma:root="true" ma:fieldsID="228ed2aec82a4673187ed6d06b0265ae" ns1:_="" ns2:_="">
    <xsd:import namespace="http://schemas.microsoft.com/sharepoint/v3"/>
    <xsd:import namespace="414e15ea-35fd-4cff-b780-bb342b3dfcbd"/>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14e15ea-35fd-4cff-b780-bb342b3dfcbd"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73276B7B-1E01-4BD9-8206-B56C282EF763}"/>
</file>

<file path=customXml/itemProps2.xml><?xml version="1.0" encoding="utf-8"?>
<ds:datastoreItem xmlns:ds="http://schemas.openxmlformats.org/officeDocument/2006/customXml" ds:itemID="{DFF03E55-8FD5-425B-845F-E046C64ABD46}"/>
</file>

<file path=customXml/itemProps3.xml><?xml version="1.0" encoding="utf-8"?>
<ds:datastoreItem xmlns:ds="http://schemas.openxmlformats.org/officeDocument/2006/customXml" ds:itemID="{A2BF4153-5641-457F-B0FA-BB9F0AFC3EF8}"/>
</file>

<file path=docProps/app.xml><?xml version="1.0" encoding="utf-8"?>
<Properties xmlns="http://schemas.openxmlformats.org/officeDocument/2006/extended-properties" xmlns:vt="http://schemas.openxmlformats.org/officeDocument/2006/docPropsVTypes">
  <Template>Solstice</Template>
  <TotalTime>1567</TotalTime>
  <Words>6364</Words>
  <Application>Microsoft Office PowerPoint</Application>
  <PresentationFormat>On-screen Show (4:3)</PresentationFormat>
  <Paragraphs>738</Paragraphs>
  <Slides>81</Slides>
  <Notes>0</Notes>
  <HiddenSlides>0</HiddenSlides>
  <MMClips>0</MMClips>
  <ScaleCrop>false</ScaleCrop>
  <HeadingPairs>
    <vt:vector size="4" baseType="variant">
      <vt:variant>
        <vt:lpstr>Theme</vt:lpstr>
      </vt:variant>
      <vt:variant>
        <vt:i4>1</vt:i4>
      </vt:variant>
      <vt:variant>
        <vt:lpstr>Slide Titles</vt:lpstr>
      </vt:variant>
      <vt:variant>
        <vt:i4>81</vt:i4>
      </vt:variant>
    </vt:vector>
  </HeadingPairs>
  <TitlesOfParts>
    <vt:vector size="82" baseType="lpstr">
      <vt:lpstr>Solstice</vt:lpstr>
      <vt:lpstr>COMPLIANCE IN HOME        FUNDED PROPERTIES</vt:lpstr>
      <vt:lpstr>Agenda for the Day</vt:lpstr>
      <vt:lpstr>Purpose and Disclaimer</vt:lpstr>
      <vt:lpstr>HOME Program Overview</vt:lpstr>
      <vt:lpstr>How is HOME Allocated?</vt:lpstr>
      <vt:lpstr>What is a HOME PJ?</vt:lpstr>
      <vt:lpstr>PJ’s in Oregon</vt:lpstr>
      <vt:lpstr>Staying “Right” with Compliance</vt:lpstr>
      <vt:lpstr>Right People</vt:lpstr>
      <vt:lpstr>Affirmative Fair Housing Marketing</vt:lpstr>
      <vt:lpstr>Affirmative Marketing</vt:lpstr>
      <vt:lpstr>Tenant Selection</vt:lpstr>
      <vt:lpstr>Tenant Selection Plan</vt:lpstr>
      <vt:lpstr>Tenant Selection Plan</vt:lpstr>
      <vt:lpstr>Tenant Selection</vt:lpstr>
      <vt:lpstr>Tenant Selection</vt:lpstr>
      <vt:lpstr>Tenant Selection Plan</vt:lpstr>
      <vt:lpstr>Tenant Selection Protections</vt:lpstr>
      <vt:lpstr>Tenant Application</vt:lpstr>
      <vt:lpstr>Applicant Rejection</vt:lpstr>
      <vt:lpstr>Waiting List</vt:lpstr>
      <vt:lpstr>Tenant Interview</vt:lpstr>
      <vt:lpstr>How to Qualify Tenants</vt:lpstr>
      <vt:lpstr>Tenant Qualification</vt:lpstr>
      <vt:lpstr>Tenant Qualification</vt:lpstr>
      <vt:lpstr>Tenant Qualification</vt:lpstr>
      <vt:lpstr>Tenant Qualification</vt:lpstr>
      <vt:lpstr>Tenant Qualification</vt:lpstr>
      <vt:lpstr>COLA &amp; Minimum Wage</vt:lpstr>
      <vt:lpstr>Minimum Wage Continued</vt:lpstr>
      <vt:lpstr>Tenant Qualification</vt:lpstr>
      <vt:lpstr>Tenant Qualification</vt:lpstr>
      <vt:lpstr>Tenant Qualification</vt:lpstr>
      <vt:lpstr>Tenant Qualification</vt:lpstr>
      <vt:lpstr>Tenant Qualification</vt:lpstr>
      <vt:lpstr>Tenant Qualification</vt:lpstr>
      <vt:lpstr>Tenant Qualification</vt:lpstr>
      <vt:lpstr>Tenant Qualification</vt:lpstr>
      <vt:lpstr>Tenant Qualification</vt:lpstr>
      <vt:lpstr>Tenant Qualification</vt:lpstr>
      <vt:lpstr>Student Tenant Qualification</vt:lpstr>
      <vt:lpstr>Student Tenant Qualification</vt:lpstr>
      <vt:lpstr>Tenant Qualification</vt:lpstr>
      <vt:lpstr>Tenant Qualification</vt:lpstr>
      <vt:lpstr>Right Unit</vt:lpstr>
      <vt:lpstr>Right Unit</vt:lpstr>
      <vt:lpstr>Right Unit</vt:lpstr>
      <vt:lpstr>Right Unit</vt:lpstr>
      <vt:lpstr>Right Unit</vt:lpstr>
      <vt:lpstr>Right Unit</vt:lpstr>
      <vt:lpstr>Right Unit</vt:lpstr>
      <vt:lpstr>Right Unit HOME Like Units</vt:lpstr>
      <vt:lpstr>Right Unit</vt:lpstr>
      <vt:lpstr>Right Price</vt:lpstr>
      <vt:lpstr>Right Price</vt:lpstr>
      <vt:lpstr>Right Price</vt:lpstr>
      <vt:lpstr>Right Price</vt:lpstr>
      <vt:lpstr>Right Price</vt:lpstr>
      <vt:lpstr>Right Price</vt:lpstr>
      <vt:lpstr>Right Price</vt:lpstr>
      <vt:lpstr>Right Price</vt:lpstr>
      <vt:lpstr>Right Price</vt:lpstr>
      <vt:lpstr>Right Price</vt:lpstr>
      <vt:lpstr>Right Period of Time</vt:lpstr>
      <vt:lpstr>Right Period of Time</vt:lpstr>
      <vt:lpstr>Right Period of Time Tenants</vt:lpstr>
      <vt:lpstr>Right Period of Time Tenants</vt:lpstr>
      <vt:lpstr>Right Period of Time Tenants</vt:lpstr>
      <vt:lpstr>Right Period of Time Tenants</vt:lpstr>
      <vt:lpstr>Right Period of Time Tenants</vt:lpstr>
      <vt:lpstr>Right Period of Time Tenants</vt:lpstr>
      <vt:lpstr>Right Period of Time Tenants</vt:lpstr>
      <vt:lpstr>Right Period of Time Tenants</vt:lpstr>
      <vt:lpstr>Right Period of Time Property</vt:lpstr>
      <vt:lpstr>Right Period of Time Property </vt:lpstr>
      <vt:lpstr>Right Period of Time Property</vt:lpstr>
      <vt:lpstr>Right Period of Time Property</vt:lpstr>
      <vt:lpstr>Right Period of Time Property</vt:lpstr>
      <vt:lpstr>Right Period of Time Property</vt:lpstr>
      <vt:lpstr>When Rights Go Wrong</vt:lpstr>
      <vt:lpstr>Thank you for Attending!</vt:lpstr>
    </vt:vector>
  </TitlesOfParts>
  <Company>OHCS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HOME-Training-Summer-AHMA-20</dc:title>
  <dc:creator>Jennifer Marchand</dc:creator>
  <cp:keywords>HOME-Training-Summer-AHMA-20</cp:keywords>
  <cp:lastModifiedBy>Jennifer Marchand</cp:lastModifiedBy>
  <cp:revision>91</cp:revision>
  <cp:lastPrinted>2018-08-21T16:13:07Z</cp:lastPrinted>
  <dcterms:created xsi:type="dcterms:W3CDTF">2016-04-13T17:21:03Z</dcterms:created>
  <dcterms:modified xsi:type="dcterms:W3CDTF">2018-09-10T20:46:59Z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0x010100AEA6846EE757C04193A329764A4DBCB9</vt:lpwstr>
  </property>
</Properties>
</file>