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53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6" r:id="rId2"/>
    <p:sldId id="310" r:id="rId3"/>
    <p:sldId id="311" r:id="rId4"/>
    <p:sldId id="313" r:id="rId5"/>
    <p:sldId id="315" r:id="rId6"/>
    <p:sldId id="327" r:id="rId7"/>
    <p:sldId id="346" r:id="rId8"/>
    <p:sldId id="328" r:id="rId9"/>
    <p:sldId id="347" r:id="rId10"/>
    <p:sldId id="329" r:id="rId11"/>
    <p:sldId id="274" r:id="rId12"/>
    <p:sldId id="348" r:id="rId13"/>
    <p:sldId id="332" r:id="rId14"/>
    <p:sldId id="349" r:id="rId15"/>
    <p:sldId id="331" r:id="rId16"/>
    <p:sldId id="352" r:id="rId17"/>
    <p:sldId id="353" r:id="rId18"/>
    <p:sldId id="330" r:id="rId19"/>
    <p:sldId id="350" r:id="rId20"/>
    <p:sldId id="333" r:id="rId21"/>
    <p:sldId id="334" r:id="rId22"/>
    <p:sldId id="279" r:id="rId23"/>
    <p:sldId id="281" r:id="rId24"/>
    <p:sldId id="282" r:id="rId25"/>
    <p:sldId id="351" r:id="rId26"/>
    <p:sldId id="354" r:id="rId27"/>
    <p:sldId id="335" r:id="rId28"/>
    <p:sldId id="319" r:id="rId29"/>
    <p:sldId id="303" r:id="rId30"/>
    <p:sldId id="359" r:id="rId31"/>
    <p:sldId id="360" r:id="rId32"/>
    <p:sldId id="336" r:id="rId33"/>
    <p:sldId id="286" r:id="rId34"/>
    <p:sldId id="301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55" r:id="rId44"/>
    <p:sldId id="356" r:id="rId45"/>
    <p:sldId id="357" r:id="rId46"/>
    <p:sldId id="358" r:id="rId47"/>
    <p:sldId id="361" r:id="rId48"/>
    <p:sldId id="362" r:id="rId49"/>
    <p:sldId id="363" r:id="rId50"/>
    <p:sldId id="364" r:id="rId51"/>
    <p:sldId id="299" r:id="rId52"/>
    <p:sldId id="345" r:id="rId53"/>
    <p:sldId id="300" r:id="rId5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97" autoAdjust="0"/>
  </p:normalViewPr>
  <p:slideViewPr>
    <p:cSldViewPr>
      <p:cViewPr>
        <p:scale>
          <a:sx n="70" d="100"/>
          <a:sy n="70" d="100"/>
        </p:scale>
        <p:origin x="-2818" y="-979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notesViewPr>
    <p:cSldViewPr>
      <p:cViewPr varScale="1">
        <p:scale>
          <a:sx n="41" d="100"/>
          <a:sy n="41" d="100"/>
        </p:scale>
        <p:origin x="-1507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63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customXml" Target="../customXml/item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997105-AEB1-452C-B8DE-C30A12A2E51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FDDF0E-71DB-4B4B-8BBC-5D2E65C10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86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B4734A-FA1D-4CAD-B08F-C2FF0189E0D3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FF2A12-3259-484F-85E1-C52033904E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0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A12-3259-484F-85E1-C52033904E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3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A12-3259-484F-85E1-C52033904E20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19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Expand on UPSC findings reporting</a:t>
            </a:r>
          </a:p>
          <a:p>
            <a:r>
              <a:rPr lang="en-US" sz="2400" dirty="0" smtClean="0"/>
              <a:t>Fire unit – units off line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A12-3259-484F-85E1-C52033904E20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7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No under $5k for HOME</a:t>
            </a:r>
          </a:p>
          <a:p>
            <a:r>
              <a:rPr lang="en-US" sz="2800" dirty="0" smtClean="0"/>
              <a:t>Certification cycle – self certification requirements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F2A12-3259-484F-85E1-C52033904E20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44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444B09-C994-446C-95FD-17F4F852BB06}" type="datetimeFigureOut">
              <a:rPr lang="en-US" smtClean="0"/>
              <a:t>9/10/2018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31224FD-26EA-4B8C-8EF7-5D782277FE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mailto:jennifer.c.marchand@hcs.state.or.u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9898"/>
            <a:ext cx="7315200" cy="21547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COMPARING </a:t>
            </a:r>
            <a:br>
              <a:rPr lang="en-US" dirty="0" smtClean="0"/>
            </a:br>
            <a:r>
              <a:rPr lang="en-US" dirty="0" smtClean="0"/>
              <a:t>HOME &amp; LIHTC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50064"/>
            <a:ext cx="7467600" cy="38649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What you need to know for compliance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AHMA Summer 2018</a:t>
            </a:r>
          </a:p>
          <a:p>
            <a:endParaRPr lang="en-US" dirty="0" smtClean="0"/>
          </a:p>
          <a:p>
            <a:r>
              <a:rPr lang="en-US" dirty="0" smtClean="0"/>
              <a:t>Presented by: </a:t>
            </a:r>
          </a:p>
          <a:p>
            <a:r>
              <a:rPr lang="en-US" dirty="0" smtClean="0"/>
              <a:t>Jennifer Marchand and Sarah Reed</a:t>
            </a:r>
          </a:p>
          <a:p>
            <a:r>
              <a:rPr lang="en-US" dirty="0" smtClean="0"/>
              <a:t>Oregon Housing and Community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0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Right Unit LIHTC vs. HOME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7409688" cy="4419600"/>
          </a:xfrm>
        </p:spPr>
        <p:txBody>
          <a:bodyPr/>
          <a:lstStyle/>
          <a:p>
            <a:r>
              <a:rPr lang="en-US" dirty="0" smtClean="0"/>
              <a:t>Transfers (Different)</a:t>
            </a:r>
            <a:endParaRPr lang="en-US" dirty="0" smtClean="0"/>
          </a:p>
          <a:p>
            <a:r>
              <a:rPr lang="en-US" dirty="0" smtClean="0"/>
              <a:t>Maintaining Unit </a:t>
            </a:r>
            <a:r>
              <a:rPr lang="en-US" dirty="0" smtClean="0"/>
              <a:t>Mix (Different)</a:t>
            </a:r>
            <a:endParaRPr lang="en-US" dirty="0" smtClean="0"/>
          </a:p>
          <a:p>
            <a:r>
              <a:rPr lang="en-US" dirty="0" smtClean="0"/>
              <a:t>High and Low (HOME</a:t>
            </a:r>
            <a:r>
              <a:rPr lang="en-US" dirty="0" smtClean="0"/>
              <a:t>) Different</a:t>
            </a:r>
            <a:endParaRPr lang="en-US" dirty="0" smtClean="0"/>
          </a:p>
          <a:p>
            <a:r>
              <a:rPr lang="en-US" dirty="0" smtClean="0"/>
              <a:t>Fixed and Floating (HOME</a:t>
            </a:r>
            <a:r>
              <a:rPr lang="en-US" dirty="0" smtClean="0"/>
              <a:t>) Different</a:t>
            </a:r>
          </a:p>
          <a:p>
            <a:r>
              <a:rPr lang="en-US" dirty="0" smtClean="0"/>
              <a:t>Management Units (Different)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573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UNIT TRANSFER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209800"/>
            <a:ext cx="7406640" cy="4038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is </a:t>
            </a:r>
            <a:r>
              <a:rPr lang="en-US" sz="2800" b="1" dirty="0" smtClean="0"/>
              <a:t>no such thing </a:t>
            </a:r>
            <a:r>
              <a:rPr lang="en-US" sz="2800" dirty="0" smtClean="0"/>
              <a:t>as a “transfer” to a HOME unit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800" dirty="0" smtClean="0"/>
              <a:t>When a household is moved to a HOME assisted unit, you must complete a HOME TIC using the move-in requirements of third party verification and source documentation. Tenant must qualify for HOME assistance.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437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LIHTC UNIT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8609 Election is very important!</a:t>
            </a:r>
          </a:p>
          <a:p>
            <a:pPr marL="82296" indent="0">
              <a:buNone/>
            </a:pPr>
            <a:r>
              <a:rPr lang="en-US" dirty="0" smtClean="0"/>
              <a:t>Did they choose Yes or No on Line 8B?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Multiple Building Property? Ok to transfer between buildings.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Not a Multiple Building Property?</a:t>
            </a:r>
          </a:p>
          <a:p>
            <a:pPr marL="82296" indent="0">
              <a:buNone/>
            </a:pPr>
            <a:r>
              <a:rPr lang="en-US" dirty="0" smtClean="0"/>
              <a:t>Cannot transfer between buildings. Must re-qualify.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46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High and Low HOME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963" indent="0">
              <a:buFont typeface="Wingdings 2" pitchFamily="18" charset="2"/>
              <a:buNone/>
            </a:pPr>
            <a:r>
              <a:rPr lang="en-US" dirty="0" smtClean="0"/>
              <a:t>High HOME units are 60% units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dirty="0" smtClean="0"/>
              <a:t>Low HOME units are 50% units</a:t>
            </a:r>
          </a:p>
          <a:p>
            <a:pPr marL="80963" indent="0">
              <a:buFont typeface="Wingdings 2" pitchFamily="18" charset="2"/>
              <a:buNone/>
            </a:pPr>
            <a:endParaRPr lang="en-US" dirty="0" smtClean="0"/>
          </a:p>
          <a:p>
            <a:pPr marL="80963" indent="0">
              <a:buFont typeface="Wingdings 2" pitchFamily="18" charset="2"/>
              <a:buNone/>
            </a:pPr>
            <a:r>
              <a:rPr lang="en-US" dirty="0" smtClean="0"/>
              <a:t>Check the HOME grant agreement for information on your property</a:t>
            </a:r>
          </a:p>
          <a:p>
            <a:pPr marL="80963" indent="0">
              <a:buFont typeface="Wingdings 2" pitchFamily="18" charset="2"/>
              <a:buNone/>
            </a:pPr>
            <a:endParaRPr lang="en-US" dirty="0" smtClean="0"/>
          </a:p>
          <a:p>
            <a:pPr marL="80963" indent="0">
              <a:buFont typeface="Wingdings 2" pitchFamily="18" charset="2"/>
              <a:buNone/>
            </a:pPr>
            <a:r>
              <a:rPr lang="en-US" sz="2800" dirty="0" smtClean="0"/>
              <a:t>How many units should be High HOME?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2800" dirty="0" smtClean="0"/>
              <a:t>How many should be Low HOME?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sz="2800" b="1" dirty="0" smtClean="0"/>
              <a:t>You must know to maintain your unit mix</a:t>
            </a:r>
          </a:p>
        </p:txBody>
      </p:sp>
    </p:spTree>
    <p:extLst>
      <p:ext uri="{BB962C8B-B14F-4D97-AF65-F5344CB8AC3E}">
        <p14:creationId xmlns:p14="http://schemas.microsoft.com/office/powerpoint/2010/main" val="2116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LIHTC SET-ASIDE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Federal Elections on 8609</a:t>
            </a:r>
          </a:p>
          <a:p>
            <a:pPr marL="82296" indent="0">
              <a:buNone/>
            </a:pPr>
            <a:r>
              <a:rPr lang="en-US" dirty="0" smtClean="0"/>
              <a:t>20/50</a:t>
            </a:r>
          </a:p>
          <a:p>
            <a:pPr marL="82296" indent="0">
              <a:buNone/>
            </a:pPr>
            <a:r>
              <a:rPr lang="en-US" dirty="0" smtClean="0"/>
              <a:t>Or</a:t>
            </a:r>
          </a:p>
          <a:p>
            <a:pPr marL="82296" indent="0">
              <a:buNone/>
            </a:pPr>
            <a:r>
              <a:rPr lang="en-US" dirty="0" smtClean="0"/>
              <a:t>40/60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What does REUA or LIHTC Declaration indicate? Most often property is 100% affordable.  However, may be mixed income and have market units.  Does 140% next available unit rule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82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Fixed and Floating HOME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8163" indent="-457200"/>
            <a:r>
              <a:rPr lang="en-US" dirty="0" smtClean="0"/>
              <a:t>Fixed Units stay the same</a:t>
            </a:r>
          </a:p>
          <a:p>
            <a:pPr marL="538163" indent="-457200"/>
            <a:r>
              <a:rPr lang="en-US" dirty="0" smtClean="0"/>
              <a:t>Floating Units can float to other units that are comparable in size and amenities</a:t>
            </a:r>
          </a:p>
          <a:p>
            <a:pPr marL="80963" indent="0">
              <a:buFont typeface="Wingdings 2" pitchFamily="18" charset="2"/>
              <a:buNone/>
            </a:pPr>
            <a:endParaRPr lang="en-US" dirty="0" smtClean="0"/>
          </a:p>
          <a:p>
            <a:pPr marL="80963" indent="0">
              <a:buFont typeface="Wingdings 2" pitchFamily="18" charset="2"/>
              <a:buNone/>
            </a:pPr>
            <a:r>
              <a:rPr lang="en-US" dirty="0" smtClean="0"/>
              <a:t>Check the HOME grant agreement for information on your property</a:t>
            </a:r>
          </a:p>
          <a:p>
            <a:pPr marL="80963" indent="0">
              <a:buFont typeface="Wingdings 2" pitchFamily="18" charset="2"/>
              <a:buNone/>
            </a:pPr>
            <a:endParaRPr lang="en-US" dirty="0" smtClean="0"/>
          </a:p>
          <a:p>
            <a:pPr marL="80963" indent="0">
              <a:buFont typeface="Wingdings 2" pitchFamily="18" charset="2"/>
              <a:buNone/>
            </a:pPr>
            <a:r>
              <a:rPr lang="en-US" dirty="0" smtClean="0"/>
              <a:t>Are your units fixed or floating?</a:t>
            </a:r>
          </a:p>
          <a:p>
            <a:pPr marL="80963" indent="0">
              <a:buFont typeface="Wingdings 2" pitchFamily="18" charset="2"/>
              <a:buNone/>
            </a:pPr>
            <a:r>
              <a:rPr lang="en-US" dirty="0" smtClean="0"/>
              <a:t>You cannot switch back and forth</a:t>
            </a:r>
          </a:p>
        </p:txBody>
      </p:sp>
    </p:spTree>
    <p:extLst>
      <p:ext uri="{BB962C8B-B14F-4D97-AF65-F5344CB8AC3E}">
        <p14:creationId xmlns:p14="http://schemas.microsoft.com/office/powerpoint/2010/main" val="229445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LIHTC SET-ASIDE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0292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When </a:t>
            </a:r>
            <a:r>
              <a:rPr lang="en-US" dirty="0"/>
              <a:t>a lower set-aside unit household has income that increases to the </a:t>
            </a:r>
            <a:r>
              <a:rPr lang="en-US" dirty="0" smtClean="0"/>
              <a:t>point where </a:t>
            </a:r>
            <a:r>
              <a:rPr lang="en-US" dirty="0"/>
              <a:t>they meet a higher set-aside and can afford a higher rent, efforts should be taken to float the lower set-aside (or </a:t>
            </a:r>
            <a:r>
              <a:rPr lang="en-US" dirty="0" smtClean="0"/>
              <a:t>rent the </a:t>
            </a:r>
            <a:r>
              <a:rPr lang="en-US" dirty="0"/>
              <a:t>next available unit) to those who meet the lower set-aside income limit and will benefit from the rent reduction.</a:t>
            </a:r>
          </a:p>
          <a:p>
            <a:pPr marL="82296" indent="0">
              <a:buNone/>
            </a:pPr>
            <a:r>
              <a:rPr lang="en-US" dirty="0"/>
              <a:t>Tenant Selection policies should indicate the Owner/Agents procedure on how lower set-asides will be designated. </a:t>
            </a:r>
            <a:r>
              <a:rPr lang="en-US" dirty="0" smtClean="0"/>
              <a:t>Leases should </a:t>
            </a:r>
            <a:r>
              <a:rPr lang="en-US" dirty="0"/>
              <a:t>indicate that set-asides may be swapped as applicable when a household’s income increases. Even </a:t>
            </a:r>
            <a:r>
              <a:rPr lang="en-US" dirty="0" smtClean="0"/>
              <a:t>though violations </a:t>
            </a:r>
            <a:r>
              <a:rPr lang="en-US" dirty="0"/>
              <a:t>of the more restricted State elected set-aside may not appear to be federal violations, it is common </a:t>
            </a:r>
            <a:r>
              <a:rPr lang="en-US" dirty="0" smtClean="0"/>
              <a:t>practice among </a:t>
            </a:r>
            <a:r>
              <a:rPr lang="en-US" dirty="0"/>
              <a:t>States to report violations as non-compliance with the Reservation and Extended Use agreement.</a:t>
            </a:r>
          </a:p>
          <a:p>
            <a:pPr marL="82296" indent="0">
              <a:buNone/>
            </a:pP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19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LIHTC SET-ASIDE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dirty="0"/>
              <a:t>Example: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 property </a:t>
            </a:r>
            <a:r>
              <a:rPr lang="en-US" dirty="0"/>
              <a:t>has a federal set-aside of 40@60 however the Owner agreed to provide 100% of the units to </a:t>
            </a:r>
            <a:r>
              <a:rPr lang="en-US" dirty="0" smtClean="0"/>
              <a:t>tenants who </a:t>
            </a:r>
            <a:r>
              <a:rPr lang="en-US" dirty="0"/>
              <a:t>were at or below 60%.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Per </a:t>
            </a:r>
            <a:r>
              <a:rPr lang="en-US" dirty="0"/>
              <a:t>the REUA ten of the units at the property are designated to be rented to tenants who are </a:t>
            </a:r>
            <a:r>
              <a:rPr lang="en-US" dirty="0" smtClean="0"/>
              <a:t>at or </a:t>
            </a:r>
            <a:r>
              <a:rPr lang="en-US" dirty="0"/>
              <a:t>below 40% of the </a:t>
            </a:r>
            <a:r>
              <a:rPr lang="en-US" dirty="0" smtClean="0"/>
              <a:t>income </a:t>
            </a:r>
            <a:r>
              <a:rPr lang="en-US" dirty="0"/>
              <a:t>limit at rents of 40%.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A </a:t>
            </a:r>
            <a:r>
              <a:rPr lang="en-US" dirty="0"/>
              <a:t>family who resides in and qualified for one of </a:t>
            </a:r>
            <a:r>
              <a:rPr lang="en-US" dirty="0" smtClean="0"/>
              <a:t>the 40</a:t>
            </a:r>
            <a:r>
              <a:rPr lang="en-US" dirty="0"/>
              <a:t>% units has an increase in annual income (bringing the household to 60% AMI at recertification). This family is </a:t>
            </a:r>
            <a:r>
              <a:rPr lang="en-US" dirty="0" smtClean="0"/>
              <a:t>now able </a:t>
            </a:r>
            <a:r>
              <a:rPr lang="en-US" dirty="0"/>
              <a:t>to pay a higher 60% rent and the lower 40% rent should either be 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loated </a:t>
            </a:r>
            <a:r>
              <a:rPr lang="en-US" dirty="0"/>
              <a:t>out to </a:t>
            </a:r>
            <a:r>
              <a:rPr lang="en-US" dirty="0" smtClean="0"/>
              <a:t>an existing household </a:t>
            </a:r>
            <a:r>
              <a:rPr lang="en-US" dirty="0"/>
              <a:t>who meets the lower </a:t>
            </a:r>
            <a:r>
              <a:rPr lang="en-US" dirty="0" smtClean="0"/>
              <a:t>set-aside of </a:t>
            </a:r>
            <a:r>
              <a:rPr lang="en-US" dirty="0"/>
              <a:t>40% 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Rented to the next household on the waitlist who qualifies at 40%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3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unit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LIHTC – next available unit rule applies if the household income increases over 140% of AMI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sz="2400" dirty="0" smtClean="0"/>
              <a:t>HOME assistance may need to be reassigned or tenants rent may need to be raised to the limit if household income increases over 80% of AMI</a:t>
            </a:r>
          </a:p>
          <a:p>
            <a:pPr marL="82296" indent="0">
              <a:buNone/>
            </a:pPr>
            <a:r>
              <a:rPr lang="en-US" sz="2400" dirty="0" smtClean="0"/>
              <a:t>Example:</a:t>
            </a:r>
          </a:p>
          <a:p>
            <a:pPr marL="82296" indent="0">
              <a:buNone/>
            </a:pPr>
            <a:r>
              <a:rPr lang="en-US" sz="2400" dirty="0" smtClean="0"/>
              <a:t>Low HOME/LIHTC goes over 50% - float to High HOME</a:t>
            </a:r>
          </a:p>
          <a:p>
            <a:pPr marL="82296" indent="0">
              <a:buNone/>
            </a:pPr>
            <a:r>
              <a:rPr lang="en-US" sz="2400" dirty="0" smtClean="0"/>
              <a:t>High HOME/LIHTC goes over 80% - float to non-HOME</a:t>
            </a:r>
          </a:p>
          <a:p>
            <a:pPr marL="82296" indent="0">
              <a:buNone/>
            </a:pPr>
            <a:r>
              <a:rPr lang="en-US" sz="2400" dirty="0" smtClean="0"/>
              <a:t>and re-designate HOME assistance</a:t>
            </a:r>
          </a:p>
          <a:p>
            <a:pPr marL="8229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67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HOME:</a:t>
            </a:r>
          </a:p>
          <a:p>
            <a:r>
              <a:rPr lang="en-US" dirty="0" smtClean="0"/>
              <a:t>Employee must qualify and be certified as a </a:t>
            </a:r>
            <a:r>
              <a:rPr lang="en-US" dirty="0" smtClean="0"/>
              <a:t>HOME assisted resident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LIHTC:</a:t>
            </a:r>
          </a:p>
          <a:p>
            <a:r>
              <a:rPr lang="en-US" dirty="0" smtClean="0"/>
              <a:t>Employee does not have to qualify</a:t>
            </a:r>
          </a:p>
          <a:p>
            <a:r>
              <a:rPr lang="en-US" dirty="0" smtClean="0"/>
              <a:t>Special requirements regarding rent collection</a:t>
            </a:r>
          </a:p>
          <a:p>
            <a:r>
              <a:rPr lang="en-US" dirty="0" smtClean="0"/>
              <a:t>Must work “FT” for the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654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85888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LIHTC and HOME Together?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/>
          </a:p>
          <a:p>
            <a:r>
              <a:rPr lang="en-US" sz="2800" dirty="0" smtClean="0"/>
              <a:t>Leverage scarce resources</a:t>
            </a:r>
          </a:p>
          <a:p>
            <a:r>
              <a:rPr lang="en-US" sz="2800" dirty="0" smtClean="0"/>
              <a:t>Develop mixed income housing</a:t>
            </a:r>
          </a:p>
          <a:p>
            <a:r>
              <a:rPr lang="en-US" sz="2800" dirty="0" smtClean="0"/>
              <a:t>Reach a diverse clientele with very low </a:t>
            </a:r>
            <a:r>
              <a:rPr lang="en-US" sz="2800" dirty="0" smtClean="0"/>
              <a:t>incomes</a:t>
            </a:r>
          </a:p>
          <a:p>
            <a:r>
              <a:rPr lang="en-US" sz="2800" dirty="0"/>
              <a:t>The equity raised from the LIHTC may not be </a:t>
            </a:r>
            <a:r>
              <a:rPr lang="en-US" sz="2800" dirty="0" smtClean="0"/>
              <a:t>sufficient to </a:t>
            </a:r>
            <a:r>
              <a:rPr lang="en-US" sz="2800" dirty="0"/>
              <a:t>provide all of the additional capital required by the project. Often, HOME funds can be </a:t>
            </a:r>
            <a:r>
              <a:rPr lang="en-US" sz="2800" dirty="0" smtClean="0"/>
              <a:t>used to </a:t>
            </a:r>
            <a:r>
              <a:rPr lang="en-US" sz="2800" dirty="0"/>
              <a:t>finance the </a:t>
            </a:r>
            <a:r>
              <a:rPr lang="en-US" sz="2800" dirty="0" smtClean="0"/>
              <a:t>remaining (or a portion of) the gap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25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Right Price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7409688" cy="4038600"/>
          </a:xfrm>
        </p:spPr>
        <p:txBody>
          <a:bodyPr/>
          <a:lstStyle/>
          <a:p>
            <a:r>
              <a:rPr lang="en-US" dirty="0" smtClean="0"/>
              <a:t>Calculating </a:t>
            </a:r>
            <a:r>
              <a:rPr lang="en-US" dirty="0" smtClean="0"/>
              <a:t>Rents (Different)</a:t>
            </a:r>
            <a:endParaRPr lang="en-US" dirty="0" smtClean="0"/>
          </a:p>
          <a:p>
            <a:r>
              <a:rPr lang="en-US" dirty="0" smtClean="0"/>
              <a:t>Voucher </a:t>
            </a:r>
            <a:r>
              <a:rPr lang="en-US" dirty="0" smtClean="0"/>
              <a:t>Holders (Different)</a:t>
            </a:r>
            <a:endParaRPr lang="en-US" dirty="0" smtClean="0"/>
          </a:p>
          <a:p>
            <a:r>
              <a:rPr lang="en-US" dirty="0" smtClean="0"/>
              <a:t>Rent Increase </a:t>
            </a:r>
            <a:r>
              <a:rPr lang="en-US" dirty="0" smtClean="0"/>
              <a:t>Requests (Generally Same)</a:t>
            </a:r>
          </a:p>
          <a:p>
            <a:r>
              <a:rPr lang="en-US" dirty="0" smtClean="0"/>
              <a:t>Over Charged Rent Correction (Different)</a:t>
            </a:r>
            <a:endParaRPr lang="en-US" dirty="0" smtClean="0"/>
          </a:p>
          <a:p>
            <a:r>
              <a:rPr lang="en-US" dirty="0" smtClean="0"/>
              <a:t>Fees (Generally Same)</a:t>
            </a:r>
            <a:endParaRPr lang="en-US" dirty="0" smtClean="0"/>
          </a:p>
          <a:p>
            <a:r>
              <a:rPr lang="en-US" dirty="0" smtClean="0"/>
              <a:t>Utility </a:t>
            </a:r>
            <a:r>
              <a:rPr lang="en-US" dirty="0" smtClean="0"/>
              <a:t>Allowance (Different)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53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Calculating Rent and Income Limits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409688" cy="4495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800" dirty="0" smtClean="0"/>
              <a:t>HUD provides the rents and Income limits on an annual basis for </a:t>
            </a:r>
            <a:r>
              <a:rPr lang="en-US" sz="2800" dirty="0" smtClean="0"/>
              <a:t>both HOME </a:t>
            </a:r>
            <a:r>
              <a:rPr lang="en-US" sz="2800" dirty="0" smtClean="0"/>
              <a:t>and LIHTC.</a:t>
            </a:r>
          </a:p>
          <a:p>
            <a:pPr marL="82296" indent="0">
              <a:buNone/>
              <a:defRPr/>
            </a:pPr>
            <a:endParaRPr lang="en-US" sz="2800" dirty="0" smtClean="0"/>
          </a:p>
          <a:p>
            <a:pPr marL="82296" indent="0">
              <a:buNone/>
              <a:defRPr/>
            </a:pPr>
            <a:r>
              <a:rPr lang="en-US" sz="2800" dirty="0" smtClean="0"/>
              <a:t>HOME- HOME LIMITS</a:t>
            </a:r>
          </a:p>
          <a:p>
            <a:pPr marL="82296" indent="0">
              <a:buNone/>
              <a:defRPr/>
            </a:pPr>
            <a:r>
              <a:rPr lang="en-US" sz="2800" dirty="0" smtClean="0"/>
              <a:t>LIHTC- MTSP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 smtClean="0"/>
              <a:t>These limits can be found on the OHCS website listed by County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28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Tip: Must compare both and use the most restrictive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18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59898"/>
            <a:ext cx="7391400" cy="859302"/>
          </a:xfrm>
        </p:spPr>
        <p:txBody>
          <a:bodyPr>
            <a:normAutofit/>
          </a:bodyPr>
          <a:lstStyle/>
          <a:p>
            <a:r>
              <a:rPr lang="en-US" dirty="0" smtClean="0"/>
              <a:t>RENT INCREASE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7467600" cy="5257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OHCS approves the rent structure at project lease up and throughout the properties affordability period</a:t>
            </a:r>
          </a:p>
          <a:p>
            <a:endParaRPr lang="en-US" dirty="0" smtClean="0"/>
          </a:p>
          <a:p>
            <a:pPr marL="370332" indent="-342900">
              <a:buFont typeface="Arial" pitchFamily="34" charset="0"/>
              <a:buChar char="•"/>
            </a:pPr>
            <a:r>
              <a:rPr lang="en-US" sz="2400" dirty="0" smtClean="0"/>
              <a:t>Rent increase requests must be submitted in writing on OHCS form at least 90 days prior to the planned increase</a:t>
            </a:r>
          </a:p>
          <a:p>
            <a:endParaRPr lang="en-US" sz="2000" dirty="0" smtClean="0"/>
          </a:p>
          <a:p>
            <a:r>
              <a:rPr lang="en-US" sz="2000" dirty="0" smtClean="0"/>
              <a:t>*A rent decrease may be necessary if the rent limits decrease or the cost of utilities increase. </a:t>
            </a:r>
          </a:p>
          <a:p>
            <a:endParaRPr lang="en-US" sz="2000" dirty="0"/>
          </a:p>
          <a:p>
            <a:r>
              <a:rPr lang="en-US" sz="2000" dirty="0" smtClean="0"/>
              <a:t>TIP: FOR HOME/LIHTC mixed units you </a:t>
            </a:r>
            <a:r>
              <a:rPr lang="en-US" sz="2000" b="1" dirty="0" smtClean="0"/>
              <a:t>must </a:t>
            </a:r>
            <a:r>
              <a:rPr lang="en-US" sz="2000" dirty="0" smtClean="0"/>
              <a:t>be aware of the different rent and income limits and apply the most restrictive amount</a:t>
            </a:r>
          </a:p>
          <a:p>
            <a:pPr marL="370332" indent="-342900"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969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069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REFUNDING 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066800"/>
            <a:ext cx="740664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If it is found that a family is paying over the rent limit, OHCS may require the Owner/Agent to refund the family the amount over-paid going back to the date they were first over-charged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400" dirty="0" smtClean="0"/>
              <a:t>If the family is a voucher holder it may be necessary to refund the public housing authority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400" dirty="0" smtClean="0"/>
              <a:t>If the PHA does not accept a refund, the money should be put into an account for a resident party or activity 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400" b="1" dirty="0" smtClean="0"/>
              <a:t>Be very aware </a:t>
            </a:r>
            <a:r>
              <a:rPr lang="en-US" sz="2400" dirty="0" smtClean="0"/>
              <a:t>of the LIHTC consequence for non-compliance when rent is over charged! The unit will be considered out of compliance from the day rent is over charged and for the remainder of the calendar year!</a:t>
            </a:r>
          </a:p>
          <a:p>
            <a:r>
              <a:rPr lang="en-US" sz="2400" dirty="0" smtClean="0"/>
              <a:t>Tip: Maintain a “Buffer”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313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102"/>
          </a:xfrm>
        </p:spPr>
        <p:txBody>
          <a:bodyPr/>
          <a:lstStyle/>
          <a:p>
            <a:r>
              <a:rPr lang="en-US" dirty="0" smtClean="0"/>
              <a:t>VOUCHER HOLDERS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143000"/>
            <a:ext cx="7406640" cy="5410200"/>
          </a:xfrm>
        </p:spPr>
        <p:txBody>
          <a:bodyPr>
            <a:normAutofit fontScale="62500" lnSpcReduction="20000"/>
          </a:bodyPr>
          <a:lstStyle/>
          <a:p>
            <a:pPr marL="484632" indent="-457200">
              <a:buFont typeface="Arial" pitchFamily="34" charset="0"/>
              <a:buChar char="•"/>
            </a:pPr>
            <a:endParaRPr lang="en-US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en-US" sz="3800" dirty="0" smtClean="0"/>
              <a:t>An applicant cannot be denied for a unit solely because they are a voucher holder </a:t>
            </a:r>
          </a:p>
          <a:p>
            <a:endParaRPr lang="en-US" sz="3800" dirty="0" smtClean="0"/>
          </a:p>
          <a:p>
            <a:pPr marL="370332" indent="-342900">
              <a:buFont typeface="Arial" pitchFamily="34" charset="0"/>
              <a:buChar char="•"/>
            </a:pPr>
            <a:r>
              <a:rPr lang="en-US" sz="3800" dirty="0" smtClean="0"/>
              <a:t>Owner/Agents are not allowed to charge rents to tenant based voucher holders that exceed the allowable </a:t>
            </a:r>
            <a:r>
              <a:rPr lang="en-US" sz="3800" b="1" dirty="0" smtClean="0"/>
              <a:t>HOME</a:t>
            </a:r>
            <a:r>
              <a:rPr lang="en-US" sz="3800" dirty="0" smtClean="0"/>
              <a:t> rents</a:t>
            </a:r>
          </a:p>
          <a:p>
            <a:pPr marL="370332" indent="-342900"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b="1" dirty="0" smtClean="0"/>
              <a:t>Tenant Paid Rent + PHA subsidy amount + UA must be equal to or less than maximum HOME rent = No exceptions!</a:t>
            </a:r>
          </a:p>
          <a:p>
            <a:endParaRPr lang="en-US" sz="2400" b="1" dirty="0"/>
          </a:p>
          <a:p>
            <a:r>
              <a:rPr lang="en-US" sz="2400" b="1" dirty="0" smtClean="0"/>
              <a:t>LIHTC rules are least restrictive for voucher holders but payment standard must be adhered to</a:t>
            </a:r>
          </a:p>
          <a:p>
            <a:endParaRPr lang="en-US" sz="2400" dirty="0" smtClean="0"/>
          </a:p>
          <a:p>
            <a:r>
              <a:rPr lang="en-US" sz="2400" dirty="0" smtClean="0"/>
              <a:t>*</a:t>
            </a:r>
            <a:r>
              <a:rPr lang="en-US" sz="2400" b="1" dirty="0" smtClean="0"/>
              <a:t>It is not acceptable to “float” HOME assistance away from a tenant if they have a Section 8 voucher so the unit can collect higher rent from the PHA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Fees HOME and LIHTC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Non-Optional fees are included in gross rent calculation</a:t>
            </a:r>
          </a:p>
          <a:p>
            <a:r>
              <a:rPr lang="en-US" dirty="0" smtClean="0"/>
              <a:t>Nonrefundable </a:t>
            </a:r>
            <a:r>
              <a:rPr lang="en-US" dirty="0" smtClean="0"/>
              <a:t>fees are not allowed</a:t>
            </a:r>
          </a:p>
          <a:p>
            <a:r>
              <a:rPr lang="en-US" dirty="0" smtClean="0"/>
              <a:t>Pet </a:t>
            </a:r>
            <a:r>
              <a:rPr lang="en-US" dirty="0" smtClean="0"/>
              <a:t>rent is not </a:t>
            </a:r>
            <a:r>
              <a:rPr lang="en-US" dirty="0" smtClean="0"/>
              <a:t>allowed</a:t>
            </a:r>
          </a:p>
          <a:p>
            <a:r>
              <a:rPr lang="en-US" dirty="0"/>
              <a:t>LIHTC Services must be optional and any charges to low-income tenants for services that are not optional generally must be included in gross rent (Treas. Reg. §1.42-11).  A service is optional when the service is not a condition of occupancy and there is a reasonable alternative.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82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Allowance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HOME- Cannot use PHA method for properties funded on or after 8/23/13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LIHTC- Allows several methods including ECM (Energy Consumption Model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LIHTC Project Based UA Rule Building by Building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8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Period of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r>
              <a:rPr lang="en-US" sz="3600" dirty="0" smtClean="0"/>
              <a:t>Lease Term </a:t>
            </a:r>
            <a:r>
              <a:rPr lang="en-US" sz="3600" dirty="0" smtClean="0"/>
              <a:t>requirements (Different)</a:t>
            </a:r>
            <a:endParaRPr lang="en-US" sz="3600" dirty="0" smtClean="0"/>
          </a:p>
          <a:p>
            <a:r>
              <a:rPr lang="en-US" sz="3600" dirty="0" smtClean="0"/>
              <a:t>Consequences of </a:t>
            </a:r>
            <a:r>
              <a:rPr lang="en-US" sz="3600" dirty="0" smtClean="0"/>
              <a:t>non-compliance (Generally the Same with 8823 Exception)</a:t>
            </a:r>
          </a:p>
          <a:p>
            <a:r>
              <a:rPr lang="en-US" sz="3600" dirty="0" smtClean="0"/>
              <a:t>Lease Termination (Different)</a:t>
            </a:r>
            <a:endParaRPr lang="en-US" sz="3600" dirty="0"/>
          </a:p>
          <a:p>
            <a:r>
              <a:rPr lang="en-US" sz="3600" dirty="0" smtClean="0"/>
              <a:t>Supportive Services (General Same)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994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LIHTC LEASE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409688" cy="4267200"/>
          </a:xfrm>
        </p:spPr>
        <p:txBody>
          <a:bodyPr/>
          <a:lstStyle/>
          <a:p>
            <a:r>
              <a:rPr lang="en-US" dirty="0" smtClean="0"/>
              <a:t>All tenants must sign a lease</a:t>
            </a:r>
          </a:p>
          <a:p>
            <a:r>
              <a:rPr lang="en-US" dirty="0" smtClean="0"/>
              <a:t>Lease term must be minimum 6 months</a:t>
            </a:r>
          </a:p>
          <a:p>
            <a:r>
              <a:rPr lang="en-US" dirty="0" smtClean="0"/>
              <a:t>Non-Transient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84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LEASE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All tenants must sign a lease</a:t>
            </a:r>
          </a:p>
          <a:p>
            <a:r>
              <a:rPr lang="en-US" sz="2800" dirty="0" smtClean="0"/>
              <a:t>The lease must show that a one year term was offered</a:t>
            </a:r>
          </a:p>
          <a:p>
            <a:r>
              <a:rPr lang="en-US" sz="2800" dirty="0" smtClean="0"/>
              <a:t>The tenant may accept a shorter term</a:t>
            </a:r>
            <a:endParaRPr lang="en-US" sz="2800" dirty="0"/>
          </a:p>
          <a:p>
            <a:r>
              <a:rPr lang="en-US" sz="2800" dirty="0" smtClean="0"/>
              <a:t>The HOME Lease Compliance Form must be used for all HOME tenants, even if they have signed a HOME lease</a:t>
            </a:r>
          </a:p>
          <a:p>
            <a:pPr marL="82296" indent="0">
              <a:buNone/>
            </a:pPr>
            <a:r>
              <a:rPr lang="en-US" sz="1800" dirty="0" smtClean="0"/>
              <a:t>*If another program such as ADF requires a month to month lease, the tenant can accept the month to month option but it must be shown that they were offered a one year lease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476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Program Rule </a:t>
            </a:r>
            <a:r>
              <a:rPr lang="en-US" dirty="0"/>
              <a:t>D</a:t>
            </a:r>
            <a:r>
              <a:rPr lang="en-US" dirty="0" smtClean="0"/>
              <a:t>o I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Properties must comply with requirements for </a:t>
            </a:r>
            <a:r>
              <a:rPr lang="en-US" sz="2800" dirty="0" smtClean="0"/>
              <a:t>both (all) </a:t>
            </a:r>
            <a:r>
              <a:rPr lang="en-US" sz="2800" dirty="0" smtClean="0"/>
              <a:t>programs</a:t>
            </a:r>
          </a:p>
          <a:p>
            <a:r>
              <a:rPr lang="en-US" sz="2800" dirty="0" smtClean="0"/>
              <a:t>This </a:t>
            </a:r>
            <a:r>
              <a:rPr lang="en-US" sz="2800" dirty="0" smtClean="0"/>
              <a:t>can generally be achieved by following the most restrictive rule (</a:t>
            </a:r>
            <a:r>
              <a:rPr lang="en-US" sz="2800" dirty="0"/>
              <a:t>f</a:t>
            </a:r>
            <a:r>
              <a:rPr lang="en-US" sz="2800" dirty="0" smtClean="0"/>
              <a:t>or example third party verification of assets) </a:t>
            </a:r>
            <a:endParaRPr lang="en-US" sz="2800" dirty="0" smtClean="0"/>
          </a:p>
          <a:p>
            <a:r>
              <a:rPr lang="en-US" sz="2800" dirty="0"/>
              <a:t>H</a:t>
            </a:r>
            <a:r>
              <a:rPr lang="en-US" sz="2800" dirty="0" smtClean="0"/>
              <a:t>owever</a:t>
            </a:r>
            <a:r>
              <a:rPr lang="en-US" sz="2800" dirty="0" smtClean="0"/>
              <a:t>, sometimes you must follow multiple sets of rules (for example Student Rule)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05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Tenants of HOME-assisted rental units must be provided with 30-day written notice of the owner’s intention to evict or deny lease renewal. </a:t>
            </a:r>
          </a:p>
          <a:p>
            <a:r>
              <a:rPr lang="en-US" dirty="0" smtClean="0"/>
              <a:t>LIHTC IRS </a:t>
            </a:r>
            <a:r>
              <a:rPr lang="en-US" dirty="0"/>
              <a:t>Revenue Procedure 2005‐37 prohibits evictions or the </a:t>
            </a:r>
            <a:r>
              <a:rPr lang="en-US" dirty="0" smtClean="0"/>
              <a:t>termination </a:t>
            </a:r>
            <a:r>
              <a:rPr lang="en-US" u="sng" dirty="0" smtClean="0"/>
              <a:t>without </a:t>
            </a:r>
            <a:r>
              <a:rPr lang="en-US" u="sng" dirty="0"/>
              <a:t>good cause </a:t>
            </a:r>
            <a:r>
              <a:rPr lang="en-US" dirty="0"/>
              <a:t>of tenancy of an existing tenant of any low‐income unit throughout the </a:t>
            </a:r>
            <a:r>
              <a:rPr lang="en-US" dirty="0" smtClean="0"/>
              <a:t>entire commitment </a:t>
            </a:r>
            <a:r>
              <a:rPr lang="en-US" dirty="0"/>
              <a:t>period.</a:t>
            </a:r>
          </a:p>
        </p:txBody>
      </p:sp>
    </p:spTree>
    <p:extLst>
      <p:ext uri="{BB962C8B-B14F-4D97-AF65-F5344CB8AC3E}">
        <p14:creationId xmlns:p14="http://schemas.microsoft.com/office/powerpoint/2010/main" val="1072415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SUPPORTIVE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prohibits Mandatory </a:t>
            </a:r>
            <a:r>
              <a:rPr lang="en-US" dirty="0"/>
              <a:t>Supportive Services: Lease terms that require tenant to accept supportive services (with the </a:t>
            </a:r>
            <a:r>
              <a:rPr lang="en-US" dirty="0" smtClean="0"/>
              <a:t>exception of </a:t>
            </a:r>
            <a:r>
              <a:rPr lang="en-US" dirty="0"/>
              <a:t>transitional housing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LIHTC Services must be optional. </a:t>
            </a:r>
          </a:p>
          <a:p>
            <a:pPr marL="82296" indent="0">
              <a:buNone/>
            </a:pPr>
            <a:r>
              <a:rPr lang="en-US" dirty="0" smtClean="0"/>
              <a:t>A </a:t>
            </a:r>
            <a:r>
              <a:rPr lang="en-US" dirty="0"/>
              <a:t>service is optional when the service is not a condition of </a:t>
            </a:r>
            <a:r>
              <a:rPr lang="en-US" dirty="0" smtClean="0"/>
              <a:t>occupancy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20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Consequences for non-compliance  LIHTC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Mandatory reporting to IRS via form 8823, may result in tax credit recapture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800" dirty="0"/>
              <a:t>Require replacement of Management Agent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800" dirty="0"/>
              <a:t>Disapprove Owner or Developer for future funding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800" dirty="0"/>
              <a:t>Additional site visits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800" dirty="0"/>
              <a:t>Additional required </a:t>
            </a:r>
            <a:r>
              <a:rPr lang="en-US" sz="2800" dirty="0" smtClean="0"/>
              <a:t>reporting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800" dirty="0"/>
              <a:t>Require Management or Owner to attend training and become certified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800" dirty="0"/>
              <a:t>Talk with Owner, </a:t>
            </a:r>
            <a:r>
              <a:rPr lang="en-US" sz="2800" dirty="0" smtClean="0"/>
              <a:t>Investor, </a:t>
            </a:r>
            <a:r>
              <a:rPr lang="en-US" sz="2800" dirty="0"/>
              <a:t>and/or Property Manager about site staff concerns </a:t>
            </a:r>
          </a:p>
          <a:p>
            <a:pPr marL="484632" indent="-457200">
              <a:buFont typeface="Arial" pitchFamily="34" charset="0"/>
              <a:buChar char="•"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87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Consequences of Noncompliance  HOME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/>
          <a:lstStyle/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Pay Back HOME loan or grant (not pro-rated)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Stop and restart affordability clock with non-compliance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Require replacement of Management Agent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Disapprove Owner or Developer for future funding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Additional site visits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Additional required reporting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Involve HUD and ask for a work-out plan (they will bring everyone to the table including all other lenders)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Require Management or Owner to attend training and become certified</a:t>
            </a:r>
          </a:p>
          <a:p>
            <a:pPr marL="484632" indent="-457200">
              <a:buFont typeface="Arial" pitchFamily="34" charset="0"/>
              <a:buChar char="•"/>
            </a:pPr>
            <a:r>
              <a:rPr lang="en-US" sz="2000" dirty="0" smtClean="0"/>
              <a:t>Talk with Owner, Board, and/or Property Manager about site staff concerns </a:t>
            </a:r>
          </a:p>
          <a:p>
            <a:pPr marL="484632" indent="-4572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and LIHTC Mixed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Other topics to remember when considering the most restrictive rule: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Asset Verification</a:t>
            </a:r>
          </a:p>
          <a:p>
            <a:r>
              <a:rPr lang="en-US" dirty="0" smtClean="0"/>
              <a:t>Tenant Certification requirements</a:t>
            </a:r>
          </a:p>
          <a:p>
            <a:r>
              <a:rPr lang="en-US" dirty="0" smtClean="0"/>
              <a:t>Compliance Period</a:t>
            </a:r>
          </a:p>
          <a:p>
            <a:r>
              <a:rPr lang="en-US" dirty="0" smtClean="0"/>
              <a:t>Lease Provisions</a:t>
            </a:r>
          </a:p>
          <a:p>
            <a:pPr marL="82296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741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Restrictive Rule Applies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What have you learned today?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>
              <a:buNone/>
            </a:pPr>
            <a:r>
              <a:rPr lang="en-US" sz="3600" b="1" dirty="0" smtClean="0"/>
              <a:t>This is a test</a:t>
            </a:r>
          </a:p>
          <a:p>
            <a:pPr marL="82296" indent="0" algn="ctr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Which restrictive rule will apply to the following?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sz="4000" dirty="0" smtClean="0"/>
              <a:t>LIHTC?   </a:t>
            </a:r>
            <a:r>
              <a:rPr lang="en-US" sz="4000" u="sng" dirty="0" smtClean="0"/>
              <a:t>OR </a:t>
            </a:r>
            <a:r>
              <a:rPr lang="en-US" sz="4000" dirty="0" smtClean="0"/>
              <a:t>  HOME?</a:t>
            </a:r>
          </a:p>
          <a:p>
            <a:pPr marL="82296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Waiting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82296" indent="0" algn="ctr">
              <a:buNone/>
            </a:pPr>
            <a:r>
              <a:rPr lang="en-US" dirty="0"/>
              <a:t>Which </a:t>
            </a:r>
            <a:r>
              <a:rPr lang="en-US" dirty="0" smtClean="0"/>
              <a:t>rule is more restrictive?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LIHTC?   </a:t>
            </a:r>
            <a:r>
              <a:rPr lang="en-US" b="1" i="1" u="sng" dirty="0"/>
              <a:t>OR</a:t>
            </a:r>
            <a:r>
              <a:rPr lang="en-US" b="1" dirty="0"/>
              <a:t>  </a:t>
            </a:r>
            <a:r>
              <a:rPr lang="en-US" dirty="0"/>
              <a:t> HOME?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Unborn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en-US" dirty="0" smtClean="0"/>
          </a:p>
          <a:p>
            <a:pPr marL="82296" indent="0" algn="ctr">
              <a:buNone/>
            </a:pPr>
            <a:r>
              <a:rPr lang="en-US" dirty="0" smtClean="0"/>
              <a:t>Which </a:t>
            </a:r>
            <a:r>
              <a:rPr lang="en-US" dirty="0"/>
              <a:t>rule is more </a:t>
            </a:r>
            <a:r>
              <a:rPr lang="en-US" dirty="0" smtClean="0"/>
              <a:t>restrictive for </a:t>
            </a:r>
          </a:p>
          <a:p>
            <a:pPr marL="82296" indent="0" algn="ctr">
              <a:buNone/>
            </a:pPr>
            <a:r>
              <a:rPr lang="en-US" b="1" dirty="0" smtClean="0"/>
              <a:t>Income limits ?</a:t>
            </a:r>
          </a:p>
          <a:p>
            <a:pPr marL="82296" indent="0" algn="ctr">
              <a:buNone/>
            </a:pPr>
            <a:r>
              <a:rPr lang="en-US" dirty="0" smtClean="0"/>
              <a:t>LIHTC</a:t>
            </a:r>
            <a:r>
              <a:rPr lang="en-US" dirty="0"/>
              <a:t>?   </a:t>
            </a:r>
            <a:r>
              <a:rPr lang="en-US" b="1" i="1" u="sng" dirty="0"/>
              <a:t>OR</a:t>
            </a:r>
            <a:r>
              <a:rPr lang="en-US" dirty="0"/>
              <a:t>   HOME</a:t>
            </a:r>
            <a:r>
              <a:rPr lang="en-US" dirty="0" smtClean="0"/>
              <a:t>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Which rule is more restrictive for </a:t>
            </a:r>
            <a:r>
              <a:rPr lang="en-US" b="1" dirty="0" smtClean="0"/>
              <a:t>Bedroom Size </a:t>
            </a:r>
            <a:r>
              <a:rPr lang="en-US" b="1" dirty="0"/>
              <a:t>?</a:t>
            </a:r>
          </a:p>
          <a:p>
            <a:pPr marL="82296" indent="0" algn="ctr">
              <a:buNone/>
            </a:pPr>
            <a:r>
              <a:rPr lang="en-US" dirty="0"/>
              <a:t>LIHTC?   </a:t>
            </a:r>
            <a:r>
              <a:rPr lang="en-US" b="1" i="1" u="sng" dirty="0"/>
              <a:t>OR</a:t>
            </a:r>
            <a:r>
              <a:rPr lang="en-US" dirty="0"/>
              <a:t>   HOME?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3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Student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Which rule is more restrictive?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LIHTC</a:t>
            </a:r>
            <a:r>
              <a:rPr lang="en-US" dirty="0" smtClean="0"/>
              <a:t>?  </a:t>
            </a:r>
            <a:r>
              <a:rPr lang="en-US" b="1" i="1" u="sng" dirty="0" smtClean="0"/>
              <a:t>OR</a:t>
            </a:r>
            <a:r>
              <a:rPr lang="en-US" dirty="0" smtClean="0"/>
              <a:t>   </a:t>
            </a:r>
            <a:r>
              <a:rPr lang="en-US" dirty="0"/>
              <a:t>HOME?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7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Which rule is more restrictive?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LIHTC?   </a:t>
            </a:r>
            <a:r>
              <a:rPr lang="en-US" b="1" i="1" u="sng" dirty="0"/>
              <a:t>OR</a:t>
            </a:r>
            <a:r>
              <a:rPr lang="en-US" dirty="0"/>
              <a:t>   HOME?</a:t>
            </a:r>
          </a:p>
          <a:p>
            <a:pPr marL="82296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3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</a:t>
            </a:r>
            <a:r>
              <a:rPr lang="en-US" dirty="0" smtClean="0"/>
              <a:t> </a:t>
            </a:r>
            <a:r>
              <a:rPr lang="en-US" dirty="0"/>
              <a:t>R’s of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b="1" dirty="0" smtClean="0"/>
              <a:t>Time to add one more R! 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Right People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Right Unit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Right Price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Right Period of Time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3600" b="1" dirty="0" smtClean="0"/>
              <a:t>Restrictive </a:t>
            </a:r>
            <a:r>
              <a:rPr lang="en-US" sz="3600" b="1" dirty="0"/>
              <a:t>R</a:t>
            </a:r>
            <a:r>
              <a:rPr lang="en-US" sz="3600" b="1" dirty="0" smtClean="0"/>
              <a:t>ule applies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872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Lease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Which rule is more restrictive?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LIHTC?   </a:t>
            </a:r>
            <a:r>
              <a:rPr lang="en-US" b="1" i="1" u="sng" dirty="0"/>
              <a:t>OR  </a:t>
            </a:r>
            <a:r>
              <a:rPr lang="en-US" dirty="0"/>
              <a:t> HOME?</a:t>
            </a:r>
          </a:p>
          <a:p>
            <a:pPr marL="82296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723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Rents and Income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82296" indent="0" algn="ctr">
              <a:buNone/>
            </a:pPr>
            <a:r>
              <a:rPr lang="en-US" dirty="0"/>
              <a:t>Which rule is more restrictive?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LIHTC?   </a:t>
            </a:r>
            <a:r>
              <a:rPr lang="en-US" b="1" i="1" u="sng" dirty="0"/>
              <a:t>OR</a:t>
            </a:r>
            <a:r>
              <a:rPr lang="en-US" dirty="0"/>
              <a:t>   HOME?</a:t>
            </a:r>
          </a:p>
          <a:p>
            <a:pPr marL="82296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8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Consequences of Non-compliance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Which rule is more restrictive?</a:t>
            </a:r>
          </a:p>
          <a:p>
            <a:pPr marL="82296" indent="0" algn="ctr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/>
              <a:t>LIHTC?   </a:t>
            </a:r>
            <a:r>
              <a:rPr lang="en-US" b="1" i="1" u="sng" dirty="0"/>
              <a:t>OR</a:t>
            </a:r>
            <a:r>
              <a:rPr lang="en-US" dirty="0"/>
              <a:t>   HOME?</a:t>
            </a:r>
          </a:p>
          <a:p>
            <a:pPr marL="82296" indent="0" algn="ctr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Allowance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  Which </a:t>
            </a:r>
            <a:r>
              <a:rPr lang="en-US" dirty="0"/>
              <a:t>rule is more restrictive?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LIHTC</a:t>
            </a:r>
            <a:r>
              <a:rPr lang="en-US" dirty="0"/>
              <a:t>?   </a:t>
            </a:r>
            <a:r>
              <a:rPr lang="en-US" u="sng" dirty="0"/>
              <a:t>OR  </a:t>
            </a:r>
            <a:r>
              <a:rPr lang="en-US" dirty="0"/>
              <a:t> HOME?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259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Voucher 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Housing Choice Voucher</a:t>
            </a:r>
          </a:p>
          <a:p>
            <a:pPr marL="82296" indent="0">
              <a:buNone/>
            </a:pPr>
            <a:r>
              <a:rPr lang="en-US" dirty="0"/>
              <a:t>Which rule is more restrictive?</a:t>
            </a:r>
          </a:p>
          <a:p>
            <a:pPr marL="82296" indent="0">
              <a:buNone/>
            </a:pPr>
            <a:r>
              <a:rPr lang="en-US" dirty="0" smtClean="0"/>
              <a:t>    LIHTC</a:t>
            </a:r>
            <a:r>
              <a:rPr lang="en-US" dirty="0"/>
              <a:t>?   </a:t>
            </a:r>
            <a:r>
              <a:rPr lang="en-US" u="sng" dirty="0"/>
              <a:t>OR</a:t>
            </a:r>
            <a:r>
              <a:rPr lang="en-US" dirty="0"/>
              <a:t>   HOME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Project Based Voucher</a:t>
            </a:r>
          </a:p>
          <a:p>
            <a:pPr marL="82296" indent="0">
              <a:buNone/>
            </a:pPr>
            <a:r>
              <a:rPr lang="en-US" dirty="0"/>
              <a:t>Which rule is more restrictive?</a:t>
            </a:r>
          </a:p>
          <a:p>
            <a:pPr marL="82296" indent="0">
              <a:buNone/>
            </a:pPr>
            <a:r>
              <a:rPr lang="en-US" dirty="0" smtClean="0"/>
              <a:t>    LIHTC</a:t>
            </a:r>
            <a:r>
              <a:rPr lang="en-US" dirty="0"/>
              <a:t>?   </a:t>
            </a:r>
            <a:r>
              <a:rPr lang="en-US" u="sng" dirty="0"/>
              <a:t>OR </a:t>
            </a:r>
            <a:r>
              <a:rPr lang="en-US" dirty="0"/>
              <a:t>  HOME?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832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Which rule is more restrictive?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  LIHTC</a:t>
            </a:r>
            <a:r>
              <a:rPr lang="en-US" dirty="0"/>
              <a:t>?   </a:t>
            </a:r>
            <a:r>
              <a:rPr lang="en-US" u="sng" dirty="0"/>
              <a:t>OR</a:t>
            </a:r>
            <a:r>
              <a:rPr lang="en-US" dirty="0"/>
              <a:t>   HOME?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934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Which rule </a:t>
            </a:r>
            <a:r>
              <a:rPr lang="en-US" dirty="0"/>
              <a:t>is more restrictive?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  LIHTC?   </a:t>
            </a:r>
            <a:r>
              <a:rPr lang="en-US" u="sng" dirty="0"/>
              <a:t>OR</a:t>
            </a:r>
            <a:r>
              <a:rPr lang="en-US" dirty="0"/>
              <a:t>   HOME?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600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Lease Termination Notice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    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Which </a:t>
            </a:r>
            <a:r>
              <a:rPr lang="en-US" dirty="0"/>
              <a:t>rule is more restrictive?</a:t>
            </a:r>
          </a:p>
          <a:p>
            <a:pPr marL="82296" indent="0">
              <a:buNone/>
            </a:pPr>
            <a:r>
              <a:rPr lang="en-US" dirty="0" smtClean="0"/>
              <a:t>       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LIHTC</a:t>
            </a:r>
            <a:r>
              <a:rPr lang="en-US" dirty="0"/>
              <a:t>?   </a:t>
            </a:r>
            <a:r>
              <a:rPr lang="en-US" u="sng" dirty="0"/>
              <a:t>OR </a:t>
            </a:r>
            <a:r>
              <a:rPr lang="en-US" dirty="0"/>
              <a:t>  HOME?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578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 Refunds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Which </a:t>
            </a:r>
            <a:r>
              <a:rPr lang="en-US" dirty="0"/>
              <a:t>rule is more restrictive?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     LIHTC?   </a:t>
            </a:r>
            <a:r>
              <a:rPr lang="en-US" u="sng" dirty="0"/>
              <a:t>OR</a:t>
            </a:r>
            <a:r>
              <a:rPr lang="en-US" dirty="0"/>
              <a:t>   HOME?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5107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 Certifications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    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 Which </a:t>
            </a:r>
            <a:r>
              <a:rPr lang="en-US" dirty="0"/>
              <a:t>rule is more restrictive?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LIHTC</a:t>
            </a:r>
            <a:r>
              <a:rPr lang="en-US" dirty="0"/>
              <a:t>?   </a:t>
            </a:r>
            <a:r>
              <a:rPr lang="en-US" u="sng" dirty="0"/>
              <a:t>OR</a:t>
            </a:r>
            <a:r>
              <a:rPr lang="en-US" dirty="0"/>
              <a:t>   HOME?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69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People LIHTC vs.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Marketing and AFHMP (Same)</a:t>
            </a:r>
          </a:p>
          <a:p>
            <a:r>
              <a:rPr lang="en-US" dirty="0" smtClean="0"/>
              <a:t>Marketing of Accessible Units (Same)</a:t>
            </a:r>
          </a:p>
          <a:p>
            <a:r>
              <a:rPr lang="en-US" dirty="0" smtClean="0"/>
              <a:t>Waiting List (Same)</a:t>
            </a:r>
          </a:p>
          <a:p>
            <a:r>
              <a:rPr lang="en-US" dirty="0" smtClean="0"/>
              <a:t>Tenant Selection (Generally the Same)</a:t>
            </a:r>
          </a:p>
          <a:p>
            <a:r>
              <a:rPr lang="en-US" dirty="0" smtClean="0"/>
              <a:t>Tenant Interviewing (Same)</a:t>
            </a:r>
          </a:p>
          <a:p>
            <a:r>
              <a:rPr lang="en-US" dirty="0" smtClean="0"/>
              <a:t>Tenant Qualification (Generally the Same)</a:t>
            </a:r>
          </a:p>
        </p:txBody>
      </p:sp>
    </p:spTree>
    <p:extLst>
      <p:ext uri="{BB962C8B-B14F-4D97-AF65-F5344CB8AC3E}">
        <p14:creationId xmlns:p14="http://schemas.microsoft.com/office/powerpoint/2010/main" val="178622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Housing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  Which </a:t>
            </a:r>
            <a:r>
              <a:rPr lang="en-US" dirty="0"/>
              <a:t>rule is more restrictive?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     </a:t>
            </a:r>
            <a:r>
              <a:rPr lang="en-US" dirty="0" smtClean="0"/>
              <a:t>    LIHTC</a:t>
            </a:r>
            <a:r>
              <a:rPr lang="en-US" dirty="0"/>
              <a:t>?   </a:t>
            </a:r>
            <a:r>
              <a:rPr lang="en-US" u="sng" dirty="0"/>
              <a:t>OR  </a:t>
            </a:r>
            <a:r>
              <a:rPr lang="en-US" dirty="0"/>
              <a:t> HOME?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2847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FOR ATTENDING!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4000" dirty="0" smtClean="0"/>
              <a:t>It has been a pleasure spending time with you today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u="sng" dirty="0" smtClean="0"/>
              <a:t>Remember the 5 R’s</a:t>
            </a:r>
          </a:p>
          <a:p>
            <a:pPr marL="82296" indent="0">
              <a:buNone/>
            </a:pPr>
            <a:r>
              <a:rPr lang="en-US" dirty="0" smtClean="0"/>
              <a:t>Right People</a:t>
            </a:r>
          </a:p>
          <a:p>
            <a:pPr marL="82296" indent="0">
              <a:buNone/>
            </a:pPr>
            <a:r>
              <a:rPr lang="en-US" dirty="0" smtClean="0"/>
              <a:t>Right Unit</a:t>
            </a:r>
          </a:p>
          <a:p>
            <a:pPr marL="82296" indent="0">
              <a:buNone/>
            </a:pPr>
            <a:r>
              <a:rPr lang="en-US" dirty="0" smtClean="0"/>
              <a:t>Right Price</a:t>
            </a:r>
          </a:p>
          <a:p>
            <a:pPr marL="82296" indent="0">
              <a:buNone/>
            </a:pPr>
            <a:r>
              <a:rPr lang="en-US" dirty="0" smtClean="0"/>
              <a:t>Right Period of time</a:t>
            </a:r>
          </a:p>
          <a:p>
            <a:pPr marL="82296" indent="0">
              <a:buNone/>
            </a:pPr>
            <a:r>
              <a:rPr lang="en-US" dirty="0" smtClean="0"/>
              <a:t>Restrictive Rule Applies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 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HUD.GOV</a:t>
            </a:r>
          </a:p>
          <a:p>
            <a:pPr marL="82296" indent="0">
              <a:buNone/>
            </a:pPr>
            <a:r>
              <a:rPr lang="en-US" sz="2000" dirty="0"/>
              <a:t>Compliance in HOME Rental Projects: A Guide for </a:t>
            </a:r>
            <a:r>
              <a:rPr lang="en-US" sz="2000" dirty="0" smtClean="0"/>
              <a:t>PJs</a:t>
            </a:r>
          </a:p>
          <a:p>
            <a:pPr marL="82296" indent="0">
              <a:buNone/>
            </a:pPr>
            <a:r>
              <a:rPr lang="en-US" sz="2000" dirty="0"/>
              <a:t>Compliance in HOME Rental Projects: A Guide for Property </a:t>
            </a:r>
            <a:r>
              <a:rPr lang="en-US" sz="2000" dirty="0" smtClean="0"/>
              <a:t>Owners</a:t>
            </a:r>
          </a:p>
          <a:p>
            <a:pPr marL="82296" indent="0">
              <a:buNone/>
            </a:pPr>
            <a:r>
              <a:rPr lang="en-US" sz="2000" dirty="0"/>
              <a:t>Technical Guide for Determining Income and Allowances for the HOME </a:t>
            </a:r>
            <a:r>
              <a:rPr lang="en-US" sz="2000" dirty="0" smtClean="0"/>
              <a:t>Program</a:t>
            </a:r>
          </a:p>
          <a:p>
            <a:pPr marL="82296" indent="0">
              <a:buNone/>
            </a:pPr>
            <a:endParaRPr lang="en-US" sz="2000" dirty="0" smtClean="0"/>
          </a:p>
          <a:p>
            <a:r>
              <a:rPr lang="en-US" sz="2400" b="1" dirty="0" smtClean="0"/>
              <a:t>Oregon.gov/OHCS</a:t>
            </a:r>
          </a:p>
          <a:p>
            <a:pPr marL="82296" indent="0">
              <a:buNone/>
            </a:pPr>
            <a:r>
              <a:rPr lang="en-US" sz="2400" dirty="0" smtClean="0"/>
              <a:t>HOME and LIHTC Manual</a:t>
            </a:r>
          </a:p>
          <a:p>
            <a:pPr marL="82296" indent="0">
              <a:buNone/>
            </a:pPr>
            <a:r>
              <a:rPr lang="en-US" sz="2400" dirty="0" smtClean="0"/>
              <a:t>Forms</a:t>
            </a:r>
          </a:p>
          <a:p>
            <a:pPr marL="82296" indent="0">
              <a:buNone/>
            </a:pPr>
            <a:r>
              <a:rPr lang="en-US" sz="2400" dirty="0" smtClean="0"/>
              <a:t>Rent and Income limits by County</a:t>
            </a:r>
          </a:p>
          <a:p>
            <a:pPr marL="82296" indent="0">
              <a:buNone/>
            </a:pPr>
            <a:endParaRPr lang="en-US" sz="2000" dirty="0" smtClean="0"/>
          </a:p>
          <a:p>
            <a:r>
              <a:rPr lang="en-US" sz="2400" b="1" dirty="0" smtClean="0"/>
              <a:t>Novoco.com</a:t>
            </a:r>
          </a:p>
          <a:p>
            <a:pPr marL="82296" indent="0">
              <a:buNone/>
            </a:pPr>
            <a:r>
              <a:rPr lang="en-US" sz="2400" dirty="0" smtClean="0"/>
              <a:t>Rent Calculator and LIHTC information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88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and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4000" dirty="0" smtClean="0"/>
              <a:t>Do you have Questions?</a:t>
            </a:r>
          </a:p>
          <a:p>
            <a:pPr marL="82296" indent="0">
              <a:buNone/>
            </a:pPr>
            <a:endParaRPr lang="en-US" sz="3600" dirty="0" smtClean="0"/>
          </a:p>
          <a:p>
            <a:pPr marL="82296" indent="0">
              <a:buNone/>
            </a:pPr>
            <a:r>
              <a:rPr lang="en-US" sz="2800" dirty="0" smtClean="0"/>
              <a:t>For future questions you can contact: </a:t>
            </a:r>
          </a:p>
          <a:p>
            <a:pPr marL="82296" indent="0">
              <a:buNone/>
            </a:pPr>
            <a:r>
              <a:rPr lang="en-US" sz="2800" dirty="0" smtClean="0"/>
              <a:t>Jennifer Marchand at 503-986-2031</a:t>
            </a:r>
          </a:p>
          <a:p>
            <a:pPr marL="82296" indent="0">
              <a:buNone/>
            </a:pPr>
            <a:r>
              <a:rPr lang="en-US" sz="2800" dirty="0" smtClean="0">
                <a:hlinkClick r:id="rId2"/>
              </a:rPr>
              <a:t>jennifer.c.marchand@hcs.state.or.us</a:t>
            </a:r>
            <a:endParaRPr lang="en-US" sz="2800" dirty="0" smtClean="0"/>
          </a:p>
          <a:p>
            <a:pPr marL="82296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697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130000"/>
                  </a:schemeClr>
                </a:solidFill>
              </a:rPr>
              <a:t>Determining Household 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Size HOME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000" b="1" dirty="0"/>
              <a:t>Do not count </a:t>
            </a:r>
            <a:r>
              <a:rPr lang="en-US" sz="3000" dirty="0"/>
              <a:t>the following household members when determining household size for the purpose of comparing </a:t>
            </a:r>
            <a:r>
              <a:rPr lang="en-US" sz="3000" b="1" dirty="0"/>
              <a:t>annual income </a:t>
            </a:r>
            <a:r>
              <a:rPr lang="en-US" sz="3000" dirty="0"/>
              <a:t>for the </a:t>
            </a:r>
            <a:r>
              <a:rPr lang="en-US" sz="3000" b="1" dirty="0"/>
              <a:t>HOME</a:t>
            </a:r>
            <a:r>
              <a:rPr lang="en-US" sz="3000" dirty="0"/>
              <a:t> program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Live-in </a:t>
            </a:r>
            <a:r>
              <a:rPr lang="en-US" sz="3000" dirty="0"/>
              <a:t>Aides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/>
              <a:t>Children of Live-in aides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b="1" dirty="0"/>
              <a:t>Unborn children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/>
              <a:t>Children being pursued for legal custody or adoption who are not currently living with the household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Household Size LIHTC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257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000" b="1" dirty="0" smtClean="0"/>
          </a:p>
          <a:p>
            <a:pPr marL="82296" indent="0">
              <a:buNone/>
            </a:pPr>
            <a:r>
              <a:rPr lang="en-US" sz="2000" b="1" dirty="0" smtClean="0"/>
              <a:t>Do </a:t>
            </a:r>
            <a:r>
              <a:rPr lang="en-US" sz="2000" b="1" dirty="0"/>
              <a:t>not count </a:t>
            </a:r>
            <a:r>
              <a:rPr lang="en-US" sz="2000" dirty="0"/>
              <a:t>the following household members when determining household size for the purpose of comparing annual income for the </a:t>
            </a:r>
            <a:r>
              <a:rPr lang="en-US" sz="2000" b="1" dirty="0" smtClean="0"/>
              <a:t>LIHTC</a:t>
            </a:r>
            <a:r>
              <a:rPr lang="en-US" sz="2000" dirty="0" smtClean="0"/>
              <a:t> </a:t>
            </a:r>
            <a:r>
              <a:rPr lang="en-US" sz="2000" dirty="0"/>
              <a:t>program</a:t>
            </a:r>
          </a:p>
          <a:p>
            <a:r>
              <a:rPr lang="en-US" sz="2000" dirty="0" smtClean="0"/>
              <a:t>Live-in aides</a:t>
            </a:r>
          </a:p>
          <a:p>
            <a:r>
              <a:rPr lang="en-US" sz="2000" dirty="0" smtClean="0"/>
              <a:t>Guests</a:t>
            </a:r>
            <a:endParaRPr lang="en-US" sz="2000" dirty="0"/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r>
              <a:rPr lang="en-US" sz="2000" b="1" dirty="0" smtClean="0"/>
              <a:t>IRS allows </a:t>
            </a:r>
            <a:r>
              <a:rPr lang="en-US" sz="2000" dirty="0" smtClean="0"/>
              <a:t>the following when </a:t>
            </a:r>
            <a:r>
              <a:rPr lang="en-US" sz="2000" dirty="0"/>
              <a:t>determining household size for the purpose of comparing </a:t>
            </a:r>
            <a:r>
              <a:rPr lang="en-US" sz="2000" b="1" dirty="0"/>
              <a:t>annual income </a:t>
            </a:r>
            <a:r>
              <a:rPr lang="en-US" sz="2000" dirty="0"/>
              <a:t>for the </a:t>
            </a:r>
            <a:r>
              <a:rPr lang="en-US" sz="2000" b="1" dirty="0"/>
              <a:t>LIHTC </a:t>
            </a:r>
            <a:r>
              <a:rPr lang="en-US" sz="2000" b="1" dirty="0" smtClean="0"/>
              <a:t>program</a:t>
            </a:r>
          </a:p>
          <a:p>
            <a:r>
              <a:rPr lang="en-US" sz="2000" dirty="0" smtClean="0"/>
              <a:t>Unborn children of pregnant women (as self certified)</a:t>
            </a:r>
          </a:p>
          <a:p>
            <a:r>
              <a:rPr lang="en-US" sz="2000" dirty="0" smtClean="0"/>
              <a:t>Children who are in the process of being adopted or who</a:t>
            </a:r>
          </a:p>
          <a:p>
            <a:pPr marL="82296" indent="0">
              <a:buNone/>
            </a:pPr>
            <a:r>
              <a:rPr lang="en-US" sz="2000" dirty="0" smtClean="0"/>
              <a:t>    are temporarily absent due to placement in foster care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9373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Time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LIHTC – Full time student exemptions: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At least one student in household must:</a:t>
            </a:r>
          </a:p>
          <a:p>
            <a:pPr lvl="1"/>
            <a:r>
              <a:rPr lang="en-US" dirty="0" smtClean="0"/>
              <a:t>Receive assistance under Title IV of the Social Security Act (aka: TANF)</a:t>
            </a:r>
          </a:p>
          <a:p>
            <a:pPr lvl="1"/>
            <a:r>
              <a:rPr lang="en-US" dirty="0" smtClean="0"/>
              <a:t>Previously in State Agency Foster Care</a:t>
            </a:r>
          </a:p>
          <a:p>
            <a:pPr lvl="1"/>
            <a:r>
              <a:rPr lang="en-US" dirty="0" smtClean="0"/>
              <a:t>Participating in Job Program and receiving assistance (must meet exception such as Workforce Investment Act-JTPA)</a:t>
            </a:r>
          </a:p>
          <a:p>
            <a:pPr lvl="1"/>
            <a:r>
              <a:rPr lang="en-US" dirty="0" smtClean="0"/>
              <a:t>Single parent with dependent child/children that live with parent at least 50% of time</a:t>
            </a:r>
          </a:p>
          <a:p>
            <a:pPr lvl="1"/>
            <a:r>
              <a:rPr lang="en-US" dirty="0" smtClean="0"/>
              <a:t>Married and eligible to file a joint tax return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0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Prohibits assistance to  individuals who are enrolled in an institution of higher learning from qualifying as a low income family if the individual is under 24 years of age, is not a military veteran, is unmarried, does not have a dependent child, and is not otherwise individually low income or does not have parents who are low income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A6846EE757C04193A329764A4DBCB9" ma:contentTypeVersion="5" ma:contentTypeDescription="Create a new document." ma:contentTypeScope="" ma:versionID="c196e18095f3012e735b8ae348014005">
  <xsd:schema xmlns:xsd="http://www.w3.org/2001/XMLSchema" xmlns:xs="http://www.w3.org/2001/XMLSchema" xmlns:p="http://schemas.microsoft.com/office/2006/metadata/properties" xmlns:ns1="http://schemas.microsoft.com/sharepoint/v3" xmlns:ns2="414e15ea-35fd-4cff-b780-bb342b3dfcbd" targetNamespace="http://schemas.microsoft.com/office/2006/metadata/properties" ma:root="true" ma:fieldsID="228ed2aec82a4673187ed6d06b0265ae" ns1:_="" ns2:_="">
    <xsd:import namespace="http://schemas.microsoft.com/sharepoint/v3"/>
    <xsd:import namespace="414e15ea-35fd-4cff-b780-bb342b3dfcb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e15ea-35fd-4cff-b780-bb342b3df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43527CD-5794-4978-905B-75EAB39972FF}"/>
</file>

<file path=customXml/itemProps2.xml><?xml version="1.0" encoding="utf-8"?>
<ds:datastoreItem xmlns:ds="http://schemas.openxmlformats.org/officeDocument/2006/customXml" ds:itemID="{3ECC7FD3-262A-490C-A911-FD8FED2BAF99}"/>
</file>

<file path=customXml/itemProps3.xml><?xml version="1.0" encoding="utf-8"?>
<ds:datastoreItem xmlns:ds="http://schemas.openxmlformats.org/officeDocument/2006/customXml" ds:itemID="{0CFE6339-26D1-42DF-B3E3-B6FE4C07276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</TotalTime>
  <Words>2454</Words>
  <Application>Microsoft Office PowerPoint</Application>
  <PresentationFormat>On-screen Show (4:3)</PresentationFormat>
  <Paragraphs>377</Paragraphs>
  <Slides>53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Solstice</vt:lpstr>
      <vt:lpstr>COMPARING  HOME &amp; LIHTC </vt:lpstr>
      <vt:lpstr>Why LIHTC and HOME Together?</vt:lpstr>
      <vt:lpstr>What Program Rule Do I Use?</vt:lpstr>
      <vt:lpstr>The 5 R’s of Compliance</vt:lpstr>
      <vt:lpstr>Right People LIHTC vs. HOME</vt:lpstr>
      <vt:lpstr>Determining Household Size HOME</vt:lpstr>
      <vt:lpstr>Determining Household Size LIHTC</vt:lpstr>
      <vt:lpstr>Full Time Students</vt:lpstr>
      <vt:lpstr>Students HOME</vt:lpstr>
      <vt:lpstr>Right Unit LIHTC vs. HOME</vt:lpstr>
      <vt:lpstr>HOME UNIT TRANSFER</vt:lpstr>
      <vt:lpstr>LIHTC UNIT TRANSFER</vt:lpstr>
      <vt:lpstr>High and Low HOME</vt:lpstr>
      <vt:lpstr>LIHTC SET-ASIDE</vt:lpstr>
      <vt:lpstr>Fixed and Floating HOME</vt:lpstr>
      <vt:lpstr>LIHTC SET-ASIDE SWAP</vt:lpstr>
      <vt:lpstr>LIHTC SET-ASIDE EXAMPLE</vt:lpstr>
      <vt:lpstr>Maintaining unit mix</vt:lpstr>
      <vt:lpstr>Management Units</vt:lpstr>
      <vt:lpstr>Right Price</vt:lpstr>
      <vt:lpstr>Calculating Rent and Income Limits</vt:lpstr>
      <vt:lpstr>RENT INCREASE</vt:lpstr>
      <vt:lpstr>REFUNDING RENTS</vt:lpstr>
      <vt:lpstr>VOUCHER HOLDERS</vt:lpstr>
      <vt:lpstr>Fees HOME and LIHTC</vt:lpstr>
      <vt:lpstr>Utility Allowance </vt:lpstr>
      <vt:lpstr>Right Period of Time</vt:lpstr>
      <vt:lpstr>LIHTC LEASE TERM</vt:lpstr>
      <vt:lpstr>HOME LEASE TERM</vt:lpstr>
      <vt:lpstr>LEASE TERMINATION</vt:lpstr>
      <vt:lpstr>SUPPORTIVE SERVICES</vt:lpstr>
      <vt:lpstr>Consequences for non-compliance  LIHTC</vt:lpstr>
      <vt:lpstr>Consequences of Noncompliance  HOME</vt:lpstr>
      <vt:lpstr>HOME and LIHTC Mixed</vt:lpstr>
      <vt:lpstr>Restrictive Rule Applies</vt:lpstr>
      <vt:lpstr>Waiting List</vt:lpstr>
      <vt:lpstr>Unborn Child</vt:lpstr>
      <vt:lpstr>Student Rule</vt:lpstr>
      <vt:lpstr>Unit Transfers</vt:lpstr>
      <vt:lpstr>Lease Term</vt:lpstr>
      <vt:lpstr>Rents and Income Limits</vt:lpstr>
      <vt:lpstr>Consequences of Non-compliance</vt:lpstr>
      <vt:lpstr>Utility Allowance</vt:lpstr>
      <vt:lpstr>Voucher Holders</vt:lpstr>
      <vt:lpstr>Management Units</vt:lpstr>
      <vt:lpstr>Asset Verification</vt:lpstr>
      <vt:lpstr>Lease Termination Notice</vt:lpstr>
      <vt:lpstr>Rent Refunds</vt:lpstr>
      <vt:lpstr>Tenant Certifications</vt:lpstr>
      <vt:lpstr>Fair Housing Regulations</vt:lpstr>
      <vt:lpstr>THANK YOU FOR ATTENDING!</vt:lpstr>
      <vt:lpstr>On Line Resources</vt:lpstr>
      <vt:lpstr>Q and A</vt:lpstr>
    </vt:vector>
  </TitlesOfParts>
  <Company>OHCS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HOME-and-LIHTC-AHMA-2018</dc:title>
  <dc:creator>Jennifer Marchand</dc:creator>
  <cp:keywords>HOME-and-LIHTC-AHMA-2018</cp:keywords>
  <cp:lastModifiedBy>Jennifer Marchand</cp:lastModifiedBy>
  <cp:revision>135</cp:revision>
  <cp:lastPrinted>2013-06-07T19:55:41Z</cp:lastPrinted>
  <dcterms:created xsi:type="dcterms:W3CDTF">2012-05-07T17:07:06Z</dcterms:created>
  <dcterms:modified xsi:type="dcterms:W3CDTF">2018-09-10T20:37:34Z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0x010100AEA6846EE757C04193A329764A4DBCB9</vt:lpwstr>
  </property>
</Properties>
</file>