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33"/>
  </p:notesMasterIdLst>
  <p:sldIdLst>
    <p:sldId id="256" r:id="rId2"/>
    <p:sldId id="257" r:id="rId3"/>
    <p:sldId id="270" r:id="rId4"/>
    <p:sldId id="313" r:id="rId5"/>
    <p:sldId id="316" r:id="rId6"/>
    <p:sldId id="314" r:id="rId7"/>
    <p:sldId id="315" r:id="rId8"/>
    <p:sldId id="272" r:id="rId9"/>
    <p:sldId id="294" r:id="rId10"/>
    <p:sldId id="290" r:id="rId11"/>
    <p:sldId id="292" r:id="rId12"/>
    <p:sldId id="295" r:id="rId13"/>
    <p:sldId id="296" r:id="rId14"/>
    <p:sldId id="297" r:id="rId15"/>
    <p:sldId id="299" r:id="rId16"/>
    <p:sldId id="293" r:id="rId17"/>
    <p:sldId id="298" r:id="rId18"/>
    <p:sldId id="302" r:id="rId19"/>
    <p:sldId id="301" r:id="rId20"/>
    <p:sldId id="300" r:id="rId21"/>
    <p:sldId id="305" r:id="rId22"/>
    <p:sldId id="304" r:id="rId23"/>
    <p:sldId id="291" r:id="rId24"/>
    <p:sldId id="303" r:id="rId25"/>
    <p:sldId id="306" r:id="rId26"/>
    <p:sldId id="308" r:id="rId27"/>
    <p:sldId id="309" r:id="rId28"/>
    <p:sldId id="307" r:id="rId29"/>
    <p:sldId id="310" r:id="rId30"/>
    <p:sldId id="312" r:id="rId31"/>
    <p:sldId id="269" r:id="rId3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1012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478" y="2"/>
            <a:ext cx="3011012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BBA2B-E996-45FC-9D35-50F0E2C2E635}" type="datetimeFigureOut">
              <a:rPr lang="en-US" smtClean="0"/>
              <a:t>6/11/2018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850" y="4387851"/>
            <a:ext cx="5560377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7"/>
            <a:ext cx="3011012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478" y="8772527"/>
            <a:ext cx="3011012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B1CBC-2A9C-4E71-B29E-66C06E507F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3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do not have secrets, our forms are on the web, and we want you to succeed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8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new 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3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Marketing – follow AFHMP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0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aseline="0" dirty="0" smtClean="0"/>
              <a:t> good way to be successful is to know the process, so lets start with the Compliance Review Process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0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9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9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93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6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6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</a:t>
            </a:r>
            <a:r>
              <a:rPr lang="en-US" baseline="0" dirty="0" smtClean="0"/>
              <a:t>e with a sheet of colored paper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6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 organization of the MRQ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1CBC-2A9C-4E71-B29E-66C06E507FC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0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29146-6548-478E-9C65-0E05BE4A6B5E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1BD9F-ECDC-4C39-A302-9410508251BD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68F44D-67CC-4689-A6B4-F37A04E9284B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4793-78EC-4C17-81CD-FF5DA33ACA55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88CC2-61C6-442B-81FA-81989E34C5A8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789D8-7A07-4D6F-BC03-57BD62997998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8B847-3C6F-4424-85F6-DA47BE02CDE1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EF3F5-71AC-4A52-97DE-821DEEF2D34F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F3977-BD33-4C25-9DE6-D249D6C8C6A9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FF3D1-8589-46DA-B905-D0C8B46BE91A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2F012-3073-447C-BE33-ED160DBEA0FA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06CF3A-9A55-4412-8455-D75DC78061E5}" type="datetime1">
              <a:rPr lang="en-US" smtClean="0"/>
              <a:t>6/11/2018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B33F70-80F3-4DE7-8FD9-71E458C9C5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How </a:t>
            </a:r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90800"/>
            <a:ext cx="740664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Prepare for a Compliance Review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dirty="0" smtClean="0"/>
              <a:t>Complete the new MRQ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Management Operations</a:t>
            </a:r>
          </a:p>
          <a:p>
            <a:pPr lvl="1"/>
            <a:r>
              <a:rPr lang="en-US" dirty="0" smtClean="0"/>
              <a:t>Unit Turnover</a:t>
            </a:r>
          </a:p>
          <a:p>
            <a:pPr lvl="1"/>
            <a:r>
              <a:rPr lang="en-US" dirty="0" smtClean="0"/>
              <a:t>Vacancy</a:t>
            </a:r>
          </a:p>
          <a:p>
            <a:pPr lvl="1"/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Tenant Selection</a:t>
            </a:r>
          </a:p>
          <a:p>
            <a:pPr lvl="1"/>
            <a:r>
              <a:rPr lang="en-US" dirty="0" smtClean="0"/>
              <a:t>Tenant File Security</a:t>
            </a:r>
          </a:p>
          <a:p>
            <a:pPr lvl="1"/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LIHTC Only</a:t>
            </a:r>
          </a:p>
          <a:p>
            <a:pPr lvl="1"/>
            <a:r>
              <a:rPr lang="en-US" dirty="0" smtClean="0"/>
              <a:t>Management Communication &amp; Training</a:t>
            </a:r>
          </a:p>
          <a:p>
            <a:pPr lvl="1"/>
            <a:r>
              <a:rPr lang="en-US" dirty="0" smtClean="0"/>
              <a:t>FHEO</a:t>
            </a:r>
          </a:p>
          <a:p>
            <a:pPr lvl="1"/>
            <a:r>
              <a:rPr lang="en-US" dirty="0" smtClean="0"/>
              <a:t>AFHMP</a:t>
            </a:r>
          </a:p>
          <a:p>
            <a:pPr lvl="1"/>
            <a:r>
              <a:rPr lang="en-US" dirty="0" smtClean="0"/>
              <a:t>Property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1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8597" r="33898" b="5265"/>
          <a:stretch/>
        </p:blipFill>
        <p:spPr bwMode="auto">
          <a:xfrm>
            <a:off x="2081722" y="45720"/>
            <a:ext cx="5063454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6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19185" r="15354" b="4567"/>
          <a:stretch/>
        </p:blipFill>
        <p:spPr bwMode="auto">
          <a:xfrm>
            <a:off x="1066800" y="962993"/>
            <a:ext cx="8046720" cy="49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42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66800" y="776237"/>
            <a:ext cx="8046720" cy="5305526"/>
            <a:chOff x="0" y="0"/>
            <a:chExt cx="4038600" cy="22240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4" t="79065" r="15084" b="4039"/>
            <a:stretch/>
          </p:blipFill>
          <p:spPr bwMode="auto">
            <a:xfrm>
              <a:off x="0" y="1681162"/>
              <a:ext cx="4038600" cy="5429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6" t="13656" r="15316" b="33955"/>
            <a:stretch/>
          </p:blipFill>
          <p:spPr bwMode="auto">
            <a:xfrm>
              <a:off x="4762" y="0"/>
              <a:ext cx="4005263" cy="1681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070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11779" r="14700" b="30168"/>
          <a:stretch/>
        </p:blipFill>
        <p:spPr bwMode="auto">
          <a:xfrm>
            <a:off x="1066800" y="1578942"/>
            <a:ext cx="8046720" cy="370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23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14849" r="15513" b="21272"/>
          <a:stretch/>
        </p:blipFill>
        <p:spPr bwMode="auto">
          <a:xfrm>
            <a:off x="1066800" y="1371600"/>
            <a:ext cx="802942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16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4502" r="15514" b="33531"/>
          <a:stretch/>
        </p:blipFill>
        <p:spPr bwMode="auto">
          <a:xfrm>
            <a:off x="1066800" y="1742983"/>
            <a:ext cx="8077200" cy="337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5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17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5" t="8475" r="20391" b="6088"/>
          <a:stretch/>
        </p:blipFill>
        <p:spPr bwMode="auto">
          <a:xfrm>
            <a:off x="990600" y="0"/>
            <a:ext cx="8153400" cy="654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42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18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18520" r="20221" b="42555"/>
          <a:stretch/>
        </p:blipFill>
        <p:spPr bwMode="auto">
          <a:xfrm>
            <a:off x="1066800" y="1981200"/>
            <a:ext cx="792787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01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6" t="13984" r="20187" b="18510"/>
          <a:stretch/>
        </p:blipFill>
        <p:spPr bwMode="auto">
          <a:xfrm>
            <a:off x="1066800" y="886178"/>
            <a:ext cx="8077200" cy="508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72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prepare for a Compliance Review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Compliance Review Process</a:t>
            </a:r>
          </a:p>
          <a:p>
            <a:r>
              <a:rPr lang="en-US" dirty="0" smtClean="0"/>
              <a:t>Pre review documents </a:t>
            </a:r>
          </a:p>
          <a:p>
            <a:r>
              <a:rPr lang="en-US" dirty="0" smtClean="0"/>
              <a:t>Common Findings</a:t>
            </a:r>
          </a:p>
          <a:p>
            <a:r>
              <a:rPr lang="en-US" dirty="0" smtClean="0"/>
              <a:t>Preparation tips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2B33F70-80F3-4DE7-8FD9-71E458C9C5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20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t="8460" r="20281" b="20410"/>
          <a:stretch/>
        </p:blipFill>
        <p:spPr bwMode="auto">
          <a:xfrm>
            <a:off x="1066800" y="732237"/>
            <a:ext cx="8077200" cy="539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1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21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t="17049" r="20280" b="56320"/>
          <a:stretch/>
        </p:blipFill>
        <p:spPr bwMode="auto">
          <a:xfrm>
            <a:off x="1066800" y="2428851"/>
            <a:ext cx="8001000" cy="20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04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1" t="48442" r="19549" b="19618"/>
          <a:stretch/>
        </p:blipFill>
        <p:spPr bwMode="auto">
          <a:xfrm>
            <a:off x="1048996" y="939060"/>
            <a:ext cx="8095004" cy="237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28314" r="20000" b="48033"/>
          <a:stretch/>
        </p:blipFill>
        <p:spPr bwMode="auto">
          <a:xfrm>
            <a:off x="1084602" y="3793149"/>
            <a:ext cx="8059397" cy="17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83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Leasing and Occupancy Operations</a:t>
            </a:r>
          </a:p>
          <a:p>
            <a:pPr lvl="1"/>
            <a:r>
              <a:rPr lang="en-US" dirty="0" smtClean="0"/>
              <a:t>Leases, Deposits, &amp; Fees</a:t>
            </a:r>
          </a:p>
          <a:p>
            <a:pPr lvl="1"/>
            <a:r>
              <a:rPr lang="en-US" dirty="0" smtClean="0"/>
              <a:t>Rent &amp; Utility Allowances</a:t>
            </a:r>
          </a:p>
          <a:p>
            <a:pPr lvl="1"/>
            <a:r>
              <a:rPr lang="en-US" dirty="0" smtClean="0"/>
              <a:t>Resident Resources</a:t>
            </a:r>
          </a:p>
          <a:p>
            <a:pPr lvl="1"/>
            <a:r>
              <a:rPr lang="en-US" dirty="0" smtClean="0"/>
              <a:t>Evictions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1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24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3" t="15538" r="25233" b="5907"/>
          <a:stretch/>
        </p:blipFill>
        <p:spPr bwMode="auto">
          <a:xfrm>
            <a:off x="1066800" y="15969"/>
            <a:ext cx="7696200" cy="68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99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25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t="13812" r="25047" b="36120"/>
          <a:stretch/>
        </p:blipFill>
        <p:spPr bwMode="auto">
          <a:xfrm>
            <a:off x="1066800" y="1181100"/>
            <a:ext cx="799942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52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26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1" t="13956" r="25000" b="56694"/>
          <a:stretch/>
        </p:blipFill>
        <p:spPr bwMode="auto">
          <a:xfrm>
            <a:off x="1066800" y="228600"/>
            <a:ext cx="809251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45036" r="25097" b="23599"/>
          <a:stretch/>
        </p:blipFill>
        <p:spPr bwMode="auto">
          <a:xfrm>
            <a:off x="1066800" y="3327565"/>
            <a:ext cx="8077200" cy="284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Required Items</a:t>
            </a:r>
          </a:p>
          <a:p>
            <a:r>
              <a:rPr lang="en-US" dirty="0" smtClean="0"/>
              <a:t>Property Contact Information Update</a:t>
            </a:r>
          </a:p>
          <a:p>
            <a:r>
              <a:rPr lang="en-US" dirty="0" smtClean="0"/>
              <a:t>Certification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3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28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1" t="23653" r="25140" b="28523"/>
          <a:stretch/>
        </p:blipFill>
        <p:spPr bwMode="auto">
          <a:xfrm>
            <a:off x="1066800" y="1295400"/>
            <a:ext cx="801062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73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29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6" t="8115" r="24860" b="6597"/>
          <a:stretch/>
        </p:blipFill>
        <p:spPr bwMode="auto">
          <a:xfrm>
            <a:off x="1524000" y="146198"/>
            <a:ext cx="6858000" cy="656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3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Compliance </a:t>
            </a:r>
            <a:r>
              <a:rPr lang="en-US" dirty="0"/>
              <a:t>Review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Confirmation Email</a:t>
            </a:r>
          </a:p>
          <a:p>
            <a:r>
              <a:rPr lang="en-US" dirty="0" smtClean="0"/>
              <a:t>Pre review documents due</a:t>
            </a:r>
          </a:p>
          <a:p>
            <a:r>
              <a:rPr lang="en-US" dirty="0" smtClean="0"/>
              <a:t>Compliance Review – file review day</a:t>
            </a:r>
          </a:p>
          <a:p>
            <a:r>
              <a:rPr lang="en-US" dirty="0" smtClean="0"/>
              <a:t>Report</a:t>
            </a:r>
          </a:p>
          <a:p>
            <a:r>
              <a:rPr lang="en-US" dirty="0" smtClean="0"/>
              <a:t>Response</a:t>
            </a:r>
          </a:p>
          <a:p>
            <a:r>
              <a:rPr lang="en-US" dirty="0" smtClean="0"/>
              <a:t>Closing letter with 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2B33F70-80F3-4DE7-8FD9-71E458C9C5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30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9" t="60772" r="24860" b="11777"/>
          <a:stretch/>
        </p:blipFill>
        <p:spPr bwMode="auto">
          <a:xfrm>
            <a:off x="1066800" y="2209800"/>
            <a:ext cx="798997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9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2B33F70-80F3-4DE7-8FD9-71E458C9C5AB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AutoShape 4" descr="http://images.mentalfloss.com/sites/default/files/porky_1.jpg?resize=1100x74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http://images.mentalfloss.com/sites/default/files/porky_1.jpg?resize=1100x740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9" name="Picture 5" descr="C:\Users\kmorrell\AppData\Local\Microsoft\Windows\INetCache\IE\GWWMV37J\thankyou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5740"/>
            <a:ext cx="7315200" cy="38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7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 Review Documents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Confirmation Letter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Read </a:t>
            </a:r>
            <a:r>
              <a:rPr lang="en-US" dirty="0" smtClean="0"/>
              <a:t>it – Slight </a:t>
            </a:r>
            <a:r>
              <a:rPr lang="en-US" dirty="0"/>
              <a:t>change</a:t>
            </a:r>
          </a:p>
          <a:p>
            <a:pPr lvl="1"/>
            <a:r>
              <a:rPr lang="en-US" dirty="0" smtClean="0"/>
              <a:t>Management Review Questionnaire - MRQ</a:t>
            </a:r>
          </a:p>
          <a:p>
            <a:pPr lvl="2"/>
            <a:r>
              <a:rPr lang="en-US" dirty="0" smtClean="0"/>
              <a:t>Required items list</a:t>
            </a:r>
            <a:endParaRPr lang="en-US" dirty="0"/>
          </a:p>
          <a:p>
            <a:pPr lvl="1"/>
            <a:r>
              <a:rPr lang="en-US" dirty="0" smtClean="0"/>
              <a:t>Resident Services Program report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– HOME Monitoring Report </a:t>
            </a:r>
            <a:r>
              <a:rPr lang="en-US" dirty="0" smtClean="0"/>
              <a:t>and/or an OAHTC report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Ensure all requested forms are submitted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Ensure all submitted forms are </a:t>
            </a:r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2B33F70-80F3-4DE7-8FD9-71E458C9C5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Documents turned in late</a:t>
            </a:r>
          </a:p>
          <a:p>
            <a:r>
              <a:rPr lang="en-US" dirty="0" smtClean="0"/>
              <a:t>Documents not complete</a:t>
            </a:r>
          </a:p>
          <a:p>
            <a:r>
              <a:rPr lang="en-US" dirty="0" smtClean="0"/>
              <a:t>Files not uploaded with-in 24 hours</a:t>
            </a:r>
          </a:p>
          <a:p>
            <a:r>
              <a:rPr lang="en-US" dirty="0" smtClean="0"/>
              <a:t>Trouble uploading files</a:t>
            </a:r>
          </a:p>
          <a:p>
            <a:r>
              <a:rPr lang="en-US" dirty="0" smtClean="0"/>
              <a:t>Files uploaded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2B33F70-80F3-4DE7-8FD9-71E458C9C5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Prepare for an electronic review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Scan files ahead of time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Scan each new move-in when it is completed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Save the scans on a thumb/jump drive or an external hard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2B33F70-80F3-4DE7-8FD9-71E458C9C5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3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Prepare for an on-site review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Review files ahead of time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Check your files for loose papers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Are they all organized the same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Review your files for missing documents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Area preparation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2B33F70-80F3-4DE7-8FD9-71E458C9C5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0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Conduct an internal review of your files to look for any potential audit findings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Are all required documents in the file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Ensure files are consistently organized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Check to see if all documents are signed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Check the OHCS web-site for form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2B33F70-80F3-4DE7-8FD9-71E458C9C5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9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Review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Referred to as the MRQ</a:t>
            </a:r>
          </a:p>
          <a:p>
            <a:r>
              <a:rPr lang="en-US" dirty="0" smtClean="0"/>
              <a:t>Several changes and a new look</a:t>
            </a:r>
          </a:p>
          <a:p>
            <a:r>
              <a:rPr lang="en-US" dirty="0" smtClean="0"/>
              <a:t>Reorganized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3F70-80F3-4DE7-8FD9-71E458C9C5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9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A6846EE757C04193A329764A4DBCB9" ma:contentTypeVersion="5" ma:contentTypeDescription="Create a new document." ma:contentTypeScope="" ma:versionID="c196e18095f3012e735b8ae348014005">
  <xsd:schema xmlns:xsd="http://www.w3.org/2001/XMLSchema" xmlns:xs="http://www.w3.org/2001/XMLSchema" xmlns:p="http://schemas.microsoft.com/office/2006/metadata/properties" xmlns:ns1="http://schemas.microsoft.com/sharepoint/v3" xmlns:ns2="414e15ea-35fd-4cff-b780-bb342b3dfcbd" targetNamespace="http://schemas.microsoft.com/office/2006/metadata/properties" ma:root="true" ma:fieldsID="228ed2aec82a4673187ed6d06b0265ae" ns1:_="" ns2:_="">
    <xsd:import namespace="http://schemas.microsoft.com/sharepoint/v3"/>
    <xsd:import namespace="414e15ea-35fd-4cff-b780-bb342b3dfcb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e15ea-35fd-4cff-b780-bb342b3df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13A363-E9C3-48BA-B153-B568D07C1FD3}"/>
</file>

<file path=customXml/itemProps2.xml><?xml version="1.0" encoding="utf-8"?>
<ds:datastoreItem xmlns:ds="http://schemas.openxmlformats.org/officeDocument/2006/customXml" ds:itemID="{1470E7A3-A2A8-4C29-97D2-8CA0FC574DC3}"/>
</file>

<file path=customXml/itemProps3.xml><?xml version="1.0" encoding="utf-8"?>
<ds:datastoreItem xmlns:ds="http://schemas.openxmlformats.org/officeDocument/2006/customXml" ds:itemID="{50E082AA-F058-470D-BAF2-EFA61809B75A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3056</TotalTime>
  <Words>380</Words>
  <Application>Microsoft Office PowerPoint</Application>
  <PresentationFormat>On-screen Show (4:3)</PresentationFormat>
  <Paragraphs>125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How To</vt:lpstr>
      <vt:lpstr>How to prepare for a Compliance Review</vt:lpstr>
      <vt:lpstr>Compliance Review Process</vt:lpstr>
      <vt:lpstr>Pre Review Documents </vt:lpstr>
      <vt:lpstr>Common Findings</vt:lpstr>
      <vt:lpstr>Tips</vt:lpstr>
      <vt:lpstr>Tips</vt:lpstr>
      <vt:lpstr>Tips</vt:lpstr>
      <vt:lpstr>Management Review Questionnaire</vt:lpstr>
      <vt:lpstr>MRQ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MRQ</vt:lpstr>
      <vt:lpstr>PowerPoint Presentation</vt:lpstr>
      <vt:lpstr>PowerPoint Presentation</vt:lpstr>
      <vt:lpstr>PowerPoint Presentation</vt:lpstr>
      <vt:lpstr>MRQ</vt:lpstr>
      <vt:lpstr>PowerPoint Presentation</vt:lpstr>
      <vt:lpstr>PowerPoint Presentation</vt:lpstr>
      <vt:lpstr>PowerPoint Presentation</vt:lpstr>
      <vt:lpstr>PowerPoint Presentation</vt:lpstr>
    </vt:vector>
  </TitlesOfParts>
  <Company>OHCS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Preparing-for-an-OHCS-Compliance-Review</dc:title>
  <dc:creator>Ken Morrell</dc:creator>
  <cp:keywords>Preparing-for-an-OHCS-Compliance-Review</cp:keywords>
  <cp:lastModifiedBy>Ken Morrell</cp:lastModifiedBy>
  <cp:revision>123</cp:revision>
  <cp:lastPrinted>2018-06-06T23:32:33Z</cp:lastPrinted>
  <dcterms:created xsi:type="dcterms:W3CDTF">2017-05-18T22:10:40Z</dcterms:created>
  <dcterms:modified xsi:type="dcterms:W3CDTF">2018-06-11T21:37:17Z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0x010100AEA6846EE757C04193A329764A4DBCB9</vt:lpwstr>
  </property>
</Properties>
</file>