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4.xml" ContentType="application/vnd.openxmlformats-officedocument.presentationml.slide+xml"/>
  <Override PartName="/ppt/slides/slide7.xml" ContentType="application/vnd.openxmlformats-officedocument.presentationml.slide+xml"/>
  <Override PartName="/ppt/slides/slide36.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72" r:id="rId9"/>
    <p:sldId id="273" r:id="rId10"/>
    <p:sldId id="263" r:id="rId11"/>
    <p:sldId id="264" r:id="rId12"/>
    <p:sldId id="265" r:id="rId13"/>
    <p:sldId id="266" r:id="rId14"/>
    <p:sldId id="267" r:id="rId15"/>
    <p:sldId id="268" r:id="rId16"/>
    <p:sldId id="269" r:id="rId17"/>
    <p:sldId id="270" r:id="rId18"/>
    <p:sldId id="271" r:id="rId19"/>
    <p:sldId id="274" r:id="rId20"/>
    <p:sldId id="275" r:id="rId21"/>
    <p:sldId id="276" r:id="rId22"/>
    <p:sldId id="277" r:id="rId23"/>
    <p:sldId id="278" r:id="rId24"/>
    <p:sldId id="279" r:id="rId25"/>
    <p:sldId id="280" r:id="rId26"/>
    <p:sldId id="281" r:id="rId27"/>
    <p:sldId id="282" r:id="rId28"/>
    <p:sldId id="283" r:id="rId29"/>
    <p:sldId id="292" r:id="rId30"/>
    <p:sldId id="284" r:id="rId31"/>
    <p:sldId id="285"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9A56985-0876-4700-91DE-0BC30E47BB95}" type="datetimeFigureOut">
              <a:rPr lang="en-US" smtClean="0"/>
              <a:t>9/6/2018</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7F4B4B1-EECF-4FFC-8476-041407CEA7FD}"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4B4B1-EECF-4FFC-8476-041407CEA7F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7F4B4B1-EECF-4FFC-8476-041407CEA7F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4B4B1-EECF-4FFC-8476-041407CEA7FD}"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9A56985-0876-4700-91DE-0BC30E47BB95}" type="datetimeFigureOut">
              <a:rPr lang="en-US" smtClean="0"/>
              <a:t>9/6/2018</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7F4B4B1-EECF-4FFC-8476-041407CEA7FD}"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4B4B1-EECF-4FFC-8476-041407CEA7FD}"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F4B4B1-EECF-4FFC-8476-041407CEA7FD}"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F4B4B1-EECF-4FFC-8476-041407CEA7FD}"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F4B4B1-EECF-4FFC-8476-041407CEA7F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7F4B4B1-EECF-4FFC-8476-041407CEA7FD}"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A56985-0876-4700-91DE-0BC30E47BB95}" type="datetimeFigureOut">
              <a:rPr lang="en-US" smtClean="0"/>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4B4B1-EECF-4FFC-8476-041407CEA7FD}"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9A56985-0876-4700-91DE-0BC30E47BB95}" type="datetimeFigureOut">
              <a:rPr lang="en-US" smtClean="0"/>
              <a:t>9/6/2018</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7F4B4B1-EECF-4FFC-8476-041407CEA7F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fhco.org/information-for-housing-provid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oregon.gov/ohcs/APMD/PCS/pdf/American-FactFinder-How-To.pdf" TargetMode="External"/><Relationship Id="rId2" Type="http://schemas.openxmlformats.org/officeDocument/2006/relationships/hyperlink" Target="https://www.oregon.gov/ohcs/APMD/PCS/pdf/OHCS-AFHMP-Guide.pdf" TargetMode="External"/><Relationship Id="rId1" Type="http://schemas.openxmlformats.org/officeDocument/2006/relationships/slideLayout" Target="../slideLayouts/slideLayout2.xml"/><Relationship Id="rId4" Type="http://schemas.openxmlformats.org/officeDocument/2006/relationships/hyperlink" Target="http://www.hud.gov/"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Kim.DeBoie@Oregon.gov" TargetMode="External"/><Relationship Id="rId2" Type="http://schemas.openxmlformats.org/officeDocument/2006/relationships/hyperlink" Target="mailto:Jennifer.C.Marchand@Oregon.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Tips for Completing</a:t>
            </a:r>
          </a:p>
          <a:p>
            <a:r>
              <a:rPr lang="en-US" dirty="0" smtClean="0"/>
              <a:t>Plans </a:t>
            </a:r>
          </a:p>
          <a:p>
            <a:r>
              <a:rPr lang="en-US" dirty="0" smtClean="0"/>
              <a:t>that meet </a:t>
            </a:r>
            <a:r>
              <a:rPr lang="en-US" dirty="0"/>
              <a:t>C</a:t>
            </a:r>
            <a:r>
              <a:rPr lang="en-US" dirty="0" smtClean="0"/>
              <a:t>ompliance </a:t>
            </a:r>
            <a:r>
              <a:rPr lang="en-US" dirty="0"/>
              <a:t>R</a:t>
            </a:r>
            <a:r>
              <a:rPr lang="en-US" dirty="0" smtClean="0"/>
              <a:t>equirements</a:t>
            </a:r>
            <a:endParaRPr lang="en-US" dirty="0"/>
          </a:p>
        </p:txBody>
      </p:sp>
      <p:sp>
        <p:nvSpPr>
          <p:cNvPr id="2" name="Title 1"/>
          <p:cNvSpPr>
            <a:spLocks noGrp="1"/>
          </p:cNvSpPr>
          <p:nvPr>
            <p:ph type="title"/>
          </p:nvPr>
        </p:nvSpPr>
        <p:spPr>
          <a:xfrm>
            <a:off x="228600" y="-2177"/>
            <a:ext cx="6553200" cy="6172200"/>
          </a:xfrm>
        </p:spPr>
        <p:txBody>
          <a:bodyPr/>
          <a:lstStyle/>
          <a:p>
            <a:pPr algn="l"/>
            <a:r>
              <a:rPr lang="en-US" dirty="0" smtClean="0"/>
              <a:t>Tenant Selection  Plan, </a:t>
            </a:r>
            <a:r>
              <a:rPr lang="en-US" dirty="0"/>
              <a:t>AFHMP and Resident Service </a:t>
            </a:r>
            <a:r>
              <a:rPr lang="en-US" dirty="0" smtClean="0"/>
              <a:t>Plan</a:t>
            </a:r>
            <a:br>
              <a:rPr lang="en-US" dirty="0" smtClean="0"/>
            </a:br>
            <a:r>
              <a:rPr lang="en-US" dirty="0" smtClean="0"/>
              <a:t>Compliance</a:t>
            </a:r>
            <a:br>
              <a:rPr lang="en-US" dirty="0" smtClean="0"/>
            </a:br>
            <a:r>
              <a:rPr lang="en-US" dirty="0"/>
              <a:t/>
            </a:r>
            <a:br>
              <a:rPr lang="en-US" dirty="0"/>
            </a:br>
            <a:r>
              <a:rPr lang="en-US" sz="2800" dirty="0" smtClean="0"/>
              <a:t>Presented By:</a:t>
            </a:r>
            <a:br>
              <a:rPr lang="en-US" sz="2800" dirty="0" smtClean="0"/>
            </a:br>
            <a:r>
              <a:rPr lang="en-US" sz="2800" dirty="0" smtClean="0"/>
              <a:t>Jennifer </a:t>
            </a:r>
            <a:r>
              <a:rPr lang="en-US" sz="2800" dirty="0" smtClean="0"/>
              <a:t>Marchand</a:t>
            </a:r>
            <a:r>
              <a:rPr lang="en-US" sz="2800" dirty="0"/>
              <a:t> </a:t>
            </a:r>
            <a:r>
              <a:rPr lang="en-US" sz="2800" dirty="0" smtClean="0"/>
              <a:t>&amp; Kim </a:t>
            </a:r>
            <a:r>
              <a:rPr lang="en-US" sz="2800" dirty="0" smtClean="0"/>
              <a:t>DeBoie</a:t>
            </a:r>
            <a:r>
              <a:rPr lang="en-US" sz="2800" dirty="0" smtClean="0"/>
              <a:t> </a:t>
            </a:r>
            <a:br>
              <a:rPr lang="en-US" sz="2800" dirty="0" smtClean="0"/>
            </a:br>
            <a:r>
              <a:rPr lang="en-US" sz="2800" dirty="0" smtClean="0"/>
              <a:t>OHCS Asset </a:t>
            </a:r>
            <a:r>
              <a:rPr lang="en-US" sz="2800" dirty="0" smtClean="0"/>
              <a:t>Mgmt. </a:t>
            </a:r>
            <a:r>
              <a:rPr lang="en-US" sz="2800" dirty="0" smtClean="0"/>
              <a:t>&amp; Compliance</a:t>
            </a:r>
            <a:r>
              <a:rPr lang="en-US" sz="2800" dirty="0"/>
              <a:t/>
            </a:r>
            <a:br>
              <a:rPr lang="en-US" sz="2800" dirty="0"/>
            </a:br>
            <a:endParaRPr lang="en-US" sz="2800" dirty="0"/>
          </a:p>
        </p:txBody>
      </p:sp>
    </p:spTree>
    <p:extLst>
      <p:ext uri="{BB962C8B-B14F-4D97-AF65-F5344CB8AC3E}">
        <p14:creationId xmlns:p14="http://schemas.microsoft.com/office/powerpoint/2010/main" val="2385431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fontScale="85000" lnSpcReduction="20000"/>
          </a:bodyPr>
          <a:lstStyle/>
          <a:p>
            <a:pPr marL="45720" indent="0">
              <a:buNone/>
            </a:pPr>
            <a:r>
              <a:rPr lang="en-US" dirty="0"/>
              <a:t>In addition to outlining what you require of applicants, your tenant selection plan is a good place to communicate the fact that you follow all applicable fair housing laws and </a:t>
            </a:r>
            <a:r>
              <a:rPr lang="en-US" dirty="0" smtClean="0"/>
              <a:t>that you don’t </a:t>
            </a:r>
            <a:r>
              <a:rPr lang="en-US" dirty="0"/>
              <a:t>engage in illegal discrimination. </a:t>
            </a:r>
            <a:endParaRPr lang="en-US" dirty="0" smtClean="0"/>
          </a:p>
          <a:p>
            <a:pPr marL="45720" indent="0">
              <a:buNone/>
            </a:pPr>
            <a:r>
              <a:rPr lang="en-US" b="1" u="sng" dirty="0"/>
              <a:t>Federally Protected Classes:</a:t>
            </a:r>
          </a:p>
          <a:p>
            <a:r>
              <a:rPr lang="en-US" dirty="0" smtClean="0"/>
              <a:t>Race </a:t>
            </a:r>
          </a:p>
          <a:p>
            <a:r>
              <a:rPr lang="en-US" dirty="0" smtClean="0"/>
              <a:t>color</a:t>
            </a:r>
            <a:endParaRPr lang="en-US" dirty="0"/>
          </a:p>
          <a:p>
            <a:r>
              <a:rPr lang="en-US" dirty="0"/>
              <a:t>national origin</a:t>
            </a:r>
          </a:p>
          <a:p>
            <a:r>
              <a:rPr lang="en-US" dirty="0"/>
              <a:t>religion</a:t>
            </a:r>
          </a:p>
          <a:p>
            <a:r>
              <a:rPr lang="en-US" dirty="0"/>
              <a:t>gender</a:t>
            </a:r>
          </a:p>
          <a:p>
            <a:r>
              <a:rPr lang="en-US" dirty="0"/>
              <a:t>familial status</a:t>
            </a:r>
          </a:p>
          <a:p>
            <a:r>
              <a:rPr lang="en-US" dirty="0"/>
              <a:t>disability</a:t>
            </a:r>
          </a:p>
          <a:p>
            <a:pPr marL="45720" indent="0">
              <a:buNone/>
            </a:pPr>
            <a:r>
              <a:rPr lang="en-US" b="1" u="sng" dirty="0"/>
              <a:t>State Protected Classes Include:</a:t>
            </a:r>
          </a:p>
          <a:p>
            <a:r>
              <a:rPr lang="en-US" dirty="0"/>
              <a:t>marital status</a:t>
            </a:r>
          </a:p>
          <a:p>
            <a:r>
              <a:rPr lang="en-US" dirty="0"/>
              <a:t>source of income</a:t>
            </a:r>
          </a:p>
          <a:p>
            <a:r>
              <a:rPr lang="en-US" dirty="0"/>
              <a:t>sexual orientation including gender identity</a:t>
            </a:r>
          </a:p>
          <a:p>
            <a:r>
              <a:rPr lang="en-US" dirty="0"/>
              <a:t>domestic violence victims</a:t>
            </a:r>
          </a:p>
          <a:p>
            <a:pPr marL="45720" indent="0">
              <a:buNone/>
            </a:pPr>
            <a:endParaRPr lang="en-US" dirty="0" smtClean="0">
              <a:hlinkClick r:id="rId2"/>
            </a:endParaRPr>
          </a:p>
          <a:p>
            <a:pPr marL="45720" indent="0">
              <a:buNone/>
            </a:pPr>
            <a:r>
              <a:rPr lang="en-US" dirty="0" smtClean="0">
                <a:hlinkClick r:id="rId2"/>
              </a:rPr>
              <a:t>http</a:t>
            </a:r>
            <a:r>
              <a:rPr lang="en-US" dirty="0">
                <a:hlinkClick r:id="rId2"/>
              </a:rPr>
              <a:t>://</a:t>
            </a:r>
            <a:r>
              <a:rPr lang="en-US" dirty="0" smtClean="0">
                <a:hlinkClick r:id="rId2"/>
              </a:rPr>
              <a:t>www.fhco.org/information-for-housing-providers</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Tenant Selection HOW</a:t>
            </a:r>
            <a:endParaRPr lang="en-US" dirty="0"/>
          </a:p>
        </p:txBody>
      </p:sp>
    </p:spTree>
    <p:extLst>
      <p:ext uri="{BB962C8B-B14F-4D97-AF65-F5344CB8AC3E}">
        <p14:creationId xmlns:p14="http://schemas.microsoft.com/office/powerpoint/2010/main" val="2948283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keep the </a:t>
            </a:r>
            <a:r>
              <a:rPr lang="en-US" dirty="0"/>
              <a:t>Tenant Selection Plan </a:t>
            </a:r>
            <a:r>
              <a:rPr lang="en-US" dirty="0"/>
              <a:t>c</a:t>
            </a:r>
            <a:r>
              <a:rPr lang="en-US" dirty="0" smtClean="0"/>
              <a:t>urrent</a:t>
            </a:r>
          </a:p>
          <a:p>
            <a:r>
              <a:rPr lang="en-US" dirty="0" smtClean="0"/>
              <a:t>Do update as needed</a:t>
            </a:r>
          </a:p>
          <a:p>
            <a:r>
              <a:rPr lang="en-US" dirty="0" smtClean="0"/>
              <a:t>Do not </a:t>
            </a:r>
            <a:r>
              <a:rPr lang="en-US" dirty="0" smtClean="0"/>
              <a:t>c</a:t>
            </a:r>
            <a:r>
              <a:rPr lang="en-US" dirty="0" smtClean="0"/>
              <a:t>reate a plan once and forget about it</a:t>
            </a:r>
            <a:endParaRPr lang="en-US" dirty="0"/>
          </a:p>
          <a:p>
            <a:pPr marL="45720" indent="0">
              <a:buNone/>
            </a:pPr>
            <a:endParaRPr lang="en-US" dirty="0" smtClean="0"/>
          </a:p>
          <a:p>
            <a:pPr marL="45720" indent="0">
              <a:buNone/>
            </a:pPr>
            <a:r>
              <a:rPr lang="en-US" dirty="0" smtClean="0"/>
              <a:t>Your </a:t>
            </a:r>
            <a:r>
              <a:rPr lang="en-US" dirty="0"/>
              <a:t>tenant selection plan can become a liability trap if you let it get outdated. If you make a change to your policies (for example, you raise the minimum credit score or you begin to seek prior landlord references), promptly update your plan to reflect all revisions. This way, if a rejected applicant claims you acted unfairly, you won’t be in the difficult position of having to prove you followed your own policies despite what it may say in your tenant selection plan.</a:t>
            </a:r>
          </a:p>
        </p:txBody>
      </p:sp>
      <p:sp>
        <p:nvSpPr>
          <p:cNvPr id="3" name="Title 2"/>
          <p:cNvSpPr>
            <a:spLocks noGrp="1"/>
          </p:cNvSpPr>
          <p:nvPr>
            <p:ph type="title"/>
          </p:nvPr>
        </p:nvSpPr>
        <p:spPr/>
        <p:txBody>
          <a:bodyPr/>
          <a:lstStyle/>
          <a:p>
            <a:r>
              <a:rPr lang="en-US" dirty="0" smtClean="0"/>
              <a:t>Tenant selection Do’s &amp; Don'ts</a:t>
            </a:r>
            <a:endParaRPr lang="en-US" dirty="0"/>
          </a:p>
        </p:txBody>
      </p:sp>
    </p:spTree>
    <p:extLst>
      <p:ext uri="{BB962C8B-B14F-4D97-AF65-F5344CB8AC3E}">
        <p14:creationId xmlns:p14="http://schemas.microsoft.com/office/powerpoint/2010/main" val="261048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have one plan for each </a:t>
            </a:r>
            <a:r>
              <a:rPr lang="en-US" u="sng" dirty="0" smtClean="0"/>
              <a:t>specific</a:t>
            </a:r>
            <a:r>
              <a:rPr lang="en-US" dirty="0" smtClean="0"/>
              <a:t> property</a:t>
            </a:r>
          </a:p>
          <a:p>
            <a:r>
              <a:rPr lang="en-US" dirty="0" smtClean="0"/>
              <a:t>Do not create a plan that is based on company policy only</a:t>
            </a:r>
          </a:p>
          <a:p>
            <a:endParaRPr lang="en-US" dirty="0"/>
          </a:p>
          <a:p>
            <a:pPr marL="45720" indent="0">
              <a:buNone/>
            </a:pPr>
            <a:r>
              <a:rPr lang="en-US" dirty="0" smtClean="0"/>
              <a:t>Remember that Tenant Selection Plans are created for the applicants and tenants of each specific property. The plans are not intended to be company policy and procedure documents. </a:t>
            </a:r>
          </a:p>
          <a:p>
            <a:pPr marL="45720" indent="0">
              <a:buNone/>
            </a:pPr>
            <a:endParaRPr lang="en-US" dirty="0"/>
          </a:p>
          <a:p>
            <a:r>
              <a:rPr lang="en-US" dirty="0" smtClean="0"/>
              <a:t>Do use clear and concise (easily understandable language)</a:t>
            </a:r>
          </a:p>
          <a:p>
            <a:r>
              <a:rPr lang="en-US" dirty="0" smtClean="0"/>
              <a:t>Do include all information but keep as brief as possible</a:t>
            </a:r>
          </a:p>
          <a:p>
            <a:r>
              <a:rPr lang="en-US" dirty="0" smtClean="0"/>
              <a:t>Do not create a plan that is overly large and includes all company policies and procedures</a:t>
            </a:r>
          </a:p>
          <a:p>
            <a:pPr marL="45720" indent="0">
              <a:buNone/>
            </a:pPr>
            <a:r>
              <a:rPr lang="en-US" dirty="0" smtClean="0"/>
              <a:t>   </a:t>
            </a:r>
            <a:endParaRPr lang="en-US" dirty="0"/>
          </a:p>
        </p:txBody>
      </p:sp>
      <p:sp>
        <p:nvSpPr>
          <p:cNvPr id="3" name="Title 2"/>
          <p:cNvSpPr>
            <a:spLocks noGrp="1"/>
          </p:cNvSpPr>
          <p:nvPr>
            <p:ph type="title"/>
          </p:nvPr>
        </p:nvSpPr>
        <p:spPr/>
        <p:txBody>
          <a:bodyPr/>
          <a:lstStyle/>
          <a:p>
            <a:r>
              <a:rPr lang="en-US" dirty="0"/>
              <a:t>Tenant selection Do’s &amp; Don'ts</a:t>
            </a:r>
            <a:endParaRPr lang="en-US" dirty="0"/>
          </a:p>
        </p:txBody>
      </p:sp>
    </p:spTree>
    <p:extLst>
      <p:ext uri="{BB962C8B-B14F-4D97-AF65-F5344CB8AC3E}">
        <p14:creationId xmlns:p14="http://schemas.microsoft.com/office/powerpoint/2010/main" val="706631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include property specific funding requirements</a:t>
            </a:r>
          </a:p>
          <a:p>
            <a:r>
              <a:rPr lang="en-US" dirty="0" smtClean="0"/>
              <a:t>Do not include requirements for funding that does not exist at the property</a:t>
            </a:r>
          </a:p>
          <a:p>
            <a:r>
              <a:rPr lang="en-US" dirty="0" smtClean="0"/>
              <a:t>Do include enough information so that the applicant/tenant will know if they qualify</a:t>
            </a:r>
          </a:p>
          <a:p>
            <a:pPr marL="45720" indent="0">
              <a:buNone/>
            </a:pPr>
            <a:endParaRPr lang="en-US" dirty="0" smtClean="0"/>
          </a:p>
          <a:p>
            <a:pPr marL="45720" indent="0">
              <a:buNone/>
            </a:pPr>
            <a:r>
              <a:rPr lang="en-US" dirty="0" smtClean="0"/>
              <a:t>For example: When listing the Student Rule requirements list the specific exemptions.</a:t>
            </a:r>
            <a:endParaRPr lang="en-US" dirty="0"/>
          </a:p>
        </p:txBody>
      </p:sp>
      <p:sp>
        <p:nvSpPr>
          <p:cNvPr id="3" name="Title 2"/>
          <p:cNvSpPr>
            <a:spLocks noGrp="1"/>
          </p:cNvSpPr>
          <p:nvPr>
            <p:ph type="title"/>
          </p:nvPr>
        </p:nvSpPr>
        <p:spPr/>
        <p:txBody>
          <a:bodyPr/>
          <a:lstStyle/>
          <a:p>
            <a:r>
              <a:rPr lang="en-US" dirty="0"/>
              <a:t>Tenant selection Do’s &amp; Don'ts</a:t>
            </a:r>
            <a:endParaRPr lang="en-US" dirty="0"/>
          </a:p>
        </p:txBody>
      </p:sp>
    </p:spTree>
    <p:extLst>
      <p:ext uri="{BB962C8B-B14F-4D97-AF65-F5344CB8AC3E}">
        <p14:creationId xmlns:p14="http://schemas.microsoft.com/office/powerpoint/2010/main" val="3452459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Do include specific information on the rejection of ineligible </a:t>
            </a:r>
            <a:r>
              <a:rPr lang="en-US" dirty="0"/>
              <a:t>applicants </a:t>
            </a:r>
            <a:r>
              <a:rPr lang="en-US" dirty="0" smtClean="0"/>
              <a:t>including:</a:t>
            </a:r>
          </a:p>
          <a:p>
            <a:pPr marL="502920" indent="-457200">
              <a:buFont typeface="+mj-lt"/>
              <a:buAutoNum type="arabicPeriod"/>
            </a:pPr>
            <a:r>
              <a:rPr lang="en-US" dirty="0" smtClean="0"/>
              <a:t>Reasons </a:t>
            </a:r>
            <a:r>
              <a:rPr lang="en-US" dirty="0"/>
              <a:t>why an applicant may fail the Screening </a:t>
            </a:r>
            <a:r>
              <a:rPr lang="en-US" dirty="0" smtClean="0"/>
              <a:t>Criteria</a:t>
            </a:r>
          </a:p>
          <a:p>
            <a:pPr marL="502920" indent="-457200">
              <a:buFont typeface="+mj-lt"/>
              <a:buAutoNum type="arabicPeriod"/>
            </a:pPr>
            <a:r>
              <a:rPr lang="en-US" dirty="0" smtClean="0"/>
              <a:t>How </a:t>
            </a:r>
            <a:r>
              <a:rPr lang="en-US" dirty="0"/>
              <a:t>an applicant will be notified that they are rejected </a:t>
            </a:r>
            <a:endParaRPr lang="en-US" dirty="0" smtClean="0"/>
          </a:p>
          <a:p>
            <a:pPr marL="502920" indent="-457200">
              <a:buFont typeface="+mj-lt"/>
              <a:buAutoNum type="arabicPeriod"/>
            </a:pPr>
            <a:r>
              <a:rPr lang="en-US" dirty="0"/>
              <a:t>Appeal Process </a:t>
            </a:r>
          </a:p>
          <a:p>
            <a:pPr marL="502920" indent="-457200">
              <a:buFont typeface="+mj-lt"/>
              <a:buAutoNum type="arabicPeriod"/>
            </a:pPr>
            <a:endParaRPr lang="en-US" dirty="0"/>
          </a:p>
          <a:p>
            <a:pPr marL="45720" indent="0">
              <a:buNone/>
            </a:pPr>
            <a:r>
              <a:rPr lang="en-US" dirty="0"/>
              <a:t>What you need to know</a:t>
            </a:r>
            <a:r>
              <a:rPr lang="en-US" dirty="0" smtClean="0"/>
              <a:t>:</a:t>
            </a:r>
            <a:endParaRPr lang="en-US" dirty="0"/>
          </a:p>
          <a:p>
            <a:r>
              <a:rPr lang="en-US" dirty="0"/>
              <a:t>Applicants who are denied must receive proper notice of denial explaining reason for denial in writing</a:t>
            </a:r>
          </a:p>
          <a:p>
            <a:r>
              <a:rPr lang="en-US" dirty="0"/>
              <a:t>Appeal process must be communicated</a:t>
            </a:r>
          </a:p>
          <a:p>
            <a:r>
              <a:rPr lang="en-US" dirty="0"/>
              <a:t>Documentation must be kept on file for review</a:t>
            </a:r>
          </a:p>
          <a:p>
            <a:r>
              <a:rPr lang="en-US" dirty="0"/>
              <a:t>The application along with the denial notice must be kept and made available to OHCS, HUD, or Fair Housing when requested</a:t>
            </a:r>
          </a:p>
          <a:p>
            <a:endParaRPr lang="en-US" dirty="0"/>
          </a:p>
        </p:txBody>
      </p:sp>
      <p:sp>
        <p:nvSpPr>
          <p:cNvPr id="3" name="Title 2"/>
          <p:cNvSpPr>
            <a:spLocks noGrp="1"/>
          </p:cNvSpPr>
          <p:nvPr>
            <p:ph type="title"/>
          </p:nvPr>
        </p:nvSpPr>
        <p:spPr/>
        <p:txBody>
          <a:bodyPr/>
          <a:lstStyle/>
          <a:p>
            <a:r>
              <a:rPr lang="en-US" dirty="0"/>
              <a:t>Tenant selection Do’s &amp; Don'ts</a:t>
            </a:r>
            <a:endParaRPr lang="en-US" dirty="0"/>
          </a:p>
        </p:txBody>
      </p:sp>
    </p:spTree>
    <p:extLst>
      <p:ext uri="{BB962C8B-B14F-4D97-AF65-F5344CB8AC3E}">
        <p14:creationId xmlns:p14="http://schemas.microsoft.com/office/powerpoint/2010/main" val="3589232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ormAutofit fontScale="92500" lnSpcReduction="10000"/>
          </a:bodyPr>
          <a:lstStyle/>
          <a:p>
            <a:pPr marL="45720" indent="0">
              <a:buNone/>
            </a:pPr>
            <a:r>
              <a:rPr lang="en-US" dirty="0" smtClean="0"/>
              <a:t>What is an AFHM Plan (AFHMP)?</a:t>
            </a:r>
          </a:p>
          <a:p>
            <a:pPr marL="45720" indent="0">
              <a:buNone/>
            </a:pPr>
            <a:endParaRPr lang="en-US" dirty="0"/>
          </a:p>
          <a:p>
            <a:pPr marL="45720" indent="0">
              <a:buNone/>
            </a:pPr>
            <a:r>
              <a:rPr lang="en-US" dirty="0" smtClean="0"/>
              <a:t>The Affirmative </a:t>
            </a:r>
            <a:r>
              <a:rPr lang="en-US" dirty="0"/>
              <a:t>Fair Housing Marketing </a:t>
            </a:r>
            <a:r>
              <a:rPr lang="en-US" dirty="0" smtClean="0"/>
              <a:t>Plan is </a:t>
            </a:r>
            <a:r>
              <a:rPr lang="en-US" dirty="0"/>
              <a:t>a marketing strategy designed to attract renters of all majority and minority groups regardless of race, color, gender, religion, national origin, disability or familial status and additionally in Oregon: marital status, source of income, sexual orientation, gender identity, domestic violence victims and voucher holders (rental assistance) to rental units in the property. </a:t>
            </a:r>
          </a:p>
          <a:p>
            <a:pPr marL="45720" indent="0">
              <a:buNone/>
            </a:pPr>
            <a:endParaRPr lang="en-US" dirty="0" smtClean="0"/>
          </a:p>
          <a:p>
            <a:pPr marL="45720" indent="0">
              <a:buNone/>
            </a:pPr>
            <a:r>
              <a:rPr lang="en-US" dirty="0" smtClean="0"/>
              <a:t>Why do we have an AFHM Plan?</a:t>
            </a:r>
            <a:endParaRPr lang="en-US" dirty="0"/>
          </a:p>
          <a:p>
            <a:pPr marL="45720" indent="0">
              <a:buNone/>
            </a:pPr>
            <a:r>
              <a:rPr lang="en-US" dirty="0"/>
              <a:t>The main purpose of an AFHM Plan is to help Owners, Developers, and Management Agents effectively market the availability of housing opportunities to individuals of both minority and non-minority groups that are </a:t>
            </a:r>
            <a:r>
              <a:rPr lang="en-US" b="1" u="sng" dirty="0"/>
              <a:t>least likely to apply </a:t>
            </a:r>
            <a:r>
              <a:rPr lang="en-US" dirty="0"/>
              <a:t>for occupancy. </a:t>
            </a:r>
          </a:p>
          <a:p>
            <a:pPr marL="45720" indent="0">
              <a:buNone/>
            </a:pPr>
            <a:endParaRPr lang="en-US" dirty="0"/>
          </a:p>
        </p:txBody>
      </p:sp>
      <p:sp>
        <p:nvSpPr>
          <p:cNvPr id="3" name="Title 2"/>
          <p:cNvSpPr>
            <a:spLocks noGrp="1"/>
          </p:cNvSpPr>
          <p:nvPr>
            <p:ph type="title"/>
          </p:nvPr>
        </p:nvSpPr>
        <p:spPr/>
        <p:txBody>
          <a:bodyPr/>
          <a:lstStyle/>
          <a:p>
            <a:r>
              <a:rPr lang="en-US" dirty="0" smtClean="0"/>
              <a:t>The </a:t>
            </a:r>
            <a:r>
              <a:rPr lang="en-US" dirty="0" smtClean="0"/>
              <a:t>afhmp</a:t>
            </a:r>
            <a:r>
              <a:rPr lang="en-US" dirty="0" smtClean="0"/>
              <a:t> what/Why</a:t>
            </a:r>
            <a:endParaRPr lang="en-US" dirty="0"/>
          </a:p>
        </p:txBody>
      </p:sp>
    </p:spTree>
    <p:extLst>
      <p:ext uri="{BB962C8B-B14F-4D97-AF65-F5344CB8AC3E}">
        <p14:creationId xmlns:p14="http://schemas.microsoft.com/office/powerpoint/2010/main" val="241717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What does least likely to apply mean?</a:t>
            </a:r>
          </a:p>
          <a:p>
            <a:pPr marL="45720" indent="0">
              <a:buNone/>
            </a:pPr>
            <a:endParaRPr lang="en-US" dirty="0"/>
          </a:p>
          <a:p>
            <a:pPr marL="45720" indent="0">
              <a:buNone/>
            </a:pPr>
            <a:r>
              <a:rPr lang="en-US" dirty="0"/>
              <a:t>Least Likely to Apply means there is an identifiable presence of a specific demographic group in the housing market area, but members of that group are not likely to apply for the housing without targeted outreach, including marketing materials in other languages for limited English proficient individuals, and alternative formats for persons with disabilities. </a:t>
            </a:r>
            <a:endParaRPr lang="en-US" dirty="0" smtClean="0"/>
          </a:p>
          <a:p>
            <a:pPr marL="45720" indent="0">
              <a:buNone/>
            </a:pPr>
            <a:endParaRPr lang="en-US" dirty="0"/>
          </a:p>
          <a:p>
            <a:pPr marL="45720" indent="0">
              <a:buNone/>
            </a:pPr>
            <a:r>
              <a:rPr lang="en-US" dirty="0" smtClean="0"/>
              <a:t>Reasons </a:t>
            </a:r>
            <a:r>
              <a:rPr lang="en-US" dirty="0"/>
              <a:t>for not applying may include, but are not limited to, insufficient information about housing opportunities, language barriers, or transportation impediments.</a:t>
            </a:r>
          </a:p>
          <a:p>
            <a:pPr marL="45720" indent="0">
              <a:buNone/>
            </a:pPr>
            <a:endParaRPr lang="en-US" dirty="0"/>
          </a:p>
        </p:txBody>
      </p:sp>
      <p:sp>
        <p:nvSpPr>
          <p:cNvPr id="3" name="Title 2"/>
          <p:cNvSpPr>
            <a:spLocks noGrp="1"/>
          </p:cNvSpPr>
          <p:nvPr>
            <p:ph type="title"/>
          </p:nvPr>
        </p:nvSpPr>
        <p:spPr/>
        <p:txBody>
          <a:bodyPr/>
          <a:lstStyle/>
          <a:p>
            <a:r>
              <a:rPr lang="en-US" dirty="0" smtClean="0"/>
              <a:t>The </a:t>
            </a:r>
            <a:r>
              <a:rPr lang="en-US" dirty="0" smtClean="0"/>
              <a:t>afhmp</a:t>
            </a:r>
            <a:r>
              <a:rPr lang="en-US" dirty="0" smtClean="0"/>
              <a:t> what</a:t>
            </a:r>
            <a:endParaRPr lang="en-US" dirty="0"/>
          </a:p>
        </p:txBody>
      </p:sp>
    </p:spTree>
    <p:extLst>
      <p:ext uri="{BB962C8B-B14F-4D97-AF65-F5344CB8AC3E}">
        <p14:creationId xmlns:p14="http://schemas.microsoft.com/office/powerpoint/2010/main" val="1460527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dirty="0" smtClean="0"/>
              <a:t>Who must complete AFHMP’s?</a:t>
            </a:r>
          </a:p>
          <a:p>
            <a:pPr marL="45720" indent="0">
              <a:buNone/>
            </a:pPr>
            <a:r>
              <a:rPr lang="en-US" dirty="0"/>
              <a:t>Most all federal or state funded, insured or assisted, housing programs with five or more units in Oregon have an obligation to create, implement and maintain an Affirmatively Fair Housing Marketing Plan. </a:t>
            </a:r>
          </a:p>
          <a:p>
            <a:pPr marL="45720" indent="0">
              <a:buNone/>
            </a:pPr>
            <a:endParaRPr lang="en-US" dirty="0"/>
          </a:p>
          <a:p>
            <a:pPr marL="45720" indent="0">
              <a:buNone/>
            </a:pPr>
            <a:r>
              <a:rPr lang="en-US" dirty="0"/>
              <a:t>Federal Housing Agency (FHA) subsidized and unsubsidized multifamily housing programs</a:t>
            </a:r>
          </a:p>
          <a:p>
            <a:pPr marL="45720" indent="0">
              <a:buNone/>
            </a:pPr>
            <a:r>
              <a:rPr lang="en-US" dirty="0"/>
              <a:t>HUD Section 8, 202, etc.</a:t>
            </a:r>
          </a:p>
          <a:p>
            <a:pPr marL="45720" indent="0">
              <a:buNone/>
            </a:pPr>
            <a:r>
              <a:rPr lang="en-US" dirty="0"/>
              <a:t>USDA Rural Development</a:t>
            </a:r>
          </a:p>
          <a:p>
            <a:pPr marL="45720" indent="0">
              <a:buNone/>
            </a:pPr>
            <a:endParaRPr lang="en-US" dirty="0"/>
          </a:p>
          <a:p>
            <a:pPr marL="45720" indent="0">
              <a:buNone/>
            </a:pPr>
            <a:r>
              <a:rPr lang="en-US" dirty="0"/>
              <a:t>All OHCS Financed Developments with 5 or more units</a:t>
            </a:r>
          </a:p>
          <a:p>
            <a:pPr marL="45720" indent="0">
              <a:buNone/>
            </a:pPr>
            <a:r>
              <a:rPr lang="en-US" dirty="0"/>
              <a:t>LIHTC,  HOME, and Bond Funded Properties</a:t>
            </a:r>
          </a:p>
          <a:p>
            <a:pPr marL="45720" indent="0">
              <a:buNone/>
            </a:pPr>
            <a:endParaRPr lang="en-US" dirty="0"/>
          </a:p>
        </p:txBody>
      </p:sp>
      <p:sp>
        <p:nvSpPr>
          <p:cNvPr id="3" name="Title 2"/>
          <p:cNvSpPr>
            <a:spLocks noGrp="1"/>
          </p:cNvSpPr>
          <p:nvPr>
            <p:ph type="title"/>
          </p:nvPr>
        </p:nvSpPr>
        <p:spPr/>
        <p:txBody>
          <a:bodyPr/>
          <a:lstStyle/>
          <a:p>
            <a:r>
              <a:rPr lang="en-US" dirty="0" smtClean="0"/>
              <a:t>The </a:t>
            </a:r>
            <a:r>
              <a:rPr lang="en-US" dirty="0" smtClean="0"/>
              <a:t>afhmp</a:t>
            </a:r>
            <a:r>
              <a:rPr lang="en-US" dirty="0" smtClean="0"/>
              <a:t> who</a:t>
            </a:r>
            <a:endParaRPr lang="en-US" dirty="0"/>
          </a:p>
        </p:txBody>
      </p:sp>
    </p:spTree>
    <p:extLst>
      <p:ext uri="{BB962C8B-B14F-4D97-AF65-F5344CB8AC3E}">
        <p14:creationId xmlns:p14="http://schemas.microsoft.com/office/powerpoint/2010/main" val="299203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How do I complete an AFHMP?</a:t>
            </a:r>
          </a:p>
          <a:p>
            <a:pPr marL="45720" indent="0">
              <a:buNone/>
            </a:pPr>
            <a:r>
              <a:rPr lang="en-US" dirty="0" smtClean="0"/>
              <a:t>Owners/Developers </a:t>
            </a:r>
            <a:r>
              <a:rPr lang="en-US" dirty="0"/>
              <a:t>and Management Agents of multi-family housing properties must conduct appropriate research regarding the property and the market area of the property to determine the appropriate affirmative marketing methods that will be utilized best to meet the requirements. </a:t>
            </a:r>
          </a:p>
          <a:p>
            <a:pPr marL="45720" indent="0">
              <a:buNone/>
            </a:pPr>
            <a:r>
              <a:rPr lang="en-US" dirty="0"/>
              <a:t>Then, documenting the research and methods for this required work must be done by completing the AFHMP Form HUD-935.2a as specified in 24 CFR 200.625, and in accordance with the requirements in 24 CFR 200.620. </a:t>
            </a:r>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how</a:t>
            </a:r>
            <a:endParaRPr lang="en-US" dirty="0"/>
          </a:p>
        </p:txBody>
      </p:sp>
    </p:spTree>
    <p:extLst>
      <p:ext uri="{BB962C8B-B14F-4D97-AF65-F5344CB8AC3E}">
        <p14:creationId xmlns:p14="http://schemas.microsoft.com/office/powerpoint/2010/main" val="1006484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lnSpcReduction="10000"/>
          </a:bodyPr>
          <a:lstStyle/>
          <a:p>
            <a:pPr marL="45720" indent="0">
              <a:buNone/>
            </a:pPr>
            <a:r>
              <a:rPr lang="en-US" dirty="0" smtClean="0"/>
              <a:t>How do I create an effective plan?</a:t>
            </a:r>
          </a:p>
          <a:p>
            <a:pPr marL="45720" indent="0">
              <a:buNone/>
            </a:pPr>
            <a:r>
              <a:rPr lang="en-US" dirty="0"/>
              <a:t>The creation of an Affirmative Fair Housing Marketing Plan can be broken down into the following four (4) areas:</a:t>
            </a:r>
          </a:p>
          <a:p>
            <a:pPr marL="45720" indent="0">
              <a:buNone/>
            </a:pPr>
            <a:r>
              <a:rPr lang="en-US" b="1" i="1" dirty="0"/>
              <a:t>Step 1 </a:t>
            </a:r>
            <a:r>
              <a:rPr lang="en-US" dirty="0"/>
              <a:t>– Targeting. Identify the segments of the eligible population which are least likely to apply for housing without special outreach efforts. </a:t>
            </a:r>
          </a:p>
          <a:p>
            <a:r>
              <a:rPr lang="en-US" dirty="0"/>
              <a:t>First – establish the Housing Market Area. This is the area from which an owner/agent can reasonably expect to draw a considerable number of tenants for the property – City/Metro Area</a:t>
            </a:r>
          </a:p>
          <a:p>
            <a:r>
              <a:rPr lang="en-US" dirty="0"/>
              <a:t>Second – determine the Expanded Housing Market Area. This is a larger geographic area that may provide additional demographic diversity in terms of race, color, national origin, religion, sex, familial status, or disability – County, Metropolitan Statistical Area.</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how</a:t>
            </a:r>
            <a:endParaRPr lang="en-US" dirty="0"/>
          </a:p>
        </p:txBody>
      </p:sp>
    </p:spTree>
    <p:extLst>
      <p:ext uri="{BB962C8B-B14F-4D97-AF65-F5344CB8AC3E}">
        <p14:creationId xmlns:p14="http://schemas.microsoft.com/office/powerpoint/2010/main" val="54232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Introductions</a:t>
            </a:r>
          </a:p>
          <a:p>
            <a:pPr marL="45720" indent="0">
              <a:buNone/>
            </a:pPr>
            <a:r>
              <a:rPr lang="en-US" dirty="0" smtClean="0"/>
              <a:t>The Who, What, Why and How of:</a:t>
            </a:r>
          </a:p>
          <a:p>
            <a:pPr marL="45720" indent="0">
              <a:buNone/>
            </a:pPr>
            <a:endParaRPr lang="en-US" dirty="0"/>
          </a:p>
          <a:p>
            <a:r>
              <a:rPr lang="en-US" dirty="0" smtClean="0"/>
              <a:t>Tenant </a:t>
            </a:r>
            <a:r>
              <a:rPr lang="en-US" dirty="0" smtClean="0"/>
              <a:t>Selection Plans</a:t>
            </a:r>
          </a:p>
          <a:p>
            <a:r>
              <a:rPr lang="en-US" dirty="0" smtClean="0"/>
              <a:t>AFHMP’s</a:t>
            </a:r>
          </a:p>
          <a:p>
            <a:r>
              <a:rPr lang="en-US" dirty="0" smtClean="0"/>
              <a:t>Resident Service Plans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441147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 indent="0">
              <a:buNone/>
            </a:pPr>
            <a:r>
              <a:rPr lang="en-US" b="1" i="1" dirty="0"/>
              <a:t>Step 2– Outreach</a:t>
            </a:r>
            <a:r>
              <a:rPr lang="en-US" dirty="0"/>
              <a:t>. Develop an outreach program that includes special measures designed to attract those groups identified as least likely to apply and other efforts designed to attract persons from the total eligible population. Be creative and devise ways to reach the population identified in step 1:</a:t>
            </a:r>
          </a:p>
          <a:p>
            <a:r>
              <a:rPr lang="en-US" dirty="0"/>
              <a:t>Community Contacts – the provider must list at least one community organization that serves each group determined to be least likely to apply and </a:t>
            </a:r>
            <a:r>
              <a:rPr lang="en-US" b="1" u="sng" dirty="0"/>
              <a:t>who has agreed </a:t>
            </a:r>
            <a:r>
              <a:rPr lang="en-US" dirty="0"/>
              <a:t>to help the provider in their marketing efforts. </a:t>
            </a:r>
          </a:p>
          <a:p>
            <a:r>
              <a:rPr lang="en-US" dirty="0"/>
              <a:t>Media – the provider should specify the particular means of advertising used to reach a target group with </a:t>
            </a:r>
            <a:r>
              <a:rPr lang="en-US" b="1" u="sng" dirty="0"/>
              <a:t>reasoning behind it. </a:t>
            </a:r>
          </a:p>
          <a:p>
            <a:pPr marL="45720" indent="0">
              <a:buNone/>
            </a:pPr>
            <a:r>
              <a:rPr lang="en-US" dirty="0"/>
              <a:t>If the immediate housing market is not demographically diverse enough to draw least likely, then an expanded housing market should be used. </a:t>
            </a:r>
          </a:p>
          <a:p>
            <a:pPr marL="45720" indent="0">
              <a:buNone/>
            </a:pPr>
            <a:endParaRPr lang="en-US" dirty="0"/>
          </a:p>
        </p:txBody>
      </p:sp>
      <p:sp>
        <p:nvSpPr>
          <p:cNvPr id="3" name="Title 2"/>
          <p:cNvSpPr>
            <a:spLocks noGrp="1"/>
          </p:cNvSpPr>
          <p:nvPr>
            <p:ph type="title"/>
          </p:nvPr>
        </p:nvSpPr>
        <p:spPr/>
        <p:txBody>
          <a:bodyPr/>
          <a:lstStyle/>
          <a:p>
            <a:r>
              <a:rPr lang="en-US" dirty="0" smtClean="0"/>
              <a:t>AFHMP how</a:t>
            </a:r>
            <a:endParaRPr lang="en-US" dirty="0"/>
          </a:p>
        </p:txBody>
      </p:sp>
    </p:spTree>
    <p:extLst>
      <p:ext uri="{BB962C8B-B14F-4D97-AF65-F5344CB8AC3E}">
        <p14:creationId xmlns:p14="http://schemas.microsoft.com/office/powerpoint/2010/main" val="3149791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i="1" dirty="0"/>
              <a:t>Step 2– Outreach (continued)... </a:t>
            </a:r>
          </a:p>
          <a:p>
            <a:r>
              <a:rPr lang="en-US" dirty="0"/>
              <a:t>All Marketing Material – Applications, Notices, and Publications – must include the Fair Housing &amp; Equal Opportunity Logo / Statement. The accessibility logo must also be present if the property offers accessibility features.  </a:t>
            </a:r>
          </a:p>
          <a:p>
            <a:r>
              <a:rPr lang="en-US" dirty="0"/>
              <a:t>Where necessary, marketing materials should be published in multiple languages to better reach potential applicants in the area with language limitations </a:t>
            </a:r>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how</a:t>
            </a:r>
            <a:endParaRPr lang="en-US" dirty="0"/>
          </a:p>
        </p:txBody>
      </p:sp>
    </p:spTree>
    <p:extLst>
      <p:ext uri="{BB962C8B-B14F-4D97-AF65-F5344CB8AC3E}">
        <p14:creationId xmlns:p14="http://schemas.microsoft.com/office/powerpoint/2010/main" val="1165663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i="1" dirty="0"/>
              <a:t>Step 3 – Assessment Indicators. </a:t>
            </a:r>
            <a:endParaRPr lang="en-US" b="1" i="1" dirty="0" smtClean="0"/>
          </a:p>
          <a:p>
            <a:r>
              <a:rPr lang="en-US" dirty="0" smtClean="0"/>
              <a:t>Develop </a:t>
            </a:r>
            <a:r>
              <a:rPr lang="en-US" dirty="0"/>
              <a:t>a plan for </a:t>
            </a:r>
            <a:r>
              <a:rPr lang="en-US" dirty="0" smtClean="0"/>
              <a:t>the </a:t>
            </a:r>
            <a:r>
              <a:rPr lang="en-US" dirty="0"/>
              <a:t>information </a:t>
            </a:r>
            <a:r>
              <a:rPr lang="en-US" dirty="0" smtClean="0"/>
              <a:t>that you </a:t>
            </a:r>
            <a:r>
              <a:rPr lang="en-US" dirty="0"/>
              <a:t>are going to track that will allow you to measure the plan’s effectiveness. </a:t>
            </a:r>
          </a:p>
          <a:p>
            <a:pPr marL="45720" indent="0">
              <a:buNone/>
            </a:pPr>
            <a:r>
              <a:rPr lang="en-US" dirty="0"/>
              <a:t>Examples of methods that can be used include:</a:t>
            </a:r>
          </a:p>
          <a:p>
            <a:r>
              <a:rPr lang="en-US" dirty="0"/>
              <a:t>Noting if the program effectively attracted renters who are from the majority and minority groups including persons with disabilities and families with children as represented in the total population of the housing market area. </a:t>
            </a:r>
          </a:p>
          <a:p>
            <a:r>
              <a:rPr lang="en-US" dirty="0"/>
              <a:t>Tracking how many referrals you have received from the groups identified for outreach in your area;</a:t>
            </a:r>
          </a:p>
          <a:p>
            <a:r>
              <a:rPr lang="en-US" dirty="0"/>
              <a:t>Logging how many walk-ins or phone inquiries are received from people who indicate they are responding to your marketing.</a:t>
            </a:r>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how</a:t>
            </a:r>
            <a:endParaRPr lang="en-US" dirty="0"/>
          </a:p>
        </p:txBody>
      </p:sp>
    </p:spTree>
    <p:extLst>
      <p:ext uri="{BB962C8B-B14F-4D97-AF65-F5344CB8AC3E}">
        <p14:creationId xmlns:p14="http://schemas.microsoft.com/office/powerpoint/2010/main" val="2486067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i="1" dirty="0"/>
              <a:t>Step 4 – Training. </a:t>
            </a:r>
            <a:endParaRPr lang="en-US" b="1" i="1" dirty="0" smtClean="0"/>
          </a:p>
          <a:p>
            <a:pPr marL="45720" indent="0">
              <a:buNone/>
            </a:pPr>
            <a:endParaRPr lang="en-US" b="1" i="1" dirty="0"/>
          </a:p>
          <a:p>
            <a:r>
              <a:rPr lang="en-US" dirty="0" smtClean="0"/>
              <a:t>Demonstrate </a:t>
            </a:r>
            <a:r>
              <a:rPr lang="en-US" dirty="0"/>
              <a:t>the capacity to provide training and information on Fair Housing Laws and objectives to staff.</a:t>
            </a:r>
          </a:p>
          <a:p>
            <a:pPr marL="45720" indent="0">
              <a:buNone/>
            </a:pPr>
            <a:endParaRPr lang="en-US" dirty="0"/>
          </a:p>
          <a:p>
            <a:r>
              <a:rPr lang="en-US" dirty="0"/>
              <a:t>Training is an ongoing commitment to fair housing and there will always be more to learn. Owners/Agents must provide their staff fair housing training at least annually</a:t>
            </a:r>
            <a:r>
              <a:rPr lang="en-US" dirty="0" smtClean="0"/>
              <a:t>.</a:t>
            </a:r>
          </a:p>
          <a:p>
            <a:pPr marL="45720" indent="0">
              <a:buNone/>
            </a:pPr>
            <a:r>
              <a:rPr lang="en-US" dirty="0" smtClean="0"/>
              <a:t> </a:t>
            </a:r>
            <a:endParaRPr lang="en-US" dirty="0"/>
          </a:p>
          <a:p>
            <a:r>
              <a:rPr lang="en-US" dirty="0"/>
              <a:t>Owners/Agents must ensure that all staff understands the </a:t>
            </a:r>
            <a:r>
              <a:rPr lang="en-US" b="1" u="sng" dirty="0"/>
              <a:t>specific AHFMP </a:t>
            </a:r>
            <a:r>
              <a:rPr lang="en-US" dirty="0"/>
              <a:t>for their </a:t>
            </a:r>
            <a:r>
              <a:rPr lang="en-US" dirty="0" smtClean="0"/>
              <a:t>property.</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how</a:t>
            </a:r>
            <a:endParaRPr lang="en-US" dirty="0"/>
          </a:p>
        </p:txBody>
      </p:sp>
    </p:spTree>
    <p:extLst>
      <p:ext uri="{BB962C8B-B14F-4D97-AF65-F5344CB8AC3E}">
        <p14:creationId xmlns:p14="http://schemas.microsoft.com/office/powerpoint/2010/main" val="1940506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When must an AFHMP be created?</a:t>
            </a:r>
          </a:p>
          <a:p>
            <a:pPr marL="45720" indent="0">
              <a:buNone/>
            </a:pPr>
            <a:endParaRPr lang="en-US" dirty="0" smtClean="0"/>
          </a:p>
          <a:p>
            <a:r>
              <a:rPr lang="en-US" dirty="0"/>
              <a:t>At Development/New Property</a:t>
            </a:r>
          </a:p>
          <a:p>
            <a:r>
              <a:rPr lang="en-US" dirty="0"/>
              <a:t>When new funding is being added; OR</a:t>
            </a:r>
          </a:p>
          <a:p>
            <a:r>
              <a:rPr lang="en-US" dirty="0"/>
              <a:t>When new management begins at property; OR</a:t>
            </a:r>
          </a:p>
          <a:p>
            <a:r>
              <a:rPr lang="en-US" dirty="0"/>
              <a:t>Whenever it is determined that current outreach to targeted populations has not proven effective; OR</a:t>
            </a:r>
          </a:p>
          <a:p>
            <a:r>
              <a:rPr lang="en-US" dirty="0"/>
              <a:t>When adopting a residency preference for admission of persons who reside in a specified geographic area; OR</a:t>
            </a:r>
          </a:p>
          <a:p>
            <a:r>
              <a:rPr lang="en-US" dirty="0"/>
              <a:t>At the required review period (every 5 years)</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when</a:t>
            </a:r>
            <a:endParaRPr lang="en-US" dirty="0"/>
          </a:p>
        </p:txBody>
      </p:sp>
    </p:spTree>
    <p:extLst>
      <p:ext uri="{BB962C8B-B14F-4D97-AF65-F5344CB8AC3E}">
        <p14:creationId xmlns:p14="http://schemas.microsoft.com/office/powerpoint/2010/main" val="203111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fontScale="92500" lnSpcReduction="20000"/>
          </a:bodyPr>
          <a:lstStyle/>
          <a:p>
            <a:r>
              <a:rPr lang="en-US" dirty="0" smtClean="0"/>
              <a:t>Do complete the plan in full</a:t>
            </a:r>
          </a:p>
          <a:p>
            <a:r>
              <a:rPr lang="en-US" dirty="0" smtClean="0"/>
              <a:t>Do sign and date plan</a:t>
            </a:r>
          </a:p>
          <a:p>
            <a:r>
              <a:rPr lang="en-US" dirty="0" smtClean="0"/>
              <a:t>Do train employees on the specific plan</a:t>
            </a:r>
          </a:p>
          <a:p>
            <a:r>
              <a:rPr lang="en-US" dirty="0" smtClean="0"/>
              <a:t>Do not consider typical Fair Housing training as meeting your training requirement for the AFHMP</a:t>
            </a:r>
          </a:p>
          <a:p>
            <a:pPr marL="45720" indent="0">
              <a:buNone/>
            </a:pPr>
            <a:endParaRPr lang="en-US" dirty="0"/>
          </a:p>
          <a:p>
            <a:pPr marL="45720" indent="0">
              <a:buNone/>
            </a:pPr>
            <a:r>
              <a:rPr lang="en-US" b="1" u="sng" dirty="0"/>
              <a:t>AFHM TRAINING</a:t>
            </a:r>
          </a:p>
          <a:p>
            <a:r>
              <a:rPr lang="en-US" dirty="0"/>
              <a:t>All Owners/Agents must comply with certain requirements for the duration of each applicable affordability period for each property, including but not limited to AFHMP Training </a:t>
            </a:r>
          </a:p>
          <a:p>
            <a:pPr marL="45720" indent="0">
              <a:buNone/>
            </a:pPr>
            <a:endParaRPr lang="en-US" dirty="0"/>
          </a:p>
          <a:p>
            <a:r>
              <a:rPr lang="en-US" dirty="0"/>
              <a:t>While one person may be the responsible party for marketing efforts, all staff must be trained and be familiar with the property’s specific AFHMP requirements. This training component will play a major role in the assessment of whether you are making good faith efforts to educate the staff and implement the plan.</a:t>
            </a:r>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do’s and don'ts </a:t>
            </a:r>
            <a:endParaRPr lang="en-US" dirty="0"/>
          </a:p>
        </p:txBody>
      </p:sp>
    </p:spTree>
    <p:extLst>
      <p:ext uri="{BB962C8B-B14F-4D97-AF65-F5344CB8AC3E}">
        <p14:creationId xmlns:p14="http://schemas.microsoft.com/office/powerpoint/2010/main" val="596059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76400"/>
            <a:ext cx="8407893" cy="4876799"/>
          </a:xfrm>
        </p:spPr>
        <p:txBody>
          <a:bodyPr>
            <a:normAutofit fontScale="85000" lnSpcReduction="20000"/>
          </a:bodyPr>
          <a:lstStyle/>
          <a:p>
            <a:r>
              <a:rPr lang="en-US" dirty="0" smtClean="0"/>
              <a:t>Do keep records of advertising</a:t>
            </a:r>
          </a:p>
          <a:p>
            <a:r>
              <a:rPr lang="en-US" dirty="0" smtClean="0"/>
              <a:t>Do post plans on site</a:t>
            </a:r>
          </a:p>
          <a:p>
            <a:r>
              <a:rPr lang="en-US" dirty="0" smtClean="0"/>
              <a:t>Do not keep the only copy of plan at corporate office</a:t>
            </a:r>
          </a:p>
          <a:p>
            <a:r>
              <a:rPr lang="en-US" dirty="0" smtClean="0"/>
              <a:t>Do check in with plan contacts periodically</a:t>
            </a:r>
          </a:p>
          <a:p>
            <a:pPr marL="45720" indent="0">
              <a:buNone/>
            </a:pPr>
            <a:endParaRPr lang="en-US" dirty="0" smtClean="0"/>
          </a:p>
          <a:p>
            <a:pPr marL="45720" indent="0">
              <a:buNone/>
            </a:pPr>
            <a:r>
              <a:rPr lang="en-US" dirty="0" smtClean="0"/>
              <a:t>Recordkeeping:</a:t>
            </a:r>
            <a:endParaRPr lang="en-US" dirty="0"/>
          </a:p>
          <a:p>
            <a:r>
              <a:rPr lang="en-US" dirty="0"/>
              <a:t>Owners/Agents must maintain records of all marketing efforts (copies of newspaper ads, memos of phone calls, copies of letters, brochures, flyers, web postings, etc.) </a:t>
            </a:r>
          </a:p>
          <a:p>
            <a:r>
              <a:rPr lang="en-US" dirty="0"/>
              <a:t>Copies of Analysis documents and reports  that demonstrate compliance with requirements to review / update plan</a:t>
            </a:r>
          </a:p>
          <a:p>
            <a:r>
              <a:rPr lang="en-US" dirty="0"/>
              <a:t>The property must also post and have available the approved HUD Form 935.2a and documentation supporting that it has been reviewed by OHCS. </a:t>
            </a:r>
          </a:p>
          <a:p>
            <a:pPr marL="45720" indent="0">
              <a:buNone/>
            </a:pPr>
            <a:endParaRPr lang="en-US" dirty="0"/>
          </a:p>
          <a:p>
            <a:pPr marL="45720" indent="0">
              <a:buNone/>
            </a:pPr>
            <a:r>
              <a:rPr lang="en-US" dirty="0"/>
              <a:t>During Annual Reviews, the O/A must be able to produce documentation demonstrating their compliance with AFHM requirements and their approved plan. These records must be available for inspection upon request.</a:t>
            </a:r>
          </a:p>
          <a:p>
            <a:pPr marL="45720" indent="0">
              <a:buNone/>
            </a:pPr>
            <a:endParaRPr lang="en-US" dirty="0" smtClean="0"/>
          </a:p>
          <a:p>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AFHMP do’s and don'ts </a:t>
            </a:r>
            <a:endParaRPr lang="en-US" dirty="0"/>
          </a:p>
        </p:txBody>
      </p:sp>
    </p:spTree>
    <p:extLst>
      <p:ext uri="{BB962C8B-B14F-4D97-AF65-F5344CB8AC3E}">
        <p14:creationId xmlns:p14="http://schemas.microsoft.com/office/powerpoint/2010/main" val="2264668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a:bodyPr>
          <a:lstStyle/>
          <a:p>
            <a:pPr marL="45720" indent="0">
              <a:buNone/>
            </a:pPr>
            <a:r>
              <a:rPr lang="en-US" dirty="0"/>
              <a:t>AFHM Guidelines are available on OHCS website:</a:t>
            </a:r>
          </a:p>
          <a:p>
            <a:pPr marL="45720" indent="0">
              <a:buNone/>
            </a:pPr>
            <a:endParaRPr lang="en-US" dirty="0" smtClean="0"/>
          </a:p>
          <a:p>
            <a:r>
              <a:rPr lang="en-US" dirty="0" smtClean="0"/>
              <a:t>AFHMP </a:t>
            </a:r>
            <a:r>
              <a:rPr lang="en-US" dirty="0"/>
              <a:t>Compliance Guide (4/2018) – summarizes the AFHM plan and affirmative marketing procedures as required by federal and state regulations and provides step-by-step instructions on how to effectively develop a property marketing plan to meet requirements and achieve the greatest possible positive impact.</a:t>
            </a:r>
          </a:p>
          <a:p>
            <a:pPr marL="45720" indent="0">
              <a:buNone/>
            </a:pPr>
            <a:r>
              <a:rPr lang="en-US" dirty="0">
                <a:hlinkClick r:id="rId2"/>
              </a:rPr>
              <a:t>https://</a:t>
            </a:r>
            <a:r>
              <a:rPr lang="en-US" dirty="0" smtClean="0">
                <a:hlinkClick r:id="rId2"/>
              </a:rPr>
              <a:t>www.oregon.gov/ohcs/APMD/PCS/pdf/OHCS-AFHMP-Guide.pdf</a:t>
            </a:r>
            <a:r>
              <a:rPr lang="en-US" dirty="0" smtClean="0"/>
              <a:t> </a:t>
            </a:r>
          </a:p>
          <a:p>
            <a:r>
              <a:rPr lang="en-US" dirty="0" smtClean="0"/>
              <a:t>US </a:t>
            </a:r>
            <a:r>
              <a:rPr lang="en-US" dirty="0"/>
              <a:t>Census – American Fact Finder Guide (4/2018) – offers assistance on locating the correct census data for the property</a:t>
            </a:r>
          </a:p>
          <a:p>
            <a:pPr marL="45720" indent="0">
              <a:buNone/>
            </a:pPr>
            <a:r>
              <a:rPr lang="en-US" dirty="0">
                <a:hlinkClick r:id="rId3"/>
              </a:rPr>
              <a:t>https://</a:t>
            </a:r>
            <a:r>
              <a:rPr lang="en-US" dirty="0" smtClean="0">
                <a:hlinkClick r:id="rId3"/>
              </a:rPr>
              <a:t>www.oregon.gov/ohcs/APMD/PCS/pdf/American-FactFinder-How-To.pdf</a:t>
            </a:r>
            <a:r>
              <a:rPr lang="en-US" dirty="0" smtClean="0"/>
              <a:t>   </a:t>
            </a:r>
          </a:p>
          <a:p>
            <a:r>
              <a:rPr lang="en-US" dirty="0" smtClean="0"/>
              <a:t>AFHM </a:t>
            </a:r>
            <a:r>
              <a:rPr lang="en-US" dirty="0"/>
              <a:t>Form HUD-935.2A, is available on HUD’s website at: </a:t>
            </a:r>
            <a:r>
              <a:rPr lang="en-US" dirty="0" smtClean="0">
                <a:hlinkClick r:id="rId4"/>
              </a:rPr>
              <a:t>www.hud.gov</a:t>
            </a:r>
            <a:r>
              <a:rPr lang="en-US" dirty="0" smtClean="0"/>
              <a:t> </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Afhmp</a:t>
            </a:r>
            <a:r>
              <a:rPr lang="en-US" dirty="0" smtClean="0"/>
              <a:t> resources</a:t>
            </a:r>
            <a:endParaRPr lang="en-US" dirty="0"/>
          </a:p>
        </p:txBody>
      </p:sp>
    </p:spTree>
    <p:extLst>
      <p:ext uri="{BB962C8B-B14F-4D97-AF65-F5344CB8AC3E}">
        <p14:creationId xmlns:p14="http://schemas.microsoft.com/office/powerpoint/2010/main" val="981680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lnSpcReduction="10000"/>
          </a:bodyPr>
          <a:lstStyle/>
          <a:p>
            <a:pPr marL="45720" indent="0">
              <a:buNone/>
            </a:pPr>
            <a:r>
              <a:rPr lang="en-US" dirty="0" smtClean="0"/>
              <a:t>What is a Resident Service Plan (RSP)?</a:t>
            </a:r>
          </a:p>
          <a:p>
            <a:pPr marL="45720" indent="0">
              <a:buNone/>
            </a:pPr>
            <a:endParaRPr lang="en-US" dirty="0" smtClean="0"/>
          </a:p>
          <a:p>
            <a:pPr marL="45720" indent="0">
              <a:buNone/>
            </a:pPr>
            <a:r>
              <a:rPr lang="en-US" dirty="0" smtClean="0"/>
              <a:t>A </a:t>
            </a:r>
            <a:r>
              <a:rPr lang="en-US" dirty="0"/>
              <a:t>written </a:t>
            </a:r>
            <a:r>
              <a:rPr lang="en-US" dirty="0" smtClean="0"/>
              <a:t>plan that describes specific services that will be available </a:t>
            </a:r>
            <a:r>
              <a:rPr lang="en-US" dirty="0"/>
              <a:t>to all </a:t>
            </a:r>
            <a:r>
              <a:rPr lang="en-US" dirty="0" smtClean="0"/>
              <a:t>tenants who occupy the </a:t>
            </a:r>
            <a:r>
              <a:rPr lang="en-US" dirty="0"/>
              <a:t>housing.</a:t>
            </a:r>
          </a:p>
          <a:p>
            <a:pPr marL="45720" indent="0">
              <a:buNone/>
            </a:pPr>
            <a:endParaRPr lang="en-US" dirty="0"/>
          </a:p>
          <a:p>
            <a:pPr marL="45720" indent="0">
              <a:buNone/>
            </a:pPr>
            <a:r>
              <a:rPr lang="en-US" dirty="0" smtClean="0"/>
              <a:t>Why is a RSP needed?</a:t>
            </a:r>
          </a:p>
          <a:p>
            <a:pPr marL="45720" indent="0">
              <a:buNone/>
            </a:pPr>
            <a:endParaRPr lang="en-US" dirty="0"/>
          </a:p>
          <a:p>
            <a:r>
              <a:rPr lang="en-US" dirty="0" smtClean="0"/>
              <a:t>Beside that fact that it may have been mandated by the funding sources allocated to the property, resident services are an integral piece of building a supportive environment for individuals and families who are experiencing poverty and are at a greater risk for poor outcomes.  </a:t>
            </a:r>
            <a:endParaRPr lang="en-US" dirty="0"/>
          </a:p>
          <a:p>
            <a:r>
              <a:rPr lang="en-US" dirty="0" smtClean="0"/>
              <a:t>The plan itself documents the fact that the services offered have been well thought out and designed to meet the needs of the resident population. </a:t>
            </a:r>
            <a:endParaRPr lang="en-US" dirty="0"/>
          </a:p>
        </p:txBody>
      </p:sp>
      <p:sp>
        <p:nvSpPr>
          <p:cNvPr id="3" name="Title 2"/>
          <p:cNvSpPr>
            <a:spLocks noGrp="1"/>
          </p:cNvSpPr>
          <p:nvPr>
            <p:ph type="title"/>
          </p:nvPr>
        </p:nvSpPr>
        <p:spPr/>
        <p:txBody>
          <a:bodyPr/>
          <a:lstStyle/>
          <a:p>
            <a:r>
              <a:rPr lang="en-US" dirty="0" smtClean="0"/>
              <a:t>Resident service plan what/why</a:t>
            </a:r>
            <a:endParaRPr lang="en-US" dirty="0"/>
          </a:p>
        </p:txBody>
      </p:sp>
    </p:spTree>
    <p:extLst>
      <p:ext uri="{BB962C8B-B14F-4D97-AF65-F5344CB8AC3E}">
        <p14:creationId xmlns:p14="http://schemas.microsoft.com/office/powerpoint/2010/main" val="1747555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a:t>Why are Resident Services important to OHCS?</a:t>
            </a:r>
          </a:p>
          <a:p>
            <a:pPr marL="45720" indent="0">
              <a:buNone/>
            </a:pPr>
            <a:endParaRPr lang="en-US" dirty="0"/>
          </a:p>
          <a:p>
            <a:r>
              <a:rPr lang="en-US" dirty="0"/>
              <a:t>While affordable housing is extremely important in creating stability for low income Oregonians, conquering other existing risk factors has a cumulative effect on enhancing a family’s life prospects.</a:t>
            </a:r>
          </a:p>
          <a:p>
            <a:pPr marL="45720" indent="0">
              <a:buNone/>
            </a:pPr>
            <a:endParaRPr lang="en-US" dirty="0"/>
          </a:p>
          <a:p>
            <a:r>
              <a:rPr lang="en-US" dirty="0"/>
              <a:t>Successful Resident Service programs have been proven to contribute indirectly to property management by reducing turnover, decreasing maintenance costs, and freeing property managers from the burden of handling personal and    interpersonal issues. </a:t>
            </a:r>
          </a:p>
          <a:p>
            <a:pPr marL="45720" indent="0">
              <a:buNone/>
            </a:pPr>
            <a:endParaRPr lang="en-US" dirty="0"/>
          </a:p>
        </p:txBody>
      </p:sp>
      <p:sp>
        <p:nvSpPr>
          <p:cNvPr id="3" name="Title 2"/>
          <p:cNvSpPr>
            <a:spLocks noGrp="1"/>
          </p:cNvSpPr>
          <p:nvPr>
            <p:ph type="title"/>
          </p:nvPr>
        </p:nvSpPr>
        <p:spPr/>
        <p:txBody>
          <a:bodyPr/>
          <a:lstStyle/>
          <a:p>
            <a:r>
              <a:rPr lang="en-US" dirty="0" smtClean="0"/>
              <a:t>Resident service why </a:t>
            </a:r>
            <a:endParaRPr lang="en-US" dirty="0"/>
          </a:p>
        </p:txBody>
      </p:sp>
    </p:spTree>
    <p:extLst>
      <p:ext uri="{BB962C8B-B14F-4D97-AF65-F5344CB8AC3E}">
        <p14:creationId xmlns:p14="http://schemas.microsoft.com/office/powerpoint/2010/main" val="69814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What is a Tenant Selection Plan (TSP</a:t>
            </a:r>
            <a:r>
              <a:rPr lang="en-US" dirty="0" smtClean="0"/>
              <a:t>) and who is it for?</a:t>
            </a:r>
            <a:endParaRPr lang="en-US" dirty="0" smtClean="0"/>
          </a:p>
          <a:p>
            <a:pPr marL="45720" indent="0">
              <a:buNone/>
            </a:pPr>
            <a:endParaRPr lang="en-US" dirty="0"/>
          </a:p>
          <a:p>
            <a:pPr marL="45720" indent="0">
              <a:buNone/>
            </a:pPr>
            <a:r>
              <a:rPr lang="en-US" dirty="0"/>
              <a:t>A</a:t>
            </a:r>
            <a:r>
              <a:rPr lang="en-US" dirty="0" smtClean="0"/>
              <a:t> </a:t>
            </a:r>
            <a:r>
              <a:rPr lang="en-US" dirty="0"/>
              <a:t>written tenant selection plan </a:t>
            </a:r>
            <a:r>
              <a:rPr lang="en-US" dirty="0" smtClean="0"/>
              <a:t>should be made </a:t>
            </a:r>
            <a:r>
              <a:rPr lang="en-US" dirty="0"/>
              <a:t>available to all </a:t>
            </a:r>
            <a:r>
              <a:rPr lang="en-US" dirty="0" smtClean="0"/>
              <a:t>applicants </a:t>
            </a:r>
            <a:r>
              <a:rPr lang="en-US" b="1" u="sng" dirty="0"/>
              <a:t>before</a:t>
            </a:r>
            <a:r>
              <a:rPr lang="en-US" dirty="0"/>
              <a:t> </a:t>
            </a:r>
            <a:r>
              <a:rPr lang="en-US" dirty="0" smtClean="0"/>
              <a:t>they </a:t>
            </a:r>
            <a:r>
              <a:rPr lang="en-US" dirty="0"/>
              <a:t>apply for </a:t>
            </a:r>
            <a:r>
              <a:rPr lang="en-US" dirty="0" smtClean="0"/>
              <a:t>housing.</a:t>
            </a:r>
          </a:p>
          <a:p>
            <a:pPr marL="45720" indent="0">
              <a:buNone/>
            </a:pPr>
            <a:endParaRPr lang="en-US" dirty="0"/>
          </a:p>
          <a:p>
            <a:pPr marL="45720" indent="0">
              <a:buNone/>
            </a:pPr>
            <a:r>
              <a:rPr lang="en-US" dirty="0" smtClean="0"/>
              <a:t>The plan describes how you choose applicants for tenancy and what criteria the applicant will need to meet in order to qualify.</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Tenant Selection Plans </a:t>
            </a:r>
            <a:r>
              <a:rPr lang="en-US" dirty="0" smtClean="0"/>
              <a:t>WHAT/</a:t>
            </a:r>
            <a:r>
              <a:rPr lang="en-US" smtClean="0"/>
              <a:t>WHo</a:t>
            </a:r>
            <a:endParaRPr lang="en-US" dirty="0"/>
          </a:p>
        </p:txBody>
      </p:sp>
    </p:spTree>
    <p:extLst>
      <p:ext uri="{BB962C8B-B14F-4D97-AF65-F5344CB8AC3E}">
        <p14:creationId xmlns:p14="http://schemas.microsoft.com/office/powerpoint/2010/main" val="3517353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ormAutofit fontScale="92500"/>
          </a:bodyPr>
          <a:lstStyle/>
          <a:p>
            <a:pPr marL="45720" indent="0">
              <a:buNone/>
            </a:pPr>
            <a:r>
              <a:rPr lang="en-US" dirty="0" smtClean="0"/>
              <a:t>How can you create an effective RSP? Think about the main goal.</a:t>
            </a:r>
          </a:p>
          <a:p>
            <a:pPr marL="45720" indent="0">
              <a:buNone/>
            </a:pPr>
            <a:endParaRPr lang="en-US" dirty="0"/>
          </a:p>
          <a:p>
            <a:pPr marL="45720" indent="0">
              <a:buNone/>
            </a:pPr>
            <a:r>
              <a:rPr lang="en-US" dirty="0" smtClean="0"/>
              <a:t>When receiving OHCS funding the </a:t>
            </a:r>
            <a:r>
              <a:rPr lang="en-US" dirty="0"/>
              <a:t>anticipated outcomes and overall goals of the Resident Services Description and subsequent </a:t>
            </a:r>
            <a:r>
              <a:rPr lang="en-US" dirty="0" smtClean="0"/>
              <a:t>plan are </a:t>
            </a:r>
            <a:r>
              <a:rPr lang="en-US" dirty="0"/>
              <a:t>as follows</a:t>
            </a:r>
            <a:r>
              <a:rPr lang="en-US" dirty="0" smtClean="0"/>
              <a:t>:</a:t>
            </a:r>
          </a:p>
          <a:p>
            <a:pPr marL="45720" indent="0">
              <a:buNone/>
            </a:pPr>
            <a:endParaRPr lang="en-US" dirty="0"/>
          </a:p>
          <a:p>
            <a:r>
              <a:rPr lang="en-US" dirty="0" smtClean="0"/>
              <a:t>Through </a:t>
            </a:r>
            <a:r>
              <a:rPr lang="en-US" dirty="0"/>
              <a:t>coordination, collaboration, and community linkages, residents will be provided </a:t>
            </a:r>
            <a:r>
              <a:rPr lang="en-US" dirty="0" smtClean="0"/>
              <a:t>the opportunity </a:t>
            </a:r>
            <a:r>
              <a:rPr lang="en-US" dirty="0"/>
              <a:t>to access appropriate services which promote self-sufficiency, </a:t>
            </a:r>
            <a:r>
              <a:rPr lang="en-US" dirty="0" smtClean="0"/>
              <a:t>maintain independent </a:t>
            </a:r>
            <a:r>
              <a:rPr lang="en-US" dirty="0"/>
              <a:t>living, and support them in making positive life </a:t>
            </a:r>
            <a:r>
              <a:rPr lang="en-US" dirty="0" smtClean="0"/>
              <a:t>choices; and</a:t>
            </a:r>
            <a:endParaRPr lang="en-US" dirty="0"/>
          </a:p>
          <a:p>
            <a:r>
              <a:rPr lang="en-US" dirty="0" smtClean="0"/>
              <a:t>To </a:t>
            </a:r>
            <a:r>
              <a:rPr lang="en-US" dirty="0"/>
              <a:t>maintain the fiscal and physical viability of the development by incorporating into </a:t>
            </a:r>
            <a:r>
              <a:rPr lang="en-US" dirty="0" smtClean="0"/>
              <a:t>the ongoing </a:t>
            </a:r>
            <a:r>
              <a:rPr lang="en-US" dirty="0"/>
              <a:t>management the appropriate services to address resident issues as they arise</a:t>
            </a:r>
          </a:p>
        </p:txBody>
      </p:sp>
      <p:sp>
        <p:nvSpPr>
          <p:cNvPr id="3" name="Title 2"/>
          <p:cNvSpPr>
            <a:spLocks noGrp="1"/>
          </p:cNvSpPr>
          <p:nvPr>
            <p:ph type="title"/>
          </p:nvPr>
        </p:nvSpPr>
        <p:spPr/>
        <p:txBody>
          <a:bodyPr/>
          <a:lstStyle/>
          <a:p>
            <a:r>
              <a:rPr lang="en-US" dirty="0" smtClean="0"/>
              <a:t>Resident service plan how</a:t>
            </a:r>
            <a:endParaRPr lang="en-US" dirty="0"/>
          </a:p>
        </p:txBody>
      </p:sp>
    </p:spTree>
    <p:extLst>
      <p:ext uri="{BB962C8B-B14F-4D97-AF65-F5344CB8AC3E}">
        <p14:creationId xmlns:p14="http://schemas.microsoft.com/office/powerpoint/2010/main" val="495971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45720" indent="0">
              <a:buNone/>
            </a:pPr>
            <a:r>
              <a:rPr lang="en-US" dirty="0" smtClean="0"/>
              <a:t>At a minimum the Resident </a:t>
            </a:r>
            <a:r>
              <a:rPr lang="en-US" dirty="0"/>
              <a:t>Services </a:t>
            </a:r>
            <a:r>
              <a:rPr lang="en-US" dirty="0" smtClean="0"/>
              <a:t>Plan for an OHCS funded property </a:t>
            </a:r>
            <a:r>
              <a:rPr lang="en-US" dirty="0"/>
              <a:t>must include these general guidelines</a:t>
            </a:r>
            <a:r>
              <a:rPr lang="en-US" dirty="0" smtClean="0"/>
              <a:t>:</a:t>
            </a:r>
          </a:p>
          <a:p>
            <a:pPr marL="45720" indent="0">
              <a:buNone/>
            </a:pPr>
            <a:r>
              <a:rPr lang="en-US" dirty="0" smtClean="0"/>
              <a:t>When created for:</a:t>
            </a:r>
            <a:endParaRPr lang="en-US" dirty="0"/>
          </a:p>
          <a:p>
            <a:r>
              <a:rPr lang="en-US" b="1" u="sng" dirty="0" smtClean="0"/>
              <a:t>General </a:t>
            </a:r>
            <a:r>
              <a:rPr lang="en-US" b="1" u="sng" dirty="0"/>
              <a:t>low-income population </a:t>
            </a:r>
            <a:r>
              <a:rPr lang="en-US" dirty="0"/>
              <a:t>support and services may include improving </a:t>
            </a:r>
            <a:r>
              <a:rPr lang="en-US" dirty="0" smtClean="0"/>
              <a:t>residents’ ability to </a:t>
            </a:r>
            <a:r>
              <a:rPr lang="en-US" dirty="0"/>
              <a:t>maintain their lease obligations, enhance quality of life through programs for </a:t>
            </a:r>
            <a:r>
              <a:rPr lang="en-US" dirty="0" smtClean="0"/>
              <a:t>employment, education</a:t>
            </a:r>
            <a:r>
              <a:rPr lang="en-US" dirty="0"/>
              <a:t>, income/asset building, child and youth development, community building </a:t>
            </a:r>
            <a:r>
              <a:rPr lang="en-US" dirty="0" smtClean="0"/>
              <a:t>and improving </a:t>
            </a:r>
            <a:r>
              <a:rPr lang="en-US" dirty="0"/>
              <a:t>access to services.</a:t>
            </a:r>
          </a:p>
          <a:p>
            <a:r>
              <a:rPr lang="en-US" b="1" u="sng" dirty="0" smtClean="0"/>
              <a:t>Elderly </a:t>
            </a:r>
            <a:r>
              <a:rPr lang="en-US" b="1" u="sng" dirty="0"/>
              <a:t>support and services </a:t>
            </a:r>
            <a:r>
              <a:rPr lang="en-US" dirty="0"/>
              <a:t>should include improving residents’ ability to uphold </a:t>
            </a:r>
            <a:r>
              <a:rPr lang="en-US" dirty="0" smtClean="0"/>
              <a:t>their lease throughout </a:t>
            </a:r>
            <a:r>
              <a:rPr lang="en-US" dirty="0"/>
              <a:t>the aging process through better access to health and other services, </a:t>
            </a:r>
            <a:r>
              <a:rPr lang="en-US" dirty="0" smtClean="0"/>
              <a:t>enhanced quality </a:t>
            </a:r>
            <a:r>
              <a:rPr lang="en-US" dirty="0"/>
              <a:t>of life through community building, socialization, and other programs.</a:t>
            </a:r>
          </a:p>
          <a:p>
            <a:r>
              <a:rPr lang="en-US" b="1" u="sng" dirty="0" smtClean="0"/>
              <a:t>Support </a:t>
            </a:r>
            <a:r>
              <a:rPr lang="en-US" b="1" u="sng" dirty="0"/>
              <a:t>and services for special needs population </a:t>
            </a:r>
            <a:r>
              <a:rPr lang="en-US" dirty="0"/>
              <a:t>should focus on the strengths and needs </a:t>
            </a:r>
            <a:r>
              <a:rPr lang="en-US" dirty="0" smtClean="0"/>
              <a:t>of the target </a:t>
            </a:r>
            <a:r>
              <a:rPr lang="en-US" dirty="0"/>
              <a:t>population to provide for not only the daily support but to be part of the </a:t>
            </a:r>
            <a:r>
              <a:rPr lang="en-US" dirty="0" smtClean="0"/>
              <a:t>larger community.</a:t>
            </a:r>
            <a:endParaRPr lang="en-US" dirty="0"/>
          </a:p>
        </p:txBody>
      </p:sp>
      <p:sp>
        <p:nvSpPr>
          <p:cNvPr id="3" name="Title 2"/>
          <p:cNvSpPr>
            <a:spLocks noGrp="1"/>
          </p:cNvSpPr>
          <p:nvPr>
            <p:ph type="title"/>
          </p:nvPr>
        </p:nvSpPr>
        <p:spPr/>
        <p:txBody>
          <a:bodyPr/>
          <a:lstStyle/>
          <a:p>
            <a:r>
              <a:rPr lang="en-US" dirty="0" smtClean="0"/>
              <a:t>Resident service plan how</a:t>
            </a:r>
            <a:endParaRPr lang="en-US" dirty="0"/>
          </a:p>
        </p:txBody>
      </p:sp>
    </p:spTree>
    <p:extLst>
      <p:ext uri="{BB962C8B-B14F-4D97-AF65-F5344CB8AC3E}">
        <p14:creationId xmlns:p14="http://schemas.microsoft.com/office/powerpoint/2010/main" val="3380314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30"/>
          </a:xfrm>
        </p:spPr>
        <p:txBody>
          <a:bodyPr>
            <a:normAutofit lnSpcReduction="10000"/>
          </a:bodyPr>
          <a:lstStyle/>
          <a:p>
            <a:pPr marL="45720" indent="0">
              <a:buNone/>
            </a:pPr>
            <a:r>
              <a:rPr lang="en-US" dirty="0" smtClean="0"/>
              <a:t>To receive funding consideration OHCS requires that each funding application submitted include a plan that outlines the following:</a:t>
            </a:r>
            <a:endParaRPr lang="en-US" dirty="0"/>
          </a:p>
          <a:p>
            <a:pPr marL="45720" indent="0">
              <a:buNone/>
            </a:pPr>
            <a:r>
              <a:rPr lang="en-US" dirty="0" smtClean="0"/>
              <a:t>Questions in funding application:</a:t>
            </a:r>
          </a:p>
          <a:p>
            <a:pPr marL="502920" indent="-457200">
              <a:buFont typeface="+mj-lt"/>
              <a:buAutoNum type="arabicPeriod"/>
            </a:pPr>
            <a:r>
              <a:rPr lang="en-US" dirty="0" smtClean="0"/>
              <a:t>Describe </a:t>
            </a:r>
            <a:r>
              <a:rPr lang="en-US" dirty="0"/>
              <a:t>the type of housing population(s) proposed for this project and their anticipated needs.</a:t>
            </a:r>
          </a:p>
          <a:p>
            <a:pPr marL="502920" indent="-457200">
              <a:buFont typeface="+mj-lt"/>
              <a:buAutoNum type="arabicPeriod"/>
            </a:pPr>
            <a:r>
              <a:rPr lang="en-US" dirty="0" smtClean="0"/>
              <a:t>Describe </a:t>
            </a:r>
            <a:r>
              <a:rPr lang="en-US" dirty="0"/>
              <a:t>your plan to meet the needs of the tenants this project will serve</a:t>
            </a:r>
            <a:r>
              <a:rPr lang="en-US" dirty="0" smtClean="0"/>
              <a:t>.</a:t>
            </a:r>
          </a:p>
          <a:p>
            <a:pPr marL="502920" indent="-457200">
              <a:buFont typeface="+mj-lt"/>
              <a:buAutoNum type="arabicPeriod"/>
            </a:pPr>
            <a:r>
              <a:rPr lang="en-US" dirty="0" smtClean="0"/>
              <a:t>Specify </a:t>
            </a:r>
            <a:r>
              <a:rPr lang="en-US" dirty="0"/>
              <a:t>any existing or proposed contractual agreements that will be in place with local service providers for this project</a:t>
            </a:r>
            <a:r>
              <a:rPr lang="en-US" dirty="0" smtClean="0"/>
              <a:t>.</a:t>
            </a:r>
          </a:p>
          <a:p>
            <a:pPr marL="502920" indent="-457200">
              <a:buFont typeface="+mj-lt"/>
              <a:buAutoNum type="arabicPeriod"/>
            </a:pPr>
            <a:r>
              <a:rPr lang="en-US" dirty="0" smtClean="0"/>
              <a:t>Describe </a:t>
            </a:r>
            <a:r>
              <a:rPr lang="en-US" dirty="0"/>
              <a:t>how resident services will be coordinated with ongoing property management of the project</a:t>
            </a:r>
            <a:r>
              <a:rPr lang="en-US" dirty="0" smtClean="0"/>
              <a:t>.</a:t>
            </a:r>
          </a:p>
          <a:p>
            <a:pPr marL="502920" indent="-457200">
              <a:buFont typeface="+mj-lt"/>
              <a:buAutoNum type="arabicPeriod"/>
            </a:pPr>
            <a:r>
              <a:rPr lang="en-US" dirty="0"/>
              <a:t>Describe how you developed your estimated services costs and how it aligns with your development budget.</a:t>
            </a:r>
          </a:p>
          <a:p>
            <a:pPr marL="502920" indent="-457200">
              <a:buFont typeface="+mj-lt"/>
              <a:buAutoNum type="arabicPeriod"/>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Resident service plan how</a:t>
            </a:r>
            <a:endParaRPr lang="en-US" dirty="0"/>
          </a:p>
        </p:txBody>
      </p:sp>
    </p:spTree>
    <p:extLst>
      <p:ext uri="{BB962C8B-B14F-4D97-AF65-F5344CB8AC3E}">
        <p14:creationId xmlns:p14="http://schemas.microsoft.com/office/powerpoint/2010/main" val="2777261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a:bodyPr>
          <a:lstStyle/>
          <a:p>
            <a:pPr marL="45720" indent="0">
              <a:buNone/>
            </a:pPr>
            <a:r>
              <a:rPr lang="en-US" dirty="0" smtClean="0"/>
              <a:t>The funding application also requests the following information:</a:t>
            </a:r>
          </a:p>
          <a:p>
            <a:pPr marL="45720" indent="0">
              <a:buNone/>
            </a:pPr>
            <a:endParaRPr lang="en-US" dirty="0"/>
          </a:p>
          <a:p>
            <a:r>
              <a:rPr lang="en-US" dirty="0"/>
              <a:t>Type of Offsite Resident </a:t>
            </a:r>
            <a:r>
              <a:rPr lang="en-US" dirty="0" smtClean="0"/>
              <a:t>Services</a:t>
            </a:r>
            <a:endParaRPr lang="en-US" dirty="0"/>
          </a:p>
          <a:p>
            <a:pPr marL="45720" indent="0">
              <a:buNone/>
            </a:pPr>
            <a:r>
              <a:rPr lang="en-US" dirty="0"/>
              <a:t>(i.e. Financial fitness, education, food, special needs)</a:t>
            </a:r>
          </a:p>
          <a:p>
            <a:r>
              <a:rPr lang="en-US" dirty="0" smtClean="0"/>
              <a:t>Identify </a:t>
            </a:r>
            <a:r>
              <a:rPr lang="en-US" dirty="0"/>
              <a:t>the entity or person responsible to provide or coordinate this </a:t>
            </a:r>
            <a:r>
              <a:rPr lang="en-US" dirty="0" smtClean="0"/>
              <a:t>service</a:t>
            </a:r>
          </a:p>
          <a:p>
            <a:r>
              <a:rPr lang="en-US" dirty="0" smtClean="0"/>
              <a:t>Anticipated </a:t>
            </a:r>
            <a:r>
              <a:rPr lang="en-US" dirty="0"/>
              <a:t>Outcome or Goal </a:t>
            </a:r>
            <a:endParaRPr lang="en-US" dirty="0" smtClean="0"/>
          </a:p>
          <a:p>
            <a:r>
              <a:rPr lang="en-US" dirty="0" smtClean="0"/>
              <a:t>Number </a:t>
            </a:r>
            <a:r>
              <a:rPr lang="en-US" dirty="0"/>
              <a:t>of tenants anticipated to participate in this </a:t>
            </a:r>
            <a:r>
              <a:rPr lang="en-US" dirty="0" smtClean="0"/>
              <a:t>service</a:t>
            </a:r>
          </a:p>
        </p:txBody>
      </p:sp>
      <p:sp>
        <p:nvSpPr>
          <p:cNvPr id="3" name="Title 2"/>
          <p:cNvSpPr>
            <a:spLocks noGrp="1"/>
          </p:cNvSpPr>
          <p:nvPr>
            <p:ph type="title"/>
          </p:nvPr>
        </p:nvSpPr>
        <p:spPr/>
        <p:txBody>
          <a:bodyPr/>
          <a:lstStyle/>
          <a:p>
            <a:r>
              <a:rPr lang="en-US" dirty="0" smtClean="0"/>
              <a:t>Resident service plan how </a:t>
            </a:r>
            <a:endParaRPr lang="en-US" dirty="0"/>
          </a:p>
        </p:txBody>
      </p:sp>
    </p:spTree>
    <p:extLst>
      <p:ext uri="{BB962C8B-B14F-4D97-AF65-F5344CB8AC3E}">
        <p14:creationId xmlns:p14="http://schemas.microsoft.com/office/powerpoint/2010/main" val="1440027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update plan as needed</a:t>
            </a:r>
          </a:p>
          <a:p>
            <a:r>
              <a:rPr lang="en-US" dirty="0" smtClean="0"/>
              <a:t>Do track services and participation</a:t>
            </a:r>
          </a:p>
          <a:p>
            <a:r>
              <a:rPr lang="en-US" dirty="0" smtClean="0"/>
              <a:t>Do communicate with residents about their needs (on a regular basis) </a:t>
            </a:r>
          </a:p>
          <a:p>
            <a:r>
              <a:rPr lang="en-US" dirty="0" smtClean="0"/>
              <a:t>Do communicate with Owner regarding plan that was proposed at development</a:t>
            </a:r>
          </a:p>
          <a:p>
            <a:r>
              <a:rPr lang="en-US" dirty="0" smtClean="0"/>
              <a:t>Do not discontinue or change services without prior OHCS approval</a:t>
            </a:r>
          </a:p>
          <a:p>
            <a:r>
              <a:rPr lang="en-US" dirty="0" smtClean="0"/>
              <a:t>Do not sign or enter into MOU’s that may violate funding regulations  </a:t>
            </a:r>
          </a:p>
          <a:p>
            <a:r>
              <a:rPr lang="en-US" dirty="0" smtClean="0"/>
              <a:t>Do not require that tenants participate in services  </a:t>
            </a:r>
            <a:endParaRPr lang="en-US" dirty="0"/>
          </a:p>
        </p:txBody>
      </p:sp>
      <p:sp>
        <p:nvSpPr>
          <p:cNvPr id="3" name="Title 2"/>
          <p:cNvSpPr>
            <a:spLocks noGrp="1"/>
          </p:cNvSpPr>
          <p:nvPr>
            <p:ph type="title"/>
          </p:nvPr>
        </p:nvSpPr>
        <p:spPr/>
        <p:txBody>
          <a:bodyPr/>
          <a:lstStyle/>
          <a:p>
            <a:r>
              <a:rPr lang="en-US" dirty="0" smtClean="0"/>
              <a:t>Resident service do’s and don'ts</a:t>
            </a:r>
            <a:endParaRPr lang="en-US" dirty="0"/>
          </a:p>
        </p:txBody>
      </p:sp>
    </p:spTree>
    <p:extLst>
      <p:ext uri="{BB962C8B-B14F-4D97-AF65-F5344CB8AC3E}">
        <p14:creationId xmlns:p14="http://schemas.microsoft.com/office/powerpoint/2010/main" val="1382021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fontScale="92500" lnSpcReduction="20000"/>
          </a:bodyPr>
          <a:lstStyle/>
          <a:p>
            <a:pPr marL="45720" indent="0">
              <a:buNone/>
            </a:pPr>
            <a:r>
              <a:rPr lang="en-US" dirty="0"/>
              <a:t>A waiting list must be established and maintained so that OHCS, HUD and FHCO can follow the progression of applicant placement.</a:t>
            </a:r>
          </a:p>
          <a:p>
            <a:pPr marL="45720" indent="0">
              <a:buNone/>
            </a:pPr>
            <a:r>
              <a:rPr lang="en-US" dirty="0"/>
              <a:t>What you need to know:</a:t>
            </a:r>
          </a:p>
          <a:p>
            <a:r>
              <a:rPr lang="en-US" dirty="0"/>
              <a:t>Format should be written </a:t>
            </a:r>
          </a:p>
          <a:p>
            <a:r>
              <a:rPr lang="en-US" dirty="0"/>
              <a:t>Applicants should receive notification in writing of eligible/ineligible status on wait list</a:t>
            </a:r>
          </a:p>
          <a:p>
            <a:r>
              <a:rPr lang="en-US" dirty="0"/>
              <a:t>Notification should state the approximate time of unit availability</a:t>
            </a:r>
          </a:p>
          <a:p>
            <a:r>
              <a:rPr lang="en-US" dirty="0"/>
              <a:t>Format must be in a form that can be audited</a:t>
            </a:r>
          </a:p>
          <a:p>
            <a:r>
              <a:rPr lang="en-US" dirty="0"/>
              <a:t>Applicant must be offered the chance to accept or reject before offering to the next applicant</a:t>
            </a:r>
          </a:p>
          <a:p>
            <a:r>
              <a:rPr lang="en-US" dirty="0"/>
              <a:t>Indicate your procedure for weeding/purging list and moving to next applicant</a:t>
            </a:r>
          </a:p>
          <a:p>
            <a:pPr marL="45720" indent="0">
              <a:buNone/>
            </a:pPr>
            <a:endParaRPr lang="en-US" dirty="0" smtClean="0"/>
          </a:p>
          <a:p>
            <a:pPr marL="45720" indent="0">
              <a:buNone/>
            </a:pPr>
            <a:r>
              <a:rPr lang="en-US" dirty="0" smtClean="0"/>
              <a:t>*</a:t>
            </a:r>
            <a:r>
              <a:rPr lang="en-US" dirty="0"/>
              <a:t>Purging the list on a regular basis is very IMPORTANT</a:t>
            </a:r>
          </a:p>
          <a:p>
            <a:pPr marL="45720" indent="0">
              <a:buNone/>
            </a:pPr>
            <a:r>
              <a:rPr lang="en-US" dirty="0"/>
              <a:t>*Closing and Reopening the list requires permission and special action that must be followed</a:t>
            </a:r>
          </a:p>
          <a:p>
            <a:endParaRPr lang="en-US" dirty="0"/>
          </a:p>
        </p:txBody>
      </p:sp>
      <p:sp>
        <p:nvSpPr>
          <p:cNvPr id="3" name="Title 2"/>
          <p:cNvSpPr>
            <a:spLocks noGrp="1"/>
          </p:cNvSpPr>
          <p:nvPr>
            <p:ph type="title"/>
          </p:nvPr>
        </p:nvSpPr>
        <p:spPr/>
        <p:txBody>
          <a:bodyPr/>
          <a:lstStyle/>
          <a:p>
            <a:r>
              <a:rPr lang="en-US" dirty="0" smtClean="0"/>
              <a:t>Waitlist Tips</a:t>
            </a:r>
            <a:endParaRPr lang="en-US" dirty="0"/>
          </a:p>
        </p:txBody>
      </p:sp>
    </p:spTree>
    <p:extLst>
      <p:ext uri="{BB962C8B-B14F-4D97-AF65-F5344CB8AC3E}">
        <p14:creationId xmlns:p14="http://schemas.microsoft.com/office/powerpoint/2010/main" val="593434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rmAutofit fontScale="70000" lnSpcReduction="20000"/>
          </a:bodyPr>
          <a:lstStyle/>
          <a:p>
            <a:pPr marL="45720" indent="0">
              <a:buNone/>
            </a:pPr>
            <a:r>
              <a:rPr lang="en-US" dirty="0"/>
              <a:t>On behalf of the whole OHCS </a:t>
            </a:r>
            <a:r>
              <a:rPr lang="en-US" dirty="0" smtClean="0"/>
              <a:t>Asset Management and Compliance </a:t>
            </a:r>
            <a:r>
              <a:rPr lang="en-US" dirty="0"/>
              <a:t>team we thank you for attending today!</a:t>
            </a:r>
          </a:p>
          <a:p>
            <a:pPr marL="45720" indent="0">
              <a:buNone/>
            </a:pPr>
            <a:endParaRPr lang="en-US" dirty="0" smtClean="0"/>
          </a:p>
          <a:p>
            <a:pPr marL="45720" indent="0">
              <a:buNone/>
            </a:pPr>
            <a:r>
              <a:rPr lang="en-US" dirty="0" smtClean="0"/>
              <a:t>Please </a:t>
            </a:r>
            <a:r>
              <a:rPr lang="en-US" dirty="0"/>
              <a:t>let us know how we can help you maintain compliance.</a:t>
            </a:r>
          </a:p>
          <a:p>
            <a:pPr marL="45720" indent="0">
              <a:buNone/>
            </a:pPr>
            <a:r>
              <a:rPr lang="en-US" dirty="0"/>
              <a:t> </a:t>
            </a:r>
          </a:p>
          <a:p>
            <a:pPr marL="45720" indent="0">
              <a:buNone/>
            </a:pPr>
            <a:r>
              <a:rPr lang="en-US" dirty="0"/>
              <a:t>Jennifer </a:t>
            </a:r>
            <a:r>
              <a:rPr lang="en-US" dirty="0" err="1" smtClean="0"/>
              <a:t>Marchand</a:t>
            </a:r>
            <a:endParaRPr lang="en-US" dirty="0" smtClean="0"/>
          </a:p>
          <a:p>
            <a:pPr marL="45720" indent="0">
              <a:buNone/>
            </a:pPr>
            <a:r>
              <a:rPr lang="en-US" dirty="0" smtClean="0"/>
              <a:t>Multifamily </a:t>
            </a:r>
            <a:r>
              <a:rPr lang="en-US" dirty="0"/>
              <a:t>Compliance Technical Advisor</a:t>
            </a:r>
          </a:p>
          <a:p>
            <a:pPr marL="45720" indent="0">
              <a:buNone/>
            </a:pPr>
            <a:r>
              <a:rPr lang="en-US" dirty="0" smtClean="0"/>
              <a:t>503-986-2031 </a:t>
            </a:r>
            <a:r>
              <a:rPr lang="en-US" dirty="0"/>
              <a:t>Voice </a:t>
            </a:r>
          </a:p>
          <a:p>
            <a:pPr marL="45720" indent="0">
              <a:buNone/>
            </a:pPr>
            <a:r>
              <a:rPr lang="en-US" dirty="0" smtClean="0">
                <a:hlinkClick r:id="rId2"/>
              </a:rPr>
              <a:t>Jennifer.C.Marchand@Oregon.gov</a:t>
            </a:r>
            <a:r>
              <a:rPr lang="en-US" dirty="0"/>
              <a:t> </a:t>
            </a:r>
            <a:r>
              <a:rPr lang="en-US" dirty="0" smtClean="0"/>
              <a:t>(email</a:t>
            </a:r>
            <a:r>
              <a:rPr lang="en-US" dirty="0"/>
              <a:t>)</a:t>
            </a:r>
          </a:p>
          <a:p>
            <a:pPr marL="45720" indent="0">
              <a:buNone/>
            </a:pPr>
            <a:endParaRPr lang="en-US" dirty="0"/>
          </a:p>
          <a:p>
            <a:pPr marL="45720" indent="0">
              <a:buNone/>
            </a:pPr>
            <a:r>
              <a:rPr lang="en-US" dirty="0" smtClean="0"/>
              <a:t>Kimber </a:t>
            </a:r>
            <a:r>
              <a:rPr lang="en-US" dirty="0" err="1" smtClean="0"/>
              <a:t>DeBoie</a:t>
            </a:r>
            <a:endParaRPr lang="en-US" dirty="0" smtClean="0"/>
          </a:p>
          <a:p>
            <a:pPr marL="45720" indent="0">
              <a:buNone/>
            </a:pPr>
            <a:r>
              <a:rPr lang="en-US" dirty="0" smtClean="0"/>
              <a:t>Portfolio </a:t>
            </a:r>
            <a:r>
              <a:rPr lang="en-US" dirty="0"/>
              <a:t>Management Officer</a:t>
            </a:r>
          </a:p>
          <a:p>
            <a:pPr marL="45720" indent="0">
              <a:buNone/>
            </a:pPr>
            <a:r>
              <a:rPr lang="en-US" dirty="0" smtClean="0"/>
              <a:t>503-986-2018 Voice</a:t>
            </a:r>
            <a:endParaRPr lang="en-US" dirty="0"/>
          </a:p>
          <a:p>
            <a:pPr marL="45720" indent="0">
              <a:buNone/>
            </a:pPr>
            <a:r>
              <a:rPr lang="en-US" dirty="0" smtClean="0">
                <a:hlinkClick r:id="rId3"/>
              </a:rPr>
              <a:t>Kim.DeBoie@Oregon.gov</a:t>
            </a:r>
            <a:r>
              <a:rPr lang="en-US" dirty="0" smtClean="0"/>
              <a:t>  </a:t>
            </a:r>
            <a:r>
              <a:rPr lang="en-US" dirty="0"/>
              <a:t>(email)</a:t>
            </a:r>
          </a:p>
          <a:p>
            <a:pPr marL="45720" indent="0">
              <a:buNone/>
            </a:pPr>
            <a:endParaRPr lang="en-US" dirty="0"/>
          </a:p>
          <a:p>
            <a:pPr marL="45720" indent="0">
              <a:buNone/>
            </a:pPr>
            <a:endParaRPr lang="en-US" dirty="0"/>
          </a:p>
          <a:p>
            <a:pPr marL="45720" indent="0">
              <a:buNone/>
            </a:pPr>
            <a:r>
              <a:rPr lang="en-US" dirty="0"/>
              <a:t>Oregon Housing and Community Services </a:t>
            </a:r>
          </a:p>
          <a:p>
            <a:pPr marL="45720" indent="0">
              <a:buNone/>
            </a:pPr>
            <a:r>
              <a:rPr lang="en-US" dirty="0"/>
              <a:t>725 Summer Street NE, Suite B </a:t>
            </a:r>
          </a:p>
          <a:p>
            <a:pPr marL="45720" indent="0">
              <a:buNone/>
            </a:pPr>
            <a:r>
              <a:rPr lang="en-US" dirty="0"/>
              <a:t>Salem, Or. 97301</a:t>
            </a:r>
          </a:p>
          <a:p>
            <a:pPr marL="45720" indent="0">
              <a:buNone/>
            </a:pPr>
            <a:r>
              <a:rPr lang="en-US" dirty="0"/>
              <a:t>http://www.ohcs.oregon.gov</a:t>
            </a:r>
          </a:p>
          <a:p>
            <a:pPr marL="45720" indent="0">
              <a:buNone/>
            </a:pPr>
            <a:endParaRPr lang="en-US" dirty="0"/>
          </a:p>
        </p:txBody>
      </p:sp>
      <p:sp>
        <p:nvSpPr>
          <p:cNvPr id="3" name="Title 2"/>
          <p:cNvSpPr>
            <a:spLocks noGrp="1"/>
          </p:cNvSpPr>
          <p:nvPr>
            <p:ph type="title"/>
          </p:nvPr>
        </p:nvSpPr>
        <p:spPr/>
        <p:txBody>
          <a:bodyPr/>
          <a:lstStyle/>
          <a:p>
            <a:r>
              <a:rPr lang="en-US" dirty="0" smtClean="0"/>
              <a:t>Thank you! </a:t>
            </a:r>
            <a:endParaRPr lang="en-US" dirty="0"/>
          </a:p>
        </p:txBody>
      </p:sp>
    </p:spTree>
    <p:extLst>
      <p:ext uri="{BB962C8B-B14F-4D97-AF65-F5344CB8AC3E}">
        <p14:creationId xmlns:p14="http://schemas.microsoft.com/office/powerpoint/2010/main" val="2670834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dirty="0" smtClean="0"/>
          </a:p>
          <a:p>
            <a:pPr marL="45720" indent="0">
              <a:buNone/>
            </a:pPr>
            <a:r>
              <a:rPr lang="en-US" dirty="0" smtClean="0"/>
              <a:t>Why is a TSP Important?</a:t>
            </a:r>
          </a:p>
          <a:p>
            <a:pPr marL="45720" indent="0">
              <a:buNone/>
            </a:pPr>
            <a:endParaRPr lang="en-US" dirty="0"/>
          </a:p>
          <a:p>
            <a:r>
              <a:rPr lang="en-US" dirty="0" smtClean="0"/>
              <a:t>Applicants will see that you </a:t>
            </a:r>
            <a:r>
              <a:rPr lang="en-US" dirty="0"/>
              <a:t>take tenant selection seriously and don’t choose tenants arbitrarily. </a:t>
            </a:r>
            <a:endParaRPr lang="en-US" dirty="0" smtClean="0"/>
          </a:p>
          <a:p>
            <a:pPr marL="45720" indent="0">
              <a:buNone/>
            </a:pPr>
            <a:endParaRPr lang="en-US" dirty="0" smtClean="0"/>
          </a:p>
          <a:p>
            <a:r>
              <a:rPr lang="en-US" dirty="0" smtClean="0"/>
              <a:t>They will know </a:t>
            </a:r>
            <a:r>
              <a:rPr lang="en-US" dirty="0"/>
              <a:t>exactly what your criteria </a:t>
            </a:r>
            <a:r>
              <a:rPr lang="en-US" dirty="0" smtClean="0"/>
              <a:t>is </a:t>
            </a:r>
            <a:r>
              <a:rPr lang="en-US" dirty="0"/>
              <a:t>for tenancy. </a:t>
            </a:r>
            <a:r>
              <a:rPr lang="en-US" dirty="0" smtClean="0"/>
              <a:t>This will help applicants know if they </a:t>
            </a:r>
            <a:r>
              <a:rPr lang="en-US" dirty="0"/>
              <a:t>won’t fit your criteria </a:t>
            </a:r>
            <a:r>
              <a:rPr lang="en-US" dirty="0" smtClean="0"/>
              <a:t>which can result in an applicant pool that is more likely to meet requirements.</a:t>
            </a:r>
          </a:p>
        </p:txBody>
      </p:sp>
      <p:sp>
        <p:nvSpPr>
          <p:cNvPr id="3" name="Title 2"/>
          <p:cNvSpPr>
            <a:spLocks noGrp="1"/>
          </p:cNvSpPr>
          <p:nvPr>
            <p:ph type="title"/>
          </p:nvPr>
        </p:nvSpPr>
        <p:spPr/>
        <p:txBody>
          <a:bodyPr/>
          <a:lstStyle/>
          <a:p>
            <a:r>
              <a:rPr lang="en-US" dirty="0" smtClean="0"/>
              <a:t>Tenant Selection plan why</a:t>
            </a:r>
            <a:endParaRPr lang="en-US" dirty="0"/>
          </a:p>
        </p:txBody>
      </p:sp>
    </p:spTree>
    <p:extLst>
      <p:ext uri="{BB962C8B-B14F-4D97-AF65-F5344CB8AC3E}">
        <p14:creationId xmlns:p14="http://schemas.microsoft.com/office/powerpoint/2010/main" val="287611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endParaRPr lang="en-US" dirty="0" smtClean="0"/>
          </a:p>
          <a:p>
            <a:pPr marL="45720" indent="0">
              <a:buNone/>
            </a:pPr>
            <a:r>
              <a:rPr lang="en-US" dirty="0" smtClean="0"/>
              <a:t>Why Continued: </a:t>
            </a:r>
            <a:endParaRPr lang="en-US" dirty="0"/>
          </a:p>
          <a:p>
            <a:r>
              <a:rPr lang="en-US" dirty="0" smtClean="0"/>
              <a:t>If </a:t>
            </a:r>
            <a:r>
              <a:rPr lang="en-US" dirty="0"/>
              <a:t>applicants first learn about an aspect of your screening criteria from a rejection letter, they’re far more likely to get </a:t>
            </a:r>
            <a:r>
              <a:rPr lang="en-US" dirty="0" smtClean="0"/>
              <a:t>upset </a:t>
            </a:r>
            <a:r>
              <a:rPr lang="en-US" dirty="0"/>
              <a:t>and question the legitimacy of their rejection. </a:t>
            </a:r>
            <a:r>
              <a:rPr lang="en-US" dirty="0" smtClean="0"/>
              <a:t>They make take it very </a:t>
            </a:r>
            <a:r>
              <a:rPr lang="en-US" dirty="0" smtClean="0"/>
              <a:t>personal and a written document explaining procedures will help them understand the reason they were rejected.</a:t>
            </a:r>
            <a:endParaRPr lang="en-US" dirty="0" smtClean="0"/>
          </a:p>
          <a:p>
            <a:pPr marL="45720" indent="0">
              <a:buNone/>
            </a:pPr>
            <a:endParaRPr lang="en-US" dirty="0" smtClean="0"/>
          </a:p>
          <a:p>
            <a:r>
              <a:rPr lang="en-US" dirty="0" smtClean="0"/>
              <a:t>Letting </a:t>
            </a:r>
            <a:r>
              <a:rPr lang="en-US" dirty="0"/>
              <a:t>applicants know your qualifications for tenancy up front helps streamline the screening process and lower your risk for liability as well as for lowering the chances of a </a:t>
            </a:r>
            <a:r>
              <a:rPr lang="en-US" dirty="0" smtClean="0"/>
              <a:t>misunderstanding or </a:t>
            </a:r>
            <a:r>
              <a:rPr lang="en-US" dirty="0"/>
              <a:t>even a fair housing </a:t>
            </a:r>
            <a:r>
              <a:rPr lang="en-US" dirty="0" smtClean="0"/>
              <a:t>complaint/lawsuit</a:t>
            </a:r>
            <a:r>
              <a:rPr lang="en-US" dirty="0"/>
              <a:t>.</a:t>
            </a:r>
            <a:endParaRPr lang="en-US" dirty="0" smtClean="0"/>
          </a:p>
          <a:p>
            <a:endParaRPr lang="en-US" dirty="0"/>
          </a:p>
        </p:txBody>
      </p:sp>
      <p:sp>
        <p:nvSpPr>
          <p:cNvPr id="3" name="Title 2"/>
          <p:cNvSpPr>
            <a:spLocks noGrp="1"/>
          </p:cNvSpPr>
          <p:nvPr>
            <p:ph type="title"/>
          </p:nvPr>
        </p:nvSpPr>
        <p:spPr/>
        <p:txBody>
          <a:bodyPr/>
          <a:lstStyle/>
          <a:p>
            <a:r>
              <a:rPr lang="en-US" dirty="0" smtClean="0"/>
              <a:t>Tenant selection plan why</a:t>
            </a:r>
            <a:endParaRPr lang="en-US" dirty="0"/>
          </a:p>
        </p:txBody>
      </p:sp>
    </p:spTree>
    <p:extLst>
      <p:ext uri="{BB962C8B-B14F-4D97-AF65-F5344CB8AC3E}">
        <p14:creationId xmlns:p14="http://schemas.microsoft.com/office/powerpoint/2010/main" val="255967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45720" indent="0">
              <a:buNone/>
            </a:pPr>
            <a:r>
              <a:rPr lang="en-US" dirty="0" smtClean="0"/>
              <a:t>How do you create an efficient TSP? What should you include?</a:t>
            </a:r>
          </a:p>
          <a:p>
            <a:pPr marL="45720" indent="0">
              <a:buNone/>
            </a:pPr>
            <a:endParaRPr lang="en-US" dirty="0"/>
          </a:p>
          <a:p>
            <a:pPr marL="45720" indent="0">
              <a:buNone/>
            </a:pPr>
            <a:r>
              <a:rPr lang="en-US" dirty="0" smtClean="0"/>
              <a:t>Remember that:</a:t>
            </a:r>
            <a:endParaRPr lang="en-US" dirty="0"/>
          </a:p>
          <a:p>
            <a:r>
              <a:rPr lang="en-US" dirty="0" smtClean="0"/>
              <a:t>Tenant </a:t>
            </a:r>
            <a:r>
              <a:rPr lang="en-US" dirty="0"/>
              <a:t>Selection </a:t>
            </a:r>
            <a:r>
              <a:rPr lang="en-US" dirty="0" smtClean="0"/>
              <a:t>Plans should be clean and concise and easy </a:t>
            </a:r>
            <a:r>
              <a:rPr lang="en-US" dirty="0"/>
              <a:t>to </a:t>
            </a:r>
            <a:r>
              <a:rPr lang="en-US" dirty="0" smtClean="0"/>
              <a:t>understand. They do </a:t>
            </a:r>
            <a:r>
              <a:rPr lang="en-US" dirty="0"/>
              <a:t>not need to be long or include </a:t>
            </a:r>
            <a:r>
              <a:rPr lang="en-US" dirty="0" smtClean="0"/>
              <a:t>legal/formal language.</a:t>
            </a:r>
          </a:p>
          <a:p>
            <a:r>
              <a:rPr lang="en-US" dirty="0" smtClean="0"/>
              <a:t>Plans should be specific to each property.</a:t>
            </a:r>
          </a:p>
          <a:p>
            <a:r>
              <a:rPr lang="en-US" dirty="0" smtClean="0"/>
              <a:t>Plans should include all information needed to help the applicant determine if they will qualify for tenancy at the property.</a:t>
            </a:r>
          </a:p>
        </p:txBody>
      </p:sp>
      <p:sp>
        <p:nvSpPr>
          <p:cNvPr id="3" name="Title 2"/>
          <p:cNvSpPr>
            <a:spLocks noGrp="1"/>
          </p:cNvSpPr>
          <p:nvPr>
            <p:ph type="title"/>
          </p:nvPr>
        </p:nvSpPr>
        <p:spPr/>
        <p:txBody>
          <a:bodyPr/>
          <a:lstStyle/>
          <a:p>
            <a:r>
              <a:rPr lang="en-US" dirty="0" smtClean="0"/>
              <a:t>Tenant selection plan how</a:t>
            </a:r>
            <a:endParaRPr lang="en-US" dirty="0"/>
          </a:p>
        </p:txBody>
      </p:sp>
    </p:spTree>
    <p:extLst>
      <p:ext uri="{BB962C8B-B14F-4D97-AF65-F5344CB8AC3E}">
        <p14:creationId xmlns:p14="http://schemas.microsoft.com/office/powerpoint/2010/main" val="48099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rmAutofit lnSpcReduction="10000"/>
          </a:bodyPr>
          <a:lstStyle/>
          <a:p>
            <a:pPr marL="45720" indent="0">
              <a:buNone/>
            </a:pPr>
            <a:r>
              <a:rPr lang="en-US" dirty="0" smtClean="0"/>
              <a:t>How to create continued:</a:t>
            </a:r>
          </a:p>
          <a:p>
            <a:pPr marL="45720" indent="0">
              <a:buNone/>
            </a:pPr>
            <a:r>
              <a:rPr lang="en-US" dirty="0" smtClean="0"/>
              <a:t>Before </a:t>
            </a:r>
            <a:r>
              <a:rPr lang="en-US" dirty="0"/>
              <a:t>you </a:t>
            </a:r>
            <a:r>
              <a:rPr lang="en-US" dirty="0" smtClean="0"/>
              <a:t>create </a:t>
            </a:r>
            <a:r>
              <a:rPr lang="en-US" dirty="0"/>
              <a:t>a written tenant selection plan, </a:t>
            </a:r>
            <a:r>
              <a:rPr lang="en-US" dirty="0" smtClean="0"/>
              <a:t>make a list of all the criteria </a:t>
            </a:r>
            <a:r>
              <a:rPr lang="en-US" dirty="0"/>
              <a:t>that you </a:t>
            </a:r>
            <a:r>
              <a:rPr lang="en-US" dirty="0" smtClean="0"/>
              <a:t>consider and use </a:t>
            </a:r>
            <a:r>
              <a:rPr lang="en-US" dirty="0"/>
              <a:t>to screen applicants. </a:t>
            </a:r>
            <a:endParaRPr lang="en-US" dirty="0" smtClean="0"/>
          </a:p>
          <a:p>
            <a:pPr marL="45720" indent="0">
              <a:buNone/>
            </a:pPr>
            <a:endParaRPr lang="en-US" dirty="0" smtClean="0"/>
          </a:p>
          <a:p>
            <a:pPr marL="45720" indent="0">
              <a:buNone/>
            </a:pPr>
            <a:r>
              <a:rPr lang="en-US" dirty="0" smtClean="0"/>
              <a:t>Include all of the minimum company policy </a:t>
            </a:r>
            <a:r>
              <a:rPr lang="en-US" dirty="0"/>
              <a:t>requirements such </a:t>
            </a:r>
            <a:r>
              <a:rPr lang="en-US" dirty="0" smtClean="0"/>
              <a:t>as: </a:t>
            </a:r>
          </a:p>
          <a:p>
            <a:r>
              <a:rPr lang="en-US" dirty="0"/>
              <a:t>I</a:t>
            </a:r>
            <a:r>
              <a:rPr lang="en-US" dirty="0" smtClean="0"/>
              <a:t>ncome-to-rent </a:t>
            </a:r>
            <a:r>
              <a:rPr lang="en-US" dirty="0" smtClean="0"/>
              <a:t>ratio </a:t>
            </a:r>
            <a:r>
              <a:rPr lang="en-US" dirty="0"/>
              <a:t>(</a:t>
            </a:r>
            <a:r>
              <a:rPr lang="en-US" dirty="0" smtClean="0"/>
              <a:t>Remember ORS 456.722) </a:t>
            </a:r>
            <a:endParaRPr lang="en-US" dirty="0" smtClean="0"/>
          </a:p>
          <a:p>
            <a:r>
              <a:rPr lang="en-US" dirty="0"/>
              <a:t>M</a:t>
            </a:r>
            <a:r>
              <a:rPr lang="en-US" dirty="0" smtClean="0"/>
              <a:t>inimum </a:t>
            </a:r>
            <a:r>
              <a:rPr lang="en-US" dirty="0"/>
              <a:t>credit </a:t>
            </a:r>
            <a:r>
              <a:rPr lang="en-US" dirty="0" smtClean="0"/>
              <a:t>score and history</a:t>
            </a:r>
          </a:p>
          <a:p>
            <a:r>
              <a:rPr lang="en-US" dirty="0"/>
              <a:t>E</a:t>
            </a:r>
            <a:r>
              <a:rPr lang="en-US" dirty="0" smtClean="0"/>
              <a:t>mployment history</a:t>
            </a:r>
          </a:p>
          <a:p>
            <a:r>
              <a:rPr lang="en-US" dirty="0" smtClean="0"/>
              <a:t>Rental history  </a:t>
            </a:r>
          </a:p>
          <a:p>
            <a:r>
              <a:rPr lang="en-US" dirty="0"/>
              <a:t>C</a:t>
            </a:r>
            <a:r>
              <a:rPr lang="en-US" dirty="0" smtClean="0"/>
              <a:t>riminal background </a:t>
            </a:r>
            <a:r>
              <a:rPr lang="en-US" dirty="0" smtClean="0"/>
              <a:t>history (Refer to HUD memo “Guidance on Application of Fair Housing Act Standards to the Use of Criminal Records by Providers of Housing and Real Estate-Related Transactions”)</a:t>
            </a:r>
            <a:endParaRPr lang="en-US" dirty="0"/>
          </a:p>
        </p:txBody>
      </p:sp>
      <p:sp>
        <p:nvSpPr>
          <p:cNvPr id="3" name="Title 2"/>
          <p:cNvSpPr>
            <a:spLocks noGrp="1"/>
          </p:cNvSpPr>
          <p:nvPr>
            <p:ph type="title"/>
          </p:nvPr>
        </p:nvSpPr>
        <p:spPr/>
        <p:txBody>
          <a:bodyPr/>
          <a:lstStyle/>
          <a:p>
            <a:r>
              <a:rPr lang="en-US" dirty="0" smtClean="0"/>
              <a:t>Tenant selection how</a:t>
            </a:r>
            <a:endParaRPr lang="en-US" dirty="0"/>
          </a:p>
        </p:txBody>
      </p:sp>
    </p:spTree>
    <p:extLst>
      <p:ext uri="{BB962C8B-B14F-4D97-AF65-F5344CB8AC3E}">
        <p14:creationId xmlns:p14="http://schemas.microsoft.com/office/powerpoint/2010/main" val="293311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ormAutofit lnSpcReduction="10000"/>
          </a:bodyPr>
          <a:lstStyle/>
          <a:p>
            <a:pPr marL="45720" indent="0">
              <a:buNone/>
            </a:pPr>
            <a:r>
              <a:rPr lang="en-US" dirty="0" smtClean="0"/>
              <a:t>Also consider property </a:t>
            </a:r>
            <a:r>
              <a:rPr lang="en-US" dirty="0"/>
              <a:t>s</a:t>
            </a:r>
            <a:r>
              <a:rPr lang="en-US" dirty="0" smtClean="0"/>
              <a:t>pecific </a:t>
            </a:r>
            <a:r>
              <a:rPr lang="en-US" dirty="0" smtClean="0"/>
              <a:t>requirements that factor into the Management selection and screening process:</a:t>
            </a:r>
            <a:endParaRPr lang="en-US" dirty="0"/>
          </a:p>
          <a:p>
            <a:r>
              <a:rPr lang="en-US" dirty="0" smtClean="0"/>
              <a:t>Preferences and waitlist management</a:t>
            </a:r>
          </a:p>
          <a:p>
            <a:r>
              <a:rPr lang="en-US" dirty="0" smtClean="0"/>
              <a:t>Occupancy requirements</a:t>
            </a:r>
          </a:p>
          <a:p>
            <a:r>
              <a:rPr lang="en-US" dirty="0" smtClean="0"/>
              <a:t>Income limit requirements</a:t>
            </a:r>
          </a:p>
          <a:p>
            <a:r>
              <a:rPr lang="en-US" dirty="0" smtClean="0"/>
              <a:t>Specific program funding requirements (such as Student rule</a:t>
            </a:r>
            <a:r>
              <a:rPr lang="en-US" dirty="0" smtClean="0"/>
              <a:t>)</a:t>
            </a:r>
          </a:p>
          <a:p>
            <a:r>
              <a:rPr lang="en-US" dirty="0" smtClean="0"/>
              <a:t>Identify verification and certification requirements</a:t>
            </a:r>
          </a:p>
          <a:p>
            <a:r>
              <a:rPr lang="en-US" dirty="0" smtClean="0"/>
              <a:t>Describe how lower set-aside units will be swapped</a:t>
            </a:r>
          </a:p>
          <a:p>
            <a:r>
              <a:rPr lang="en-US" dirty="0" smtClean="0"/>
              <a:t>Policy for unit transfers</a:t>
            </a:r>
          </a:p>
          <a:p>
            <a:r>
              <a:rPr lang="en-US" dirty="0" smtClean="0"/>
              <a:t>Procedure for placing applicants on several wait lists</a:t>
            </a:r>
          </a:p>
          <a:p>
            <a:r>
              <a:rPr lang="en-US" dirty="0" smtClean="0"/>
              <a:t>Procedure for removing applicants from wait list</a:t>
            </a:r>
          </a:p>
          <a:p>
            <a:r>
              <a:rPr lang="en-US" dirty="0" smtClean="0"/>
              <a:t>Procedure for weeding of wait list</a:t>
            </a:r>
            <a:endParaRPr lang="en-US" dirty="0" smtClean="0"/>
          </a:p>
          <a:p>
            <a:r>
              <a:rPr lang="en-US" dirty="0" smtClean="0"/>
              <a:t>Procedure for rejections</a:t>
            </a:r>
          </a:p>
          <a:p>
            <a:r>
              <a:rPr lang="en-US" dirty="0" smtClean="0"/>
              <a:t>Violence Against Women Act Protections (VAWA)</a:t>
            </a:r>
            <a:endParaRPr lang="en-US" dirty="0"/>
          </a:p>
        </p:txBody>
      </p:sp>
      <p:sp>
        <p:nvSpPr>
          <p:cNvPr id="3" name="Title 2"/>
          <p:cNvSpPr>
            <a:spLocks noGrp="1"/>
          </p:cNvSpPr>
          <p:nvPr>
            <p:ph type="title"/>
          </p:nvPr>
        </p:nvSpPr>
        <p:spPr/>
        <p:txBody>
          <a:bodyPr/>
          <a:lstStyle/>
          <a:p>
            <a:r>
              <a:rPr lang="en-US" dirty="0" smtClean="0"/>
              <a:t>Tenant Selection how</a:t>
            </a:r>
            <a:endParaRPr lang="en-US" dirty="0"/>
          </a:p>
        </p:txBody>
      </p:sp>
    </p:spTree>
    <p:extLst>
      <p:ext uri="{BB962C8B-B14F-4D97-AF65-F5344CB8AC3E}">
        <p14:creationId xmlns:p14="http://schemas.microsoft.com/office/powerpoint/2010/main" val="1848455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sure that you indicate how vacant units will be filled</a:t>
            </a:r>
          </a:p>
          <a:p>
            <a:pPr marL="45720" indent="0">
              <a:buNone/>
            </a:pPr>
            <a:r>
              <a:rPr lang="en-US" dirty="0" smtClean="0"/>
              <a:t>*Such as chronological order of application</a:t>
            </a:r>
          </a:p>
          <a:p>
            <a:pPr marL="45720" indent="0">
              <a:buNone/>
            </a:pPr>
            <a:endParaRPr lang="en-US" dirty="0"/>
          </a:p>
          <a:p>
            <a:pPr marL="45720" indent="0">
              <a:buNone/>
            </a:pPr>
            <a:r>
              <a:rPr lang="en-US" b="1" u="sng" dirty="0" smtClean="0"/>
              <a:t>And</a:t>
            </a:r>
          </a:p>
          <a:p>
            <a:pPr marL="45720" indent="0">
              <a:buNone/>
            </a:pPr>
            <a:endParaRPr lang="en-US" dirty="0"/>
          </a:p>
          <a:p>
            <a:r>
              <a:rPr lang="en-US" dirty="0" smtClean="0"/>
              <a:t>When </a:t>
            </a:r>
            <a:r>
              <a:rPr lang="en-US" dirty="0"/>
              <a:t>considering the marketing requirements of accessible units you must offer the accessible unit to:</a:t>
            </a:r>
          </a:p>
          <a:p>
            <a:pPr marL="502920" indent="-457200">
              <a:buFont typeface="+mj-lt"/>
              <a:buAutoNum type="arabicPeriod"/>
            </a:pPr>
            <a:r>
              <a:rPr lang="en-US" dirty="0" smtClean="0"/>
              <a:t>Existing residents who need the features of the unit</a:t>
            </a:r>
            <a:endParaRPr lang="en-US" dirty="0"/>
          </a:p>
          <a:p>
            <a:pPr marL="502920" indent="-457200">
              <a:buFont typeface="+mj-lt"/>
              <a:buAutoNum type="arabicPeriod"/>
            </a:pPr>
            <a:r>
              <a:rPr lang="en-US" dirty="0" smtClean="0"/>
              <a:t>Waiting list applicants who need the features</a:t>
            </a:r>
            <a:endParaRPr lang="en-US" dirty="0"/>
          </a:p>
          <a:p>
            <a:pPr marL="502920" indent="-457200">
              <a:buFont typeface="+mj-lt"/>
              <a:buAutoNum type="arabicPeriod"/>
            </a:pPr>
            <a:r>
              <a:rPr lang="en-US" dirty="0" smtClean="0"/>
              <a:t>Advertise </a:t>
            </a:r>
            <a:r>
              <a:rPr lang="en-US" dirty="0"/>
              <a:t>features</a:t>
            </a:r>
          </a:p>
          <a:p>
            <a:pPr marL="502920" indent="-457200">
              <a:buFont typeface="+mj-lt"/>
              <a:buAutoNum type="arabicPeriod"/>
            </a:pPr>
            <a:r>
              <a:rPr lang="en-US" dirty="0" smtClean="0"/>
              <a:t>Next </a:t>
            </a:r>
            <a:r>
              <a:rPr lang="en-US" dirty="0"/>
              <a:t>on waiting </a:t>
            </a:r>
            <a:r>
              <a:rPr lang="en-US" dirty="0" smtClean="0"/>
              <a:t>list (may not need the features)</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Tenant selection how</a:t>
            </a:r>
            <a:endParaRPr lang="en-US" dirty="0"/>
          </a:p>
        </p:txBody>
      </p:sp>
    </p:spTree>
    <p:extLst>
      <p:ext uri="{BB962C8B-B14F-4D97-AF65-F5344CB8AC3E}">
        <p14:creationId xmlns:p14="http://schemas.microsoft.com/office/powerpoint/2010/main" val="1205881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A6846EE757C04193A329764A4DBCB9" ma:contentTypeVersion="5" ma:contentTypeDescription="Create a new document." ma:contentTypeScope="" ma:versionID="c196e18095f3012e735b8ae348014005">
  <xsd:schema xmlns:xsd="http://www.w3.org/2001/XMLSchema" xmlns:xs="http://www.w3.org/2001/XMLSchema" xmlns:p="http://schemas.microsoft.com/office/2006/metadata/properties" xmlns:ns1="http://schemas.microsoft.com/sharepoint/v3" xmlns:ns2="414e15ea-35fd-4cff-b780-bb342b3dfcbd" targetNamespace="http://schemas.microsoft.com/office/2006/metadata/properties" ma:root="true" ma:fieldsID="228ed2aec82a4673187ed6d06b0265ae" ns1:_="" ns2:_="">
    <xsd:import namespace="http://schemas.microsoft.com/sharepoint/v3"/>
    <xsd:import namespace="414e15ea-35fd-4cff-b780-bb342b3dfcb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4e15ea-35fd-4cff-b780-bb342b3dfcb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2F13410-3896-4CBE-9DEB-15909B360AA3}"/>
</file>

<file path=customXml/itemProps2.xml><?xml version="1.0" encoding="utf-8"?>
<ds:datastoreItem xmlns:ds="http://schemas.openxmlformats.org/officeDocument/2006/customXml" ds:itemID="{FEC100BC-EE91-4EA0-A4CA-DE977084F370}"/>
</file>

<file path=customXml/itemProps3.xml><?xml version="1.0" encoding="utf-8"?>
<ds:datastoreItem xmlns:ds="http://schemas.openxmlformats.org/officeDocument/2006/customXml" ds:itemID="{2ED70477-D51F-4D9D-A8D4-0E6A0CAC6A23}"/>
</file>

<file path=docProps/app.xml><?xml version="1.0" encoding="utf-8"?>
<Properties xmlns="http://schemas.openxmlformats.org/officeDocument/2006/extended-properties" xmlns:vt="http://schemas.openxmlformats.org/officeDocument/2006/docPropsVTypes">
  <Template>Grid</Template>
  <TotalTime>1278</TotalTime>
  <Words>3217</Words>
  <Application>Microsoft Office PowerPoint</Application>
  <PresentationFormat>On-screen Show (4:3)</PresentationFormat>
  <Paragraphs>304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Grid</vt:lpstr>
      <vt:lpstr>Tenant Selection  Plan, AFHMP and Resident Service Plan Compliance  Presented By: Jennifer Marchand &amp; Kim DeBoie  OHCS Asset Mgmt. &amp; Compliance </vt:lpstr>
      <vt:lpstr>Agenda</vt:lpstr>
      <vt:lpstr>Tenant Selection Plans WHAT/WHo</vt:lpstr>
      <vt:lpstr>Tenant Selection plan why</vt:lpstr>
      <vt:lpstr>Tenant selection plan why</vt:lpstr>
      <vt:lpstr>Tenant selection plan how</vt:lpstr>
      <vt:lpstr>Tenant selection how</vt:lpstr>
      <vt:lpstr>Tenant Selection how</vt:lpstr>
      <vt:lpstr>Tenant selection how</vt:lpstr>
      <vt:lpstr>Tenant Selection HOW</vt:lpstr>
      <vt:lpstr>Tenant selection Do’s &amp; Don'ts</vt:lpstr>
      <vt:lpstr>Tenant selection Do’s &amp; Don'ts</vt:lpstr>
      <vt:lpstr>Tenant selection Do’s &amp; Don'ts</vt:lpstr>
      <vt:lpstr>Tenant selection Do’s &amp; Don'ts</vt:lpstr>
      <vt:lpstr>The afhmp what/Why</vt:lpstr>
      <vt:lpstr>The afhmp what</vt:lpstr>
      <vt:lpstr>The afhmp who</vt:lpstr>
      <vt:lpstr>Afhmp how</vt:lpstr>
      <vt:lpstr>AFhMp how</vt:lpstr>
      <vt:lpstr>AFHMP how</vt:lpstr>
      <vt:lpstr>Afhmp how</vt:lpstr>
      <vt:lpstr>Afhmp how</vt:lpstr>
      <vt:lpstr>Afhmp how</vt:lpstr>
      <vt:lpstr>Afhmp when</vt:lpstr>
      <vt:lpstr>Afhmp do’s and don'ts </vt:lpstr>
      <vt:lpstr>AFHMP do’s and don'ts </vt:lpstr>
      <vt:lpstr>Afhmp resources</vt:lpstr>
      <vt:lpstr>Resident service plan what/why</vt:lpstr>
      <vt:lpstr>Resident service why </vt:lpstr>
      <vt:lpstr>Resident service plan how</vt:lpstr>
      <vt:lpstr>Resident service plan how</vt:lpstr>
      <vt:lpstr>Resident service plan how</vt:lpstr>
      <vt:lpstr>Resident service plan how </vt:lpstr>
      <vt:lpstr>Resident service do’s and don'ts</vt:lpstr>
      <vt:lpstr>Waitlist Tips</vt:lpstr>
      <vt:lpstr>Thank you! </vt:lpstr>
    </vt:vector>
  </TitlesOfParts>
  <Company>OHCS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Tenant-Selection-Plans-AFHMP-Resident-Services-2018</dc:title>
  <dc:creator>Jennifer Marchand</dc:creator>
  <cp:keywords>Tenant-Selection-Plans-AFHMP-Resident-Services-2018</cp:keywords>
  <cp:lastModifiedBy>Jennifer Marchand</cp:lastModifiedBy>
  <cp:revision>42</cp:revision>
  <dcterms:created xsi:type="dcterms:W3CDTF">2018-09-04T17:33:35Z</dcterms:created>
  <dcterms:modified xsi:type="dcterms:W3CDTF">2018-09-07T00:13:35Z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0x010100AEA6846EE757C04193A329764A4DBCB9</vt:lpwstr>
  </property>
</Properties>
</file>