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  <p:sldMasterId id="2147483698" r:id="rId7"/>
    <p:sldMasterId id="2147483722" r:id="rId8"/>
    <p:sldMasterId id="2147483734" r:id="rId9"/>
    <p:sldMasterId id="2147483739" r:id="rId10"/>
    <p:sldMasterId id="2147483757" r:id="rId11"/>
  </p:sldMasterIdLst>
  <p:notesMasterIdLst>
    <p:notesMasterId r:id="rId54"/>
  </p:notesMasterIdLst>
  <p:sldIdLst>
    <p:sldId id="546" r:id="rId12"/>
    <p:sldId id="2142532865" r:id="rId13"/>
    <p:sldId id="2142532866" r:id="rId14"/>
    <p:sldId id="274" r:id="rId15"/>
    <p:sldId id="2142532897" r:id="rId16"/>
    <p:sldId id="257" r:id="rId17"/>
    <p:sldId id="258" r:id="rId18"/>
    <p:sldId id="2142532843" r:id="rId19"/>
    <p:sldId id="2142532867" r:id="rId20"/>
    <p:sldId id="2142532868" r:id="rId21"/>
    <p:sldId id="2142532858" r:id="rId22"/>
    <p:sldId id="293" r:id="rId23"/>
    <p:sldId id="2142532924" r:id="rId24"/>
    <p:sldId id="2142532824" r:id="rId25"/>
    <p:sldId id="2142532869" r:id="rId26"/>
    <p:sldId id="2142532844" r:id="rId27"/>
    <p:sldId id="2142532898" r:id="rId28"/>
    <p:sldId id="2142532879" r:id="rId29"/>
    <p:sldId id="2142532870" r:id="rId30"/>
    <p:sldId id="2142532853" r:id="rId31"/>
    <p:sldId id="2142532849" r:id="rId32"/>
    <p:sldId id="2142532851" r:id="rId33"/>
    <p:sldId id="2142532916" r:id="rId34"/>
    <p:sldId id="2142532932" r:id="rId35"/>
    <p:sldId id="2142532871" r:id="rId36"/>
    <p:sldId id="2142532939" r:id="rId37"/>
    <p:sldId id="2142532846" r:id="rId38"/>
    <p:sldId id="2142532895" r:id="rId39"/>
    <p:sldId id="265" r:id="rId40"/>
    <p:sldId id="259" r:id="rId41"/>
    <p:sldId id="2142532902" r:id="rId42"/>
    <p:sldId id="2142532903" r:id="rId43"/>
    <p:sldId id="2142532872" r:id="rId44"/>
    <p:sldId id="2142532882" r:id="rId45"/>
    <p:sldId id="2142532874" r:id="rId46"/>
    <p:sldId id="2142532911" r:id="rId47"/>
    <p:sldId id="2142532937" r:id="rId48"/>
    <p:sldId id="2142532860" r:id="rId49"/>
    <p:sldId id="2142532825" r:id="rId50"/>
    <p:sldId id="2142532818" r:id="rId51"/>
    <p:sldId id="2142532863" r:id="rId52"/>
    <p:sldId id="214253291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lair Megan" initials="AM" lastIdx="15" clrIdx="0">
    <p:extLst>
      <p:ext uri="{19B8F6BF-5375-455C-9EA6-DF929625EA0E}">
        <p15:presenceInfo xmlns:p15="http://schemas.microsoft.com/office/powerpoint/2012/main" userId="S::MEGAN.AUCLAIR@dhsoha.state.or.us::99bb00b3-648d-4d05-ade9-7fba13ecd390" providerId="AD"/>
      </p:ext>
    </p:extLst>
  </p:cmAuthor>
  <p:cmAuthor id="2" name="Jagger Dawn A" initials="JDA" lastIdx="24" clrIdx="1">
    <p:extLst>
      <p:ext uri="{19B8F6BF-5375-455C-9EA6-DF929625EA0E}">
        <p15:presenceInfo xmlns:p15="http://schemas.microsoft.com/office/powerpoint/2012/main" userId="S::Dawn.Jagger@dhsoha.state.or.us::d071b6ef-0c90-481a-9290-0640c9abffc6" providerId="AD"/>
      </p:ext>
    </p:extLst>
  </p:cmAuthor>
  <p:cmAuthor id="3" name="Hargunani Dana" initials="HD" lastIdx="10" clrIdx="2">
    <p:extLst>
      <p:ext uri="{19B8F6BF-5375-455C-9EA6-DF929625EA0E}">
        <p15:presenceInfo xmlns:p15="http://schemas.microsoft.com/office/powerpoint/2012/main" userId="S::DANA.HARGUNANI@dhsoha.state.or.us::0ef73ef5-fc48-4753-aeca-3f6dcb41c97b" providerId="AD"/>
      </p:ext>
    </p:extLst>
  </p:cmAuthor>
  <p:cmAuthor id="4" name="Baden David" initials="BD" lastIdx="2" clrIdx="3">
    <p:extLst>
      <p:ext uri="{19B8F6BF-5375-455C-9EA6-DF929625EA0E}">
        <p15:presenceInfo xmlns:p15="http://schemas.microsoft.com/office/powerpoint/2012/main" userId="S::DAVID.BADEN@dhsoha.state.or.us::e92600e9-247a-428e-9b36-5bffffea2853" providerId="AD"/>
      </p:ext>
    </p:extLst>
  </p:cmAuthor>
  <p:cmAuthor id="5" name="Green Matthew  *OHA" initials="GM*" lastIdx="17" clrIdx="4">
    <p:extLst>
      <p:ext uri="{19B8F6BF-5375-455C-9EA6-DF929625EA0E}">
        <p15:presenceInfo xmlns:p15="http://schemas.microsoft.com/office/powerpoint/2012/main" userId="S::MATTHEW.GREEN@dhsoha.state.or.us::0fcec879-7266-4110-bfec-7d3afd54f2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CFEFE"/>
    <a:srgbClr val="CCFF33"/>
    <a:srgbClr val="D78D1F"/>
    <a:srgbClr val="EDCA73"/>
    <a:srgbClr val="E5B233"/>
    <a:srgbClr val="89BDBD"/>
    <a:srgbClr val="87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A47F28-1471-47DE-A8D7-8FB3DBCDECE5}" v="1" dt="2022-08-19T17:45:31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0" autoAdjust="0"/>
    <p:restoredTop sz="94816" autoAdjust="0"/>
  </p:normalViewPr>
  <p:slideViewPr>
    <p:cSldViewPr snapToGrid="0">
      <p:cViewPr varScale="1">
        <p:scale>
          <a:sx n="101" d="100"/>
          <a:sy n="101" d="100"/>
        </p:scale>
        <p:origin x="804" y="114"/>
      </p:cViewPr>
      <p:guideLst/>
    </p:cSldViewPr>
  </p:slideViewPr>
  <p:outlineViewPr>
    <p:cViewPr>
      <p:scale>
        <a:sx n="33" d="100"/>
        <a:sy n="33" d="100"/>
      </p:scale>
      <p:origin x="0" y="-173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ELINGER DEAN E" userId="5aafcf52-64c1-463d-851c-bb864c558efd" providerId="ADAL" clId="{E3A47F28-1471-47DE-A8D7-8FB3DBCDECE5}"/>
    <pc:docChg chg="delSld modSld">
      <pc:chgData name="SIDELINGER DEAN E" userId="5aafcf52-64c1-463d-851c-bb864c558efd" providerId="ADAL" clId="{E3A47F28-1471-47DE-A8D7-8FB3DBCDECE5}" dt="2022-08-19T16:58:11.988" v="85" actId="47"/>
      <pc:docMkLst>
        <pc:docMk/>
      </pc:docMkLst>
      <pc:sldChg chg="del">
        <pc:chgData name="SIDELINGER DEAN E" userId="5aafcf52-64c1-463d-851c-bb864c558efd" providerId="ADAL" clId="{E3A47F28-1471-47DE-A8D7-8FB3DBCDECE5}" dt="2022-08-19T16:56:43.721" v="45" actId="47"/>
        <pc:sldMkLst>
          <pc:docMk/>
          <pc:sldMk cId="4197802146" sldId="260"/>
        </pc:sldMkLst>
      </pc:sldChg>
      <pc:sldChg chg="del">
        <pc:chgData name="SIDELINGER DEAN E" userId="5aafcf52-64c1-463d-851c-bb864c558efd" providerId="ADAL" clId="{E3A47F28-1471-47DE-A8D7-8FB3DBCDECE5}" dt="2022-08-19T16:57:04.836" v="48" actId="47"/>
        <pc:sldMkLst>
          <pc:docMk/>
          <pc:sldMk cId="323772248" sldId="271"/>
        </pc:sldMkLst>
      </pc:sldChg>
      <pc:sldChg chg="del">
        <pc:chgData name="SIDELINGER DEAN E" userId="5aafcf52-64c1-463d-851c-bb864c558efd" providerId="ADAL" clId="{E3A47F28-1471-47DE-A8D7-8FB3DBCDECE5}" dt="2022-08-19T16:55:03.911" v="24" actId="47"/>
        <pc:sldMkLst>
          <pc:docMk/>
          <pc:sldMk cId="4271041530" sldId="808"/>
        </pc:sldMkLst>
      </pc:sldChg>
      <pc:sldChg chg="del">
        <pc:chgData name="SIDELINGER DEAN E" userId="5aafcf52-64c1-463d-851c-bb864c558efd" providerId="ADAL" clId="{E3A47F28-1471-47DE-A8D7-8FB3DBCDECE5}" dt="2022-08-19T16:58:04.726" v="82" actId="47"/>
        <pc:sldMkLst>
          <pc:docMk/>
          <pc:sldMk cId="157530447" sldId="2142532835"/>
        </pc:sldMkLst>
      </pc:sldChg>
      <pc:sldChg chg="del">
        <pc:chgData name="SIDELINGER DEAN E" userId="5aafcf52-64c1-463d-851c-bb864c558efd" providerId="ADAL" clId="{E3A47F28-1471-47DE-A8D7-8FB3DBCDECE5}" dt="2022-08-19T16:53:35.381" v="8" actId="47"/>
        <pc:sldMkLst>
          <pc:docMk/>
          <pc:sldMk cId="1512607908" sldId="2142532838"/>
        </pc:sldMkLst>
      </pc:sldChg>
      <pc:sldChg chg="del">
        <pc:chgData name="SIDELINGER DEAN E" userId="5aafcf52-64c1-463d-851c-bb864c558efd" providerId="ADAL" clId="{E3A47F28-1471-47DE-A8D7-8FB3DBCDECE5}" dt="2022-08-19T16:53:14.437" v="6" actId="47"/>
        <pc:sldMkLst>
          <pc:docMk/>
          <pc:sldMk cId="1733775712" sldId="2142532845"/>
        </pc:sldMkLst>
      </pc:sldChg>
      <pc:sldChg chg="del">
        <pc:chgData name="SIDELINGER DEAN E" userId="5aafcf52-64c1-463d-851c-bb864c558efd" providerId="ADAL" clId="{E3A47F28-1471-47DE-A8D7-8FB3DBCDECE5}" dt="2022-08-19T16:54:42.476" v="21" actId="47"/>
        <pc:sldMkLst>
          <pc:docMk/>
          <pc:sldMk cId="3923791724" sldId="2142532848"/>
        </pc:sldMkLst>
      </pc:sldChg>
      <pc:sldChg chg="del">
        <pc:chgData name="SIDELINGER DEAN E" userId="5aafcf52-64c1-463d-851c-bb864c558efd" providerId="ADAL" clId="{E3A47F28-1471-47DE-A8D7-8FB3DBCDECE5}" dt="2022-08-19T16:57:37.303" v="56" actId="47"/>
        <pc:sldMkLst>
          <pc:docMk/>
          <pc:sldMk cId="2969068186" sldId="2142532850"/>
        </pc:sldMkLst>
      </pc:sldChg>
      <pc:sldChg chg="del">
        <pc:chgData name="SIDELINGER DEAN E" userId="5aafcf52-64c1-463d-851c-bb864c558efd" providerId="ADAL" clId="{E3A47F28-1471-47DE-A8D7-8FB3DBCDECE5}" dt="2022-08-19T16:54:34.192" v="19" actId="47"/>
        <pc:sldMkLst>
          <pc:docMk/>
          <pc:sldMk cId="3501457602" sldId="2142532852"/>
        </pc:sldMkLst>
      </pc:sldChg>
      <pc:sldChg chg="del">
        <pc:chgData name="SIDELINGER DEAN E" userId="5aafcf52-64c1-463d-851c-bb864c558efd" providerId="ADAL" clId="{E3A47F28-1471-47DE-A8D7-8FB3DBCDECE5}" dt="2022-08-19T16:54:38.200" v="20" actId="47"/>
        <pc:sldMkLst>
          <pc:docMk/>
          <pc:sldMk cId="1447574185" sldId="2142532854"/>
        </pc:sldMkLst>
      </pc:sldChg>
      <pc:sldChg chg="del">
        <pc:chgData name="SIDELINGER DEAN E" userId="5aafcf52-64c1-463d-851c-bb864c558efd" providerId="ADAL" clId="{E3A47F28-1471-47DE-A8D7-8FB3DBCDECE5}" dt="2022-08-19T16:55:02.766" v="23" actId="47"/>
        <pc:sldMkLst>
          <pc:docMk/>
          <pc:sldMk cId="682357638" sldId="2142532856"/>
        </pc:sldMkLst>
      </pc:sldChg>
      <pc:sldChg chg="del">
        <pc:chgData name="SIDELINGER DEAN E" userId="5aafcf52-64c1-463d-851c-bb864c558efd" providerId="ADAL" clId="{E3A47F28-1471-47DE-A8D7-8FB3DBCDECE5}" dt="2022-08-19T16:52:40.917" v="0" actId="47"/>
        <pc:sldMkLst>
          <pc:docMk/>
          <pc:sldMk cId="70159644" sldId="2142532859"/>
        </pc:sldMkLst>
      </pc:sldChg>
      <pc:sldChg chg="del">
        <pc:chgData name="SIDELINGER DEAN E" userId="5aafcf52-64c1-463d-851c-bb864c558efd" providerId="ADAL" clId="{E3A47F28-1471-47DE-A8D7-8FB3DBCDECE5}" dt="2022-08-19T16:55:42.292" v="30" actId="47"/>
        <pc:sldMkLst>
          <pc:docMk/>
          <pc:sldMk cId="3813425075" sldId="2142532862"/>
        </pc:sldMkLst>
      </pc:sldChg>
      <pc:sldChg chg="modSp mod">
        <pc:chgData name="SIDELINGER DEAN E" userId="5aafcf52-64c1-463d-851c-bb864c558efd" providerId="ADAL" clId="{E3A47F28-1471-47DE-A8D7-8FB3DBCDECE5}" dt="2022-08-19T16:57:56.206" v="81" actId="20577"/>
        <pc:sldMkLst>
          <pc:docMk/>
          <pc:sldMk cId="3253069275" sldId="2142532863"/>
        </pc:sldMkLst>
        <pc:spChg chg="mod">
          <ac:chgData name="SIDELINGER DEAN E" userId="5aafcf52-64c1-463d-851c-bb864c558efd" providerId="ADAL" clId="{E3A47F28-1471-47DE-A8D7-8FB3DBCDECE5}" dt="2022-08-19T16:57:56.206" v="81" actId="20577"/>
          <ac:spMkLst>
            <pc:docMk/>
            <pc:sldMk cId="3253069275" sldId="2142532863"/>
            <ac:spMk id="2" creationId="{B78072A5-B8D6-44DE-9C67-69F1F4A393FC}"/>
          </ac:spMkLst>
        </pc:spChg>
      </pc:sldChg>
      <pc:sldChg chg="del">
        <pc:chgData name="SIDELINGER DEAN E" userId="5aafcf52-64c1-463d-851c-bb864c558efd" providerId="ADAL" clId="{E3A47F28-1471-47DE-A8D7-8FB3DBCDECE5}" dt="2022-08-19T16:54:31.918" v="18" actId="47"/>
        <pc:sldMkLst>
          <pc:docMk/>
          <pc:sldMk cId="1789461562" sldId="2142532864"/>
        </pc:sldMkLst>
      </pc:sldChg>
      <pc:sldChg chg="del">
        <pc:chgData name="SIDELINGER DEAN E" userId="5aafcf52-64c1-463d-851c-bb864c558efd" providerId="ADAL" clId="{E3A47F28-1471-47DE-A8D7-8FB3DBCDECE5}" dt="2022-08-19T16:55:07.166" v="25" actId="47"/>
        <pc:sldMkLst>
          <pc:docMk/>
          <pc:sldMk cId="606017596" sldId="2142532875"/>
        </pc:sldMkLst>
      </pc:sldChg>
      <pc:sldChg chg="del">
        <pc:chgData name="SIDELINGER DEAN E" userId="5aafcf52-64c1-463d-851c-bb864c558efd" providerId="ADAL" clId="{E3A47F28-1471-47DE-A8D7-8FB3DBCDECE5}" dt="2022-08-19T16:55:00.427" v="22" actId="47"/>
        <pc:sldMkLst>
          <pc:docMk/>
          <pc:sldMk cId="2115346318" sldId="2142532876"/>
        </pc:sldMkLst>
      </pc:sldChg>
      <pc:sldChg chg="del">
        <pc:chgData name="SIDELINGER DEAN E" userId="5aafcf52-64c1-463d-851c-bb864c558efd" providerId="ADAL" clId="{E3A47F28-1471-47DE-A8D7-8FB3DBCDECE5}" dt="2022-08-19T16:53:38.608" v="11" actId="47"/>
        <pc:sldMkLst>
          <pc:docMk/>
          <pc:sldMk cId="2994162342" sldId="2142532877"/>
        </pc:sldMkLst>
      </pc:sldChg>
      <pc:sldChg chg="del">
        <pc:chgData name="SIDELINGER DEAN E" userId="5aafcf52-64c1-463d-851c-bb864c558efd" providerId="ADAL" clId="{E3A47F28-1471-47DE-A8D7-8FB3DBCDECE5}" dt="2022-08-19T16:53:56.533" v="12" actId="47"/>
        <pc:sldMkLst>
          <pc:docMk/>
          <pc:sldMk cId="3254131921" sldId="2142532878"/>
        </pc:sldMkLst>
      </pc:sldChg>
      <pc:sldChg chg="del">
        <pc:chgData name="SIDELINGER DEAN E" userId="5aafcf52-64c1-463d-851c-bb864c558efd" providerId="ADAL" clId="{E3A47F28-1471-47DE-A8D7-8FB3DBCDECE5}" dt="2022-08-19T16:56:48.787" v="47" actId="47"/>
        <pc:sldMkLst>
          <pc:docMk/>
          <pc:sldMk cId="4234302475" sldId="2142532880"/>
        </pc:sldMkLst>
      </pc:sldChg>
      <pc:sldChg chg="del">
        <pc:chgData name="SIDELINGER DEAN E" userId="5aafcf52-64c1-463d-851c-bb864c558efd" providerId="ADAL" clId="{E3A47F28-1471-47DE-A8D7-8FB3DBCDECE5}" dt="2022-08-19T16:55:47.933" v="31" actId="47"/>
        <pc:sldMkLst>
          <pc:docMk/>
          <pc:sldMk cId="3417291216" sldId="2142532884"/>
        </pc:sldMkLst>
      </pc:sldChg>
      <pc:sldChg chg="del">
        <pc:chgData name="SIDELINGER DEAN E" userId="5aafcf52-64c1-463d-851c-bb864c558efd" providerId="ADAL" clId="{E3A47F28-1471-47DE-A8D7-8FB3DBCDECE5}" dt="2022-08-19T16:57:10.259" v="50" actId="47"/>
        <pc:sldMkLst>
          <pc:docMk/>
          <pc:sldMk cId="2850095557" sldId="2142532885"/>
        </pc:sldMkLst>
      </pc:sldChg>
      <pc:sldChg chg="del">
        <pc:chgData name="SIDELINGER DEAN E" userId="5aafcf52-64c1-463d-851c-bb864c558efd" providerId="ADAL" clId="{E3A47F28-1471-47DE-A8D7-8FB3DBCDECE5}" dt="2022-08-19T16:53:58.115" v="13" actId="47"/>
        <pc:sldMkLst>
          <pc:docMk/>
          <pc:sldMk cId="3675389162" sldId="2142532886"/>
        </pc:sldMkLst>
      </pc:sldChg>
      <pc:sldChg chg="del">
        <pc:chgData name="SIDELINGER DEAN E" userId="5aafcf52-64c1-463d-851c-bb864c558efd" providerId="ADAL" clId="{E3A47F28-1471-47DE-A8D7-8FB3DBCDECE5}" dt="2022-08-19T16:54:00.054" v="14" actId="47"/>
        <pc:sldMkLst>
          <pc:docMk/>
          <pc:sldMk cId="735173899" sldId="2142532887"/>
        </pc:sldMkLst>
      </pc:sldChg>
      <pc:sldChg chg="del">
        <pc:chgData name="SIDELINGER DEAN E" userId="5aafcf52-64c1-463d-851c-bb864c558efd" providerId="ADAL" clId="{E3A47F28-1471-47DE-A8D7-8FB3DBCDECE5}" dt="2022-08-19T16:54:01.146" v="15" actId="47"/>
        <pc:sldMkLst>
          <pc:docMk/>
          <pc:sldMk cId="3258891353" sldId="2142532888"/>
        </pc:sldMkLst>
      </pc:sldChg>
      <pc:sldChg chg="del">
        <pc:chgData name="SIDELINGER DEAN E" userId="5aafcf52-64c1-463d-851c-bb864c558efd" providerId="ADAL" clId="{E3A47F28-1471-47DE-A8D7-8FB3DBCDECE5}" dt="2022-08-19T16:54:19.293" v="16" actId="47"/>
        <pc:sldMkLst>
          <pc:docMk/>
          <pc:sldMk cId="232898879" sldId="2142532889"/>
        </pc:sldMkLst>
      </pc:sldChg>
      <pc:sldChg chg="del">
        <pc:chgData name="SIDELINGER DEAN E" userId="5aafcf52-64c1-463d-851c-bb864c558efd" providerId="ADAL" clId="{E3A47F28-1471-47DE-A8D7-8FB3DBCDECE5}" dt="2022-08-19T16:54:21.820" v="17" actId="47"/>
        <pc:sldMkLst>
          <pc:docMk/>
          <pc:sldMk cId="3160296365" sldId="2142532890"/>
        </pc:sldMkLst>
      </pc:sldChg>
      <pc:sldChg chg="del">
        <pc:chgData name="SIDELINGER DEAN E" userId="5aafcf52-64c1-463d-851c-bb864c558efd" providerId="ADAL" clId="{E3A47F28-1471-47DE-A8D7-8FB3DBCDECE5}" dt="2022-08-19T16:56:39.799" v="41" actId="47"/>
        <pc:sldMkLst>
          <pc:docMk/>
          <pc:sldMk cId="3463427746" sldId="2142532891"/>
        </pc:sldMkLst>
      </pc:sldChg>
      <pc:sldChg chg="del">
        <pc:chgData name="SIDELINGER DEAN E" userId="5aafcf52-64c1-463d-851c-bb864c558efd" providerId="ADAL" clId="{E3A47F28-1471-47DE-A8D7-8FB3DBCDECE5}" dt="2022-08-19T16:57:06.301" v="49" actId="47"/>
        <pc:sldMkLst>
          <pc:docMk/>
          <pc:sldMk cId="3306143038" sldId="2142532892"/>
        </pc:sldMkLst>
      </pc:sldChg>
      <pc:sldChg chg="del">
        <pc:chgData name="SIDELINGER DEAN E" userId="5aafcf52-64c1-463d-851c-bb864c558efd" providerId="ADAL" clId="{E3A47F28-1471-47DE-A8D7-8FB3DBCDECE5}" dt="2022-08-19T16:58:06.827" v="83" actId="47"/>
        <pc:sldMkLst>
          <pc:docMk/>
          <pc:sldMk cId="3941766018" sldId="2142532893"/>
        </pc:sldMkLst>
      </pc:sldChg>
      <pc:sldChg chg="del">
        <pc:chgData name="SIDELINGER DEAN E" userId="5aafcf52-64c1-463d-851c-bb864c558efd" providerId="ADAL" clId="{E3A47F28-1471-47DE-A8D7-8FB3DBCDECE5}" dt="2022-08-19T16:58:07.701" v="84" actId="47"/>
        <pc:sldMkLst>
          <pc:docMk/>
          <pc:sldMk cId="2167537152" sldId="2142532894"/>
        </pc:sldMkLst>
      </pc:sldChg>
      <pc:sldChg chg="del">
        <pc:chgData name="SIDELINGER DEAN E" userId="5aafcf52-64c1-463d-851c-bb864c558efd" providerId="ADAL" clId="{E3A47F28-1471-47DE-A8D7-8FB3DBCDECE5}" dt="2022-08-19T16:53:33.467" v="7" actId="47"/>
        <pc:sldMkLst>
          <pc:docMk/>
          <pc:sldMk cId="5260290" sldId="2142532899"/>
        </pc:sldMkLst>
      </pc:sldChg>
      <pc:sldChg chg="del">
        <pc:chgData name="SIDELINGER DEAN E" userId="5aafcf52-64c1-463d-851c-bb864c558efd" providerId="ADAL" clId="{E3A47F28-1471-47DE-A8D7-8FB3DBCDECE5}" dt="2022-08-19T16:53:36.551" v="9" actId="47"/>
        <pc:sldMkLst>
          <pc:docMk/>
          <pc:sldMk cId="3183080004" sldId="2142532900"/>
        </pc:sldMkLst>
      </pc:sldChg>
      <pc:sldChg chg="del">
        <pc:chgData name="SIDELINGER DEAN E" userId="5aafcf52-64c1-463d-851c-bb864c558efd" providerId="ADAL" clId="{E3A47F28-1471-47DE-A8D7-8FB3DBCDECE5}" dt="2022-08-19T16:53:37.290" v="10" actId="47"/>
        <pc:sldMkLst>
          <pc:docMk/>
          <pc:sldMk cId="2480246259" sldId="2142532901"/>
        </pc:sldMkLst>
      </pc:sldChg>
      <pc:sldChg chg="del">
        <pc:chgData name="SIDELINGER DEAN E" userId="5aafcf52-64c1-463d-851c-bb864c558efd" providerId="ADAL" clId="{E3A47F28-1471-47DE-A8D7-8FB3DBCDECE5}" dt="2022-08-19T16:56:40.633" v="42" actId="47"/>
        <pc:sldMkLst>
          <pc:docMk/>
          <pc:sldMk cId="1700237241" sldId="2142532904"/>
        </pc:sldMkLst>
      </pc:sldChg>
      <pc:sldChg chg="del">
        <pc:chgData name="SIDELINGER DEAN E" userId="5aafcf52-64c1-463d-851c-bb864c558efd" providerId="ADAL" clId="{E3A47F28-1471-47DE-A8D7-8FB3DBCDECE5}" dt="2022-08-19T16:56:42.006" v="43" actId="47"/>
        <pc:sldMkLst>
          <pc:docMk/>
          <pc:sldMk cId="2794876685" sldId="2142532905"/>
        </pc:sldMkLst>
      </pc:sldChg>
      <pc:sldChg chg="del">
        <pc:chgData name="SIDELINGER DEAN E" userId="5aafcf52-64c1-463d-851c-bb864c558efd" providerId="ADAL" clId="{E3A47F28-1471-47DE-A8D7-8FB3DBCDECE5}" dt="2022-08-19T16:56:42.697" v="44" actId="47"/>
        <pc:sldMkLst>
          <pc:docMk/>
          <pc:sldMk cId="647947183" sldId="2142532906"/>
        </pc:sldMkLst>
      </pc:sldChg>
      <pc:sldChg chg="del">
        <pc:chgData name="SIDELINGER DEAN E" userId="5aafcf52-64c1-463d-851c-bb864c558efd" providerId="ADAL" clId="{E3A47F28-1471-47DE-A8D7-8FB3DBCDECE5}" dt="2022-08-19T16:56:46.229" v="46" actId="47"/>
        <pc:sldMkLst>
          <pc:docMk/>
          <pc:sldMk cId="975606223" sldId="2142532907"/>
        </pc:sldMkLst>
      </pc:sldChg>
      <pc:sldChg chg="del">
        <pc:chgData name="SIDELINGER DEAN E" userId="5aafcf52-64c1-463d-851c-bb864c558efd" providerId="ADAL" clId="{E3A47F28-1471-47DE-A8D7-8FB3DBCDECE5}" dt="2022-08-19T16:57:12.937" v="51" actId="47"/>
        <pc:sldMkLst>
          <pc:docMk/>
          <pc:sldMk cId="2513427522" sldId="2142532908"/>
        </pc:sldMkLst>
      </pc:sldChg>
      <pc:sldChg chg="del">
        <pc:chgData name="SIDELINGER DEAN E" userId="5aafcf52-64c1-463d-851c-bb864c558efd" providerId="ADAL" clId="{E3A47F28-1471-47DE-A8D7-8FB3DBCDECE5}" dt="2022-08-19T16:57:14.882" v="52" actId="47"/>
        <pc:sldMkLst>
          <pc:docMk/>
          <pc:sldMk cId="3452664202" sldId="2142532909"/>
        </pc:sldMkLst>
      </pc:sldChg>
      <pc:sldChg chg="del">
        <pc:chgData name="SIDELINGER DEAN E" userId="5aafcf52-64c1-463d-851c-bb864c558efd" providerId="ADAL" clId="{E3A47F28-1471-47DE-A8D7-8FB3DBCDECE5}" dt="2022-08-19T16:57:15.719" v="53" actId="47"/>
        <pc:sldMkLst>
          <pc:docMk/>
          <pc:sldMk cId="1541240659" sldId="2142532910"/>
        </pc:sldMkLst>
      </pc:sldChg>
      <pc:sldChg chg="del">
        <pc:chgData name="SIDELINGER DEAN E" userId="5aafcf52-64c1-463d-851c-bb864c558efd" providerId="ADAL" clId="{E3A47F28-1471-47DE-A8D7-8FB3DBCDECE5}" dt="2022-08-19T16:55:09.139" v="26" actId="47"/>
        <pc:sldMkLst>
          <pc:docMk/>
          <pc:sldMk cId="2528796199" sldId="2142532912"/>
        </pc:sldMkLst>
      </pc:sldChg>
      <pc:sldChg chg="del">
        <pc:chgData name="SIDELINGER DEAN E" userId="5aafcf52-64c1-463d-851c-bb864c558efd" providerId="ADAL" clId="{E3A47F28-1471-47DE-A8D7-8FB3DBCDECE5}" dt="2022-08-19T16:55:25.496" v="27" actId="47"/>
        <pc:sldMkLst>
          <pc:docMk/>
          <pc:sldMk cId="918616579" sldId="2142532913"/>
        </pc:sldMkLst>
      </pc:sldChg>
      <pc:sldChg chg="del">
        <pc:chgData name="SIDELINGER DEAN E" userId="5aafcf52-64c1-463d-851c-bb864c558efd" providerId="ADAL" clId="{E3A47F28-1471-47DE-A8D7-8FB3DBCDECE5}" dt="2022-08-19T16:55:26.659" v="28" actId="47"/>
        <pc:sldMkLst>
          <pc:docMk/>
          <pc:sldMk cId="215572600" sldId="2142532914"/>
        </pc:sldMkLst>
      </pc:sldChg>
      <pc:sldChg chg="del">
        <pc:chgData name="SIDELINGER DEAN E" userId="5aafcf52-64c1-463d-851c-bb864c558efd" providerId="ADAL" clId="{E3A47F28-1471-47DE-A8D7-8FB3DBCDECE5}" dt="2022-08-19T16:55:27.975" v="29" actId="47"/>
        <pc:sldMkLst>
          <pc:docMk/>
          <pc:sldMk cId="2554101932" sldId="2142532915"/>
        </pc:sldMkLst>
      </pc:sldChg>
      <pc:sldChg chg="del">
        <pc:chgData name="SIDELINGER DEAN E" userId="5aafcf52-64c1-463d-851c-bb864c558efd" providerId="ADAL" clId="{E3A47F28-1471-47DE-A8D7-8FB3DBCDECE5}" dt="2022-08-19T16:52:42.588" v="1" actId="47"/>
        <pc:sldMkLst>
          <pc:docMk/>
          <pc:sldMk cId="722779460" sldId="2142532919"/>
        </pc:sldMkLst>
      </pc:sldChg>
      <pc:sldChg chg="del">
        <pc:chgData name="SIDELINGER DEAN E" userId="5aafcf52-64c1-463d-851c-bb864c558efd" providerId="ADAL" clId="{E3A47F28-1471-47DE-A8D7-8FB3DBCDECE5}" dt="2022-08-19T16:52:45.115" v="2" actId="47"/>
        <pc:sldMkLst>
          <pc:docMk/>
          <pc:sldMk cId="946056346" sldId="2142532920"/>
        </pc:sldMkLst>
      </pc:sldChg>
      <pc:sldChg chg="del">
        <pc:chgData name="SIDELINGER DEAN E" userId="5aafcf52-64c1-463d-851c-bb864c558efd" providerId="ADAL" clId="{E3A47F28-1471-47DE-A8D7-8FB3DBCDECE5}" dt="2022-08-19T16:52:46.844" v="3" actId="47"/>
        <pc:sldMkLst>
          <pc:docMk/>
          <pc:sldMk cId="2259636408" sldId="2142532921"/>
        </pc:sldMkLst>
      </pc:sldChg>
      <pc:sldChg chg="del">
        <pc:chgData name="SIDELINGER DEAN E" userId="5aafcf52-64c1-463d-851c-bb864c558efd" providerId="ADAL" clId="{E3A47F28-1471-47DE-A8D7-8FB3DBCDECE5}" dt="2022-08-19T16:52:48.423" v="4" actId="47"/>
        <pc:sldMkLst>
          <pc:docMk/>
          <pc:sldMk cId="768311037" sldId="2142532922"/>
        </pc:sldMkLst>
      </pc:sldChg>
      <pc:sldChg chg="del">
        <pc:chgData name="SIDELINGER DEAN E" userId="5aafcf52-64c1-463d-851c-bb864c558efd" providerId="ADAL" clId="{E3A47F28-1471-47DE-A8D7-8FB3DBCDECE5}" dt="2022-08-19T16:52:50.531" v="5" actId="47"/>
        <pc:sldMkLst>
          <pc:docMk/>
          <pc:sldMk cId="1663758629" sldId="2142532923"/>
        </pc:sldMkLst>
      </pc:sldChg>
      <pc:sldChg chg="del">
        <pc:chgData name="SIDELINGER DEAN E" userId="5aafcf52-64c1-463d-851c-bb864c558efd" providerId="ADAL" clId="{E3A47F28-1471-47DE-A8D7-8FB3DBCDECE5}" dt="2022-08-19T16:57:17.186" v="54" actId="47"/>
        <pc:sldMkLst>
          <pc:docMk/>
          <pc:sldMk cId="2210824971" sldId="2142532925"/>
        </pc:sldMkLst>
      </pc:sldChg>
      <pc:sldChg chg="del">
        <pc:chgData name="SIDELINGER DEAN E" userId="5aafcf52-64c1-463d-851c-bb864c558efd" providerId="ADAL" clId="{E3A47F28-1471-47DE-A8D7-8FB3DBCDECE5}" dt="2022-08-19T16:57:18.865" v="55" actId="47"/>
        <pc:sldMkLst>
          <pc:docMk/>
          <pc:sldMk cId="2918748903" sldId="2142532926"/>
        </pc:sldMkLst>
      </pc:sldChg>
      <pc:sldChg chg="del">
        <pc:chgData name="SIDELINGER DEAN E" userId="5aafcf52-64c1-463d-851c-bb864c558efd" providerId="ADAL" clId="{E3A47F28-1471-47DE-A8D7-8FB3DBCDECE5}" dt="2022-08-19T16:55:52.242" v="32" actId="47"/>
        <pc:sldMkLst>
          <pc:docMk/>
          <pc:sldMk cId="3566267756" sldId="2142532927"/>
        </pc:sldMkLst>
      </pc:sldChg>
      <pc:sldChg chg="del">
        <pc:chgData name="SIDELINGER DEAN E" userId="5aafcf52-64c1-463d-851c-bb864c558efd" providerId="ADAL" clId="{E3A47F28-1471-47DE-A8D7-8FB3DBCDECE5}" dt="2022-08-19T16:55:53.113" v="33" actId="47"/>
        <pc:sldMkLst>
          <pc:docMk/>
          <pc:sldMk cId="4125891848" sldId="2142532928"/>
        </pc:sldMkLst>
      </pc:sldChg>
      <pc:sldChg chg="del">
        <pc:chgData name="SIDELINGER DEAN E" userId="5aafcf52-64c1-463d-851c-bb864c558efd" providerId="ADAL" clId="{E3A47F28-1471-47DE-A8D7-8FB3DBCDECE5}" dt="2022-08-19T16:55:54.012" v="34" actId="47"/>
        <pc:sldMkLst>
          <pc:docMk/>
          <pc:sldMk cId="2074732828" sldId="2142532929"/>
        </pc:sldMkLst>
      </pc:sldChg>
      <pc:sldChg chg="del">
        <pc:chgData name="SIDELINGER DEAN E" userId="5aafcf52-64c1-463d-851c-bb864c558efd" providerId="ADAL" clId="{E3A47F28-1471-47DE-A8D7-8FB3DBCDECE5}" dt="2022-08-19T16:55:55.897" v="35" actId="47"/>
        <pc:sldMkLst>
          <pc:docMk/>
          <pc:sldMk cId="1633662111" sldId="2142532930"/>
        </pc:sldMkLst>
      </pc:sldChg>
      <pc:sldChg chg="del">
        <pc:chgData name="SIDELINGER DEAN E" userId="5aafcf52-64c1-463d-851c-bb864c558efd" providerId="ADAL" clId="{E3A47F28-1471-47DE-A8D7-8FB3DBCDECE5}" dt="2022-08-19T16:55:56.713" v="36" actId="47"/>
        <pc:sldMkLst>
          <pc:docMk/>
          <pc:sldMk cId="2475480266" sldId="2142532931"/>
        </pc:sldMkLst>
      </pc:sldChg>
      <pc:sldChg chg="del">
        <pc:chgData name="SIDELINGER DEAN E" userId="5aafcf52-64c1-463d-851c-bb864c558efd" providerId="ADAL" clId="{E3A47F28-1471-47DE-A8D7-8FB3DBCDECE5}" dt="2022-08-19T16:56:00.042" v="37" actId="47"/>
        <pc:sldMkLst>
          <pc:docMk/>
          <pc:sldMk cId="1070576236" sldId="2142532933"/>
        </pc:sldMkLst>
      </pc:sldChg>
      <pc:sldChg chg="del">
        <pc:chgData name="SIDELINGER DEAN E" userId="5aafcf52-64c1-463d-851c-bb864c558efd" providerId="ADAL" clId="{E3A47F28-1471-47DE-A8D7-8FB3DBCDECE5}" dt="2022-08-19T16:56:02.323" v="38" actId="47"/>
        <pc:sldMkLst>
          <pc:docMk/>
          <pc:sldMk cId="2675920744" sldId="2142532934"/>
        </pc:sldMkLst>
      </pc:sldChg>
      <pc:sldChg chg="del">
        <pc:chgData name="SIDELINGER DEAN E" userId="5aafcf52-64c1-463d-851c-bb864c558efd" providerId="ADAL" clId="{E3A47F28-1471-47DE-A8D7-8FB3DBCDECE5}" dt="2022-08-19T16:56:03.260" v="39" actId="47"/>
        <pc:sldMkLst>
          <pc:docMk/>
          <pc:sldMk cId="3150668234" sldId="2142532935"/>
        </pc:sldMkLst>
      </pc:sldChg>
      <pc:sldChg chg="del">
        <pc:chgData name="SIDELINGER DEAN E" userId="5aafcf52-64c1-463d-851c-bb864c558efd" providerId="ADAL" clId="{E3A47F28-1471-47DE-A8D7-8FB3DBCDECE5}" dt="2022-08-19T16:56:04.987" v="40" actId="47"/>
        <pc:sldMkLst>
          <pc:docMk/>
          <pc:sldMk cId="240427562" sldId="2142532936"/>
        </pc:sldMkLst>
      </pc:sldChg>
      <pc:sldChg chg="del">
        <pc:chgData name="SIDELINGER DEAN E" userId="5aafcf52-64c1-463d-851c-bb864c558efd" providerId="ADAL" clId="{E3A47F28-1471-47DE-A8D7-8FB3DBCDECE5}" dt="2022-08-19T16:58:11.988" v="85" actId="47"/>
        <pc:sldMkLst>
          <pc:docMk/>
          <pc:sldMk cId="2687624795" sldId="21425329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CA7AA-5500-45ED-B738-9446AF8C7BF7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CCE0-B1BF-449D-9010-0D09F328A5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 and Rachael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DE1AF-C538-4F4C-A0B8-BD9126001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is super different!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07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4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5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54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6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42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1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8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5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4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 and Rachael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8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  <a:p>
            <a:r>
              <a:rPr lang="en-US"/>
              <a:t>36</a:t>
            </a:r>
            <a:r>
              <a:rPr lang="en-US" dirty="0"/>
              <a:t>% under Latinx umbrella</a:t>
            </a:r>
          </a:p>
          <a:p>
            <a:r>
              <a:rPr lang="en-US" dirty="0"/>
              <a:t>Percentages do not add </a:t>
            </a:r>
          </a:p>
          <a:p>
            <a:r>
              <a:rPr lang="en-US" dirty="0"/>
              <a:t>Differences with US: 13 cases assigned female at birth, 2 pediatric cases, 1 pregnant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4E4D-797B-484A-A201-7A0BC426BF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5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Tim</a:t>
            </a:r>
          </a:p>
          <a:p>
            <a:endParaRPr lang="en-US"/>
          </a:p>
          <a:p>
            <a:r>
              <a:rPr lang="en-US"/>
              <a:t>36</a:t>
            </a:r>
            <a:r>
              <a:rPr lang="en-US" dirty="0"/>
              <a:t>% under Latinx umbrella</a:t>
            </a:r>
          </a:p>
          <a:p>
            <a:r>
              <a:rPr lang="en-US" dirty="0"/>
              <a:t>Percentages do not add </a:t>
            </a:r>
          </a:p>
          <a:p>
            <a:r>
              <a:rPr lang="en-US" dirty="0"/>
              <a:t>Differences with US: 13 cases assigned female at birth, 2 pediatric cases, 1 pregnant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94E4D-797B-484A-A201-7A0BC426BF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02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2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6FCCE0-B1BF-449D-9010-0D09F328A5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2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4" Type="http://schemas.openxmlformats.org/officeDocument/2006/relationships/image" Target="../media/image11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 dirty="0">
              <a:solidFill>
                <a:srgbClr val="0055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AD93DC3-2293-4198-BDF7-2D48B7093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6C1E5-9555-4A94-B314-99DBC1858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54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33DD-3FCF-4976-813D-ABC54E13B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A4372C9-8483-434E-AC48-263A4D750F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BDC7-F241-4663-B339-A050E5256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43E170-E7C9-4F31-9A28-324D500EBA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54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D72DE-E249-4D72-B5AB-B4DE976F4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2AE602-E129-45B9-8BA7-F47AD2E92B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5AE-1B8F-4991-8469-B7EBBD3E2A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A9B6B8-99CD-4113-B414-F990B2C4E7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D96E4-8D10-4A60-8D21-4B435B888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36631A-995E-47B1-9A0C-88913C868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32B7-E7BE-4097-B6EE-769D0DDF83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F2167-4DBE-45C2-970A-393127E96A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8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F29C0-985E-4CCA-95EC-029C882F3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679012F-6909-48BE-BDF7-23462E301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6CFD-2ED6-4816-841A-F22FABC148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A312C2-F640-4BBF-B37F-C3B133D41E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194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231C1-0494-4C19-BFA2-B1E72CC37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6752C9-22EA-4C02-A131-BC53C846D4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19AB-CE53-438A-B076-7D9F082B6B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DEF537-1D67-4276-8861-BC1E02148BE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87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892D5-5920-4CCB-9D63-93C20FEF8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A01CA9C-7271-4B4E-B907-DB6986E5E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FC4-1475-460B-B9E2-9CFB41DFF5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23F01F4-7BC7-4179-BAE1-42C9E3ACB8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97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E9923-CAAB-4993-B135-EAA5DBF60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8171EC-CCDF-4FF1-A563-08B3EB325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63A-7368-4C04-B6B0-C78B36E7AD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E9409B9-8EF3-4BCE-8A7A-B49B147830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10333-060A-4A82-BE0B-AB3A689D4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2ECCA8-D871-411C-9BE3-03F2D3BF6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5780-059F-483B-B198-F770037BF7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8FAFED9-8C58-4667-952B-797A5C632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97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35757-1CB8-47E6-A612-351791F6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631848-1CBB-4AF2-A9E4-1CF4389A11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FECD-D080-419C-8C0B-C62E4384D1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7720C5-19FF-48CE-AFA7-291D02864E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37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7E72D-22F8-433E-9489-2E11EA7E8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20A34-8642-4576-AA2F-C52CD1E89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927-9F32-489B-85D0-F5901BBA96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26DC1B-CAB5-4066-B552-64AA7DD4EE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653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2438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090B28C-07C1-4951-A5D2-A32E3207747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xfrm>
            <a:off x="4500563" y="6542088"/>
            <a:ext cx="13811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C5C-7F39-4945-88CA-26DB39FBB9D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8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F8D761A-EA0D-4F4F-81E8-CC5966C16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8660C-F8A4-4069-B80B-A491A2179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828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8DB4-B92C-43FC-AFA4-B4B0CA88A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7AA7B4-11E7-4F6F-BE5D-BF783E5164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39A3-1858-4587-B42B-EABC4364E7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CB1811-F701-4981-898C-8D2916153B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408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72E73-A092-41F3-9BEB-AB9D57999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12439A7-46BC-4211-80AC-F0A3053FC0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7F8A-88A1-4869-9C88-369DE3E1BB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0036DD7-8E53-4BDE-8334-B5B34D251E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648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1863F-C668-4871-A7FC-B56BB1C42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CF9734-3C81-4D4A-93A4-6A98E74250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2FF-3839-4380-96A3-EE35C2AD82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89C515-D779-424E-B548-0386E83868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3129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89B86-C5D7-4179-82D6-4EE5130C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2438882-AD47-48A3-ABA7-14D73D09D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FCF6-B49D-4090-9258-FA1F113A70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54B154-DE2B-4042-B82B-ADDE4F539C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156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AA22A5-4F69-4FFB-8730-68A95F77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ADA827-81A6-425B-AAAF-ECDF27FE25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18E4-41D5-4DA9-9D6E-64089BB667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60DC70-C4C5-4EAC-858A-1EAEB9C6D1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9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2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5FA008-4223-4264-8507-075783634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1DFF44-47F3-4743-8952-11D78576F9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8126-13BB-4931-B525-53201A17FF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B7B1408-5ECA-43F5-A52D-586949158B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05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DB76A-2094-43F1-A9BA-4B5782B34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158CAA-CD71-431A-A1A6-C1090DDB9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9102-8E99-45AC-89FD-BED1C6693B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0C8CF63-4C11-4890-81D4-DC04756FE7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33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62EE0-6C5E-479D-BA35-536604C9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C64675B-3A38-4C34-A1DB-6B4634FEB6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DBC7-47C5-4305-B97F-6B614D5AFA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5BB31B-E169-44D0-BD37-EF963CE7FE4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261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59B9F-0FE7-4DAD-BF06-74BA79CB8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F8BBE27-2D99-4AE7-A8C5-F37B996E6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09E7-CC01-44CF-9D97-D1BCE13B25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E561B1-DC7C-4A95-ABFF-633CE3281E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036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C3F95-2E21-43BA-9893-1758B37F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3086F4-E28E-4BDC-A179-95499B9DF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6FE0-B4D3-423E-AF42-99DCA266D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636AC-AEF0-4640-93F0-23D609EC30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8955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616602A-0233-46CC-955D-FE42D6F63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A98EE-B76F-4615-B756-142AC1B808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3276600" cy="47625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OREGON PUBLIC HEALTH DIVISION</a:t>
            </a:r>
            <a:br>
              <a:rPr lang="en-US" altLang="en-US" dirty="0"/>
            </a:br>
            <a:r>
              <a:rPr lang="en-US" altLang="en-US" dirty="0"/>
              <a:t>Acute &amp; Communicable Disease Prevention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346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14D-0E20-4E23-8C8C-47C657D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A9AED-9686-4AC4-8B36-D38D34C8E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71E-01A7-4E45-8BC3-62FEB67993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CE2E-AE1B-4FD1-A52C-CB87416CF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194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3D9B-8A71-44D3-8C89-3262B4C9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770B-08A3-4642-947F-1D801C03E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D18-181B-4DD8-994D-FD6D7D9771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2C00-376F-4418-9982-F33D07244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627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C827-64F6-4144-9F2B-C0AC5D92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E3A8-1223-41BA-A67D-2F0BF17C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C2CF-F847-43E8-A6A3-C7061343CE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763F4-7068-44F4-A76E-9B8F34C7B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093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0A39B-2203-4824-B3E3-1A33EB5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42C87-1219-4CC3-9830-9DCAD43DC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C217-D171-4CB0-A5DC-2B15BA961C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D2CE8E-A09E-4B48-B607-3384B491BF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93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59EF-741B-4861-8ABC-6EBC5897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64E7-2C05-41C7-AF90-EDE300DFD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A876-57CD-4F5C-9C45-8A0C5F3EED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F5D2-A2F4-4834-BA07-919420D3A2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737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8121-20F4-425A-9660-AD8FB7F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F9940-DA34-4F32-BAC4-13404475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575E-357C-4FB3-B9AE-43D8A6BE32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78F6-29FA-4179-A3A1-4878CE6F8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291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A485-010A-4A4F-9447-12D768D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ED0A-AEFB-4281-9E71-608ABEEE0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59CE-820A-46B5-9B5C-341150AFEC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BDA011-E06A-4BCB-A7CE-364BADDD00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6354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D7C86-EED5-42E4-B453-25147FC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DF94-9A86-47D6-B4F7-C5629FE1E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830C-2FF6-4833-B1BB-CD0BCE96FF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092CD1-FA86-4A69-BF8F-E270295ABD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02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A68F-1497-4364-9ABF-055B70FD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2537E-F024-4EEF-8034-5A4A95DD8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24C3-C66B-4B84-9628-090B56B58A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F0DF-C826-49EC-AF27-D93F57F0C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2441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D7EE-1BDA-44A2-9EC5-A4ACF383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75EC8-51F1-49FB-AD3E-31FE8C4C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FBB-28E1-42BF-9BBB-05DFF6BC1E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AEE98-BE83-4158-AC0B-26E0BDE536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485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861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290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9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74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86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047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838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943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146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583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966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064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E50E251-4B74-4222-849F-3B8F335C3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4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3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E2EB5-C95C-41EE-A837-79B28D38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549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077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2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78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33D54F0-357B-450E-B0C7-0FB6B8D921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65F3-E9AA-4E9B-B262-B819B5219B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2D0AE9B-B9C3-4243-AFA6-E7AADBBB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499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 dirty="0">
              <a:solidFill>
                <a:srgbClr val="005595"/>
              </a:solidFill>
              <a:latin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1FEAB-F8A3-4846-AA00-7FBA71BE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39" y="6534150"/>
            <a:ext cx="3532909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744E5-3786-4652-8DE9-FF690F122B9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702530"/>
            <a:ext cx="2181182" cy="41251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EB213A1-D940-477E-862A-4F3F9BD43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0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86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04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36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09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7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8D957-E888-4686-B7D9-4EAE6F568C6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8291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5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03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5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07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1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4944"/>
            <a:ext cx="77724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700" b="0" spc="-56" dirty="0">
                <a:latin typeface="+mj-lt"/>
              </a:defRPr>
            </a:lvl1pPr>
          </a:lstStyle>
          <a:p>
            <a:pPr lvl="0" defTabSz="51435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811CD71-04DB-4D73-B8B2-6FB76AB4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21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, Subhead &amp;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912B5A-4EFE-4F10-9322-C971DDF230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174618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912B5A-4EFE-4F10-9322-C971DDF23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CF43516-C935-4785-8727-EA48BADEDC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>
              <a:latin typeface="Chronicle Display Black" pitchFamily="50" charset="0"/>
              <a:sym typeface="Chronicle Display Black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B292-D9D0-4411-8456-90C02DB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669544"/>
            <a:ext cx="4603134" cy="38139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8CA61B-8DBB-4395-9E9F-405E5CBF79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0521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50516E-641C-4EFA-8CA7-4E0C60B42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25" y="1050936"/>
            <a:ext cx="4603134" cy="38139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z="1050"/>
              <a:t>Click to edit Master text styles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0280C66-47F5-4458-AA31-95CF3025E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8125" y="466344"/>
            <a:ext cx="2516886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675" b="1" kern="0" cap="all" spc="188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71450" lvl="0" indent="-171450"/>
            <a:r>
              <a:rPr lang="en-US"/>
              <a:t>BREADCRUMBS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DD86A-F6F6-46D4-9095-97B5C3E03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25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rgbClr val="FD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18564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F01BCD-D0E7-4C16-818C-FDF6C61207F4}"/>
              </a:ext>
            </a:extLst>
          </p:cNvPr>
          <p:cNvGrpSpPr/>
          <p:nvPr userDrawn="1"/>
        </p:nvGrpSpPr>
        <p:grpSpPr>
          <a:xfrm>
            <a:off x="4943284" y="2239972"/>
            <a:ext cx="1839554" cy="2728580"/>
            <a:chOff x="6953285" y="3278976"/>
            <a:chExt cx="1506831" cy="16824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5AD732-4189-4F7D-8A59-BEA1A0C74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1345" y="3278976"/>
              <a:ext cx="1168771" cy="1682464"/>
              <a:chOff x="5614264" y="2194216"/>
              <a:chExt cx="2755900" cy="3967163"/>
            </a:xfrm>
          </p:grpSpPr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4E44469E-381F-4E01-A7CB-1C0D52CC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64" y="2194216"/>
                <a:ext cx="2755900" cy="3967163"/>
              </a:xfrm>
              <a:custGeom>
                <a:avLst/>
                <a:gdLst>
                  <a:gd name="T0" fmla="*/ 1484 w 1736"/>
                  <a:gd name="T1" fmla="*/ 1601 h 2499"/>
                  <a:gd name="T2" fmla="*/ 1675 w 1736"/>
                  <a:gd name="T3" fmla="*/ 999 h 2499"/>
                  <a:gd name="T4" fmla="*/ 1696 w 1736"/>
                  <a:gd name="T5" fmla="*/ 908 h 2499"/>
                  <a:gd name="T6" fmla="*/ 1705 w 1736"/>
                  <a:gd name="T7" fmla="*/ 815 h 2499"/>
                  <a:gd name="T8" fmla="*/ 1705 w 1736"/>
                  <a:gd name="T9" fmla="*/ 745 h 2499"/>
                  <a:gd name="T10" fmla="*/ 1690 w 1736"/>
                  <a:gd name="T11" fmla="*/ 632 h 2499"/>
                  <a:gd name="T12" fmla="*/ 1660 w 1736"/>
                  <a:gd name="T13" fmla="*/ 526 h 2499"/>
                  <a:gd name="T14" fmla="*/ 1614 w 1736"/>
                  <a:gd name="T15" fmla="*/ 424 h 2499"/>
                  <a:gd name="T16" fmla="*/ 1555 w 1736"/>
                  <a:gd name="T17" fmla="*/ 334 h 2499"/>
                  <a:gd name="T18" fmla="*/ 1484 w 1736"/>
                  <a:gd name="T19" fmla="*/ 252 h 2499"/>
                  <a:gd name="T20" fmla="*/ 1403 w 1736"/>
                  <a:gd name="T21" fmla="*/ 180 h 2499"/>
                  <a:gd name="T22" fmla="*/ 1310 w 1736"/>
                  <a:gd name="T23" fmla="*/ 122 h 2499"/>
                  <a:gd name="T24" fmla="*/ 1210 w 1736"/>
                  <a:gd name="T25" fmla="*/ 76 h 2499"/>
                  <a:gd name="T26" fmla="*/ 1103 w 1736"/>
                  <a:gd name="T27" fmla="*/ 46 h 2499"/>
                  <a:gd name="T28" fmla="*/ 990 w 1736"/>
                  <a:gd name="T29" fmla="*/ 32 h 2499"/>
                  <a:gd name="T30" fmla="*/ 914 w 1736"/>
                  <a:gd name="T31" fmla="*/ 32 h 2499"/>
                  <a:gd name="T32" fmla="*/ 801 w 1736"/>
                  <a:gd name="T33" fmla="*/ 46 h 2499"/>
                  <a:gd name="T34" fmla="*/ 693 w 1736"/>
                  <a:gd name="T35" fmla="*/ 76 h 2499"/>
                  <a:gd name="T36" fmla="*/ 593 w 1736"/>
                  <a:gd name="T37" fmla="*/ 122 h 2499"/>
                  <a:gd name="T38" fmla="*/ 500 w 1736"/>
                  <a:gd name="T39" fmla="*/ 180 h 2499"/>
                  <a:gd name="T40" fmla="*/ 419 w 1736"/>
                  <a:gd name="T41" fmla="*/ 252 h 2499"/>
                  <a:gd name="T42" fmla="*/ 349 w 1736"/>
                  <a:gd name="T43" fmla="*/ 334 h 2499"/>
                  <a:gd name="T44" fmla="*/ 289 w 1736"/>
                  <a:gd name="T45" fmla="*/ 424 h 2499"/>
                  <a:gd name="T46" fmla="*/ 243 w 1736"/>
                  <a:gd name="T47" fmla="*/ 526 h 2499"/>
                  <a:gd name="T48" fmla="*/ 213 w 1736"/>
                  <a:gd name="T49" fmla="*/ 632 h 2499"/>
                  <a:gd name="T50" fmla="*/ 198 w 1736"/>
                  <a:gd name="T51" fmla="*/ 745 h 2499"/>
                  <a:gd name="T52" fmla="*/ 197 w 1736"/>
                  <a:gd name="T53" fmla="*/ 882 h 2499"/>
                  <a:gd name="T54" fmla="*/ 265 w 1736"/>
                  <a:gd name="T55" fmla="*/ 1845 h 2499"/>
                  <a:gd name="T56" fmla="*/ 658 w 1736"/>
                  <a:gd name="T57" fmla="*/ 2188 h 2499"/>
                  <a:gd name="T58" fmla="*/ 198 w 1736"/>
                  <a:gd name="T59" fmla="*/ 1391 h 2499"/>
                  <a:gd name="T60" fmla="*/ 167 w 1736"/>
                  <a:gd name="T61" fmla="*/ 784 h 2499"/>
                  <a:gd name="T62" fmla="*/ 172 w 1736"/>
                  <a:gd name="T63" fmla="*/ 704 h 2499"/>
                  <a:gd name="T64" fmla="*/ 193 w 1736"/>
                  <a:gd name="T65" fmla="*/ 589 h 2499"/>
                  <a:gd name="T66" fmla="*/ 230 w 1736"/>
                  <a:gd name="T67" fmla="*/ 480 h 2499"/>
                  <a:gd name="T68" fmla="*/ 282 w 1736"/>
                  <a:gd name="T69" fmla="*/ 378 h 2499"/>
                  <a:gd name="T70" fmla="*/ 347 w 1736"/>
                  <a:gd name="T71" fmla="*/ 285 h 2499"/>
                  <a:gd name="T72" fmla="*/ 424 w 1736"/>
                  <a:gd name="T73" fmla="*/ 204 h 2499"/>
                  <a:gd name="T74" fmla="*/ 513 w 1736"/>
                  <a:gd name="T75" fmla="*/ 133 h 2499"/>
                  <a:gd name="T76" fmla="*/ 612 w 1736"/>
                  <a:gd name="T77" fmla="*/ 78 h 2499"/>
                  <a:gd name="T78" fmla="*/ 719 w 1736"/>
                  <a:gd name="T79" fmla="*/ 35 h 2499"/>
                  <a:gd name="T80" fmla="*/ 832 w 1736"/>
                  <a:gd name="T81" fmla="*/ 9 h 2499"/>
                  <a:gd name="T82" fmla="*/ 953 w 1736"/>
                  <a:gd name="T83" fmla="*/ 0 h 2499"/>
                  <a:gd name="T84" fmla="*/ 1032 w 1736"/>
                  <a:gd name="T85" fmla="*/ 4 h 2499"/>
                  <a:gd name="T86" fmla="*/ 1147 w 1736"/>
                  <a:gd name="T87" fmla="*/ 24 h 2499"/>
                  <a:gd name="T88" fmla="*/ 1256 w 1736"/>
                  <a:gd name="T89" fmla="*/ 61 h 2499"/>
                  <a:gd name="T90" fmla="*/ 1358 w 1736"/>
                  <a:gd name="T91" fmla="*/ 113 h 2499"/>
                  <a:gd name="T92" fmla="*/ 1451 w 1736"/>
                  <a:gd name="T93" fmla="*/ 180 h 2499"/>
                  <a:gd name="T94" fmla="*/ 1532 w 1736"/>
                  <a:gd name="T95" fmla="*/ 258 h 2499"/>
                  <a:gd name="T96" fmla="*/ 1601 w 1736"/>
                  <a:gd name="T97" fmla="*/ 346 h 2499"/>
                  <a:gd name="T98" fmla="*/ 1658 w 1736"/>
                  <a:gd name="T99" fmla="*/ 445 h 2499"/>
                  <a:gd name="T100" fmla="*/ 1701 w 1736"/>
                  <a:gd name="T101" fmla="*/ 552 h 2499"/>
                  <a:gd name="T102" fmla="*/ 1727 w 1736"/>
                  <a:gd name="T103" fmla="*/ 665 h 2499"/>
                  <a:gd name="T104" fmla="*/ 1736 w 1736"/>
                  <a:gd name="T105" fmla="*/ 784 h 2499"/>
                  <a:gd name="T106" fmla="*/ 1733 w 1736"/>
                  <a:gd name="T107" fmla="*/ 849 h 2499"/>
                  <a:gd name="T108" fmla="*/ 1720 w 1736"/>
                  <a:gd name="T109" fmla="*/ 945 h 2499"/>
                  <a:gd name="T110" fmla="*/ 1694 w 1736"/>
                  <a:gd name="T111" fmla="*/ 1038 h 2499"/>
                  <a:gd name="T112" fmla="*/ 1625 w 1736"/>
                  <a:gd name="T113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6" h="2499">
                    <a:moveTo>
                      <a:pt x="1625" y="2499"/>
                    </a:moveTo>
                    <a:lnTo>
                      <a:pt x="1484" y="1603"/>
                    </a:lnTo>
                    <a:lnTo>
                      <a:pt x="1484" y="1601"/>
                    </a:lnTo>
                    <a:lnTo>
                      <a:pt x="1664" y="1028"/>
                    </a:lnTo>
                    <a:lnTo>
                      <a:pt x="1664" y="1028"/>
                    </a:lnTo>
                    <a:lnTo>
                      <a:pt x="1675" y="999"/>
                    </a:lnTo>
                    <a:lnTo>
                      <a:pt x="1683" y="969"/>
                    </a:lnTo>
                    <a:lnTo>
                      <a:pt x="1690" y="939"/>
                    </a:lnTo>
                    <a:lnTo>
                      <a:pt x="1696" y="908"/>
                    </a:lnTo>
                    <a:lnTo>
                      <a:pt x="1699" y="878"/>
                    </a:lnTo>
                    <a:lnTo>
                      <a:pt x="1703" y="847"/>
                    </a:lnTo>
                    <a:lnTo>
                      <a:pt x="1705" y="815"/>
                    </a:lnTo>
                    <a:lnTo>
                      <a:pt x="1705" y="784"/>
                    </a:lnTo>
                    <a:lnTo>
                      <a:pt x="1705" y="784"/>
                    </a:lnTo>
                    <a:lnTo>
                      <a:pt x="1705" y="745"/>
                    </a:lnTo>
                    <a:lnTo>
                      <a:pt x="1701" y="708"/>
                    </a:lnTo>
                    <a:lnTo>
                      <a:pt x="1697" y="669"/>
                    </a:lnTo>
                    <a:lnTo>
                      <a:pt x="1690" y="632"/>
                    </a:lnTo>
                    <a:lnTo>
                      <a:pt x="1683" y="597"/>
                    </a:lnTo>
                    <a:lnTo>
                      <a:pt x="1671" y="560"/>
                    </a:lnTo>
                    <a:lnTo>
                      <a:pt x="1660" y="526"/>
                    </a:lnTo>
                    <a:lnTo>
                      <a:pt x="1645" y="491"/>
                    </a:lnTo>
                    <a:lnTo>
                      <a:pt x="1631" y="458"/>
                    </a:lnTo>
                    <a:lnTo>
                      <a:pt x="1614" y="424"/>
                    </a:lnTo>
                    <a:lnTo>
                      <a:pt x="1595" y="393"/>
                    </a:lnTo>
                    <a:lnTo>
                      <a:pt x="1577" y="363"/>
                    </a:lnTo>
                    <a:lnTo>
                      <a:pt x="1555" y="334"/>
                    </a:lnTo>
                    <a:lnTo>
                      <a:pt x="1532" y="306"/>
                    </a:lnTo>
                    <a:lnTo>
                      <a:pt x="1510" y="278"/>
                    </a:lnTo>
                    <a:lnTo>
                      <a:pt x="1484" y="252"/>
                    </a:lnTo>
                    <a:lnTo>
                      <a:pt x="1458" y="226"/>
                    </a:lnTo>
                    <a:lnTo>
                      <a:pt x="1431" y="202"/>
                    </a:lnTo>
                    <a:lnTo>
                      <a:pt x="1403" y="180"/>
                    </a:lnTo>
                    <a:lnTo>
                      <a:pt x="1373" y="159"/>
                    </a:lnTo>
                    <a:lnTo>
                      <a:pt x="1342" y="139"/>
                    </a:lnTo>
                    <a:lnTo>
                      <a:pt x="1310" y="122"/>
                    </a:lnTo>
                    <a:lnTo>
                      <a:pt x="1279" y="106"/>
                    </a:lnTo>
                    <a:lnTo>
                      <a:pt x="1245" y="89"/>
                    </a:lnTo>
                    <a:lnTo>
                      <a:pt x="1210" y="76"/>
                    </a:lnTo>
                    <a:lnTo>
                      <a:pt x="1175" y="65"/>
                    </a:lnTo>
                    <a:lnTo>
                      <a:pt x="1140" y="54"/>
                    </a:lnTo>
                    <a:lnTo>
                      <a:pt x="1103" y="46"/>
                    </a:lnTo>
                    <a:lnTo>
                      <a:pt x="1066" y="39"/>
                    </a:lnTo>
                    <a:lnTo>
                      <a:pt x="1028" y="35"/>
                    </a:lnTo>
                    <a:lnTo>
                      <a:pt x="990" y="32"/>
                    </a:lnTo>
                    <a:lnTo>
                      <a:pt x="953" y="30"/>
                    </a:lnTo>
                    <a:lnTo>
                      <a:pt x="953" y="30"/>
                    </a:lnTo>
                    <a:lnTo>
                      <a:pt x="914" y="32"/>
                    </a:lnTo>
                    <a:lnTo>
                      <a:pt x="875" y="35"/>
                    </a:lnTo>
                    <a:lnTo>
                      <a:pt x="838" y="39"/>
                    </a:lnTo>
                    <a:lnTo>
                      <a:pt x="801" y="46"/>
                    </a:lnTo>
                    <a:lnTo>
                      <a:pt x="764" y="54"/>
                    </a:lnTo>
                    <a:lnTo>
                      <a:pt x="728" y="65"/>
                    </a:lnTo>
                    <a:lnTo>
                      <a:pt x="693" y="76"/>
                    </a:lnTo>
                    <a:lnTo>
                      <a:pt x="658" y="89"/>
                    </a:lnTo>
                    <a:lnTo>
                      <a:pt x="625" y="106"/>
                    </a:lnTo>
                    <a:lnTo>
                      <a:pt x="593" y="122"/>
                    </a:lnTo>
                    <a:lnTo>
                      <a:pt x="562" y="139"/>
                    </a:lnTo>
                    <a:lnTo>
                      <a:pt x="530" y="159"/>
                    </a:lnTo>
                    <a:lnTo>
                      <a:pt x="500" y="180"/>
                    </a:lnTo>
                    <a:lnTo>
                      <a:pt x="473" y="202"/>
                    </a:lnTo>
                    <a:lnTo>
                      <a:pt x="445" y="226"/>
                    </a:lnTo>
                    <a:lnTo>
                      <a:pt x="419" y="252"/>
                    </a:lnTo>
                    <a:lnTo>
                      <a:pt x="395" y="278"/>
                    </a:lnTo>
                    <a:lnTo>
                      <a:pt x="371" y="306"/>
                    </a:lnTo>
                    <a:lnTo>
                      <a:pt x="349" y="334"/>
                    </a:lnTo>
                    <a:lnTo>
                      <a:pt x="326" y="363"/>
                    </a:lnTo>
                    <a:lnTo>
                      <a:pt x="308" y="393"/>
                    </a:lnTo>
                    <a:lnTo>
                      <a:pt x="289" y="424"/>
                    </a:lnTo>
                    <a:lnTo>
                      <a:pt x="273" y="458"/>
                    </a:lnTo>
                    <a:lnTo>
                      <a:pt x="258" y="491"/>
                    </a:lnTo>
                    <a:lnTo>
                      <a:pt x="243" y="526"/>
                    </a:lnTo>
                    <a:lnTo>
                      <a:pt x="232" y="560"/>
                    </a:lnTo>
                    <a:lnTo>
                      <a:pt x="223" y="597"/>
                    </a:lnTo>
                    <a:lnTo>
                      <a:pt x="213" y="632"/>
                    </a:lnTo>
                    <a:lnTo>
                      <a:pt x="206" y="669"/>
                    </a:lnTo>
                    <a:lnTo>
                      <a:pt x="202" y="708"/>
                    </a:lnTo>
                    <a:lnTo>
                      <a:pt x="198" y="745"/>
                    </a:lnTo>
                    <a:lnTo>
                      <a:pt x="198" y="784"/>
                    </a:lnTo>
                    <a:lnTo>
                      <a:pt x="197" y="878"/>
                    </a:lnTo>
                    <a:lnTo>
                      <a:pt x="197" y="882"/>
                    </a:lnTo>
                    <a:lnTo>
                      <a:pt x="41" y="1360"/>
                    </a:lnTo>
                    <a:lnTo>
                      <a:pt x="226" y="1360"/>
                    </a:lnTo>
                    <a:lnTo>
                      <a:pt x="265" y="1845"/>
                    </a:lnTo>
                    <a:lnTo>
                      <a:pt x="632" y="1801"/>
                    </a:lnTo>
                    <a:lnTo>
                      <a:pt x="688" y="2183"/>
                    </a:lnTo>
                    <a:lnTo>
                      <a:pt x="658" y="2188"/>
                    </a:lnTo>
                    <a:lnTo>
                      <a:pt x="606" y="1834"/>
                    </a:lnTo>
                    <a:lnTo>
                      <a:pt x="237" y="1879"/>
                    </a:lnTo>
                    <a:lnTo>
                      <a:pt x="198" y="1391"/>
                    </a:lnTo>
                    <a:lnTo>
                      <a:pt x="0" y="1391"/>
                    </a:lnTo>
                    <a:lnTo>
                      <a:pt x="167" y="875"/>
                    </a:lnTo>
                    <a:lnTo>
                      <a:pt x="167" y="784"/>
                    </a:lnTo>
                    <a:lnTo>
                      <a:pt x="167" y="784"/>
                    </a:lnTo>
                    <a:lnTo>
                      <a:pt x="169" y="743"/>
                    </a:lnTo>
                    <a:lnTo>
                      <a:pt x="172" y="704"/>
                    </a:lnTo>
                    <a:lnTo>
                      <a:pt x="176" y="665"/>
                    </a:lnTo>
                    <a:lnTo>
                      <a:pt x="184" y="626"/>
                    </a:lnTo>
                    <a:lnTo>
                      <a:pt x="193" y="589"/>
                    </a:lnTo>
                    <a:lnTo>
                      <a:pt x="202" y="552"/>
                    </a:lnTo>
                    <a:lnTo>
                      <a:pt x="215" y="515"/>
                    </a:lnTo>
                    <a:lnTo>
                      <a:pt x="230" y="480"/>
                    </a:lnTo>
                    <a:lnTo>
                      <a:pt x="245" y="445"/>
                    </a:lnTo>
                    <a:lnTo>
                      <a:pt x="263" y="411"/>
                    </a:lnTo>
                    <a:lnTo>
                      <a:pt x="282" y="378"/>
                    </a:lnTo>
                    <a:lnTo>
                      <a:pt x="302" y="346"/>
                    </a:lnTo>
                    <a:lnTo>
                      <a:pt x="324" y="315"/>
                    </a:lnTo>
                    <a:lnTo>
                      <a:pt x="347" y="285"/>
                    </a:lnTo>
                    <a:lnTo>
                      <a:pt x="371" y="258"/>
                    </a:lnTo>
                    <a:lnTo>
                      <a:pt x="397" y="230"/>
                    </a:lnTo>
                    <a:lnTo>
                      <a:pt x="424" y="204"/>
                    </a:lnTo>
                    <a:lnTo>
                      <a:pt x="454" y="180"/>
                    </a:lnTo>
                    <a:lnTo>
                      <a:pt x="484" y="156"/>
                    </a:lnTo>
                    <a:lnTo>
                      <a:pt x="513" y="133"/>
                    </a:lnTo>
                    <a:lnTo>
                      <a:pt x="545" y="113"/>
                    </a:lnTo>
                    <a:lnTo>
                      <a:pt x="578" y="95"/>
                    </a:lnTo>
                    <a:lnTo>
                      <a:pt x="612" y="78"/>
                    </a:lnTo>
                    <a:lnTo>
                      <a:pt x="647" y="61"/>
                    </a:lnTo>
                    <a:lnTo>
                      <a:pt x="682" y="48"/>
                    </a:lnTo>
                    <a:lnTo>
                      <a:pt x="719" y="35"/>
                    </a:lnTo>
                    <a:lnTo>
                      <a:pt x="756" y="24"/>
                    </a:lnTo>
                    <a:lnTo>
                      <a:pt x="793" y="17"/>
                    </a:lnTo>
                    <a:lnTo>
                      <a:pt x="832" y="9"/>
                    </a:lnTo>
                    <a:lnTo>
                      <a:pt x="871" y="4"/>
                    </a:lnTo>
                    <a:lnTo>
                      <a:pt x="912" y="2"/>
                    </a:lnTo>
                    <a:lnTo>
                      <a:pt x="953" y="0"/>
                    </a:lnTo>
                    <a:lnTo>
                      <a:pt x="953" y="0"/>
                    </a:lnTo>
                    <a:lnTo>
                      <a:pt x="991" y="2"/>
                    </a:lnTo>
                    <a:lnTo>
                      <a:pt x="1032" y="4"/>
                    </a:lnTo>
                    <a:lnTo>
                      <a:pt x="1071" y="9"/>
                    </a:lnTo>
                    <a:lnTo>
                      <a:pt x="1110" y="17"/>
                    </a:lnTo>
                    <a:lnTo>
                      <a:pt x="1147" y="24"/>
                    </a:lnTo>
                    <a:lnTo>
                      <a:pt x="1184" y="35"/>
                    </a:lnTo>
                    <a:lnTo>
                      <a:pt x="1221" y="48"/>
                    </a:lnTo>
                    <a:lnTo>
                      <a:pt x="1256" y="61"/>
                    </a:lnTo>
                    <a:lnTo>
                      <a:pt x="1292" y="78"/>
                    </a:lnTo>
                    <a:lnTo>
                      <a:pt x="1325" y="95"/>
                    </a:lnTo>
                    <a:lnTo>
                      <a:pt x="1358" y="113"/>
                    </a:lnTo>
                    <a:lnTo>
                      <a:pt x="1390" y="133"/>
                    </a:lnTo>
                    <a:lnTo>
                      <a:pt x="1421" y="156"/>
                    </a:lnTo>
                    <a:lnTo>
                      <a:pt x="1451" y="180"/>
                    </a:lnTo>
                    <a:lnTo>
                      <a:pt x="1479" y="204"/>
                    </a:lnTo>
                    <a:lnTo>
                      <a:pt x="1507" y="230"/>
                    </a:lnTo>
                    <a:lnTo>
                      <a:pt x="1532" y="258"/>
                    </a:lnTo>
                    <a:lnTo>
                      <a:pt x="1557" y="285"/>
                    </a:lnTo>
                    <a:lnTo>
                      <a:pt x="1581" y="315"/>
                    </a:lnTo>
                    <a:lnTo>
                      <a:pt x="1601" y="346"/>
                    </a:lnTo>
                    <a:lnTo>
                      <a:pt x="1621" y="378"/>
                    </a:lnTo>
                    <a:lnTo>
                      <a:pt x="1642" y="411"/>
                    </a:lnTo>
                    <a:lnTo>
                      <a:pt x="1658" y="445"/>
                    </a:lnTo>
                    <a:lnTo>
                      <a:pt x="1673" y="480"/>
                    </a:lnTo>
                    <a:lnTo>
                      <a:pt x="1688" y="515"/>
                    </a:lnTo>
                    <a:lnTo>
                      <a:pt x="1701" y="552"/>
                    </a:lnTo>
                    <a:lnTo>
                      <a:pt x="1710" y="589"/>
                    </a:lnTo>
                    <a:lnTo>
                      <a:pt x="1720" y="626"/>
                    </a:lnTo>
                    <a:lnTo>
                      <a:pt x="1727" y="665"/>
                    </a:lnTo>
                    <a:lnTo>
                      <a:pt x="1733" y="704"/>
                    </a:lnTo>
                    <a:lnTo>
                      <a:pt x="1734" y="745"/>
                    </a:lnTo>
                    <a:lnTo>
                      <a:pt x="1736" y="784"/>
                    </a:lnTo>
                    <a:lnTo>
                      <a:pt x="1736" y="784"/>
                    </a:lnTo>
                    <a:lnTo>
                      <a:pt x="1734" y="817"/>
                    </a:lnTo>
                    <a:lnTo>
                      <a:pt x="1733" y="849"/>
                    </a:lnTo>
                    <a:lnTo>
                      <a:pt x="1731" y="882"/>
                    </a:lnTo>
                    <a:lnTo>
                      <a:pt x="1725" y="913"/>
                    </a:lnTo>
                    <a:lnTo>
                      <a:pt x="1720" y="945"/>
                    </a:lnTo>
                    <a:lnTo>
                      <a:pt x="1712" y="976"/>
                    </a:lnTo>
                    <a:lnTo>
                      <a:pt x="1703" y="1008"/>
                    </a:lnTo>
                    <a:lnTo>
                      <a:pt x="1694" y="1038"/>
                    </a:lnTo>
                    <a:lnTo>
                      <a:pt x="1516" y="1604"/>
                    </a:lnTo>
                    <a:lnTo>
                      <a:pt x="1657" y="2494"/>
                    </a:lnTo>
                    <a:lnTo>
                      <a:pt x="1625" y="2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884EB90-856A-4B3D-8C41-380E81E27851}"/>
                  </a:ext>
                </a:extLst>
              </p:cNvPr>
              <p:cNvGrpSpPr/>
              <p:nvPr/>
            </p:nvGrpSpPr>
            <p:grpSpPr>
              <a:xfrm>
                <a:off x="6207989" y="2521241"/>
                <a:ext cx="1833563" cy="3140075"/>
                <a:chOff x="7651751" y="2178051"/>
                <a:chExt cx="1833563" cy="31400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F9FA55-6F13-46E9-B9A9-A10B60C42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475163"/>
                  <a:ext cx="49213" cy="46038"/>
                </a:xfrm>
                <a:prstGeom prst="rect">
                  <a:avLst/>
                </a:prstGeom>
                <a:solidFill>
                  <a:srgbClr val="525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E05CB57-E35B-471D-BA9D-6AE183DE8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575176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17B6F65-886C-4190-9FA3-150088DB4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6751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4EF3EF-7492-4924-B3E4-4CB85BE29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775201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52891-76E9-4DE8-99BB-C456338C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872038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F966E4-BDBB-4EA2-AF2B-CE2D055C5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972051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D17988-145F-4083-A8C8-26E7E72E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072063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132E3B0-8425-460B-B1F1-FCACFFD2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172076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9052EF-3A92-42FF-A8F5-AE5C61CDE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2720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40">
                  <a:extLst>
                    <a:ext uri="{FF2B5EF4-FFF2-40B4-BE49-F238E27FC236}">
                      <a16:creationId xmlns:a16="http://schemas.microsoft.com/office/drawing/2014/main" id="{2C35CD08-6BC0-4B8B-B687-87817D9A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1938" y="2409826"/>
                  <a:ext cx="1373188" cy="1693863"/>
                </a:xfrm>
                <a:custGeom>
                  <a:avLst/>
                  <a:gdLst>
                    <a:gd name="T0" fmla="*/ 434 w 865"/>
                    <a:gd name="T1" fmla="*/ 0 h 1067"/>
                    <a:gd name="T2" fmla="*/ 389 w 865"/>
                    <a:gd name="T3" fmla="*/ 2 h 1067"/>
                    <a:gd name="T4" fmla="*/ 304 w 865"/>
                    <a:gd name="T5" fmla="*/ 19 h 1067"/>
                    <a:gd name="T6" fmla="*/ 226 w 865"/>
                    <a:gd name="T7" fmla="*/ 52 h 1067"/>
                    <a:gd name="T8" fmla="*/ 157 w 865"/>
                    <a:gd name="T9" fmla="*/ 98 h 1067"/>
                    <a:gd name="T10" fmla="*/ 98 w 865"/>
                    <a:gd name="T11" fmla="*/ 158 h 1067"/>
                    <a:gd name="T12" fmla="*/ 52 w 865"/>
                    <a:gd name="T13" fmla="*/ 226 h 1067"/>
                    <a:gd name="T14" fmla="*/ 20 w 865"/>
                    <a:gd name="T15" fmla="*/ 304 h 1067"/>
                    <a:gd name="T16" fmla="*/ 2 w 865"/>
                    <a:gd name="T17" fmla="*/ 387 h 1067"/>
                    <a:gd name="T18" fmla="*/ 0 w 865"/>
                    <a:gd name="T19" fmla="*/ 432 h 1067"/>
                    <a:gd name="T20" fmla="*/ 0 w 865"/>
                    <a:gd name="T21" fmla="*/ 456 h 1067"/>
                    <a:gd name="T22" fmla="*/ 6 w 865"/>
                    <a:gd name="T23" fmla="*/ 502 h 1067"/>
                    <a:gd name="T24" fmla="*/ 15 w 865"/>
                    <a:gd name="T25" fmla="*/ 547 h 1067"/>
                    <a:gd name="T26" fmla="*/ 30 w 865"/>
                    <a:gd name="T27" fmla="*/ 589 h 1067"/>
                    <a:gd name="T28" fmla="*/ 48 w 865"/>
                    <a:gd name="T29" fmla="*/ 630 h 1067"/>
                    <a:gd name="T30" fmla="*/ 70 w 865"/>
                    <a:gd name="T31" fmla="*/ 669 h 1067"/>
                    <a:gd name="T32" fmla="*/ 96 w 865"/>
                    <a:gd name="T33" fmla="*/ 704 h 1067"/>
                    <a:gd name="T34" fmla="*/ 141 w 865"/>
                    <a:gd name="T35" fmla="*/ 752 h 1067"/>
                    <a:gd name="T36" fmla="*/ 154 w 865"/>
                    <a:gd name="T37" fmla="*/ 763 h 1067"/>
                    <a:gd name="T38" fmla="*/ 178 w 865"/>
                    <a:gd name="T39" fmla="*/ 787 h 1067"/>
                    <a:gd name="T40" fmla="*/ 219 w 865"/>
                    <a:gd name="T41" fmla="*/ 843 h 1067"/>
                    <a:gd name="T42" fmla="*/ 246 w 865"/>
                    <a:gd name="T43" fmla="*/ 906 h 1067"/>
                    <a:gd name="T44" fmla="*/ 261 w 865"/>
                    <a:gd name="T45" fmla="*/ 975 h 1067"/>
                    <a:gd name="T46" fmla="*/ 263 w 865"/>
                    <a:gd name="T47" fmla="*/ 1067 h 1067"/>
                    <a:gd name="T48" fmla="*/ 602 w 865"/>
                    <a:gd name="T49" fmla="*/ 1067 h 1067"/>
                    <a:gd name="T50" fmla="*/ 602 w 865"/>
                    <a:gd name="T51" fmla="*/ 1012 h 1067"/>
                    <a:gd name="T52" fmla="*/ 610 w 865"/>
                    <a:gd name="T53" fmla="*/ 939 h 1067"/>
                    <a:gd name="T54" fmla="*/ 632 w 865"/>
                    <a:gd name="T55" fmla="*/ 873 h 1067"/>
                    <a:gd name="T56" fmla="*/ 667 w 865"/>
                    <a:gd name="T57" fmla="*/ 813 h 1067"/>
                    <a:gd name="T58" fmla="*/ 711 w 865"/>
                    <a:gd name="T59" fmla="*/ 763 h 1067"/>
                    <a:gd name="T60" fmla="*/ 724 w 865"/>
                    <a:gd name="T61" fmla="*/ 752 h 1067"/>
                    <a:gd name="T62" fmla="*/ 756 w 865"/>
                    <a:gd name="T63" fmla="*/ 721 h 1067"/>
                    <a:gd name="T64" fmla="*/ 784 w 865"/>
                    <a:gd name="T65" fmla="*/ 686 h 1067"/>
                    <a:gd name="T66" fmla="*/ 808 w 865"/>
                    <a:gd name="T67" fmla="*/ 648 h 1067"/>
                    <a:gd name="T68" fmla="*/ 828 w 865"/>
                    <a:gd name="T69" fmla="*/ 610 h 1067"/>
                    <a:gd name="T70" fmla="*/ 843 w 865"/>
                    <a:gd name="T71" fmla="*/ 569 h 1067"/>
                    <a:gd name="T72" fmla="*/ 856 w 865"/>
                    <a:gd name="T73" fmla="*/ 524 h 1067"/>
                    <a:gd name="T74" fmla="*/ 863 w 865"/>
                    <a:gd name="T75" fmla="*/ 480 h 1067"/>
                    <a:gd name="T76" fmla="*/ 865 w 865"/>
                    <a:gd name="T77" fmla="*/ 432 h 1067"/>
                    <a:gd name="T78" fmla="*/ 865 w 865"/>
                    <a:gd name="T79" fmla="*/ 409 h 1067"/>
                    <a:gd name="T80" fmla="*/ 856 w 865"/>
                    <a:gd name="T81" fmla="*/ 345 h 1067"/>
                    <a:gd name="T82" fmla="*/ 832 w 865"/>
                    <a:gd name="T83" fmla="*/ 263 h 1067"/>
                    <a:gd name="T84" fmla="*/ 791 w 865"/>
                    <a:gd name="T85" fmla="*/ 191 h 1067"/>
                    <a:gd name="T86" fmla="*/ 739 w 865"/>
                    <a:gd name="T87" fmla="*/ 126 h 1067"/>
                    <a:gd name="T88" fmla="*/ 674 w 865"/>
                    <a:gd name="T89" fmla="*/ 74 h 1067"/>
                    <a:gd name="T90" fmla="*/ 600 w 865"/>
                    <a:gd name="T91" fmla="*/ 33 h 1067"/>
                    <a:gd name="T92" fmla="*/ 521 w 865"/>
                    <a:gd name="T93" fmla="*/ 7 h 1067"/>
                    <a:gd name="T94" fmla="*/ 456 w 865"/>
                    <a:gd name="T95" fmla="*/ 0 h 1067"/>
                    <a:gd name="T96" fmla="*/ 434 w 865"/>
                    <a:gd name="T97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5" h="1067">
                      <a:moveTo>
                        <a:pt x="434" y="0"/>
                      </a:moveTo>
                      <a:lnTo>
                        <a:pt x="434" y="0"/>
                      </a:lnTo>
                      <a:lnTo>
                        <a:pt x="411" y="0"/>
                      </a:lnTo>
                      <a:lnTo>
                        <a:pt x="389" y="2"/>
                      </a:lnTo>
                      <a:lnTo>
                        <a:pt x="345" y="7"/>
                      </a:lnTo>
                      <a:lnTo>
                        <a:pt x="304" y="19"/>
                      </a:lnTo>
                      <a:lnTo>
                        <a:pt x="265" y="33"/>
                      </a:lnTo>
                      <a:lnTo>
                        <a:pt x="226" y="52"/>
                      </a:lnTo>
                      <a:lnTo>
                        <a:pt x="191" y="74"/>
                      </a:lnTo>
                      <a:lnTo>
                        <a:pt x="157" y="98"/>
                      </a:lnTo>
                      <a:lnTo>
                        <a:pt x="126" y="126"/>
                      </a:lnTo>
                      <a:lnTo>
                        <a:pt x="98" y="158"/>
                      </a:lnTo>
                      <a:lnTo>
                        <a:pt x="74" y="191"/>
                      </a:lnTo>
                      <a:lnTo>
                        <a:pt x="52" y="226"/>
                      </a:lnTo>
                      <a:lnTo>
                        <a:pt x="33" y="263"/>
                      </a:lnTo>
                      <a:lnTo>
                        <a:pt x="20" y="304"/>
                      </a:lnTo>
                      <a:lnTo>
                        <a:pt x="9" y="345"/>
                      </a:lnTo>
                      <a:lnTo>
                        <a:pt x="2" y="387"/>
                      </a:lnTo>
                      <a:lnTo>
                        <a:pt x="0" y="409"/>
                      </a:lnTo>
                      <a:lnTo>
                        <a:pt x="0" y="432"/>
                      </a:lnTo>
                      <a:lnTo>
                        <a:pt x="0" y="432"/>
                      </a:lnTo>
                      <a:lnTo>
                        <a:pt x="0" y="456"/>
                      </a:lnTo>
                      <a:lnTo>
                        <a:pt x="2" y="480"/>
                      </a:lnTo>
                      <a:lnTo>
                        <a:pt x="6" y="502"/>
                      </a:lnTo>
                      <a:lnTo>
                        <a:pt x="9" y="524"/>
                      </a:lnTo>
                      <a:lnTo>
                        <a:pt x="15" y="547"/>
                      </a:lnTo>
                      <a:lnTo>
                        <a:pt x="22" y="569"/>
                      </a:lnTo>
                      <a:lnTo>
                        <a:pt x="30" y="589"/>
                      </a:lnTo>
                      <a:lnTo>
                        <a:pt x="39" y="610"/>
                      </a:lnTo>
                      <a:lnTo>
                        <a:pt x="48" y="630"/>
                      </a:lnTo>
                      <a:lnTo>
                        <a:pt x="59" y="648"/>
                      </a:lnTo>
                      <a:lnTo>
                        <a:pt x="70" y="669"/>
                      </a:lnTo>
                      <a:lnTo>
                        <a:pt x="83" y="686"/>
                      </a:lnTo>
                      <a:lnTo>
                        <a:pt x="96" y="704"/>
                      </a:lnTo>
                      <a:lnTo>
                        <a:pt x="109" y="721"/>
                      </a:lnTo>
                      <a:lnTo>
                        <a:pt x="141" y="752"/>
                      </a:lnTo>
                      <a:lnTo>
                        <a:pt x="141" y="752"/>
                      </a:lnTo>
                      <a:lnTo>
                        <a:pt x="154" y="763"/>
                      </a:lnTo>
                      <a:lnTo>
                        <a:pt x="154" y="763"/>
                      </a:lnTo>
                      <a:lnTo>
                        <a:pt x="178" y="787"/>
                      </a:lnTo>
                      <a:lnTo>
                        <a:pt x="200" y="813"/>
                      </a:lnTo>
                      <a:lnTo>
                        <a:pt x="219" y="843"/>
                      </a:lnTo>
                      <a:lnTo>
                        <a:pt x="233" y="873"/>
                      </a:lnTo>
                      <a:lnTo>
                        <a:pt x="246" y="906"/>
                      </a:lnTo>
                      <a:lnTo>
                        <a:pt x="256" y="939"/>
                      </a:lnTo>
                      <a:lnTo>
                        <a:pt x="261" y="975"/>
                      </a:lnTo>
                      <a:lnTo>
                        <a:pt x="263" y="1012"/>
                      </a:lnTo>
                      <a:lnTo>
                        <a:pt x="263" y="1067"/>
                      </a:lnTo>
                      <a:lnTo>
                        <a:pt x="434" y="1067"/>
                      </a:lnTo>
                      <a:lnTo>
                        <a:pt x="602" y="1067"/>
                      </a:lnTo>
                      <a:lnTo>
                        <a:pt x="602" y="1012"/>
                      </a:lnTo>
                      <a:lnTo>
                        <a:pt x="602" y="1012"/>
                      </a:lnTo>
                      <a:lnTo>
                        <a:pt x="604" y="975"/>
                      </a:lnTo>
                      <a:lnTo>
                        <a:pt x="610" y="939"/>
                      </a:lnTo>
                      <a:lnTo>
                        <a:pt x="619" y="906"/>
                      </a:lnTo>
                      <a:lnTo>
                        <a:pt x="632" y="873"/>
                      </a:lnTo>
                      <a:lnTo>
                        <a:pt x="647" y="843"/>
                      </a:lnTo>
                      <a:lnTo>
                        <a:pt x="667" y="813"/>
                      </a:lnTo>
                      <a:lnTo>
                        <a:pt x="687" y="787"/>
                      </a:lnTo>
                      <a:lnTo>
                        <a:pt x="711" y="763"/>
                      </a:lnTo>
                      <a:lnTo>
                        <a:pt x="711" y="763"/>
                      </a:lnTo>
                      <a:lnTo>
                        <a:pt x="724" y="752"/>
                      </a:lnTo>
                      <a:lnTo>
                        <a:pt x="724" y="752"/>
                      </a:lnTo>
                      <a:lnTo>
                        <a:pt x="756" y="721"/>
                      </a:lnTo>
                      <a:lnTo>
                        <a:pt x="769" y="704"/>
                      </a:lnTo>
                      <a:lnTo>
                        <a:pt x="784" y="686"/>
                      </a:lnTo>
                      <a:lnTo>
                        <a:pt x="795" y="669"/>
                      </a:lnTo>
                      <a:lnTo>
                        <a:pt x="808" y="648"/>
                      </a:lnTo>
                      <a:lnTo>
                        <a:pt x="817" y="630"/>
                      </a:lnTo>
                      <a:lnTo>
                        <a:pt x="828" y="610"/>
                      </a:lnTo>
                      <a:lnTo>
                        <a:pt x="836" y="589"/>
                      </a:lnTo>
                      <a:lnTo>
                        <a:pt x="843" y="569"/>
                      </a:lnTo>
                      <a:lnTo>
                        <a:pt x="850" y="547"/>
                      </a:lnTo>
                      <a:lnTo>
                        <a:pt x="856" y="524"/>
                      </a:lnTo>
                      <a:lnTo>
                        <a:pt x="860" y="502"/>
                      </a:lnTo>
                      <a:lnTo>
                        <a:pt x="863" y="480"/>
                      </a:lnTo>
                      <a:lnTo>
                        <a:pt x="865" y="456"/>
                      </a:lnTo>
                      <a:lnTo>
                        <a:pt x="865" y="432"/>
                      </a:lnTo>
                      <a:lnTo>
                        <a:pt x="865" y="432"/>
                      </a:lnTo>
                      <a:lnTo>
                        <a:pt x="865" y="409"/>
                      </a:lnTo>
                      <a:lnTo>
                        <a:pt x="863" y="387"/>
                      </a:lnTo>
                      <a:lnTo>
                        <a:pt x="856" y="345"/>
                      </a:lnTo>
                      <a:lnTo>
                        <a:pt x="847" y="304"/>
                      </a:lnTo>
                      <a:lnTo>
                        <a:pt x="832" y="263"/>
                      </a:lnTo>
                      <a:lnTo>
                        <a:pt x="813" y="226"/>
                      </a:lnTo>
                      <a:lnTo>
                        <a:pt x="791" y="191"/>
                      </a:lnTo>
                      <a:lnTo>
                        <a:pt x="767" y="158"/>
                      </a:lnTo>
                      <a:lnTo>
                        <a:pt x="739" y="126"/>
                      </a:lnTo>
                      <a:lnTo>
                        <a:pt x="708" y="98"/>
                      </a:lnTo>
                      <a:lnTo>
                        <a:pt x="674" y="74"/>
                      </a:lnTo>
                      <a:lnTo>
                        <a:pt x="639" y="52"/>
                      </a:lnTo>
                      <a:lnTo>
                        <a:pt x="600" y="33"/>
                      </a:lnTo>
                      <a:lnTo>
                        <a:pt x="561" y="19"/>
                      </a:lnTo>
                      <a:lnTo>
                        <a:pt x="521" y="7"/>
                      </a:lnTo>
                      <a:lnTo>
                        <a:pt x="476" y="2"/>
                      </a:lnTo>
                      <a:lnTo>
                        <a:pt x="456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DD300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41">
                  <a:extLst>
                    <a:ext uri="{FF2B5EF4-FFF2-40B4-BE49-F238E27FC236}">
                      <a16:creationId xmlns:a16="http://schemas.microsoft.com/office/drawing/2014/main" id="{48363F46-C1B1-4332-8335-A2F8F0FAF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5638" y="4079876"/>
                  <a:ext cx="585788" cy="333375"/>
                </a:xfrm>
                <a:custGeom>
                  <a:avLst/>
                  <a:gdLst>
                    <a:gd name="T0" fmla="*/ 369 w 369"/>
                    <a:gd name="T1" fmla="*/ 210 h 210"/>
                    <a:gd name="T2" fmla="*/ 0 w 369"/>
                    <a:gd name="T3" fmla="*/ 210 h 210"/>
                    <a:gd name="T4" fmla="*/ 0 w 369"/>
                    <a:gd name="T5" fmla="*/ 0 h 210"/>
                    <a:gd name="T6" fmla="*/ 369 w 369"/>
                    <a:gd name="T7" fmla="*/ 0 h 210"/>
                    <a:gd name="T8" fmla="*/ 369 w 369"/>
                    <a:gd name="T9" fmla="*/ 210 h 210"/>
                    <a:gd name="T10" fmla="*/ 30 w 369"/>
                    <a:gd name="T11" fmla="*/ 180 h 210"/>
                    <a:gd name="T12" fmla="*/ 339 w 369"/>
                    <a:gd name="T13" fmla="*/ 180 h 210"/>
                    <a:gd name="T14" fmla="*/ 339 w 369"/>
                    <a:gd name="T15" fmla="*/ 32 h 210"/>
                    <a:gd name="T16" fmla="*/ 30 w 369"/>
                    <a:gd name="T17" fmla="*/ 32 h 210"/>
                    <a:gd name="T18" fmla="*/ 30 w 369"/>
                    <a:gd name="T1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10">
                      <a:moveTo>
                        <a:pt x="369" y="210"/>
                      </a:move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369" y="210"/>
                      </a:lnTo>
                      <a:close/>
                      <a:moveTo>
                        <a:pt x="30" y="180"/>
                      </a:moveTo>
                      <a:lnTo>
                        <a:pt x="339" y="180"/>
                      </a:lnTo>
                      <a:lnTo>
                        <a:pt x="339" y="32"/>
                      </a:lnTo>
                      <a:lnTo>
                        <a:pt x="30" y="32"/>
                      </a:lnTo>
                      <a:lnTo>
                        <a:pt x="30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4F504D5-7A7E-4ACC-BCF5-A92044FCF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079876"/>
                  <a:ext cx="638175" cy="508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CBD50D-402F-4749-99F6-343DEE0C6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175126"/>
                  <a:ext cx="638175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44BB8C-3666-440F-AA8D-1F244442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271963"/>
                  <a:ext cx="638175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9F10FF6-3852-4486-BFA3-65DD08A32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365626"/>
                  <a:ext cx="638175" cy="476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46">
                  <a:extLst>
                    <a:ext uri="{FF2B5EF4-FFF2-40B4-BE49-F238E27FC236}">
                      <a16:creationId xmlns:a16="http://schemas.microsoft.com/office/drawing/2014/main" id="{FA179A60-74EB-4200-9514-9AD1B05F8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913" y="4365626"/>
                  <a:ext cx="249238" cy="155575"/>
                </a:xfrm>
                <a:custGeom>
                  <a:avLst/>
                  <a:gdLst>
                    <a:gd name="T0" fmla="*/ 157 w 157"/>
                    <a:gd name="T1" fmla="*/ 98 h 98"/>
                    <a:gd name="T2" fmla="*/ 0 w 157"/>
                    <a:gd name="T3" fmla="*/ 98 h 98"/>
                    <a:gd name="T4" fmla="*/ 0 w 157"/>
                    <a:gd name="T5" fmla="*/ 0 h 98"/>
                    <a:gd name="T6" fmla="*/ 157 w 157"/>
                    <a:gd name="T7" fmla="*/ 0 h 98"/>
                    <a:gd name="T8" fmla="*/ 157 w 157"/>
                    <a:gd name="T9" fmla="*/ 98 h 98"/>
                    <a:gd name="T10" fmla="*/ 30 w 157"/>
                    <a:gd name="T11" fmla="*/ 69 h 98"/>
                    <a:gd name="T12" fmla="*/ 128 w 157"/>
                    <a:gd name="T13" fmla="*/ 69 h 98"/>
                    <a:gd name="T14" fmla="*/ 128 w 157"/>
                    <a:gd name="T15" fmla="*/ 30 h 98"/>
                    <a:gd name="T16" fmla="*/ 30 w 157"/>
                    <a:gd name="T17" fmla="*/ 30 h 98"/>
                    <a:gd name="T18" fmla="*/ 30 w 157"/>
                    <a:gd name="T19" fmla="*/ 6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98">
                      <a:moveTo>
                        <a:pt x="157" y="98"/>
                      </a:move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98"/>
                      </a:lnTo>
                      <a:close/>
                      <a:moveTo>
                        <a:pt x="30" y="69"/>
                      </a:moveTo>
                      <a:lnTo>
                        <a:pt x="128" y="69"/>
                      </a:lnTo>
                      <a:lnTo>
                        <a:pt x="128" y="30"/>
                      </a:lnTo>
                      <a:lnTo>
                        <a:pt x="30" y="30"/>
                      </a:lnTo>
                      <a:lnTo>
                        <a:pt x="3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55F91C-F774-4BF6-AEB1-172034682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3471863"/>
                  <a:ext cx="49213" cy="6318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48">
                  <a:extLst>
                    <a:ext uri="{FF2B5EF4-FFF2-40B4-BE49-F238E27FC236}">
                      <a16:creationId xmlns:a16="http://schemas.microsoft.com/office/drawing/2014/main" id="{20BA89EC-750D-4B3D-8770-1E27FD8E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651" y="2968626"/>
                  <a:ext cx="385763" cy="255588"/>
                </a:xfrm>
                <a:custGeom>
                  <a:avLst/>
                  <a:gdLst>
                    <a:gd name="T0" fmla="*/ 145 w 243"/>
                    <a:gd name="T1" fmla="*/ 161 h 161"/>
                    <a:gd name="T2" fmla="*/ 98 w 243"/>
                    <a:gd name="T3" fmla="*/ 69 h 161"/>
                    <a:gd name="T4" fmla="*/ 85 w 243"/>
                    <a:gd name="T5" fmla="*/ 95 h 161"/>
                    <a:gd name="T6" fmla="*/ 0 w 243"/>
                    <a:gd name="T7" fmla="*/ 95 h 161"/>
                    <a:gd name="T8" fmla="*/ 0 w 243"/>
                    <a:gd name="T9" fmla="*/ 65 h 161"/>
                    <a:gd name="T10" fmla="*/ 65 w 243"/>
                    <a:gd name="T11" fmla="*/ 65 h 161"/>
                    <a:gd name="T12" fmla="*/ 98 w 243"/>
                    <a:gd name="T13" fmla="*/ 0 h 161"/>
                    <a:gd name="T14" fmla="*/ 145 w 243"/>
                    <a:gd name="T15" fmla="*/ 93 h 161"/>
                    <a:gd name="T16" fmla="*/ 160 w 243"/>
                    <a:gd name="T17" fmla="*/ 65 h 161"/>
                    <a:gd name="T18" fmla="*/ 243 w 243"/>
                    <a:gd name="T19" fmla="*/ 65 h 161"/>
                    <a:gd name="T20" fmla="*/ 243 w 243"/>
                    <a:gd name="T21" fmla="*/ 95 h 161"/>
                    <a:gd name="T22" fmla="*/ 178 w 243"/>
                    <a:gd name="T23" fmla="*/ 95 h 161"/>
                    <a:gd name="T24" fmla="*/ 145 w 243"/>
                    <a:gd name="T25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61">
                      <a:moveTo>
                        <a:pt x="145" y="161"/>
                      </a:moveTo>
                      <a:lnTo>
                        <a:pt x="98" y="69"/>
                      </a:lnTo>
                      <a:lnTo>
                        <a:pt x="85" y="95"/>
                      </a:lnTo>
                      <a:lnTo>
                        <a:pt x="0" y="95"/>
                      </a:lnTo>
                      <a:lnTo>
                        <a:pt x="0" y="65"/>
                      </a:lnTo>
                      <a:lnTo>
                        <a:pt x="65" y="65"/>
                      </a:lnTo>
                      <a:lnTo>
                        <a:pt x="98" y="0"/>
                      </a:lnTo>
                      <a:lnTo>
                        <a:pt x="145" y="93"/>
                      </a:lnTo>
                      <a:lnTo>
                        <a:pt x="160" y="65"/>
                      </a:lnTo>
                      <a:lnTo>
                        <a:pt x="243" y="65"/>
                      </a:lnTo>
                      <a:lnTo>
                        <a:pt x="243" y="95"/>
                      </a:lnTo>
                      <a:lnTo>
                        <a:pt x="178" y="95"/>
                      </a:lnTo>
                      <a:lnTo>
                        <a:pt x="145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49">
                  <a:extLst>
                    <a:ext uri="{FF2B5EF4-FFF2-40B4-BE49-F238E27FC236}">
                      <a16:creationId xmlns:a16="http://schemas.microsoft.com/office/drawing/2014/main" id="{AD70F6AF-71A7-4E8D-89D2-5EB9A9290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4376" y="3121026"/>
                  <a:ext cx="468313" cy="395288"/>
                </a:xfrm>
                <a:custGeom>
                  <a:avLst/>
                  <a:gdLst>
                    <a:gd name="T0" fmla="*/ 149 w 295"/>
                    <a:gd name="T1" fmla="*/ 249 h 249"/>
                    <a:gd name="T2" fmla="*/ 0 w 295"/>
                    <a:gd name="T3" fmla="*/ 17 h 249"/>
                    <a:gd name="T4" fmla="*/ 26 w 295"/>
                    <a:gd name="T5" fmla="*/ 0 h 249"/>
                    <a:gd name="T6" fmla="*/ 149 w 295"/>
                    <a:gd name="T7" fmla="*/ 193 h 249"/>
                    <a:gd name="T8" fmla="*/ 269 w 295"/>
                    <a:gd name="T9" fmla="*/ 0 h 249"/>
                    <a:gd name="T10" fmla="*/ 295 w 295"/>
                    <a:gd name="T11" fmla="*/ 17 h 249"/>
                    <a:gd name="T12" fmla="*/ 149 w 295"/>
                    <a:gd name="T13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5" h="249">
                      <a:moveTo>
                        <a:pt x="149" y="249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149" y="193"/>
                      </a:lnTo>
                      <a:lnTo>
                        <a:pt x="269" y="0"/>
                      </a:lnTo>
                      <a:lnTo>
                        <a:pt x="295" y="17"/>
                      </a:lnTo>
                      <a:lnTo>
                        <a:pt x="149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50">
                  <a:extLst>
                    <a:ext uri="{FF2B5EF4-FFF2-40B4-BE49-F238E27FC236}">
                      <a16:creationId xmlns:a16="http://schemas.microsoft.com/office/drawing/2014/main" id="{C73B7F44-808D-4D7E-B6A4-2F8A70351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5001" y="3024188"/>
                  <a:ext cx="144463" cy="144463"/>
                </a:xfrm>
                <a:custGeom>
                  <a:avLst/>
                  <a:gdLst>
                    <a:gd name="T0" fmla="*/ 47 w 91"/>
                    <a:gd name="T1" fmla="*/ 91 h 91"/>
                    <a:gd name="T2" fmla="*/ 47 w 91"/>
                    <a:gd name="T3" fmla="*/ 91 h 91"/>
                    <a:gd name="T4" fmla="*/ 37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2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2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7 w 91"/>
                    <a:gd name="T35" fmla="*/ 0 h 91"/>
                    <a:gd name="T36" fmla="*/ 47 w 91"/>
                    <a:gd name="T37" fmla="*/ 0 h 91"/>
                    <a:gd name="T38" fmla="*/ 47 w 91"/>
                    <a:gd name="T39" fmla="*/ 0 h 91"/>
                    <a:gd name="T40" fmla="*/ 56 w 91"/>
                    <a:gd name="T41" fmla="*/ 0 h 91"/>
                    <a:gd name="T42" fmla="*/ 63 w 91"/>
                    <a:gd name="T43" fmla="*/ 4 h 91"/>
                    <a:gd name="T44" fmla="*/ 73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91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91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3 w 91"/>
                    <a:gd name="T67" fmla="*/ 84 h 91"/>
                    <a:gd name="T68" fmla="*/ 63 w 91"/>
                    <a:gd name="T69" fmla="*/ 87 h 91"/>
                    <a:gd name="T70" fmla="*/ 56 w 91"/>
                    <a:gd name="T71" fmla="*/ 89 h 91"/>
                    <a:gd name="T72" fmla="*/ 47 w 91"/>
                    <a:gd name="T73" fmla="*/ 91 h 91"/>
                    <a:gd name="T74" fmla="*/ 47 w 91"/>
                    <a:gd name="T75" fmla="*/ 91 h 91"/>
                    <a:gd name="T76" fmla="*/ 47 w 91"/>
                    <a:gd name="T77" fmla="*/ 30 h 91"/>
                    <a:gd name="T78" fmla="*/ 47 w 91"/>
                    <a:gd name="T79" fmla="*/ 30 h 91"/>
                    <a:gd name="T80" fmla="*/ 41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2 w 91"/>
                    <a:gd name="T87" fmla="*/ 45 h 91"/>
                    <a:gd name="T88" fmla="*/ 32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41 w 91"/>
                    <a:gd name="T95" fmla="*/ 60 h 91"/>
                    <a:gd name="T96" fmla="*/ 47 w 91"/>
                    <a:gd name="T97" fmla="*/ 60 h 91"/>
                    <a:gd name="T98" fmla="*/ 47 w 91"/>
                    <a:gd name="T99" fmla="*/ 60 h 91"/>
                    <a:gd name="T100" fmla="*/ 52 w 91"/>
                    <a:gd name="T101" fmla="*/ 60 h 91"/>
                    <a:gd name="T102" fmla="*/ 58 w 91"/>
                    <a:gd name="T103" fmla="*/ 56 h 91"/>
                    <a:gd name="T104" fmla="*/ 60 w 91"/>
                    <a:gd name="T105" fmla="*/ 50 h 91"/>
                    <a:gd name="T106" fmla="*/ 61 w 91"/>
                    <a:gd name="T107" fmla="*/ 45 h 91"/>
                    <a:gd name="T108" fmla="*/ 61 w 91"/>
                    <a:gd name="T109" fmla="*/ 45 h 91"/>
                    <a:gd name="T110" fmla="*/ 60 w 91"/>
                    <a:gd name="T111" fmla="*/ 39 h 91"/>
                    <a:gd name="T112" fmla="*/ 58 w 91"/>
                    <a:gd name="T113" fmla="*/ 35 h 91"/>
                    <a:gd name="T114" fmla="*/ 52 w 91"/>
                    <a:gd name="T115" fmla="*/ 32 h 91"/>
                    <a:gd name="T116" fmla="*/ 47 w 91"/>
                    <a:gd name="T117" fmla="*/ 30 h 91"/>
                    <a:gd name="T118" fmla="*/ 47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7" y="91"/>
                      </a:moveTo>
                      <a:lnTo>
                        <a:pt x="47" y="91"/>
                      </a:lnTo>
                      <a:lnTo>
                        <a:pt x="37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2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4"/>
                      </a:lnTo>
                      <a:lnTo>
                        <a:pt x="73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91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91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3" y="84"/>
                      </a:lnTo>
                      <a:lnTo>
                        <a:pt x="63" y="87"/>
                      </a:lnTo>
                      <a:lnTo>
                        <a:pt x="56" y="89"/>
                      </a:lnTo>
                      <a:lnTo>
                        <a:pt x="47" y="91"/>
                      </a:lnTo>
                      <a:lnTo>
                        <a:pt x="47" y="91"/>
                      </a:lnTo>
                      <a:close/>
                      <a:moveTo>
                        <a:pt x="47" y="30"/>
                      </a:moveTo>
                      <a:lnTo>
                        <a:pt x="47" y="30"/>
                      </a:ln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8" y="56"/>
                      </a:lnTo>
                      <a:lnTo>
                        <a:pt x="60" y="50"/>
                      </a:lnTo>
                      <a:lnTo>
                        <a:pt x="61" y="45"/>
                      </a:lnTo>
                      <a:lnTo>
                        <a:pt x="61" y="45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2" y="32"/>
                      </a:lnTo>
                      <a:lnTo>
                        <a:pt x="47" y="30"/>
                      </a:lnTo>
                      <a:lnTo>
                        <a:pt x="4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51">
                  <a:extLst>
                    <a:ext uri="{FF2B5EF4-FFF2-40B4-BE49-F238E27FC236}">
                      <a16:creationId xmlns:a16="http://schemas.microsoft.com/office/drawing/2014/main" id="{8912995F-B8C5-4317-80BC-C331A0BFC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7601" y="3024188"/>
                  <a:ext cx="144463" cy="144463"/>
                </a:xfrm>
                <a:custGeom>
                  <a:avLst/>
                  <a:gdLst>
                    <a:gd name="T0" fmla="*/ 45 w 91"/>
                    <a:gd name="T1" fmla="*/ 91 h 91"/>
                    <a:gd name="T2" fmla="*/ 45 w 91"/>
                    <a:gd name="T3" fmla="*/ 91 h 91"/>
                    <a:gd name="T4" fmla="*/ 35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0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0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5 w 91"/>
                    <a:gd name="T35" fmla="*/ 0 h 91"/>
                    <a:gd name="T36" fmla="*/ 45 w 91"/>
                    <a:gd name="T37" fmla="*/ 0 h 91"/>
                    <a:gd name="T38" fmla="*/ 45 w 91"/>
                    <a:gd name="T39" fmla="*/ 0 h 91"/>
                    <a:gd name="T40" fmla="*/ 54 w 91"/>
                    <a:gd name="T41" fmla="*/ 0 h 91"/>
                    <a:gd name="T42" fmla="*/ 63 w 91"/>
                    <a:gd name="T43" fmla="*/ 4 h 91"/>
                    <a:gd name="T44" fmla="*/ 71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89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89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1 w 91"/>
                    <a:gd name="T67" fmla="*/ 84 h 91"/>
                    <a:gd name="T68" fmla="*/ 63 w 91"/>
                    <a:gd name="T69" fmla="*/ 87 h 91"/>
                    <a:gd name="T70" fmla="*/ 54 w 91"/>
                    <a:gd name="T71" fmla="*/ 89 h 91"/>
                    <a:gd name="T72" fmla="*/ 45 w 91"/>
                    <a:gd name="T73" fmla="*/ 91 h 91"/>
                    <a:gd name="T74" fmla="*/ 45 w 91"/>
                    <a:gd name="T75" fmla="*/ 91 h 91"/>
                    <a:gd name="T76" fmla="*/ 45 w 91"/>
                    <a:gd name="T77" fmla="*/ 30 h 91"/>
                    <a:gd name="T78" fmla="*/ 45 w 91"/>
                    <a:gd name="T79" fmla="*/ 30 h 91"/>
                    <a:gd name="T80" fmla="*/ 39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0 w 91"/>
                    <a:gd name="T87" fmla="*/ 45 h 91"/>
                    <a:gd name="T88" fmla="*/ 30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39 w 91"/>
                    <a:gd name="T95" fmla="*/ 60 h 91"/>
                    <a:gd name="T96" fmla="*/ 45 w 91"/>
                    <a:gd name="T97" fmla="*/ 60 h 91"/>
                    <a:gd name="T98" fmla="*/ 45 w 91"/>
                    <a:gd name="T99" fmla="*/ 60 h 91"/>
                    <a:gd name="T100" fmla="*/ 50 w 91"/>
                    <a:gd name="T101" fmla="*/ 60 h 91"/>
                    <a:gd name="T102" fmla="*/ 56 w 91"/>
                    <a:gd name="T103" fmla="*/ 56 h 91"/>
                    <a:gd name="T104" fmla="*/ 59 w 91"/>
                    <a:gd name="T105" fmla="*/ 50 h 91"/>
                    <a:gd name="T106" fmla="*/ 59 w 91"/>
                    <a:gd name="T107" fmla="*/ 45 h 91"/>
                    <a:gd name="T108" fmla="*/ 59 w 91"/>
                    <a:gd name="T109" fmla="*/ 45 h 91"/>
                    <a:gd name="T110" fmla="*/ 59 w 91"/>
                    <a:gd name="T111" fmla="*/ 39 h 91"/>
                    <a:gd name="T112" fmla="*/ 56 w 91"/>
                    <a:gd name="T113" fmla="*/ 35 h 91"/>
                    <a:gd name="T114" fmla="*/ 50 w 91"/>
                    <a:gd name="T115" fmla="*/ 32 h 91"/>
                    <a:gd name="T116" fmla="*/ 45 w 91"/>
                    <a:gd name="T117" fmla="*/ 30 h 91"/>
                    <a:gd name="T118" fmla="*/ 45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5" y="91"/>
                      </a:moveTo>
                      <a:lnTo>
                        <a:pt x="45" y="91"/>
                      </a:lnTo>
                      <a:lnTo>
                        <a:pt x="35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3" y="4"/>
                      </a:lnTo>
                      <a:lnTo>
                        <a:pt x="71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89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89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1" y="84"/>
                      </a:lnTo>
                      <a:lnTo>
                        <a:pt x="63" y="87"/>
                      </a:lnTo>
                      <a:lnTo>
                        <a:pt x="54" y="89"/>
                      </a:lnTo>
                      <a:lnTo>
                        <a:pt x="45" y="91"/>
                      </a:lnTo>
                      <a:lnTo>
                        <a:pt x="45" y="91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39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39" y="60"/>
                      </a:lnTo>
                      <a:lnTo>
                        <a:pt x="45" y="60"/>
                      </a:lnTo>
                      <a:lnTo>
                        <a:pt x="45" y="60"/>
                      </a:lnTo>
                      <a:lnTo>
                        <a:pt x="50" y="60"/>
                      </a:lnTo>
                      <a:lnTo>
                        <a:pt x="56" y="56"/>
                      </a:lnTo>
                      <a:lnTo>
                        <a:pt x="59" y="50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39"/>
                      </a:lnTo>
                      <a:lnTo>
                        <a:pt x="56" y="35"/>
                      </a:lnTo>
                      <a:lnTo>
                        <a:pt x="50" y="32"/>
                      </a:lnTo>
                      <a:lnTo>
                        <a:pt x="45" y="30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AAE7413-EF26-4717-AC8C-2CF23F2E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2178051"/>
                  <a:ext cx="49213" cy="936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3">
                  <a:extLst>
                    <a:ext uri="{FF2B5EF4-FFF2-40B4-BE49-F238E27FC236}">
                      <a16:creationId xmlns:a16="http://schemas.microsoft.com/office/drawing/2014/main" id="{73AA1EC9-474D-472D-8564-CF212A52E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6963" y="2192338"/>
                  <a:ext cx="68263" cy="103188"/>
                </a:xfrm>
                <a:custGeom>
                  <a:avLst/>
                  <a:gdLst>
                    <a:gd name="T0" fmla="*/ 30 w 43"/>
                    <a:gd name="T1" fmla="*/ 65 h 65"/>
                    <a:gd name="T2" fmla="*/ 0 w 43"/>
                    <a:gd name="T3" fmla="*/ 59 h 65"/>
                    <a:gd name="T4" fmla="*/ 13 w 43"/>
                    <a:gd name="T5" fmla="*/ 0 h 65"/>
                    <a:gd name="T6" fmla="*/ 43 w 43"/>
                    <a:gd name="T7" fmla="*/ 6 h 65"/>
                    <a:gd name="T8" fmla="*/ 30 w 4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5">
                      <a:moveTo>
                        <a:pt x="30" y="65"/>
                      </a:moveTo>
                      <a:lnTo>
                        <a:pt x="0" y="59"/>
                      </a:lnTo>
                      <a:lnTo>
                        <a:pt x="13" y="0"/>
                      </a:lnTo>
                      <a:lnTo>
                        <a:pt x="43" y="6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54">
                  <a:extLst>
                    <a:ext uri="{FF2B5EF4-FFF2-40B4-BE49-F238E27FC236}">
                      <a16:creationId xmlns:a16="http://schemas.microsoft.com/office/drawing/2014/main" id="{61A6ADAC-B9E4-492F-865E-BCE734A55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2063" y="2244726"/>
                  <a:ext cx="82550" cy="109538"/>
                </a:xfrm>
                <a:custGeom>
                  <a:avLst/>
                  <a:gdLst>
                    <a:gd name="T0" fmla="*/ 28 w 52"/>
                    <a:gd name="T1" fmla="*/ 69 h 69"/>
                    <a:gd name="T2" fmla="*/ 0 w 52"/>
                    <a:gd name="T3" fmla="*/ 56 h 69"/>
                    <a:gd name="T4" fmla="*/ 24 w 52"/>
                    <a:gd name="T5" fmla="*/ 0 h 69"/>
                    <a:gd name="T6" fmla="*/ 52 w 52"/>
                    <a:gd name="T7" fmla="*/ 13 h 69"/>
                    <a:gd name="T8" fmla="*/ 28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8" y="69"/>
                      </a:moveTo>
                      <a:lnTo>
                        <a:pt x="0" y="56"/>
                      </a:lnTo>
                      <a:lnTo>
                        <a:pt x="24" y="0"/>
                      </a:lnTo>
                      <a:lnTo>
                        <a:pt x="52" y="13"/>
                      </a:lnTo>
                      <a:lnTo>
                        <a:pt x="2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55">
                  <a:extLst>
                    <a:ext uri="{FF2B5EF4-FFF2-40B4-BE49-F238E27FC236}">
                      <a16:creationId xmlns:a16="http://schemas.microsoft.com/office/drawing/2014/main" id="{977A77F8-1623-4CB7-A819-AAAAA493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2339976"/>
                  <a:ext cx="98425" cy="104775"/>
                </a:xfrm>
                <a:custGeom>
                  <a:avLst/>
                  <a:gdLst>
                    <a:gd name="T0" fmla="*/ 26 w 62"/>
                    <a:gd name="T1" fmla="*/ 66 h 66"/>
                    <a:gd name="T2" fmla="*/ 0 w 62"/>
                    <a:gd name="T3" fmla="*/ 48 h 66"/>
                    <a:gd name="T4" fmla="*/ 37 w 62"/>
                    <a:gd name="T5" fmla="*/ 0 h 66"/>
                    <a:gd name="T6" fmla="*/ 62 w 62"/>
                    <a:gd name="T7" fmla="*/ 16 h 66"/>
                    <a:gd name="T8" fmla="*/ 26 w 62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6">
                      <a:moveTo>
                        <a:pt x="26" y="66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2" y="16"/>
                      </a:lnTo>
                      <a:lnTo>
                        <a:pt x="2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56">
                  <a:extLst>
                    <a:ext uri="{FF2B5EF4-FFF2-40B4-BE49-F238E27FC236}">
                      <a16:creationId xmlns:a16="http://schemas.microsoft.com/office/drawing/2014/main" id="{935FDF97-10EE-4E4C-A53E-9166170DD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2462213"/>
                  <a:ext cx="103188" cy="100013"/>
                </a:xfrm>
                <a:custGeom>
                  <a:avLst/>
                  <a:gdLst>
                    <a:gd name="T0" fmla="*/ 20 w 65"/>
                    <a:gd name="T1" fmla="*/ 63 h 63"/>
                    <a:gd name="T2" fmla="*/ 0 w 65"/>
                    <a:gd name="T3" fmla="*/ 41 h 63"/>
                    <a:gd name="T4" fmla="*/ 44 w 65"/>
                    <a:gd name="T5" fmla="*/ 0 h 63"/>
                    <a:gd name="T6" fmla="*/ 65 w 65"/>
                    <a:gd name="T7" fmla="*/ 23 h 63"/>
                    <a:gd name="T8" fmla="*/ 20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5" y="23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57">
                  <a:extLst>
                    <a:ext uri="{FF2B5EF4-FFF2-40B4-BE49-F238E27FC236}">
                      <a16:creationId xmlns:a16="http://schemas.microsoft.com/office/drawing/2014/main" id="{CA562749-14B7-41A8-BB25-A07EBB3C4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2616201"/>
                  <a:ext cx="104775" cy="87313"/>
                </a:xfrm>
                <a:custGeom>
                  <a:avLst/>
                  <a:gdLst>
                    <a:gd name="T0" fmla="*/ 14 w 66"/>
                    <a:gd name="T1" fmla="*/ 55 h 55"/>
                    <a:gd name="T2" fmla="*/ 0 w 66"/>
                    <a:gd name="T3" fmla="*/ 29 h 55"/>
                    <a:gd name="T4" fmla="*/ 51 w 66"/>
                    <a:gd name="T5" fmla="*/ 0 h 55"/>
                    <a:gd name="T6" fmla="*/ 66 w 66"/>
                    <a:gd name="T7" fmla="*/ 26 h 55"/>
                    <a:gd name="T8" fmla="*/ 14 w 66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5">
                      <a:moveTo>
                        <a:pt x="14" y="55"/>
                      </a:moveTo>
                      <a:lnTo>
                        <a:pt x="0" y="29"/>
                      </a:lnTo>
                      <a:lnTo>
                        <a:pt x="51" y="0"/>
                      </a:lnTo>
                      <a:lnTo>
                        <a:pt x="66" y="26"/>
                      </a:lnTo>
                      <a:lnTo>
                        <a:pt x="14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58">
                  <a:extLst>
                    <a:ext uri="{FF2B5EF4-FFF2-40B4-BE49-F238E27FC236}">
                      <a16:creationId xmlns:a16="http://schemas.microsoft.com/office/drawing/2014/main" id="{408CA8BA-E75E-4490-98D8-1AEDFA546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2789238"/>
                  <a:ext cx="106363" cy="76200"/>
                </a:xfrm>
                <a:custGeom>
                  <a:avLst/>
                  <a:gdLst>
                    <a:gd name="T0" fmla="*/ 9 w 67"/>
                    <a:gd name="T1" fmla="*/ 48 h 48"/>
                    <a:gd name="T2" fmla="*/ 0 w 67"/>
                    <a:gd name="T3" fmla="*/ 19 h 48"/>
                    <a:gd name="T4" fmla="*/ 57 w 67"/>
                    <a:gd name="T5" fmla="*/ 0 h 48"/>
                    <a:gd name="T6" fmla="*/ 67 w 67"/>
                    <a:gd name="T7" fmla="*/ 28 h 48"/>
                    <a:gd name="T8" fmla="*/ 9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7" y="2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59">
                  <a:extLst>
                    <a:ext uri="{FF2B5EF4-FFF2-40B4-BE49-F238E27FC236}">
                      <a16:creationId xmlns:a16="http://schemas.microsoft.com/office/drawing/2014/main" id="{1090CF3A-27A3-4311-8FE7-596CA729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2974976"/>
                  <a:ext cx="100013" cy="58738"/>
                </a:xfrm>
                <a:custGeom>
                  <a:avLst/>
                  <a:gdLst>
                    <a:gd name="T0" fmla="*/ 3 w 63"/>
                    <a:gd name="T1" fmla="*/ 37 h 37"/>
                    <a:gd name="T2" fmla="*/ 0 w 63"/>
                    <a:gd name="T3" fmla="*/ 7 h 37"/>
                    <a:gd name="T4" fmla="*/ 59 w 63"/>
                    <a:gd name="T5" fmla="*/ 0 h 37"/>
                    <a:gd name="T6" fmla="*/ 63 w 63"/>
                    <a:gd name="T7" fmla="*/ 31 h 37"/>
                    <a:gd name="T8" fmla="*/ 3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3" y="37"/>
                      </a:move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63" y="31"/>
                      </a:lnTo>
                      <a:lnTo>
                        <a:pt x="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60">
                  <a:extLst>
                    <a:ext uri="{FF2B5EF4-FFF2-40B4-BE49-F238E27FC236}">
                      <a16:creationId xmlns:a16="http://schemas.microsoft.com/office/drawing/2014/main" id="{3FAB6C50-BDDE-45C0-926C-7837C8FA7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3157538"/>
                  <a:ext cx="100013" cy="58738"/>
                </a:xfrm>
                <a:custGeom>
                  <a:avLst/>
                  <a:gdLst>
                    <a:gd name="T0" fmla="*/ 59 w 63"/>
                    <a:gd name="T1" fmla="*/ 37 h 37"/>
                    <a:gd name="T2" fmla="*/ 0 w 63"/>
                    <a:gd name="T3" fmla="*/ 31 h 37"/>
                    <a:gd name="T4" fmla="*/ 3 w 63"/>
                    <a:gd name="T5" fmla="*/ 0 h 37"/>
                    <a:gd name="T6" fmla="*/ 63 w 63"/>
                    <a:gd name="T7" fmla="*/ 7 h 37"/>
                    <a:gd name="T8" fmla="*/ 59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59" y="37"/>
                      </a:moveTo>
                      <a:lnTo>
                        <a:pt x="0" y="31"/>
                      </a:lnTo>
                      <a:lnTo>
                        <a:pt x="3" y="0"/>
                      </a:lnTo>
                      <a:lnTo>
                        <a:pt x="63" y="7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61">
                  <a:extLst>
                    <a:ext uri="{FF2B5EF4-FFF2-40B4-BE49-F238E27FC236}">
                      <a16:creationId xmlns:a16="http://schemas.microsoft.com/office/drawing/2014/main" id="{47D663F0-8018-44F9-80F0-01A8B6986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3327401"/>
                  <a:ext cx="106363" cy="76200"/>
                </a:xfrm>
                <a:custGeom>
                  <a:avLst/>
                  <a:gdLst>
                    <a:gd name="T0" fmla="*/ 57 w 67"/>
                    <a:gd name="T1" fmla="*/ 48 h 48"/>
                    <a:gd name="T2" fmla="*/ 0 w 67"/>
                    <a:gd name="T3" fmla="*/ 28 h 48"/>
                    <a:gd name="T4" fmla="*/ 9 w 67"/>
                    <a:gd name="T5" fmla="*/ 0 h 48"/>
                    <a:gd name="T6" fmla="*/ 67 w 67"/>
                    <a:gd name="T7" fmla="*/ 19 h 48"/>
                    <a:gd name="T8" fmla="*/ 57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7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62">
                  <a:extLst>
                    <a:ext uri="{FF2B5EF4-FFF2-40B4-BE49-F238E27FC236}">
                      <a16:creationId xmlns:a16="http://schemas.microsoft.com/office/drawing/2014/main" id="{0101A9CE-A12E-44DC-AD06-F6FE1A728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3486151"/>
                  <a:ext cx="104775" cy="92075"/>
                </a:xfrm>
                <a:custGeom>
                  <a:avLst/>
                  <a:gdLst>
                    <a:gd name="T0" fmla="*/ 51 w 66"/>
                    <a:gd name="T1" fmla="*/ 58 h 58"/>
                    <a:gd name="T2" fmla="*/ 0 w 66"/>
                    <a:gd name="T3" fmla="*/ 26 h 58"/>
                    <a:gd name="T4" fmla="*/ 14 w 66"/>
                    <a:gd name="T5" fmla="*/ 0 h 58"/>
                    <a:gd name="T6" fmla="*/ 66 w 66"/>
                    <a:gd name="T7" fmla="*/ 30 h 58"/>
                    <a:gd name="T8" fmla="*/ 51 w 66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8">
                      <a:moveTo>
                        <a:pt x="51" y="58"/>
                      </a:move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66" y="30"/>
                      </a:lnTo>
                      <a:lnTo>
                        <a:pt x="51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63">
                  <a:extLst>
                    <a:ext uri="{FF2B5EF4-FFF2-40B4-BE49-F238E27FC236}">
                      <a16:creationId xmlns:a16="http://schemas.microsoft.com/office/drawing/2014/main" id="{13CE1013-3E66-434C-A86D-CC70498A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3627438"/>
                  <a:ext cx="103188" cy="100013"/>
                </a:xfrm>
                <a:custGeom>
                  <a:avLst/>
                  <a:gdLst>
                    <a:gd name="T0" fmla="*/ 44 w 65"/>
                    <a:gd name="T1" fmla="*/ 63 h 63"/>
                    <a:gd name="T2" fmla="*/ 0 w 65"/>
                    <a:gd name="T3" fmla="*/ 24 h 63"/>
                    <a:gd name="T4" fmla="*/ 20 w 65"/>
                    <a:gd name="T5" fmla="*/ 0 h 63"/>
                    <a:gd name="T6" fmla="*/ 65 w 65"/>
                    <a:gd name="T7" fmla="*/ 41 h 63"/>
                    <a:gd name="T8" fmla="*/ 44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44" y="63"/>
                      </a:moveTo>
                      <a:lnTo>
                        <a:pt x="0" y="24"/>
                      </a:lnTo>
                      <a:lnTo>
                        <a:pt x="20" y="0"/>
                      </a:lnTo>
                      <a:lnTo>
                        <a:pt x="65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64">
                  <a:extLst>
                    <a:ext uri="{FF2B5EF4-FFF2-40B4-BE49-F238E27FC236}">
                      <a16:creationId xmlns:a16="http://schemas.microsoft.com/office/drawing/2014/main" id="{8E6176CC-397B-4CA1-985C-7F8F098D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3748088"/>
                  <a:ext cx="98425" cy="106363"/>
                </a:xfrm>
                <a:custGeom>
                  <a:avLst/>
                  <a:gdLst>
                    <a:gd name="T0" fmla="*/ 37 w 62"/>
                    <a:gd name="T1" fmla="*/ 67 h 67"/>
                    <a:gd name="T2" fmla="*/ 0 w 62"/>
                    <a:gd name="T3" fmla="*/ 17 h 67"/>
                    <a:gd name="T4" fmla="*/ 26 w 62"/>
                    <a:gd name="T5" fmla="*/ 0 h 67"/>
                    <a:gd name="T6" fmla="*/ 62 w 62"/>
                    <a:gd name="T7" fmla="*/ 48 h 67"/>
                    <a:gd name="T8" fmla="*/ 37 w 62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7">
                      <a:moveTo>
                        <a:pt x="37" y="67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62" y="48"/>
                      </a:lnTo>
                      <a:lnTo>
                        <a:pt x="3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65">
                  <a:extLst>
                    <a:ext uri="{FF2B5EF4-FFF2-40B4-BE49-F238E27FC236}">
                      <a16:creationId xmlns:a16="http://schemas.microsoft.com/office/drawing/2014/main" id="{62E95CCC-CC2C-45B4-BF48-0CB536D00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5013" y="2192338"/>
                  <a:ext cx="65088" cy="103188"/>
                </a:xfrm>
                <a:custGeom>
                  <a:avLst/>
                  <a:gdLst>
                    <a:gd name="T0" fmla="*/ 11 w 41"/>
                    <a:gd name="T1" fmla="*/ 65 h 65"/>
                    <a:gd name="T2" fmla="*/ 0 w 41"/>
                    <a:gd name="T3" fmla="*/ 6 h 65"/>
                    <a:gd name="T4" fmla="*/ 30 w 41"/>
                    <a:gd name="T5" fmla="*/ 0 h 65"/>
                    <a:gd name="T6" fmla="*/ 41 w 41"/>
                    <a:gd name="T7" fmla="*/ 59 h 65"/>
                    <a:gd name="T8" fmla="*/ 11 w 41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5">
                      <a:moveTo>
                        <a:pt x="11" y="65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1" y="59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66">
                  <a:extLst>
                    <a:ext uri="{FF2B5EF4-FFF2-40B4-BE49-F238E27FC236}">
                      <a16:creationId xmlns:a16="http://schemas.microsoft.com/office/drawing/2014/main" id="{0C70349C-B12D-4A72-A795-29BFCAA01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2451" y="2244726"/>
                  <a:ext cx="82550" cy="109538"/>
                </a:xfrm>
                <a:custGeom>
                  <a:avLst/>
                  <a:gdLst>
                    <a:gd name="T0" fmla="*/ 24 w 52"/>
                    <a:gd name="T1" fmla="*/ 69 h 69"/>
                    <a:gd name="T2" fmla="*/ 0 w 52"/>
                    <a:gd name="T3" fmla="*/ 13 h 69"/>
                    <a:gd name="T4" fmla="*/ 28 w 52"/>
                    <a:gd name="T5" fmla="*/ 0 h 69"/>
                    <a:gd name="T6" fmla="*/ 52 w 52"/>
                    <a:gd name="T7" fmla="*/ 56 h 69"/>
                    <a:gd name="T8" fmla="*/ 24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4" y="69"/>
                      </a:moveTo>
                      <a:lnTo>
                        <a:pt x="0" y="13"/>
                      </a:lnTo>
                      <a:lnTo>
                        <a:pt x="28" y="0"/>
                      </a:lnTo>
                      <a:lnTo>
                        <a:pt x="52" y="56"/>
                      </a:lnTo>
                      <a:lnTo>
                        <a:pt x="2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7">
                  <a:extLst>
                    <a:ext uri="{FF2B5EF4-FFF2-40B4-BE49-F238E27FC236}">
                      <a16:creationId xmlns:a16="http://schemas.microsoft.com/office/drawing/2014/main" id="{54AA60F1-EA14-4143-BBC2-403E43DB1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2339976"/>
                  <a:ext cx="96838" cy="104775"/>
                </a:xfrm>
                <a:custGeom>
                  <a:avLst/>
                  <a:gdLst>
                    <a:gd name="T0" fmla="*/ 37 w 61"/>
                    <a:gd name="T1" fmla="*/ 66 h 66"/>
                    <a:gd name="T2" fmla="*/ 0 w 61"/>
                    <a:gd name="T3" fmla="*/ 16 h 66"/>
                    <a:gd name="T4" fmla="*/ 26 w 61"/>
                    <a:gd name="T5" fmla="*/ 0 h 66"/>
                    <a:gd name="T6" fmla="*/ 61 w 61"/>
                    <a:gd name="T7" fmla="*/ 48 h 66"/>
                    <a:gd name="T8" fmla="*/ 37 w 61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6">
                      <a:moveTo>
                        <a:pt x="37" y="66"/>
                      </a:moveTo>
                      <a:lnTo>
                        <a:pt x="0" y="16"/>
                      </a:lnTo>
                      <a:lnTo>
                        <a:pt x="26" y="0"/>
                      </a:lnTo>
                      <a:lnTo>
                        <a:pt x="61" y="48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68">
                  <a:extLst>
                    <a:ext uri="{FF2B5EF4-FFF2-40B4-BE49-F238E27FC236}">
                      <a16:creationId xmlns:a16="http://schemas.microsoft.com/office/drawing/2014/main" id="{6A9FE813-E6B8-4C88-B669-F9DD4D594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2462213"/>
                  <a:ext cx="101600" cy="100013"/>
                </a:xfrm>
                <a:custGeom>
                  <a:avLst/>
                  <a:gdLst>
                    <a:gd name="T0" fmla="*/ 44 w 64"/>
                    <a:gd name="T1" fmla="*/ 63 h 63"/>
                    <a:gd name="T2" fmla="*/ 0 w 64"/>
                    <a:gd name="T3" fmla="*/ 23 h 63"/>
                    <a:gd name="T4" fmla="*/ 20 w 64"/>
                    <a:gd name="T5" fmla="*/ 0 h 63"/>
                    <a:gd name="T6" fmla="*/ 64 w 64"/>
                    <a:gd name="T7" fmla="*/ 41 h 63"/>
                    <a:gd name="T8" fmla="*/ 44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44" y="63"/>
                      </a:moveTo>
                      <a:lnTo>
                        <a:pt x="0" y="23"/>
                      </a:lnTo>
                      <a:lnTo>
                        <a:pt x="20" y="0"/>
                      </a:lnTo>
                      <a:lnTo>
                        <a:pt x="64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69">
                  <a:extLst>
                    <a:ext uri="{FF2B5EF4-FFF2-40B4-BE49-F238E27FC236}">
                      <a16:creationId xmlns:a16="http://schemas.microsoft.com/office/drawing/2014/main" id="{603A3DBC-6ECA-4B3E-A67C-A80CC9793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616201"/>
                  <a:ext cx="106363" cy="87313"/>
                </a:xfrm>
                <a:custGeom>
                  <a:avLst/>
                  <a:gdLst>
                    <a:gd name="T0" fmla="*/ 52 w 67"/>
                    <a:gd name="T1" fmla="*/ 55 h 55"/>
                    <a:gd name="T2" fmla="*/ 0 w 67"/>
                    <a:gd name="T3" fmla="*/ 26 h 55"/>
                    <a:gd name="T4" fmla="*/ 15 w 67"/>
                    <a:gd name="T5" fmla="*/ 0 h 55"/>
                    <a:gd name="T6" fmla="*/ 67 w 67"/>
                    <a:gd name="T7" fmla="*/ 29 h 55"/>
                    <a:gd name="T8" fmla="*/ 52 w 67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5">
                      <a:moveTo>
                        <a:pt x="52" y="55"/>
                      </a:moveTo>
                      <a:lnTo>
                        <a:pt x="0" y="26"/>
                      </a:lnTo>
                      <a:lnTo>
                        <a:pt x="15" y="0"/>
                      </a:lnTo>
                      <a:lnTo>
                        <a:pt x="67" y="29"/>
                      </a:lnTo>
                      <a:lnTo>
                        <a:pt x="5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70">
                  <a:extLst>
                    <a:ext uri="{FF2B5EF4-FFF2-40B4-BE49-F238E27FC236}">
                      <a16:creationId xmlns:a16="http://schemas.microsoft.com/office/drawing/2014/main" id="{0F7E6AE9-98CA-4620-AB33-54F1E0AB1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2789238"/>
                  <a:ext cx="104775" cy="76200"/>
                </a:xfrm>
                <a:custGeom>
                  <a:avLst/>
                  <a:gdLst>
                    <a:gd name="T0" fmla="*/ 57 w 66"/>
                    <a:gd name="T1" fmla="*/ 48 h 48"/>
                    <a:gd name="T2" fmla="*/ 0 w 66"/>
                    <a:gd name="T3" fmla="*/ 28 h 48"/>
                    <a:gd name="T4" fmla="*/ 9 w 66"/>
                    <a:gd name="T5" fmla="*/ 0 h 48"/>
                    <a:gd name="T6" fmla="*/ 66 w 66"/>
                    <a:gd name="T7" fmla="*/ 19 h 48"/>
                    <a:gd name="T8" fmla="*/ 57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6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71">
                  <a:extLst>
                    <a:ext uri="{FF2B5EF4-FFF2-40B4-BE49-F238E27FC236}">
                      <a16:creationId xmlns:a16="http://schemas.microsoft.com/office/drawing/2014/main" id="{25BBFA28-CF4E-4B44-8A5A-FD93F243A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2974976"/>
                  <a:ext cx="100013" cy="58738"/>
                </a:xfrm>
                <a:custGeom>
                  <a:avLst/>
                  <a:gdLst>
                    <a:gd name="T0" fmla="*/ 60 w 63"/>
                    <a:gd name="T1" fmla="*/ 37 h 37"/>
                    <a:gd name="T2" fmla="*/ 0 w 63"/>
                    <a:gd name="T3" fmla="*/ 31 h 37"/>
                    <a:gd name="T4" fmla="*/ 4 w 63"/>
                    <a:gd name="T5" fmla="*/ 0 h 37"/>
                    <a:gd name="T6" fmla="*/ 63 w 63"/>
                    <a:gd name="T7" fmla="*/ 7 h 37"/>
                    <a:gd name="T8" fmla="*/ 60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60" y="37"/>
                      </a:move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63" y="7"/>
                      </a:lnTo>
                      <a:lnTo>
                        <a:pt x="6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72">
                  <a:extLst>
                    <a:ext uri="{FF2B5EF4-FFF2-40B4-BE49-F238E27FC236}">
                      <a16:creationId xmlns:a16="http://schemas.microsoft.com/office/drawing/2014/main" id="{7A84640E-2B53-4CC9-9204-FB7F96CBC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3157538"/>
                  <a:ext cx="100013" cy="58738"/>
                </a:xfrm>
                <a:custGeom>
                  <a:avLst/>
                  <a:gdLst>
                    <a:gd name="T0" fmla="*/ 4 w 63"/>
                    <a:gd name="T1" fmla="*/ 37 h 37"/>
                    <a:gd name="T2" fmla="*/ 0 w 63"/>
                    <a:gd name="T3" fmla="*/ 7 h 37"/>
                    <a:gd name="T4" fmla="*/ 60 w 63"/>
                    <a:gd name="T5" fmla="*/ 0 h 37"/>
                    <a:gd name="T6" fmla="*/ 63 w 63"/>
                    <a:gd name="T7" fmla="*/ 31 h 37"/>
                    <a:gd name="T8" fmla="*/ 4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4" y="37"/>
                      </a:moveTo>
                      <a:lnTo>
                        <a:pt x="0" y="7"/>
                      </a:lnTo>
                      <a:lnTo>
                        <a:pt x="60" y="0"/>
                      </a:lnTo>
                      <a:lnTo>
                        <a:pt x="63" y="31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3">
                  <a:extLst>
                    <a:ext uri="{FF2B5EF4-FFF2-40B4-BE49-F238E27FC236}">
                      <a16:creationId xmlns:a16="http://schemas.microsoft.com/office/drawing/2014/main" id="{C6794764-EA44-4A35-B42E-D05D12C03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3327401"/>
                  <a:ext cx="104775" cy="76200"/>
                </a:xfrm>
                <a:custGeom>
                  <a:avLst/>
                  <a:gdLst>
                    <a:gd name="T0" fmla="*/ 9 w 66"/>
                    <a:gd name="T1" fmla="*/ 48 h 48"/>
                    <a:gd name="T2" fmla="*/ 0 w 66"/>
                    <a:gd name="T3" fmla="*/ 19 h 48"/>
                    <a:gd name="T4" fmla="*/ 57 w 66"/>
                    <a:gd name="T5" fmla="*/ 0 h 48"/>
                    <a:gd name="T6" fmla="*/ 66 w 66"/>
                    <a:gd name="T7" fmla="*/ 30 h 48"/>
                    <a:gd name="T8" fmla="*/ 9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6" y="30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74">
                  <a:extLst>
                    <a:ext uri="{FF2B5EF4-FFF2-40B4-BE49-F238E27FC236}">
                      <a16:creationId xmlns:a16="http://schemas.microsoft.com/office/drawing/2014/main" id="{ECABC25A-4518-4111-9BA8-1DD818093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3486151"/>
                  <a:ext cx="106363" cy="92075"/>
                </a:xfrm>
                <a:custGeom>
                  <a:avLst/>
                  <a:gdLst>
                    <a:gd name="T0" fmla="*/ 15 w 67"/>
                    <a:gd name="T1" fmla="*/ 58 h 58"/>
                    <a:gd name="T2" fmla="*/ 0 w 67"/>
                    <a:gd name="T3" fmla="*/ 30 h 58"/>
                    <a:gd name="T4" fmla="*/ 52 w 67"/>
                    <a:gd name="T5" fmla="*/ 0 h 58"/>
                    <a:gd name="T6" fmla="*/ 67 w 67"/>
                    <a:gd name="T7" fmla="*/ 26 h 58"/>
                    <a:gd name="T8" fmla="*/ 15 w 67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8">
                      <a:moveTo>
                        <a:pt x="15" y="58"/>
                      </a:moveTo>
                      <a:lnTo>
                        <a:pt x="0" y="30"/>
                      </a:lnTo>
                      <a:lnTo>
                        <a:pt x="52" y="0"/>
                      </a:lnTo>
                      <a:lnTo>
                        <a:pt x="67" y="26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75">
                  <a:extLst>
                    <a:ext uri="{FF2B5EF4-FFF2-40B4-BE49-F238E27FC236}">
                      <a16:creationId xmlns:a16="http://schemas.microsoft.com/office/drawing/2014/main" id="{973AFCC4-A50F-4B89-9F66-FAF518913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3627438"/>
                  <a:ext cx="101600" cy="100013"/>
                </a:xfrm>
                <a:custGeom>
                  <a:avLst/>
                  <a:gdLst>
                    <a:gd name="T0" fmla="*/ 20 w 64"/>
                    <a:gd name="T1" fmla="*/ 63 h 63"/>
                    <a:gd name="T2" fmla="*/ 0 w 64"/>
                    <a:gd name="T3" fmla="*/ 41 h 63"/>
                    <a:gd name="T4" fmla="*/ 44 w 64"/>
                    <a:gd name="T5" fmla="*/ 0 h 63"/>
                    <a:gd name="T6" fmla="*/ 64 w 64"/>
                    <a:gd name="T7" fmla="*/ 24 h 63"/>
                    <a:gd name="T8" fmla="*/ 20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4" y="24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76">
                  <a:extLst>
                    <a:ext uri="{FF2B5EF4-FFF2-40B4-BE49-F238E27FC236}">
                      <a16:creationId xmlns:a16="http://schemas.microsoft.com/office/drawing/2014/main" id="{045645C6-3246-40C3-8BB4-A7D1CC94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3748088"/>
                  <a:ext cx="96838" cy="106363"/>
                </a:xfrm>
                <a:custGeom>
                  <a:avLst/>
                  <a:gdLst>
                    <a:gd name="T0" fmla="*/ 26 w 61"/>
                    <a:gd name="T1" fmla="*/ 67 h 67"/>
                    <a:gd name="T2" fmla="*/ 0 w 61"/>
                    <a:gd name="T3" fmla="*/ 48 h 67"/>
                    <a:gd name="T4" fmla="*/ 37 w 61"/>
                    <a:gd name="T5" fmla="*/ 0 h 67"/>
                    <a:gd name="T6" fmla="*/ 61 w 61"/>
                    <a:gd name="T7" fmla="*/ 17 h 67"/>
                    <a:gd name="T8" fmla="*/ 26 w 61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7">
                      <a:moveTo>
                        <a:pt x="26" y="67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1" y="17"/>
                      </a:lnTo>
                      <a:lnTo>
                        <a:pt x="2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FBFF1D-6A37-45C6-ACD9-C2169BB03779}"/>
                </a:ext>
              </a:extLst>
            </p:cNvPr>
            <p:cNvSpPr/>
            <p:nvPr/>
          </p:nvSpPr>
          <p:spPr>
            <a:xfrm>
              <a:off x="6953285" y="4801999"/>
              <a:ext cx="1476883" cy="126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  <a:stCxn id="7" idx="56"/>
          </p:cNvCxnSpPr>
          <p:nvPr userDrawn="1"/>
        </p:nvCxnSpPr>
        <p:spPr>
          <a:xfrm>
            <a:off x="6691605" y="4968552"/>
            <a:ext cx="24523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28982"/>
            <a:ext cx="5920662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1206501"/>
            <a:ext cx="4002881" cy="2257425"/>
          </a:xfrm>
        </p:spPr>
        <p:txBody>
          <a:bodyPr/>
          <a:lstStyle>
            <a:lvl1pPr marL="0" indent="0">
              <a:buNone/>
              <a:defRPr sz="4950">
                <a:latin typeface="+mj-lt"/>
              </a:defRPr>
            </a:lvl1pPr>
          </a:lstStyle>
          <a:p>
            <a:pPr lvl="0"/>
            <a:r>
              <a:rPr lang="en-US" sz="4950">
                <a:latin typeface="+mj-lt"/>
              </a:rPr>
              <a:t>Section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No Backgrou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FC2F98-5944-4C9B-A2C3-BF4DC0C7C3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54556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FC2F98-5944-4C9B-A2C3-BF4DC0C7C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F111BD23-73BE-4E85-BB2D-3108FA8C39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11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0A85609-BAE6-4982-B1B6-8A03C3B44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84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040BAC7-9E8D-4386-90FE-A40226B1BA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30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579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7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74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184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297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18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8356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770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039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022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180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478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A37CFEF0-2F43-4B35-AF0C-91C90A5FF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04C6B2E-D693-4916-A7DC-DD1A126E3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A0CCD04-C0C8-49B3-B21B-7562F10B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B455721-776D-429C-81CA-F356B14D09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4386F7-FDB8-4DA6-B596-8D2ED63F1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3CCF6B3-45E4-4B48-9002-24D077BBF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E25C36A-23DB-4267-BFFB-46C36741D6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87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BC2EEB6-7A6F-4BDF-9397-092D92B21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1396B50-AE96-46D2-84E9-B3525B5D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EB759DC-4365-483D-8262-28157CA0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942FB78-7D8D-49B6-8295-E392C5D8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9860AE-CF5B-40FE-BEFE-31E7264AAA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FC37301-0348-4DF8-9D95-2B92D39809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8C750E91-A370-45BA-9F22-2CFD0721E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14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D969D71B-E2C3-4AA0-ACEA-5BDF9BC5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8A54889-D698-4FE4-8EA8-D4EEB9B4C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115CCC-45DB-4DE6-BEA5-CF2BB4B79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1F9947-6853-4972-B666-1D07EBFB7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OREGON PUBLIC HEALTH DIVISION</a:t>
            </a:r>
            <a:br>
              <a:rPr lang="en-US" altLang="en-US" dirty="0"/>
            </a:br>
            <a:r>
              <a:rPr lang="en-US" altLang="en-US" dirty="0"/>
              <a:t>Acute &amp; Communicable Disease Prevention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0AFEF3B-9333-47CE-91AB-FF43A51DC1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B52D5-423E-42BE-9D47-90A6A3D865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44E7AEF4-6FAF-4DC8-8E9C-C775B46EB4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8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7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AC85F64-D96A-4087-955D-83D16D997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83C427C-F9A5-402A-8382-CD5E89A2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0504E18-2D76-452B-AFCE-D07DB7FBA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BE6F458A-22AC-4D0F-B8B2-7FBC76C47D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E6FB78-CF8A-494A-9626-5B3B6B072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9B7D4EF9-3005-4B81-9867-F05543CDB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165452"/>
            <a:ext cx="1019175" cy="50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0EA2C4-D7A6-4409-B8FB-AED98C403F4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75138" y="6553200"/>
            <a:ext cx="7454413" cy="0"/>
          </a:xfrm>
          <a:prstGeom prst="line">
            <a:avLst/>
          </a:prstGeom>
          <a:noFill/>
          <a:ln w="12700" algn="ctr">
            <a:solidFill>
              <a:srgbClr val="EC89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2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4639" y="6534150"/>
            <a:ext cx="353290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i="1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graphicFrame>
        <p:nvGraphicFramePr>
          <p:cNvPr id="2" name="Draft Stamp">
            <a:extLst>
              <a:ext uri="{FF2B5EF4-FFF2-40B4-BE49-F238E27FC236}">
                <a16:creationId xmlns:a16="http://schemas.microsoft.com/office/drawing/2014/main" id="{F1870D03-DACA-40BE-8EEE-A014FC0D86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027472"/>
              </p:ext>
            </p:extLst>
          </p:nvPr>
        </p:nvGraphicFramePr>
        <p:xfrm>
          <a:off x="7874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8824228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06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A950E3-867C-455B-8AB8-8459A90C77E3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" y="6135180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endParaRPr lang="en-US" altLang="en-US" dirty="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56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873305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oregon.gov/oha/PH/DISEASESCONDITIONS/DISEASESAZ/Documents/monkeypox/Patient-letter-tested-hMPXV_English.pdf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app.smartsheet.com/b/form/8145964e7cf94d0bbe5754e83d3abde4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govdelivery.com/accounts/ORDHS/bulletins/31f89a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jpeg"/><Relationship Id="rId4" Type="http://schemas.openxmlformats.org/officeDocument/2006/relationships/hyperlink" Target="https://www.oregon.gov/oha/ph/monkeypox/Pages/index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rjoUWAJm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rological.org/t/urgent-need-for-a-non-discriminatory-and-non-stigmatizing-nomenclature-for-monkeypox-virus/853" TargetMode="Externa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704-AB0F-4AA1-825D-6070B9205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1330916"/>
            <a:ext cx="7406640" cy="142120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Monkeypox (</a:t>
            </a:r>
            <a:r>
              <a:rPr lang="en-US" dirty="0" err="1"/>
              <a:t>hMPXV</a:t>
            </a:r>
            <a:r>
              <a:rPr lang="en-US" dirty="0"/>
              <a:t>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145F9-826D-474E-9C41-28D251D7F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969079"/>
            <a:ext cx="5143500" cy="69252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000" kern="0" dirty="0">
                <a:solidFill>
                  <a:srgbClr val="E87211"/>
                </a:solidFill>
                <a:latin typeface="+mj-lt"/>
              </a:rPr>
              <a:t>August 18, 2022</a:t>
            </a:r>
          </a:p>
        </p:txBody>
      </p:sp>
      <p:sp>
        <p:nvSpPr>
          <p:cNvPr id="4" name="slide1">
            <a:extLst>
              <a:ext uri="{FF2B5EF4-FFF2-40B4-BE49-F238E27FC236}">
                <a16:creationId xmlns:a16="http://schemas.microsoft.com/office/drawing/2014/main" id="{7FBA49AB-6CEC-4FD4-BC83-AAA980BDE5D7}"/>
              </a:ext>
            </a:extLst>
          </p:cNvPr>
          <p:cNvSpPr txBox="1">
            <a:spLocks/>
          </p:cNvSpPr>
          <p:nvPr/>
        </p:nvSpPr>
        <p:spPr bwMode="auto">
          <a:xfrm>
            <a:off x="0" y="3429000"/>
            <a:ext cx="9144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Who is most affected in the current outbreak?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3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99E2B-AC2B-43DB-A919-FDF5F1A33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3A54A-8DA5-4361-8122-034EF93E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53" y="0"/>
            <a:ext cx="612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1916-49FF-4A33-A72B-ECEC37B1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Cases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6621B-DB69-4475-9A38-E62C03BB4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138"/>
            <a:ext cx="3457575" cy="2468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5BADA-B23C-45AE-BD13-8318C784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497248"/>
            <a:ext cx="2800350" cy="3295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BB3C8-D634-4D9E-9BE3-5BCDE7F6B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5" y="223837"/>
            <a:ext cx="28956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1916-49FF-4A33-A72B-ECEC37B1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living with HIV are disproportionately impacted by </a:t>
            </a:r>
            <a:r>
              <a:rPr lang="en-US" dirty="0" err="1"/>
              <a:t>hMPXV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C81-D9DB-4526-9598-17C9E173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8140"/>
            <a:ext cx="8229600" cy="4114800"/>
          </a:xfrm>
        </p:spPr>
        <p:txBody>
          <a:bodyPr anchor="ctr" anchorCtr="0">
            <a:normAutofit/>
          </a:bodyPr>
          <a:lstStyle/>
          <a:p>
            <a:r>
              <a:rPr lang="en-US" sz="2600" dirty="0"/>
              <a:t>41/116 (35%) of </a:t>
            </a:r>
            <a:r>
              <a:rPr lang="en-US" sz="2600" dirty="0" err="1"/>
              <a:t>hMPXV</a:t>
            </a:r>
            <a:r>
              <a:rPr lang="en-US" sz="2600" dirty="0"/>
              <a:t> cases are people living with HIV</a:t>
            </a:r>
          </a:p>
          <a:p>
            <a:pPr marL="0" indent="0">
              <a:buNone/>
            </a:pPr>
            <a:endParaRPr lang="en-US" sz="2300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2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72A5-B8D6-44DE-9C67-69F1F4A3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Course of the Outbreak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1FFB-22DF-45C3-9203-AE61A8506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soon to make definitive conclusions</a:t>
            </a:r>
          </a:p>
          <a:p>
            <a:pPr lvl="1"/>
            <a:r>
              <a:rPr lang="en-US" dirty="0"/>
              <a:t>Provider awareness and education</a:t>
            </a:r>
          </a:p>
          <a:p>
            <a:pPr lvl="1"/>
            <a:r>
              <a:rPr lang="en-US" dirty="0"/>
              <a:t>Testing and health care access for those with hMPXV</a:t>
            </a:r>
          </a:p>
          <a:p>
            <a:pPr lvl="1"/>
            <a:r>
              <a:rPr lang="en-US" dirty="0"/>
              <a:t>Vaccine availability</a:t>
            </a:r>
          </a:p>
          <a:p>
            <a:pPr lvl="1"/>
            <a:r>
              <a:rPr lang="en-US" dirty="0"/>
              <a:t>Isolation support</a:t>
            </a:r>
          </a:p>
          <a:p>
            <a:endParaRPr lang="en-US" dirty="0"/>
          </a:p>
          <a:p>
            <a:r>
              <a:rPr lang="en-US" dirty="0"/>
              <a:t>Suspect that current case numbers represent an underestimate of the true number of cases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short term (next 1-2 months), we expect a continued rise in cases</a:t>
            </a:r>
          </a:p>
          <a:p>
            <a:pPr lvl="1"/>
            <a:r>
              <a:rPr lang="en-US" dirty="0"/>
              <a:t>Based on UK, EU, and early US experience, hMPXV may affect women and children in Oregon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42754-9438-4F2A-8BC9-91BF963A2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1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How does </a:t>
            </a:r>
            <a:r>
              <a:rPr lang="en-US" sz="6000" dirty="0" err="1"/>
              <a:t>hMPXV</a:t>
            </a:r>
            <a:r>
              <a:rPr lang="en-US" sz="6000" dirty="0"/>
              <a:t> spread?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9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3DC-8DBD-4E7C-B311-3AD6D337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hMPXV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48F8-B1D3-4C7C-A5B2-B3A0CAE8B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b="1" dirty="0"/>
              <a:t>Direct, prolonged skin-to-skin contact with the sores, scabs, or fluids of the rash of a person with hMPXV</a:t>
            </a:r>
          </a:p>
          <a:p>
            <a:endParaRPr lang="en-US" dirty="0"/>
          </a:p>
          <a:p>
            <a:r>
              <a:rPr lang="en-US" dirty="0"/>
              <a:t>Much less likely</a:t>
            </a:r>
          </a:p>
          <a:p>
            <a:pPr lvl="1"/>
            <a:r>
              <a:rPr lang="en-US" dirty="0"/>
              <a:t>Touching/sharing clothing, linens, towels, or other objects used by a person with </a:t>
            </a:r>
            <a:r>
              <a:rPr lang="en-US" dirty="0" err="1"/>
              <a:t>hMPXV</a:t>
            </a:r>
            <a:endParaRPr lang="en-US" dirty="0"/>
          </a:p>
          <a:p>
            <a:pPr lvl="1"/>
            <a:r>
              <a:rPr lang="en-US" dirty="0"/>
              <a:t>Contact with the respiratory droplets/secretions of a person with hMPXV</a:t>
            </a:r>
          </a:p>
          <a:p>
            <a:endParaRPr lang="en-US" dirty="0"/>
          </a:p>
          <a:p>
            <a:r>
              <a:rPr lang="en-US" dirty="0"/>
              <a:t>hMPXV is transmissible from the start of symptoms to when the rash has healed over with new skin (2-4 weeks, also the duration of isolation)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8F61C-750E-4D00-8F93-11EC7D351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71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3DC-8DBD-4E7C-B311-3AD6D337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hMPXV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348F8-B1D3-4C7C-A5B2-B3A0CAE8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067"/>
            <a:ext cx="8229600" cy="4114800"/>
          </a:xfrm>
        </p:spPr>
        <p:txBody>
          <a:bodyPr/>
          <a:lstStyle/>
          <a:p>
            <a:r>
              <a:rPr lang="en-US" dirty="0"/>
              <a:t>Direct, prolonged skin-to-skin contact with the sores, scabs, or fluids of the rash of a person with </a:t>
            </a:r>
            <a:r>
              <a:rPr lang="en-US" dirty="0" err="1"/>
              <a:t>hMPXV</a:t>
            </a:r>
            <a:endParaRPr lang="en-US" dirty="0"/>
          </a:p>
          <a:p>
            <a:r>
              <a:rPr lang="en-US" dirty="0"/>
              <a:t>Touching/sharing clothing, linens, towels, or other objects used by a person with </a:t>
            </a:r>
            <a:r>
              <a:rPr lang="en-US" dirty="0" err="1"/>
              <a:t>hMPXV</a:t>
            </a:r>
            <a:endParaRPr lang="en-US" dirty="0"/>
          </a:p>
          <a:p>
            <a:r>
              <a:rPr lang="en-US" dirty="0"/>
              <a:t>Contact with the respiratory droplets/secretions of a person with </a:t>
            </a:r>
            <a:r>
              <a:rPr lang="en-US" dirty="0" err="1"/>
              <a:t>hMPXV</a:t>
            </a:r>
            <a:endParaRPr lang="en-US" dirty="0"/>
          </a:p>
          <a:p>
            <a:r>
              <a:rPr lang="en-US" dirty="0"/>
              <a:t>Transplacental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8F61C-750E-4D00-8F93-11EC7D351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40129-91DB-40A4-9C01-E66F98A2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8" y="4093218"/>
            <a:ext cx="64865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37C04-735D-4F26-BAEE-A8450ABC1D64}"/>
              </a:ext>
            </a:extLst>
          </p:cNvPr>
          <p:cNvSpPr txBox="1"/>
          <p:nvPr/>
        </p:nvSpPr>
        <p:spPr>
          <a:xfrm>
            <a:off x="538218" y="6477000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 et al. NEJM, 2022</a:t>
            </a:r>
          </a:p>
        </p:txBody>
      </p:sp>
    </p:spTree>
    <p:extLst>
      <p:ext uri="{BB962C8B-B14F-4D97-AF65-F5344CB8AC3E}">
        <p14:creationId xmlns:p14="http://schemas.microsoft.com/office/powerpoint/2010/main" val="264060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AB7E1-CF5E-4424-94A4-0C853100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People with </a:t>
            </a:r>
            <a:r>
              <a:rPr lang="en-US" dirty="0" err="1"/>
              <a:t>hMPXV</a:t>
            </a:r>
            <a:r>
              <a:rPr lang="en-US" dirty="0"/>
              <a:t>: International Case Series and CDC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354783-9247-4CB7-9CEF-A24975B146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6747" y="1865646"/>
            <a:ext cx="4319053" cy="343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3F3574-1050-4409-86D1-6E62EAAD6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1" y="1865646"/>
            <a:ext cx="4378504" cy="343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2FCB-371D-4B44-837E-B6E1454BD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B1C7C-2FE3-440E-960B-DC336E9D4E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00FAE-597B-4E5B-A006-137B405A6DC4}"/>
              </a:ext>
            </a:extLst>
          </p:cNvPr>
          <p:cNvSpPr txBox="1"/>
          <p:nvPr/>
        </p:nvSpPr>
        <p:spPr>
          <a:xfrm>
            <a:off x="457200" y="5985164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 et al. NEJM, 2022; Philpott et al. MMWR, 2022</a:t>
            </a:r>
          </a:p>
        </p:txBody>
      </p:sp>
    </p:spTree>
    <p:extLst>
      <p:ext uri="{BB962C8B-B14F-4D97-AF65-F5344CB8AC3E}">
        <p14:creationId xmlns:p14="http://schemas.microsoft.com/office/powerpoint/2010/main" val="82798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How to prevent </a:t>
            </a:r>
            <a:r>
              <a:rPr lang="en-US" sz="6000" dirty="0" err="1"/>
              <a:t>hMPXV</a:t>
            </a:r>
            <a:endParaRPr lang="en-US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3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A2C6-A816-4C0D-AE7D-56625B00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4309-E46E-49F9-9D29-76907850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sz="2800" dirty="0"/>
              <a:t>What is monkeypox (</a:t>
            </a:r>
            <a:r>
              <a:rPr lang="en-US" sz="2800" dirty="0" err="1"/>
              <a:t>hMPXV</a:t>
            </a:r>
            <a:r>
              <a:rPr lang="en-US" sz="2800" dirty="0"/>
              <a:t>)?</a:t>
            </a:r>
          </a:p>
          <a:p>
            <a:r>
              <a:rPr lang="en-US" sz="2800" dirty="0"/>
              <a:t>Who can get </a:t>
            </a:r>
            <a:r>
              <a:rPr lang="en-US" sz="2800" dirty="0" err="1"/>
              <a:t>hMPXV</a:t>
            </a:r>
            <a:endParaRPr lang="en-US" sz="2800" dirty="0"/>
          </a:p>
          <a:p>
            <a:r>
              <a:rPr lang="en-US" sz="2800" dirty="0"/>
              <a:t>Who is most affected in the current outbreak?</a:t>
            </a:r>
          </a:p>
          <a:p>
            <a:r>
              <a:rPr lang="en-US" sz="2800" dirty="0"/>
              <a:t>How does </a:t>
            </a:r>
            <a:r>
              <a:rPr lang="en-US" sz="2800" dirty="0" err="1"/>
              <a:t>hMPXV</a:t>
            </a:r>
            <a:r>
              <a:rPr lang="en-US" sz="2800" dirty="0"/>
              <a:t> spread?</a:t>
            </a:r>
          </a:p>
          <a:p>
            <a:r>
              <a:rPr lang="en-US" sz="2800" dirty="0"/>
              <a:t>How to prevent </a:t>
            </a:r>
            <a:r>
              <a:rPr lang="en-US" sz="2800" dirty="0" err="1"/>
              <a:t>hMPXV</a:t>
            </a:r>
            <a:endParaRPr lang="en-US" sz="2800" dirty="0"/>
          </a:p>
          <a:p>
            <a:r>
              <a:rPr lang="en-US" sz="2800" dirty="0" err="1"/>
              <a:t>hMPXV</a:t>
            </a:r>
            <a:r>
              <a:rPr lang="en-US" sz="2800" dirty="0"/>
              <a:t> symptoms</a:t>
            </a:r>
          </a:p>
          <a:p>
            <a:r>
              <a:rPr lang="en-US" sz="2800" dirty="0"/>
              <a:t>Treatment for </a:t>
            </a:r>
            <a:r>
              <a:rPr lang="en-US" sz="2800" dirty="0" err="1"/>
              <a:t>hMPXV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25F34-892B-4AED-B1C3-13D1F15BB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79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1465-F3F4-423E-A162-AA0072EF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Vaccine Supply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EE77-61DA-459A-841E-4D0BEE60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/>
              <a:t>Oregon pop = 4,246,155</a:t>
            </a:r>
          </a:p>
          <a:p>
            <a:r>
              <a:rPr lang="en-US" dirty="0"/>
              <a:t>Oregon male pop (49.9%) = 2,118,831</a:t>
            </a:r>
          </a:p>
          <a:p>
            <a:r>
              <a:rPr lang="en-US" dirty="0">
                <a:hlinkClick r:id="rId3"/>
              </a:rPr>
              <a:t>Oregon pop of men who have sex with men </a:t>
            </a:r>
            <a:r>
              <a:rPr lang="en-US" dirty="0"/>
              <a:t>(4.2%) = 88,991</a:t>
            </a:r>
          </a:p>
          <a:p>
            <a:r>
              <a:rPr lang="en-US" dirty="0"/>
              <a:t>Number of vaccine doses needed to vaccinate all Oregon men who have sex with men = 177,982 </a:t>
            </a:r>
          </a:p>
          <a:p>
            <a:pPr lvl="1"/>
            <a:r>
              <a:rPr lang="en-US" dirty="0"/>
              <a:t>First dose at day 0, second at day 28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B7A2C-562E-405F-A468-551B0ECFD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7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7FFA-A29D-45A6-A007-FB75B048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Vaccine Supply is Limited, OHA is Prioritizing: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01BD5-17B0-4180-B113-C17F75A5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86250"/>
          </a:xfrm>
        </p:spPr>
        <p:txBody>
          <a:bodyPr/>
          <a:lstStyle/>
          <a:p>
            <a:r>
              <a:rPr lang="en-US" dirty="0"/>
              <a:t>Close contacts of people with hMPXV (PEP)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People with factors that may indicate recent exposure to someone with hMPXV (PEP+)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doses of Jynneos</a:t>
            </a:r>
          </a:p>
          <a:p>
            <a:pPr lvl="1"/>
            <a:r>
              <a:rPr lang="en-US" dirty="0"/>
              <a:t>To vaccinate as many people as possible </a:t>
            </a:r>
          </a:p>
          <a:p>
            <a:pPr lvl="1"/>
            <a:r>
              <a:rPr lang="en-US" dirty="0"/>
              <a:t>To rapidly develop community immunity</a:t>
            </a:r>
          </a:p>
          <a:p>
            <a:pPr lvl="2"/>
            <a:r>
              <a:rPr lang="en-US" dirty="0"/>
              <a:t>Will plan to provide boosters in 2-3 months rather than at 28 days except for people with moderate or severe immune compromise</a:t>
            </a:r>
          </a:p>
          <a:p>
            <a:pPr lvl="2"/>
            <a:r>
              <a:rPr lang="en-US" dirty="0"/>
              <a:t>Supported by the available data</a:t>
            </a:r>
          </a:p>
          <a:p>
            <a:pPr lvl="2"/>
            <a:r>
              <a:rPr lang="en-US" dirty="0"/>
              <a:t>Adopted by UK, Canada, NYC, California, Colorado, Washington, Hawaii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5EBC8-8254-441D-9286-FFD3DDF5A3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78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9D90-E385-4D5D-9731-78E6C8A7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Intersectional Approach to Vaccine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0829-8BF3-4282-AAE0-DA56204D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Delivering PEP+ with an intersectional approach through partnerships that prioritize:</a:t>
            </a:r>
          </a:p>
          <a:p>
            <a:pPr lvl="1"/>
            <a:r>
              <a:rPr lang="en-US" sz="1800" dirty="0"/>
              <a:t>Black, Latinx, Indigenous, Native Hawaiian/Pacific Islander, and Asian people</a:t>
            </a:r>
          </a:p>
          <a:p>
            <a:pPr lvl="1"/>
            <a:r>
              <a:rPr lang="en-US" sz="1800" dirty="0"/>
              <a:t>People living with HIV</a:t>
            </a:r>
          </a:p>
          <a:p>
            <a:pPr lvl="1"/>
            <a:r>
              <a:rPr lang="en-US" dirty="0"/>
              <a:t>Sex workers</a:t>
            </a:r>
            <a:endParaRPr lang="en-US" sz="1800" dirty="0"/>
          </a:p>
          <a:p>
            <a:pPr lvl="1"/>
            <a:r>
              <a:rPr lang="en-US" sz="1800" dirty="0"/>
              <a:t>People experiencing houselessness</a:t>
            </a:r>
          </a:p>
          <a:p>
            <a:pPr lvl="1"/>
            <a:r>
              <a:rPr lang="en-US" sz="1800" dirty="0"/>
              <a:t>People experiencing incarceration</a:t>
            </a:r>
          </a:p>
          <a:p>
            <a:pPr lvl="1"/>
            <a:r>
              <a:rPr lang="en-US" sz="1800" dirty="0"/>
              <a:t>People who use methamphetamine</a:t>
            </a:r>
          </a:p>
          <a:p>
            <a:pPr lvl="1"/>
            <a:r>
              <a:rPr lang="en-US" sz="1800" dirty="0"/>
              <a:t>People with conditions that may lead to more severe illness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61A79-2AB7-4E86-BA95-A79DD4CCCA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91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6186-00D0-4450-A514-CDFA8C10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Distribution Partners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EB732-E112-4544-9D8C-7AFDB9CB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7338"/>
            <a:ext cx="4779263" cy="3548365"/>
          </a:xfrm>
        </p:spPr>
        <p:txBody>
          <a:bodyPr/>
          <a:lstStyle/>
          <a:p>
            <a:r>
              <a:rPr lang="en-US" dirty="0"/>
              <a:t>LPHA partners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Health systems</a:t>
            </a:r>
          </a:p>
          <a:p>
            <a:pPr lvl="1"/>
            <a:r>
              <a:rPr lang="en-US" dirty="0"/>
              <a:t>OHSU</a:t>
            </a:r>
          </a:p>
          <a:p>
            <a:pPr lvl="2"/>
            <a:r>
              <a:rPr lang="en-US" dirty="0"/>
              <a:t>HIV clinic</a:t>
            </a:r>
          </a:p>
          <a:p>
            <a:pPr lvl="2"/>
            <a:r>
              <a:rPr lang="en-US" dirty="0"/>
              <a:t>Richmond Clinic</a:t>
            </a:r>
          </a:p>
          <a:p>
            <a:pPr lvl="1"/>
            <a:r>
              <a:rPr lang="en-US" dirty="0"/>
              <a:t>Kaiser Permanente HIV/</a:t>
            </a:r>
            <a:r>
              <a:rPr lang="en-US" dirty="0" err="1"/>
              <a:t>PrEP</a:t>
            </a:r>
            <a:endParaRPr lang="en-US" dirty="0"/>
          </a:p>
          <a:p>
            <a:pPr lvl="1"/>
            <a:r>
              <a:rPr lang="en-US" dirty="0"/>
              <a:t>Samaritan Health 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CBO partners</a:t>
            </a:r>
          </a:p>
          <a:p>
            <a:pPr lvl="1"/>
            <a:r>
              <a:rPr lang="en-US" dirty="0"/>
              <a:t>Portland Street Medicine</a:t>
            </a:r>
          </a:p>
          <a:p>
            <a:pPr lvl="1"/>
            <a:r>
              <a:rPr lang="en-US" dirty="0"/>
              <a:t>HIV Alliance</a:t>
            </a:r>
          </a:p>
          <a:p>
            <a:pPr lvl="1"/>
            <a:endParaRPr lang="en-US" dirty="0"/>
          </a:p>
          <a:p>
            <a:r>
              <a:rPr lang="en-US" dirty="0"/>
              <a:t>Department of Corrections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41786-2F2C-46D9-858E-4007B21E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942" y="1264282"/>
            <a:ext cx="4147244" cy="3296615"/>
          </a:xfrm>
        </p:spPr>
        <p:txBody>
          <a:bodyPr/>
          <a:lstStyle/>
          <a:p>
            <a:r>
              <a:rPr lang="en-US" dirty="0"/>
              <a:t>Klamath Tribal Health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OHA clinical team</a:t>
            </a:r>
          </a:p>
          <a:p>
            <a:endParaRPr lang="en-US" dirty="0"/>
          </a:p>
          <a:p>
            <a:r>
              <a:rPr lang="en-US" dirty="0"/>
              <a:t>FQHC/Clinical partners</a:t>
            </a:r>
          </a:p>
          <a:p>
            <a:pPr lvl="1"/>
            <a:r>
              <a:rPr lang="en-US" dirty="0"/>
              <a:t>Virginia Garcia Memorial Health Center</a:t>
            </a:r>
          </a:p>
          <a:p>
            <a:pPr lvl="1"/>
            <a:r>
              <a:rPr lang="en-US" dirty="0"/>
              <a:t>Neighborhood Health Center</a:t>
            </a:r>
          </a:p>
          <a:p>
            <a:pPr lvl="1"/>
            <a:r>
              <a:rPr lang="en-US" dirty="0"/>
              <a:t>PRISM/Cascade AIDS Project</a:t>
            </a:r>
          </a:p>
          <a:p>
            <a:pPr lvl="1"/>
            <a:r>
              <a:rPr lang="en-US" dirty="0"/>
              <a:t>Outside In</a:t>
            </a:r>
          </a:p>
          <a:p>
            <a:pPr lvl="1"/>
            <a:r>
              <a:rPr lang="en-US" dirty="0"/>
              <a:t>Carreon Health</a:t>
            </a:r>
          </a:p>
          <a:p>
            <a:pPr lvl="1"/>
            <a:r>
              <a:rPr lang="en-US" dirty="0"/>
              <a:t>Aviva Health</a:t>
            </a:r>
          </a:p>
          <a:p>
            <a:pPr lvl="1"/>
            <a:r>
              <a:rPr lang="en-US" dirty="0"/>
              <a:t>Happy Doc Family Medicine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C9FF8-03F4-412B-B217-56E84287A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3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07F9-A104-46CC-9FCD-F06123F4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eligibility: interim guidance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964DE6-B44F-4F35-A3C7-9A7100B0C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02415"/>
            <a:ext cx="7843467" cy="478403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2177D-681E-44A5-B63B-19536B9F1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30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/>
              <a:t>hMPXV</a:t>
            </a:r>
            <a:r>
              <a:rPr lang="en-US" sz="6000" dirty="0"/>
              <a:t> symptoms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9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F3754F-3882-4192-B907-0FDBF8C66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397783"/>
            <a:ext cx="8579560" cy="3164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10D0C-A1D2-45AD-9E1B-96058E826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CF502-A19F-4F9E-B9AF-4CF6F5F719D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928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B1B5-3353-4333-A987-8BA1C476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7765-17A2-4BD9-8469-F13F7BE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Nationally, the US Laboratory Response Network (LRN) has the capacity to perform 10,000 tests/week</a:t>
            </a:r>
          </a:p>
          <a:p>
            <a:endParaRPr lang="en-US" dirty="0"/>
          </a:p>
          <a:p>
            <a:r>
              <a:rPr lang="en-US"/>
              <a:t>Oregon State Public Health Laboratory </a:t>
            </a:r>
            <a:r>
              <a:rPr lang="en-US" dirty="0"/>
              <a:t>is part of the LRN and is offering testing</a:t>
            </a:r>
          </a:p>
          <a:p>
            <a:pPr lvl="1"/>
            <a:r>
              <a:rPr lang="en-US" dirty="0"/>
              <a:t>Capacity to test 70 specimens/week</a:t>
            </a:r>
          </a:p>
          <a:p>
            <a:pPr lvl="1"/>
            <a:r>
              <a:rPr lang="en-US" dirty="0"/>
              <a:t>143 specimens tested since 5/25/2022</a:t>
            </a:r>
          </a:p>
          <a:p>
            <a:pPr lvl="2"/>
            <a:r>
              <a:rPr lang="en-US" dirty="0"/>
              <a:t>51 positive specimens (from 32 patients) sent to CDC for confirmation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Seven commercial laboratories are also offering testing with the capacity of 70,000 tests/week nationally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2075F-FCCA-4C57-9C01-25A8F986A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183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5436-E0BF-43AE-B532-1D0B978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hMPXV</a:t>
            </a:r>
            <a:r>
              <a:rPr lang="en-US" dirty="0"/>
              <a:t>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79BE2-069D-4067-9D47-10A93E577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7875" cy="4114800"/>
          </a:xfrm>
        </p:spPr>
        <p:txBody>
          <a:bodyPr/>
          <a:lstStyle/>
          <a:p>
            <a:r>
              <a:rPr lang="en-US" dirty="0"/>
              <a:t>4 received TPOXX</a:t>
            </a:r>
          </a:p>
          <a:p>
            <a:r>
              <a:rPr lang="en-US" dirty="0"/>
              <a:t>3 hospitalizations (pain, secondary bacterial infections)</a:t>
            </a:r>
          </a:p>
          <a:p>
            <a:r>
              <a:rPr lang="en-US" dirty="0"/>
              <a:t>0 deaths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774782-A1FD-496C-A9A9-F1BA741BE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6525" y="3033772"/>
            <a:ext cx="6658550" cy="268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2779A-8543-4B9E-8B36-675855093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5A33E-3CDC-4C7C-A09A-02C206D3C75C}"/>
              </a:ext>
            </a:extLst>
          </p:cNvPr>
          <p:cNvSpPr txBox="1"/>
          <p:nvPr/>
        </p:nvSpPr>
        <p:spPr>
          <a:xfrm>
            <a:off x="457200" y="598516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 et al. NEJM, 2022</a:t>
            </a:r>
          </a:p>
        </p:txBody>
      </p:sp>
    </p:spTree>
    <p:extLst>
      <p:ext uri="{BB962C8B-B14F-4D97-AF65-F5344CB8AC3E}">
        <p14:creationId xmlns:p14="http://schemas.microsoft.com/office/powerpoint/2010/main" val="420095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767A-A382-4021-9EA7-E68E7B53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“Classic” </a:t>
            </a:r>
            <a:r>
              <a:rPr lang="en-US" dirty="0" err="1"/>
              <a:t>hMPXV</a:t>
            </a:r>
            <a:r>
              <a:rPr lang="en-US" dirty="0"/>
              <a:t>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C36C-FD43-4E76-92B8-F651EB5D8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31327"/>
          </a:xfrm>
        </p:spPr>
        <p:txBody>
          <a:bodyPr>
            <a:normAutofit/>
          </a:bodyPr>
          <a:lstStyle/>
          <a:p>
            <a:r>
              <a:rPr lang="en-US" dirty="0"/>
              <a:t>Incubation period 6-13 days (range 5-21): </a:t>
            </a:r>
            <a:r>
              <a:rPr lang="en-US" b="1" dirty="0"/>
              <a:t>likely not infectious</a:t>
            </a:r>
          </a:p>
          <a:p>
            <a:r>
              <a:rPr lang="en-US" dirty="0"/>
              <a:t>Invasion phase (days 0-5): </a:t>
            </a:r>
            <a:r>
              <a:rPr lang="en-US" b="1" dirty="0"/>
              <a:t>possibly infectious</a:t>
            </a:r>
          </a:p>
          <a:p>
            <a:pPr lvl="1"/>
            <a:r>
              <a:rPr lang="en-US" dirty="0"/>
              <a:t>Fever, headache, malaise, LAD (generalized, axillary, cervical), myalgia, back pain, asthenia</a:t>
            </a:r>
          </a:p>
          <a:p>
            <a:r>
              <a:rPr lang="en-US" dirty="0"/>
              <a:t>Skin eruption (within 1-3 days of fever): </a:t>
            </a:r>
            <a:r>
              <a:rPr lang="en-US" b="1" dirty="0"/>
              <a:t>infectious</a:t>
            </a:r>
          </a:p>
          <a:p>
            <a:pPr lvl="1"/>
            <a:r>
              <a:rPr lang="en-US" dirty="0"/>
              <a:t>Typically sores develop and evolve together, centrifugal</a:t>
            </a:r>
          </a:p>
          <a:p>
            <a:pPr lvl="1"/>
            <a:r>
              <a:rPr lang="en-US" dirty="0"/>
              <a:t>Macular, </a:t>
            </a:r>
            <a:r>
              <a:rPr lang="en-US" dirty="0" err="1"/>
              <a:t>papular</a:t>
            </a:r>
            <a:r>
              <a:rPr lang="en-US" dirty="0"/>
              <a:t>, vesicular, pustular, scab</a:t>
            </a:r>
          </a:p>
          <a:p>
            <a:pPr lvl="1"/>
            <a:r>
              <a:rPr lang="en-US" dirty="0"/>
              <a:t>Well-circumscribed, deep-seated, painful</a:t>
            </a:r>
          </a:p>
          <a:p>
            <a:pPr lvl="2"/>
            <a:r>
              <a:rPr lang="en-US" dirty="0"/>
              <a:t>Face (95%)</a:t>
            </a:r>
          </a:p>
          <a:p>
            <a:pPr lvl="2"/>
            <a:r>
              <a:rPr lang="en-US" dirty="0"/>
              <a:t>Palms and soles (75%)</a:t>
            </a:r>
          </a:p>
          <a:p>
            <a:pPr lvl="2"/>
            <a:r>
              <a:rPr lang="en-US" dirty="0"/>
              <a:t>Oral mucosa (70%)</a:t>
            </a:r>
          </a:p>
          <a:p>
            <a:pPr lvl="2"/>
            <a:r>
              <a:rPr lang="en-US" dirty="0"/>
              <a:t>Genitals (30%)</a:t>
            </a:r>
          </a:p>
          <a:p>
            <a:pPr lvl="2"/>
            <a:r>
              <a:rPr lang="en-US" dirty="0"/>
              <a:t>Conjunctivae (20%)</a:t>
            </a:r>
          </a:p>
          <a:p>
            <a:r>
              <a:rPr lang="en-US" dirty="0"/>
              <a:t>Self-limited illness lasting 2-4 weeks</a:t>
            </a:r>
          </a:p>
        </p:txBody>
      </p:sp>
    </p:spTree>
    <p:extLst>
      <p:ext uri="{BB962C8B-B14F-4D97-AF65-F5344CB8AC3E}">
        <p14:creationId xmlns:p14="http://schemas.microsoft.com/office/powerpoint/2010/main" val="169695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What is monkeypox (</a:t>
            </a:r>
            <a:r>
              <a:rPr lang="en-US" sz="6000" dirty="0" err="1"/>
              <a:t>hMPXV</a:t>
            </a:r>
            <a:r>
              <a:rPr lang="en-US" sz="6000" dirty="0"/>
              <a:t>)?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29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EF89-2C7C-414C-8182-4D5B4C9D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“Classic” lesions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387AB-6097-4B2C-92DC-2E76B511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717" y="1600204"/>
            <a:ext cx="5862566" cy="3879272"/>
          </a:xfrm>
        </p:spPr>
      </p:pic>
    </p:spTree>
    <p:extLst>
      <p:ext uri="{BB962C8B-B14F-4D97-AF65-F5344CB8AC3E}">
        <p14:creationId xmlns:p14="http://schemas.microsoft.com/office/powerpoint/2010/main" val="170897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F7D4-141D-42B3-9492-F89702D2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symptoms in current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DC1D9-3527-4ED7-BD06-92232C84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Rash or enanthem in all patients</a:t>
            </a:r>
          </a:p>
          <a:p>
            <a:r>
              <a:rPr lang="en-US" dirty="0"/>
              <a:t>Scattered or localized to a body site </a:t>
            </a:r>
          </a:p>
          <a:p>
            <a:r>
              <a:rPr lang="en-US" dirty="0"/>
              <a:t>Lesions in different phases of development</a:t>
            </a:r>
          </a:p>
          <a:p>
            <a:r>
              <a:rPr lang="en-US" dirty="0"/>
              <a:t>Rash often starts in mucosal areas</a:t>
            </a:r>
          </a:p>
          <a:p>
            <a:pPr lvl="1"/>
            <a:r>
              <a:rPr lang="en-US" dirty="0"/>
              <a:t>Proctitis: anorectal pain, tenesmus, rectal discharge, bleeding with visible peri-anal lesions</a:t>
            </a:r>
          </a:p>
          <a:p>
            <a:pPr lvl="1"/>
            <a:r>
              <a:rPr lang="en-US" dirty="0" err="1"/>
              <a:t>Oropharyngitis</a:t>
            </a:r>
            <a:r>
              <a:rPr lang="en-US" dirty="0"/>
              <a:t>: tonsillar swelling, abscess, dysphagia</a:t>
            </a:r>
          </a:p>
          <a:p>
            <a:r>
              <a:rPr lang="en-US" dirty="0"/>
              <a:t>Prodromal symptoms absent or follow rash appearance</a:t>
            </a:r>
          </a:p>
          <a:p>
            <a:r>
              <a:rPr lang="en-US" dirty="0"/>
              <a:t>Co-infections with STI, including acute HIV infection</a:t>
            </a:r>
          </a:p>
        </p:txBody>
      </p:sp>
    </p:spTree>
    <p:extLst>
      <p:ext uri="{BB962C8B-B14F-4D97-AF65-F5344CB8AC3E}">
        <p14:creationId xmlns:p14="http://schemas.microsoft.com/office/powerpoint/2010/main" val="238218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4F7D4-141D-42B3-9492-F89702D2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 features in current cases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7060E3-D783-496F-8558-373F6C758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675" y="1344613"/>
            <a:ext cx="7112649" cy="416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8B0CD-CF5A-4299-AEE4-F7349B988285}"/>
              </a:ext>
            </a:extLst>
          </p:cNvPr>
          <p:cNvSpPr txBox="1"/>
          <p:nvPr/>
        </p:nvSpPr>
        <p:spPr>
          <a:xfrm>
            <a:off x="457200" y="598516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Thornhill et al. NEJM, 2022</a:t>
            </a:r>
          </a:p>
        </p:txBody>
      </p:sp>
    </p:spTree>
    <p:extLst>
      <p:ext uri="{BB962C8B-B14F-4D97-AF65-F5344CB8AC3E}">
        <p14:creationId xmlns:p14="http://schemas.microsoft.com/office/powerpoint/2010/main" val="793402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Treatment for </a:t>
            </a:r>
            <a:r>
              <a:rPr lang="en-US" sz="6000" dirty="0" err="1"/>
              <a:t>hMPXV</a:t>
            </a:r>
            <a:endParaRPr lang="en-US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486B-00CD-42F1-ACA1-74DA3F65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53"/>
            <a:ext cx="82296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Isolation Guidance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4B6A94-6BF4-438D-B4CE-E26F8B16B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691" y="2233429"/>
            <a:ext cx="7962617" cy="239114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BDFDD-143A-4FEE-91FD-D698C1A99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CBDC7-F241-4663-B339-A050E5256A15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2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D3B7-42F3-40BC-B669-12949350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9D2B-BE31-470E-BE52-CAE445DD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260"/>
            <a:ext cx="8229600" cy="4519246"/>
          </a:xfrm>
        </p:spPr>
        <p:txBody>
          <a:bodyPr/>
          <a:lstStyle/>
          <a:p>
            <a:r>
              <a:rPr lang="en-US" sz="2800" dirty="0"/>
              <a:t>Skin/pruritis: calamine lotion, petrolatum, anti-histamines, dressings</a:t>
            </a:r>
          </a:p>
          <a:p>
            <a:pPr lvl="1"/>
            <a:r>
              <a:rPr lang="en-US" sz="2000" dirty="0" err="1"/>
              <a:t>Povidine</a:t>
            </a:r>
            <a:r>
              <a:rPr lang="en-US" sz="2000" dirty="0"/>
              <a:t>-iodine may prevent secondary bacterial infection and kill </a:t>
            </a:r>
            <a:r>
              <a:rPr lang="en-US" sz="2000" dirty="0" err="1"/>
              <a:t>hMPXV</a:t>
            </a:r>
            <a:r>
              <a:rPr lang="en-US" sz="2000" dirty="0"/>
              <a:t> virus</a:t>
            </a:r>
          </a:p>
          <a:p>
            <a:r>
              <a:rPr lang="en-US" sz="2800" dirty="0"/>
              <a:t>Mouth: baking soda rinses, “magic” mouth wash, topical benzocaine</a:t>
            </a:r>
          </a:p>
          <a:p>
            <a:r>
              <a:rPr lang="en-US" sz="2800" dirty="0"/>
              <a:t>Urethral pain: phenazopyridine</a:t>
            </a:r>
          </a:p>
          <a:p>
            <a:r>
              <a:rPr lang="en-US" sz="2800" dirty="0"/>
              <a:t>Proctitis: sitz baths, topical lidocaine, stool softeners</a:t>
            </a:r>
          </a:p>
          <a:p>
            <a:r>
              <a:rPr lang="en-US" sz="2800" dirty="0"/>
              <a:t>APAP, NSAIDs, consider short-course of opiate pain medication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9ED2-480A-46D6-AA02-4258D5CD1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6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1A39F7-5017-4083-80CD-9F5C55E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Antiviral treatment</a:t>
            </a:r>
          </a:p>
        </p:txBody>
      </p:sp>
      <p:pic>
        <p:nvPicPr>
          <p:cNvPr id="9" name="Picture 6" descr="Monkeypox cases drove up stock prices for these companies on Monday -  MarketWatch">
            <a:extLst>
              <a:ext uri="{FF2B5EF4-FFF2-40B4-BE49-F238E27FC236}">
                <a16:creationId xmlns:a16="http://schemas.microsoft.com/office/drawing/2014/main" id="{43DBCFBB-EBD9-4F3D-AC48-FE6426DAF1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1431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71C9C3-E01D-4E0A-96E9-2C07CBD6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098473" cy="4731152"/>
          </a:xfrm>
        </p:spPr>
        <p:txBody>
          <a:bodyPr/>
          <a:lstStyle/>
          <a:p>
            <a:r>
              <a:rPr lang="en-US" dirty="0"/>
              <a:t>Tecoviromat (TPOXX)</a:t>
            </a:r>
          </a:p>
          <a:p>
            <a:pPr lvl="1"/>
            <a:r>
              <a:rPr lang="en-US" dirty="0"/>
              <a:t>Inhibits viral spread to uninfected cells by targeting the </a:t>
            </a:r>
            <a:r>
              <a:rPr lang="en-US" dirty="0" err="1"/>
              <a:t>orthopoxvirus</a:t>
            </a:r>
            <a:r>
              <a:rPr lang="en-US" dirty="0"/>
              <a:t> protein F13 (VP37) which is involved in producing extracellular enveloped virions</a:t>
            </a:r>
          </a:p>
          <a:p>
            <a:r>
              <a:rPr lang="en-US" dirty="0"/>
              <a:t>Approved based on the “Animal Rule”</a:t>
            </a:r>
          </a:p>
          <a:p>
            <a:r>
              <a:rPr lang="en-US" dirty="0"/>
              <a:t>For people with or at risk for severe </a:t>
            </a:r>
            <a:r>
              <a:rPr lang="en-US" dirty="0" err="1"/>
              <a:t>hMPXV</a:t>
            </a:r>
            <a:endParaRPr lang="en-US" dirty="0"/>
          </a:p>
          <a:p>
            <a:r>
              <a:rPr lang="en-US" dirty="0"/>
              <a:t>PO/IV forms</a:t>
            </a:r>
          </a:p>
          <a:p>
            <a:r>
              <a:rPr lang="en-US" dirty="0">
                <a:hlinkClick r:id="rId4"/>
              </a:rPr>
              <a:t>Request from OHA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 antivirals: cidofovir, </a:t>
            </a:r>
            <a:r>
              <a:rPr lang="en-US" dirty="0" err="1"/>
              <a:t>brincidofovir</a:t>
            </a:r>
            <a:endParaRPr lang="en-US" dirty="0"/>
          </a:p>
          <a:p>
            <a:r>
              <a:rPr lang="en-US" dirty="0"/>
              <a:t>Vaccinia IG</a:t>
            </a:r>
          </a:p>
          <a:p>
            <a:r>
              <a:rPr lang="en-US" dirty="0"/>
              <a:t>Ocular disease: trifluridine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F10D9-554A-4705-81BC-78D17A442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166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sz="6000" dirty="0"/>
              <a:t>esponse to </a:t>
            </a:r>
            <a:r>
              <a:rPr lang="en-US" sz="6000" dirty="0" err="1"/>
              <a:t>hMPXV</a:t>
            </a:r>
            <a:endParaRPr lang="en-US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7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1916-49FF-4A33-A72B-ECEC37B1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OHA Response to hMPXV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B7C81-D9DB-4526-9598-17C9E1730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03748"/>
            <a:ext cx="3886200" cy="3798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Responses</a:t>
            </a:r>
          </a:p>
          <a:p>
            <a:r>
              <a:rPr lang="en-US" dirty="0"/>
              <a:t>Communications 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Vaccination</a:t>
            </a:r>
          </a:p>
          <a:p>
            <a:r>
              <a:rPr lang="en-US" dirty="0"/>
              <a:t>Treatment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550A0-6FA2-4B48-AAF8-ECCAF12F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03747"/>
            <a:ext cx="3886200" cy="4064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Goals</a:t>
            </a:r>
            <a:r>
              <a:rPr lang="en-US" dirty="0"/>
              <a:t> </a:t>
            </a:r>
          </a:p>
          <a:p>
            <a:r>
              <a:rPr lang="en-US" dirty="0"/>
              <a:t>Empower people with the tools they need to stay healthy</a:t>
            </a:r>
          </a:p>
          <a:p>
            <a:r>
              <a:rPr lang="en-US" dirty="0"/>
              <a:t>Support LPHAs, clinicians, health systems in the </a:t>
            </a:r>
            <a:r>
              <a:rPr lang="en-US" dirty="0" err="1"/>
              <a:t>hMPXV</a:t>
            </a:r>
            <a:r>
              <a:rPr lang="en-US" dirty="0"/>
              <a:t> response</a:t>
            </a:r>
          </a:p>
          <a:p>
            <a:r>
              <a:rPr lang="en-US" dirty="0"/>
              <a:t>Prevent the further spread of hMPXV</a:t>
            </a:r>
          </a:p>
          <a:p>
            <a:r>
              <a:rPr lang="en-US" dirty="0"/>
              <a:t>Prevent suffering related to hMPXV</a:t>
            </a:r>
          </a:p>
          <a:p>
            <a:r>
              <a:rPr lang="en-US" dirty="0"/>
              <a:t>Reduce fear and anxiety related to hMPXV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05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B8A2-3563-4EA4-B0CE-1D92B7DB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FC007-980E-4AA6-B5CC-6458D8617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Press conference</a:t>
            </a:r>
            <a:endParaRPr lang="en-US" dirty="0"/>
          </a:p>
          <a:p>
            <a:r>
              <a:rPr lang="en-US" dirty="0">
                <a:hlinkClick r:id="rId4"/>
              </a:rPr>
              <a:t>OHA Website for hMPXV</a:t>
            </a:r>
            <a:endParaRPr lang="en-US" dirty="0"/>
          </a:p>
          <a:p>
            <a:pPr lvl="1"/>
            <a:r>
              <a:rPr lang="en-US" dirty="0"/>
              <a:t>Communications to Clinicians</a:t>
            </a:r>
          </a:p>
          <a:p>
            <a:pPr lvl="2"/>
            <a:r>
              <a:rPr lang="en-US" dirty="0"/>
              <a:t>Recognition of hMPXV</a:t>
            </a:r>
          </a:p>
          <a:p>
            <a:pPr lvl="2"/>
            <a:r>
              <a:rPr lang="en-US" dirty="0"/>
              <a:t>Testing</a:t>
            </a:r>
          </a:p>
          <a:p>
            <a:pPr lvl="2"/>
            <a:r>
              <a:rPr lang="en-US" dirty="0"/>
              <a:t>Treatment</a:t>
            </a:r>
          </a:p>
          <a:p>
            <a:pPr lvl="1"/>
            <a:r>
              <a:rPr lang="en-US" dirty="0"/>
              <a:t>Frequently Asked Questions</a:t>
            </a:r>
          </a:p>
          <a:p>
            <a:pPr lvl="1"/>
            <a:r>
              <a:rPr lang="en-US" dirty="0"/>
              <a:t>Translations</a:t>
            </a:r>
          </a:p>
          <a:p>
            <a:r>
              <a:rPr lang="en-US" dirty="0"/>
              <a:t>Joint Information Center (JIC)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D9B01-87A7-452E-84E3-0B679BA2A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6" name="Picture 2" descr="hMPXV can affect anyone. Spread primarily via close skin-to-skin contact. Contact with objects used by someone with hMPXV, large respiratory droplets or oral fluids may also spread. If attending an event, consider amount of close, personal, skin-to-skin contact. If you're feeling sick and notice new rashes, especially on genitals or around anus, avoid skin-to-skin contact and talk to a health care provider (or 211).">
            <a:extLst>
              <a:ext uri="{FF2B5EF4-FFF2-40B4-BE49-F238E27FC236}">
                <a16:creationId xmlns:a16="http://schemas.microsoft.com/office/drawing/2014/main" id="{86AF461C-B86F-43BD-A8D6-5AA9796F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8360"/>
            <a:ext cx="4114800" cy="5143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2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keypox is not a gay virus.  Haven't we been here before?">
            <a:extLst>
              <a:ext uri="{FF2B5EF4-FFF2-40B4-BE49-F238E27FC236}">
                <a16:creationId xmlns:a16="http://schemas.microsoft.com/office/drawing/2014/main" id="{BBD05CDB-D55D-4F73-AD11-AEF99701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5" y="1743093"/>
            <a:ext cx="4006009" cy="1382072"/>
          </a:xfrm>
          <a:prstGeom prst="rect">
            <a:avLst/>
          </a:prstGeom>
        </p:spPr>
      </p:pic>
      <p:pic>
        <p:nvPicPr>
          <p:cNvPr id="9" name="Picture 8" descr="As monkeypox panic spreads, doctors in Africa see a double standard">
            <a:extLst>
              <a:ext uri="{FF2B5EF4-FFF2-40B4-BE49-F238E27FC236}">
                <a16:creationId xmlns:a16="http://schemas.microsoft.com/office/drawing/2014/main" id="{FB4AC398-F6B2-4902-B285-D16B1415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60" y="1956122"/>
            <a:ext cx="4047470" cy="708307"/>
          </a:xfrm>
          <a:prstGeom prst="rect">
            <a:avLst/>
          </a:prstGeom>
        </p:spPr>
      </p:pic>
      <p:pic>
        <p:nvPicPr>
          <p:cNvPr id="11" name="Picture 10" descr="Stop using images of Black people to illustrate monkeypox stories">
            <a:extLst>
              <a:ext uri="{FF2B5EF4-FFF2-40B4-BE49-F238E27FC236}">
                <a16:creationId xmlns:a16="http://schemas.microsoft.com/office/drawing/2014/main" id="{DBDAEF4C-0971-40E6-92AC-15DF4E502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5" y="4159804"/>
            <a:ext cx="4067034" cy="701563"/>
          </a:xfrm>
          <a:prstGeom prst="rect">
            <a:avLst/>
          </a:prstGeom>
        </p:spPr>
      </p:pic>
      <p:pic>
        <p:nvPicPr>
          <p:cNvPr id="7" name="Picture 6" descr="UNAIDS warns that stigmatizing language on Monkeypox jeopardizes public health">
            <a:extLst>
              <a:ext uri="{FF2B5EF4-FFF2-40B4-BE49-F238E27FC236}">
                <a16:creationId xmlns:a16="http://schemas.microsoft.com/office/drawing/2014/main" id="{1700070D-133E-4833-8E3E-24DB8F37B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322" y="4200818"/>
            <a:ext cx="4177045" cy="532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FABC71-533A-468D-A29B-020F101C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6922"/>
            <a:ext cx="7886700" cy="994172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3893697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6585-CCDA-4A07-BB49-2B564D0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446C-4753-47EE-9AB9-37AB060A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Community listening session</a:t>
            </a:r>
            <a:endParaRPr lang="en-US" dirty="0"/>
          </a:p>
          <a:p>
            <a:r>
              <a:rPr lang="en-US" dirty="0"/>
              <a:t>Worked with LPHA partners and community in developing community letters and other outreach, including social media</a:t>
            </a:r>
          </a:p>
          <a:p>
            <a:pPr lvl="1"/>
            <a:r>
              <a:rPr lang="en-US" dirty="0"/>
              <a:t>Vaccine and prevention messaging</a:t>
            </a:r>
          </a:p>
          <a:p>
            <a:pPr lvl="1"/>
            <a:r>
              <a:rPr lang="en-US" dirty="0"/>
              <a:t>Developing guidance on activities and their risk of </a:t>
            </a:r>
            <a:r>
              <a:rPr lang="en-US" dirty="0" err="1"/>
              <a:t>hMPXV</a:t>
            </a:r>
            <a:r>
              <a:rPr lang="en-US" dirty="0"/>
              <a:t> transmission</a:t>
            </a:r>
          </a:p>
          <a:p>
            <a:r>
              <a:rPr lang="en-US" dirty="0"/>
              <a:t>Tri-county vaccine equity listening session</a:t>
            </a:r>
          </a:p>
          <a:p>
            <a:r>
              <a:rPr lang="en-US" dirty="0"/>
              <a:t>Queer/LGBTQIA+ provider advisory group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64198-4F07-43ED-8F07-2FC71BCC0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2212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72A5-B8D6-44DE-9C67-69F1F4A3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Planned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1FFB-22DF-45C3-9203-AE61A8506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Declaration of Condition of Public Health Importance</a:t>
            </a:r>
          </a:p>
          <a:p>
            <a:endParaRPr lang="en-US" sz="1600"/>
          </a:p>
          <a:p>
            <a:r>
              <a:rPr lang="en-US" dirty="0"/>
              <a:t>Increase community engagement</a:t>
            </a:r>
          </a:p>
          <a:p>
            <a:pPr lvl="1"/>
            <a:r>
              <a:rPr lang="en-US" dirty="0"/>
              <a:t>Listening session with the Latinx LGBTQIA+/queer community</a:t>
            </a:r>
          </a:p>
          <a:p>
            <a:pPr lvl="1"/>
            <a:r>
              <a:rPr lang="en-US" dirty="0"/>
              <a:t>Co-creation of education and prevention materials with community</a:t>
            </a:r>
          </a:p>
          <a:p>
            <a:pPr lvl="1"/>
            <a:endParaRPr lang="en-US" sz="1600"/>
          </a:p>
          <a:p>
            <a:r>
              <a:rPr lang="en-US" dirty="0"/>
              <a:t>Increase provider and health system engagement</a:t>
            </a:r>
          </a:p>
          <a:p>
            <a:pPr marL="457200" lvl="1" indent="0">
              <a:buNone/>
            </a:pPr>
            <a:endParaRPr lang="en-US" sz="1600"/>
          </a:p>
          <a:p>
            <a:r>
              <a:rPr lang="en-US" dirty="0"/>
              <a:t>Distribute vaccine with an intersectional approach</a:t>
            </a:r>
          </a:p>
          <a:p>
            <a:pPr lvl="1"/>
            <a:r>
              <a:rPr lang="en-US" dirty="0"/>
              <a:t>Support partners in timely reporting to ALERT</a:t>
            </a:r>
          </a:p>
          <a:p>
            <a:pPr lvl="1"/>
            <a:r>
              <a:rPr lang="en-US" dirty="0"/>
              <a:t>Monitor ALERT to </a:t>
            </a:r>
            <a:r>
              <a:rPr lang="en-US"/>
              <a:t>address </a:t>
            </a:r>
            <a:r>
              <a:rPr lang="en-US" dirty="0"/>
              <a:t>disproportionate impact on Latinx community</a:t>
            </a:r>
          </a:p>
          <a:p>
            <a:pPr lvl="1"/>
            <a:endParaRPr lang="en-US" sz="1600"/>
          </a:p>
          <a:p>
            <a:r>
              <a:rPr lang="en-US" dirty="0"/>
              <a:t>Adapt vaccine strategy to include more people who can benefit from vaccine prior to potential exposure to </a:t>
            </a:r>
            <a:r>
              <a:rPr lang="en-US" err="1"/>
              <a:t>hMPXV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42754-9438-4F2A-8BC9-91BF963A2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069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73C9-8C83-469D-BE3B-C0FB85163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47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5418-2188-4340-BFE8-7DDCAAF0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hMPXV?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F1C5-4AC7-4446-AC6D-6D066003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109"/>
            <a:ext cx="8229600" cy="5043668"/>
          </a:xfrm>
        </p:spPr>
        <p:txBody>
          <a:bodyPr/>
          <a:lstStyle/>
          <a:p>
            <a:r>
              <a:rPr lang="en-US" dirty="0"/>
              <a:t>Member of the </a:t>
            </a:r>
            <a:r>
              <a:rPr lang="en-US" i="1" dirty="0"/>
              <a:t>Orthopoxvirus</a:t>
            </a:r>
            <a:r>
              <a:rPr lang="en-US" dirty="0"/>
              <a:t> genus of </a:t>
            </a:r>
            <a:r>
              <a:rPr lang="en-US" i="1" dirty="0"/>
              <a:t>Poxviridae</a:t>
            </a:r>
            <a:r>
              <a:rPr lang="en-US" dirty="0"/>
              <a:t> family</a:t>
            </a:r>
          </a:p>
          <a:p>
            <a:pPr lvl="1"/>
            <a:r>
              <a:rPr lang="en-US" dirty="0"/>
              <a:t>Same genus as smallpox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distinct genetic clades, or variants: </a:t>
            </a:r>
          </a:p>
          <a:p>
            <a:pPr lvl="1"/>
            <a:r>
              <a:rPr lang="en-US" dirty="0"/>
              <a:t>hMPXV-1 (more severe, more transmissible)</a:t>
            </a:r>
          </a:p>
          <a:p>
            <a:pPr lvl="1"/>
            <a:r>
              <a:rPr lang="en-US" dirty="0"/>
              <a:t>hMPXV-2 (less severe, less transmissible) – current outbreak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Has emerged in the context of smallpox eradication and subsequent cessation of smallpox vaccination campaigns in the late 1970s</a:t>
            </a:r>
          </a:p>
          <a:p>
            <a:pPr lvl="1"/>
            <a:r>
              <a:rPr lang="en-US" dirty="0"/>
              <a:t>Has been active in 11 West and Central African countries since the 1970s</a:t>
            </a:r>
          </a:p>
          <a:p>
            <a:pPr lvl="1"/>
            <a:r>
              <a:rPr lang="en-US" dirty="0"/>
              <a:t>U.S. outbreak in the Midwest related to prairie dogs housed with near small mammals imported from Ghana</a:t>
            </a:r>
          </a:p>
          <a:p>
            <a:pPr lvl="1"/>
            <a:r>
              <a:rPr lang="en-US" dirty="0"/>
              <a:t>Travel-related cases from Nigeria to U.S., U.K., and Singapore (2018-2022)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35B76-D1FF-4448-BBD9-FFEB77773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DA0F-4E5C-4782-90F0-7612F34D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49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Why hMPXV?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D83-968C-452C-867B-E9443864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5438"/>
            <a:ext cx="7886700" cy="4472294"/>
          </a:xfrm>
        </p:spPr>
        <p:txBody>
          <a:bodyPr anchor="t">
            <a:noAutofit/>
          </a:bodyPr>
          <a:lstStyle/>
          <a:p>
            <a:r>
              <a:rPr lang="en-US" dirty="0"/>
              <a:t>As a name, “monkeypox” is othering, discriminatory, stigmatizing</a:t>
            </a:r>
          </a:p>
          <a:p>
            <a:pPr lvl="1"/>
            <a:r>
              <a:rPr lang="en-US" dirty="0"/>
              <a:t>The currently circulating variant has been typically called the “West African” clade to differentiate it from the “Congo Basin” clade</a:t>
            </a:r>
          </a:p>
          <a:p>
            <a:r>
              <a:rPr lang="en-US" dirty="0"/>
              <a:t>The name is also scientifically inaccurate</a:t>
            </a:r>
          </a:p>
          <a:p>
            <a:pPr lvl="1"/>
            <a:r>
              <a:rPr lang="en-US" dirty="0"/>
              <a:t>The natural hosts for the virus are rodents and not non-human primates</a:t>
            </a:r>
          </a:p>
          <a:p>
            <a:r>
              <a:rPr lang="en-US" dirty="0"/>
              <a:t>Compounded by media use of images of Black/African people to illustrate how the virus presents</a:t>
            </a:r>
          </a:p>
          <a:p>
            <a:r>
              <a:rPr lang="en-US" dirty="0"/>
              <a:t>African scientists have called for a renaming of the virus, especially in the context of a global outbreak that has no clear link to Africa</a:t>
            </a:r>
          </a:p>
          <a:p>
            <a:pPr lvl="1"/>
            <a:r>
              <a:rPr lang="en-US" dirty="0">
                <a:hlinkClick r:id="rId2"/>
              </a:rPr>
              <a:t>https://virological.org/t/urgent-need-for-a-non-discriminatory-and-non-stigmatizing-nomenclature-for-monkeypox-virus/853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4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DD33-F0B6-411C-972C-6F14D883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4405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hMPXV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9E94-DD4B-403C-A0FB-26471DC7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 anchor="t">
            <a:noAutofit/>
          </a:bodyPr>
          <a:lstStyle/>
          <a:p>
            <a:r>
              <a:rPr lang="en-US" dirty="0"/>
              <a:t>Therefore, we’ve adopted the naming system advocated by African scientists </a:t>
            </a:r>
          </a:p>
          <a:p>
            <a:r>
              <a:rPr lang="en-US" dirty="0"/>
              <a:t>To be very technical, the virus circulating in the current global outbreak is hMPXV-2</a:t>
            </a:r>
          </a:p>
          <a:p>
            <a:r>
              <a:rPr lang="en-US" dirty="0"/>
              <a:t>h = human</a:t>
            </a:r>
          </a:p>
          <a:p>
            <a:r>
              <a:rPr lang="en-US" dirty="0"/>
              <a:t>MPXV = monkeypox virus </a:t>
            </a:r>
          </a:p>
          <a:p>
            <a:r>
              <a:rPr lang="en-US" dirty="0"/>
              <a:t>2 = type 2 (less transmissible, less severe illness compared to type 1)</a:t>
            </a:r>
          </a:p>
        </p:txBody>
      </p:sp>
    </p:spTree>
    <p:extLst>
      <p:ext uri="{BB962C8B-B14F-4D97-AF65-F5344CB8AC3E}">
        <p14:creationId xmlns:p14="http://schemas.microsoft.com/office/powerpoint/2010/main" val="459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F794-DBDB-4C90-92DC-1413BFA4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hMPXV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535F-A17A-4884-9944-4F7A7D3B2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/>
              <a:t>hMPXV is not a gay disease</a:t>
            </a:r>
          </a:p>
          <a:p>
            <a:endParaRPr lang="en-US" dirty="0"/>
          </a:p>
          <a:p>
            <a:r>
              <a:rPr lang="en-US" dirty="0"/>
              <a:t>hMPXV is not an African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hMPXV is not a sexually transmitted infection/disease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99E2B-AC2B-43DB-A919-FDF5F1A33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86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C8D5CD-5F52-4052-AC45-465D7DE4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Who can get </a:t>
            </a:r>
            <a:r>
              <a:rPr lang="en-US" sz="6000" dirty="0" err="1"/>
              <a:t>hMPXV</a:t>
            </a:r>
            <a:endParaRPr lang="en-US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C985-928B-406C-B2EB-714F55CA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6A203-415D-4398-8C79-721B06B11C4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5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559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82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zwamWJRxav7sz7hdJ6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06E51E3476440BCCA29E6430B1284" ma:contentTypeVersion="2" ma:contentTypeDescription="Create a new document." ma:contentTypeScope="" ma:versionID="748aa3c364d768ae72af4efabccb4bcc">
  <xsd:schema xmlns:xsd="http://www.w3.org/2001/XMLSchema" xmlns:xs="http://www.w3.org/2001/XMLSchema" xmlns:p="http://schemas.microsoft.com/office/2006/metadata/properties" xmlns:ns1="http://schemas.microsoft.com/sharepoint/v3" xmlns:ns2="414e15ea-35fd-4cff-b780-bb342b3dfcbd" targetNamespace="http://schemas.microsoft.com/office/2006/metadata/properties" ma:root="true" ma:fieldsID="228ed2aec82a4673187ed6d06b0265ae" ns1:_="" ns2:_="">
    <xsd:import namespace="http://schemas.microsoft.com/sharepoint/v3"/>
    <xsd:import namespace="414e15ea-35fd-4cff-b780-bb342b3dfcb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15ea-35fd-4cff-b780-bb342b3df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BE4D5A-680C-4BF2-9660-646BA6F44C5E}"/>
</file>

<file path=customXml/itemProps2.xml><?xml version="1.0" encoding="utf-8"?>
<ds:datastoreItem xmlns:ds="http://schemas.openxmlformats.org/officeDocument/2006/customXml" ds:itemID="{C7AB9560-79BE-4F97-93E6-E90A51FE6729}">
  <ds:schemaRefs>
    <ds:schemaRef ds:uri="18c512f8-6ae3-4fa5-87de-0fde3cbac2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61E2F6-3DC9-47B0-AE35-7D04E11A3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21699</TotalTime>
  <Words>1683</Words>
  <Application>Microsoft Office PowerPoint</Application>
  <PresentationFormat>On-screen Show (4:3)</PresentationFormat>
  <Paragraphs>320</Paragraphs>
  <Slides>42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Chronicle Display Black</vt:lpstr>
      <vt:lpstr>Open Sans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think-cell Slide</vt:lpstr>
      <vt:lpstr>Monkeypox (hMPXV) Update</vt:lpstr>
      <vt:lpstr>Today’s Agenda</vt:lpstr>
      <vt:lpstr>What is monkeypox (hMPXV)?</vt:lpstr>
      <vt:lpstr>Headlines</vt:lpstr>
      <vt:lpstr>What is hMPXV?</vt:lpstr>
      <vt:lpstr>Why hMPXV?</vt:lpstr>
      <vt:lpstr>hMPXV defined</vt:lpstr>
      <vt:lpstr>What hMPXV is Not</vt:lpstr>
      <vt:lpstr>Who can get hMPXV</vt:lpstr>
      <vt:lpstr>Who is most affected in the current outbreak?</vt:lpstr>
      <vt:lpstr>PowerPoint Presentation</vt:lpstr>
      <vt:lpstr>Oregon Cases</vt:lpstr>
      <vt:lpstr>People living with HIV are disproportionately impacted by hMPXV</vt:lpstr>
      <vt:lpstr>Projected Course of the Outbreak </vt:lpstr>
      <vt:lpstr>How does hMPXV spread?</vt:lpstr>
      <vt:lpstr>hMPXV Transmission</vt:lpstr>
      <vt:lpstr>hMPXV Transmission</vt:lpstr>
      <vt:lpstr>Characteristics of People with hMPXV: International Case Series and CDC Data</vt:lpstr>
      <vt:lpstr>How to prevent hMPXV</vt:lpstr>
      <vt:lpstr>Potential Vaccine Supply Need</vt:lpstr>
      <vt:lpstr>While Vaccine Supply is Limited, OHA is Prioritizing:</vt:lpstr>
      <vt:lpstr>An Intersectional Approach to Vaccine Distribution</vt:lpstr>
      <vt:lpstr>Vaccine Distribution Partners So Far</vt:lpstr>
      <vt:lpstr>Vaccine eligibility: interim guidance</vt:lpstr>
      <vt:lpstr>hMPXV symptoms</vt:lpstr>
      <vt:lpstr>PowerPoint Presentation</vt:lpstr>
      <vt:lpstr>Testing</vt:lpstr>
      <vt:lpstr>hMPXV outcomes</vt:lpstr>
      <vt:lpstr>“Classic” hMPXV course</vt:lpstr>
      <vt:lpstr>“Classic” lesions</vt:lpstr>
      <vt:lpstr>Clinical symptoms in current cases</vt:lpstr>
      <vt:lpstr>Rash features in current cases</vt:lpstr>
      <vt:lpstr>Treatment for hMPXV</vt:lpstr>
      <vt:lpstr>Isolation Guidance</vt:lpstr>
      <vt:lpstr>Supportive Treatment</vt:lpstr>
      <vt:lpstr>Antiviral treatment</vt:lpstr>
      <vt:lpstr>Response to hMPXV</vt:lpstr>
      <vt:lpstr>OHA Response to hMPXV</vt:lpstr>
      <vt:lpstr>Communications</vt:lpstr>
      <vt:lpstr>Community Engagement</vt:lpstr>
      <vt:lpstr>Current and Planned Actions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Update:  Vaccine Planning for MSFW, Agricultural Workers and Seafood and Food Processing Workers</dc:title>
  <dc:creator>Hargunani Dana</dc:creator>
  <cp:lastModifiedBy>SIDELINGER DEAN E</cp:lastModifiedBy>
  <cp:revision>314</cp:revision>
  <dcterms:created xsi:type="dcterms:W3CDTF">2021-03-16T03:59:52Z</dcterms:created>
  <dcterms:modified xsi:type="dcterms:W3CDTF">2022-08-19T17:45:38Z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0x01010000606E51E3476440BCCA29E6430B1284</vt:lpwstr>
  </property>
</Properties>
</file>