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Override PartName="/ppt/tags/tag1.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47"/>
  </p:notesMasterIdLst>
  <p:sldIdLst>
    <p:sldId id="257" r:id="rId6"/>
    <p:sldId id="304" r:id="rId7"/>
    <p:sldId id="488" r:id="rId8"/>
    <p:sldId id="2126" r:id="rId9"/>
    <p:sldId id="2109" r:id="rId10"/>
    <p:sldId id="260" r:id="rId11"/>
    <p:sldId id="2107" r:id="rId12"/>
    <p:sldId id="1707" r:id="rId13"/>
    <p:sldId id="267" r:id="rId14"/>
    <p:sldId id="2092" r:id="rId15"/>
    <p:sldId id="2113" r:id="rId16"/>
    <p:sldId id="2129" r:id="rId17"/>
    <p:sldId id="2132" r:id="rId18"/>
    <p:sldId id="273" r:id="rId19"/>
    <p:sldId id="283" r:id="rId20"/>
    <p:sldId id="264" r:id="rId21"/>
    <p:sldId id="1881" r:id="rId22"/>
    <p:sldId id="2110" r:id="rId23"/>
    <p:sldId id="262" r:id="rId24"/>
    <p:sldId id="2106" r:id="rId25"/>
    <p:sldId id="2090" r:id="rId26"/>
    <p:sldId id="2131" r:id="rId27"/>
    <p:sldId id="2130" r:id="rId28"/>
    <p:sldId id="2122" r:id="rId29"/>
    <p:sldId id="2123" r:id="rId30"/>
    <p:sldId id="2133" r:id="rId31"/>
    <p:sldId id="2124" r:id="rId32"/>
    <p:sldId id="2121" r:id="rId33"/>
    <p:sldId id="294" r:id="rId34"/>
    <p:sldId id="288" r:id="rId35"/>
    <p:sldId id="279" r:id="rId36"/>
    <p:sldId id="2116" r:id="rId37"/>
    <p:sldId id="280" r:id="rId38"/>
    <p:sldId id="2114" r:id="rId39"/>
    <p:sldId id="2115" r:id="rId40"/>
    <p:sldId id="292" r:id="rId41"/>
    <p:sldId id="2128" r:id="rId42"/>
    <p:sldId id="2127" r:id="rId43"/>
    <p:sldId id="1799" r:id="rId44"/>
    <p:sldId id="1776" r:id="rId45"/>
    <p:sldId id="2079"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 Matthew  *OHA" initials="GM*" lastIdx="11" clrIdx="0">
    <p:extLst>
      <p:ext uri="{19B8F6BF-5375-455C-9EA6-DF929625EA0E}">
        <p15:presenceInfo xmlns:p15="http://schemas.microsoft.com/office/powerpoint/2012/main" userId="S::MATTHEW.GREEN@dhsoha.state.or.us::0fcec879-7266-4110-bfec-7d3afd54f21b" providerId="AD"/>
      </p:ext>
    </p:extLst>
  </p:cmAuthor>
  <p:cmAuthor id="2" name="Trina Stout" initials="" lastIdx="2" clrIdx="1"/>
  <p:cmAuthor id="3" name="Lori Lee Graham" initials="LLG" lastIdx="1" clrIdx="2">
    <p:extLst>
      <p:ext uri="{19B8F6BF-5375-455C-9EA6-DF929625EA0E}">
        <p15:presenceInfo xmlns:p15="http://schemas.microsoft.com/office/powerpoint/2012/main" userId="Lori Lee Graham" providerId="None"/>
      </p:ext>
    </p:extLst>
  </p:cmAuthor>
  <p:cmAuthor id="4" name="Adelina Mart" initials="AM" lastIdx="4" clrIdx="3">
    <p:extLst>
      <p:ext uri="{19B8F6BF-5375-455C-9EA6-DF929625EA0E}">
        <p15:presenceInfo xmlns:p15="http://schemas.microsoft.com/office/powerpoint/2012/main" userId="Adelina Mart" providerId="None"/>
      </p:ext>
    </p:extLst>
  </p:cmAuthor>
  <p:cmAuthor id="5" name="Sharief Shimi" initials="SS" lastIdx="6" clrIdx="4">
    <p:extLst>
      <p:ext uri="{19B8F6BF-5375-455C-9EA6-DF929625EA0E}">
        <p15:presenceInfo xmlns:p15="http://schemas.microsoft.com/office/powerpoint/2012/main" userId="S::Shimi.Sharief@dhsoha.state.or.us::0865beb8-c6d6-447b-9f76-2ba627638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a:srgbClr val="B6D8C9"/>
    <a:srgbClr val="D6E9E1"/>
    <a:srgbClr val="69A5AB"/>
    <a:srgbClr val="65A793"/>
    <a:srgbClr val="50B495"/>
    <a:srgbClr val="B1B775"/>
    <a:srgbClr val="D5A059"/>
    <a:srgbClr val="A85271"/>
    <a:srgbClr val="7A6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61C58-1939-4BBE-8A34-47C0D6F3D627}" v="7" dt="2021-04-23T01:08:49.55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96242" autoAdjust="0"/>
  </p:normalViewPr>
  <p:slideViewPr>
    <p:cSldViewPr>
      <p:cViewPr varScale="1">
        <p:scale>
          <a:sx n="66" d="100"/>
          <a:sy n="66" d="100"/>
        </p:scale>
        <p:origin x="48" y="837"/>
      </p:cViewPr>
      <p:guideLst>
        <p:guide orient="horz" pos="2160"/>
        <p:guide pos="384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4" d="100"/>
          <a:sy n="84" d="100"/>
        </p:scale>
        <p:origin x="31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C286E-73B9-4EB5-93E8-673C608B762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73CFC25-F863-4497-8447-2AD8B7B0732F}">
      <dgm:prSet custT="1"/>
      <dgm:spPr>
        <a:solidFill>
          <a:srgbClr val="005595"/>
        </a:solidFill>
      </dgm:spPr>
      <dgm:t>
        <a:bodyPr/>
        <a:lstStyle/>
        <a:p>
          <a:r>
            <a:rPr lang="en-US" sz="3200" b="1" dirty="0"/>
            <a:t>Bring the people to the vaccine</a:t>
          </a:r>
        </a:p>
      </dgm:t>
    </dgm:pt>
    <dgm:pt modelId="{064204F0-832D-4E08-A2B2-F79C8BD72471}" type="parTrans" cxnId="{FDC9E171-8DEA-4814-932B-B399C8C91415}">
      <dgm:prSet/>
      <dgm:spPr/>
      <dgm:t>
        <a:bodyPr/>
        <a:lstStyle/>
        <a:p>
          <a:endParaRPr lang="en-US"/>
        </a:p>
      </dgm:t>
    </dgm:pt>
    <dgm:pt modelId="{32DA3A33-B397-4835-9CD8-94FC60BE1E0A}" type="sibTrans" cxnId="{FDC9E171-8DEA-4814-932B-B399C8C91415}">
      <dgm:prSet/>
      <dgm:spPr/>
      <dgm:t>
        <a:bodyPr/>
        <a:lstStyle/>
        <a:p>
          <a:endParaRPr lang="en-US"/>
        </a:p>
      </dgm:t>
    </dgm:pt>
    <dgm:pt modelId="{7F7CD5E9-2088-461D-9D68-5669B65406F4}">
      <dgm:prSet/>
      <dgm:spPr/>
      <dgm:t>
        <a:bodyPr/>
        <a:lstStyle/>
        <a:p>
          <a:r>
            <a:rPr lang="en-US" dirty="0"/>
            <a:t>Healthcare facilities </a:t>
          </a:r>
        </a:p>
      </dgm:t>
    </dgm:pt>
    <dgm:pt modelId="{07012325-E55C-4D09-BA26-F8DDC4440B68}" type="parTrans" cxnId="{74B908CC-1DFB-4119-8F98-A317A2466CF3}">
      <dgm:prSet/>
      <dgm:spPr/>
      <dgm:t>
        <a:bodyPr/>
        <a:lstStyle/>
        <a:p>
          <a:endParaRPr lang="en-US"/>
        </a:p>
      </dgm:t>
    </dgm:pt>
    <dgm:pt modelId="{E53310CC-E816-4480-8490-049386879097}" type="sibTrans" cxnId="{74B908CC-1DFB-4119-8F98-A317A2466CF3}">
      <dgm:prSet/>
      <dgm:spPr/>
      <dgm:t>
        <a:bodyPr/>
        <a:lstStyle/>
        <a:p>
          <a:endParaRPr lang="en-US"/>
        </a:p>
      </dgm:t>
    </dgm:pt>
    <dgm:pt modelId="{26BC190D-4A9E-4614-9A03-207A1D325CE0}">
      <dgm:prSet/>
      <dgm:spPr/>
      <dgm:t>
        <a:bodyPr/>
        <a:lstStyle/>
        <a:p>
          <a:r>
            <a:rPr lang="en-US" dirty="0"/>
            <a:t>Pharmacies </a:t>
          </a:r>
        </a:p>
      </dgm:t>
    </dgm:pt>
    <dgm:pt modelId="{E9FF36FF-B27D-4A6F-985E-FC05FF1882B2}" type="parTrans" cxnId="{7B0D5056-4A7D-4F2F-847D-B1DA55D2C6BC}">
      <dgm:prSet/>
      <dgm:spPr/>
      <dgm:t>
        <a:bodyPr/>
        <a:lstStyle/>
        <a:p>
          <a:endParaRPr lang="en-US"/>
        </a:p>
      </dgm:t>
    </dgm:pt>
    <dgm:pt modelId="{46A56A8A-2E3B-4AD7-B7CD-2999A23FE440}" type="sibTrans" cxnId="{7B0D5056-4A7D-4F2F-847D-B1DA55D2C6BC}">
      <dgm:prSet/>
      <dgm:spPr/>
      <dgm:t>
        <a:bodyPr/>
        <a:lstStyle/>
        <a:p>
          <a:endParaRPr lang="en-US"/>
        </a:p>
      </dgm:t>
    </dgm:pt>
    <dgm:pt modelId="{71DAAD47-575D-44EC-8D7E-36B415479A18}">
      <dgm:prSet custT="1"/>
      <dgm:spPr>
        <a:solidFill>
          <a:srgbClr val="005595"/>
        </a:solidFill>
      </dgm:spPr>
      <dgm:t>
        <a:bodyPr/>
        <a:lstStyle/>
        <a:p>
          <a:r>
            <a:rPr lang="en-US" sz="3200" b="1" dirty="0"/>
            <a:t>Bring the vaccines to people</a:t>
          </a:r>
          <a:endParaRPr lang="en-US" sz="3200" dirty="0"/>
        </a:p>
      </dgm:t>
    </dgm:pt>
    <dgm:pt modelId="{20D7A0E7-5FE5-436C-BF59-7CEAF2152E9C}" type="parTrans" cxnId="{A689A8DB-548A-4E16-9427-07CC0E2D8A51}">
      <dgm:prSet/>
      <dgm:spPr/>
      <dgm:t>
        <a:bodyPr/>
        <a:lstStyle/>
        <a:p>
          <a:endParaRPr lang="en-US"/>
        </a:p>
      </dgm:t>
    </dgm:pt>
    <dgm:pt modelId="{1759989B-E634-4E7F-A398-8BF3A7FE6A1C}" type="sibTrans" cxnId="{A689A8DB-548A-4E16-9427-07CC0E2D8A51}">
      <dgm:prSet/>
      <dgm:spPr/>
      <dgm:t>
        <a:bodyPr/>
        <a:lstStyle/>
        <a:p>
          <a:endParaRPr lang="en-US"/>
        </a:p>
      </dgm:t>
    </dgm:pt>
    <dgm:pt modelId="{0CE7C8E8-64FC-43A5-89A5-9632AC6D5B10}">
      <dgm:prSet/>
      <dgm:spPr/>
      <dgm:t>
        <a:bodyPr/>
        <a:lstStyle/>
        <a:p>
          <a:r>
            <a:rPr lang="en-US" dirty="0"/>
            <a:t>Homeless service sites </a:t>
          </a:r>
        </a:p>
      </dgm:t>
    </dgm:pt>
    <dgm:pt modelId="{F7068132-FD73-48D5-A773-76E99C540474}" type="parTrans" cxnId="{E3962C61-A8B9-49A0-BFD4-B1A24310F66D}">
      <dgm:prSet/>
      <dgm:spPr/>
      <dgm:t>
        <a:bodyPr/>
        <a:lstStyle/>
        <a:p>
          <a:endParaRPr lang="en-US"/>
        </a:p>
      </dgm:t>
    </dgm:pt>
    <dgm:pt modelId="{68A28084-3A5C-44A1-8B9C-BE5CDABC1AC6}" type="sibTrans" cxnId="{E3962C61-A8B9-49A0-BFD4-B1A24310F66D}">
      <dgm:prSet/>
      <dgm:spPr/>
      <dgm:t>
        <a:bodyPr/>
        <a:lstStyle/>
        <a:p>
          <a:endParaRPr lang="en-US"/>
        </a:p>
      </dgm:t>
    </dgm:pt>
    <dgm:pt modelId="{AE6A1AA8-4707-41B5-AE4F-42741B6F8AF6}">
      <dgm:prSet/>
      <dgm:spPr/>
      <dgm:t>
        <a:bodyPr/>
        <a:lstStyle/>
        <a:p>
          <a:r>
            <a:rPr lang="en-US" dirty="0"/>
            <a:t>Frequently visited areas </a:t>
          </a:r>
        </a:p>
      </dgm:t>
    </dgm:pt>
    <dgm:pt modelId="{F6C64BC9-A7C7-4CB9-870B-5859250DB34B}" type="parTrans" cxnId="{E059D64F-47DF-4C74-958E-E5F46E2F99E0}">
      <dgm:prSet/>
      <dgm:spPr/>
      <dgm:t>
        <a:bodyPr/>
        <a:lstStyle/>
        <a:p>
          <a:endParaRPr lang="en-US"/>
        </a:p>
      </dgm:t>
    </dgm:pt>
    <dgm:pt modelId="{1092743F-EFC9-40E5-BDF3-3821E4F9F8D7}" type="sibTrans" cxnId="{E059D64F-47DF-4C74-958E-E5F46E2F99E0}">
      <dgm:prSet/>
      <dgm:spPr/>
      <dgm:t>
        <a:bodyPr/>
        <a:lstStyle/>
        <a:p>
          <a:endParaRPr lang="en-US"/>
        </a:p>
      </dgm:t>
    </dgm:pt>
    <dgm:pt modelId="{FAF3AB77-9187-4D60-A4B1-843A52DEB482}">
      <dgm:prSet/>
      <dgm:spPr/>
      <dgm:t>
        <a:bodyPr/>
        <a:lstStyle/>
        <a:p>
          <a:r>
            <a:rPr lang="en-US" dirty="0"/>
            <a:t>Mobile units </a:t>
          </a:r>
        </a:p>
      </dgm:t>
    </dgm:pt>
    <dgm:pt modelId="{0600F40A-5D26-426B-ACEB-01F3F921E73B}" type="parTrans" cxnId="{0503D680-C55A-4BAF-AD58-2C50BE929B66}">
      <dgm:prSet/>
      <dgm:spPr/>
      <dgm:t>
        <a:bodyPr/>
        <a:lstStyle/>
        <a:p>
          <a:endParaRPr lang="en-US"/>
        </a:p>
      </dgm:t>
    </dgm:pt>
    <dgm:pt modelId="{2B0DBB8A-B0FF-4D5A-A262-8865266C4488}" type="sibTrans" cxnId="{0503D680-C55A-4BAF-AD58-2C50BE929B66}">
      <dgm:prSet/>
      <dgm:spPr/>
      <dgm:t>
        <a:bodyPr/>
        <a:lstStyle/>
        <a:p>
          <a:endParaRPr lang="en-US"/>
        </a:p>
      </dgm:t>
    </dgm:pt>
    <dgm:pt modelId="{4DDB9E66-43A8-4BFB-B25E-102FC0E5FA6B}" type="pres">
      <dgm:prSet presAssocID="{B22C286E-73B9-4EB5-93E8-673C608B7626}" presName="linear" presStyleCnt="0">
        <dgm:presLayoutVars>
          <dgm:animLvl val="lvl"/>
          <dgm:resizeHandles val="exact"/>
        </dgm:presLayoutVars>
      </dgm:prSet>
      <dgm:spPr/>
    </dgm:pt>
    <dgm:pt modelId="{D494C4E3-13AB-4967-BA92-5A4EF7C909E4}" type="pres">
      <dgm:prSet presAssocID="{273CFC25-F863-4497-8447-2AD8B7B0732F}" presName="parentText" presStyleLbl="node1" presStyleIdx="0" presStyleCnt="2">
        <dgm:presLayoutVars>
          <dgm:chMax val="0"/>
          <dgm:bulletEnabled val="1"/>
        </dgm:presLayoutVars>
      </dgm:prSet>
      <dgm:spPr/>
    </dgm:pt>
    <dgm:pt modelId="{A495120D-9FF0-42EB-8E01-876C614A4D6C}" type="pres">
      <dgm:prSet presAssocID="{273CFC25-F863-4497-8447-2AD8B7B0732F}" presName="childText" presStyleLbl="revTx" presStyleIdx="0" presStyleCnt="2">
        <dgm:presLayoutVars>
          <dgm:bulletEnabled val="1"/>
        </dgm:presLayoutVars>
      </dgm:prSet>
      <dgm:spPr/>
    </dgm:pt>
    <dgm:pt modelId="{1B291A35-8178-4517-A138-D3E1D22053B2}" type="pres">
      <dgm:prSet presAssocID="{71DAAD47-575D-44EC-8D7E-36B415479A18}" presName="parentText" presStyleLbl="node1" presStyleIdx="1" presStyleCnt="2" custLinFactNeighborX="-649" custLinFactNeighborY="3125">
        <dgm:presLayoutVars>
          <dgm:chMax val="0"/>
          <dgm:bulletEnabled val="1"/>
        </dgm:presLayoutVars>
      </dgm:prSet>
      <dgm:spPr/>
    </dgm:pt>
    <dgm:pt modelId="{C34700E6-CE47-4161-A7C2-E04C3AC4B5AF}" type="pres">
      <dgm:prSet presAssocID="{71DAAD47-575D-44EC-8D7E-36B415479A18}" presName="childText" presStyleLbl="revTx" presStyleIdx="1" presStyleCnt="2">
        <dgm:presLayoutVars>
          <dgm:bulletEnabled val="1"/>
        </dgm:presLayoutVars>
      </dgm:prSet>
      <dgm:spPr/>
    </dgm:pt>
  </dgm:ptLst>
  <dgm:cxnLst>
    <dgm:cxn modelId="{94004E27-CCB4-4719-A3F9-E6EA279A64E1}" type="presOf" srcId="{B22C286E-73B9-4EB5-93E8-673C608B7626}" destId="{4DDB9E66-43A8-4BFB-B25E-102FC0E5FA6B}" srcOrd="0" destOrd="0" presId="urn:microsoft.com/office/officeart/2005/8/layout/vList2"/>
    <dgm:cxn modelId="{02727F5C-30AD-4C56-9B31-278E467784EE}" type="presOf" srcId="{273CFC25-F863-4497-8447-2AD8B7B0732F}" destId="{D494C4E3-13AB-4967-BA92-5A4EF7C909E4}" srcOrd="0" destOrd="0" presId="urn:microsoft.com/office/officeart/2005/8/layout/vList2"/>
    <dgm:cxn modelId="{E3962C61-A8B9-49A0-BFD4-B1A24310F66D}" srcId="{71DAAD47-575D-44EC-8D7E-36B415479A18}" destId="{0CE7C8E8-64FC-43A5-89A5-9632AC6D5B10}" srcOrd="0" destOrd="0" parTransId="{F7068132-FD73-48D5-A773-76E99C540474}" sibTransId="{68A28084-3A5C-44A1-8B9C-BE5CDABC1AC6}"/>
    <dgm:cxn modelId="{E059D64F-47DF-4C74-958E-E5F46E2F99E0}" srcId="{71DAAD47-575D-44EC-8D7E-36B415479A18}" destId="{AE6A1AA8-4707-41B5-AE4F-42741B6F8AF6}" srcOrd="1" destOrd="0" parTransId="{F6C64BC9-A7C7-4CB9-870B-5859250DB34B}" sibTransId="{1092743F-EFC9-40E5-BDF3-3821E4F9F8D7}"/>
    <dgm:cxn modelId="{FDC9E171-8DEA-4814-932B-B399C8C91415}" srcId="{B22C286E-73B9-4EB5-93E8-673C608B7626}" destId="{273CFC25-F863-4497-8447-2AD8B7B0732F}" srcOrd="0" destOrd="0" parTransId="{064204F0-832D-4E08-A2B2-F79C8BD72471}" sibTransId="{32DA3A33-B397-4835-9CD8-94FC60BE1E0A}"/>
    <dgm:cxn modelId="{7B0D5056-4A7D-4F2F-847D-B1DA55D2C6BC}" srcId="{273CFC25-F863-4497-8447-2AD8B7B0732F}" destId="{26BC190D-4A9E-4614-9A03-207A1D325CE0}" srcOrd="1" destOrd="0" parTransId="{E9FF36FF-B27D-4A6F-985E-FC05FF1882B2}" sibTransId="{46A56A8A-2E3B-4AD7-B7CD-2999A23FE440}"/>
    <dgm:cxn modelId="{0503D680-C55A-4BAF-AD58-2C50BE929B66}" srcId="{71DAAD47-575D-44EC-8D7E-36B415479A18}" destId="{FAF3AB77-9187-4D60-A4B1-843A52DEB482}" srcOrd="2" destOrd="0" parTransId="{0600F40A-5D26-426B-ACEB-01F3F921E73B}" sibTransId="{2B0DBB8A-B0FF-4D5A-A262-8865266C4488}"/>
    <dgm:cxn modelId="{57EF1C9D-3ACC-47B9-8CB9-0F6953BD3399}" type="presOf" srcId="{FAF3AB77-9187-4D60-A4B1-843A52DEB482}" destId="{C34700E6-CE47-4161-A7C2-E04C3AC4B5AF}" srcOrd="0" destOrd="2" presId="urn:microsoft.com/office/officeart/2005/8/layout/vList2"/>
    <dgm:cxn modelId="{373EDABE-63BB-414F-997B-B1DE120EA9FC}" type="presOf" srcId="{0CE7C8E8-64FC-43A5-89A5-9632AC6D5B10}" destId="{C34700E6-CE47-4161-A7C2-E04C3AC4B5AF}" srcOrd="0" destOrd="0" presId="urn:microsoft.com/office/officeart/2005/8/layout/vList2"/>
    <dgm:cxn modelId="{74B908CC-1DFB-4119-8F98-A317A2466CF3}" srcId="{273CFC25-F863-4497-8447-2AD8B7B0732F}" destId="{7F7CD5E9-2088-461D-9D68-5669B65406F4}" srcOrd="0" destOrd="0" parTransId="{07012325-E55C-4D09-BA26-F8DDC4440B68}" sibTransId="{E53310CC-E816-4480-8490-049386879097}"/>
    <dgm:cxn modelId="{89401ACC-A256-4E7A-B5DE-1B80526C0D37}" type="presOf" srcId="{AE6A1AA8-4707-41B5-AE4F-42741B6F8AF6}" destId="{C34700E6-CE47-4161-A7C2-E04C3AC4B5AF}" srcOrd="0" destOrd="1" presId="urn:microsoft.com/office/officeart/2005/8/layout/vList2"/>
    <dgm:cxn modelId="{0190D1D1-841F-4573-811F-FDB5183471B8}" type="presOf" srcId="{71DAAD47-575D-44EC-8D7E-36B415479A18}" destId="{1B291A35-8178-4517-A138-D3E1D22053B2}" srcOrd="0" destOrd="0" presId="urn:microsoft.com/office/officeart/2005/8/layout/vList2"/>
    <dgm:cxn modelId="{A689A8DB-548A-4E16-9427-07CC0E2D8A51}" srcId="{B22C286E-73B9-4EB5-93E8-673C608B7626}" destId="{71DAAD47-575D-44EC-8D7E-36B415479A18}" srcOrd="1" destOrd="0" parTransId="{20D7A0E7-5FE5-436C-BF59-7CEAF2152E9C}" sibTransId="{1759989B-E634-4E7F-A398-8BF3A7FE6A1C}"/>
    <dgm:cxn modelId="{4570BAF9-2E6D-453C-AB04-0563B84D76BD}" type="presOf" srcId="{7F7CD5E9-2088-461D-9D68-5669B65406F4}" destId="{A495120D-9FF0-42EB-8E01-876C614A4D6C}" srcOrd="0" destOrd="0" presId="urn:microsoft.com/office/officeart/2005/8/layout/vList2"/>
    <dgm:cxn modelId="{F522E9FD-CE46-411E-9946-2389C6D26EEF}" type="presOf" srcId="{26BC190D-4A9E-4614-9A03-207A1D325CE0}" destId="{A495120D-9FF0-42EB-8E01-876C614A4D6C}" srcOrd="0" destOrd="1" presId="urn:microsoft.com/office/officeart/2005/8/layout/vList2"/>
    <dgm:cxn modelId="{7A8E6A54-D0BB-468D-B1CF-98E83C948D82}" type="presParOf" srcId="{4DDB9E66-43A8-4BFB-B25E-102FC0E5FA6B}" destId="{D494C4E3-13AB-4967-BA92-5A4EF7C909E4}" srcOrd="0" destOrd="0" presId="urn:microsoft.com/office/officeart/2005/8/layout/vList2"/>
    <dgm:cxn modelId="{5EF09DAE-5DFE-41D9-9ECB-42384CCBC83C}" type="presParOf" srcId="{4DDB9E66-43A8-4BFB-B25E-102FC0E5FA6B}" destId="{A495120D-9FF0-42EB-8E01-876C614A4D6C}" srcOrd="1" destOrd="0" presId="urn:microsoft.com/office/officeart/2005/8/layout/vList2"/>
    <dgm:cxn modelId="{F0ED8A51-524A-4E3B-B739-78F7E22C3F92}" type="presParOf" srcId="{4DDB9E66-43A8-4BFB-B25E-102FC0E5FA6B}" destId="{1B291A35-8178-4517-A138-D3E1D22053B2}" srcOrd="2" destOrd="0" presId="urn:microsoft.com/office/officeart/2005/8/layout/vList2"/>
    <dgm:cxn modelId="{A274A515-7368-4678-BC83-B0A16A029CED}" type="presParOf" srcId="{4DDB9E66-43A8-4BFB-B25E-102FC0E5FA6B}" destId="{C34700E6-CE47-4161-A7C2-E04C3AC4B5A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4C4E3-13AB-4967-BA92-5A4EF7C909E4}">
      <dsp:nvSpPr>
        <dsp:cNvPr id="0" name=""/>
        <dsp:cNvSpPr/>
      </dsp:nvSpPr>
      <dsp:spPr>
        <a:xfrm>
          <a:off x="0" y="38573"/>
          <a:ext cx="6900512" cy="1010880"/>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Bring the people to the vaccine</a:t>
          </a:r>
        </a:p>
      </dsp:txBody>
      <dsp:txXfrm>
        <a:off x="49347" y="87920"/>
        <a:ext cx="6801818" cy="912186"/>
      </dsp:txXfrm>
    </dsp:sp>
    <dsp:sp modelId="{A495120D-9FF0-42EB-8E01-876C614A4D6C}">
      <dsp:nvSpPr>
        <dsp:cNvPr id="0" name=""/>
        <dsp:cNvSpPr/>
      </dsp:nvSpPr>
      <dsp:spPr>
        <a:xfrm>
          <a:off x="0" y="1049453"/>
          <a:ext cx="6900512"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a:t>Healthcare facilities </a:t>
          </a:r>
        </a:p>
        <a:p>
          <a:pPr marL="285750" lvl="1" indent="-285750" algn="l" defTabSz="1866900">
            <a:lnSpc>
              <a:spcPct val="90000"/>
            </a:lnSpc>
            <a:spcBef>
              <a:spcPct val="0"/>
            </a:spcBef>
            <a:spcAft>
              <a:spcPct val="20000"/>
            </a:spcAft>
            <a:buChar char="•"/>
          </a:pPr>
          <a:r>
            <a:rPr lang="en-US" sz="4200" kern="1200" dirty="0"/>
            <a:t>Pharmacies </a:t>
          </a:r>
        </a:p>
      </dsp:txBody>
      <dsp:txXfrm>
        <a:off x="0" y="1049453"/>
        <a:ext cx="6900512" cy="1369305"/>
      </dsp:txXfrm>
    </dsp:sp>
    <dsp:sp modelId="{1B291A35-8178-4517-A138-D3E1D22053B2}">
      <dsp:nvSpPr>
        <dsp:cNvPr id="0" name=""/>
        <dsp:cNvSpPr/>
      </dsp:nvSpPr>
      <dsp:spPr>
        <a:xfrm>
          <a:off x="0" y="2483380"/>
          <a:ext cx="6900512" cy="1010880"/>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Bring the vaccines to people</a:t>
          </a:r>
          <a:endParaRPr lang="en-US" sz="3200" kern="1200" dirty="0"/>
        </a:p>
      </dsp:txBody>
      <dsp:txXfrm>
        <a:off x="49347" y="2532727"/>
        <a:ext cx="6801818" cy="912186"/>
      </dsp:txXfrm>
    </dsp:sp>
    <dsp:sp modelId="{C34700E6-CE47-4161-A7C2-E04C3AC4B5AF}">
      <dsp:nvSpPr>
        <dsp:cNvPr id="0" name=""/>
        <dsp:cNvSpPr/>
      </dsp:nvSpPr>
      <dsp:spPr>
        <a:xfrm>
          <a:off x="0" y="3429638"/>
          <a:ext cx="6900512"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a:t>Homeless service sites </a:t>
          </a:r>
        </a:p>
        <a:p>
          <a:pPr marL="285750" lvl="1" indent="-285750" algn="l" defTabSz="1866900">
            <a:lnSpc>
              <a:spcPct val="90000"/>
            </a:lnSpc>
            <a:spcBef>
              <a:spcPct val="0"/>
            </a:spcBef>
            <a:spcAft>
              <a:spcPct val="20000"/>
            </a:spcAft>
            <a:buChar char="•"/>
          </a:pPr>
          <a:r>
            <a:rPr lang="en-US" sz="4200" kern="1200" dirty="0"/>
            <a:t>Frequently visited areas </a:t>
          </a:r>
        </a:p>
        <a:p>
          <a:pPr marL="285750" lvl="1" indent="-285750" algn="l" defTabSz="1866900">
            <a:lnSpc>
              <a:spcPct val="90000"/>
            </a:lnSpc>
            <a:spcBef>
              <a:spcPct val="0"/>
            </a:spcBef>
            <a:spcAft>
              <a:spcPct val="20000"/>
            </a:spcAft>
            <a:buChar char="•"/>
          </a:pPr>
          <a:r>
            <a:rPr lang="en-US" sz="4200" kern="1200" dirty="0"/>
            <a:t>Mobile units </a:t>
          </a:r>
        </a:p>
      </dsp:txBody>
      <dsp:txXfrm>
        <a:off x="0" y="3429638"/>
        <a:ext cx="6900512" cy="20679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D4C635-4C3A-41A8-86BD-068F56DAB25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dirty="0"/>
          </a:p>
        </p:txBody>
      </p:sp>
      <p:sp>
        <p:nvSpPr>
          <p:cNvPr id="10243" name="Rectangle 3">
            <a:extLst>
              <a:ext uri="{FF2B5EF4-FFF2-40B4-BE49-F238E27FC236}">
                <a16:creationId xmlns:a16="http://schemas.microsoft.com/office/drawing/2014/main" id="{5671859C-3BD7-44E2-ACF5-609A0E78705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dirty="0"/>
          </a:p>
        </p:txBody>
      </p:sp>
      <p:sp>
        <p:nvSpPr>
          <p:cNvPr id="18436" name="Rectangle 4">
            <a:extLst>
              <a:ext uri="{FF2B5EF4-FFF2-40B4-BE49-F238E27FC236}">
                <a16:creationId xmlns:a16="http://schemas.microsoft.com/office/drawing/2014/main" id="{BE160DB1-D6D0-4A2C-8B83-EEA7A12D7D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BE6A4A0D-6EFA-41BD-8475-FCBF7AFEA80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a:extLst>
              <a:ext uri="{FF2B5EF4-FFF2-40B4-BE49-F238E27FC236}">
                <a16:creationId xmlns:a16="http://schemas.microsoft.com/office/drawing/2014/main" id="{09FE124B-60E6-4F26-A45E-F071D0355214}"/>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dirty="0"/>
          </a:p>
        </p:txBody>
      </p:sp>
      <p:sp>
        <p:nvSpPr>
          <p:cNvPr id="10247" name="Rectangle 7">
            <a:extLst>
              <a:ext uri="{FF2B5EF4-FFF2-40B4-BE49-F238E27FC236}">
                <a16:creationId xmlns:a16="http://schemas.microsoft.com/office/drawing/2014/main" id="{F8A04F0A-D1E2-414C-90FD-1A87A4B6022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F75F3B-CA50-41AB-BF7D-6B229F66C07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Public health director</a:t>
            </a:r>
            <a:endParaRPr dirty="0"/>
          </a:p>
          <a:p>
            <a:pPr marL="0" lvl="0" indent="0" algn="l" rtl="0">
              <a:lnSpc>
                <a:spcPct val="100000"/>
              </a:lnSpc>
              <a:spcBef>
                <a:spcPts val="0"/>
              </a:spcBef>
              <a:spcAft>
                <a:spcPts val="0"/>
              </a:spcAft>
              <a:buSzPts val="1400"/>
              <a:buNone/>
            </a:pPr>
            <a:endParaRPr dirty="0"/>
          </a:p>
        </p:txBody>
      </p:sp>
      <p:sp>
        <p:nvSpPr>
          <p:cNvPr id="97" name="Google Shape;97;p1:notes"/>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0729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dirty="0"/>
              <a:t>(and lower for South Africa strain – 66%). </a:t>
            </a:r>
          </a:p>
          <a:p>
            <a:pPr lvl="1">
              <a:defRPr/>
            </a:pPr>
            <a:r>
              <a:rPr lang="en-US" altLang="en-US" sz="2400" dirty="0"/>
              <a:t>South Africa; 57% (95% of cases were South Africa variant)</a:t>
            </a:r>
          </a:p>
          <a:p>
            <a:pPr lvl="1">
              <a:defRPr/>
            </a:pPr>
            <a:r>
              <a:rPr lang="en-US" altLang="en-US" sz="2400" dirty="0"/>
              <a:t>United States: 72%</a:t>
            </a:r>
          </a:p>
          <a:p>
            <a:pPr lvl="1">
              <a:defRPr/>
            </a:pPr>
            <a:r>
              <a:rPr lang="en-US" altLang="en-US" sz="2400" dirty="0"/>
              <a:t>Central &amp; South America: 66%</a:t>
            </a:r>
          </a:p>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10</a:t>
            </a:fld>
            <a:endParaRPr lang="en-US" altLang="en-US" dirty="0"/>
          </a:p>
        </p:txBody>
      </p:sp>
    </p:spTree>
    <p:extLst>
      <p:ext uri="{BB962C8B-B14F-4D97-AF65-F5344CB8AC3E}">
        <p14:creationId xmlns:p14="http://schemas.microsoft.com/office/powerpoint/2010/main" val="127238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12</a:t>
            </a:fld>
            <a:endParaRPr lang="en-US" altLang="en-US" dirty="0"/>
          </a:p>
        </p:txBody>
      </p:sp>
    </p:spTree>
    <p:extLst>
      <p:ext uri="{BB962C8B-B14F-4D97-AF65-F5344CB8AC3E}">
        <p14:creationId xmlns:p14="http://schemas.microsoft.com/office/powerpoint/2010/main" val="61418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c98ae121ba_0_22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c98ae121ba_0_222:notes"/>
          <p:cNvSpPr txBox="1">
            <a:spLocks noGrp="1"/>
          </p:cNvSpPr>
          <p:nvPr>
            <p:ph type="body" idx="1"/>
          </p:nvPr>
        </p:nvSpPr>
        <p:spPr>
          <a:xfrm>
            <a:off x="710247" y="4459526"/>
            <a:ext cx="5682000" cy="4224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None/>
            </a:pPr>
            <a:r>
              <a:rPr lang="en-US" dirty="0"/>
              <a:t>While side effects may seem inconvenient, t</a:t>
            </a:r>
            <a:endParaRPr dirty="0"/>
          </a:p>
        </p:txBody>
      </p:sp>
      <p:sp>
        <p:nvSpPr>
          <p:cNvPr id="238" name="Google Shape;238;gc98ae121ba_0_222:notes"/>
          <p:cNvSpPr txBox="1">
            <a:spLocks noGrp="1"/>
          </p:cNvSpPr>
          <p:nvPr>
            <p:ph type="sldNum" idx="12"/>
          </p:nvPr>
        </p:nvSpPr>
        <p:spPr>
          <a:xfrm>
            <a:off x="4023092" y="8917422"/>
            <a:ext cx="3077700" cy="4695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14</a:t>
            </a:fld>
            <a:endParaRPr sz="1200" dirty="0">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98ae121ba_0_30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c98ae121ba_0_309: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1" name="Google Shape;311;gc98ae121ba_0_309: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98ae121ba_0_168:notes"/>
          <p:cNvSpPr>
            <a:spLocks noGrp="1" noRot="1" noChangeAspect="1"/>
          </p:cNvSpPr>
          <p:nvPr>
            <p:ph type="sldImg" idx="2"/>
          </p:nvPr>
        </p:nvSpPr>
        <p:spPr>
          <a:xfrm>
            <a:off x="787400" y="1204913"/>
            <a:ext cx="5781675" cy="3252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c98ae121ba_0_168:notes"/>
          <p:cNvSpPr txBox="1">
            <a:spLocks noGrp="1"/>
          </p:cNvSpPr>
          <p:nvPr>
            <p:ph type="body" idx="1"/>
          </p:nvPr>
        </p:nvSpPr>
        <p:spPr>
          <a:xfrm>
            <a:off x="734909" y="4638819"/>
            <a:ext cx="5885700" cy="3795900"/>
          </a:xfrm>
          <a:prstGeom prst="rect">
            <a:avLst/>
          </a:prstGeom>
          <a:noFill/>
          <a:ln>
            <a:noFill/>
          </a:ln>
        </p:spPr>
        <p:txBody>
          <a:bodyPr spcFirstLastPara="1" wrap="square" lIns="94425" tIns="47200" rIns="94425" bIns="47200" anchor="t" anchorCtr="0">
            <a:noAutofit/>
          </a:bodyPr>
          <a:lstStyle/>
          <a:p>
            <a:pPr marL="0" lvl="0" indent="0" algn="l" rtl="0">
              <a:lnSpc>
                <a:spcPct val="100000"/>
              </a:lnSpc>
              <a:spcBef>
                <a:spcPts val="0"/>
              </a:spcBef>
              <a:spcAft>
                <a:spcPts val="0"/>
              </a:spcAft>
              <a:buClr>
                <a:schemeClr val="dk1"/>
              </a:buClr>
              <a:buSzPts val="1400"/>
              <a:buFont typeface="Times"/>
              <a:buNone/>
            </a:pPr>
            <a:endParaRPr dirty="0"/>
          </a:p>
          <a:p>
            <a:pPr marL="0" lvl="0" indent="0" algn="l" rtl="0">
              <a:lnSpc>
                <a:spcPct val="100000"/>
              </a:lnSpc>
              <a:spcBef>
                <a:spcPts val="0"/>
              </a:spcBef>
              <a:spcAft>
                <a:spcPts val="0"/>
              </a:spcAft>
              <a:buClr>
                <a:schemeClr val="dk1"/>
              </a:buClr>
              <a:buSzPts val="1400"/>
              <a:buFont typeface="Times"/>
              <a:buNone/>
            </a:pPr>
            <a:endParaRPr dirty="0"/>
          </a:p>
          <a:p>
            <a:pPr marL="0" lvl="0" indent="0" algn="l" rtl="0">
              <a:lnSpc>
                <a:spcPct val="100000"/>
              </a:lnSpc>
              <a:spcBef>
                <a:spcPts val="0"/>
              </a:spcBef>
              <a:spcAft>
                <a:spcPts val="0"/>
              </a:spcAft>
              <a:buClr>
                <a:schemeClr val="dk1"/>
              </a:buClr>
              <a:buSzPts val="1400"/>
              <a:buFont typeface="Times"/>
              <a:buNone/>
            </a:pPr>
            <a:endParaRPr dirty="0"/>
          </a:p>
        </p:txBody>
      </p:sp>
      <p:sp>
        <p:nvSpPr>
          <p:cNvPr id="175" name="Google Shape;175;gc98ae121ba_0_168:notes"/>
          <p:cNvSpPr txBox="1">
            <a:spLocks noGrp="1"/>
          </p:cNvSpPr>
          <p:nvPr>
            <p:ph type="sldNum" idx="12"/>
          </p:nvPr>
        </p:nvSpPr>
        <p:spPr>
          <a:xfrm>
            <a:off x="4166128" y="9157023"/>
            <a:ext cx="3188100" cy="482400"/>
          </a:xfrm>
          <a:prstGeom prst="rect">
            <a:avLst/>
          </a:prstGeom>
          <a:noFill/>
          <a:ln>
            <a:noFill/>
          </a:ln>
        </p:spPr>
        <p:txBody>
          <a:bodyPr spcFirstLastPara="1" wrap="square" lIns="94425" tIns="47200" rIns="94425" bIns="472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6FCCE0-B1BF-449D-9010-0D09F328A524}" type="slidenum">
              <a:rPr lang="en-US" smtClean="0"/>
              <a:t>17</a:t>
            </a:fld>
            <a:endParaRPr lang="en-US"/>
          </a:p>
        </p:txBody>
      </p:sp>
    </p:spTree>
    <p:extLst>
      <p:ext uri="{BB962C8B-B14F-4D97-AF65-F5344CB8AC3E}">
        <p14:creationId xmlns:p14="http://schemas.microsoft.com/office/powerpoint/2010/main" val="276125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18</a:t>
            </a:fld>
            <a:endParaRPr lang="en-US" altLang="en-US" dirty="0"/>
          </a:p>
        </p:txBody>
      </p:sp>
    </p:spTree>
    <p:extLst>
      <p:ext uri="{BB962C8B-B14F-4D97-AF65-F5344CB8AC3E}">
        <p14:creationId xmlns:p14="http://schemas.microsoft.com/office/powerpoint/2010/main" val="410624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8f7a606e8_0_6:notes"/>
          <p:cNvSpPr>
            <a:spLocks noGrp="1" noRot="1" noChangeAspect="1"/>
          </p:cNvSpPr>
          <p:nvPr>
            <p:ph type="sldImg" idx="2"/>
          </p:nvPr>
        </p:nvSpPr>
        <p:spPr>
          <a:xfrm>
            <a:off x="787400" y="1204913"/>
            <a:ext cx="5781675" cy="32527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1" name="Google Shape;161;gc8f7a606e8_0_6:notes"/>
          <p:cNvSpPr txBox="1">
            <a:spLocks noGrp="1"/>
          </p:cNvSpPr>
          <p:nvPr>
            <p:ph type="body" idx="1"/>
          </p:nvPr>
        </p:nvSpPr>
        <p:spPr>
          <a:xfrm>
            <a:off x="734909" y="4638819"/>
            <a:ext cx="5885700" cy="3795900"/>
          </a:xfrm>
          <a:prstGeom prst="rect">
            <a:avLst/>
          </a:prstGeom>
          <a:noFill/>
          <a:ln>
            <a:noFill/>
          </a:ln>
        </p:spPr>
        <p:txBody>
          <a:bodyPr spcFirstLastPara="1" wrap="square" lIns="94425" tIns="47200" rIns="94425" bIns="47200" anchor="t" anchorCtr="0">
            <a:noAutofit/>
          </a:bodyPr>
          <a:lstStyle/>
          <a:p>
            <a:pPr marL="0" lvl="0" indent="0" algn="l" rtl="0">
              <a:spcBef>
                <a:spcPts val="0"/>
              </a:spcBef>
              <a:spcAft>
                <a:spcPts val="0"/>
              </a:spcAft>
              <a:buClr>
                <a:schemeClr val="dk1"/>
              </a:buClr>
              <a:buSzPts val="1200"/>
              <a:buFont typeface="Times"/>
              <a:buNone/>
            </a:pPr>
            <a:endParaRPr dirty="0"/>
          </a:p>
        </p:txBody>
      </p:sp>
      <p:sp>
        <p:nvSpPr>
          <p:cNvPr id="162" name="Google Shape;162;gc8f7a606e8_0_6:notes"/>
          <p:cNvSpPr txBox="1">
            <a:spLocks noGrp="1"/>
          </p:cNvSpPr>
          <p:nvPr>
            <p:ph type="sldNum" idx="12"/>
          </p:nvPr>
        </p:nvSpPr>
        <p:spPr>
          <a:xfrm>
            <a:off x="4166128" y="9157023"/>
            <a:ext cx="3188100" cy="4824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97" name="Google Shape;97;p1:notes"/>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810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Mass vaccination clinics</a:t>
            </a:r>
            <a:r>
              <a:rPr lang="en-US" dirty="0"/>
              <a:t>, such as the Oregon Convention Center and similar sites in Deschutes, Jackson, Lane, Benton and Marion counties. </a:t>
            </a:r>
          </a:p>
          <a:p>
            <a:r>
              <a:rPr lang="en-US" b="1" dirty="0"/>
              <a:t>Local public health authorities</a:t>
            </a:r>
            <a:r>
              <a:rPr lang="en-US" dirty="0"/>
              <a:t>, who work with local providers, including some </a:t>
            </a:r>
            <a:r>
              <a:rPr lang="en-US" b="1" dirty="0"/>
              <a:t>hospitals and health clinics</a:t>
            </a:r>
            <a:r>
              <a:rPr lang="en-US" dirty="0"/>
              <a:t>, to get shots in arms.</a:t>
            </a:r>
          </a:p>
          <a:p>
            <a:r>
              <a:rPr lang="en-US" b="1" dirty="0"/>
              <a:t>Pharmacies</a:t>
            </a:r>
            <a:r>
              <a:rPr lang="en-US" dirty="0"/>
              <a:t>. Right now, some Bi-Mart, Costco, Health Mart brand pharmacies, Rite-Aid, Safeway/Albertson’s, Walgreens, and Walmart locations are offering COVID-19 vaccines. More pharmacies will join as more vaccines become available.</a:t>
            </a:r>
          </a:p>
          <a:p>
            <a:r>
              <a:rPr lang="en-US" b="1" dirty="0"/>
              <a:t>Federally Qualified Health Centers (also called Community Health Centers)</a:t>
            </a:r>
            <a:r>
              <a:rPr lang="en-US" dirty="0"/>
              <a:t>. Some sites offer the vaccine.</a:t>
            </a:r>
          </a:p>
          <a:p>
            <a:r>
              <a:rPr lang="en-US" b="1" dirty="0"/>
              <a:t>Mobile clinics</a:t>
            </a:r>
            <a:r>
              <a:rPr lang="en-US" dirty="0"/>
              <a:t> for specific at-risk populations (for example, older adults unable to leave their home for a vaccine, or people with developmental disabilities). </a:t>
            </a:r>
          </a:p>
          <a:p>
            <a:r>
              <a:rPr lang="en-US" b="1" dirty="0"/>
              <a:t>Tribal health authorities</a:t>
            </a:r>
            <a:r>
              <a:rPr lang="en-US" dirty="0"/>
              <a:t> for tribal members and their families.</a:t>
            </a:r>
          </a:p>
          <a:p>
            <a:r>
              <a:rPr lang="en-US" b="1" dirty="0"/>
              <a:t>Veteran’s Administration health providers</a:t>
            </a:r>
            <a:r>
              <a:rPr lang="en-US" dirty="0"/>
              <a:t> for service members receiving care through the VA.</a:t>
            </a:r>
          </a:p>
          <a:p>
            <a:r>
              <a:rPr lang="en-US" b="1" dirty="0"/>
              <a:t>Work sites</a:t>
            </a:r>
            <a:r>
              <a:rPr lang="en-US" dirty="0"/>
              <a:t> or worker housing sites of some large employers.</a:t>
            </a:r>
          </a:p>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21</a:t>
            </a:fld>
            <a:endParaRPr lang="en-US" altLang="en-US" dirty="0"/>
          </a:p>
        </p:txBody>
      </p:sp>
    </p:spTree>
    <p:extLst>
      <p:ext uri="{BB962C8B-B14F-4D97-AF65-F5344CB8AC3E}">
        <p14:creationId xmlns:p14="http://schemas.microsoft.com/office/powerpoint/2010/main" val="24812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2</a:t>
            </a:fld>
            <a:endParaRPr lang="en-US" altLang="en-US" dirty="0"/>
          </a:p>
        </p:txBody>
      </p:sp>
    </p:spTree>
    <p:extLst>
      <p:ext uri="{BB962C8B-B14F-4D97-AF65-F5344CB8AC3E}">
        <p14:creationId xmlns:p14="http://schemas.microsoft.com/office/powerpoint/2010/main" val="354368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Mass vaccination clinics</a:t>
            </a:r>
            <a:r>
              <a:rPr lang="en-US" dirty="0"/>
              <a:t>, such as the Oregon Convention Center and similar sites in Deschutes, Jackson, Lane, Benton and Marion counties. </a:t>
            </a:r>
          </a:p>
          <a:p>
            <a:r>
              <a:rPr lang="en-US" b="1" dirty="0"/>
              <a:t>Local public health authorities</a:t>
            </a:r>
            <a:r>
              <a:rPr lang="en-US" dirty="0"/>
              <a:t>, who work with local providers, including some </a:t>
            </a:r>
            <a:r>
              <a:rPr lang="en-US" b="1" dirty="0"/>
              <a:t>hospitals and health clinics</a:t>
            </a:r>
            <a:r>
              <a:rPr lang="en-US" dirty="0"/>
              <a:t>, to get shots in arms.</a:t>
            </a:r>
          </a:p>
          <a:p>
            <a:r>
              <a:rPr lang="en-US" b="1" dirty="0"/>
              <a:t>Pharmacies</a:t>
            </a:r>
            <a:r>
              <a:rPr lang="en-US" dirty="0"/>
              <a:t>. Right now, some Bi-Mart, Costco, Health Mart brand pharmacies, Rite-Aid, Safeway/Albertson’s, Walgreens, and Walmart locations are offering COVID-19 vaccines. More pharmacies will join as more vaccines become available.</a:t>
            </a:r>
          </a:p>
          <a:p>
            <a:r>
              <a:rPr lang="en-US" b="1" dirty="0"/>
              <a:t>Federally Qualified Health Centers (also called Community Health Centers)</a:t>
            </a:r>
            <a:r>
              <a:rPr lang="en-US" dirty="0"/>
              <a:t>. Some sites offer the vaccine.</a:t>
            </a:r>
          </a:p>
          <a:p>
            <a:r>
              <a:rPr lang="en-US" b="1" dirty="0"/>
              <a:t>Mobile clinics</a:t>
            </a:r>
            <a:r>
              <a:rPr lang="en-US" dirty="0"/>
              <a:t> for specific at-risk populations (for example, older adults unable to leave their home for a vaccine, or people with developmental disabilities). </a:t>
            </a:r>
          </a:p>
          <a:p>
            <a:r>
              <a:rPr lang="en-US" b="1" dirty="0"/>
              <a:t>Tribal health authorities</a:t>
            </a:r>
            <a:r>
              <a:rPr lang="en-US" dirty="0"/>
              <a:t> for tribal members and their families.</a:t>
            </a:r>
          </a:p>
          <a:p>
            <a:r>
              <a:rPr lang="en-US" b="1" dirty="0"/>
              <a:t>Veteran’s Administration health providers</a:t>
            </a:r>
            <a:r>
              <a:rPr lang="en-US" dirty="0"/>
              <a:t> for service members receiving care through the VA.</a:t>
            </a:r>
          </a:p>
          <a:p>
            <a:r>
              <a:rPr lang="en-US" b="1" dirty="0"/>
              <a:t>Work sites</a:t>
            </a:r>
            <a:r>
              <a:rPr lang="en-US" dirty="0"/>
              <a:t> or worker housing sites of some large employers.</a:t>
            </a:r>
          </a:p>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22</a:t>
            </a:fld>
            <a:endParaRPr lang="en-US" altLang="en-US" dirty="0"/>
          </a:p>
        </p:txBody>
      </p:sp>
    </p:spTree>
    <p:extLst>
      <p:ext uri="{BB962C8B-B14F-4D97-AF65-F5344CB8AC3E}">
        <p14:creationId xmlns:p14="http://schemas.microsoft.com/office/powerpoint/2010/main" val="316716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two-dose </a:t>
            </a:r>
            <a:r>
              <a:rPr lang="en-US" dirty="0" err="1"/>
              <a:t>Moderna</a:t>
            </a:r>
            <a:r>
              <a:rPr lang="en-US" dirty="0"/>
              <a:t> and Pfizer vaccines have been shown to be 94% to 95% effective, respectively </a:t>
            </a:r>
          </a:p>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23</a:t>
            </a:fld>
            <a:endParaRPr lang="en-US" altLang="en-US" dirty="0"/>
          </a:p>
        </p:txBody>
      </p:sp>
    </p:spTree>
    <p:extLst>
      <p:ext uri="{BB962C8B-B14F-4D97-AF65-F5344CB8AC3E}">
        <p14:creationId xmlns:p14="http://schemas.microsoft.com/office/powerpoint/2010/main" val="265085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c6a069793f_0_1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c6a069793f_0_126: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3" name="Google Shape;413;gc6a069793f_0_126: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c6a069793f_0_16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c6a069793f_0_168:notes"/>
          <p:cNvSpPr txBox="1">
            <a:spLocks noGrp="1"/>
          </p:cNvSpPr>
          <p:nvPr>
            <p:ph type="body" idx="1"/>
          </p:nvPr>
        </p:nvSpPr>
        <p:spPr>
          <a:xfrm>
            <a:off x="709613" y="4518025"/>
            <a:ext cx="5683200" cy="369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49" name="Google Shape;349;gc6a069793f_0_168:notes"/>
          <p:cNvSpPr txBox="1">
            <a:spLocks noGrp="1"/>
          </p:cNvSpPr>
          <p:nvPr>
            <p:ph type="sldNum" idx="12"/>
          </p:nvPr>
        </p:nvSpPr>
        <p:spPr>
          <a:xfrm>
            <a:off x="4022725" y="8918575"/>
            <a:ext cx="3078300" cy="469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98ae121ba_0_256:notes"/>
          <p:cNvSpPr txBox="1">
            <a:spLocks noGrp="1"/>
          </p:cNvSpPr>
          <p:nvPr>
            <p:ph type="body" idx="1"/>
          </p:nvPr>
        </p:nvSpPr>
        <p:spPr>
          <a:xfrm>
            <a:off x="710247" y="4459526"/>
            <a:ext cx="5682000" cy="422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are showing you this so that you can help individuals in your population register for a vaccination using regular channels.</a:t>
            </a:r>
            <a:endParaRPr dirty="0"/>
          </a:p>
        </p:txBody>
      </p:sp>
      <p:sp>
        <p:nvSpPr>
          <p:cNvPr id="284" name="Google Shape;284;gc98ae121ba_0_25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c98ae121ba_0_256:notes"/>
          <p:cNvSpPr txBox="1">
            <a:spLocks noGrp="1"/>
          </p:cNvSpPr>
          <p:nvPr>
            <p:ph type="body" idx="1"/>
          </p:nvPr>
        </p:nvSpPr>
        <p:spPr>
          <a:xfrm>
            <a:off x="710247" y="4459526"/>
            <a:ext cx="5682000" cy="422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4" name="Google Shape;284;gc98ae121ba_0_25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490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98ae121ba_0_261:notes"/>
          <p:cNvSpPr txBox="1">
            <a:spLocks noGrp="1"/>
          </p:cNvSpPr>
          <p:nvPr>
            <p:ph type="body" idx="1"/>
          </p:nvPr>
        </p:nvSpPr>
        <p:spPr>
          <a:xfrm>
            <a:off x="710247" y="4459526"/>
            <a:ext cx="5682000" cy="4224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gc98ae121ba_0_26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ü"/>
            </a:pPr>
            <a:r>
              <a:rPr lang="en-US" sz="1200" dirty="0"/>
              <a:t>COVID-19 vaccines are free. </a:t>
            </a:r>
          </a:p>
          <a:p>
            <a:pPr>
              <a:buFont typeface="Wingdings" pitchFamily="2" charset="2"/>
              <a:buChar char="ü"/>
            </a:pPr>
            <a:r>
              <a:rPr lang="en-US" sz="1200" dirty="0"/>
              <a:t>You may need to get two doses. You get the second shot 3 or 4 weeks after you get the first one. If you get a two-shot vaccine, it is important for you to get both shots for the vaccine to work. </a:t>
            </a:r>
          </a:p>
          <a:p>
            <a:pPr>
              <a:buFont typeface="Wingdings" pitchFamily="2" charset="2"/>
              <a:buChar char="ü"/>
            </a:pPr>
            <a:r>
              <a:rPr lang="en-US" sz="1200" dirty="0"/>
              <a:t>After COVID-19 vaccination, you may have some side effects. </a:t>
            </a:r>
          </a:p>
          <a:p>
            <a:pPr lvl="0">
              <a:buFont typeface="Wingdings" pitchFamily="2" charset="2"/>
              <a:buChar char="ü"/>
            </a:pPr>
            <a:r>
              <a:rPr lang="en-US" sz="1200" dirty="0"/>
              <a:t>You will still need to wear a mask and physically distance after getting the vaccine for now.  </a:t>
            </a:r>
          </a:p>
          <a:p>
            <a:pPr>
              <a:buFont typeface="Wingdings" pitchFamily="2" charset="2"/>
              <a:buChar char="ü"/>
            </a:pPr>
            <a:r>
              <a:rPr lang="en-US" sz="1200" dirty="0"/>
              <a:t>You do not need to show proof that you have an underlying health condition.</a:t>
            </a:r>
          </a:p>
          <a:p>
            <a:pPr>
              <a:buFont typeface="Wingdings" pitchFamily="2" charset="2"/>
              <a:buChar char="ü"/>
            </a:pPr>
            <a:r>
              <a:rPr lang="en-US" sz="1200" dirty="0"/>
              <a:t>You are not required to show proof health insurance, ID or a social security number, though some vaccine providers may ask for it.</a:t>
            </a:r>
          </a:p>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35</a:t>
            </a:fld>
            <a:endParaRPr lang="en-US" altLang="en-US" dirty="0"/>
          </a:p>
        </p:txBody>
      </p:sp>
    </p:spTree>
    <p:extLst>
      <p:ext uri="{BB962C8B-B14F-4D97-AF65-F5344CB8AC3E}">
        <p14:creationId xmlns:p14="http://schemas.microsoft.com/office/powerpoint/2010/main" val="31382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6a069793f_0_14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c6a069793f_0_141: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8" name="Google Shape;398;gc6a069793f_0_141: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52E32CD-FDA8-47EC-ACFC-D5D17942C478}"/>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750E8-0D3B-4B88-910A-D743F5A4BA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Liliana </a:t>
            </a:r>
          </a:p>
        </p:txBody>
      </p:sp>
      <p:sp>
        <p:nvSpPr>
          <p:cNvPr id="8196" name="Slide Number Placeholder 3">
            <a:extLst>
              <a:ext uri="{FF2B5EF4-FFF2-40B4-BE49-F238E27FC236}">
                <a16:creationId xmlns:a16="http://schemas.microsoft.com/office/drawing/2014/main" id="{B14C9753-810F-419D-A152-83C0C83C690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6F44FD4-6ACA-4AA5-B83A-5928B2851147}" type="slidenum">
              <a:rPr lang="en-US" altLang="en-US" sz="1200" smtClean="0"/>
              <a:pPr/>
              <a:t>3</a:t>
            </a:fld>
            <a:endParaRPr lang="en-US" altLang="en-US" sz="1200" dirty="0"/>
          </a:p>
        </p:txBody>
      </p:sp>
    </p:spTree>
    <p:extLst>
      <p:ext uri="{BB962C8B-B14F-4D97-AF65-F5344CB8AC3E}">
        <p14:creationId xmlns:p14="http://schemas.microsoft.com/office/powerpoint/2010/main" val="97866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Public health director</a:t>
            </a:r>
            <a:endParaRPr dirty="0"/>
          </a:p>
          <a:p>
            <a:pPr marL="0" lvl="0" indent="0" algn="l" rtl="0">
              <a:lnSpc>
                <a:spcPct val="100000"/>
              </a:lnSpc>
              <a:spcBef>
                <a:spcPts val="0"/>
              </a:spcBef>
              <a:spcAft>
                <a:spcPts val="0"/>
              </a:spcAft>
              <a:buSzPts val="1400"/>
              <a:buNone/>
            </a:pPr>
            <a:endParaRPr dirty="0"/>
          </a:p>
        </p:txBody>
      </p:sp>
      <p:sp>
        <p:nvSpPr>
          <p:cNvPr id="97" name="Google Shape;97;p1:notes"/>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4747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F75F3B-CA50-41AB-BF7D-6B229F66C07F}" type="slidenum">
              <a:rPr lang="en-US" altLang="en-US" smtClean="0"/>
              <a:pPr>
                <a:defRPr/>
              </a:pPr>
              <a:t>5</a:t>
            </a:fld>
            <a:endParaRPr lang="en-US" altLang="en-US" dirty="0"/>
          </a:p>
        </p:txBody>
      </p:sp>
    </p:spTree>
    <p:extLst>
      <p:ext uri="{BB962C8B-B14F-4D97-AF65-F5344CB8AC3E}">
        <p14:creationId xmlns:p14="http://schemas.microsoft.com/office/powerpoint/2010/main" val="214465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6a069793f_0_17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6a069793f_0_177:notes"/>
          <p:cNvSpPr txBox="1">
            <a:spLocks noGrp="1"/>
          </p:cNvSpPr>
          <p:nvPr>
            <p:ph type="body" idx="1"/>
          </p:nvPr>
        </p:nvSpPr>
        <p:spPr>
          <a:xfrm>
            <a:off x="709613" y="4518025"/>
            <a:ext cx="5683200" cy="369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gc6a069793f_0_177:notes"/>
          <p:cNvSpPr txBox="1">
            <a:spLocks noGrp="1"/>
          </p:cNvSpPr>
          <p:nvPr>
            <p:ph type="sldNum" idx="12"/>
          </p:nvPr>
        </p:nvSpPr>
        <p:spPr>
          <a:xfrm>
            <a:off x="4022725" y="8918575"/>
            <a:ext cx="3078300" cy="469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97" name="Google Shape;97;p1:notes"/>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745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2E79379-F88B-4729-B067-A95B03DA195D}"/>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583FF810-5F0B-4558-A834-5BBA3724C9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14340" name="Slide Number Placeholder 3">
            <a:extLst>
              <a:ext uri="{FF2B5EF4-FFF2-40B4-BE49-F238E27FC236}">
                <a16:creationId xmlns:a16="http://schemas.microsoft.com/office/drawing/2014/main" id="{2D5EF47D-35F8-494E-B4AD-81BFD40BA6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AE81BA3-6DDD-4C81-A0B5-DA200AAC1400}" type="slidenum">
              <a:rPr lang="en-US" altLang="en-US" sz="1200" smtClean="0"/>
              <a:pPr/>
              <a:t>8</a:t>
            </a:fld>
            <a:endParaRPr lang="en-US" altLang="en-US" sz="1200" dirty="0"/>
          </a:p>
        </p:txBody>
      </p:sp>
    </p:spTree>
    <p:extLst>
      <p:ext uri="{BB962C8B-B14F-4D97-AF65-F5344CB8AC3E}">
        <p14:creationId xmlns:p14="http://schemas.microsoft.com/office/powerpoint/2010/main" val="34289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98ae121ba_0_19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gc98ae121ba_0_191:notes"/>
          <p:cNvSpPr txBox="1">
            <a:spLocks noGrp="1"/>
          </p:cNvSpPr>
          <p:nvPr>
            <p:ph type="body" idx="1"/>
          </p:nvPr>
        </p:nvSpPr>
        <p:spPr>
          <a:xfrm>
            <a:off x="710247" y="4459526"/>
            <a:ext cx="5682000" cy="4224900"/>
          </a:xfrm>
          <a:prstGeom prst="rect">
            <a:avLst/>
          </a:prstGeom>
          <a:noFill/>
          <a:ln>
            <a:noFill/>
          </a:ln>
        </p:spPr>
        <p:txBody>
          <a:bodyPr spcFirstLastPara="1" wrap="square" lIns="94425" tIns="47200" rIns="94425" bIns="47200" anchor="t" anchorCtr="0">
            <a:noAutofit/>
          </a:bodyPr>
          <a:lstStyle/>
          <a:p>
            <a:pPr>
              <a:defRPr/>
            </a:pPr>
            <a:r>
              <a:rPr lang="en-US" dirty="0"/>
              <a:t>Both vaccines were tested against symptomatic COVID-19. We don’t have data on asymptomatic infection. </a:t>
            </a:r>
          </a:p>
          <a:p>
            <a:pPr marL="0" indent="0">
              <a:buNone/>
              <a:defRPr/>
            </a:pPr>
            <a:endParaRPr lang="en-US" dirty="0"/>
          </a:p>
          <a:p>
            <a:pPr>
              <a:defRPr/>
            </a:pPr>
            <a:r>
              <a:rPr lang="en-US" dirty="0"/>
              <a:t>They were both only tested against Wuhan strain, because they were done earlier in time. We don’t have definitive data against other variants for these vaccines. </a:t>
            </a:r>
          </a:p>
          <a:p>
            <a:pPr marL="0" indent="0">
              <a:buNone/>
              <a:defRPr/>
            </a:pPr>
            <a:endParaRPr lang="en-US" dirty="0"/>
          </a:p>
          <a:p>
            <a:pPr>
              <a:defRPr/>
            </a:pPr>
            <a:r>
              <a:rPr lang="en-US" dirty="0"/>
              <a:t>They are both highly effective at 94-95% 2 weeks after second dose of vaccine. We don’t know much about the duration of immunity after vaccination. </a:t>
            </a:r>
          </a:p>
          <a:p>
            <a:pPr marL="0" lvl="0" indent="0" algn="l" rtl="0">
              <a:spcBef>
                <a:spcPts val="0"/>
              </a:spcBef>
              <a:spcAft>
                <a:spcPts val="0"/>
              </a:spcAft>
              <a:buNone/>
            </a:pPr>
            <a:endParaRPr dirty="0"/>
          </a:p>
        </p:txBody>
      </p:sp>
      <p:sp>
        <p:nvSpPr>
          <p:cNvPr id="201" name="Google Shape;201;gc98ae121ba_0_191:notes"/>
          <p:cNvSpPr txBox="1">
            <a:spLocks noGrp="1"/>
          </p:cNvSpPr>
          <p:nvPr>
            <p:ph type="sldNum" idx="12"/>
          </p:nvPr>
        </p:nvSpPr>
        <p:spPr>
          <a:xfrm>
            <a:off x="4023092" y="8917422"/>
            <a:ext cx="3077700" cy="469500"/>
          </a:xfrm>
          <a:prstGeom prst="rect">
            <a:avLst/>
          </a:prstGeom>
          <a:noFill/>
          <a:ln>
            <a:noFill/>
          </a:ln>
        </p:spPr>
        <p:txBody>
          <a:bodyPr spcFirstLastPara="1" wrap="square" lIns="94425" tIns="47200" rIns="94425" bIns="47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9</a:t>
            </a:fld>
            <a:endParaRPr sz="1200" dirty="0">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50E251-4B74-4222-849F-3B8F335C30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203"/>
            <a:ext cx="12194117"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32"/>
            <a:ext cx="103632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FEAE2EB5-C95C-41EE-A837-79B28D38CA25}"/>
              </a:ext>
            </a:extLst>
          </p:cNvPr>
          <p:cNvSpPr>
            <a:spLocks noGrp="1" noChangeArrowheads="1"/>
          </p:cNvSpPr>
          <p:nvPr>
            <p:ph type="ftr" sz="quarter" idx="10"/>
          </p:nvPr>
        </p:nvSpPr>
        <p:spPr>
          <a:xfrm>
            <a:off x="3860800" y="6096000"/>
            <a:ext cx="38608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286067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a:extLst>
              <a:ext uri="{FF2B5EF4-FFF2-40B4-BE49-F238E27FC236}">
                <a16:creationId xmlns:a16="http://schemas.microsoft.com/office/drawing/2014/main" id="{780648EC-8D52-4F8C-B21B-D5816BCEB3F6}"/>
              </a:ext>
            </a:extLst>
          </p:cNvPr>
          <p:cNvSpPr>
            <a:spLocks noGrp="1" noChangeArrowheads="1"/>
          </p:cNvSpPr>
          <p:nvPr>
            <p:ph type="sldNum" sz="quarter" idx="10"/>
          </p:nvPr>
        </p:nvSpPr>
        <p:spPr>
          <a:ln/>
        </p:spPr>
        <p:txBody>
          <a:bodyPr/>
          <a:lstStyle>
            <a:lvl1pPr>
              <a:defRPr/>
            </a:lvl1pPr>
          </a:lstStyle>
          <a:p>
            <a:pPr>
              <a:defRPr/>
            </a:pPr>
            <a:fld id="{165CC19D-8B0B-46F9-A12C-19C1C443E84E}" type="slidenum">
              <a:rPr lang="en-US" altLang="en-US"/>
              <a:pPr>
                <a:defRPr/>
              </a:pPr>
              <a:t>‹#›</a:t>
            </a:fld>
            <a:endParaRPr lang="en-US" altLang="en-US" dirty="0"/>
          </a:p>
        </p:txBody>
      </p:sp>
      <p:sp>
        <p:nvSpPr>
          <p:cNvPr id="5" name="Rectangle 10">
            <a:extLst>
              <a:ext uri="{FF2B5EF4-FFF2-40B4-BE49-F238E27FC236}">
                <a16:creationId xmlns:a16="http://schemas.microsoft.com/office/drawing/2014/main" id="{2047F63A-B30F-4A2B-A246-1C463B4C58C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4410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a:extLst>
              <a:ext uri="{FF2B5EF4-FFF2-40B4-BE49-F238E27FC236}">
                <a16:creationId xmlns:a16="http://schemas.microsoft.com/office/drawing/2014/main" id="{780648EC-8D52-4F8C-B21B-D5816BCEB3F6}"/>
              </a:ext>
            </a:extLst>
          </p:cNvPr>
          <p:cNvSpPr>
            <a:spLocks noGrp="1" noChangeArrowheads="1"/>
          </p:cNvSpPr>
          <p:nvPr>
            <p:ph type="sldNum" sz="quarter" idx="10"/>
          </p:nvPr>
        </p:nvSpPr>
        <p:spPr>
          <a:ln/>
        </p:spPr>
        <p:txBody>
          <a:bodyPr/>
          <a:lstStyle>
            <a:lvl1pPr>
              <a:defRPr/>
            </a:lvl1pPr>
          </a:lstStyle>
          <a:p>
            <a:pPr>
              <a:defRPr/>
            </a:pPr>
            <a:fld id="{165CC19D-8B0B-46F9-A12C-19C1C443E84E}" type="slidenum">
              <a:rPr lang="en-US" altLang="en-US"/>
              <a:pPr>
                <a:defRPr/>
              </a:pPr>
              <a:t>‹#›</a:t>
            </a:fld>
            <a:endParaRPr lang="en-US" altLang="en-US" dirty="0"/>
          </a:p>
        </p:txBody>
      </p:sp>
      <p:sp>
        <p:nvSpPr>
          <p:cNvPr id="5" name="Rectangle 10">
            <a:extLst>
              <a:ext uri="{FF2B5EF4-FFF2-40B4-BE49-F238E27FC236}">
                <a16:creationId xmlns:a16="http://schemas.microsoft.com/office/drawing/2014/main" id="{2047F63A-B30F-4A2B-A246-1C463B4C58C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32355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33D54F0-357B-450E-B0C7-0FB6B8D921F2}"/>
              </a:ext>
            </a:extLst>
          </p:cNvPr>
          <p:cNvSpPr>
            <a:spLocks noGrp="1" noChangeArrowheads="1"/>
          </p:cNvSpPr>
          <p:nvPr>
            <p:ph type="sldNum" sz="quarter" idx="10"/>
          </p:nvPr>
        </p:nvSpPr>
        <p:spPr>
          <a:ln/>
        </p:spPr>
        <p:txBody>
          <a:bodyPr/>
          <a:lstStyle>
            <a:lvl1pPr>
              <a:defRPr/>
            </a:lvl1pPr>
          </a:lstStyle>
          <a:p>
            <a:pPr>
              <a:defRPr/>
            </a:pPr>
            <a:fld id="{1C3765F3-E9AA-4E9B-B262-B819B5219BF4}" type="slidenum">
              <a:rPr lang="en-US" altLang="en-US"/>
              <a:pPr>
                <a:defRPr/>
              </a:pPr>
              <a:t>‹#›</a:t>
            </a:fld>
            <a:endParaRPr lang="en-US" altLang="en-US" dirty="0"/>
          </a:p>
        </p:txBody>
      </p:sp>
      <p:sp>
        <p:nvSpPr>
          <p:cNvPr id="3" name="Rectangle 10">
            <a:extLst>
              <a:ext uri="{FF2B5EF4-FFF2-40B4-BE49-F238E27FC236}">
                <a16:creationId xmlns:a16="http://schemas.microsoft.com/office/drawing/2014/main" id="{12D0AE9B-B9C3-4243-AFA6-E7AADBBBF96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184408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AC85F64-D96A-4087-955D-83D16D997ED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a:extLst>
              <a:ext uri="{FF2B5EF4-FFF2-40B4-BE49-F238E27FC236}">
                <a16:creationId xmlns:a16="http://schemas.microsoft.com/office/drawing/2014/main" id="{283C427C-F9A5-402A-8382-CD5E89A2E609}"/>
              </a:ext>
            </a:extLst>
          </p:cNvPr>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8" name="Rectangle 8">
            <a:extLst>
              <a:ext uri="{FF2B5EF4-FFF2-40B4-BE49-F238E27FC236}">
                <a16:creationId xmlns:a16="http://schemas.microsoft.com/office/drawing/2014/main" id="{10504E18-2D76-452B-AFCE-D07DB7FBA3EC}"/>
              </a:ext>
            </a:extLst>
          </p:cNvPr>
          <p:cNvSpPr>
            <a:spLocks noGrp="1" noChangeArrowheads="1"/>
          </p:cNvSpPr>
          <p:nvPr>
            <p:ph type="sldNum" sz="quarter" idx="4"/>
          </p:nvPr>
        </p:nvSpPr>
        <p:spPr bwMode="auto">
          <a:xfrm>
            <a:off x="406400" y="6534150"/>
            <a:ext cx="28448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BE6F458A-22AC-4D0F-B8B2-7FBC76C47D2F}" type="slidenum">
              <a:rPr lang="en-US" altLang="en-US"/>
              <a:pPr>
                <a:defRPr/>
              </a:pPr>
              <a:t>‹#›</a:t>
            </a:fld>
            <a:endParaRPr lang="en-US" altLang="en-US" dirty="0"/>
          </a:p>
        </p:txBody>
      </p:sp>
      <p:sp>
        <p:nvSpPr>
          <p:cNvPr id="5130" name="Rectangle 10">
            <a:extLst>
              <a:ext uri="{FF2B5EF4-FFF2-40B4-BE49-F238E27FC236}">
                <a16:creationId xmlns:a16="http://schemas.microsoft.com/office/drawing/2014/main" id="{B0E6FB78-CF8A-494A-9626-5B3B6B07234D}"/>
              </a:ext>
            </a:extLst>
          </p:cNvPr>
          <p:cNvSpPr>
            <a:spLocks noGrp="1" noChangeArrowheads="1"/>
          </p:cNvSpPr>
          <p:nvPr>
            <p:ph type="ftr" sz="quarter" idx="3"/>
          </p:nvPr>
        </p:nvSpPr>
        <p:spPr bwMode="auto">
          <a:xfrm>
            <a:off x="4165600" y="6534150"/>
            <a:ext cx="38608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dirty="0"/>
          </a:p>
        </p:txBody>
      </p:sp>
      <p:pic>
        <p:nvPicPr>
          <p:cNvPr id="7" name="Picture 8" descr="Logo&#10;&#10;Description automatically generated">
            <a:extLst>
              <a:ext uri="{FF2B5EF4-FFF2-40B4-BE49-F238E27FC236}">
                <a16:creationId xmlns:a16="http://schemas.microsoft.com/office/drawing/2014/main" id="{9B7D4EF9-3005-4B81-9867-F05543CDB9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15600" y="6165451"/>
            <a:ext cx="1358900" cy="5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a:extLst>
              <a:ext uri="{FF2B5EF4-FFF2-40B4-BE49-F238E27FC236}">
                <a16:creationId xmlns:a16="http://schemas.microsoft.com/office/drawing/2014/main" id="{220EA2C4-D7A6-4409-B8FB-AED98C403F45}"/>
              </a:ext>
            </a:extLst>
          </p:cNvPr>
          <p:cNvCxnSpPr>
            <a:cxnSpLocks noChangeShapeType="1"/>
          </p:cNvCxnSpPr>
          <p:nvPr userDrawn="1"/>
        </p:nvCxnSpPr>
        <p:spPr bwMode="auto">
          <a:xfrm flipH="1">
            <a:off x="500183" y="6553200"/>
            <a:ext cx="9939217" cy="0"/>
          </a:xfrm>
          <a:prstGeom prst="line">
            <a:avLst/>
          </a:prstGeom>
          <a:noFill/>
          <a:ln w="1270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60" r:id="rId1"/>
    <p:sldLayoutId id="2147483757" r:id="rId2"/>
    <p:sldLayoutId id="2147483761" r:id="rId3"/>
    <p:sldLayoutId id="2147483759" r:id="rId4"/>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mailto:orCOVID19.media@dhsoha.state.or.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p:nvPr/>
        </p:nvSpPr>
        <p:spPr>
          <a:xfrm>
            <a:off x="-2" y="-2739"/>
            <a:ext cx="121904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0" name="Google Shape;100;p16"/>
          <p:cNvPicPr preferRelativeResize="0"/>
          <p:nvPr/>
        </p:nvPicPr>
        <p:blipFill rotWithShape="1">
          <a:blip r:embed="rId3">
            <a:alphaModFix/>
          </a:blip>
          <a:srcRect/>
          <a:stretch/>
        </p:blipFill>
        <p:spPr>
          <a:xfrm>
            <a:off x="7166067" y="4474676"/>
            <a:ext cx="4260814" cy="1607854"/>
          </a:xfrm>
          <a:prstGeom prst="rect">
            <a:avLst/>
          </a:prstGeom>
          <a:noFill/>
          <a:ln>
            <a:noFill/>
          </a:ln>
        </p:spPr>
      </p:pic>
      <p:sp>
        <p:nvSpPr>
          <p:cNvPr id="101" name="Google Shape;101;p16"/>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0077C5">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2" name="Google Shape;102;p16"/>
          <p:cNvSpPr/>
          <p:nvPr/>
        </p:nvSpPr>
        <p:spPr>
          <a:xfrm rot="10800000" flipH="1">
            <a:off x="-1" y="1"/>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007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3" name="Google Shape;103;p16"/>
          <p:cNvSpPr txBox="1"/>
          <p:nvPr/>
        </p:nvSpPr>
        <p:spPr>
          <a:xfrm>
            <a:off x="355917" y="592051"/>
            <a:ext cx="6099243" cy="2105591"/>
          </a:xfrm>
          <a:prstGeom prst="rect">
            <a:avLst/>
          </a:prstGeom>
          <a:noFill/>
          <a:ln>
            <a:noFill/>
          </a:ln>
        </p:spPr>
        <p:txBody>
          <a:bodyPr spcFirstLastPara="1" wrap="square" lIns="91425" tIns="45700" rIns="91425" bIns="45700" anchor="ctr" anchorCtr="0">
            <a:noAutofit/>
          </a:bodyPr>
          <a:lstStyle/>
          <a:p>
            <a:pPr lvl="0" eaLnBrk="0" fontAlgn="base" hangingPunct="0">
              <a:spcBef>
                <a:spcPct val="0"/>
              </a:spcBef>
              <a:spcAft>
                <a:spcPct val="0"/>
              </a:spcAft>
              <a:buClrTx/>
            </a:pPr>
            <a:r>
              <a:rPr lang="en-US" altLang="en-US" sz="4000" b="1" dirty="0">
                <a:solidFill>
                  <a:schemeClr val="bg1"/>
                </a:solidFill>
                <a:latin typeface="+mj-lt"/>
                <a:ea typeface="Calibri" panose="020F0502020204030204" pitchFamily="34" charset="0"/>
                <a:cs typeface="Calibri" panose="020F0502020204030204" pitchFamily="34" charset="0"/>
              </a:rPr>
              <a:t>COVID-19 Vaccine: People experiencing </a:t>
            </a:r>
            <a:r>
              <a:rPr lang="en-US" altLang="en-US" sz="4000" b="1" dirty="0" err="1">
                <a:solidFill>
                  <a:schemeClr val="bg1"/>
                </a:solidFill>
                <a:latin typeface="+mj-lt"/>
                <a:ea typeface="Calibri" panose="020F0502020204030204" pitchFamily="34" charset="0"/>
                <a:cs typeface="Calibri" panose="020F0502020204030204" pitchFamily="34" charset="0"/>
              </a:rPr>
              <a:t>houselessness</a:t>
            </a:r>
            <a:endParaRPr lang="en-US" altLang="en-US" sz="4000" dirty="0">
              <a:solidFill>
                <a:schemeClr val="bg1"/>
              </a:solidFill>
              <a:latin typeface="+mj-lt"/>
              <a:cs typeface="Calibri" panose="020F0502020204030204" pitchFamily="34" charset="0"/>
            </a:endParaRPr>
          </a:p>
        </p:txBody>
      </p:sp>
      <p:sp>
        <p:nvSpPr>
          <p:cNvPr id="7" name="Google Shape;103;p16"/>
          <p:cNvSpPr txBox="1"/>
          <p:nvPr/>
        </p:nvSpPr>
        <p:spPr>
          <a:xfrm>
            <a:off x="319376" y="1594283"/>
            <a:ext cx="6099243" cy="59699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endParaRPr lang="en-US" sz="3500" b="1" i="0" u="none" strike="noStrike" cap="none" dirty="0">
              <a:solidFill>
                <a:schemeClr val="lt1"/>
              </a:solidFill>
              <a:latin typeface="Calibri" panose="020F0502020204030204" pitchFamily="34" charset="0"/>
              <a:ea typeface="Calibri"/>
              <a:cs typeface="Calibri" panose="020F0502020204030204" pitchFamily="34" charset="0"/>
            </a:endParaRPr>
          </a:p>
        </p:txBody>
      </p:sp>
      <p:sp>
        <p:nvSpPr>
          <p:cNvPr id="8" name="Google Shape;175;p25"/>
          <p:cNvSpPr txBox="1">
            <a:spLocks noGrp="1"/>
          </p:cNvSpPr>
          <p:nvPr>
            <p:ph type="body" idx="1"/>
          </p:nvPr>
        </p:nvSpPr>
        <p:spPr>
          <a:xfrm>
            <a:off x="319376" y="3210019"/>
            <a:ext cx="4644511" cy="932561"/>
          </a:xfrm>
          <a:prstGeom prst="rect">
            <a:avLst/>
          </a:prstGeom>
          <a:noFill/>
          <a:ln>
            <a:noFill/>
          </a:ln>
        </p:spPr>
        <p:txBody>
          <a:bodyPr spcFirstLastPara="1" wrap="square" lIns="91425" tIns="45700" rIns="91425" bIns="45700" anchor="t" anchorCtr="0">
            <a:noAutofit/>
          </a:bodyPr>
          <a:lstStyle/>
          <a:p>
            <a:pPr marL="64135" lvl="0" indent="0">
              <a:lnSpc>
                <a:spcPct val="115000"/>
              </a:lnSpc>
              <a:buSzPct val="100000"/>
              <a:buNone/>
            </a:pPr>
            <a:r>
              <a:rPr lang="en-US" sz="2200" dirty="0">
                <a:solidFill>
                  <a:schemeClr val="bg1"/>
                </a:solidFill>
                <a:latin typeface="+mj-lt"/>
                <a:cs typeface="Calibri" panose="020F0502020204030204" pitchFamily="34" charset="0"/>
              </a:rPr>
              <a:t>Presented by:</a:t>
            </a:r>
          </a:p>
          <a:p>
            <a:pPr marL="407035">
              <a:lnSpc>
                <a:spcPct val="115000"/>
              </a:lnSpc>
              <a:buSzPct val="100000"/>
            </a:pPr>
            <a:r>
              <a:rPr lang="en-US" sz="2200" dirty="0">
                <a:solidFill>
                  <a:schemeClr val="bg1"/>
                </a:solidFill>
                <a:latin typeface="+mj-lt"/>
                <a:cs typeface="Calibri" panose="020F0502020204030204" pitchFamily="34" charset="0"/>
              </a:rPr>
              <a:t>Rebecca Knight-Alvarez, OHA</a:t>
            </a:r>
          </a:p>
          <a:p>
            <a:pPr marL="407035">
              <a:lnSpc>
                <a:spcPct val="115000"/>
              </a:lnSpc>
              <a:buSzPct val="100000"/>
            </a:pPr>
            <a:r>
              <a:rPr lang="en-US" sz="2200" dirty="0">
                <a:solidFill>
                  <a:schemeClr val="bg1"/>
                </a:solidFill>
                <a:latin typeface="+mj-lt"/>
                <a:cs typeface="Calibri" panose="020F0502020204030204" pitchFamily="34" charset="0"/>
              </a:rPr>
              <a:t>Rob Smith, OHA Vaccine Planning Unit (VPU)</a:t>
            </a:r>
          </a:p>
        </p:txBody>
      </p:sp>
    </p:spTree>
    <p:extLst>
      <p:ext uri="{BB962C8B-B14F-4D97-AF65-F5344CB8AC3E}">
        <p14:creationId xmlns:p14="http://schemas.microsoft.com/office/powerpoint/2010/main" val="30825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8747844-0AEB-47D4-BAD8-AEFF244CCA3C}"/>
              </a:ext>
            </a:extLst>
          </p:cNvPr>
          <p:cNvSpPr>
            <a:spLocks noGrp="1" noChangeArrowheads="1"/>
          </p:cNvSpPr>
          <p:nvPr>
            <p:ph type="title"/>
          </p:nvPr>
        </p:nvSpPr>
        <p:spPr>
          <a:xfrm>
            <a:off x="609600" y="274638"/>
            <a:ext cx="11201400" cy="1143000"/>
          </a:xfrm>
        </p:spPr>
        <p:txBody>
          <a:bodyPr/>
          <a:lstStyle/>
          <a:p>
            <a:r>
              <a:rPr lang="en-US" altLang="en-US" sz="4000" dirty="0"/>
              <a:t>Effectiveness of Johnson &amp; Johnson vaccine</a:t>
            </a:r>
          </a:p>
        </p:txBody>
      </p:sp>
      <p:sp>
        <p:nvSpPr>
          <p:cNvPr id="3" name="Content Placeholder 2">
            <a:extLst>
              <a:ext uri="{FF2B5EF4-FFF2-40B4-BE49-F238E27FC236}">
                <a16:creationId xmlns:a16="http://schemas.microsoft.com/office/drawing/2014/main" id="{6086ACD2-E704-4D7C-9C6D-93ED86FB0166}"/>
              </a:ext>
            </a:extLst>
          </p:cNvPr>
          <p:cNvSpPr>
            <a:spLocks noGrp="1"/>
          </p:cNvSpPr>
          <p:nvPr>
            <p:ph idx="1"/>
          </p:nvPr>
        </p:nvSpPr>
        <p:spPr>
          <a:xfrm>
            <a:off x="609600" y="1524000"/>
            <a:ext cx="10972800" cy="4114800"/>
          </a:xfrm>
        </p:spPr>
        <p:txBody>
          <a:bodyPr/>
          <a:lstStyle/>
          <a:p>
            <a:pPr>
              <a:defRPr/>
            </a:pPr>
            <a:r>
              <a:rPr lang="en-US" sz="2400" dirty="0"/>
              <a:t>Use currently on pause</a:t>
            </a:r>
          </a:p>
          <a:p>
            <a:pPr>
              <a:defRPr/>
            </a:pPr>
            <a:r>
              <a:rPr lang="en-US" sz="2400" dirty="0"/>
              <a:t>One dose vaccine that was tested against three different strains of virus, later in time with much higher baseline COVID-19 incidence. </a:t>
            </a:r>
          </a:p>
          <a:p>
            <a:pPr>
              <a:defRPr/>
            </a:pPr>
            <a:r>
              <a:rPr lang="en-US" sz="2400" dirty="0"/>
              <a:t>Highly effective at preventing severe disease 85% against all strains of virus. Moderate disease at 72% in United States. </a:t>
            </a:r>
          </a:p>
          <a:p>
            <a:pPr>
              <a:defRPr/>
            </a:pPr>
            <a:r>
              <a:rPr lang="en-US" sz="2400" b="1" dirty="0"/>
              <a:t>93% protection against hospitalizations</a:t>
            </a:r>
            <a:r>
              <a:rPr lang="en-US" sz="2400" dirty="0"/>
              <a:t>.</a:t>
            </a:r>
          </a:p>
          <a:p>
            <a:pPr>
              <a:defRPr/>
            </a:pPr>
            <a:r>
              <a:rPr lang="en-US" sz="2400" dirty="0"/>
              <a:t>Effectiveness starts 14 days after the dose and has been studied up to 28 days after. There is evidence that antibody production continues to increase at least until day 56. </a:t>
            </a: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933C-8D84-4646-A9B0-73A6CC86844A}"/>
              </a:ext>
            </a:extLst>
          </p:cNvPr>
          <p:cNvSpPr>
            <a:spLocks noGrp="1"/>
          </p:cNvSpPr>
          <p:nvPr>
            <p:ph type="title"/>
          </p:nvPr>
        </p:nvSpPr>
        <p:spPr/>
        <p:txBody>
          <a:bodyPr/>
          <a:lstStyle/>
          <a:p>
            <a:r>
              <a:rPr lang="en-US" sz="4000" dirty="0"/>
              <a:t>Vaccine safety</a:t>
            </a:r>
          </a:p>
        </p:txBody>
      </p:sp>
      <p:sp>
        <p:nvSpPr>
          <p:cNvPr id="3" name="Content Placeholder 2">
            <a:extLst>
              <a:ext uri="{FF2B5EF4-FFF2-40B4-BE49-F238E27FC236}">
                <a16:creationId xmlns:a16="http://schemas.microsoft.com/office/drawing/2014/main" id="{DB26A77B-B957-C449-A4DA-A2CB019CCC68}"/>
              </a:ext>
            </a:extLst>
          </p:cNvPr>
          <p:cNvSpPr>
            <a:spLocks noGrp="1"/>
          </p:cNvSpPr>
          <p:nvPr>
            <p:ph idx="1"/>
          </p:nvPr>
        </p:nvSpPr>
        <p:spPr/>
        <p:txBody>
          <a:bodyPr/>
          <a:lstStyle/>
          <a:p>
            <a:pPr lvl="0">
              <a:buFont typeface="Wingdings" pitchFamily="2" charset="2"/>
              <a:buChar char="ü"/>
            </a:pPr>
            <a:r>
              <a:rPr lang="en-US" sz="2800" b="1" dirty="0"/>
              <a:t>COVID-19 vaccines are safe, and they work. </a:t>
            </a:r>
          </a:p>
          <a:p>
            <a:pPr lvl="0">
              <a:buFont typeface="Wingdings" pitchFamily="2" charset="2"/>
              <a:buChar char="ü"/>
            </a:pPr>
            <a:r>
              <a:rPr lang="en-US" sz="2800" dirty="0"/>
              <a:t>The COVID-19 vaccine was developed and tested in real-life scientific studies with tens of thousands of people around the world from many ethnic and cultural backgrounds, including Oregonians. </a:t>
            </a:r>
          </a:p>
          <a:p>
            <a:pPr lvl="0">
              <a:buFont typeface="Wingdings" pitchFamily="2" charset="2"/>
              <a:buChar char="ü"/>
            </a:pPr>
            <a:r>
              <a:rPr lang="en-US" sz="2800" dirty="0"/>
              <a:t>Studies show that COVID-19 vaccines work very well at keeping you from getting COVID-19 and help keep you from getting seriously ill even if you do get COVID-19. </a:t>
            </a:r>
          </a:p>
          <a:p>
            <a:pPr lvl="0">
              <a:buFont typeface="Wingdings" pitchFamily="2" charset="2"/>
              <a:buChar char="ü"/>
            </a:pPr>
            <a:r>
              <a:rPr lang="en-US" sz="2800" dirty="0"/>
              <a:t>You cannot get COVID-19 from the vaccine. </a:t>
            </a:r>
          </a:p>
          <a:p>
            <a:endParaRPr lang="en-US" dirty="0"/>
          </a:p>
        </p:txBody>
      </p:sp>
    </p:spTree>
    <p:extLst>
      <p:ext uri="{BB962C8B-B14F-4D97-AF65-F5344CB8AC3E}">
        <p14:creationId xmlns:p14="http://schemas.microsoft.com/office/powerpoint/2010/main" val="246301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AFA1-F05A-4926-AE9F-F33A71FBDC4A}"/>
              </a:ext>
            </a:extLst>
          </p:cNvPr>
          <p:cNvSpPr>
            <a:spLocks noGrp="1"/>
          </p:cNvSpPr>
          <p:nvPr>
            <p:ph type="title"/>
          </p:nvPr>
        </p:nvSpPr>
        <p:spPr/>
        <p:txBody>
          <a:bodyPr/>
          <a:lstStyle/>
          <a:p>
            <a:r>
              <a:rPr lang="en-US" sz="3600" dirty="0"/>
              <a:t>Concerns About Johnson &amp; Johnson Vaccine</a:t>
            </a:r>
          </a:p>
        </p:txBody>
      </p:sp>
      <p:sp>
        <p:nvSpPr>
          <p:cNvPr id="3" name="Content Placeholder 2">
            <a:extLst>
              <a:ext uri="{FF2B5EF4-FFF2-40B4-BE49-F238E27FC236}">
                <a16:creationId xmlns:a16="http://schemas.microsoft.com/office/drawing/2014/main" id="{6E3D2558-3494-4611-842C-1970F55D3A8A}"/>
              </a:ext>
            </a:extLst>
          </p:cNvPr>
          <p:cNvSpPr>
            <a:spLocks noGrp="1"/>
          </p:cNvSpPr>
          <p:nvPr>
            <p:ph idx="1"/>
          </p:nvPr>
        </p:nvSpPr>
        <p:spPr>
          <a:xfrm>
            <a:off x="609600" y="1112838"/>
            <a:ext cx="10972800" cy="5287962"/>
          </a:xfrm>
        </p:spPr>
        <p:txBody>
          <a:bodyPr/>
          <a:lstStyle/>
          <a:p>
            <a:r>
              <a:rPr lang="en-US" sz="3200" dirty="0"/>
              <a:t>As of 4/12/2021, more than 6.8 million people have received the Johnson &amp; Johnson vaccine </a:t>
            </a:r>
          </a:p>
          <a:p>
            <a:r>
              <a:rPr lang="en-US" sz="3200" dirty="0"/>
              <a:t>The CDC and FDA are reviewing 6 reported cases of a rare and severe type of blood-clot post Johnson &amp; Johnson vaccine</a:t>
            </a:r>
          </a:p>
          <a:p>
            <a:pPr lvl="1"/>
            <a:r>
              <a:rPr lang="en-US" sz="3200" dirty="0"/>
              <a:t>All 6 cases were people assigned female at birth between the ages of 18 and 48</a:t>
            </a:r>
          </a:p>
          <a:p>
            <a:r>
              <a:rPr lang="en-US" sz="3200" dirty="0"/>
              <a:t>Symptoms started 6 to 13 days post vaccination</a:t>
            </a:r>
          </a:p>
        </p:txBody>
      </p:sp>
      <p:sp>
        <p:nvSpPr>
          <p:cNvPr id="4" name="Slide Number Placeholder 3">
            <a:extLst>
              <a:ext uri="{FF2B5EF4-FFF2-40B4-BE49-F238E27FC236}">
                <a16:creationId xmlns:a16="http://schemas.microsoft.com/office/drawing/2014/main" id="{964689CC-62E8-4B1F-A712-2B9C07DA4257}"/>
              </a:ext>
            </a:extLst>
          </p:cNvPr>
          <p:cNvSpPr>
            <a:spLocks noGrp="1"/>
          </p:cNvSpPr>
          <p:nvPr>
            <p:ph type="sldNum" sz="quarter" idx="10"/>
          </p:nvPr>
        </p:nvSpPr>
        <p:spPr/>
        <p:txBody>
          <a:bodyPr/>
          <a:lstStyle/>
          <a:p>
            <a:pPr>
              <a:defRPr/>
            </a:pPr>
            <a:fld id="{165CC19D-8B0B-46F9-A12C-19C1C443E84E}" type="slidenum">
              <a:rPr lang="en-US" altLang="en-US" smtClean="0"/>
              <a:pPr>
                <a:defRPr/>
              </a:pPr>
              <a:t>12</a:t>
            </a:fld>
            <a:endParaRPr lang="en-US" altLang="en-US" dirty="0"/>
          </a:p>
        </p:txBody>
      </p:sp>
    </p:spTree>
    <p:extLst>
      <p:ext uri="{BB962C8B-B14F-4D97-AF65-F5344CB8AC3E}">
        <p14:creationId xmlns:p14="http://schemas.microsoft.com/office/powerpoint/2010/main" val="54302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29C5-5038-4734-9356-5F7D2A90A6AE}"/>
              </a:ext>
            </a:extLst>
          </p:cNvPr>
          <p:cNvSpPr>
            <a:spLocks noGrp="1"/>
          </p:cNvSpPr>
          <p:nvPr>
            <p:ph type="title"/>
          </p:nvPr>
        </p:nvSpPr>
        <p:spPr/>
        <p:txBody>
          <a:bodyPr/>
          <a:lstStyle/>
          <a:p>
            <a:r>
              <a:rPr lang="en-US" dirty="0"/>
              <a:t>What steps to take consideration during the pause:</a:t>
            </a:r>
          </a:p>
        </p:txBody>
      </p:sp>
      <p:sp>
        <p:nvSpPr>
          <p:cNvPr id="3" name="Content Placeholder 2">
            <a:extLst>
              <a:ext uri="{FF2B5EF4-FFF2-40B4-BE49-F238E27FC236}">
                <a16:creationId xmlns:a16="http://schemas.microsoft.com/office/drawing/2014/main" id="{E3581BEC-B5B6-453B-8996-BE7D28C7980D}"/>
              </a:ext>
            </a:extLst>
          </p:cNvPr>
          <p:cNvSpPr>
            <a:spLocks noGrp="1"/>
          </p:cNvSpPr>
          <p:nvPr>
            <p:ph idx="1"/>
          </p:nvPr>
        </p:nvSpPr>
        <p:spPr/>
        <p:txBody>
          <a:bodyPr/>
          <a:lstStyle/>
          <a:p>
            <a:r>
              <a:rPr lang="en-US" sz="2400" dirty="0"/>
              <a:t>People who have received the Johnson &amp; Johnson vaccine who developed severe headaches, abdominal pain, leg pain, or shortness of breath within three weeks after vaccination, should contact a health care provider </a:t>
            </a:r>
          </a:p>
          <a:p>
            <a:pPr>
              <a:spcBef>
                <a:spcPts val="1200"/>
              </a:spcBef>
            </a:pPr>
            <a:r>
              <a:rPr lang="en-US" sz="2400" dirty="0"/>
              <a:t>This extreme caution is good. </a:t>
            </a:r>
            <a:r>
              <a:rPr lang="en-US" sz="2400" dirty="0">
                <a:sym typeface="Wingdings" panose="05000000000000000000" pitchFamily="2" charset="2"/>
              </a:rPr>
              <a:t>The significant adverse reaction rate is currently less than 1:1,000,000.</a:t>
            </a:r>
          </a:p>
          <a:p>
            <a:r>
              <a:rPr lang="en-US" sz="2400" dirty="0" err="1">
                <a:sym typeface="Wingdings" panose="05000000000000000000" pitchFamily="2" charset="2"/>
              </a:rPr>
              <a:t>Moderna</a:t>
            </a:r>
            <a:r>
              <a:rPr lang="en-US" sz="2400" dirty="0">
                <a:sym typeface="Wingdings" panose="05000000000000000000" pitchFamily="2" charset="2"/>
              </a:rPr>
              <a:t> and Pfizer are still great and available COVID-19 vaccination options </a:t>
            </a:r>
            <a:endParaRPr lang="en-US" sz="2400" dirty="0"/>
          </a:p>
          <a:p>
            <a:endParaRPr lang="en-US" dirty="0"/>
          </a:p>
        </p:txBody>
      </p:sp>
      <p:sp>
        <p:nvSpPr>
          <p:cNvPr id="4" name="Slide Number Placeholder 3">
            <a:extLst>
              <a:ext uri="{FF2B5EF4-FFF2-40B4-BE49-F238E27FC236}">
                <a16:creationId xmlns:a16="http://schemas.microsoft.com/office/drawing/2014/main" id="{6F4782DC-3A91-48EE-B243-ED49E39121F6}"/>
              </a:ext>
            </a:extLst>
          </p:cNvPr>
          <p:cNvSpPr>
            <a:spLocks noGrp="1"/>
          </p:cNvSpPr>
          <p:nvPr>
            <p:ph type="sldNum" sz="quarter" idx="10"/>
          </p:nvPr>
        </p:nvSpPr>
        <p:spPr/>
        <p:txBody>
          <a:bodyPr/>
          <a:lstStyle/>
          <a:p>
            <a:pPr>
              <a:defRPr/>
            </a:pPr>
            <a:fld id="{165CC19D-8B0B-46F9-A12C-19C1C443E84E}" type="slidenum">
              <a:rPr lang="en-US" altLang="en-US" smtClean="0"/>
              <a:pPr>
                <a:defRPr/>
              </a:pPr>
              <a:t>13</a:t>
            </a:fld>
            <a:endParaRPr lang="en-US" altLang="en-US" dirty="0"/>
          </a:p>
        </p:txBody>
      </p:sp>
      <p:sp>
        <p:nvSpPr>
          <p:cNvPr id="5" name="Star: 5 Points 4">
            <a:extLst>
              <a:ext uri="{FF2B5EF4-FFF2-40B4-BE49-F238E27FC236}">
                <a16:creationId xmlns:a16="http://schemas.microsoft.com/office/drawing/2014/main" id="{23914690-24C0-40B7-852F-87760DB4EEA5}"/>
              </a:ext>
            </a:extLst>
          </p:cNvPr>
          <p:cNvSpPr/>
          <p:nvPr/>
        </p:nvSpPr>
        <p:spPr bwMode="auto">
          <a:xfrm>
            <a:off x="9982200" y="4114800"/>
            <a:ext cx="609600" cy="5334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74014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62000" y="228600"/>
            <a:ext cx="10896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COVID-19 vaccine side effects</a:t>
            </a:r>
            <a:endParaRPr sz="4000" b="1" dirty="0">
              <a:latin typeface="Arial" panose="020B0604020202020204" pitchFamily="34" charset="0"/>
              <a:cs typeface="Arial" panose="020B0604020202020204" pitchFamily="34" charset="0"/>
            </a:endParaRPr>
          </a:p>
        </p:txBody>
      </p:sp>
      <p:sp>
        <p:nvSpPr>
          <p:cNvPr id="241" name="Google Shape;241;p37"/>
          <p:cNvSpPr txBox="1">
            <a:spLocks noGrp="1"/>
          </p:cNvSpPr>
          <p:nvPr>
            <p:ph type="body" idx="1"/>
          </p:nvPr>
        </p:nvSpPr>
        <p:spPr>
          <a:xfrm>
            <a:off x="990600" y="1303152"/>
            <a:ext cx="10668000" cy="4488048"/>
          </a:xfrm>
          <a:prstGeom prst="rect">
            <a:avLst/>
          </a:prstGeom>
          <a:noFill/>
          <a:ln>
            <a:noFill/>
          </a:ln>
        </p:spPr>
        <p:txBody>
          <a:bodyPr spcFirstLastPara="1" wrap="square" lIns="91425" tIns="45700" rIns="91425" bIns="45700" numCol="2" anchor="t" anchorCtr="0">
            <a:noAutofit/>
          </a:bodyPr>
          <a:lstStyle/>
          <a:p>
            <a:pPr>
              <a:spcBef>
                <a:spcPts val="480"/>
              </a:spcBef>
              <a:buClr>
                <a:srgbClr val="005595"/>
              </a:buClr>
              <a:buSzPts val="2400"/>
            </a:pPr>
            <a:r>
              <a:rPr lang="en-US" sz="3200" dirty="0">
                <a:latin typeface="Arial" panose="020B0604020202020204" pitchFamily="34" charset="0"/>
                <a:cs typeface="Arial" panose="020B0604020202020204" pitchFamily="34" charset="0"/>
              </a:rPr>
              <a:t>Side effects will vary from one person to another</a:t>
            </a:r>
          </a:p>
          <a:p>
            <a:pPr>
              <a:spcBef>
                <a:spcPts val="480"/>
              </a:spcBef>
              <a:buClr>
                <a:srgbClr val="005595"/>
              </a:buClr>
              <a:buSzPts val="2400"/>
            </a:pPr>
            <a:r>
              <a:rPr lang="en-US" sz="3200" dirty="0">
                <a:latin typeface="Arial" panose="020B0604020202020204" pitchFamily="34" charset="0"/>
                <a:cs typeface="Arial" panose="020B0604020202020204" pitchFamily="34" charset="0"/>
              </a:rPr>
              <a:t>Last 1-2 days at most</a:t>
            </a:r>
          </a:p>
          <a:p>
            <a:pPr>
              <a:spcBef>
                <a:spcPts val="480"/>
              </a:spcBef>
              <a:buClr>
                <a:srgbClr val="005595"/>
              </a:buClr>
              <a:buSzPts val="2400"/>
            </a:pPr>
            <a:r>
              <a:rPr lang="en-US" sz="3200" dirty="0">
                <a:latin typeface="Arial" panose="020B0604020202020204" pitchFamily="34" charset="0"/>
                <a:cs typeface="Arial" panose="020B0604020202020204" pitchFamily="34" charset="0"/>
              </a:rPr>
              <a:t>Normal signs that your body is building protection</a:t>
            </a:r>
          </a:p>
          <a:p>
            <a:pPr>
              <a:spcBef>
                <a:spcPts val="480"/>
              </a:spcBef>
              <a:buClr>
                <a:srgbClr val="005595"/>
              </a:buClr>
              <a:buSzPts val="2400"/>
            </a:pPr>
            <a:r>
              <a:rPr lang="en-US" sz="3200" dirty="0">
                <a:latin typeface="Arial" panose="020B0604020202020204" pitchFamily="34" charset="0"/>
                <a:cs typeface="Arial" panose="020B0604020202020204" pitchFamily="34" charset="0"/>
              </a:rPr>
              <a:t>Side effects may include one or more:</a:t>
            </a:r>
          </a:p>
          <a:p>
            <a:pPr indent="-457200">
              <a:spcBef>
                <a:spcPts val="480"/>
              </a:spcBef>
              <a:buClr>
                <a:srgbClr val="005595"/>
              </a:buClr>
              <a:buSzPts val="2400"/>
            </a:pPr>
            <a:endParaRPr lang="en-US" sz="3200" dirty="0">
              <a:latin typeface="Arial" panose="020B0604020202020204" pitchFamily="34" charset="0"/>
              <a:cs typeface="Arial" panose="020B0604020202020204" pitchFamily="34" charset="0"/>
            </a:endParaRPr>
          </a:p>
          <a:p>
            <a:pPr indent="-457200">
              <a:spcBef>
                <a:spcPts val="480"/>
              </a:spcBef>
              <a:buClr>
                <a:srgbClr val="005595"/>
              </a:buClr>
              <a:buSzPts val="2400"/>
            </a:pPr>
            <a:endParaRPr lang="en-US" sz="3200" dirty="0">
              <a:latin typeface="Arial" panose="020B0604020202020204" pitchFamily="34" charset="0"/>
              <a:cs typeface="Arial" panose="020B0604020202020204" pitchFamily="34" charset="0"/>
            </a:endParaRPr>
          </a:p>
          <a:p>
            <a:pPr indent="-457200">
              <a:spcBef>
                <a:spcPts val="480"/>
              </a:spcBef>
              <a:buClr>
                <a:srgbClr val="005595"/>
              </a:buClr>
              <a:buSzPts val="2400"/>
            </a:pPr>
            <a:endParaRPr lang="en-US" sz="3600" dirty="0">
              <a:latin typeface="Arial" panose="020B0604020202020204" pitchFamily="34" charset="0"/>
              <a:cs typeface="Arial" panose="020B0604020202020204" pitchFamily="34" charset="0"/>
            </a:endParaRPr>
          </a:p>
          <a:p>
            <a:pPr marL="800100" lvl="1" indent="-342900">
              <a:spcBef>
                <a:spcPts val="480"/>
              </a:spcBef>
              <a:buClr>
                <a:srgbClr val="005595"/>
              </a:buClr>
              <a:buFont typeface="Courier New" panose="02070309020205020404" pitchFamily="49" charset="0"/>
              <a:buChar char="o"/>
            </a:pPr>
            <a:r>
              <a:rPr lang="en-US" sz="2800" dirty="0">
                <a:latin typeface="Arial" panose="020B0604020202020204" pitchFamily="34" charset="0"/>
                <a:cs typeface="Arial" panose="020B0604020202020204" pitchFamily="34" charset="0"/>
              </a:rPr>
              <a:t>Local side effects:</a:t>
            </a:r>
            <a:endParaRPr sz="3200" dirty="0">
              <a:latin typeface="Arial" panose="020B0604020202020204" pitchFamily="34" charset="0"/>
              <a:cs typeface="Arial" panose="020B0604020202020204" pitchFamily="34" charset="0"/>
            </a:endParaRPr>
          </a:p>
          <a:p>
            <a:pPr marL="1257300" lvl="2" indent="-342900">
              <a:spcBef>
                <a:spcPts val="440"/>
              </a:spcBef>
              <a:buClr>
                <a:srgbClr val="005595"/>
              </a:buClr>
              <a:buSzPts val="2200"/>
              <a:buFont typeface="Wingdings" panose="05000000000000000000" pitchFamily="2" charset="2"/>
              <a:buChar char="§"/>
            </a:pPr>
            <a:r>
              <a:rPr lang="en-US" sz="2400" dirty="0">
                <a:latin typeface="Arial" panose="020B0604020202020204" pitchFamily="34" charset="0"/>
                <a:cs typeface="Arial" panose="020B0604020202020204" pitchFamily="34" charset="0"/>
              </a:rPr>
              <a:t>Pain at the injection site </a:t>
            </a:r>
            <a:endParaRPr lang="en-US" sz="2800" dirty="0">
              <a:latin typeface="Arial" panose="020B0604020202020204" pitchFamily="34" charset="0"/>
              <a:cs typeface="Arial" panose="020B0604020202020204" pitchFamily="34" charset="0"/>
            </a:endParaRPr>
          </a:p>
          <a:p>
            <a:pPr marL="1257300" lvl="2" indent="-342900">
              <a:spcBef>
                <a:spcPts val="440"/>
              </a:spcBef>
              <a:buClr>
                <a:srgbClr val="005595"/>
              </a:buClr>
              <a:buSzPts val="2200"/>
              <a:buFont typeface="Wingdings" panose="05000000000000000000" pitchFamily="2" charset="2"/>
              <a:buChar char="§"/>
            </a:pPr>
            <a:r>
              <a:rPr lang="en-US" sz="2400" dirty="0">
                <a:latin typeface="Arial" panose="020B0604020202020204" pitchFamily="34" charset="0"/>
                <a:cs typeface="Arial" panose="020B0604020202020204" pitchFamily="34" charset="0"/>
              </a:rPr>
              <a:t>Redness</a:t>
            </a:r>
            <a:endParaRPr lang="en-US" sz="2800" dirty="0">
              <a:latin typeface="Arial" panose="020B0604020202020204" pitchFamily="34" charset="0"/>
              <a:cs typeface="Arial" panose="020B0604020202020204" pitchFamily="34" charset="0"/>
            </a:endParaRPr>
          </a:p>
          <a:p>
            <a:pPr marL="1257300" lvl="2" indent="-342900">
              <a:spcBef>
                <a:spcPts val="440"/>
              </a:spcBef>
              <a:buClr>
                <a:srgbClr val="005595"/>
              </a:buClr>
              <a:buSzPts val="2200"/>
              <a:buFont typeface="Wingdings" panose="05000000000000000000" pitchFamily="2" charset="2"/>
              <a:buChar char="§"/>
            </a:pPr>
            <a:r>
              <a:rPr lang="en-US" sz="2400" dirty="0">
                <a:latin typeface="Arial" panose="020B0604020202020204" pitchFamily="34" charset="0"/>
                <a:cs typeface="Arial" panose="020B0604020202020204" pitchFamily="34" charset="0"/>
              </a:rPr>
              <a:t>Swelling </a:t>
            </a:r>
            <a:endParaRPr lang="en-US" sz="2800" dirty="0">
              <a:latin typeface="Arial" panose="020B0604020202020204" pitchFamily="34" charset="0"/>
              <a:cs typeface="Arial" panose="020B0604020202020204" pitchFamily="34" charset="0"/>
            </a:endParaRPr>
          </a:p>
          <a:p>
            <a:pPr marL="800100" lvl="1" indent="-342900">
              <a:spcBef>
                <a:spcPts val="480"/>
              </a:spcBef>
              <a:buClr>
                <a:srgbClr val="005595"/>
              </a:buClr>
              <a:buFont typeface="Courier New" panose="02070309020205020404" pitchFamily="49" charset="0"/>
              <a:buChar char="o"/>
            </a:pPr>
            <a:r>
              <a:rPr lang="en-US" sz="2800" dirty="0">
                <a:latin typeface="Arial" panose="020B0604020202020204" pitchFamily="34" charset="0"/>
                <a:cs typeface="Arial" panose="020B0604020202020204" pitchFamily="34" charset="0"/>
              </a:rPr>
              <a:t>Systemic side effects:</a:t>
            </a:r>
            <a:endParaRPr sz="3200" dirty="0">
              <a:latin typeface="Arial" panose="020B0604020202020204" pitchFamily="34" charset="0"/>
              <a:cs typeface="Arial" panose="020B0604020202020204" pitchFamily="34" charset="0"/>
            </a:endParaRPr>
          </a:p>
          <a:p>
            <a:pPr marL="1257300" lvl="2" indent="-342900">
              <a:spcBef>
                <a:spcPts val="400"/>
              </a:spcBef>
              <a:buClr>
                <a:srgbClr val="005595"/>
              </a:buClr>
              <a:buFont typeface="Wingdings" panose="05000000000000000000" pitchFamily="2" charset="2"/>
              <a:buChar char="§"/>
            </a:pPr>
            <a:r>
              <a:rPr lang="en-US" sz="2400" dirty="0">
                <a:latin typeface="Arial" panose="020B0604020202020204" pitchFamily="34" charset="0"/>
                <a:cs typeface="Arial" panose="020B0604020202020204" pitchFamily="34" charset="0"/>
              </a:rPr>
              <a:t>Joint pain</a:t>
            </a:r>
            <a:endParaRPr sz="2800" dirty="0">
              <a:latin typeface="Arial" panose="020B0604020202020204" pitchFamily="34" charset="0"/>
              <a:cs typeface="Arial" panose="020B0604020202020204" pitchFamily="34" charset="0"/>
            </a:endParaRPr>
          </a:p>
          <a:p>
            <a:pPr marL="1257300" lvl="2" indent="-342900">
              <a:spcBef>
                <a:spcPts val="400"/>
              </a:spcBef>
              <a:buClr>
                <a:srgbClr val="005595"/>
              </a:buClr>
              <a:buFont typeface="Wingdings" panose="05000000000000000000" pitchFamily="2" charset="2"/>
              <a:buChar char="§"/>
            </a:pPr>
            <a:r>
              <a:rPr lang="en-US" sz="2400" dirty="0">
                <a:latin typeface="Arial" panose="020B0604020202020204" pitchFamily="34" charset="0"/>
                <a:cs typeface="Arial" panose="020B0604020202020204" pitchFamily="34" charset="0"/>
              </a:rPr>
              <a:t>Headache</a:t>
            </a:r>
            <a:endParaRPr sz="2800" dirty="0">
              <a:latin typeface="Arial" panose="020B0604020202020204" pitchFamily="34" charset="0"/>
              <a:cs typeface="Arial" panose="020B0604020202020204" pitchFamily="34" charset="0"/>
            </a:endParaRPr>
          </a:p>
          <a:p>
            <a:pPr marL="1257300" lvl="2" indent="-342900">
              <a:spcBef>
                <a:spcPts val="400"/>
              </a:spcBef>
              <a:buClr>
                <a:srgbClr val="005595"/>
              </a:buClr>
              <a:buFont typeface="Wingdings" panose="05000000000000000000" pitchFamily="2" charset="2"/>
              <a:buChar char="§"/>
            </a:pPr>
            <a:r>
              <a:rPr lang="en-US" sz="2400" dirty="0">
                <a:latin typeface="Arial" panose="020B0604020202020204" pitchFamily="34" charset="0"/>
                <a:cs typeface="Arial" panose="020B0604020202020204" pitchFamily="34" charset="0"/>
              </a:rPr>
              <a:t>Fever (less common)</a:t>
            </a:r>
            <a:endParaRPr sz="2800" dirty="0">
              <a:latin typeface="Arial" panose="020B0604020202020204" pitchFamily="34" charset="0"/>
              <a:cs typeface="Arial" panose="020B0604020202020204" pitchFamily="34" charset="0"/>
            </a:endParaRPr>
          </a:p>
          <a:p>
            <a:pPr marL="1257300" lvl="2" indent="-342900">
              <a:spcBef>
                <a:spcPts val="400"/>
              </a:spcBef>
              <a:buClr>
                <a:srgbClr val="005595"/>
              </a:buClr>
              <a:buFont typeface="Wingdings" panose="05000000000000000000" pitchFamily="2" charset="2"/>
              <a:buChar char="§"/>
            </a:pPr>
            <a:r>
              <a:rPr lang="en-US" sz="2400" dirty="0">
                <a:latin typeface="Arial" panose="020B0604020202020204" pitchFamily="34" charset="0"/>
                <a:cs typeface="Arial" panose="020B0604020202020204" pitchFamily="34" charset="0"/>
              </a:rPr>
              <a:t>Muscle aches</a:t>
            </a:r>
            <a:endParaRPr sz="2800" dirty="0">
              <a:latin typeface="Arial" panose="020B0604020202020204" pitchFamily="34" charset="0"/>
              <a:cs typeface="Arial" panose="020B0604020202020204" pitchFamily="34" charset="0"/>
            </a:endParaRPr>
          </a:p>
          <a:p>
            <a:pPr marL="1257300" lvl="2" indent="-342900">
              <a:spcBef>
                <a:spcPts val="400"/>
              </a:spcBef>
              <a:buClr>
                <a:srgbClr val="005595"/>
              </a:buClr>
              <a:buFont typeface="Wingdings" panose="05000000000000000000" pitchFamily="2" charset="2"/>
              <a:buChar char="§"/>
            </a:pPr>
            <a:r>
              <a:rPr lang="en-US" sz="2400" dirty="0">
                <a:latin typeface="Arial" panose="020B0604020202020204" pitchFamily="34" charset="0"/>
                <a:cs typeface="Arial" panose="020B0604020202020204" pitchFamily="34" charset="0"/>
              </a:rPr>
              <a:t>Tiredness</a:t>
            </a:r>
            <a:endParaRPr sz="2800" dirty="0">
              <a:latin typeface="Arial" panose="020B0604020202020204" pitchFamily="34" charset="0"/>
              <a:cs typeface="Arial" panose="020B0604020202020204" pitchFamily="34" charset="0"/>
            </a:endParaRPr>
          </a:p>
          <a:p>
            <a:pPr marL="1257300" lvl="2" indent="-342900">
              <a:spcBef>
                <a:spcPts val="400"/>
              </a:spcBef>
              <a:buClr>
                <a:srgbClr val="005595"/>
              </a:buClr>
              <a:buFont typeface="Wingdings" panose="05000000000000000000" pitchFamily="2" charset="2"/>
              <a:buChar char="§"/>
            </a:pPr>
            <a:r>
              <a:rPr lang="en-US" sz="2400" dirty="0">
                <a:latin typeface="Arial" panose="020B0604020202020204" pitchFamily="34" charset="0"/>
                <a:cs typeface="Arial" panose="020B0604020202020204" pitchFamily="34" charset="0"/>
              </a:rPr>
              <a:t>Chills</a:t>
            </a:r>
            <a:endParaRPr sz="2800" dirty="0">
              <a:latin typeface="Arial" panose="020B0604020202020204" pitchFamily="34" charset="0"/>
              <a:cs typeface="Arial" panose="020B0604020202020204" pitchFamily="34" charset="0"/>
            </a:endParaRPr>
          </a:p>
          <a:p>
            <a:pPr marL="742950" lvl="1" indent="-158750" algn="l" rtl="0">
              <a:spcBef>
                <a:spcPts val="400"/>
              </a:spcBef>
              <a:spcAft>
                <a:spcPts val="0"/>
              </a:spcAft>
              <a:buClr>
                <a:srgbClr val="005595"/>
              </a:buClr>
              <a:buSzPts val="2000"/>
              <a:buFont typeface="Arial"/>
              <a:buNone/>
            </a:pP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txBox="1">
            <a:spLocks noGrp="1"/>
          </p:cNvSpPr>
          <p:nvPr>
            <p:ph type="title"/>
          </p:nvPr>
        </p:nvSpPr>
        <p:spPr>
          <a:xfrm>
            <a:off x="685800" y="-155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After vaccination</a:t>
            </a:r>
            <a:endParaRPr sz="4000" b="1" dirty="0">
              <a:latin typeface="Arial" panose="020B0604020202020204" pitchFamily="34" charset="0"/>
              <a:cs typeface="Arial" panose="020B0604020202020204" pitchFamily="34" charset="0"/>
            </a:endParaRPr>
          </a:p>
        </p:txBody>
      </p:sp>
      <p:sp>
        <p:nvSpPr>
          <p:cNvPr id="314" name="Google Shape;314;p47"/>
          <p:cNvSpPr txBox="1">
            <a:spLocks noGrp="1"/>
          </p:cNvSpPr>
          <p:nvPr>
            <p:ph type="body" idx="1"/>
          </p:nvPr>
        </p:nvSpPr>
        <p:spPr>
          <a:xfrm>
            <a:off x="609600" y="1066800"/>
            <a:ext cx="10591800" cy="3276600"/>
          </a:xfrm>
          <a:prstGeom prst="rect">
            <a:avLst/>
          </a:prstGeom>
        </p:spPr>
        <p:txBody>
          <a:bodyPr spcFirstLastPara="1" wrap="square" lIns="91425" tIns="45700" rIns="91425" bIns="45700" anchor="t" anchorCtr="0">
            <a:noAutofit/>
          </a:bodyPr>
          <a:lstStyle/>
          <a:p>
            <a:pPr lvl="0" algn="l" rtl="0">
              <a:lnSpc>
                <a:spcPct val="115000"/>
              </a:lnSpc>
              <a:spcBef>
                <a:spcPts val="0"/>
              </a:spcBef>
              <a:spcAft>
                <a:spcPts val="0"/>
              </a:spcAft>
              <a:buSzPts val="2800"/>
              <a:buFont typeface="Arial" panose="020B0604020202020204" pitchFamily="34" charset="0"/>
              <a:buChar char="•"/>
            </a:pPr>
            <a:r>
              <a:rPr lang="en-US" sz="3200" dirty="0">
                <a:latin typeface="Arial" panose="020B0604020202020204" pitchFamily="34" charset="0"/>
                <a:cs typeface="Arial" panose="020B0604020202020204" pitchFamily="34" charset="0"/>
              </a:rPr>
              <a:t>Continue prevention measures: </a:t>
            </a:r>
          </a:p>
          <a:p>
            <a:pPr marL="965200" lvl="1" indent="-457200">
              <a:lnSpc>
                <a:spcPct val="115000"/>
              </a:lnSpc>
              <a:spcBef>
                <a:spcPts val="0"/>
              </a:spcBef>
              <a:buSzPts val="2800"/>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a:p>
            <a:pPr>
              <a:lnSpc>
                <a:spcPct val="115000"/>
              </a:lnSpc>
              <a:spcBef>
                <a:spcPts val="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nSpc>
                <a:spcPct val="115000"/>
              </a:lnSpc>
              <a:spcBef>
                <a:spcPts val="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nSpc>
                <a:spcPct val="115000"/>
              </a:lnSpc>
              <a:spcBef>
                <a:spcPts val="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nSpc>
                <a:spcPct val="115000"/>
              </a:lnSpc>
              <a:spcBef>
                <a:spcPts val="0"/>
              </a:spcBef>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nSpc>
                <a:spcPct val="115000"/>
              </a:lnSpc>
              <a:spcBef>
                <a:spcPts val="0"/>
              </a:spcBef>
              <a:buFont typeface="Arial" panose="020B0604020202020204" pitchFamily="34" charset="0"/>
              <a:buChar char="•"/>
            </a:pPr>
            <a:r>
              <a:rPr lang="en-US" sz="3200" dirty="0">
                <a:latin typeface="Arial" panose="020B0604020202020204" pitchFamily="34" charset="0"/>
                <a:cs typeface="Arial" panose="020B0604020202020204" pitchFamily="34" charset="0"/>
              </a:rPr>
              <a:t>Why?</a:t>
            </a:r>
          </a:p>
          <a:p>
            <a:pPr marL="965200" lvl="1" indent="-457200">
              <a:lnSpc>
                <a:spcPct val="115000"/>
              </a:lnSpc>
              <a:spcBef>
                <a:spcPts val="0"/>
              </a:spcBef>
              <a:buFont typeface="Courier New" panose="02070309020205020404" pitchFamily="49" charset="0"/>
              <a:buChar char="o"/>
            </a:pPr>
            <a:r>
              <a:rPr lang="en-US" dirty="0"/>
              <a:t>The vaccine will keep you from getting sick, but it still may be possible to spread COVID to others. Vaccination gives us hope that the pandemic will end, but in the meantime, we need to continue safety measures to keep the virus from spreading: Wear a mask, physically distance from others, wash your hands, avoid gatherings and stay home when you’re sick.</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E121B75-2D49-447E-AC60-B02085895F2A}"/>
              </a:ext>
            </a:extLst>
          </p:cNvPr>
          <p:cNvPicPr>
            <a:picLocks noChangeAspect="1"/>
          </p:cNvPicPr>
          <p:nvPr/>
        </p:nvPicPr>
        <p:blipFill>
          <a:blip r:embed="rId3"/>
          <a:stretch>
            <a:fillRect/>
          </a:stretch>
        </p:blipFill>
        <p:spPr>
          <a:xfrm>
            <a:off x="1371600" y="1905000"/>
            <a:ext cx="8243887" cy="21235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p:nvPr/>
        </p:nvSpPr>
        <p:spPr>
          <a:xfrm>
            <a:off x="-2" y="-2739"/>
            <a:ext cx="12190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78" name="Google Shape;178;p28"/>
          <p:cNvPicPr preferRelativeResize="0"/>
          <p:nvPr/>
        </p:nvPicPr>
        <p:blipFill rotWithShape="1">
          <a:blip r:embed="rId3">
            <a:alphaModFix/>
          </a:blip>
          <a:srcRect/>
          <a:stretch/>
        </p:blipFill>
        <p:spPr>
          <a:xfrm>
            <a:off x="7166067" y="4474676"/>
            <a:ext cx="4260814" cy="1607854"/>
          </a:xfrm>
          <a:prstGeom prst="rect">
            <a:avLst/>
          </a:prstGeom>
          <a:noFill/>
          <a:ln>
            <a:noFill/>
          </a:ln>
        </p:spPr>
      </p:pic>
      <p:sp>
        <p:nvSpPr>
          <p:cNvPr id="179" name="Google Shape;179;p28"/>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0077C5">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0" name="Google Shape;180;p28"/>
          <p:cNvSpPr/>
          <p:nvPr/>
        </p:nvSpPr>
        <p:spPr>
          <a:xfrm rot="10800000" flipH="1">
            <a:off x="-1" y="1"/>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007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1" name="Google Shape;181;p28"/>
          <p:cNvSpPr txBox="1"/>
          <p:nvPr/>
        </p:nvSpPr>
        <p:spPr>
          <a:xfrm>
            <a:off x="467880" y="1447800"/>
            <a:ext cx="6099300" cy="2105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dirty="0">
                <a:solidFill>
                  <a:schemeClr val="lt1"/>
                </a:solidFill>
                <a:latin typeface="Arial"/>
                <a:ea typeface="Arial"/>
                <a:cs typeface="Arial"/>
                <a:sym typeface="Arial"/>
              </a:rPr>
              <a:t>When can individuals experiencing homelessness get a vaccine?</a:t>
            </a:r>
            <a:endParaRPr sz="4000" dirty="0">
              <a:solidFill>
                <a:schemeClr val="lt1"/>
              </a:solidFill>
              <a:latin typeface="Arial"/>
              <a:ea typeface="Arial"/>
              <a:cs typeface="Arial"/>
              <a:sym typeface="Arial"/>
            </a:endParaRPr>
          </a:p>
        </p:txBody>
      </p:sp>
      <p:sp>
        <p:nvSpPr>
          <p:cNvPr id="182" name="Google Shape;182;p28"/>
          <p:cNvSpPr txBox="1"/>
          <p:nvPr/>
        </p:nvSpPr>
        <p:spPr>
          <a:xfrm>
            <a:off x="319376" y="1594283"/>
            <a:ext cx="6099300" cy="597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endParaRPr sz="3500" b="1"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45FC2-AC0D-4FEE-99AC-ADD8A07542DE}"/>
              </a:ext>
            </a:extLst>
          </p:cNvPr>
          <p:cNvSpPr>
            <a:spLocks noGrp="1"/>
          </p:cNvSpPr>
          <p:nvPr>
            <p:ph type="title"/>
          </p:nvPr>
        </p:nvSpPr>
        <p:spPr/>
        <p:txBody>
          <a:bodyPr/>
          <a:lstStyle/>
          <a:p>
            <a:r>
              <a:rPr lang="en-US" sz="4000" dirty="0"/>
              <a:t>Background and Considerations</a:t>
            </a:r>
          </a:p>
        </p:txBody>
      </p:sp>
      <p:sp>
        <p:nvSpPr>
          <p:cNvPr id="3" name="Content Placeholder 2">
            <a:extLst>
              <a:ext uri="{FF2B5EF4-FFF2-40B4-BE49-F238E27FC236}">
                <a16:creationId xmlns:a16="http://schemas.microsoft.com/office/drawing/2014/main" id="{395305C3-126D-4D05-A196-A2F9FD99EF7B}"/>
              </a:ext>
            </a:extLst>
          </p:cNvPr>
          <p:cNvSpPr>
            <a:spLocks noGrp="1"/>
          </p:cNvSpPr>
          <p:nvPr>
            <p:ph idx="1"/>
          </p:nvPr>
        </p:nvSpPr>
        <p:spPr/>
        <p:txBody>
          <a:bodyPr/>
          <a:lstStyle/>
          <a:p>
            <a:r>
              <a:rPr lang="en-US" sz="2800" dirty="0"/>
              <a:t>People experiencing </a:t>
            </a:r>
            <a:r>
              <a:rPr lang="en-US" sz="2800" dirty="0" err="1"/>
              <a:t>houslessness</a:t>
            </a:r>
            <a:r>
              <a:rPr lang="en-US" sz="2800" dirty="0"/>
              <a:t> are some of the most vulnerable Oregonians.</a:t>
            </a:r>
          </a:p>
          <a:p>
            <a:r>
              <a:rPr lang="en-US" sz="2800" dirty="0"/>
              <a:t>The unhoused community:</a:t>
            </a:r>
          </a:p>
          <a:p>
            <a:pPr lvl="1"/>
            <a:r>
              <a:rPr lang="en-US" sz="2400" dirty="0"/>
              <a:t>has a life expectancy that is 17.5 years shorter than those that are housed</a:t>
            </a:r>
          </a:p>
          <a:p>
            <a:pPr lvl="1"/>
            <a:r>
              <a:rPr lang="en-US" sz="2400" dirty="0"/>
              <a:t>is dispersed throughout the state and is highly mobile</a:t>
            </a:r>
          </a:p>
          <a:p>
            <a:pPr lvl="1"/>
            <a:r>
              <a:rPr lang="en-US" sz="2400" dirty="0"/>
              <a:t>is unable to self isolate to employ preventative measures to stay healthy</a:t>
            </a:r>
          </a:p>
          <a:p>
            <a:pPr lvl="1"/>
            <a:r>
              <a:rPr lang="en-US" sz="2400" dirty="0"/>
              <a:t>often has tri-morbidity or conditions that put them at higher risks for death from illnesses like COVID-19</a:t>
            </a:r>
          </a:p>
          <a:p>
            <a:pPr lvl="1"/>
            <a:r>
              <a:rPr lang="en-US" sz="2400" dirty="0"/>
              <a:t>has history that makes it untrusting of traditional medicine or the government </a:t>
            </a:r>
          </a:p>
          <a:p>
            <a:pPr lvl="1"/>
            <a:endParaRPr lang="en-US" dirty="0"/>
          </a:p>
          <a:p>
            <a:pPr marL="0" indent="0">
              <a:buNone/>
            </a:pPr>
            <a:r>
              <a:rPr lang="en-US" dirty="0"/>
              <a:t> </a:t>
            </a:r>
          </a:p>
          <a:p>
            <a:endParaRPr lang="en-US" dirty="0"/>
          </a:p>
        </p:txBody>
      </p:sp>
      <p:sp>
        <p:nvSpPr>
          <p:cNvPr id="4" name="Date Placeholder 3">
            <a:extLst>
              <a:ext uri="{FF2B5EF4-FFF2-40B4-BE49-F238E27FC236}">
                <a16:creationId xmlns:a16="http://schemas.microsoft.com/office/drawing/2014/main" id="{A44796BB-FF09-432C-9D2E-E97F1CD0B6F0}"/>
              </a:ext>
            </a:extLst>
          </p:cNvPr>
          <p:cNvSpPr>
            <a:spLocks noGrp="1"/>
          </p:cNvSpPr>
          <p:nvPr>
            <p:ph type="dt" sz="half" idx="10"/>
          </p:nvPr>
        </p:nvSpPr>
        <p:spPr/>
        <p:txBody>
          <a:body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a:extLst>
              <a:ext uri="{FF2B5EF4-FFF2-40B4-BE49-F238E27FC236}">
                <a16:creationId xmlns:a16="http://schemas.microsoft.com/office/drawing/2014/main" id="{DB4D9323-24C4-4FA5-9BF1-B3B463AB4C6F}"/>
              </a:ext>
            </a:extLst>
          </p:cNvPr>
          <p:cNvSpPr>
            <a:spLocks noGrp="1"/>
          </p:cNvSpPr>
          <p:nvPr>
            <p:ph type="sldNum" sz="quarter" idx="11"/>
          </p:nvPr>
        </p:nvSpPr>
        <p:spPr/>
        <p:txBody>
          <a:bodyPr/>
          <a:lstStyle/>
          <a:p>
            <a:fld id="{4D26A203-415D-4398-8C79-721B06B11C49}" type="slidenum">
              <a:rPr lang="en-US" altLang="en-US" smtClean="0"/>
              <a:pPr/>
              <a:t>17</a:t>
            </a:fld>
            <a:endParaRPr lang="en-US" altLang="en-US"/>
          </a:p>
        </p:txBody>
      </p:sp>
    </p:spTree>
    <p:extLst>
      <p:ext uri="{BB962C8B-B14F-4D97-AF65-F5344CB8AC3E}">
        <p14:creationId xmlns:p14="http://schemas.microsoft.com/office/powerpoint/2010/main" val="174468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7D4E-C175-4904-BAFE-10488426DB58}"/>
              </a:ext>
            </a:extLst>
          </p:cNvPr>
          <p:cNvSpPr>
            <a:spLocks noGrp="1"/>
          </p:cNvSpPr>
          <p:nvPr>
            <p:ph type="title"/>
          </p:nvPr>
        </p:nvSpPr>
        <p:spPr>
          <a:xfrm>
            <a:off x="516679" y="775467"/>
            <a:ext cx="10820400" cy="639762"/>
          </a:xfrm>
        </p:spPr>
        <p:txBody>
          <a:bodyPr/>
          <a:lstStyle/>
          <a:p>
            <a:r>
              <a:rPr lang="en-US" sz="4000" dirty="0"/>
              <a:t>Qualifying underlying people who are </a:t>
            </a:r>
            <a:r>
              <a:rPr lang="en-US" sz="4000" i="1" dirty="0"/>
              <a:t>experiencing </a:t>
            </a:r>
            <a:r>
              <a:rPr lang="en-US" sz="4000" i="1" dirty="0" err="1"/>
              <a:t>houselessness</a:t>
            </a:r>
            <a:r>
              <a:rPr lang="en-US" sz="4000" i="1" dirty="0"/>
              <a:t> </a:t>
            </a:r>
            <a:br>
              <a:rPr lang="en-US" dirty="0"/>
            </a:br>
            <a:endParaRPr lang="en-US" sz="1600" dirty="0"/>
          </a:p>
        </p:txBody>
      </p:sp>
      <p:sp>
        <p:nvSpPr>
          <p:cNvPr id="6" name="Content Placeholder 2">
            <a:extLst>
              <a:ext uri="{FF2B5EF4-FFF2-40B4-BE49-F238E27FC236}">
                <a16:creationId xmlns:a16="http://schemas.microsoft.com/office/drawing/2014/main" id="{65CC97C4-4EA5-7443-8802-7DFBFCFF4CF7}"/>
              </a:ext>
            </a:extLst>
          </p:cNvPr>
          <p:cNvSpPr>
            <a:spLocks noGrp="1" noChangeArrowheads="1"/>
          </p:cNvSpPr>
          <p:nvPr>
            <p:ph idx="1"/>
          </p:nvPr>
        </p:nvSpPr>
        <p:spPr>
          <a:xfrm>
            <a:off x="762000" y="1905000"/>
            <a:ext cx="10820400" cy="4114800"/>
          </a:xfrm>
        </p:spPr>
        <p:txBody>
          <a:bodyPr/>
          <a:lstStyle/>
          <a:p>
            <a:r>
              <a:rPr lang="en-US" sz="2400" b="1" dirty="0">
                <a:latin typeface="Arial" panose="020B0604020202020204" pitchFamily="34" charset="0"/>
                <a:cs typeface="Arial" panose="020B0604020202020204" pitchFamily="34" charset="0"/>
              </a:rPr>
              <a:t>Unsheltered Individuals 16 and over </a:t>
            </a:r>
            <a:r>
              <a:rPr lang="en-US" sz="2400" dirty="0">
                <a:latin typeface="Arial" panose="020B0604020202020204" pitchFamily="34" charset="0"/>
                <a:cs typeface="Arial" panose="020B0604020202020204" pitchFamily="34" charset="0"/>
              </a:rPr>
              <a:t>who are living in encampments or that are on the street</a:t>
            </a:r>
          </a:p>
          <a:p>
            <a:r>
              <a:rPr lang="en-US" sz="2400" b="1" dirty="0">
                <a:latin typeface="Arial" panose="020B0604020202020204" pitchFamily="34" charset="0"/>
                <a:cs typeface="Arial" panose="020B0604020202020204" pitchFamily="34" charset="0"/>
              </a:rPr>
              <a:t>Sheltered Ages 16 and over examples include: </a:t>
            </a:r>
          </a:p>
          <a:p>
            <a:pPr lvl="1"/>
            <a:r>
              <a:rPr lang="en-US" sz="2000" b="1" dirty="0">
                <a:latin typeface="Arial" panose="020B0604020202020204" pitchFamily="34" charset="0"/>
                <a:cs typeface="Arial" panose="020B0604020202020204" pitchFamily="34" charset="0"/>
              </a:rPr>
              <a:t>Emergency: </a:t>
            </a:r>
            <a:r>
              <a:rPr lang="en-US" sz="2000" dirty="0">
                <a:latin typeface="Arial" panose="020B0604020202020204" pitchFamily="34" charset="0"/>
                <a:cs typeface="Arial" panose="020B0604020202020204" pitchFamily="34" charset="0"/>
              </a:rPr>
              <a:t>Provides temporary housing based on community needs. Categories include domestic violence shelters, sexual abuse shelters, shelter from natural disasters, shelter from the street, or other temporary emergency situations</a:t>
            </a:r>
          </a:p>
          <a:p>
            <a:pPr lvl="1"/>
            <a:r>
              <a:rPr lang="en-US" sz="2000" b="1" dirty="0">
                <a:latin typeface="Arial" panose="020B0604020202020204" pitchFamily="34" charset="0"/>
                <a:cs typeface="Arial" panose="020B0604020202020204" pitchFamily="34" charset="0"/>
              </a:rPr>
              <a:t>Transitional: </a:t>
            </a:r>
            <a:r>
              <a:rPr lang="en-US" sz="2000" dirty="0">
                <a:latin typeface="Arial" panose="020B0604020202020204" pitchFamily="34" charset="0"/>
                <a:cs typeface="Arial" panose="020B0604020202020204" pitchFamily="34" charset="0"/>
              </a:rPr>
              <a:t>Provides housing for people transitioning from one stage in life (incarceration, substance use disorder, etc.) to permanent housing</a:t>
            </a:r>
          </a:p>
          <a:p>
            <a:pPr lvl="1"/>
            <a:r>
              <a:rPr lang="en-US" sz="2000" b="1" dirty="0">
                <a:latin typeface="Arial" panose="020B0604020202020204" pitchFamily="34" charset="0"/>
                <a:cs typeface="Arial" panose="020B0604020202020204" pitchFamily="34" charset="0"/>
              </a:rPr>
              <a:t>Other:</a:t>
            </a:r>
          </a:p>
          <a:p>
            <a:pPr lvl="2"/>
            <a:r>
              <a:rPr lang="en-US" sz="1800" dirty="0">
                <a:latin typeface="Arial" panose="020B0604020202020204" pitchFamily="34" charset="0"/>
                <a:cs typeface="Arial" panose="020B0604020202020204" pitchFamily="34" charset="0"/>
              </a:rPr>
              <a:t>Underhoused (staying with friends);</a:t>
            </a:r>
          </a:p>
          <a:p>
            <a:pPr lvl="2"/>
            <a:r>
              <a:rPr lang="en-US" sz="1800" dirty="0">
                <a:latin typeface="Arial" panose="020B0604020202020204" pitchFamily="34" charset="0"/>
                <a:cs typeface="Arial" panose="020B0604020202020204" pitchFamily="34" charset="0"/>
              </a:rPr>
              <a:t>Receiving rental assistance; or </a:t>
            </a:r>
          </a:p>
          <a:p>
            <a:pPr lvl="2"/>
            <a:r>
              <a:rPr lang="en-US" sz="1800" dirty="0">
                <a:latin typeface="Arial" panose="020B0604020202020204" pitchFamily="34" charset="0"/>
                <a:cs typeface="Arial" panose="020B0604020202020204" pitchFamily="34" charset="0"/>
              </a:rPr>
              <a:t>Living in car or RV on the street</a:t>
            </a:r>
          </a:p>
          <a:p>
            <a:pPr lvl="1"/>
            <a:endParaRPr lang="en-US" dirty="0"/>
          </a:p>
        </p:txBody>
      </p:sp>
    </p:spTree>
    <p:extLst>
      <p:ext uri="{BB962C8B-B14F-4D97-AF65-F5344CB8AC3E}">
        <p14:creationId xmlns:p14="http://schemas.microsoft.com/office/powerpoint/2010/main" val="120586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838200" y="365125"/>
            <a:ext cx="10515600" cy="918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5595"/>
              </a:buClr>
              <a:buSzPts val="4000"/>
              <a:buFont typeface="Arial"/>
              <a:buNone/>
            </a:pPr>
            <a:r>
              <a:rPr lang="en-US" sz="4000" b="1" dirty="0">
                <a:latin typeface="Arial" panose="020B0604020202020204" pitchFamily="34" charset="0"/>
                <a:cs typeface="Arial" panose="020B0604020202020204" pitchFamily="34" charset="0"/>
              </a:rPr>
              <a:t>Vaccine confidence </a:t>
            </a:r>
            <a:endParaRPr sz="4000" b="1" dirty="0">
              <a:latin typeface="Arial" panose="020B0604020202020204" pitchFamily="34" charset="0"/>
              <a:cs typeface="Arial" panose="020B0604020202020204" pitchFamily="34" charset="0"/>
            </a:endParaRPr>
          </a:p>
        </p:txBody>
      </p:sp>
      <p:sp>
        <p:nvSpPr>
          <p:cNvPr id="165" name="Google Shape;165;p26"/>
          <p:cNvSpPr txBox="1">
            <a:spLocks noGrp="1"/>
          </p:cNvSpPr>
          <p:nvPr>
            <p:ph type="body" idx="1"/>
          </p:nvPr>
        </p:nvSpPr>
        <p:spPr>
          <a:xfrm>
            <a:off x="838200" y="1283124"/>
            <a:ext cx="10515600" cy="4369075"/>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Clr>
                <a:srgbClr val="005595"/>
              </a:buClr>
              <a:buNone/>
            </a:pPr>
            <a:r>
              <a:rPr lang="en-US" sz="2800" dirty="0">
                <a:latin typeface="Arial" panose="020B0604020202020204" pitchFamily="34" charset="0"/>
                <a:cs typeface="Arial" panose="020B0604020202020204" pitchFamily="34" charset="0"/>
              </a:rPr>
              <a:t>Overall, 37% of people in Oregon have gotten vaccinated. Over 60% of people say they will get vaccinated. </a:t>
            </a:r>
          </a:p>
          <a:p>
            <a:pPr>
              <a:lnSpc>
                <a:spcPct val="115000"/>
              </a:lnSpc>
              <a:spcBef>
                <a:spcPts val="0"/>
              </a:spcBef>
              <a:buClr>
                <a:srgbClr val="005595"/>
              </a:buClr>
            </a:pPr>
            <a:r>
              <a:rPr lang="en-US" sz="2800" dirty="0">
                <a:latin typeface="Arial" panose="020B0604020202020204" pitchFamily="34" charset="0"/>
                <a:cs typeface="Arial" panose="020B0604020202020204" pitchFamily="34" charset="0"/>
              </a:rPr>
              <a:t>To build vaccine confidence, it is important to share information about:</a:t>
            </a:r>
          </a:p>
          <a:p>
            <a:pPr lvl="1">
              <a:lnSpc>
                <a:spcPct val="115000"/>
              </a:lnSpc>
              <a:spcBef>
                <a:spcPts val="0"/>
              </a:spcBef>
              <a:buClr>
                <a:srgbClr val="005595"/>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Vaccine safety</a:t>
            </a:r>
          </a:p>
          <a:p>
            <a:pPr lvl="1">
              <a:lnSpc>
                <a:spcPct val="115000"/>
              </a:lnSpc>
              <a:spcBef>
                <a:spcPts val="0"/>
              </a:spcBef>
              <a:buClr>
                <a:srgbClr val="005595"/>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Vaccine effectiveness</a:t>
            </a:r>
          </a:p>
          <a:p>
            <a:pPr lvl="1">
              <a:lnSpc>
                <a:spcPct val="115000"/>
              </a:lnSpc>
              <a:spcBef>
                <a:spcPts val="0"/>
              </a:spcBef>
              <a:buClr>
                <a:srgbClr val="005595"/>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Side effects</a:t>
            </a:r>
          </a:p>
          <a:p>
            <a:pPr>
              <a:lnSpc>
                <a:spcPct val="115000"/>
              </a:lnSpc>
              <a:spcBef>
                <a:spcPts val="0"/>
              </a:spcBef>
              <a:buClr>
                <a:srgbClr val="005595"/>
              </a:buClr>
            </a:pPr>
            <a:r>
              <a:rPr lang="en-US" sz="2800" dirty="0">
                <a:latin typeface="Arial" panose="020B0604020202020204" pitchFamily="34" charset="0"/>
                <a:cs typeface="Arial" panose="020B0604020202020204" pitchFamily="34" charset="0"/>
              </a:rPr>
              <a:t>For people who are hesitant, seeing someone they know get a vaccine makes them more likely to get vaccinated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7D4E-C175-4904-BAFE-10488426DB58}"/>
              </a:ext>
            </a:extLst>
          </p:cNvPr>
          <p:cNvSpPr>
            <a:spLocks noGrp="1"/>
          </p:cNvSpPr>
          <p:nvPr>
            <p:ph type="title"/>
          </p:nvPr>
        </p:nvSpPr>
        <p:spPr>
          <a:xfrm>
            <a:off x="609600" y="274638"/>
            <a:ext cx="10820400" cy="639762"/>
          </a:xfrm>
        </p:spPr>
        <p:txBody>
          <a:bodyPr/>
          <a:lstStyle/>
          <a:p>
            <a:r>
              <a:rPr lang="en-US" sz="4000" dirty="0">
                <a:cs typeface="Calibri" panose="020F0502020204030204" pitchFamily="34" charset="0"/>
              </a:rPr>
              <a:t>Agenda</a:t>
            </a:r>
          </a:p>
        </p:txBody>
      </p:sp>
      <p:sp>
        <p:nvSpPr>
          <p:cNvPr id="8" name="TextBox 7">
            <a:extLst>
              <a:ext uri="{FF2B5EF4-FFF2-40B4-BE49-F238E27FC236}">
                <a16:creationId xmlns:a16="http://schemas.microsoft.com/office/drawing/2014/main" id="{91825E0C-76CF-4148-AC3E-4167A6D0EA08}"/>
              </a:ext>
            </a:extLst>
          </p:cNvPr>
          <p:cNvSpPr txBox="1"/>
          <p:nvPr/>
        </p:nvSpPr>
        <p:spPr>
          <a:xfrm>
            <a:off x="679806" y="1142060"/>
            <a:ext cx="10679988" cy="5293757"/>
          </a:xfrm>
          <a:prstGeom prst="rect">
            <a:avLst/>
          </a:prstGeom>
          <a:noFill/>
        </p:spPr>
        <p:txBody>
          <a:bodyPr wrap="square" rtlCol="0">
            <a:spAutoFit/>
          </a:bodyPr>
          <a:lstStyle/>
          <a:p>
            <a:pPr marL="342900" indent="-342900">
              <a:buFont typeface="Arial" panose="020B0604020202020204" pitchFamily="34" charset="0"/>
              <a:buChar char="•"/>
            </a:pPr>
            <a:r>
              <a:rPr lang="en-US" sz="3000" dirty="0">
                <a:solidFill>
                  <a:srgbClr val="005595"/>
                </a:solidFill>
                <a:latin typeface="+mj-lt"/>
                <a:cs typeface="Calibri" panose="020F0502020204030204" pitchFamily="34" charset="0"/>
              </a:rPr>
              <a:t>General</a:t>
            </a:r>
          </a:p>
          <a:p>
            <a:pPr marL="800100" lvl="1" indent="-342900">
              <a:buFont typeface="Arial" panose="020B0604020202020204" pitchFamily="34" charset="0"/>
              <a:buChar char="•"/>
            </a:pPr>
            <a:r>
              <a:rPr lang="en-US" dirty="0">
                <a:solidFill>
                  <a:srgbClr val="005595"/>
                </a:solidFill>
                <a:latin typeface="+mj-lt"/>
                <a:cs typeface="Calibri" panose="020F0502020204030204" pitchFamily="34" charset="0"/>
              </a:rPr>
              <a:t>Vaccination update</a:t>
            </a:r>
          </a:p>
          <a:p>
            <a:pPr marL="800100" lvl="1" indent="-342900">
              <a:buFont typeface="Arial" panose="020B0604020202020204" pitchFamily="34" charset="0"/>
              <a:buChar char="•"/>
            </a:pPr>
            <a:r>
              <a:rPr lang="en-US" dirty="0">
                <a:solidFill>
                  <a:srgbClr val="005595"/>
                </a:solidFill>
                <a:latin typeface="+mj-lt"/>
                <a:cs typeface="Calibri" panose="020F0502020204030204" pitchFamily="34" charset="0"/>
              </a:rPr>
              <a:t>About the COVID-19 vaccine</a:t>
            </a:r>
          </a:p>
          <a:p>
            <a:pPr marL="800100" lvl="1" indent="-342900">
              <a:buSzPct val="100000"/>
              <a:buFont typeface="Arial" panose="020B0604020202020204" pitchFamily="34" charset="0"/>
              <a:buChar char="•"/>
            </a:pPr>
            <a:r>
              <a:rPr lang="en-US" dirty="0">
                <a:solidFill>
                  <a:srgbClr val="005595"/>
                </a:solidFill>
                <a:latin typeface="+mj-lt"/>
                <a:cs typeface="Calibri" panose="020F0502020204030204" pitchFamily="34" charset="0"/>
              </a:rPr>
              <a:t>How and where to get the vaccine</a:t>
            </a:r>
          </a:p>
          <a:p>
            <a:pPr marL="342900" indent="-342900">
              <a:buSzPct val="100000"/>
              <a:buFont typeface="Arial" panose="020B0604020202020204" pitchFamily="34" charset="0"/>
              <a:buChar char="•"/>
            </a:pPr>
            <a:r>
              <a:rPr lang="en-US" sz="3000" dirty="0">
                <a:solidFill>
                  <a:srgbClr val="005595"/>
                </a:solidFill>
                <a:latin typeface="+mj-lt"/>
                <a:cs typeface="Calibri" panose="020F0502020204030204" pitchFamily="34" charset="0"/>
              </a:rPr>
              <a:t>People experiencing </a:t>
            </a:r>
            <a:r>
              <a:rPr lang="en-US" sz="3000" dirty="0" err="1">
                <a:solidFill>
                  <a:srgbClr val="005595"/>
                </a:solidFill>
                <a:latin typeface="+mj-lt"/>
                <a:cs typeface="Calibri" panose="020F0502020204030204" pitchFamily="34" charset="0"/>
              </a:rPr>
              <a:t>houselessness</a:t>
            </a:r>
            <a:endParaRPr lang="en-US" sz="3000" dirty="0">
              <a:solidFill>
                <a:srgbClr val="005595"/>
              </a:solidFill>
              <a:latin typeface="+mj-lt"/>
              <a:cs typeface="Calibri" panose="020F0502020204030204" pitchFamily="34" charset="0"/>
            </a:endParaRPr>
          </a:p>
          <a:p>
            <a:pPr marL="800100" lvl="1" indent="-342900">
              <a:buFont typeface="Arial" panose="020B0604020202020204" pitchFamily="34" charset="0"/>
              <a:buChar char="•"/>
            </a:pPr>
            <a:r>
              <a:rPr lang="en-US" dirty="0">
                <a:solidFill>
                  <a:srgbClr val="005595"/>
                </a:solidFill>
                <a:latin typeface="+mj-lt"/>
                <a:cs typeface="Calibri" panose="020F0502020204030204" pitchFamily="34" charset="0"/>
              </a:rPr>
              <a:t>Strategies: Bringing the vaccination to the unhoused</a:t>
            </a:r>
          </a:p>
          <a:p>
            <a:pPr marL="800100" lvl="1" indent="-342900">
              <a:buFont typeface="Arial" panose="020B0604020202020204" pitchFamily="34" charset="0"/>
              <a:buChar char="•"/>
            </a:pPr>
            <a:r>
              <a:rPr lang="en-US" dirty="0">
                <a:solidFill>
                  <a:srgbClr val="005595"/>
                </a:solidFill>
                <a:latin typeface="+mj-lt"/>
                <a:cs typeface="Calibri" panose="020F0502020204030204" pitchFamily="34" charset="0"/>
              </a:rPr>
              <a:t>Outreach and vaccine confidence</a:t>
            </a:r>
          </a:p>
          <a:p>
            <a:pPr marL="342900" indent="-342900">
              <a:buFont typeface="Arial" panose="020B0604020202020204" pitchFamily="34" charset="0"/>
              <a:buChar char="•"/>
            </a:pPr>
            <a:r>
              <a:rPr lang="en-US" sz="3000" dirty="0">
                <a:solidFill>
                  <a:srgbClr val="005595"/>
                </a:solidFill>
                <a:latin typeface="+mj-lt"/>
                <a:cs typeface="Calibri" panose="020F0502020204030204" pitchFamily="34" charset="0"/>
              </a:rPr>
              <a:t>Resources</a:t>
            </a:r>
          </a:p>
          <a:p>
            <a:pPr marL="800100" lvl="1" indent="-342900">
              <a:buFont typeface="Arial" panose="020B0604020202020204" pitchFamily="34" charset="0"/>
              <a:buChar char="•"/>
            </a:pPr>
            <a:r>
              <a:rPr lang="en-US" dirty="0">
                <a:solidFill>
                  <a:srgbClr val="005595"/>
                </a:solidFill>
                <a:latin typeface="+mj-lt"/>
              </a:rPr>
              <a:t>Vaccine Readiness Tool – Considerations for populations experiencing </a:t>
            </a:r>
            <a:r>
              <a:rPr lang="en-US" dirty="0" err="1">
                <a:solidFill>
                  <a:srgbClr val="005595"/>
                </a:solidFill>
                <a:latin typeface="+mj-lt"/>
              </a:rPr>
              <a:t>houselessness</a:t>
            </a:r>
            <a:endParaRPr lang="en-US" dirty="0">
              <a:solidFill>
                <a:srgbClr val="005595"/>
              </a:solidFill>
              <a:latin typeface="+mj-lt"/>
              <a:cs typeface="Calibri" panose="020F0502020204030204" pitchFamily="34" charset="0"/>
            </a:endParaRPr>
          </a:p>
          <a:p>
            <a:pPr marL="800100" lvl="1" indent="-342900">
              <a:buFont typeface="Arial" panose="020B0604020202020204" pitchFamily="34" charset="0"/>
              <a:buChar char="•"/>
            </a:pPr>
            <a:r>
              <a:rPr lang="en-US" dirty="0">
                <a:solidFill>
                  <a:srgbClr val="005595"/>
                </a:solidFill>
                <a:latin typeface="+mj-lt"/>
                <a:cs typeface="Calibri" panose="020F0502020204030204" pitchFamily="34" charset="0"/>
              </a:rPr>
              <a:t>Vaccine Partnership Interest Form</a:t>
            </a:r>
          </a:p>
          <a:p>
            <a:pPr marL="800100" lvl="1" indent="-342900">
              <a:buFont typeface="Arial" panose="020B0604020202020204" pitchFamily="34" charset="0"/>
              <a:buChar char="•"/>
            </a:pPr>
            <a:r>
              <a:rPr lang="en-US" dirty="0">
                <a:solidFill>
                  <a:srgbClr val="005595"/>
                </a:solidFill>
                <a:latin typeface="+mj-lt"/>
                <a:cs typeface="Calibri" panose="020F0502020204030204" pitchFamily="34" charset="0"/>
              </a:rPr>
              <a:t>Additional community resources</a:t>
            </a:r>
          </a:p>
          <a:p>
            <a:pPr marL="342900" indent="-342900">
              <a:buFont typeface="Arial" panose="020B0604020202020204" pitchFamily="34" charset="0"/>
              <a:buChar char="•"/>
            </a:pPr>
            <a:r>
              <a:rPr lang="en-US" sz="3000" dirty="0">
                <a:solidFill>
                  <a:srgbClr val="005595"/>
                </a:solidFill>
                <a:latin typeface="+mj-lt"/>
                <a:cs typeface="Calibri" panose="020F0502020204030204" pitchFamily="34" charset="0"/>
              </a:rPr>
              <a:t>Q&amp;A</a:t>
            </a:r>
          </a:p>
        </p:txBody>
      </p:sp>
      <p:pic>
        <p:nvPicPr>
          <p:cNvPr id="5" name="Picture 4" descr="Icon&#10;&#10;Description automatically generated">
            <a:extLst>
              <a:ext uri="{FF2B5EF4-FFF2-40B4-BE49-F238E27FC236}">
                <a16:creationId xmlns:a16="http://schemas.microsoft.com/office/drawing/2014/main" id="{55029ED1-755F-EC4B-BAC2-5365D16D0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684" y="274638"/>
            <a:ext cx="3194685" cy="2971800"/>
          </a:xfrm>
          <a:prstGeom prst="rect">
            <a:avLst/>
          </a:prstGeom>
        </p:spPr>
      </p:pic>
    </p:spTree>
    <p:extLst>
      <p:ext uri="{BB962C8B-B14F-4D97-AF65-F5344CB8AC3E}">
        <p14:creationId xmlns:p14="http://schemas.microsoft.com/office/powerpoint/2010/main" val="107248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p:nvPr/>
        </p:nvSpPr>
        <p:spPr>
          <a:xfrm>
            <a:off x="-2" y="-2739"/>
            <a:ext cx="121904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0" name="Google Shape;100;p16"/>
          <p:cNvPicPr preferRelativeResize="0"/>
          <p:nvPr/>
        </p:nvPicPr>
        <p:blipFill rotWithShape="1">
          <a:blip r:embed="rId3">
            <a:alphaModFix/>
          </a:blip>
          <a:srcRect/>
          <a:stretch/>
        </p:blipFill>
        <p:spPr>
          <a:xfrm>
            <a:off x="7166067" y="4474676"/>
            <a:ext cx="4260814" cy="1607854"/>
          </a:xfrm>
          <a:prstGeom prst="rect">
            <a:avLst/>
          </a:prstGeom>
          <a:noFill/>
          <a:ln>
            <a:noFill/>
          </a:ln>
        </p:spPr>
      </p:pic>
      <p:sp>
        <p:nvSpPr>
          <p:cNvPr id="101" name="Google Shape;101;p16"/>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0077C5">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2" name="Google Shape;102;p16"/>
          <p:cNvSpPr/>
          <p:nvPr/>
        </p:nvSpPr>
        <p:spPr>
          <a:xfrm rot="10800000" flipH="1">
            <a:off x="-1" y="1"/>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007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3" name="Google Shape;103;p16"/>
          <p:cNvSpPr txBox="1"/>
          <p:nvPr/>
        </p:nvSpPr>
        <p:spPr>
          <a:xfrm>
            <a:off x="269408" y="1524000"/>
            <a:ext cx="6099243" cy="2105591"/>
          </a:xfrm>
          <a:prstGeom prst="rect">
            <a:avLst/>
          </a:prstGeom>
          <a:noFill/>
          <a:ln>
            <a:noFill/>
          </a:ln>
        </p:spPr>
        <p:txBody>
          <a:bodyPr spcFirstLastPara="1" wrap="square" lIns="91425" tIns="45700" rIns="91425" bIns="45700" anchor="ctr" anchorCtr="0">
            <a:noAutofit/>
          </a:bodyPr>
          <a:lstStyle/>
          <a:p>
            <a:pPr lvl="0" eaLnBrk="0" fontAlgn="base" hangingPunct="0">
              <a:spcBef>
                <a:spcPct val="0"/>
              </a:spcBef>
              <a:spcAft>
                <a:spcPct val="0"/>
              </a:spcAft>
              <a:buClrTx/>
            </a:pPr>
            <a:r>
              <a:rPr lang="en-US" altLang="en-US" sz="4000" b="1" dirty="0">
                <a:solidFill>
                  <a:schemeClr val="bg1"/>
                </a:solidFill>
                <a:latin typeface="+mj-lt"/>
                <a:ea typeface="Calibri" panose="020F0502020204030204" pitchFamily="34" charset="0"/>
                <a:cs typeface="Calibri" panose="020F0502020204030204" pitchFamily="34" charset="0"/>
              </a:rPr>
              <a:t>Where and how</a:t>
            </a:r>
          </a:p>
          <a:p>
            <a:pPr lvl="0" eaLnBrk="0" fontAlgn="base" hangingPunct="0">
              <a:spcBef>
                <a:spcPct val="0"/>
              </a:spcBef>
              <a:spcAft>
                <a:spcPct val="0"/>
              </a:spcAft>
              <a:buClrTx/>
            </a:pPr>
            <a:r>
              <a:rPr lang="en-US" altLang="en-US" sz="4000" b="1" dirty="0">
                <a:solidFill>
                  <a:schemeClr val="bg1"/>
                </a:solidFill>
                <a:latin typeface="+mj-lt"/>
                <a:cs typeface="Calibri" panose="020F0502020204030204" pitchFamily="34" charset="0"/>
              </a:rPr>
              <a:t>to Get the COVID-19 Vaccine</a:t>
            </a:r>
            <a:endParaRPr lang="en-US" altLang="en-US" sz="4000" dirty="0">
              <a:solidFill>
                <a:schemeClr val="bg1"/>
              </a:solidFill>
              <a:latin typeface="+mj-lt"/>
              <a:cs typeface="Calibri" panose="020F0502020204030204" pitchFamily="34" charset="0"/>
            </a:endParaRPr>
          </a:p>
        </p:txBody>
      </p:sp>
      <p:sp>
        <p:nvSpPr>
          <p:cNvPr id="7" name="Google Shape;103;p16"/>
          <p:cNvSpPr txBox="1"/>
          <p:nvPr/>
        </p:nvSpPr>
        <p:spPr>
          <a:xfrm>
            <a:off x="319376" y="1594283"/>
            <a:ext cx="6099243" cy="59699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endParaRPr lang="en-US" sz="3500" b="1" i="0" u="none" strike="noStrike" cap="none" dirty="0">
              <a:solidFill>
                <a:schemeClr val="lt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36512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9DC0E5A-7D06-4E2E-9730-8C80617E980A}"/>
              </a:ext>
            </a:extLst>
          </p:cNvPr>
          <p:cNvSpPr>
            <a:spLocks noGrp="1" noChangeArrowheads="1"/>
          </p:cNvSpPr>
          <p:nvPr>
            <p:ph type="title"/>
          </p:nvPr>
        </p:nvSpPr>
        <p:spPr>
          <a:xfrm>
            <a:off x="609600" y="228600"/>
            <a:ext cx="10972800" cy="1143000"/>
          </a:xfrm>
        </p:spPr>
        <p:txBody>
          <a:bodyPr/>
          <a:lstStyle/>
          <a:p>
            <a:r>
              <a:rPr lang="en-US" altLang="en-US" sz="4000" dirty="0"/>
              <a:t>Typical vaccination connections</a:t>
            </a:r>
          </a:p>
        </p:txBody>
      </p:sp>
      <p:sp>
        <p:nvSpPr>
          <p:cNvPr id="3" name="Content Placeholder 2">
            <a:extLst>
              <a:ext uri="{FF2B5EF4-FFF2-40B4-BE49-F238E27FC236}">
                <a16:creationId xmlns:a16="http://schemas.microsoft.com/office/drawing/2014/main" id="{2F7513F0-37F2-4DE2-874E-C06F3B225BF2}"/>
              </a:ext>
            </a:extLst>
          </p:cNvPr>
          <p:cNvSpPr>
            <a:spLocks noGrp="1"/>
          </p:cNvSpPr>
          <p:nvPr>
            <p:ph idx="1"/>
          </p:nvPr>
        </p:nvSpPr>
        <p:spPr>
          <a:xfrm>
            <a:off x="609600" y="1371600"/>
            <a:ext cx="7162800" cy="4495800"/>
          </a:xfrm>
        </p:spPr>
        <p:txBody>
          <a:bodyPr/>
          <a:lstStyle/>
          <a:p>
            <a:pPr indent="-457200">
              <a:spcBef>
                <a:spcPts val="0"/>
              </a:spcBef>
              <a:buClr>
                <a:srgbClr val="005595"/>
              </a:buClr>
            </a:pPr>
            <a:r>
              <a:rPr lang="en-US" sz="2400" dirty="0">
                <a:latin typeface="Arial" panose="020B0604020202020204" pitchFamily="34" charset="0"/>
                <a:cs typeface="Arial" panose="020B0604020202020204" pitchFamily="34" charset="0"/>
              </a:rPr>
              <a:t>Mass vaccination clinics</a:t>
            </a:r>
          </a:p>
          <a:p>
            <a:pPr indent="-457200">
              <a:spcBef>
                <a:spcPts val="480"/>
              </a:spcBef>
              <a:buClr>
                <a:srgbClr val="005595"/>
              </a:buClr>
            </a:pPr>
            <a:r>
              <a:rPr lang="en-US" sz="2400" dirty="0">
                <a:latin typeface="Arial" panose="020B0604020202020204" pitchFamily="34" charset="0"/>
                <a:cs typeface="Arial" panose="020B0604020202020204" pitchFamily="34" charset="0"/>
              </a:rPr>
              <a:t>Local public health authorities</a:t>
            </a:r>
          </a:p>
          <a:p>
            <a:pPr indent="-457200">
              <a:spcBef>
                <a:spcPts val="480"/>
              </a:spcBef>
              <a:buClr>
                <a:srgbClr val="005595"/>
              </a:buClr>
            </a:pPr>
            <a:r>
              <a:rPr lang="en-US" sz="2400" dirty="0">
                <a:latin typeface="Arial" panose="020B0604020202020204" pitchFamily="34" charset="0"/>
                <a:cs typeface="Arial" panose="020B0604020202020204" pitchFamily="34" charset="0"/>
              </a:rPr>
              <a:t>Pharmacies</a:t>
            </a:r>
          </a:p>
          <a:p>
            <a:pPr indent="-457200">
              <a:spcBef>
                <a:spcPts val="480"/>
              </a:spcBef>
              <a:buClr>
                <a:srgbClr val="005595"/>
              </a:buClr>
            </a:pPr>
            <a:r>
              <a:rPr lang="en-US" sz="2400" dirty="0">
                <a:latin typeface="Arial" panose="020B0604020202020204" pitchFamily="34" charset="0"/>
                <a:cs typeface="Arial" panose="020B0604020202020204" pitchFamily="34" charset="0"/>
              </a:rPr>
              <a:t>Federally Qualified Health Centers </a:t>
            </a:r>
          </a:p>
          <a:p>
            <a:pPr indent="-457200">
              <a:spcBef>
                <a:spcPts val="480"/>
              </a:spcBef>
              <a:buClr>
                <a:srgbClr val="005595"/>
              </a:buClr>
            </a:pPr>
            <a:r>
              <a:rPr lang="en-US" sz="2400" dirty="0">
                <a:latin typeface="Arial" panose="020B0604020202020204" pitchFamily="34" charset="0"/>
                <a:cs typeface="Arial" panose="020B0604020202020204" pitchFamily="34" charset="0"/>
              </a:rPr>
              <a:t>Mobile clinics </a:t>
            </a:r>
          </a:p>
          <a:p>
            <a:pPr indent="-457200">
              <a:spcBef>
                <a:spcPts val="480"/>
              </a:spcBef>
              <a:buClr>
                <a:srgbClr val="005595"/>
              </a:buClr>
            </a:pPr>
            <a:r>
              <a:rPr lang="en-US" sz="2400" dirty="0">
                <a:latin typeface="Arial" panose="020B0604020202020204" pitchFamily="34" charset="0"/>
                <a:cs typeface="Arial" panose="020B0604020202020204" pitchFamily="34" charset="0"/>
              </a:rPr>
              <a:t>Tribal health authorities </a:t>
            </a:r>
          </a:p>
          <a:p>
            <a:pPr indent="-457200">
              <a:spcBef>
                <a:spcPts val="480"/>
              </a:spcBef>
              <a:buClr>
                <a:srgbClr val="005595"/>
              </a:buClr>
            </a:pPr>
            <a:r>
              <a:rPr lang="en-US" sz="2400" dirty="0">
                <a:latin typeface="Arial" panose="020B0604020202020204" pitchFamily="34" charset="0"/>
                <a:cs typeface="Arial" panose="020B0604020202020204" pitchFamily="34" charset="0"/>
              </a:rPr>
              <a:t>Veteran’s Administration health providers</a:t>
            </a:r>
          </a:p>
          <a:p>
            <a:pPr indent="-457200">
              <a:spcBef>
                <a:spcPts val="480"/>
              </a:spcBef>
              <a:buClr>
                <a:srgbClr val="005595"/>
              </a:buClr>
            </a:pPr>
            <a:r>
              <a:rPr lang="en-US" sz="2400" dirty="0">
                <a:latin typeface="Arial" panose="020B0604020202020204" pitchFamily="34" charset="0"/>
                <a:cs typeface="Arial" panose="020B0604020202020204" pitchFamily="34" charset="0"/>
              </a:rPr>
              <a:t>Work sites / worker housing sites</a:t>
            </a:r>
          </a:p>
          <a:p>
            <a:pPr indent="-457200">
              <a:spcBef>
                <a:spcPts val="480"/>
              </a:spcBef>
              <a:buClr>
                <a:srgbClr val="005595"/>
              </a:buClr>
            </a:pPr>
            <a:r>
              <a:rPr lang="en-US" sz="2400" dirty="0">
                <a:latin typeface="Arial" panose="020B0604020202020204" pitchFamily="34" charset="0"/>
                <a:cs typeface="Arial" panose="020B0604020202020204" pitchFamily="34" charset="0"/>
              </a:rPr>
              <a:t>Primary care providers (in some areas now with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coming soon)</a:t>
            </a:r>
          </a:p>
        </p:txBody>
      </p:sp>
      <p:pic>
        <p:nvPicPr>
          <p:cNvPr id="4" name="Picture 3" descr="Icon&#10;&#10;Description automatically generated">
            <a:extLst>
              <a:ext uri="{FF2B5EF4-FFF2-40B4-BE49-F238E27FC236}">
                <a16:creationId xmlns:a16="http://schemas.microsoft.com/office/drawing/2014/main" id="{C42ED37E-B31A-384F-A2EC-665AAB9C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352" y="1933970"/>
            <a:ext cx="3275647" cy="3019030"/>
          </a:xfrm>
          <a:prstGeom prst="rect">
            <a:avLst/>
          </a:prstGeom>
        </p:spPr>
      </p:pic>
    </p:spTree>
    <p:extLst>
      <p:ext uri="{BB962C8B-B14F-4D97-AF65-F5344CB8AC3E}">
        <p14:creationId xmlns:p14="http://schemas.microsoft.com/office/powerpoint/2010/main" val="58884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7A31CA-4592-4C9E-BC2A-92BFA9E30E82}"/>
              </a:ext>
            </a:extLst>
          </p:cNvPr>
          <p:cNvSpPr txBox="1">
            <a:spLocks/>
          </p:cNvSpPr>
          <p:nvPr/>
        </p:nvSpPr>
        <p:spPr bwMode="auto">
          <a:xfrm>
            <a:off x="635000" y="640823"/>
            <a:ext cx="3418659" cy="558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a:lstStyle>
          <a:p>
            <a:r>
              <a:rPr lang="en-US" sz="4200" dirty="0"/>
              <a:t>Vaccine Distribution Strategies for the Unhoused </a:t>
            </a:r>
          </a:p>
        </p:txBody>
      </p:sp>
      <p:graphicFrame>
        <p:nvGraphicFramePr>
          <p:cNvPr id="8" name="Content Placeholder 6">
            <a:extLst>
              <a:ext uri="{FF2B5EF4-FFF2-40B4-BE49-F238E27FC236}">
                <a16:creationId xmlns:a16="http://schemas.microsoft.com/office/drawing/2014/main" id="{96A06441-AC27-4912-A331-27A56ECCCE07}"/>
              </a:ext>
            </a:extLst>
          </p:cNvPr>
          <p:cNvGraphicFramePr>
            <a:graphicFrameLocks noGrp="1"/>
          </p:cNvGraphicFramePr>
          <p:nvPr>
            <p:ph idx="1"/>
            <p:extLst>
              <p:ext uri="{D42A27DB-BD31-4B8C-83A1-F6EECF244321}">
                <p14:modId xmlns:p14="http://schemas.microsoft.com/office/powerpoint/2010/main" val="16071246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49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F364-D803-40E3-B0B6-4EF84B67EE9F}"/>
              </a:ext>
            </a:extLst>
          </p:cNvPr>
          <p:cNvSpPr>
            <a:spLocks noGrp="1"/>
          </p:cNvSpPr>
          <p:nvPr>
            <p:ph type="title"/>
          </p:nvPr>
        </p:nvSpPr>
        <p:spPr/>
        <p:txBody>
          <a:bodyPr/>
          <a:lstStyle/>
          <a:p>
            <a:r>
              <a:rPr lang="en-US" sz="3600" dirty="0"/>
              <a:t>Waiting for Single-Dose Vaccine to serve unhoused people</a:t>
            </a:r>
          </a:p>
        </p:txBody>
      </p:sp>
      <p:sp>
        <p:nvSpPr>
          <p:cNvPr id="3" name="Content Placeholder 2">
            <a:extLst>
              <a:ext uri="{FF2B5EF4-FFF2-40B4-BE49-F238E27FC236}">
                <a16:creationId xmlns:a16="http://schemas.microsoft.com/office/drawing/2014/main" id="{98BC35F5-0D4D-4814-B6FE-A2DA06F38B8B}"/>
              </a:ext>
            </a:extLst>
          </p:cNvPr>
          <p:cNvSpPr>
            <a:spLocks noGrp="1"/>
          </p:cNvSpPr>
          <p:nvPr>
            <p:ph idx="1"/>
          </p:nvPr>
        </p:nvSpPr>
        <p:spPr>
          <a:xfrm>
            <a:off x="609600" y="1371600"/>
            <a:ext cx="10972800" cy="4114800"/>
          </a:xfrm>
        </p:spPr>
        <p:txBody>
          <a:bodyPr/>
          <a:lstStyle/>
          <a:p>
            <a:pPr marL="0" indent="0">
              <a:buNone/>
            </a:pPr>
            <a:r>
              <a:rPr lang="en-US" sz="2400" dirty="0"/>
              <a:t>Waiting for a particular vaccine (i.e. Johnson &amp; Johnson) to serve the unhoused is problematic:</a:t>
            </a:r>
          </a:p>
          <a:p>
            <a:r>
              <a:rPr lang="en-US" sz="2400" b="1" dirty="0"/>
              <a:t>Stigma</a:t>
            </a:r>
            <a:r>
              <a:rPr lang="en-US" sz="2400" dirty="0"/>
              <a:t> - Validates stigma that unhoused people are less important than others</a:t>
            </a:r>
          </a:p>
          <a:p>
            <a:r>
              <a:rPr lang="en-US" sz="2400" b="1" dirty="0"/>
              <a:t>Access and Trust</a:t>
            </a:r>
            <a:r>
              <a:rPr lang="en-US" sz="2400" dirty="0"/>
              <a:t> - It erodes trust and takes away vaccine access</a:t>
            </a:r>
          </a:p>
          <a:p>
            <a:r>
              <a:rPr lang="en-US" sz="2400" b="1" dirty="0"/>
              <a:t>Effectiveness</a:t>
            </a:r>
            <a:r>
              <a:rPr lang="en-US" sz="2400" dirty="0"/>
              <a:t> - Studies have shown that one dose of either the </a:t>
            </a:r>
            <a:r>
              <a:rPr lang="en-US" sz="2400" dirty="0" err="1"/>
              <a:t>Moderna</a:t>
            </a:r>
            <a:r>
              <a:rPr lang="en-US" sz="2400" dirty="0"/>
              <a:t> or Pfizer vaccine to be between 89 and 92% effective </a:t>
            </a:r>
          </a:p>
          <a:p>
            <a:r>
              <a:rPr lang="en-US" sz="2400" b="1" dirty="0"/>
              <a:t>Tracking second doses</a:t>
            </a:r>
          </a:p>
          <a:p>
            <a:pPr lvl="1"/>
            <a:r>
              <a:rPr lang="en-US" sz="2000" dirty="0"/>
              <a:t>HUD created recommendations for tracking vaccine status. </a:t>
            </a:r>
          </a:p>
          <a:p>
            <a:pPr lvl="1"/>
            <a:r>
              <a:rPr lang="en-US" sz="2000" dirty="0"/>
              <a:t>Frontline providers are generally able to keep track of second doses for their patients. </a:t>
            </a:r>
          </a:p>
          <a:p>
            <a:pPr marL="0" indent="0" algn="ctr">
              <a:buNone/>
            </a:pPr>
            <a:r>
              <a:rPr lang="en-US" sz="2400" dirty="0"/>
              <a:t>Based on currently available data we believe that advocating for a “one-shot” approach must not delay access to the vaccine for people who are homeless.</a:t>
            </a:r>
          </a:p>
        </p:txBody>
      </p:sp>
      <p:sp>
        <p:nvSpPr>
          <p:cNvPr id="4" name="Slide Number Placeholder 3">
            <a:extLst>
              <a:ext uri="{FF2B5EF4-FFF2-40B4-BE49-F238E27FC236}">
                <a16:creationId xmlns:a16="http://schemas.microsoft.com/office/drawing/2014/main" id="{E8918877-420D-4B40-8024-8ED78F1C9FE6}"/>
              </a:ext>
            </a:extLst>
          </p:cNvPr>
          <p:cNvSpPr>
            <a:spLocks noGrp="1"/>
          </p:cNvSpPr>
          <p:nvPr>
            <p:ph type="sldNum" sz="quarter" idx="10"/>
          </p:nvPr>
        </p:nvSpPr>
        <p:spPr/>
        <p:txBody>
          <a:bodyPr/>
          <a:lstStyle/>
          <a:p>
            <a:pPr>
              <a:defRPr/>
            </a:pPr>
            <a:fld id="{165CC19D-8B0B-46F9-A12C-19C1C443E84E}" type="slidenum">
              <a:rPr lang="en-US" altLang="en-US" smtClean="0"/>
              <a:pPr>
                <a:defRPr/>
              </a:pPr>
              <a:t>23</a:t>
            </a:fld>
            <a:endParaRPr lang="en-US" altLang="en-US" dirty="0"/>
          </a:p>
        </p:txBody>
      </p:sp>
    </p:spTree>
    <p:extLst>
      <p:ext uri="{BB962C8B-B14F-4D97-AF65-F5344CB8AC3E}">
        <p14:creationId xmlns:p14="http://schemas.microsoft.com/office/powerpoint/2010/main" val="258380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58B0-AB7C-4946-917E-9FEA4A04AC23}"/>
              </a:ext>
            </a:extLst>
          </p:cNvPr>
          <p:cNvSpPr>
            <a:spLocks noGrp="1"/>
          </p:cNvSpPr>
          <p:nvPr>
            <p:ph type="title"/>
          </p:nvPr>
        </p:nvSpPr>
        <p:spPr/>
        <p:txBody>
          <a:bodyPr/>
          <a:lstStyle/>
          <a:p>
            <a:r>
              <a:rPr lang="en-US" sz="4000" dirty="0"/>
              <a:t>Second dose follow-up</a:t>
            </a:r>
          </a:p>
        </p:txBody>
      </p:sp>
      <p:sp>
        <p:nvSpPr>
          <p:cNvPr id="3" name="Content Placeholder 2">
            <a:extLst>
              <a:ext uri="{FF2B5EF4-FFF2-40B4-BE49-F238E27FC236}">
                <a16:creationId xmlns:a16="http://schemas.microsoft.com/office/drawing/2014/main" id="{8E200591-1A36-4B94-A4F6-69BDAAEC67B5}"/>
              </a:ext>
            </a:extLst>
          </p:cNvPr>
          <p:cNvSpPr>
            <a:spLocks noGrp="1"/>
          </p:cNvSpPr>
          <p:nvPr>
            <p:ph idx="1"/>
          </p:nvPr>
        </p:nvSpPr>
        <p:spPr>
          <a:xfrm>
            <a:off x="667407" y="1600200"/>
            <a:ext cx="10972800" cy="4114800"/>
          </a:xfrm>
        </p:spPr>
        <p:txBody>
          <a:bodyPr/>
          <a:lstStyle/>
          <a:p>
            <a:pPr marL="0" indent="0">
              <a:buNone/>
            </a:pPr>
            <a:r>
              <a:rPr lang="en-US" sz="2400" dirty="0"/>
              <a:t>Actions homeless service providers can take to improve second dose follow-up:</a:t>
            </a:r>
          </a:p>
          <a:p>
            <a:pPr lvl="1">
              <a:buFont typeface="Arial" panose="020B0604020202020204" pitchFamily="34" charset="0"/>
              <a:buChar char="•"/>
            </a:pPr>
            <a:r>
              <a:rPr lang="en-US" sz="2400" dirty="0"/>
              <a:t>Request updated contact information and alternate ways to reach people </a:t>
            </a:r>
          </a:p>
          <a:p>
            <a:pPr lvl="1">
              <a:buFont typeface="Arial" panose="020B0604020202020204" pitchFamily="34" charset="0"/>
              <a:buChar char="•"/>
            </a:pPr>
            <a:r>
              <a:rPr lang="en-US" sz="2400" dirty="0"/>
              <a:t>Everyone will receive vaccination cards with the date, type, and location of vaccination. Keeping a secure copy of the card and providing a space for safe storage of vaccination cards can serve as a second dose reminder</a:t>
            </a:r>
          </a:p>
          <a:p>
            <a:pPr lvl="1">
              <a:buFont typeface="Arial" panose="020B0604020202020204" pitchFamily="34" charset="0"/>
              <a:buChar char="•"/>
            </a:pPr>
            <a:r>
              <a:rPr lang="en-US" sz="2400" dirty="0"/>
              <a:t>Integrate second dose appointment reminders into routine interactions</a:t>
            </a:r>
          </a:p>
          <a:p>
            <a:pPr lvl="1">
              <a:buFont typeface="Arial" panose="020B0604020202020204" pitchFamily="34" charset="0"/>
              <a:buChar char="•"/>
            </a:pPr>
            <a:r>
              <a:rPr lang="en-US" sz="2400" dirty="0"/>
              <a:t>Conduct targeted outreach to connect with individuals who could be lost to follow-up</a:t>
            </a:r>
          </a:p>
        </p:txBody>
      </p:sp>
      <p:sp>
        <p:nvSpPr>
          <p:cNvPr id="4" name="Slide Number Placeholder 3">
            <a:extLst>
              <a:ext uri="{FF2B5EF4-FFF2-40B4-BE49-F238E27FC236}">
                <a16:creationId xmlns:a16="http://schemas.microsoft.com/office/drawing/2014/main" id="{092BB880-EA44-4514-90D8-A63474364086}"/>
              </a:ext>
            </a:extLst>
          </p:cNvPr>
          <p:cNvSpPr>
            <a:spLocks noGrp="1"/>
          </p:cNvSpPr>
          <p:nvPr>
            <p:ph type="sldNum" sz="quarter" idx="10"/>
          </p:nvPr>
        </p:nvSpPr>
        <p:spPr/>
        <p:txBody>
          <a:bodyPr/>
          <a:lstStyle/>
          <a:p>
            <a:pPr>
              <a:defRPr/>
            </a:pPr>
            <a:fld id="{165CC19D-8B0B-46F9-A12C-19C1C443E84E}" type="slidenum">
              <a:rPr lang="en-US" altLang="en-US" smtClean="0"/>
              <a:pPr>
                <a:defRPr/>
              </a:pPr>
              <a:t>24</a:t>
            </a:fld>
            <a:endParaRPr lang="en-US" altLang="en-US" dirty="0"/>
          </a:p>
        </p:txBody>
      </p:sp>
    </p:spTree>
    <p:extLst>
      <p:ext uri="{BB962C8B-B14F-4D97-AF65-F5344CB8AC3E}">
        <p14:creationId xmlns:p14="http://schemas.microsoft.com/office/powerpoint/2010/main" val="3917942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C979-8F31-4F4B-90AC-30DCF49074B1}"/>
              </a:ext>
            </a:extLst>
          </p:cNvPr>
          <p:cNvSpPr>
            <a:spLocks noGrp="1"/>
          </p:cNvSpPr>
          <p:nvPr>
            <p:ph type="title"/>
          </p:nvPr>
        </p:nvSpPr>
        <p:spPr/>
        <p:txBody>
          <a:bodyPr/>
          <a:lstStyle/>
          <a:p>
            <a:r>
              <a:rPr lang="en-US" sz="4000" dirty="0"/>
              <a:t>Communication Planning </a:t>
            </a:r>
          </a:p>
        </p:txBody>
      </p:sp>
      <p:sp>
        <p:nvSpPr>
          <p:cNvPr id="3" name="Content Placeholder 2">
            <a:extLst>
              <a:ext uri="{FF2B5EF4-FFF2-40B4-BE49-F238E27FC236}">
                <a16:creationId xmlns:a16="http://schemas.microsoft.com/office/drawing/2014/main" id="{E7E353CB-1F5B-494F-BF17-CEC67E426CC7}"/>
              </a:ext>
            </a:extLst>
          </p:cNvPr>
          <p:cNvSpPr>
            <a:spLocks noGrp="1"/>
          </p:cNvSpPr>
          <p:nvPr>
            <p:ph idx="1"/>
          </p:nvPr>
        </p:nvSpPr>
        <p:spPr>
          <a:xfrm>
            <a:off x="609600" y="1600200"/>
            <a:ext cx="10972800" cy="4419600"/>
          </a:xfrm>
        </p:spPr>
        <p:txBody>
          <a:bodyPr/>
          <a:lstStyle/>
          <a:p>
            <a:pPr marL="0" indent="0">
              <a:buNone/>
            </a:pPr>
            <a:r>
              <a:rPr lang="en-US" sz="2400" dirty="0"/>
              <a:t>Creating a communication plan to reach people experiencing homelessness will be critical to successfully distributing the vaccine in this population. Use multiple communication strategies such as:</a:t>
            </a:r>
          </a:p>
          <a:p>
            <a:pPr lvl="1"/>
            <a:r>
              <a:rPr lang="en-US" sz="2800" dirty="0"/>
              <a:t>Flyers at encampments, in shelters, social services providers, and on public transportation;</a:t>
            </a:r>
          </a:p>
          <a:p>
            <a:pPr lvl="1"/>
            <a:r>
              <a:rPr lang="en-US" sz="2800" dirty="0"/>
              <a:t>announcements at healthcare and other service programs; </a:t>
            </a:r>
          </a:p>
          <a:p>
            <a:pPr lvl="1"/>
            <a:r>
              <a:rPr lang="en-US" sz="2800" dirty="0"/>
              <a:t>messages via email, text messaging, social media, television, and radio;</a:t>
            </a:r>
          </a:p>
          <a:p>
            <a:pPr marL="0" indent="0">
              <a:buNone/>
            </a:pPr>
            <a:endParaRPr lang="en-US" dirty="0"/>
          </a:p>
        </p:txBody>
      </p:sp>
      <p:sp>
        <p:nvSpPr>
          <p:cNvPr id="4" name="Slide Number Placeholder 3">
            <a:extLst>
              <a:ext uri="{FF2B5EF4-FFF2-40B4-BE49-F238E27FC236}">
                <a16:creationId xmlns:a16="http://schemas.microsoft.com/office/drawing/2014/main" id="{30629208-E651-4C35-B48F-7EF00124D69A}"/>
              </a:ext>
            </a:extLst>
          </p:cNvPr>
          <p:cNvSpPr>
            <a:spLocks noGrp="1"/>
          </p:cNvSpPr>
          <p:nvPr>
            <p:ph type="sldNum" sz="quarter" idx="10"/>
          </p:nvPr>
        </p:nvSpPr>
        <p:spPr/>
        <p:txBody>
          <a:bodyPr/>
          <a:lstStyle/>
          <a:p>
            <a:pPr>
              <a:defRPr/>
            </a:pPr>
            <a:fld id="{165CC19D-8B0B-46F9-A12C-19C1C443E84E}" type="slidenum">
              <a:rPr lang="en-US" altLang="en-US" smtClean="0"/>
              <a:pPr>
                <a:defRPr/>
              </a:pPr>
              <a:t>25</a:t>
            </a:fld>
            <a:endParaRPr lang="en-US" altLang="en-US" dirty="0"/>
          </a:p>
        </p:txBody>
      </p:sp>
    </p:spTree>
    <p:extLst>
      <p:ext uri="{BB962C8B-B14F-4D97-AF65-F5344CB8AC3E}">
        <p14:creationId xmlns:p14="http://schemas.microsoft.com/office/powerpoint/2010/main" val="234037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806A-0122-45D7-A01A-4E1F9298EDAC}"/>
              </a:ext>
            </a:extLst>
          </p:cNvPr>
          <p:cNvSpPr>
            <a:spLocks noGrp="1"/>
          </p:cNvSpPr>
          <p:nvPr>
            <p:ph type="title"/>
          </p:nvPr>
        </p:nvSpPr>
        <p:spPr/>
        <p:txBody>
          <a:bodyPr/>
          <a:lstStyle/>
          <a:p>
            <a:r>
              <a:rPr lang="en-US" dirty="0"/>
              <a:t>Communication Planning </a:t>
            </a:r>
          </a:p>
        </p:txBody>
      </p:sp>
      <p:sp>
        <p:nvSpPr>
          <p:cNvPr id="3" name="Content Placeholder 2">
            <a:extLst>
              <a:ext uri="{FF2B5EF4-FFF2-40B4-BE49-F238E27FC236}">
                <a16:creationId xmlns:a16="http://schemas.microsoft.com/office/drawing/2014/main" id="{51E0EFA0-0527-4FF0-8586-E434956DEC5F}"/>
              </a:ext>
            </a:extLst>
          </p:cNvPr>
          <p:cNvSpPr>
            <a:spLocks noGrp="1"/>
          </p:cNvSpPr>
          <p:nvPr>
            <p:ph idx="1"/>
          </p:nvPr>
        </p:nvSpPr>
        <p:spPr/>
        <p:txBody>
          <a:bodyPr/>
          <a:lstStyle/>
          <a:p>
            <a:pPr lvl="1"/>
            <a:r>
              <a:rPr lang="en-US" sz="2400" dirty="0"/>
              <a:t>Create videos that can be shared with a tablet or phone</a:t>
            </a:r>
          </a:p>
          <a:p>
            <a:pPr lvl="1"/>
            <a:r>
              <a:rPr lang="en-US" sz="2400" dirty="0"/>
              <a:t>Advertise in advance of vaccination events for people experiencing homelessness;</a:t>
            </a:r>
          </a:p>
          <a:p>
            <a:pPr lvl="1"/>
            <a:r>
              <a:rPr lang="en-US" sz="2400" dirty="0"/>
              <a:t>Engage and connect with trusted communicators, such as people with lived experience of homelessness, who can provide vaccination education and information to people experiencing homelessness, in planning and hosting events</a:t>
            </a:r>
          </a:p>
          <a:p>
            <a:endParaRPr lang="en-US" dirty="0"/>
          </a:p>
        </p:txBody>
      </p:sp>
      <p:sp>
        <p:nvSpPr>
          <p:cNvPr id="4" name="Slide Number Placeholder 3">
            <a:extLst>
              <a:ext uri="{FF2B5EF4-FFF2-40B4-BE49-F238E27FC236}">
                <a16:creationId xmlns:a16="http://schemas.microsoft.com/office/drawing/2014/main" id="{98C920ED-8714-4400-A9ED-CC24A05A3D9D}"/>
              </a:ext>
            </a:extLst>
          </p:cNvPr>
          <p:cNvSpPr>
            <a:spLocks noGrp="1"/>
          </p:cNvSpPr>
          <p:nvPr>
            <p:ph type="sldNum" sz="quarter" idx="10"/>
          </p:nvPr>
        </p:nvSpPr>
        <p:spPr/>
        <p:txBody>
          <a:bodyPr/>
          <a:lstStyle/>
          <a:p>
            <a:pPr>
              <a:defRPr/>
            </a:pPr>
            <a:fld id="{165CC19D-8B0B-46F9-A12C-19C1C443E84E}" type="slidenum">
              <a:rPr lang="en-US" altLang="en-US" smtClean="0"/>
              <a:pPr>
                <a:defRPr/>
              </a:pPr>
              <a:t>26</a:t>
            </a:fld>
            <a:endParaRPr lang="en-US" altLang="en-US" dirty="0"/>
          </a:p>
        </p:txBody>
      </p:sp>
    </p:spTree>
    <p:extLst>
      <p:ext uri="{BB962C8B-B14F-4D97-AF65-F5344CB8AC3E}">
        <p14:creationId xmlns:p14="http://schemas.microsoft.com/office/powerpoint/2010/main" val="2237207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89B8-0FC5-45B4-A6FB-CA69F6ACF081}"/>
              </a:ext>
            </a:extLst>
          </p:cNvPr>
          <p:cNvSpPr>
            <a:spLocks noGrp="1"/>
          </p:cNvSpPr>
          <p:nvPr>
            <p:ph type="title"/>
          </p:nvPr>
        </p:nvSpPr>
        <p:spPr/>
        <p:txBody>
          <a:bodyPr/>
          <a:lstStyle/>
          <a:p>
            <a:r>
              <a:rPr lang="en-US" sz="4000" dirty="0"/>
              <a:t>Vaccination Strategies</a:t>
            </a:r>
          </a:p>
        </p:txBody>
      </p:sp>
      <p:sp>
        <p:nvSpPr>
          <p:cNvPr id="3" name="Content Placeholder 2">
            <a:extLst>
              <a:ext uri="{FF2B5EF4-FFF2-40B4-BE49-F238E27FC236}">
                <a16:creationId xmlns:a16="http://schemas.microsoft.com/office/drawing/2014/main" id="{779004D5-AEAB-4552-AEE3-04889DCE2952}"/>
              </a:ext>
            </a:extLst>
          </p:cNvPr>
          <p:cNvSpPr>
            <a:spLocks noGrp="1"/>
          </p:cNvSpPr>
          <p:nvPr>
            <p:ph idx="1"/>
          </p:nvPr>
        </p:nvSpPr>
        <p:spPr>
          <a:xfrm>
            <a:off x="609600" y="1315764"/>
            <a:ext cx="10972800" cy="4648200"/>
          </a:xfrm>
        </p:spPr>
        <p:txBody>
          <a:bodyPr/>
          <a:lstStyle/>
          <a:p>
            <a:pPr marL="0" indent="0">
              <a:buNone/>
            </a:pPr>
            <a:r>
              <a:rPr lang="en-US" b="1" dirty="0"/>
              <a:t>Successful events for the unhoused will rely on 5 primary strategies:</a:t>
            </a:r>
            <a:endParaRPr lang="en-US" sz="1400" dirty="0"/>
          </a:p>
          <a:p>
            <a:r>
              <a:rPr lang="en-US" b="1" dirty="0"/>
              <a:t>Establish trust. </a:t>
            </a:r>
            <a:r>
              <a:rPr lang="en-US" dirty="0"/>
              <a:t>Unhoused service providers and local health organizations must work together to meet the needs of individuals in this population</a:t>
            </a:r>
          </a:p>
          <a:p>
            <a:r>
              <a:rPr lang="en-US" b="1" dirty="0"/>
              <a:t>Meet people where they are. </a:t>
            </a:r>
            <a:r>
              <a:rPr lang="en-US" dirty="0"/>
              <a:t>It’s hard to worry about vaccination when you don’t have water to drink, or you are avoiding a violent situation</a:t>
            </a:r>
          </a:p>
          <a:p>
            <a:r>
              <a:rPr lang="en-US" b="1" dirty="0"/>
              <a:t>Multi-purpose events</a:t>
            </a:r>
            <a:r>
              <a:rPr lang="en-US" dirty="0"/>
              <a:t>. Multi-purpose events like a health connect, allow for individuals to receive better services along with vaccination</a:t>
            </a:r>
          </a:p>
          <a:p>
            <a:r>
              <a:rPr lang="en-US" b="1" dirty="0"/>
              <a:t>Provide vaccine outreach early and often. </a:t>
            </a:r>
            <a:r>
              <a:rPr lang="en-US" dirty="0"/>
              <a:t>Better communication means better results</a:t>
            </a:r>
            <a:endParaRPr lang="en-US" b="1" dirty="0"/>
          </a:p>
          <a:p>
            <a:r>
              <a:rPr lang="en-US" b="1" dirty="0"/>
              <a:t>Make the event repeatable. </a:t>
            </a:r>
            <a:r>
              <a:rPr lang="en-US" dirty="0"/>
              <a:t>This ties to building trust and the nomadic nature of individuals in this population</a:t>
            </a:r>
          </a:p>
          <a:p>
            <a:pPr marL="0" indent="0" algn="ctr">
              <a:buNone/>
            </a:pPr>
            <a:r>
              <a:rPr lang="en-US" b="1" dirty="0"/>
              <a:t>There is no wrong door:</a:t>
            </a:r>
          </a:p>
          <a:p>
            <a:pPr marL="0" indent="0" algn="ctr">
              <a:buNone/>
            </a:pPr>
            <a:r>
              <a:rPr lang="en-US" b="1" dirty="0"/>
              <a:t>It takes great community partnerships to ensure our unhoused community members have good access to vaccination services</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F089827-A0BC-4728-93D5-10F70A8A8258}"/>
              </a:ext>
            </a:extLst>
          </p:cNvPr>
          <p:cNvSpPr>
            <a:spLocks noGrp="1"/>
          </p:cNvSpPr>
          <p:nvPr>
            <p:ph type="sldNum" sz="quarter" idx="10"/>
          </p:nvPr>
        </p:nvSpPr>
        <p:spPr/>
        <p:txBody>
          <a:bodyPr/>
          <a:lstStyle/>
          <a:p>
            <a:pPr>
              <a:defRPr/>
            </a:pPr>
            <a:fld id="{165CC19D-8B0B-46F9-A12C-19C1C443E84E}" type="slidenum">
              <a:rPr lang="en-US" altLang="en-US" smtClean="0"/>
              <a:pPr>
                <a:defRPr/>
              </a:pPr>
              <a:t>27</a:t>
            </a:fld>
            <a:endParaRPr lang="en-US" altLang="en-US" dirty="0"/>
          </a:p>
        </p:txBody>
      </p:sp>
    </p:spTree>
    <p:extLst>
      <p:ext uri="{BB962C8B-B14F-4D97-AF65-F5344CB8AC3E}">
        <p14:creationId xmlns:p14="http://schemas.microsoft.com/office/powerpoint/2010/main" val="346501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2BB3-A11E-4F2A-8CD6-14F59AC03D44}"/>
              </a:ext>
            </a:extLst>
          </p:cNvPr>
          <p:cNvSpPr>
            <a:spLocks noGrp="1"/>
          </p:cNvSpPr>
          <p:nvPr>
            <p:ph type="title"/>
          </p:nvPr>
        </p:nvSpPr>
        <p:spPr/>
        <p:txBody>
          <a:bodyPr/>
          <a:lstStyle/>
          <a:p>
            <a:r>
              <a:rPr lang="en-US" sz="4000" dirty="0"/>
              <a:t>Building Vaccine Confidence </a:t>
            </a:r>
          </a:p>
        </p:txBody>
      </p:sp>
      <p:sp>
        <p:nvSpPr>
          <p:cNvPr id="3" name="Content Placeholder 2">
            <a:extLst>
              <a:ext uri="{FF2B5EF4-FFF2-40B4-BE49-F238E27FC236}">
                <a16:creationId xmlns:a16="http://schemas.microsoft.com/office/drawing/2014/main" id="{31E6B590-C30B-45AD-8A07-4A7273F6CED3}"/>
              </a:ext>
            </a:extLst>
          </p:cNvPr>
          <p:cNvSpPr>
            <a:spLocks noGrp="1"/>
          </p:cNvSpPr>
          <p:nvPr>
            <p:ph idx="1"/>
          </p:nvPr>
        </p:nvSpPr>
        <p:spPr/>
        <p:txBody>
          <a:bodyPr/>
          <a:lstStyle/>
          <a:p>
            <a:r>
              <a:rPr lang="en-US" sz="2400" dirty="0"/>
              <a:t>Factors such as misinformation and distrust of healthcare system may contribute to COVID-19 vaccine apprehension or hesitancy. </a:t>
            </a:r>
          </a:p>
          <a:p>
            <a:r>
              <a:rPr lang="en-US" sz="2400" b="1" dirty="0"/>
              <a:t>Actions homeless service providers can take to improve vaccine confidence</a:t>
            </a:r>
            <a:r>
              <a:rPr lang="en-US" sz="2400" dirty="0"/>
              <a:t>: </a:t>
            </a:r>
          </a:p>
          <a:p>
            <a:pPr marL="0" indent="0">
              <a:buNone/>
            </a:pPr>
            <a:r>
              <a:rPr lang="en-US" sz="2400" dirty="0"/>
              <a:t>	– Choose to get vaccinated yourself. </a:t>
            </a:r>
          </a:p>
          <a:p>
            <a:pPr marL="0" indent="0">
              <a:buNone/>
            </a:pPr>
            <a:r>
              <a:rPr lang="en-US" sz="2400" dirty="0"/>
              <a:t>	– Start conversations early. </a:t>
            </a:r>
          </a:p>
          <a:p>
            <a:pPr marL="0" indent="0">
              <a:buNone/>
            </a:pPr>
            <a:r>
              <a:rPr lang="en-US" sz="2400" dirty="0"/>
              <a:t>	– Engage in effective modes of communication (1:1, video’s)  </a:t>
            </a:r>
          </a:p>
          <a:p>
            <a:pPr marL="0" indent="0">
              <a:buNone/>
            </a:pPr>
            <a:r>
              <a:rPr lang="en-US" sz="2400" dirty="0"/>
              <a:t>	– Be prepared to answer common questions</a:t>
            </a:r>
          </a:p>
          <a:p>
            <a:pPr marL="0" indent="0">
              <a:buNone/>
            </a:pPr>
            <a:r>
              <a:rPr lang="en-US" sz="2400" dirty="0"/>
              <a:t>	– Address misinformation by sharing key facts</a:t>
            </a:r>
          </a:p>
          <a:p>
            <a:pPr lvl="2">
              <a:buFont typeface="Arial" panose="020B0604020202020204" pitchFamily="34" charset="0"/>
              <a:buChar char="‒"/>
            </a:pPr>
            <a:r>
              <a:rPr lang="en-US" sz="2400" dirty="0"/>
              <a:t>Identify vaccine ambassadors: </a:t>
            </a:r>
            <a:r>
              <a:rPr lang="en-US" sz="1800" dirty="0"/>
              <a:t>trusted people who can answer questions about COVID-19 vaccination and encourage their peers and network to get vaccinated </a:t>
            </a:r>
          </a:p>
        </p:txBody>
      </p:sp>
      <p:sp>
        <p:nvSpPr>
          <p:cNvPr id="4" name="Slide Number Placeholder 3">
            <a:extLst>
              <a:ext uri="{FF2B5EF4-FFF2-40B4-BE49-F238E27FC236}">
                <a16:creationId xmlns:a16="http://schemas.microsoft.com/office/drawing/2014/main" id="{CDB0A7D2-2704-4E6B-88BF-625140022434}"/>
              </a:ext>
            </a:extLst>
          </p:cNvPr>
          <p:cNvSpPr>
            <a:spLocks noGrp="1"/>
          </p:cNvSpPr>
          <p:nvPr>
            <p:ph type="sldNum" sz="quarter" idx="10"/>
          </p:nvPr>
        </p:nvSpPr>
        <p:spPr/>
        <p:txBody>
          <a:bodyPr/>
          <a:lstStyle/>
          <a:p>
            <a:pPr>
              <a:defRPr/>
            </a:pPr>
            <a:fld id="{165CC19D-8B0B-46F9-A12C-19C1C443E84E}" type="slidenum">
              <a:rPr lang="en-US" altLang="en-US" smtClean="0"/>
              <a:pPr>
                <a:defRPr/>
              </a:pPr>
              <a:t>28</a:t>
            </a:fld>
            <a:endParaRPr lang="en-US" altLang="en-US" dirty="0"/>
          </a:p>
        </p:txBody>
      </p:sp>
    </p:spTree>
    <p:extLst>
      <p:ext uri="{BB962C8B-B14F-4D97-AF65-F5344CB8AC3E}">
        <p14:creationId xmlns:p14="http://schemas.microsoft.com/office/powerpoint/2010/main" val="393962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838200" y="23021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Research-based messaging guidance</a:t>
            </a:r>
            <a:endParaRPr sz="4000" b="1" dirty="0">
              <a:latin typeface="Arial" panose="020B0604020202020204" pitchFamily="34" charset="0"/>
              <a:cs typeface="Arial" panose="020B0604020202020204" pitchFamily="34" charset="0"/>
            </a:endParaRPr>
          </a:p>
        </p:txBody>
      </p:sp>
      <p:sp>
        <p:nvSpPr>
          <p:cNvPr id="416" name="Google Shape;416;p58"/>
          <p:cNvSpPr txBox="1">
            <a:spLocks noGrp="1"/>
          </p:cNvSpPr>
          <p:nvPr>
            <p:ph type="body" idx="1"/>
          </p:nvPr>
        </p:nvSpPr>
        <p:spPr>
          <a:xfrm>
            <a:off x="644577" y="1443255"/>
            <a:ext cx="10709223" cy="4351200"/>
          </a:xfrm>
          <a:prstGeom prst="rect">
            <a:avLst/>
          </a:prstGeom>
        </p:spPr>
        <p:txBody>
          <a:bodyPr spcFirstLastPara="1" wrap="square" lIns="91425" tIns="45700" rIns="91425" bIns="45700" anchor="t" anchorCtr="0">
            <a:noAutofit/>
          </a:bodyPr>
          <a:lstStyle/>
          <a:p>
            <a:pPr marL="514350" indent="-514350"/>
            <a:r>
              <a:rPr lang="en-US" sz="2500" dirty="0">
                <a:latin typeface="Arial" panose="020B0604020202020204" pitchFamily="34" charset="0"/>
                <a:cs typeface="Arial" panose="020B0604020202020204" pitchFamily="34" charset="0"/>
              </a:rPr>
              <a:t>Lead with empathy and speak to shared values</a:t>
            </a:r>
          </a:p>
          <a:p>
            <a:pPr marL="514350" indent="-514350"/>
            <a:r>
              <a:rPr lang="en-US" sz="2500" dirty="0">
                <a:latin typeface="Arial" panose="020B0604020202020204" pitchFamily="34" charset="0"/>
                <a:cs typeface="Arial" panose="020B0604020202020204" pitchFamily="34" charset="0"/>
              </a:rPr>
              <a:t>Emphasize that vaccines are safe and effective</a:t>
            </a:r>
          </a:p>
          <a:p>
            <a:pPr marL="514350" indent="-514350"/>
            <a:r>
              <a:rPr lang="en-US" sz="2500" dirty="0">
                <a:latin typeface="Arial" panose="020B0604020202020204" pitchFamily="34" charset="0"/>
                <a:cs typeface="Arial" panose="020B0604020202020204" pitchFamily="34" charset="0"/>
              </a:rPr>
              <a:t>Acknowledge concerns, and provide scientific, unbiased answers</a:t>
            </a:r>
          </a:p>
          <a:p>
            <a:pPr marL="514350" indent="-514350"/>
            <a:r>
              <a:rPr lang="en-US" sz="2500" dirty="0">
                <a:latin typeface="Arial" panose="020B0604020202020204" pitchFamily="34" charset="0"/>
                <a:cs typeface="Arial" panose="020B0604020202020204" pitchFamily="34" charset="0"/>
              </a:rPr>
              <a:t>Acknowledge it will take time to vaccinate everyone. Not everyone will be able to get a vaccine as soon as they’re eligible</a:t>
            </a:r>
          </a:p>
          <a:p>
            <a:pPr marL="514350" indent="-514350"/>
            <a:r>
              <a:rPr lang="en-US" sz="2500" dirty="0">
                <a:latin typeface="Arial" panose="020B0604020202020204" pitchFamily="34" charset="0"/>
                <a:cs typeface="Arial" panose="020B0604020202020204" pitchFamily="34" charset="0"/>
              </a:rPr>
              <a:t>Don’t ignore that there are side effects, diminish, or exaggerate them</a:t>
            </a:r>
          </a:p>
          <a:p>
            <a:pPr marL="514350" indent="-514350"/>
            <a:r>
              <a:rPr lang="en-US" sz="2500" dirty="0"/>
              <a:t>Remind your audience:</a:t>
            </a:r>
          </a:p>
          <a:p>
            <a:pPr marL="914400" lvl="1" indent="-514350"/>
            <a:r>
              <a:rPr lang="en-US" sz="2300" dirty="0"/>
              <a:t>Vaccination protects you and your community</a:t>
            </a:r>
          </a:p>
          <a:p>
            <a:pPr marL="914400" lvl="1" indent="-514350"/>
            <a:r>
              <a:rPr lang="en-US" sz="2300" dirty="0"/>
              <a:t>When enough people get a vaccine, we will be able to see our loved ones, celebrate holidays and return to more of our normal life</a:t>
            </a:r>
            <a:endParaRPr lang="en-US" sz="2300" dirty="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B10F55A-4734-45B0-93C2-D2CDF5C1E20D}"/>
              </a:ext>
            </a:extLst>
          </p:cNvPr>
          <p:cNvSpPr>
            <a:spLocks noGrp="1" noChangeArrowheads="1"/>
          </p:cNvSpPr>
          <p:nvPr>
            <p:ph type="title"/>
          </p:nvPr>
        </p:nvSpPr>
        <p:spPr>
          <a:xfrm>
            <a:off x="381000" y="312309"/>
            <a:ext cx="8768993" cy="1143000"/>
          </a:xfrm>
        </p:spPr>
        <p:txBody>
          <a:bodyPr/>
          <a:lstStyle/>
          <a:p>
            <a:r>
              <a:rPr lang="en-US" altLang="en-US" sz="4000" dirty="0"/>
              <a:t>Media</a:t>
            </a:r>
          </a:p>
        </p:txBody>
      </p:sp>
      <p:sp>
        <p:nvSpPr>
          <p:cNvPr id="7171" name="Content Placeholder 2">
            <a:extLst>
              <a:ext uri="{FF2B5EF4-FFF2-40B4-BE49-F238E27FC236}">
                <a16:creationId xmlns:a16="http://schemas.microsoft.com/office/drawing/2014/main" id="{3FC4AB8A-4A25-4E28-80E2-5141385CE0DF}"/>
              </a:ext>
            </a:extLst>
          </p:cNvPr>
          <p:cNvSpPr>
            <a:spLocks noGrp="1" noChangeArrowheads="1"/>
          </p:cNvSpPr>
          <p:nvPr>
            <p:ph idx="1"/>
          </p:nvPr>
        </p:nvSpPr>
        <p:spPr>
          <a:xfrm>
            <a:off x="1066800" y="1600200"/>
            <a:ext cx="10439400" cy="4114800"/>
          </a:xfrm>
        </p:spPr>
        <p:txBody>
          <a:bodyPr/>
          <a:lstStyle/>
          <a:p>
            <a:pPr marL="0" indent="0">
              <a:buNone/>
            </a:pPr>
            <a:r>
              <a:rPr lang="en-US" altLang="en-US" sz="2800" dirty="0">
                <a:cs typeface="Calibri" panose="020F0502020204030204" pitchFamily="34" charset="0"/>
              </a:rPr>
              <a:t>This webinar is not intended for members of the media. To connect with OHA as a member of the media, please contact: </a:t>
            </a:r>
          </a:p>
          <a:p>
            <a:pPr marL="0" indent="0">
              <a:buNone/>
            </a:pPr>
            <a:endParaRPr lang="en-US" altLang="en-US" sz="2800" dirty="0">
              <a:cs typeface="Calibri" panose="020F0502020204030204" pitchFamily="34" charset="0"/>
            </a:endParaRPr>
          </a:p>
          <a:p>
            <a:pPr marL="0" indent="0">
              <a:buNone/>
            </a:pPr>
            <a:r>
              <a:rPr lang="en-US" altLang="en-US" sz="2800" u="sng" dirty="0">
                <a:cs typeface="Calibri" panose="020F0502020204030204" pitchFamily="34" charset="0"/>
                <a:hlinkClick r:id="rId4"/>
              </a:rPr>
              <a:t>orCOVID19.media@</a:t>
            </a:r>
            <a:r>
              <a:rPr lang="en-US" altLang="en-US" sz="2800" u="sng" dirty="0">
                <a:hlinkClick r:id="rId4"/>
              </a:rPr>
              <a:t>dhsoha.state.or.us</a:t>
            </a:r>
            <a:endParaRPr lang="en-US" altLang="en-US" sz="2800" dirty="0"/>
          </a:p>
        </p:txBody>
      </p:sp>
    </p:spTree>
    <p:custDataLst>
      <p:tags r:id="rId1"/>
    </p:custDataLst>
    <p:extLst>
      <p:ext uri="{BB962C8B-B14F-4D97-AF65-F5344CB8AC3E}">
        <p14:creationId xmlns:p14="http://schemas.microsoft.com/office/powerpoint/2010/main" val="423731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p:nvPr/>
        </p:nvSpPr>
        <p:spPr>
          <a:xfrm>
            <a:off x="1525" y="0"/>
            <a:ext cx="121905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352" name="Google Shape;352;p52"/>
          <p:cNvPicPr preferRelativeResize="0"/>
          <p:nvPr/>
        </p:nvPicPr>
        <p:blipFill rotWithShape="1">
          <a:blip r:embed="rId3">
            <a:alphaModFix/>
          </a:blip>
          <a:srcRect/>
          <a:stretch/>
        </p:blipFill>
        <p:spPr>
          <a:xfrm>
            <a:off x="7166067" y="4474676"/>
            <a:ext cx="4260814" cy="1607854"/>
          </a:xfrm>
          <a:prstGeom prst="rect">
            <a:avLst/>
          </a:prstGeom>
          <a:noFill/>
          <a:ln>
            <a:noFill/>
          </a:ln>
        </p:spPr>
      </p:pic>
      <p:sp>
        <p:nvSpPr>
          <p:cNvPr id="353" name="Google Shape;353;p52"/>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0077C5">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4" name="Google Shape;354;p52"/>
          <p:cNvSpPr/>
          <p:nvPr/>
        </p:nvSpPr>
        <p:spPr>
          <a:xfrm rot="10800000" flipH="1">
            <a:off x="0" y="0"/>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007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5" name="Google Shape;355;p52"/>
          <p:cNvSpPr txBox="1"/>
          <p:nvPr/>
        </p:nvSpPr>
        <p:spPr>
          <a:xfrm>
            <a:off x="744337" y="1524000"/>
            <a:ext cx="5218200" cy="3154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en-US" sz="4000" b="1" dirty="0">
                <a:solidFill>
                  <a:schemeClr val="lt1"/>
                </a:solidFill>
                <a:latin typeface="+mj-lt"/>
                <a:ea typeface="Calibri"/>
                <a:cs typeface="Calibri"/>
                <a:sym typeface="Calibri"/>
              </a:rPr>
              <a:t>Resources</a:t>
            </a:r>
            <a:endParaRPr sz="3600" b="1" i="0" u="none" strike="noStrike" cap="none" dirty="0">
              <a:solidFill>
                <a:schemeClr val="lt1"/>
              </a:solidFill>
              <a:latin typeface="+mj-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762000" y="76200"/>
            <a:ext cx="1009153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How to get the COVID-19 vaccine</a:t>
            </a:r>
            <a:endParaRPr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C5AA873-4A6E-4B92-9637-1EB42C05FD7E}"/>
              </a:ext>
            </a:extLst>
          </p:cNvPr>
          <p:cNvPicPr>
            <a:picLocks noChangeAspect="1"/>
          </p:cNvPicPr>
          <p:nvPr/>
        </p:nvPicPr>
        <p:blipFill rotWithShape="1">
          <a:blip r:embed="rId3"/>
          <a:srcRect b="13447"/>
          <a:stretch/>
        </p:blipFill>
        <p:spPr>
          <a:xfrm>
            <a:off x="1355035" y="1251502"/>
            <a:ext cx="9541565" cy="4354996"/>
          </a:xfrm>
          <a:prstGeom prst="rect">
            <a:avLst/>
          </a:prstGeom>
        </p:spPr>
      </p:pic>
      <p:sp>
        <p:nvSpPr>
          <p:cNvPr id="6" name="Arrow: Right 5">
            <a:extLst>
              <a:ext uri="{FF2B5EF4-FFF2-40B4-BE49-F238E27FC236}">
                <a16:creationId xmlns:a16="http://schemas.microsoft.com/office/drawing/2014/main" id="{62DAF0CC-4C45-4D19-ABF4-5ADF32FFB02D}"/>
              </a:ext>
            </a:extLst>
          </p:cNvPr>
          <p:cNvSpPr/>
          <p:nvPr/>
        </p:nvSpPr>
        <p:spPr>
          <a:xfrm rot="16200000">
            <a:off x="5787887" y="5179115"/>
            <a:ext cx="894522" cy="8547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609600" y="152400"/>
            <a:ext cx="1009153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How to get the COVID-19 vaccine</a:t>
            </a:r>
            <a:endParaRPr sz="4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7A58364-5ABE-4262-A663-98CF97CF426A}"/>
              </a:ext>
            </a:extLst>
          </p:cNvPr>
          <p:cNvPicPr>
            <a:picLocks noChangeAspect="1"/>
          </p:cNvPicPr>
          <p:nvPr/>
        </p:nvPicPr>
        <p:blipFill>
          <a:blip r:embed="rId3"/>
          <a:stretch>
            <a:fillRect/>
          </a:stretch>
        </p:blipFill>
        <p:spPr>
          <a:xfrm>
            <a:off x="1329160" y="1475215"/>
            <a:ext cx="4766840" cy="4457567"/>
          </a:xfrm>
          <a:prstGeom prst="rect">
            <a:avLst/>
          </a:prstGeom>
          <a:ln>
            <a:solidFill>
              <a:srgbClr val="005595"/>
            </a:solidFill>
          </a:ln>
        </p:spPr>
      </p:pic>
      <p:pic>
        <p:nvPicPr>
          <p:cNvPr id="7" name="Picture 6">
            <a:extLst>
              <a:ext uri="{FF2B5EF4-FFF2-40B4-BE49-F238E27FC236}">
                <a16:creationId xmlns:a16="http://schemas.microsoft.com/office/drawing/2014/main" id="{C47E18A2-D404-41DF-8501-A15AC39768EC}"/>
              </a:ext>
            </a:extLst>
          </p:cNvPr>
          <p:cNvPicPr>
            <a:picLocks noChangeAspect="1"/>
          </p:cNvPicPr>
          <p:nvPr/>
        </p:nvPicPr>
        <p:blipFill>
          <a:blip r:embed="rId4"/>
          <a:stretch>
            <a:fillRect/>
          </a:stretch>
        </p:blipFill>
        <p:spPr>
          <a:xfrm>
            <a:off x="5562600" y="1328512"/>
            <a:ext cx="5594289" cy="4750971"/>
          </a:xfrm>
          <a:prstGeom prst="rect">
            <a:avLst/>
          </a:prstGeom>
          <a:ln>
            <a:solidFill>
              <a:srgbClr val="005595"/>
            </a:solidFill>
          </a:ln>
        </p:spPr>
      </p:pic>
    </p:spTree>
    <p:extLst>
      <p:ext uri="{BB962C8B-B14F-4D97-AF65-F5344CB8AC3E}">
        <p14:creationId xmlns:p14="http://schemas.microsoft.com/office/powerpoint/2010/main" val="203047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Get Vaccinated Oregon tool</a:t>
            </a:r>
            <a:endParaRPr sz="4000" b="1" dirty="0">
              <a:latin typeface="Arial" panose="020B0604020202020204" pitchFamily="34" charset="0"/>
              <a:cs typeface="Arial" panose="020B0604020202020204" pitchFamily="34" charset="0"/>
            </a:endParaRPr>
          </a:p>
        </p:txBody>
      </p:sp>
      <p:pic>
        <p:nvPicPr>
          <p:cNvPr id="293" name="Google Shape;293;p44" descr="Graphical user interface, text, application, email&#10;&#10;Description automatically generated"/>
          <p:cNvPicPr preferRelativeResize="0"/>
          <p:nvPr/>
        </p:nvPicPr>
        <p:blipFill rotWithShape="1">
          <a:blip r:embed="rId3">
            <a:alphaModFix/>
          </a:blip>
          <a:srcRect/>
          <a:stretch/>
        </p:blipFill>
        <p:spPr>
          <a:xfrm>
            <a:off x="2800350" y="990600"/>
            <a:ext cx="6591300" cy="5010150"/>
          </a:xfrm>
          <a:prstGeom prst="rect">
            <a:avLst/>
          </a:prstGeom>
          <a:noFill/>
          <a:ln>
            <a:solidFill>
              <a:srgbClr val="005595"/>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AE4D-08AB-964F-9DFD-D1C66BDAB5D4}"/>
              </a:ext>
            </a:extLst>
          </p:cNvPr>
          <p:cNvSpPr>
            <a:spLocks noGrp="1"/>
          </p:cNvSpPr>
          <p:nvPr>
            <p:ph type="title"/>
          </p:nvPr>
        </p:nvSpPr>
        <p:spPr>
          <a:xfrm>
            <a:off x="609600" y="76200"/>
            <a:ext cx="10972800" cy="1143000"/>
          </a:xfrm>
        </p:spPr>
        <p:txBody>
          <a:bodyPr/>
          <a:lstStyle/>
          <a:p>
            <a:r>
              <a:rPr lang="en-US" sz="4000" dirty="0"/>
              <a:t>Know before you go</a:t>
            </a:r>
          </a:p>
        </p:txBody>
      </p:sp>
      <p:pic>
        <p:nvPicPr>
          <p:cNvPr id="9" name="Content Placeholder 8" descr="A picture containing text&#10;&#10;Description automatically generated">
            <a:extLst>
              <a:ext uri="{FF2B5EF4-FFF2-40B4-BE49-F238E27FC236}">
                <a16:creationId xmlns:a16="http://schemas.microsoft.com/office/drawing/2014/main" id="{26C5AC18-3C1A-814C-B6E7-6E0D04B555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424"/>
          <a:stretch/>
        </p:blipFill>
        <p:spPr>
          <a:xfrm>
            <a:off x="1709082" y="1181321"/>
            <a:ext cx="8537904" cy="5295679"/>
          </a:xfrm>
        </p:spPr>
      </p:pic>
    </p:spTree>
    <p:extLst>
      <p:ext uri="{BB962C8B-B14F-4D97-AF65-F5344CB8AC3E}">
        <p14:creationId xmlns:p14="http://schemas.microsoft.com/office/powerpoint/2010/main" val="22198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imeline&#10;&#10;Description automatically generated">
            <a:extLst>
              <a:ext uri="{FF2B5EF4-FFF2-40B4-BE49-F238E27FC236}">
                <a16:creationId xmlns:a16="http://schemas.microsoft.com/office/drawing/2014/main" id="{A9DF5905-25A9-3D4E-815F-535CEE6C8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49542"/>
            <a:ext cx="10670822" cy="4723151"/>
          </a:xfrm>
          <a:prstGeom prst="rect">
            <a:avLst/>
          </a:prstGeom>
        </p:spPr>
      </p:pic>
      <p:sp>
        <p:nvSpPr>
          <p:cNvPr id="8" name="Title 1">
            <a:extLst>
              <a:ext uri="{FF2B5EF4-FFF2-40B4-BE49-F238E27FC236}">
                <a16:creationId xmlns:a16="http://schemas.microsoft.com/office/drawing/2014/main" id="{057ED9E9-B77B-0641-AA29-9A12640E4A36}"/>
              </a:ext>
            </a:extLst>
          </p:cNvPr>
          <p:cNvSpPr txBox="1">
            <a:spLocks/>
          </p:cNvSpPr>
          <p:nvPr/>
        </p:nvSpPr>
        <p:spPr bwMode="auto">
          <a:xfrm>
            <a:off x="762000" y="1905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a:lstStyle>
          <a:p>
            <a:r>
              <a:rPr lang="en-US" sz="4000" dirty="0"/>
              <a:t>Know before you go</a:t>
            </a:r>
          </a:p>
        </p:txBody>
      </p:sp>
    </p:spTree>
    <p:extLst>
      <p:ext uri="{BB962C8B-B14F-4D97-AF65-F5344CB8AC3E}">
        <p14:creationId xmlns:p14="http://schemas.microsoft.com/office/powerpoint/2010/main" val="2289767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609599" y="144084"/>
            <a:ext cx="10515600" cy="843744"/>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Community resources page</a:t>
            </a:r>
            <a:endParaRPr sz="40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086E9FF-E243-4514-8C27-A8A559F0B464}"/>
              </a:ext>
            </a:extLst>
          </p:cNvPr>
          <p:cNvPicPr>
            <a:picLocks noChangeAspect="1"/>
          </p:cNvPicPr>
          <p:nvPr/>
        </p:nvPicPr>
        <p:blipFill rotWithShape="1">
          <a:blip r:embed="rId3"/>
          <a:srcRect l="-78" r="50078" b="44224"/>
          <a:stretch/>
        </p:blipFill>
        <p:spPr>
          <a:xfrm>
            <a:off x="1452562" y="990600"/>
            <a:ext cx="8829675" cy="5334000"/>
          </a:xfrm>
          <a:prstGeom prst="rect">
            <a:avLst/>
          </a:prstGeom>
          <a:solidFill>
            <a:srgbClr val="FFFF00"/>
          </a:solidFill>
        </p:spPr>
      </p:pic>
      <p:sp>
        <p:nvSpPr>
          <p:cNvPr id="4" name="Arrow: Right 3">
            <a:extLst>
              <a:ext uri="{FF2B5EF4-FFF2-40B4-BE49-F238E27FC236}">
                <a16:creationId xmlns:a16="http://schemas.microsoft.com/office/drawing/2014/main" id="{5CE33B31-02BA-4171-8784-D0710F41069A}"/>
              </a:ext>
            </a:extLst>
          </p:cNvPr>
          <p:cNvSpPr/>
          <p:nvPr/>
        </p:nvSpPr>
        <p:spPr bwMode="auto">
          <a:xfrm rot="10800000">
            <a:off x="8267700" y="1447800"/>
            <a:ext cx="533400" cy="2286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0BE0-A129-4C7F-9444-A2E8B5C996A9}"/>
              </a:ext>
            </a:extLst>
          </p:cNvPr>
          <p:cNvSpPr>
            <a:spLocks noGrp="1"/>
          </p:cNvSpPr>
          <p:nvPr>
            <p:ph type="title"/>
          </p:nvPr>
        </p:nvSpPr>
        <p:spPr/>
        <p:txBody>
          <a:bodyPr/>
          <a:lstStyle/>
          <a:p>
            <a:r>
              <a:rPr lang="en-US" sz="4000" dirty="0"/>
              <a:t>Vaccination Fast Facts </a:t>
            </a:r>
          </a:p>
        </p:txBody>
      </p:sp>
      <p:sp>
        <p:nvSpPr>
          <p:cNvPr id="4" name="Slide Number Placeholder 3">
            <a:extLst>
              <a:ext uri="{FF2B5EF4-FFF2-40B4-BE49-F238E27FC236}">
                <a16:creationId xmlns:a16="http://schemas.microsoft.com/office/drawing/2014/main" id="{F561248F-1F4B-4FAE-B9A7-184CA7435B65}"/>
              </a:ext>
            </a:extLst>
          </p:cNvPr>
          <p:cNvSpPr>
            <a:spLocks noGrp="1"/>
          </p:cNvSpPr>
          <p:nvPr>
            <p:ph type="sldNum" sz="quarter" idx="10"/>
          </p:nvPr>
        </p:nvSpPr>
        <p:spPr/>
        <p:txBody>
          <a:bodyPr/>
          <a:lstStyle/>
          <a:p>
            <a:pPr>
              <a:defRPr/>
            </a:pPr>
            <a:fld id="{165CC19D-8B0B-46F9-A12C-19C1C443E84E}" type="slidenum">
              <a:rPr lang="en-US" altLang="en-US" smtClean="0"/>
              <a:pPr>
                <a:defRPr/>
              </a:pPr>
              <a:t>37</a:t>
            </a:fld>
            <a:endParaRPr lang="en-US" altLang="en-US" dirty="0"/>
          </a:p>
        </p:txBody>
      </p:sp>
      <p:pic>
        <p:nvPicPr>
          <p:cNvPr id="11" name="Picture 10">
            <a:extLst>
              <a:ext uri="{FF2B5EF4-FFF2-40B4-BE49-F238E27FC236}">
                <a16:creationId xmlns:a16="http://schemas.microsoft.com/office/drawing/2014/main" id="{2CED4B5A-7EA6-4558-BD56-E7516AC70B2E}"/>
              </a:ext>
            </a:extLst>
          </p:cNvPr>
          <p:cNvPicPr>
            <a:picLocks noChangeAspect="1"/>
          </p:cNvPicPr>
          <p:nvPr/>
        </p:nvPicPr>
        <p:blipFill rotWithShape="1">
          <a:blip r:embed="rId2"/>
          <a:srcRect l="-625" r="50625" b="41914"/>
          <a:stretch/>
        </p:blipFill>
        <p:spPr>
          <a:xfrm>
            <a:off x="5715000" y="2060516"/>
            <a:ext cx="5943600" cy="3735978"/>
          </a:xfrm>
          <a:prstGeom prst="rect">
            <a:avLst/>
          </a:prstGeom>
        </p:spPr>
      </p:pic>
      <p:sp>
        <p:nvSpPr>
          <p:cNvPr id="12" name="Arrow: Right 11">
            <a:extLst>
              <a:ext uri="{FF2B5EF4-FFF2-40B4-BE49-F238E27FC236}">
                <a16:creationId xmlns:a16="http://schemas.microsoft.com/office/drawing/2014/main" id="{B1C0EE4B-7792-496B-B249-A29A897E2E64}"/>
              </a:ext>
            </a:extLst>
          </p:cNvPr>
          <p:cNvSpPr/>
          <p:nvPr/>
        </p:nvSpPr>
        <p:spPr bwMode="auto">
          <a:xfrm>
            <a:off x="6248400" y="4953000"/>
            <a:ext cx="609600" cy="167742"/>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pic>
        <p:nvPicPr>
          <p:cNvPr id="8" name="Content Placeholder 7">
            <a:extLst>
              <a:ext uri="{FF2B5EF4-FFF2-40B4-BE49-F238E27FC236}">
                <a16:creationId xmlns:a16="http://schemas.microsoft.com/office/drawing/2014/main" id="{34AA0AA3-75DD-4ED8-A152-ADB3FC38E3FE}"/>
              </a:ext>
            </a:extLst>
          </p:cNvPr>
          <p:cNvPicPr>
            <a:picLocks noGrp="1" noChangeAspect="1"/>
          </p:cNvPicPr>
          <p:nvPr>
            <p:ph idx="1"/>
          </p:nvPr>
        </p:nvPicPr>
        <p:blipFill rotWithShape="1">
          <a:blip r:embed="rId3"/>
          <a:srcRect t="-1388" r="50000" b="43981"/>
          <a:stretch/>
        </p:blipFill>
        <p:spPr>
          <a:xfrm>
            <a:off x="533400" y="1219199"/>
            <a:ext cx="5543550" cy="3642259"/>
          </a:xfrm>
          <a:prstGeom prst="rect">
            <a:avLst/>
          </a:prstGeom>
        </p:spPr>
      </p:pic>
      <p:sp>
        <p:nvSpPr>
          <p:cNvPr id="9" name="Arrow: Right 8">
            <a:extLst>
              <a:ext uri="{FF2B5EF4-FFF2-40B4-BE49-F238E27FC236}">
                <a16:creationId xmlns:a16="http://schemas.microsoft.com/office/drawing/2014/main" id="{B2DAB1BF-A53E-455F-8EEA-4FC9A6534490}"/>
              </a:ext>
            </a:extLst>
          </p:cNvPr>
          <p:cNvSpPr/>
          <p:nvPr/>
        </p:nvSpPr>
        <p:spPr bwMode="auto">
          <a:xfrm rot="10800000">
            <a:off x="5105400" y="2941445"/>
            <a:ext cx="609600" cy="197765"/>
          </a:xfrm>
          <a:prstGeom prst="rightArrow">
            <a:avLst>
              <a:gd name="adj1" fmla="val 43500"/>
              <a:gd name="adj2" fmla="val 5000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547838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3AB9-F0ED-4A66-859F-248D537D95CF}"/>
              </a:ext>
            </a:extLst>
          </p:cNvPr>
          <p:cNvSpPr>
            <a:spLocks noGrp="1"/>
          </p:cNvSpPr>
          <p:nvPr>
            <p:ph type="title"/>
          </p:nvPr>
        </p:nvSpPr>
        <p:spPr/>
        <p:txBody>
          <a:bodyPr/>
          <a:lstStyle/>
          <a:p>
            <a:r>
              <a:rPr lang="en-US" sz="4000" dirty="0"/>
              <a:t>Vaccine Readiness Tool – Considerations for populations experiencing </a:t>
            </a:r>
            <a:r>
              <a:rPr lang="en-US" sz="4000" dirty="0" err="1"/>
              <a:t>houselessness</a:t>
            </a:r>
            <a:endParaRPr lang="en-US" sz="4000" dirty="0"/>
          </a:p>
        </p:txBody>
      </p:sp>
      <p:pic>
        <p:nvPicPr>
          <p:cNvPr id="5" name="Content Placeholder 4">
            <a:extLst>
              <a:ext uri="{FF2B5EF4-FFF2-40B4-BE49-F238E27FC236}">
                <a16:creationId xmlns:a16="http://schemas.microsoft.com/office/drawing/2014/main" id="{A4E3410C-B07F-4EA2-B2DC-F7D9A642B9B5}"/>
              </a:ext>
            </a:extLst>
          </p:cNvPr>
          <p:cNvPicPr>
            <a:picLocks noGrp="1" noChangeAspect="1"/>
          </p:cNvPicPr>
          <p:nvPr>
            <p:ph idx="1"/>
          </p:nvPr>
        </p:nvPicPr>
        <p:blipFill rotWithShape="1">
          <a:blip r:embed="rId2"/>
          <a:srcRect r="50000" b="44444"/>
          <a:stretch/>
        </p:blipFill>
        <p:spPr>
          <a:xfrm>
            <a:off x="1295400" y="1562100"/>
            <a:ext cx="8591577" cy="4933950"/>
          </a:xfrm>
          <a:prstGeom prst="rect">
            <a:avLst/>
          </a:prstGeom>
        </p:spPr>
      </p:pic>
      <p:sp>
        <p:nvSpPr>
          <p:cNvPr id="4" name="Slide Number Placeholder 3">
            <a:extLst>
              <a:ext uri="{FF2B5EF4-FFF2-40B4-BE49-F238E27FC236}">
                <a16:creationId xmlns:a16="http://schemas.microsoft.com/office/drawing/2014/main" id="{A0522426-C2BC-4D71-91EF-DF0826289535}"/>
              </a:ext>
            </a:extLst>
          </p:cNvPr>
          <p:cNvSpPr>
            <a:spLocks noGrp="1"/>
          </p:cNvSpPr>
          <p:nvPr>
            <p:ph type="sldNum" sz="quarter" idx="10"/>
          </p:nvPr>
        </p:nvSpPr>
        <p:spPr/>
        <p:txBody>
          <a:bodyPr/>
          <a:lstStyle/>
          <a:p>
            <a:pPr>
              <a:defRPr/>
            </a:pPr>
            <a:fld id="{165CC19D-8B0B-46F9-A12C-19C1C443E84E}" type="slidenum">
              <a:rPr lang="en-US" altLang="en-US" smtClean="0"/>
              <a:pPr>
                <a:defRPr/>
              </a:pPr>
              <a:t>38</a:t>
            </a:fld>
            <a:endParaRPr lang="en-US" altLang="en-US" dirty="0"/>
          </a:p>
        </p:txBody>
      </p:sp>
      <p:sp>
        <p:nvSpPr>
          <p:cNvPr id="6" name="Arrow: Right 5">
            <a:extLst>
              <a:ext uri="{FF2B5EF4-FFF2-40B4-BE49-F238E27FC236}">
                <a16:creationId xmlns:a16="http://schemas.microsoft.com/office/drawing/2014/main" id="{5FFAFA29-16D0-4995-88BA-8638CFEBF618}"/>
              </a:ext>
            </a:extLst>
          </p:cNvPr>
          <p:cNvSpPr/>
          <p:nvPr/>
        </p:nvSpPr>
        <p:spPr bwMode="auto">
          <a:xfrm rot="10800000">
            <a:off x="6705600" y="5680302"/>
            <a:ext cx="978408" cy="484632"/>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3051219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544FF731-99F3-4F7B-B8E8-ED8D402B8448}"/>
              </a:ext>
            </a:extLst>
          </p:cNvPr>
          <p:cNvSpPr>
            <a:spLocks noGrp="1" noChangeArrowheads="1"/>
          </p:cNvSpPr>
          <p:nvPr>
            <p:ph type="title"/>
          </p:nvPr>
        </p:nvSpPr>
        <p:spPr/>
        <p:txBody>
          <a:bodyPr/>
          <a:lstStyle/>
          <a:p>
            <a:r>
              <a:rPr lang="en-US" altLang="es-MX" sz="4000" dirty="0"/>
              <a:t>Questions &amp; Answers</a:t>
            </a:r>
            <a:endParaRPr lang="es-MX" altLang="es-MX" sz="4000" dirty="0"/>
          </a:p>
        </p:txBody>
      </p:sp>
      <p:pic>
        <p:nvPicPr>
          <p:cNvPr id="59395" name="Content Placeholder 5">
            <a:extLst>
              <a:ext uri="{FF2B5EF4-FFF2-40B4-BE49-F238E27FC236}">
                <a16:creationId xmlns:a16="http://schemas.microsoft.com/office/drawing/2014/main" id="{1E265DC5-C0A8-4862-A279-DB3209A47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13100" y="1712914"/>
            <a:ext cx="5842000" cy="3889375"/>
          </a:xfrm>
        </p:spPr>
      </p:pic>
    </p:spTree>
    <p:extLst>
      <p:ext uri="{BB962C8B-B14F-4D97-AF65-F5344CB8AC3E}">
        <p14:creationId xmlns:p14="http://schemas.microsoft.com/office/powerpoint/2010/main" val="322387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p:nvPr/>
        </p:nvSpPr>
        <p:spPr>
          <a:xfrm>
            <a:off x="-2" y="-2739"/>
            <a:ext cx="121904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0" name="Google Shape;100;p16"/>
          <p:cNvPicPr preferRelativeResize="0"/>
          <p:nvPr/>
        </p:nvPicPr>
        <p:blipFill rotWithShape="1">
          <a:blip r:embed="rId3">
            <a:alphaModFix/>
          </a:blip>
          <a:srcRect/>
          <a:stretch/>
        </p:blipFill>
        <p:spPr>
          <a:xfrm>
            <a:off x="7166067" y="4474676"/>
            <a:ext cx="4260814" cy="1607854"/>
          </a:xfrm>
          <a:prstGeom prst="rect">
            <a:avLst/>
          </a:prstGeom>
          <a:noFill/>
          <a:ln>
            <a:noFill/>
          </a:ln>
        </p:spPr>
      </p:pic>
      <p:sp>
        <p:nvSpPr>
          <p:cNvPr id="101" name="Google Shape;101;p16"/>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0077C5">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2" name="Google Shape;102;p16"/>
          <p:cNvSpPr/>
          <p:nvPr/>
        </p:nvSpPr>
        <p:spPr>
          <a:xfrm rot="10800000" flipH="1">
            <a:off x="-1" y="1"/>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007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3" name="Google Shape;103;p16"/>
          <p:cNvSpPr txBox="1"/>
          <p:nvPr/>
        </p:nvSpPr>
        <p:spPr>
          <a:xfrm>
            <a:off x="355917" y="592051"/>
            <a:ext cx="6099243" cy="2105591"/>
          </a:xfrm>
          <a:prstGeom prst="rect">
            <a:avLst/>
          </a:prstGeom>
          <a:noFill/>
          <a:ln>
            <a:noFill/>
          </a:ln>
        </p:spPr>
        <p:txBody>
          <a:bodyPr spcFirstLastPara="1" wrap="square" lIns="91425" tIns="45700" rIns="91425" bIns="45700" anchor="ctr" anchorCtr="0">
            <a:noAutofit/>
          </a:bodyPr>
          <a:lstStyle/>
          <a:p>
            <a:pPr lvl="0" eaLnBrk="0" fontAlgn="base" hangingPunct="0">
              <a:spcBef>
                <a:spcPct val="0"/>
              </a:spcBef>
              <a:spcAft>
                <a:spcPct val="0"/>
              </a:spcAft>
              <a:buClrTx/>
            </a:pPr>
            <a:r>
              <a:rPr lang="en-US" altLang="en-US" sz="4000" b="1" dirty="0">
                <a:solidFill>
                  <a:schemeClr val="bg1"/>
                </a:solidFill>
                <a:latin typeface="+mj-lt"/>
                <a:ea typeface="Calibri" panose="020F0502020204030204" pitchFamily="34" charset="0"/>
                <a:cs typeface="Calibri" panose="020F0502020204030204" pitchFamily="34" charset="0"/>
              </a:rPr>
              <a:t>General Vaccine Information</a:t>
            </a:r>
            <a:endParaRPr lang="en-US" altLang="en-US" sz="4000" dirty="0">
              <a:solidFill>
                <a:schemeClr val="bg1"/>
              </a:solidFill>
              <a:latin typeface="+mj-lt"/>
              <a:cs typeface="Calibri" panose="020F0502020204030204" pitchFamily="34" charset="0"/>
            </a:endParaRPr>
          </a:p>
        </p:txBody>
      </p:sp>
      <p:sp>
        <p:nvSpPr>
          <p:cNvPr id="7" name="Google Shape;103;p16"/>
          <p:cNvSpPr txBox="1"/>
          <p:nvPr/>
        </p:nvSpPr>
        <p:spPr>
          <a:xfrm>
            <a:off x="-4008" y="2697642"/>
            <a:ext cx="6099243" cy="59699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endParaRPr lang="en-US" sz="3500" b="1" i="0" u="none" strike="noStrike" cap="none" dirty="0">
              <a:solidFill>
                <a:schemeClr val="lt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50733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249EB4E-DCB5-4F01-9738-25A561C0A1D1}"/>
              </a:ext>
            </a:extLst>
          </p:cNvPr>
          <p:cNvSpPr>
            <a:spLocks noGrp="1" noChangeArrowheads="1"/>
          </p:cNvSpPr>
          <p:nvPr>
            <p:ph type="title"/>
          </p:nvPr>
        </p:nvSpPr>
        <p:spPr>
          <a:xfrm>
            <a:off x="762000" y="266700"/>
            <a:ext cx="8229600" cy="1143000"/>
          </a:xfrm>
        </p:spPr>
        <p:txBody>
          <a:bodyPr/>
          <a:lstStyle/>
          <a:p>
            <a:r>
              <a:rPr lang="en-US" altLang="es-MX" sz="4000" dirty="0"/>
              <a:t>Questions?</a:t>
            </a:r>
          </a:p>
        </p:txBody>
      </p:sp>
      <p:pic>
        <p:nvPicPr>
          <p:cNvPr id="66563" name="Content Placeholder 6" descr="Graphical user interface, text, application&#10;&#10;Description automatically generated">
            <a:extLst>
              <a:ext uri="{FF2B5EF4-FFF2-40B4-BE49-F238E27FC236}">
                <a16:creationId xmlns:a16="http://schemas.microsoft.com/office/drawing/2014/main" id="{AF8F7043-4DAC-4127-A9B2-572211CB6CB3}"/>
              </a:ext>
            </a:extLst>
          </p:cNvPr>
          <p:cNvPicPr>
            <a:picLocks noGrp="1" noChangeAspect="1" noChangeArrowheads="1"/>
          </p:cNvPicPr>
          <p:nvPr>
            <p:ph idx="1"/>
          </p:nvPr>
        </p:nvPicPr>
        <p:blipFill rotWithShape="1">
          <a:blip r:embed="rId2"/>
          <a:srcRect t="26949" b="18834"/>
          <a:stretch/>
        </p:blipFill>
        <p:spPr>
          <a:xfrm>
            <a:off x="3505200" y="2057400"/>
            <a:ext cx="5638800" cy="3057182"/>
          </a:xfr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6930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67ABC72-DB4B-42BE-A6E4-A370F290D04C}"/>
              </a:ext>
            </a:extLst>
          </p:cNvPr>
          <p:cNvSpPr>
            <a:spLocks noGrp="1" noChangeArrowheads="1"/>
          </p:cNvSpPr>
          <p:nvPr>
            <p:ph type="title"/>
          </p:nvPr>
        </p:nvSpPr>
        <p:spPr>
          <a:xfrm>
            <a:off x="609600" y="1066800"/>
            <a:ext cx="10972800" cy="1143000"/>
          </a:xfrm>
        </p:spPr>
        <p:txBody>
          <a:bodyPr/>
          <a:lstStyle/>
          <a:p>
            <a:r>
              <a:rPr lang="en-US" altLang="en-US" sz="4000" dirty="0"/>
              <a:t>Thank you!</a:t>
            </a:r>
            <a:br>
              <a:rPr lang="en-US" altLang="en-US" sz="4000" dirty="0"/>
            </a:br>
            <a:br>
              <a:rPr lang="en-US" altLang="en-US" sz="4000" dirty="0"/>
            </a:br>
            <a:r>
              <a:rPr lang="en-US" altLang="en-US" sz="4000" dirty="0"/>
              <a:t>And a reminder…</a:t>
            </a:r>
          </a:p>
        </p:txBody>
      </p:sp>
      <p:pic>
        <p:nvPicPr>
          <p:cNvPr id="5" name="Picture 4" descr="A picture containing diagram&#10;&#10;Description automatically generated">
            <a:extLst>
              <a:ext uri="{FF2B5EF4-FFF2-40B4-BE49-F238E27FC236}">
                <a16:creationId xmlns:a16="http://schemas.microsoft.com/office/drawing/2014/main" id="{E35BECE0-3779-DF45-BA70-DD44F3C2D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71800"/>
            <a:ext cx="11125200" cy="1981200"/>
          </a:xfrm>
          <a:prstGeom prst="rect">
            <a:avLst/>
          </a:prstGeom>
        </p:spPr>
      </p:pic>
    </p:spTree>
    <p:extLst>
      <p:ext uri="{BB962C8B-B14F-4D97-AF65-F5344CB8AC3E}">
        <p14:creationId xmlns:p14="http://schemas.microsoft.com/office/powerpoint/2010/main" val="177366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7D4E-C175-4904-BAFE-10488426DB58}"/>
              </a:ext>
            </a:extLst>
          </p:cNvPr>
          <p:cNvSpPr>
            <a:spLocks noGrp="1"/>
          </p:cNvSpPr>
          <p:nvPr>
            <p:ph type="title"/>
          </p:nvPr>
        </p:nvSpPr>
        <p:spPr>
          <a:xfrm>
            <a:off x="457200" y="274638"/>
            <a:ext cx="11658600" cy="639762"/>
          </a:xfrm>
        </p:spPr>
        <p:txBody>
          <a:bodyPr/>
          <a:lstStyle/>
          <a:p>
            <a:r>
              <a:rPr lang="en-US" sz="4000" dirty="0"/>
              <a:t>Everyone in Oregon can get the vaccine now!</a:t>
            </a:r>
            <a:endParaRPr lang="en-US" sz="4000" dirty="0">
              <a:solidFill>
                <a:srgbClr val="FF0000"/>
              </a:solidFill>
            </a:endParaRPr>
          </a:p>
        </p:txBody>
      </p:sp>
      <p:pic>
        <p:nvPicPr>
          <p:cNvPr id="3" name="Picture 2">
            <a:extLst>
              <a:ext uri="{FF2B5EF4-FFF2-40B4-BE49-F238E27FC236}">
                <a16:creationId xmlns:a16="http://schemas.microsoft.com/office/drawing/2014/main" id="{F674D546-89AA-411F-83FC-C4EC254E9D3E}"/>
              </a:ext>
            </a:extLst>
          </p:cNvPr>
          <p:cNvPicPr>
            <a:picLocks noChangeAspect="1"/>
          </p:cNvPicPr>
          <p:nvPr/>
        </p:nvPicPr>
        <p:blipFill rotWithShape="1">
          <a:blip r:embed="rId3"/>
          <a:srcRect l="22149" t="9033" r="58133" b="50539"/>
          <a:stretch/>
        </p:blipFill>
        <p:spPr>
          <a:xfrm>
            <a:off x="2438400" y="914400"/>
            <a:ext cx="5562600" cy="5482486"/>
          </a:xfrm>
          <a:prstGeom prst="rect">
            <a:avLst/>
          </a:prstGeom>
        </p:spPr>
      </p:pic>
      <p:sp>
        <p:nvSpPr>
          <p:cNvPr id="5" name="Rectangle 4">
            <a:extLst>
              <a:ext uri="{FF2B5EF4-FFF2-40B4-BE49-F238E27FC236}">
                <a16:creationId xmlns:a16="http://schemas.microsoft.com/office/drawing/2014/main" id="{057612B3-FBBA-0C47-84B9-7995974354EC}"/>
              </a:ext>
            </a:extLst>
          </p:cNvPr>
          <p:cNvSpPr/>
          <p:nvPr/>
        </p:nvSpPr>
        <p:spPr>
          <a:xfrm>
            <a:off x="6286500" y="2959262"/>
            <a:ext cx="4394046" cy="2123658"/>
          </a:xfrm>
          <a:prstGeom prst="rect">
            <a:avLst/>
          </a:prstGeom>
          <a:solidFill>
            <a:srgbClr val="005595"/>
          </a:solidFill>
        </p:spPr>
        <p:txBody>
          <a:bodyPr wrap="square">
            <a:spAutoFit/>
          </a:bodyPr>
          <a:lstStyle/>
          <a:p>
            <a:r>
              <a:rPr lang="en-US" sz="2200" b="1" dirty="0">
                <a:solidFill>
                  <a:schemeClr val="bg1"/>
                </a:solidFill>
                <a:latin typeface="+mn-lt"/>
              </a:rPr>
              <a:t>Timeline for Unhoused populations:</a:t>
            </a:r>
          </a:p>
          <a:p>
            <a:pPr marL="342900" indent="-342900">
              <a:buFont typeface="Arial" panose="020B0604020202020204" pitchFamily="34" charset="0"/>
              <a:buChar char="•"/>
            </a:pPr>
            <a:r>
              <a:rPr lang="en-US" sz="2200" b="1" dirty="0">
                <a:solidFill>
                  <a:schemeClr val="bg1"/>
                </a:solidFill>
                <a:latin typeface="+mn-lt"/>
              </a:rPr>
              <a:t>Adults and youth 16 and over  eligible March 29</a:t>
            </a:r>
          </a:p>
          <a:p>
            <a:pPr marL="342900" indent="-342900">
              <a:buFont typeface="Arial" panose="020B0604020202020204" pitchFamily="34" charset="0"/>
              <a:buChar char="•"/>
            </a:pPr>
            <a:r>
              <a:rPr lang="en-US" sz="2200" b="1" dirty="0">
                <a:solidFill>
                  <a:schemeClr val="bg1"/>
                </a:solidFill>
                <a:latin typeface="+mn-lt"/>
              </a:rPr>
              <a:t>All people age 16 and over in Oregon eligible as of April 19</a:t>
            </a:r>
            <a:endParaRPr lang="en-US" sz="2200" dirty="0">
              <a:solidFill>
                <a:schemeClr val="bg1"/>
              </a:solidFill>
              <a:latin typeface="+mn-lt"/>
            </a:endParaRPr>
          </a:p>
        </p:txBody>
      </p:sp>
    </p:spTree>
    <p:extLst>
      <p:ext uri="{BB962C8B-B14F-4D97-AF65-F5344CB8AC3E}">
        <p14:creationId xmlns:p14="http://schemas.microsoft.com/office/powerpoint/2010/main" val="65097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dirty="0"/>
              <a:t>Context: where we are now</a:t>
            </a:r>
            <a:endParaRPr sz="4000" dirty="0"/>
          </a:p>
        </p:txBody>
      </p:sp>
      <p:sp>
        <p:nvSpPr>
          <p:cNvPr id="125" name="Google Shape;125;p19"/>
          <p:cNvSpPr txBox="1">
            <a:spLocks noGrp="1"/>
          </p:cNvSpPr>
          <p:nvPr>
            <p:ph type="body" idx="1"/>
          </p:nvPr>
        </p:nvSpPr>
        <p:spPr>
          <a:xfrm>
            <a:off x="838200" y="1524000"/>
            <a:ext cx="10515600" cy="4351200"/>
          </a:xfrm>
          <a:prstGeom prst="rect">
            <a:avLst/>
          </a:prstGeom>
        </p:spPr>
        <p:txBody>
          <a:bodyPr spcFirstLastPara="1" wrap="square" lIns="91425" tIns="45700" rIns="91425" bIns="45700" anchor="t" anchorCtr="0">
            <a:noAutofit/>
          </a:bodyPr>
          <a:lstStyle/>
          <a:p>
            <a:pPr lvl="0">
              <a:lnSpc>
                <a:spcPct val="115000"/>
              </a:lnSpc>
              <a:buClr>
                <a:srgbClr val="005595"/>
              </a:buClr>
            </a:pPr>
            <a:r>
              <a:rPr lang="en-US" sz="2400" dirty="0">
                <a:latin typeface="Arial" panose="020B0604020202020204" pitchFamily="34" charset="0"/>
                <a:cs typeface="Arial" panose="020B0604020202020204" pitchFamily="34" charset="0"/>
              </a:rPr>
              <a:t>Over 2.6 million doses of vaccine administered so far to nearly 1.6 million people</a:t>
            </a:r>
          </a:p>
          <a:p>
            <a:pPr marL="965200" lvl="1" indent="-457200">
              <a:lnSpc>
                <a:spcPct val="115000"/>
              </a:lnSpc>
              <a:spcBef>
                <a:spcPts val="0"/>
              </a:spcBef>
              <a:buClr>
                <a:srgbClr val="005595"/>
              </a:buClr>
              <a:buSzPts val="2800"/>
              <a:buFont typeface="Courier New" panose="02070309020205020404" pitchFamily="49" charset="0"/>
              <a:buChar char="o"/>
            </a:pPr>
            <a:r>
              <a:rPr lang="en-US" dirty="0">
                <a:latin typeface="Arial" panose="020B0604020202020204" pitchFamily="34" charset="0"/>
                <a:cs typeface="Arial" panose="020B0604020202020204" pitchFamily="34" charset="0"/>
              </a:rPr>
              <a:t>Roughly 1,091,777 people in Oregon have been fully vaccinated*</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a:lnSpc>
                <a:spcPct val="115000"/>
              </a:lnSpc>
              <a:spcBef>
                <a:spcPts val="0"/>
              </a:spcBef>
              <a:buClr>
                <a:srgbClr val="005595"/>
              </a:buClr>
            </a:pPr>
            <a:r>
              <a:rPr lang="en-US" sz="2400" dirty="0">
                <a:latin typeface="Arial" panose="020B0604020202020204" pitchFamily="34" charset="0"/>
                <a:cs typeface="Arial" panose="020B0604020202020204" pitchFamily="34" charset="0"/>
              </a:rPr>
              <a:t>Vaccine supply has been very limited for the last few months, but is increasing significantly </a:t>
            </a:r>
          </a:p>
          <a:p>
            <a:pPr marL="965200" lvl="1" indent="-457200">
              <a:lnSpc>
                <a:spcPct val="115000"/>
              </a:lnSpc>
              <a:spcBef>
                <a:spcPts val="0"/>
              </a:spcBef>
              <a:buClr>
                <a:srgbClr val="005595"/>
              </a:buClr>
              <a:buSzPts val="2800"/>
              <a:buFont typeface="Courier New" panose="02070309020205020404" pitchFamily="49" charset="0"/>
              <a:buChar char="o"/>
            </a:pPr>
            <a:r>
              <a:rPr lang="en-US" dirty="0">
                <a:latin typeface="Arial" panose="020B0604020202020204" pitchFamily="34" charset="0"/>
                <a:cs typeface="Arial" panose="020B0604020202020204" pitchFamily="34" charset="0"/>
              </a:rPr>
              <a:t>Increases arriving next week and should be maintained at high levels for the next few months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indent="-393700">
              <a:lnSpc>
                <a:spcPct val="115000"/>
              </a:lnSpc>
              <a:spcBef>
                <a:spcPts val="0"/>
              </a:spcBef>
              <a:buSzPts val="2600"/>
            </a:pPr>
            <a:r>
              <a:rPr lang="en-US" sz="2400" dirty="0">
                <a:latin typeface="Arial" panose="020B0604020202020204" pitchFamily="34" charset="0"/>
                <a:cs typeface="Arial" panose="020B0604020202020204" pitchFamily="34" charset="0"/>
              </a:rPr>
              <a:t>Oregon will have enough doses to vaccinate everyone (16 and older) who wants a vaccine by early June</a:t>
            </a:r>
          </a:p>
          <a:p>
            <a:pPr marL="0" lvl="0" indent="0">
              <a:lnSpc>
                <a:spcPct val="115000"/>
              </a:lnSpc>
              <a:spcBef>
                <a:spcPts val="0"/>
              </a:spcBef>
              <a:buSzPts val="2600"/>
              <a:buNone/>
            </a:pPr>
            <a:r>
              <a:rPr lang="en-US" sz="2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As of 12:01 a.m. 4/22/2021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p:nvPr/>
        </p:nvSpPr>
        <p:spPr>
          <a:xfrm>
            <a:off x="-2" y="-2739"/>
            <a:ext cx="121904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00" name="Google Shape;100;p16"/>
          <p:cNvPicPr preferRelativeResize="0"/>
          <p:nvPr/>
        </p:nvPicPr>
        <p:blipFill rotWithShape="1">
          <a:blip r:embed="rId3">
            <a:alphaModFix/>
          </a:blip>
          <a:srcRect/>
          <a:stretch/>
        </p:blipFill>
        <p:spPr>
          <a:xfrm>
            <a:off x="7166067" y="4474676"/>
            <a:ext cx="4260814" cy="1607854"/>
          </a:xfrm>
          <a:prstGeom prst="rect">
            <a:avLst/>
          </a:prstGeom>
          <a:noFill/>
          <a:ln>
            <a:noFill/>
          </a:ln>
        </p:spPr>
      </p:pic>
      <p:sp>
        <p:nvSpPr>
          <p:cNvPr id="101" name="Google Shape;101;p16"/>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0077C5">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2" name="Google Shape;102;p16"/>
          <p:cNvSpPr/>
          <p:nvPr/>
        </p:nvSpPr>
        <p:spPr>
          <a:xfrm rot="10800000" flipH="1">
            <a:off x="-1" y="1"/>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0077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3" name="Google Shape;103;p16"/>
          <p:cNvSpPr txBox="1"/>
          <p:nvPr/>
        </p:nvSpPr>
        <p:spPr>
          <a:xfrm>
            <a:off x="467880" y="2155049"/>
            <a:ext cx="6099243" cy="2105591"/>
          </a:xfrm>
          <a:prstGeom prst="rect">
            <a:avLst/>
          </a:prstGeom>
          <a:noFill/>
          <a:ln>
            <a:noFill/>
          </a:ln>
        </p:spPr>
        <p:txBody>
          <a:bodyPr spcFirstLastPara="1" wrap="square" lIns="91425" tIns="45700" rIns="91425" bIns="45700" anchor="ctr" anchorCtr="0">
            <a:noAutofit/>
          </a:bodyPr>
          <a:lstStyle/>
          <a:p>
            <a:pPr lvl="0" eaLnBrk="0" fontAlgn="base" hangingPunct="0">
              <a:spcBef>
                <a:spcPct val="0"/>
              </a:spcBef>
              <a:spcAft>
                <a:spcPct val="0"/>
              </a:spcAft>
              <a:buClrTx/>
            </a:pPr>
            <a:r>
              <a:rPr lang="en-US" altLang="en-US" sz="4000" b="1" dirty="0">
                <a:solidFill>
                  <a:schemeClr val="bg1"/>
                </a:solidFill>
                <a:latin typeface="+mj-lt"/>
                <a:ea typeface="Calibri" panose="020F0502020204030204" pitchFamily="34" charset="0"/>
                <a:cs typeface="Calibri" panose="020F0502020204030204" pitchFamily="34" charset="0"/>
              </a:rPr>
              <a:t>About the COVID-19 vaccine</a:t>
            </a:r>
            <a:endParaRPr lang="en-US" altLang="en-US" sz="4000" dirty="0">
              <a:solidFill>
                <a:schemeClr val="bg1"/>
              </a:solidFill>
              <a:latin typeface="+mj-lt"/>
              <a:cs typeface="Calibri" panose="020F0502020204030204" pitchFamily="34" charset="0"/>
            </a:endParaRPr>
          </a:p>
        </p:txBody>
      </p:sp>
      <p:sp>
        <p:nvSpPr>
          <p:cNvPr id="7" name="Google Shape;103;p16"/>
          <p:cNvSpPr txBox="1"/>
          <p:nvPr/>
        </p:nvSpPr>
        <p:spPr>
          <a:xfrm>
            <a:off x="319376" y="1594283"/>
            <a:ext cx="6099243" cy="59699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000"/>
              <a:buFont typeface="Calibri"/>
              <a:buNone/>
            </a:pPr>
            <a:endParaRPr lang="en-US" sz="3500" b="1" i="0" u="none" strike="noStrike" cap="none" dirty="0">
              <a:solidFill>
                <a:schemeClr val="lt1"/>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55667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16556EC-2036-4728-A4FD-E43FC82F2BF8}"/>
              </a:ext>
            </a:extLst>
          </p:cNvPr>
          <p:cNvSpPr>
            <a:spLocks noGrp="1" noChangeArrowheads="1"/>
          </p:cNvSpPr>
          <p:nvPr>
            <p:ph type="title"/>
          </p:nvPr>
        </p:nvSpPr>
        <p:spPr/>
        <p:txBody>
          <a:bodyPr/>
          <a:lstStyle/>
          <a:p>
            <a:r>
              <a:rPr lang="en-US" altLang="en-US" sz="4000" dirty="0"/>
              <a:t>Vaccine authorized through an EUA</a:t>
            </a:r>
          </a:p>
        </p:txBody>
      </p:sp>
      <p:sp>
        <p:nvSpPr>
          <p:cNvPr id="13315" name="Content Placeholder 2">
            <a:extLst>
              <a:ext uri="{FF2B5EF4-FFF2-40B4-BE49-F238E27FC236}">
                <a16:creationId xmlns:a16="http://schemas.microsoft.com/office/drawing/2014/main" id="{84212943-0AA7-4B25-A809-EE4F2B217FFC}"/>
              </a:ext>
            </a:extLst>
          </p:cNvPr>
          <p:cNvSpPr>
            <a:spLocks noGrp="1" noChangeArrowheads="1"/>
          </p:cNvSpPr>
          <p:nvPr>
            <p:ph idx="1"/>
          </p:nvPr>
        </p:nvSpPr>
        <p:spPr/>
        <p:txBody>
          <a:bodyPr/>
          <a:lstStyle/>
          <a:p>
            <a:pPr indent="-457200">
              <a:spcBef>
                <a:spcPts val="0"/>
              </a:spcBef>
              <a:buClr>
                <a:srgbClr val="005595"/>
              </a:buClr>
              <a:buSzPts val="2400"/>
            </a:pPr>
            <a:r>
              <a:rPr lang="en-US" sz="3200" dirty="0">
                <a:latin typeface="Arial" panose="020B0604020202020204" pitchFamily="34" charset="0"/>
                <a:cs typeface="Arial" panose="020B0604020202020204" pitchFamily="34" charset="0"/>
              </a:rPr>
              <a:t>COVID-19 vaccines in the U.S. were authorized by the FDA through an Emergency Use Authorization due to:</a:t>
            </a:r>
            <a:endParaRPr lang="en-US" sz="3600" dirty="0">
              <a:latin typeface="Arial" panose="020B0604020202020204" pitchFamily="34" charset="0"/>
              <a:cs typeface="Arial" panose="020B0604020202020204" pitchFamily="34" charset="0"/>
            </a:endParaRPr>
          </a:p>
          <a:p>
            <a:pPr lvl="1" indent="-457200">
              <a:spcBef>
                <a:spcPts val="440"/>
              </a:spcBef>
              <a:buClr>
                <a:srgbClr val="005595"/>
              </a:buClr>
              <a:buSzPts val="2200"/>
              <a:buFont typeface="Courier New" panose="02070309020205020404" pitchFamily="49" charset="0"/>
              <a:buChar char="o"/>
            </a:pPr>
            <a:r>
              <a:rPr lang="en-US" sz="3200" dirty="0">
                <a:latin typeface="Arial" panose="020B0604020202020204" pitchFamily="34" charset="0"/>
                <a:cs typeface="Arial" panose="020B0604020202020204" pitchFamily="34" charset="0"/>
              </a:rPr>
              <a:t>Global pandemic</a:t>
            </a:r>
            <a:endParaRPr lang="en-US" sz="3600" dirty="0">
              <a:latin typeface="Arial" panose="020B0604020202020204" pitchFamily="34" charset="0"/>
              <a:cs typeface="Arial" panose="020B0604020202020204" pitchFamily="34" charset="0"/>
            </a:endParaRPr>
          </a:p>
          <a:p>
            <a:pPr lvl="1" indent="-457200">
              <a:spcBef>
                <a:spcPts val="440"/>
              </a:spcBef>
              <a:buClr>
                <a:srgbClr val="005595"/>
              </a:buClr>
              <a:buSzPts val="2200"/>
              <a:buFont typeface="Courier New" panose="02070309020205020404" pitchFamily="49" charset="0"/>
              <a:buChar char="o"/>
            </a:pPr>
            <a:r>
              <a:rPr lang="en-US" sz="3200" dirty="0">
                <a:latin typeface="Arial" panose="020B0604020202020204" pitchFamily="34" charset="0"/>
                <a:cs typeface="Arial" panose="020B0604020202020204" pitchFamily="34" charset="0"/>
              </a:rPr>
              <a:t>Number of lives already lost</a:t>
            </a:r>
            <a:endParaRPr lang="en-US" sz="3600" dirty="0">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BC78D89B-FBED-1642-BF7F-E5FE68785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137819"/>
            <a:ext cx="2813952" cy="2239962"/>
          </a:xfrm>
          <a:prstGeom prst="rect">
            <a:avLst/>
          </a:prstGeom>
        </p:spPr>
      </p:pic>
    </p:spTree>
    <p:extLst>
      <p:ext uri="{BB962C8B-B14F-4D97-AF65-F5344CB8AC3E}">
        <p14:creationId xmlns:p14="http://schemas.microsoft.com/office/powerpoint/2010/main" val="409426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685800" y="3048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latin typeface="Arial" panose="020B0604020202020204" pitchFamily="34" charset="0"/>
                <a:cs typeface="Arial" panose="020B0604020202020204" pitchFamily="34" charset="0"/>
              </a:rPr>
              <a:t>Pfizer and Moderna vaccines</a:t>
            </a:r>
            <a:endParaRPr b="1" dirty="0">
              <a:latin typeface="Arial" panose="020B0604020202020204" pitchFamily="34" charset="0"/>
              <a:cs typeface="Arial" panose="020B0604020202020204" pitchFamily="34" charset="0"/>
            </a:endParaRPr>
          </a:p>
        </p:txBody>
      </p:sp>
      <p:graphicFrame>
        <p:nvGraphicFramePr>
          <p:cNvPr id="204" name="Google Shape;204;p31"/>
          <p:cNvGraphicFramePr/>
          <p:nvPr>
            <p:extLst>
              <p:ext uri="{D42A27DB-BD31-4B8C-83A1-F6EECF244321}">
                <p14:modId xmlns:p14="http://schemas.microsoft.com/office/powerpoint/2010/main" val="2827587511"/>
              </p:ext>
            </p:extLst>
          </p:nvPr>
        </p:nvGraphicFramePr>
        <p:xfrm>
          <a:off x="685801" y="1347787"/>
          <a:ext cx="10820398" cy="3237439"/>
        </p:xfrm>
        <a:graphic>
          <a:graphicData uri="http://schemas.openxmlformats.org/drawingml/2006/table">
            <a:tbl>
              <a:tblPr>
                <a:noFill/>
              </a:tblPr>
              <a:tblGrid>
                <a:gridCol w="1210183">
                  <a:extLst>
                    <a:ext uri="{9D8B030D-6E8A-4147-A177-3AD203B41FA5}">
                      <a16:colId xmlns:a16="http://schemas.microsoft.com/office/drawing/2014/main" val="20000"/>
                    </a:ext>
                  </a:extLst>
                </a:gridCol>
                <a:gridCol w="1647316">
                  <a:extLst>
                    <a:ext uri="{9D8B030D-6E8A-4147-A177-3AD203B41FA5}">
                      <a16:colId xmlns:a16="http://schemas.microsoft.com/office/drawing/2014/main" val="2999506552"/>
                    </a:ext>
                  </a:extLst>
                </a:gridCol>
                <a:gridCol w="202882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gridCol w="2076449">
                  <a:extLst>
                    <a:ext uri="{9D8B030D-6E8A-4147-A177-3AD203B41FA5}">
                      <a16:colId xmlns:a16="http://schemas.microsoft.com/office/drawing/2014/main" val="1974893932"/>
                    </a:ext>
                  </a:extLst>
                </a:gridCol>
              </a:tblGrid>
              <a:tr h="1387467">
                <a:tc>
                  <a:txBody>
                    <a:bodyPr/>
                    <a:lstStyle/>
                    <a:p>
                      <a:pPr marL="0" marR="0" lvl="0" indent="0" algn="ctr" rtl="0">
                        <a:spcBef>
                          <a:spcPts val="0"/>
                        </a:spcBef>
                        <a:spcAft>
                          <a:spcPts val="0"/>
                        </a:spcAft>
                        <a:buNone/>
                      </a:pPr>
                      <a:r>
                        <a:rPr lang="en-US" sz="2000" b="1" i="0" u="none" strike="noStrike" cap="none" dirty="0">
                          <a:solidFill>
                            <a:srgbClr val="FFFFFF"/>
                          </a:solidFill>
                          <a:latin typeface="Arial"/>
                          <a:ea typeface="Arial"/>
                          <a:cs typeface="Arial"/>
                          <a:sym typeface="Arial"/>
                        </a:rPr>
                        <a:t>Vaccine </a:t>
                      </a:r>
                      <a:endParaRPr sz="1200" b="1" dirty="0"/>
                    </a:p>
                  </a:txBody>
                  <a:tcPr marL="6350" marR="6350" marT="6350" marB="0" anchor="ctr">
                    <a:lnL w="9525" cap="flat" cmpd="sng">
                      <a:solidFill>
                        <a:srgbClr val="8EA9DB"/>
                      </a:solidFill>
                      <a:prstDash val="solid"/>
                      <a:round/>
                      <a:headEnd type="none" w="sm" len="sm"/>
                      <a:tailEnd type="none" w="sm" len="sm"/>
                    </a:lnL>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0070C0"/>
                      </a:solidFill>
                      <a:prstDash val="solid"/>
                      <a:round/>
                      <a:headEnd type="none" w="sm" len="sm"/>
                      <a:tailEnd type="none" w="sm" len="sm"/>
                    </a:lnB>
                    <a:solidFill>
                      <a:srgbClr val="005595"/>
                    </a:solidFill>
                  </a:tcPr>
                </a:tc>
                <a:tc>
                  <a:txBody>
                    <a:bodyPr/>
                    <a:lstStyle/>
                    <a:p>
                      <a:pPr marL="0" marR="0" lvl="0" indent="0" algn="ctr" rtl="0">
                        <a:spcBef>
                          <a:spcPts val="0"/>
                        </a:spcBef>
                        <a:spcAft>
                          <a:spcPts val="0"/>
                        </a:spcAft>
                        <a:buNone/>
                      </a:pPr>
                      <a:r>
                        <a:rPr lang="en-US" sz="2000" b="1" dirty="0">
                          <a:solidFill>
                            <a:schemeClr val="bg1"/>
                          </a:solidFill>
                        </a:rPr>
                        <a:t>Current minimum age</a:t>
                      </a:r>
                      <a:endParaRPr sz="1200" b="1" dirty="0">
                        <a:solidFill>
                          <a:schemeClr val="bg1"/>
                        </a:solidFill>
                      </a:endParaRPr>
                    </a:p>
                  </a:txBody>
                  <a:tcPr marL="6350" marR="6350" marT="6350" marB="0" anchor="ctr">
                    <a:lnL w="9525" cap="flat" cmpd="sng" algn="ctr">
                      <a:solidFill>
                        <a:srgbClr val="8EA9DB"/>
                      </a:solidFill>
                      <a:prstDash val="solid"/>
                      <a:round/>
                      <a:headEnd type="none" w="sm" len="sm"/>
                      <a:tailEnd type="none" w="sm" len="sm"/>
                    </a:lnL>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005595"/>
                    </a:solidFill>
                  </a:tcPr>
                </a:tc>
                <a:tc>
                  <a:txBody>
                    <a:bodyPr/>
                    <a:lstStyle/>
                    <a:p>
                      <a:pPr marL="0" marR="0" lvl="0" indent="0" algn="ctr" rtl="0">
                        <a:spcBef>
                          <a:spcPts val="0"/>
                        </a:spcBef>
                        <a:spcAft>
                          <a:spcPts val="0"/>
                        </a:spcAft>
                        <a:buNone/>
                      </a:pPr>
                      <a:r>
                        <a:rPr lang="en-US" sz="2000" b="1" i="0" u="none" strike="noStrike" cap="none" dirty="0">
                          <a:solidFill>
                            <a:srgbClr val="FFFFFF"/>
                          </a:solidFill>
                          <a:latin typeface="Arial"/>
                          <a:ea typeface="Arial"/>
                          <a:cs typeface="Arial"/>
                          <a:sym typeface="Arial"/>
                        </a:rPr>
                        <a:t>Number of doses for full protection</a:t>
                      </a:r>
                      <a:endParaRPr sz="1200" b="1" dirty="0"/>
                    </a:p>
                  </a:txBody>
                  <a:tcPr marL="6350" marR="6350" marT="6350" marB="0" anchor="ctr">
                    <a:lnL w="9525" cap="flat" cmpd="sng">
                      <a:solidFill>
                        <a:srgbClr val="8EA9DB"/>
                      </a:solidFill>
                      <a:prstDash val="solid"/>
                      <a:round/>
                      <a:headEnd type="none" w="sm" len="sm"/>
                      <a:tailEnd type="none" w="sm" len="sm"/>
                    </a:lnL>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0070C0"/>
                      </a:solidFill>
                      <a:prstDash val="solid"/>
                      <a:round/>
                      <a:headEnd type="none" w="sm" len="sm"/>
                      <a:tailEnd type="none" w="sm" len="sm"/>
                    </a:lnB>
                    <a:solidFill>
                      <a:srgbClr val="005595"/>
                    </a:solidFill>
                  </a:tcPr>
                </a:tc>
                <a:tc>
                  <a:txBody>
                    <a:bodyPr/>
                    <a:lstStyle/>
                    <a:p>
                      <a:pPr marL="0" marR="0" lvl="0" indent="0" algn="ctr" rtl="0">
                        <a:spcBef>
                          <a:spcPts val="0"/>
                        </a:spcBef>
                        <a:spcAft>
                          <a:spcPts val="0"/>
                        </a:spcAft>
                        <a:buNone/>
                      </a:pPr>
                      <a:r>
                        <a:rPr lang="en-US" sz="2000" b="1" i="0" u="none" strike="noStrike" cap="none" dirty="0">
                          <a:solidFill>
                            <a:srgbClr val="FFFFFF"/>
                          </a:solidFill>
                          <a:latin typeface="Arial"/>
                          <a:ea typeface="Arial"/>
                          <a:cs typeface="Arial"/>
                          <a:sym typeface="Arial"/>
                        </a:rPr>
                        <a:t>Time needed before second dose</a:t>
                      </a:r>
                      <a:endParaRPr sz="1200" b="1" dirty="0"/>
                    </a:p>
                  </a:txBody>
                  <a:tcPr marL="6350" marR="6350" marT="6350" marB="0" anchor="ctr">
                    <a:lnL w="9525" cap="flat" cmpd="sng">
                      <a:solidFill>
                        <a:srgbClr val="8EA9DB"/>
                      </a:solidFill>
                      <a:prstDash val="solid"/>
                      <a:round/>
                      <a:headEnd type="none" w="sm" len="sm"/>
                      <a:tailEnd type="none" w="sm" len="sm"/>
                    </a:lnL>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0070C0"/>
                      </a:solidFill>
                      <a:prstDash val="solid"/>
                      <a:round/>
                      <a:headEnd type="none" w="sm" len="sm"/>
                      <a:tailEnd type="none" w="sm" len="sm"/>
                    </a:lnB>
                    <a:solidFill>
                      <a:srgbClr val="005595"/>
                    </a:solidFill>
                  </a:tcPr>
                </a:tc>
                <a:tc>
                  <a:txBody>
                    <a:bodyPr/>
                    <a:lstStyle/>
                    <a:p>
                      <a:pPr marL="0" marR="0" lvl="0" indent="0" algn="ctr" rtl="0">
                        <a:spcBef>
                          <a:spcPts val="0"/>
                        </a:spcBef>
                        <a:spcAft>
                          <a:spcPts val="0"/>
                        </a:spcAft>
                        <a:buNone/>
                      </a:pPr>
                      <a:r>
                        <a:rPr lang="en-US" sz="2000" b="1" i="0" u="none" strike="noStrike" cap="none" dirty="0">
                          <a:solidFill>
                            <a:srgbClr val="FFFFFF"/>
                          </a:solidFill>
                          <a:latin typeface="Arial"/>
                          <a:ea typeface="Arial"/>
                          <a:cs typeface="Arial"/>
                          <a:sym typeface="Arial"/>
                        </a:rPr>
                        <a:t>Vaccine Effectiveness</a:t>
                      </a:r>
                      <a:endParaRPr sz="1200" b="1" dirty="0"/>
                    </a:p>
                  </a:txBody>
                  <a:tcPr marL="6350" marR="6350" marT="6350" marB="0" anchor="ctr">
                    <a:lnL w="9525" cap="flat" cmpd="sng">
                      <a:solidFill>
                        <a:srgbClr val="8EA9DB"/>
                      </a:solidFill>
                      <a:prstDash val="solid"/>
                      <a:round/>
                      <a:headEnd type="none" w="sm" len="sm"/>
                      <a:tailEnd type="none" w="sm" len="sm"/>
                    </a:lnL>
                    <a:lnR w="9525" cap="flat" cmpd="sng" algn="ctr">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solidFill>
                        <a:srgbClr val="0070C0"/>
                      </a:solidFill>
                      <a:prstDash val="solid"/>
                      <a:round/>
                      <a:headEnd type="none" w="sm" len="sm"/>
                      <a:tailEnd type="none" w="sm" len="sm"/>
                    </a:lnB>
                    <a:solidFill>
                      <a:srgbClr val="005595"/>
                    </a:solidFill>
                  </a:tcPr>
                </a:tc>
                <a:tc>
                  <a:txBody>
                    <a:bodyPr/>
                    <a:lstStyle/>
                    <a:p>
                      <a:pPr marL="0" marR="0" lvl="0" indent="0" algn="ctr" rtl="0">
                        <a:spcBef>
                          <a:spcPts val="0"/>
                        </a:spcBef>
                        <a:spcAft>
                          <a:spcPts val="0"/>
                        </a:spcAft>
                        <a:buNone/>
                      </a:pPr>
                      <a:r>
                        <a:rPr lang="en-US" sz="2000" b="1" dirty="0">
                          <a:solidFill>
                            <a:schemeClr val="bg1"/>
                          </a:solidFill>
                        </a:rPr>
                        <a:t>Timeframe for effectiveness</a:t>
                      </a:r>
                      <a:endParaRPr sz="1200" b="1" dirty="0">
                        <a:solidFill>
                          <a:schemeClr val="bg1"/>
                        </a:solidFill>
                      </a:endParaRPr>
                    </a:p>
                  </a:txBody>
                  <a:tcPr marL="6350" marR="6350" marT="6350" marB="0" anchor="ctr">
                    <a:lnL w="9525" cap="flat" cmpd="sng">
                      <a:solidFill>
                        <a:srgbClr val="8EA9DB"/>
                      </a:solidFill>
                      <a:prstDash val="solid"/>
                      <a:round/>
                      <a:headEnd type="none" w="sm" len="sm"/>
                      <a:tailEnd type="none" w="sm" len="sm"/>
                    </a:lnL>
                    <a:lnR w="9525" cap="flat" cmpd="sng">
                      <a:solidFill>
                        <a:srgbClr val="8EA9DB"/>
                      </a:solidFill>
                      <a:prstDash val="solid"/>
                      <a:round/>
                      <a:headEnd type="none" w="sm" len="sm"/>
                      <a:tailEnd type="none" w="sm" len="sm"/>
                    </a:lnR>
                    <a:lnT w="9525" cap="flat" cmpd="sng">
                      <a:solidFill>
                        <a:srgbClr val="8EA9DB"/>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005595"/>
                    </a:solidFill>
                  </a:tcPr>
                </a:tc>
                <a:extLst>
                  <a:ext uri="{0D108BD9-81ED-4DB2-BD59-A6C34878D82A}">
                    <a16:rowId xmlns:a16="http://schemas.microsoft.com/office/drawing/2014/main" val="10000"/>
                  </a:ext>
                </a:extLst>
              </a:tr>
              <a:tr h="924986">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Pfizer</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dirty="0">
                          <a:solidFill>
                            <a:srgbClr val="005595"/>
                          </a:solidFill>
                        </a:rPr>
                        <a:t>16*</a:t>
                      </a:r>
                      <a:endParaRPr sz="2000" dirty="0">
                        <a:solidFill>
                          <a:srgbClr val="005595"/>
                        </a:solidFill>
                      </a:endParaRPr>
                    </a:p>
                  </a:txBody>
                  <a:tcPr marL="6350" marR="6350" marT="6350" marB="0" anchor="ctr">
                    <a:lnL w="9525" cap="flat" cmpd="sng" algn="ctr">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lgn="ctr">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2 doses </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21 days</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95%​</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lgn="ctr">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solidFill>
                        <a:srgbClr val="0070C0"/>
                      </a:solidFill>
                      <a:prstDash val="solid"/>
                      <a:round/>
                      <a:headEnd type="none" w="sm" len="sm"/>
                      <a:tailEnd type="none" w="sm" len="sm"/>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5595"/>
                          </a:solidFill>
                          <a:latin typeface="Arial" panose="020B0604020202020204" pitchFamily="34" charset="0"/>
                          <a:cs typeface="Arial" panose="020B0604020202020204" pitchFamily="34" charset="0"/>
                        </a:rPr>
                        <a:t>2 weeks after second dose</a:t>
                      </a: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lgn="ctr">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24986">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Moderna</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dirty="0">
                          <a:solidFill>
                            <a:srgbClr val="005595"/>
                          </a:solidFill>
                        </a:rPr>
                        <a:t>18*</a:t>
                      </a:r>
                      <a:endParaRPr sz="2000" dirty="0">
                        <a:solidFill>
                          <a:srgbClr val="005595"/>
                        </a:solidFill>
                      </a:endParaRPr>
                    </a:p>
                  </a:txBody>
                  <a:tcPr marL="6350" marR="6350" marT="6350" marB="0" anchor="ctr">
                    <a:lnL w="9525" cap="flat" cmpd="sng" algn="ctr">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lgn="ctr">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2 doses </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28 days</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2000" b="0" i="0" u="none" strike="noStrike" cap="none" dirty="0">
                          <a:solidFill>
                            <a:srgbClr val="005595"/>
                          </a:solidFill>
                          <a:latin typeface="Arial"/>
                          <a:ea typeface="Arial"/>
                          <a:cs typeface="Arial"/>
                          <a:sym typeface="Arial"/>
                        </a:rPr>
                        <a:t>94.10%</a:t>
                      </a:r>
                      <a:endParaRPr sz="1200" dirty="0">
                        <a:solidFill>
                          <a:srgbClr val="005595"/>
                        </a:solidFill>
                      </a:endParaRPr>
                    </a:p>
                  </a:txBody>
                  <a:tcPr marL="6350" marR="6350" marT="6350" marB="0" anchor="ctr">
                    <a:lnL w="9525" cap="flat" cmpd="sng">
                      <a:solidFill>
                        <a:srgbClr val="0070C0"/>
                      </a:solidFill>
                      <a:prstDash val="solid"/>
                      <a:round/>
                      <a:headEnd type="none" w="sm" len="sm"/>
                      <a:tailEnd type="none" w="sm" len="sm"/>
                    </a:lnL>
                    <a:lnR w="9525" cap="flat" cmpd="sng" algn="ctr">
                      <a:solidFill>
                        <a:srgbClr val="0070C0"/>
                      </a:solidFill>
                      <a:prstDash val="solid"/>
                      <a:round/>
                      <a:headEnd type="none" w="sm" len="sm"/>
                      <a:tailEnd type="none" w="sm" len="sm"/>
                    </a:lnR>
                    <a:lnT w="9525" cap="flat" cmpd="sng">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05595"/>
                          </a:solidFill>
                          <a:latin typeface="Arial" panose="020B0604020202020204" pitchFamily="34" charset="0"/>
                          <a:cs typeface="Arial" panose="020B0604020202020204" pitchFamily="34" charset="0"/>
                        </a:rPr>
                        <a:t>2 weeks after second dose</a:t>
                      </a:r>
                    </a:p>
                  </a:txBody>
                  <a:tcPr marL="6350" marR="6350" marT="6350" marB="0" anchor="ctr">
                    <a:lnL w="9525" cap="flat" cmpd="sng">
                      <a:solidFill>
                        <a:srgbClr val="0070C0"/>
                      </a:solidFill>
                      <a:prstDash val="solid"/>
                      <a:round/>
                      <a:headEnd type="none" w="sm" len="sm"/>
                      <a:tailEnd type="none" w="sm" len="sm"/>
                    </a:lnL>
                    <a:lnR w="9525" cap="flat" cmpd="sng">
                      <a:solidFill>
                        <a:srgbClr val="0070C0"/>
                      </a:solidFill>
                      <a:prstDash val="solid"/>
                      <a:round/>
                      <a:headEnd type="none" w="sm" len="sm"/>
                      <a:tailEnd type="none" w="sm" len="sm"/>
                    </a:lnR>
                    <a:lnT w="9525" cap="flat" cmpd="sng" algn="ctr">
                      <a:solidFill>
                        <a:srgbClr val="0070C0"/>
                      </a:solidFill>
                      <a:prstDash val="solid"/>
                      <a:round/>
                      <a:headEnd type="none" w="sm" len="sm"/>
                      <a:tailEnd type="none" w="sm" len="sm"/>
                    </a:lnT>
                    <a:lnB w="9525" cap="flat" cmpd="sng" algn="ctr">
                      <a:solidFill>
                        <a:srgbClr val="0070C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5DF03308-7CAB-48FC-8EDA-BF5830117737}"/>
              </a:ext>
            </a:extLst>
          </p:cNvPr>
          <p:cNvSpPr/>
          <p:nvPr/>
        </p:nvSpPr>
        <p:spPr>
          <a:xfrm>
            <a:off x="533400" y="5867400"/>
            <a:ext cx="10820398" cy="338554"/>
          </a:xfrm>
          <a:prstGeom prst="rect">
            <a:avLst/>
          </a:prstGeom>
        </p:spPr>
        <p:txBody>
          <a:bodyPr wrap="square">
            <a:spAutoFit/>
          </a:bodyPr>
          <a:lstStyle/>
          <a:p>
            <a:pPr lvl="0">
              <a:spcBef>
                <a:spcPts val="480"/>
              </a:spcBef>
              <a:buClr>
                <a:srgbClr val="005595"/>
              </a:buClr>
              <a:buSzPts val="2400"/>
            </a:pPr>
            <a:r>
              <a:rPr lang="en-US" sz="1600" dirty="0">
                <a:solidFill>
                  <a:srgbClr val="005595"/>
                </a:solidFill>
                <a:latin typeface="Arial" panose="020B0604020202020204" pitchFamily="34" charset="0"/>
                <a:cs typeface="Arial" panose="020B0604020202020204" pitchFamily="34" charset="0"/>
              </a:rPr>
              <a:t>*Trials are underway for people under age 16</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606E51E3476440BCCA29E6430B1284" ma:contentTypeVersion="2" ma:contentTypeDescription="Create a new document." ma:contentTypeScope="" ma:versionID="748aa3c364d768ae72af4efabccb4bcc">
  <xsd:schema xmlns:xsd="http://www.w3.org/2001/XMLSchema" xmlns:xs="http://www.w3.org/2001/XMLSchema" xmlns:p="http://schemas.microsoft.com/office/2006/metadata/properties" xmlns:ns1="http://schemas.microsoft.com/sharepoint/v3" xmlns:ns2="414e15ea-35fd-4cff-b780-bb342b3dfcbd" targetNamespace="http://schemas.microsoft.com/office/2006/metadata/properties" ma:root="true" ma:fieldsID="228ed2aec82a4673187ed6d06b0265ae" ns1:_="" ns2:_="">
    <xsd:import namespace="http://schemas.microsoft.com/sharepoint/v3"/>
    <xsd:import namespace="414e15ea-35fd-4cff-b780-bb342b3dfcb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e15ea-35fd-4cff-b780-bb342b3df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24A13AA-A4A3-4092-A109-2102ADE96B0A}">
  <ds:schemaRefs>
    <ds:schemaRef ds:uri="http://schemas.microsoft.com/sharepoint/v3/contenttype/forms"/>
  </ds:schemaRefs>
</ds:datastoreItem>
</file>

<file path=customXml/itemProps2.xml><?xml version="1.0" encoding="utf-8"?>
<ds:datastoreItem xmlns:ds="http://schemas.openxmlformats.org/officeDocument/2006/customXml" ds:itemID="{05E514F2-E780-4964-A55E-CA2A1617EAA3}"/>
</file>

<file path=customXml/itemProps3.xml><?xml version="1.0" encoding="utf-8"?>
<ds:datastoreItem xmlns:ds="http://schemas.openxmlformats.org/officeDocument/2006/customXml" ds:itemID="{AF3D25E1-127C-4DC4-B178-3EB2D946C196}">
  <ds:schemaRefs>
    <ds:schemaRef ds:uri="8c6c9ac7-aa64-4ada-b2cc-cee297e53342"/>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569b636-0c4a-497c-9e18-75b9e425dc5e"/>
    <ds:schemaRef ds:uri="http://www.w3.org/XML/1998/namespace"/>
  </ds:schemaRefs>
</ds:datastoreItem>
</file>

<file path=customXml/itemProps4.xml><?xml version="1.0" encoding="utf-8"?>
<ds:datastoreItem xmlns:ds="http://schemas.openxmlformats.org/officeDocument/2006/customXml" ds:itemID="{0F29DB16-F085-4E7D-9C01-9835D62E507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1377</TotalTime>
  <Words>2558</Words>
  <Application>Microsoft Office PowerPoint</Application>
  <PresentationFormat>Widescreen</PresentationFormat>
  <Paragraphs>297</Paragraphs>
  <Slides>41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Times</vt:lpstr>
      <vt:lpstr>Wingdings</vt:lpstr>
      <vt:lpstr>Custom Design</vt:lpstr>
      <vt:lpstr>PowerPoint Presentation</vt:lpstr>
      <vt:lpstr>Agenda</vt:lpstr>
      <vt:lpstr>Media</vt:lpstr>
      <vt:lpstr>PowerPoint Presentation</vt:lpstr>
      <vt:lpstr>Everyone in Oregon can get the vaccine now!</vt:lpstr>
      <vt:lpstr>Context: where we are now</vt:lpstr>
      <vt:lpstr>PowerPoint Presentation</vt:lpstr>
      <vt:lpstr>Vaccine authorized through an EUA</vt:lpstr>
      <vt:lpstr>Pfizer and Moderna vaccines</vt:lpstr>
      <vt:lpstr>Effectiveness of Johnson &amp; Johnson vaccine</vt:lpstr>
      <vt:lpstr>Vaccine safety</vt:lpstr>
      <vt:lpstr>Concerns About Johnson &amp; Johnson Vaccine</vt:lpstr>
      <vt:lpstr>What steps to take consideration during the pause:</vt:lpstr>
      <vt:lpstr>COVID-19 vaccine side effects</vt:lpstr>
      <vt:lpstr>After vaccination</vt:lpstr>
      <vt:lpstr>PowerPoint Presentation</vt:lpstr>
      <vt:lpstr>Background and Considerations</vt:lpstr>
      <vt:lpstr>Qualifying underlying people who are experiencing houselessness  </vt:lpstr>
      <vt:lpstr>Vaccine confidence </vt:lpstr>
      <vt:lpstr>PowerPoint Presentation</vt:lpstr>
      <vt:lpstr>Typical vaccination connections</vt:lpstr>
      <vt:lpstr>PowerPoint Presentation</vt:lpstr>
      <vt:lpstr>Waiting for Single-Dose Vaccine to serve unhoused people</vt:lpstr>
      <vt:lpstr>Second dose follow-up</vt:lpstr>
      <vt:lpstr>Communication Planning </vt:lpstr>
      <vt:lpstr>Communication Planning </vt:lpstr>
      <vt:lpstr>Vaccination Strategies</vt:lpstr>
      <vt:lpstr>Building Vaccine Confidence </vt:lpstr>
      <vt:lpstr>Research-based messaging guidance</vt:lpstr>
      <vt:lpstr>PowerPoint Presentation</vt:lpstr>
      <vt:lpstr>How to get the COVID-19 vaccine</vt:lpstr>
      <vt:lpstr>How to get the COVID-19 vaccine</vt:lpstr>
      <vt:lpstr>Get Vaccinated Oregon tool</vt:lpstr>
      <vt:lpstr>Know before you go</vt:lpstr>
      <vt:lpstr>PowerPoint Presentation</vt:lpstr>
      <vt:lpstr>Community resources page</vt:lpstr>
      <vt:lpstr>Vaccination Fast Facts </vt:lpstr>
      <vt:lpstr>Vaccine Readiness Tool – Considerations for populations experiencing houselessness</vt:lpstr>
      <vt:lpstr>Questions &amp; Answers</vt:lpstr>
      <vt:lpstr>Questions?</vt:lpstr>
      <vt:lpstr>Thank you!  And a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Knight-Alvarez Rebecca</dc:creator>
  <cp:lastModifiedBy>Knight-Alvarez Rebecca</cp:lastModifiedBy>
  <cp:revision>72</cp:revision>
  <dcterms:created xsi:type="dcterms:W3CDTF">2021-04-02T21:58:46Z</dcterms:created>
  <dcterms:modified xsi:type="dcterms:W3CDTF">2021-04-23T01:20:03Z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0x01010000606E51E3476440BCCA29E6430B1284</vt:lpwstr>
  </property>
</Properties>
</file>