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58" r:id="rId7"/>
    <p:sldId id="259" r:id="rId8"/>
    <p:sldId id="263" r:id="rId9"/>
    <p:sldId id="261" r:id="rId10"/>
    <p:sldId id="264" r:id="rId11"/>
    <p:sldId id="265" r:id="rId12"/>
    <p:sldId id="266" r:id="rId13"/>
    <p:sldId id="2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DDC7F2-0226-47D7-AED9-FD836A08F0E0}">
          <p14:sldIdLst>
            <p14:sldId id="256"/>
            <p14:sldId id="262"/>
            <p14:sldId id="258"/>
            <p14:sldId id="259"/>
            <p14:sldId id="263"/>
            <p14:sldId id="261"/>
            <p14:sldId id="264"/>
          </p14:sldIdLst>
        </p14:section>
        <p14:section name="Symposium" id="{6639C0ED-C7E7-46C0-A55B-4B32235D6F8F}">
          <p14:sldIdLst>
            <p14:sldId id="265"/>
            <p14:sldId id="266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Falkenberg Keith" initials="FK" lastIdx="1" clrIdx="6">
    <p:extLst>
      <p:ext uri="{19B8F6BF-5375-455C-9EA6-DF929625EA0E}">
        <p15:presenceInfo xmlns:p15="http://schemas.microsoft.com/office/powerpoint/2012/main" userId="S::keith.falkenberg@dhsoha.state.or.us::7a015d19-eafb-4237-a7b7-34dbed97ea20" providerId="AD"/>
      </p:ext>
    </p:extLst>
  </p:cmAuthor>
  <p:cmAuthor id="1" name="Kinshella Matthew" initials="KM" lastIdx="28" clrIdx="0">
    <p:extLst>
      <p:ext uri="{19B8F6BF-5375-455C-9EA6-DF929625EA0E}">
        <p15:presenceInfo xmlns:p15="http://schemas.microsoft.com/office/powerpoint/2012/main" userId="S::Matthew.Kinshella@dhsoha.state.or.us::8ec553a3-1064-4581-8dcd-bdb96824a01f" providerId="AD"/>
      </p:ext>
    </p:extLst>
  </p:cmAuthor>
  <p:cmAuthor id="2" name="Sinatra Christy" initials="SC" lastIdx="2" clrIdx="1">
    <p:extLst>
      <p:ext uri="{19B8F6BF-5375-455C-9EA6-DF929625EA0E}">
        <p15:presenceInfo xmlns:p15="http://schemas.microsoft.com/office/powerpoint/2012/main" userId="S::christy.sinatra@dhsoha.state.or.us::156a6d14-3225-44be-be35-537431eb7aa1" providerId="AD"/>
      </p:ext>
    </p:extLst>
  </p:cmAuthor>
  <p:cmAuthor id="3" name="Morawski Lisa" initials="ML" lastIdx="5" clrIdx="2">
    <p:extLst>
      <p:ext uri="{19B8F6BF-5375-455C-9EA6-DF929625EA0E}">
        <p15:presenceInfo xmlns:p15="http://schemas.microsoft.com/office/powerpoint/2012/main" userId="S::Lisa.Morawski@dhsoha.state.or.us::1305285e-821c-4fbc-b384-f4cf7153acec" providerId="AD"/>
      </p:ext>
    </p:extLst>
  </p:cmAuthor>
  <p:cmAuthor id="4" name="Sunderland Jake" initials="SJ" lastIdx="1" clrIdx="3">
    <p:extLst>
      <p:ext uri="{19B8F6BF-5375-455C-9EA6-DF929625EA0E}">
        <p15:presenceInfo xmlns:p15="http://schemas.microsoft.com/office/powerpoint/2012/main" userId="S::jake.sunderland@dhsoha.state.or.us::68902716-0584-45b8-95ee-525aebfe2eb4" providerId="AD"/>
      </p:ext>
    </p:extLst>
  </p:cmAuthor>
  <p:cmAuthor id="5" name="Wendt Liesl M" initials="WM" lastIdx="7" clrIdx="4">
    <p:extLst>
      <p:ext uri="{19B8F6BF-5375-455C-9EA6-DF929625EA0E}">
        <p15:presenceInfo xmlns:p15="http://schemas.microsoft.com/office/powerpoint/2012/main" userId="S::liesl.m.wendt@dhsoha.state.or.us::5fae414c-20b6-4908-b492-525940acba79" providerId="AD"/>
      </p:ext>
    </p:extLst>
  </p:cmAuthor>
  <p:cmAuthor id="6" name="Jordan Dion  C" initials="JC" lastIdx="2" clrIdx="5">
    <p:extLst>
      <p:ext uri="{19B8F6BF-5375-455C-9EA6-DF929625EA0E}">
        <p15:presenceInfo xmlns:p15="http://schemas.microsoft.com/office/powerpoint/2012/main" userId="S::dion.c.jordan@dhsoha.state.or.us::92a47379-37b9-4093-be2f-adea26f43f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E"/>
    <a:srgbClr val="1428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F0B0C-7271-435F-91C0-5A5CA5FB47DF}" v="11" dt="2021-08-10T14:16:07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MUSSEN Matthew" userId="2b51e342-4d8d-468e-9f05-0c14368b8ae0" providerId="ADAL" clId="{146F0B0C-7271-435F-91C0-5A5CA5FB47DF}"/>
    <pc:docChg chg="undo custSel addSld delSld modSld">
      <pc:chgData name="RASMUSSEN Matthew" userId="2b51e342-4d8d-468e-9f05-0c14368b8ae0" providerId="ADAL" clId="{146F0B0C-7271-435F-91C0-5A5CA5FB47DF}" dt="2021-08-10T17:57:05.241" v="1409" actId="5793"/>
      <pc:docMkLst>
        <pc:docMk/>
      </pc:docMkLst>
      <pc:sldChg chg="modSp">
        <pc:chgData name="RASMUSSEN Matthew" userId="2b51e342-4d8d-468e-9f05-0c14368b8ae0" providerId="ADAL" clId="{146F0B0C-7271-435F-91C0-5A5CA5FB47DF}" dt="2021-08-10T17:53:49.791" v="1375" actId="27636"/>
        <pc:sldMkLst>
          <pc:docMk/>
          <pc:sldMk cId="3787953819" sldId="256"/>
        </pc:sldMkLst>
        <pc:spChg chg="mod">
          <ac:chgData name="RASMUSSEN Matthew" userId="2b51e342-4d8d-468e-9f05-0c14368b8ae0" providerId="ADAL" clId="{146F0B0C-7271-435F-91C0-5A5CA5FB47DF}" dt="2021-08-10T17:53:49.791" v="1375" actId="27636"/>
          <ac:spMkLst>
            <pc:docMk/>
            <pc:sldMk cId="3787953819" sldId="256"/>
            <ac:spMk id="5" creationId="{16FD51EA-966B-4F04-90F1-5E1979BB40D7}"/>
          </ac:spMkLst>
        </pc:spChg>
      </pc:sldChg>
      <pc:sldChg chg="modSp">
        <pc:chgData name="RASMUSSEN Matthew" userId="2b51e342-4d8d-468e-9f05-0c14368b8ae0" providerId="ADAL" clId="{146F0B0C-7271-435F-91C0-5A5CA5FB47DF}" dt="2021-08-10T16:00:06.199" v="1284" actId="207"/>
        <pc:sldMkLst>
          <pc:docMk/>
          <pc:sldMk cId="1806100362" sldId="258"/>
        </pc:sldMkLst>
        <pc:spChg chg="mod">
          <ac:chgData name="RASMUSSEN Matthew" userId="2b51e342-4d8d-468e-9f05-0c14368b8ae0" providerId="ADAL" clId="{146F0B0C-7271-435F-91C0-5A5CA5FB47DF}" dt="2021-08-10T16:00:06.199" v="1284" actId="207"/>
          <ac:spMkLst>
            <pc:docMk/>
            <pc:sldMk cId="1806100362" sldId="258"/>
            <ac:spMk id="12" creationId="{A44D9F20-643A-4636-AAD1-0D33D313ED13}"/>
          </ac:spMkLst>
        </pc:spChg>
      </pc:sldChg>
      <pc:sldChg chg="modSp">
        <pc:chgData name="RASMUSSEN Matthew" userId="2b51e342-4d8d-468e-9f05-0c14368b8ae0" providerId="ADAL" clId="{146F0B0C-7271-435F-91C0-5A5CA5FB47DF}" dt="2021-08-10T14:17:01" v="1274" actId="20577"/>
        <pc:sldMkLst>
          <pc:docMk/>
          <pc:sldMk cId="38483837" sldId="259"/>
        </pc:sldMkLst>
        <pc:spChg chg="mod">
          <ac:chgData name="RASMUSSEN Matthew" userId="2b51e342-4d8d-468e-9f05-0c14368b8ae0" providerId="ADAL" clId="{146F0B0C-7271-435F-91C0-5A5CA5FB47DF}" dt="2021-08-10T14:17:01" v="1274" actId="20577"/>
          <ac:spMkLst>
            <pc:docMk/>
            <pc:sldMk cId="38483837" sldId="259"/>
            <ac:spMk id="3" creationId="{11BB6FD4-F600-4B0D-B867-2178177C9DED}"/>
          </ac:spMkLst>
        </pc:spChg>
      </pc:sldChg>
      <pc:sldChg chg="del">
        <pc:chgData name="RASMUSSEN Matthew" userId="2b51e342-4d8d-468e-9f05-0c14368b8ae0" providerId="ADAL" clId="{146F0B0C-7271-435F-91C0-5A5CA5FB47DF}" dt="2021-08-10T14:02:34.059" v="1112" actId="2696"/>
        <pc:sldMkLst>
          <pc:docMk/>
          <pc:sldMk cId="2097439740" sldId="260"/>
        </pc:sldMkLst>
      </pc:sldChg>
      <pc:sldChg chg="modSp">
        <pc:chgData name="RASMUSSEN Matthew" userId="2b51e342-4d8d-468e-9f05-0c14368b8ae0" providerId="ADAL" clId="{146F0B0C-7271-435F-91C0-5A5CA5FB47DF}" dt="2021-08-10T13:41:56.583" v="322" actId="20577"/>
        <pc:sldMkLst>
          <pc:docMk/>
          <pc:sldMk cId="4121654597" sldId="261"/>
        </pc:sldMkLst>
        <pc:spChg chg="mod">
          <ac:chgData name="RASMUSSEN Matthew" userId="2b51e342-4d8d-468e-9f05-0c14368b8ae0" providerId="ADAL" clId="{146F0B0C-7271-435F-91C0-5A5CA5FB47DF}" dt="2021-08-10T13:41:56.583" v="322" actId="20577"/>
          <ac:spMkLst>
            <pc:docMk/>
            <pc:sldMk cId="4121654597" sldId="261"/>
            <ac:spMk id="3" creationId="{4F7ACA2D-F4D7-44DE-A6FB-C136861BF0E5}"/>
          </ac:spMkLst>
        </pc:spChg>
      </pc:sldChg>
      <pc:sldChg chg="delSp modSp">
        <pc:chgData name="RASMUSSEN Matthew" userId="2b51e342-4d8d-468e-9f05-0c14368b8ae0" providerId="ADAL" clId="{146F0B0C-7271-435F-91C0-5A5CA5FB47DF}" dt="2021-08-10T15:59:51.169" v="1283" actId="20577"/>
        <pc:sldMkLst>
          <pc:docMk/>
          <pc:sldMk cId="2014739755" sldId="262"/>
        </pc:sldMkLst>
        <pc:spChg chg="mod">
          <ac:chgData name="RASMUSSEN Matthew" userId="2b51e342-4d8d-468e-9f05-0c14368b8ae0" providerId="ADAL" clId="{146F0B0C-7271-435F-91C0-5A5CA5FB47DF}" dt="2021-08-10T15:59:51.169" v="1283" actId="20577"/>
          <ac:spMkLst>
            <pc:docMk/>
            <pc:sldMk cId="2014739755" sldId="262"/>
            <ac:spMk id="3" creationId="{F7FE7294-6B47-41C9-904B-B39AB67BC2DF}"/>
          </ac:spMkLst>
        </pc:spChg>
        <pc:spChg chg="del mod">
          <ac:chgData name="RASMUSSEN Matthew" userId="2b51e342-4d8d-468e-9f05-0c14368b8ae0" providerId="ADAL" clId="{146F0B0C-7271-435F-91C0-5A5CA5FB47DF}" dt="2021-08-10T14:14:38.526" v="1256" actId="478"/>
          <ac:spMkLst>
            <pc:docMk/>
            <pc:sldMk cId="2014739755" sldId="262"/>
            <ac:spMk id="4" creationId="{28A2F4B2-75B7-44D5-A4F6-5C2D6D594084}"/>
          </ac:spMkLst>
        </pc:spChg>
        <pc:spChg chg="mod">
          <ac:chgData name="RASMUSSEN Matthew" userId="2b51e342-4d8d-468e-9f05-0c14368b8ae0" providerId="ADAL" clId="{146F0B0C-7271-435F-91C0-5A5CA5FB47DF}" dt="2021-08-10T14:13:49.868" v="1247" actId="20577"/>
          <ac:spMkLst>
            <pc:docMk/>
            <pc:sldMk cId="2014739755" sldId="262"/>
            <ac:spMk id="5" creationId="{1FD22A22-208F-491C-ACD6-D012D3A13571}"/>
          </ac:spMkLst>
        </pc:spChg>
      </pc:sldChg>
      <pc:sldChg chg="modSp">
        <pc:chgData name="RASMUSSEN Matthew" userId="2b51e342-4d8d-468e-9f05-0c14368b8ae0" providerId="ADAL" clId="{146F0B0C-7271-435F-91C0-5A5CA5FB47DF}" dt="2021-08-10T17:51:19.890" v="1293" actId="20577"/>
        <pc:sldMkLst>
          <pc:docMk/>
          <pc:sldMk cId="2719862920" sldId="263"/>
        </pc:sldMkLst>
        <pc:spChg chg="mod">
          <ac:chgData name="RASMUSSEN Matthew" userId="2b51e342-4d8d-468e-9f05-0c14368b8ae0" providerId="ADAL" clId="{146F0B0C-7271-435F-91C0-5A5CA5FB47DF}" dt="2021-08-10T14:11:22.694" v="1193" actId="20577"/>
          <ac:spMkLst>
            <pc:docMk/>
            <pc:sldMk cId="2719862920" sldId="263"/>
            <ac:spMk id="2" creationId="{1B29F68A-1DAC-40F0-9609-C1EEFEE8F445}"/>
          </ac:spMkLst>
        </pc:spChg>
        <pc:spChg chg="mod">
          <ac:chgData name="RASMUSSEN Matthew" userId="2b51e342-4d8d-468e-9f05-0c14368b8ae0" providerId="ADAL" clId="{146F0B0C-7271-435F-91C0-5A5CA5FB47DF}" dt="2021-08-10T17:51:19.890" v="1293" actId="20577"/>
          <ac:spMkLst>
            <pc:docMk/>
            <pc:sldMk cId="2719862920" sldId="263"/>
            <ac:spMk id="3" creationId="{11BB6FD4-F600-4B0D-B867-2178177C9DED}"/>
          </ac:spMkLst>
        </pc:spChg>
      </pc:sldChg>
      <pc:sldChg chg="addSp modSp add">
        <pc:chgData name="RASMUSSEN Matthew" userId="2b51e342-4d8d-468e-9f05-0c14368b8ae0" providerId="ADAL" clId="{146F0B0C-7271-435F-91C0-5A5CA5FB47DF}" dt="2021-08-10T17:52:39.285" v="1313" actId="114"/>
        <pc:sldMkLst>
          <pc:docMk/>
          <pc:sldMk cId="3990901070" sldId="264"/>
        </pc:sldMkLst>
        <pc:spChg chg="mod">
          <ac:chgData name="RASMUSSEN Matthew" userId="2b51e342-4d8d-468e-9f05-0c14368b8ae0" providerId="ADAL" clId="{146F0B0C-7271-435F-91C0-5A5CA5FB47DF}" dt="2021-08-10T13:42:18.776" v="334" actId="20577"/>
          <ac:spMkLst>
            <pc:docMk/>
            <pc:sldMk cId="3990901070" sldId="264"/>
            <ac:spMk id="2" creationId="{050E8D6E-D76C-49B7-84DB-475793B747F0}"/>
          </ac:spMkLst>
        </pc:spChg>
        <pc:spChg chg="mod">
          <ac:chgData name="RASMUSSEN Matthew" userId="2b51e342-4d8d-468e-9f05-0c14368b8ae0" providerId="ADAL" clId="{146F0B0C-7271-435F-91C0-5A5CA5FB47DF}" dt="2021-08-10T17:52:39.285" v="1313" actId="114"/>
          <ac:spMkLst>
            <pc:docMk/>
            <pc:sldMk cId="3990901070" sldId="264"/>
            <ac:spMk id="3" creationId="{44CF55DD-85D8-4D4F-A5EA-8A0E4C7BE080}"/>
          </ac:spMkLst>
        </pc:spChg>
        <pc:spChg chg="add mod">
          <ac:chgData name="RASMUSSEN Matthew" userId="2b51e342-4d8d-468e-9f05-0c14368b8ae0" providerId="ADAL" clId="{146F0B0C-7271-435F-91C0-5A5CA5FB47DF}" dt="2021-08-10T17:52:08.677" v="1299"/>
          <ac:spMkLst>
            <pc:docMk/>
            <pc:sldMk cId="3990901070" sldId="264"/>
            <ac:spMk id="7" creationId="{5375BD60-554B-40D2-9753-4F44CC18DC76}"/>
          </ac:spMkLst>
        </pc:spChg>
      </pc:sldChg>
      <pc:sldChg chg="add del">
        <pc:chgData name="RASMUSSEN Matthew" userId="2b51e342-4d8d-468e-9f05-0c14368b8ae0" providerId="ADAL" clId="{146F0B0C-7271-435F-91C0-5A5CA5FB47DF}" dt="2021-08-10T14:15:18.133" v="1258"/>
        <pc:sldMkLst>
          <pc:docMk/>
          <pc:sldMk cId="3369765673" sldId="265"/>
        </pc:sldMkLst>
      </pc:sldChg>
      <pc:sldChg chg="modSp">
        <pc:chgData name="RASMUSSEN Matthew" userId="2b51e342-4d8d-468e-9f05-0c14368b8ae0" providerId="ADAL" clId="{146F0B0C-7271-435F-91C0-5A5CA5FB47DF}" dt="2021-08-10T17:57:05.241" v="1409" actId="5793"/>
        <pc:sldMkLst>
          <pc:docMk/>
          <pc:sldMk cId="935622522" sldId="291"/>
        </pc:sldMkLst>
        <pc:spChg chg="mod">
          <ac:chgData name="RASMUSSEN Matthew" userId="2b51e342-4d8d-468e-9f05-0c14368b8ae0" providerId="ADAL" clId="{146F0B0C-7271-435F-91C0-5A5CA5FB47DF}" dt="2021-08-10T17:57:05.241" v="1409" actId="5793"/>
          <ac:spMkLst>
            <pc:docMk/>
            <pc:sldMk cId="935622522" sldId="291"/>
            <ac:spMk id="8" creationId="{90DD4B8A-BD77-4422-9699-0C07BC53AF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77CDA-A108-4A9C-80FB-79F05DBA4EF1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99FB5-0055-4882-AE8D-A0170D1F6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3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9FB5-0055-4882-AE8D-A0170D1F6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9FB5-0055-4882-AE8D-A0170D1F6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4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Robin &amp; Laura from Lens Co. introductions</a:t>
            </a:r>
          </a:p>
          <a:p>
            <a:endParaRPr lang="en-US" dirty="0"/>
          </a:p>
          <a:p>
            <a:r>
              <a:rPr lang="en-US" dirty="0"/>
              <a:t>Ask them to discuss a little bit of timeline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99FB5-0055-4882-AE8D-A0170D1F62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0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EADC-FA06-4311-9C7E-8EE2BED88A60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555749" y="2540000"/>
            <a:ext cx="9080501" cy="1778000"/>
          </a:xfrm>
        </p:spPr>
        <p:txBody>
          <a:bodyPr anchor="b">
            <a:normAutofit/>
          </a:bodyPr>
          <a:lstStyle>
            <a:lvl1pPr algn="l">
              <a:defRPr sz="47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7C1C7-AA35-46F5-ADCA-255FC3BBB6E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55750" y="4445001"/>
            <a:ext cx="5397499" cy="825499"/>
          </a:xfrm>
        </p:spPr>
        <p:txBody>
          <a:bodyPr>
            <a:normAutofit/>
          </a:bodyPr>
          <a:lstStyle>
            <a:lvl1pPr marL="0" indent="0" algn="l">
              <a:buNone/>
              <a:defRPr sz="29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H2 – Arial 29</a:t>
            </a:r>
          </a:p>
        </p:txBody>
      </p:sp>
      <p:pic>
        <p:nvPicPr>
          <p:cNvPr id="12" name="Picture 11" descr="ODS logo">
            <a:extLst>
              <a:ext uri="{FF2B5EF4-FFF2-40B4-BE49-F238E27FC236}">
                <a16:creationId xmlns:a16="http://schemas.microsoft.com/office/drawing/2014/main" id="{FD713053-A881-4B23-B73C-514CA247F6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35000"/>
            <a:ext cx="2635250" cy="75098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36EC91-B2F1-4408-8006-8100ADB73BC1}"/>
              </a:ext>
            </a:extLst>
          </p:cNvPr>
          <p:cNvCxnSpPr/>
          <p:nvPr userDrawn="1"/>
        </p:nvCxnSpPr>
        <p:spPr>
          <a:xfrm>
            <a:off x="1555749" y="4318000"/>
            <a:ext cx="90805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B3769BF-2879-4EB7-8F4F-C493164206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3269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9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3FFE-E462-4D53-B370-64812CD1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AA68A-88C4-45FA-A8E4-D83C1B884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9B6DB-C2C8-4949-AABE-C2B3783C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5000" y="6474550"/>
            <a:ext cx="2001196" cy="1809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41C02F-05A4-4F44-AAC5-B70A2D548D86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6F72C-0392-4EF7-A3D6-20A44C89B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B8E7A-23D4-4C2A-9816-E9443FAF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2F5EA0-9D76-4DA2-908D-15EBA1A0D8B9}"/>
              </a:ext>
            </a:extLst>
          </p:cNvPr>
          <p:cNvCxnSpPr>
            <a:cxnSpLocks/>
          </p:cNvCxnSpPr>
          <p:nvPr userDrawn="1"/>
        </p:nvCxnSpPr>
        <p:spPr>
          <a:xfrm>
            <a:off x="660728" y="1460500"/>
            <a:ext cx="1089627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1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B3769BF-2879-4EB7-8F4F-C49316420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3269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03EADC-FA06-4311-9C7E-8EE2BED88A60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1555749" y="2540000"/>
            <a:ext cx="9080501" cy="1778000"/>
          </a:xfrm>
        </p:spPr>
        <p:txBody>
          <a:bodyPr anchor="b">
            <a:normAutofit/>
          </a:bodyPr>
          <a:lstStyle>
            <a:lvl1pPr algn="l">
              <a:defRPr sz="47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Transition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7C1C7-AA35-46F5-ADCA-255FC3BBB6E1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1555750" y="4445001"/>
            <a:ext cx="5397499" cy="825499"/>
          </a:xfrm>
        </p:spPr>
        <p:txBody>
          <a:bodyPr>
            <a:normAutofit/>
          </a:bodyPr>
          <a:lstStyle>
            <a:lvl1pPr marL="0" indent="0" algn="l">
              <a:buNone/>
              <a:defRPr sz="29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text</a:t>
            </a:r>
          </a:p>
        </p:txBody>
      </p:sp>
      <p:pic>
        <p:nvPicPr>
          <p:cNvPr id="12" name="Picture 11" descr="ODS logo">
            <a:extLst>
              <a:ext uri="{FF2B5EF4-FFF2-40B4-BE49-F238E27FC236}">
                <a16:creationId xmlns:a16="http://schemas.microsoft.com/office/drawing/2014/main" id="{FD713053-A881-4B23-B73C-514CA247F6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35000"/>
            <a:ext cx="2635250" cy="75098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36EC91-B2F1-4408-8006-8100ADB73BC1}"/>
              </a:ext>
            </a:extLst>
          </p:cNvPr>
          <p:cNvCxnSpPr/>
          <p:nvPr userDrawn="1"/>
        </p:nvCxnSpPr>
        <p:spPr>
          <a:xfrm>
            <a:off x="1555749" y="4318000"/>
            <a:ext cx="90805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F827-2A66-4FF8-B275-C048723E3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55FF1-C48E-4E29-8841-200995988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5000" y="1587500"/>
            <a:ext cx="5397500" cy="46355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6F4A9-C7F9-4886-A274-B689E9BF0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9500" y="1587500"/>
            <a:ext cx="5397500" cy="4635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22C9B-2E88-4999-875C-18930BB121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4999" y="6474550"/>
            <a:ext cx="2010923" cy="1809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06F2DB-1F3B-4C1E-9C69-EA5754353A81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41EFE-476C-4584-BD73-ACE5BBA8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8949B-3E6A-44F7-BEAC-F2D52315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573655-1BE6-4703-80B1-42FD52EA3C8E}"/>
              </a:ext>
            </a:extLst>
          </p:cNvPr>
          <p:cNvCxnSpPr>
            <a:cxnSpLocks/>
          </p:cNvCxnSpPr>
          <p:nvPr userDrawn="1"/>
        </p:nvCxnSpPr>
        <p:spPr>
          <a:xfrm>
            <a:off x="660728" y="1460500"/>
            <a:ext cx="1089627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4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F88FC-A527-4A1B-8C19-3A0AF558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5001"/>
            <a:ext cx="10916466" cy="825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8DE6A-4FF0-442F-BCE4-3CC826202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1594576"/>
            <a:ext cx="5397500" cy="428625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79123-B921-4566-9412-35B668E40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000" y="2171430"/>
            <a:ext cx="5397500" cy="4051571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24AE4-59B8-4655-ABC7-B5D0D1E4B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1859" y="1601652"/>
            <a:ext cx="5397500" cy="428625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65078-7EA5-4350-B5F8-AF1612384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1859" y="2171429"/>
            <a:ext cx="5397500" cy="405157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BF1607-EE3E-49BA-A217-6C914119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5000" y="6474550"/>
            <a:ext cx="1991468" cy="1809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8BC197-31DA-4A57-A8DE-0291424E2A5A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82A01-FB88-4D54-9A15-6B72F22E1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187684-0DE6-4F26-8554-33CFADAC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2997DC-B80A-48DB-B7F8-C4F633364849}"/>
              </a:ext>
            </a:extLst>
          </p:cNvPr>
          <p:cNvCxnSpPr>
            <a:cxnSpLocks/>
          </p:cNvCxnSpPr>
          <p:nvPr userDrawn="1"/>
        </p:nvCxnSpPr>
        <p:spPr>
          <a:xfrm>
            <a:off x="660728" y="1460500"/>
            <a:ext cx="1089627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2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E0E79-5CDD-4194-B178-C8D9C761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4999" y="6474550"/>
            <a:ext cx="2030379" cy="1809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B22D65-4927-41FF-84F8-9C0D2F227D8D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ABF8B-B692-4B6E-91C1-867C8487E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77957-3333-4362-9BDE-CB077A70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0F2EEA-710E-4B14-81C1-FEE48834C5E4}"/>
              </a:ext>
            </a:extLst>
          </p:cNvPr>
          <p:cNvCxnSpPr>
            <a:cxnSpLocks/>
          </p:cNvCxnSpPr>
          <p:nvPr userDrawn="1"/>
        </p:nvCxnSpPr>
        <p:spPr>
          <a:xfrm>
            <a:off x="660728" y="1460500"/>
            <a:ext cx="1089627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7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0993-A6BA-4B27-9432-87BD9A6C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999" y="634999"/>
            <a:ext cx="10896271" cy="825501"/>
          </a:xfrm>
        </p:spPr>
        <p:txBody>
          <a:bodyPr anchor="b">
            <a:noAutofit/>
          </a:bodyPr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E094E-9304-4478-A67E-2134D652F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0" y="1587500"/>
            <a:ext cx="6312717" cy="4635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144E9-6F8E-44BB-89F1-D80A48A8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5000" y="1587501"/>
            <a:ext cx="4476750" cy="46355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9732A-2553-47F1-AEDC-4DE24501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4999" y="6474550"/>
            <a:ext cx="1962285" cy="1809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83C0CC-E7AA-4189-84B3-E0C7DBB13C8D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C80A2-D412-4DFF-867E-1401D9B5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95767-2358-4468-8439-3822F613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A6B0F6B-8C32-4054-B8B5-EE45BB977981}"/>
              </a:ext>
            </a:extLst>
          </p:cNvPr>
          <p:cNvCxnSpPr>
            <a:cxnSpLocks/>
          </p:cNvCxnSpPr>
          <p:nvPr userDrawn="1"/>
        </p:nvCxnSpPr>
        <p:spPr>
          <a:xfrm>
            <a:off x="660728" y="1460500"/>
            <a:ext cx="1089627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6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A5499-3C11-4CAB-AC37-D0030E75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35000"/>
            <a:ext cx="1000125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11A70-DB22-46CA-9CE1-A35556978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1587500"/>
            <a:ext cx="10922000" cy="463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ECAA1-1AE0-4E31-955C-7CF2571A2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000" y="6474550"/>
            <a:ext cx="1537644" cy="180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FB1AF7-9E3C-4480-8762-514FED7B46F8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CB5F5-8BAC-44A1-99EF-C67D7A6EF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79017" y="6474551"/>
            <a:ext cx="6433967" cy="180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CBB85-93B2-4FE1-8E4B-BDEFB3E3D6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13822" y="6474551"/>
            <a:ext cx="1537644" cy="180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339581-759F-43B7-B47D-47F906F0E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6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2" r:id="rId4"/>
    <p:sldLayoutId id="2147483653" r:id="rId5"/>
    <p:sldLayoutId id="2147483654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 cap="none" spc="0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1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30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6002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2057400" indent="0" algn="l" defTabSz="914400" rtl="0" eaLnBrk="1" latinLnBrk="0" hangingPunct="1">
        <a:lnSpc>
          <a:spcPct val="90000"/>
        </a:lnSpc>
        <a:spcBef>
          <a:spcPts val="500"/>
        </a:spcBef>
        <a:buFont typeface="Tahoma" panose="020B0604030504040204" pitchFamily="34" charset="0"/>
        <a:buChar char="​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7680">
          <p15:clr>
            <a:srgbClr val="F26B43"/>
          </p15:clr>
        </p15:guide>
        <p15:guide id="3" pos="400">
          <p15:clr>
            <a:srgbClr val="F26B43"/>
          </p15:clr>
        </p15:guide>
        <p15:guide id="4" pos="900">
          <p15:clr>
            <a:srgbClr val="F26B43"/>
          </p15:clr>
        </p15:guide>
        <p15:guide id="5" pos="980">
          <p15:clr>
            <a:srgbClr val="F26B43"/>
          </p15:clr>
        </p15:guide>
        <p15:guide id="6" pos="1480">
          <p15:clr>
            <a:srgbClr val="F26B43"/>
          </p15:clr>
        </p15:guide>
        <p15:guide id="7" pos="1560">
          <p15:clr>
            <a:srgbClr val="F26B43"/>
          </p15:clr>
        </p15:guide>
        <p15:guide id="8" pos="2060">
          <p15:clr>
            <a:srgbClr val="F26B43"/>
          </p15:clr>
        </p15:guide>
        <p15:guide id="9" pos="2140">
          <p15:clr>
            <a:srgbClr val="F26B43"/>
          </p15:clr>
        </p15:guide>
        <p15:guide id="10" pos="2640">
          <p15:clr>
            <a:srgbClr val="F26B43"/>
          </p15:clr>
        </p15:guide>
        <p15:guide id="11" pos="2720">
          <p15:clr>
            <a:srgbClr val="F26B43"/>
          </p15:clr>
        </p15:guide>
        <p15:guide id="12" pos="3220">
          <p15:clr>
            <a:srgbClr val="F26B43"/>
          </p15:clr>
        </p15:guide>
        <p15:guide id="13" pos="3300">
          <p15:clr>
            <a:srgbClr val="F26B43"/>
          </p15:clr>
        </p15:guide>
        <p15:guide id="14" pos="3800">
          <p15:clr>
            <a:srgbClr val="F26B43"/>
          </p15:clr>
        </p15:guide>
        <p15:guide id="15" pos="3880">
          <p15:clr>
            <a:srgbClr val="F26B43"/>
          </p15:clr>
        </p15:guide>
        <p15:guide id="16" pos="4380">
          <p15:clr>
            <a:srgbClr val="F26B43"/>
          </p15:clr>
        </p15:guide>
        <p15:guide id="17" pos="4460">
          <p15:clr>
            <a:srgbClr val="F26B43"/>
          </p15:clr>
        </p15:guide>
        <p15:guide id="18" pos="4960">
          <p15:clr>
            <a:srgbClr val="F26B43"/>
          </p15:clr>
        </p15:guide>
        <p15:guide id="19" pos="5040">
          <p15:clr>
            <a:srgbClr val="F26B43"/>
          </p15:clr>
        </p15:guide>
        <p15:guide id="20" pos="5540">
          <p15:clr>
            <a:srgbClr val="F26B43"/>
          </p15:clr>
        </p15:guide>
        <p15:guide id="21" pos="5620">
          <p15:clr>
            <a:srgbClr val="F26B43"/>
          </p15:clr>
        </p15:guide>
        <p15:guide id="22" pos="6120">
          <p15:clr>
            <a:srgbClr val="F26B43"/>
          </p15:clr>
        </p15:guide>
        <p15:guide id="23" pos="6200">
          <p15:clr>
            <a:srgbClr val="F26B43"/>
          </p15:clr>
        </p15:guide>
        <p15:guide id="24" pos="6700">
          <p15:clr>
            <a:srgbClr val="F26B43"/>
          </p15:clr>
        </p15:guide>
        <p15:guide id="25" pos="6780">
          <p15:clr>
            <a:srgbClr val="F26B43"/>
          </p15:clr>
        </p15:guide>
        <p15:guide id="26" pos="7280">
          <p15:clr>
            <a:srgbClr val="F26B43"/>
          </p15:clr>
        </p15:guide>
        <p15:guide id="27" orient="horz">
          <p15:clr>
            <a:srgbClr val="F26B43"/>
          </p15:clr>
        </p15:guide>
        <p15:guide id="28" orient="horz" pos="4320">
          <p15:clr>
            <a:srgbClr val="F26B43"/>
          </p15:clr>
        </p15:guide>
        <p15:guide id="29" orient="horz" pos="400">
          <p15:clr>
            <a:srgbClr val="F26B43"/>
          </p15:clr>
        </p15:guide>
        <p15:guide id="30" orient="horz" pos="920">
          <p15:clr>
            <a:srgbClr val="F26B43"/>
          </p15:clr>
        </p15:guide>
        <p15:guide id="31" orient="horz" pos="1000">
          <p15:clr>
            <a:srgbClr val="F26B43"/>
          </p15:clr>
        </p15:guide>
        <p15:guide id="32" orient="horz" pos="1520">
          <p15:clr>
            <a:srgbClr val="F26B43"/>
          </p15:clr>
        </p15:guide>
        <p15:guide id="33" orient="horz" pos="1600">
          <p15:clr>
            <a:srgbClr val="F26B43"/>
          </p15:clr>
        </p15:guide>
        <p15:guide id="34" orient="horz" pos="2120">
          <p15:clr>
            <a:srgbClr val="F26B43"/>
          </p15:clr>
        </p15:guide>
        <p15:guide id="35" orient="horz" pos="2200">
          <p15:clr>
            <a:srgbClr val="F26B43"/>
          </p15:clr>
        </p15:guide>
        <p15:guide id="36" orient="horz" pos="2720">
          <p15:clr>
            <a:srgbClr val="F26B43"/>
          </p15:clr>
        </p15:guide>
        <p15:guide id="37" orient="horz" pos="2800">
          <p15:clr>
            <a:srgbClr val="F26B43"/>
          </p15:clr>
        </p15:guide>
        <p15:guide id="38" orient="horz" pos="3336" userDrawn="1">
          <p15:clr>
            <a:srgbClr val="F26B43"/>
          </p15:clr>
        </p15:guide>
        <p15:guide id="39" orient="horz" pos="3400">
          <p15:clr>
            <a:srgbClr val="F26B43"/>
          </p15:clr>
        </p15:guide>
        <p15:guide id="40" orient="horz" pos="39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dhs/CHILDREN/Homeless-Youth/Pages/Training.aspx" TargetMode="External"/><Relationship Id="rId2" Type="http://schemas.openxmlformats.org/officeDocument/2006/relationships/hyperlink" Target="https://www.eventbrite.com/e/statewide-symposium-on-youth-experiencing-homelessness-programing-tickets-16594897284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dhs/CHILDREN/Homeless-Youth/Pages/Youth-Resources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regon.public.law/statutes/ors_418.2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5B6491-9CB7-426F-B31F-D68861F94D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HB2544 - Updates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6FD51EA-966B-4F04-90F1-5E1979BB4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5749" y="4415818"/>
            <a:ext cx="6382021" cy="2140625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2400" dirty="0"/>
              <a:t>Matthew Rasmussen</a:t>
            </a:r>
          </a:p>
          <a:p>
            <a:pPr algn="r"/>
            <a:r>
              <a:rPr lang="en-US" sz="2400" dirty="0"/>
              <a:t>Runaway &amp; Homeless Youth Coordinator</a:t>
            </a:r>
          </a:p>
          <a:p>
            <a:pPr algn="r"/>
            <a:r>
              <a:rPr lang="en-US" sz="2400" dirty="0"/>
              <a:t>Self-Sufficiency Programs – Design</a:t>
            </a:r>
          </a:p>
          <a:p>
            <a:pPr algn="r"/>
            <a:r>
              <a:rPr lang="en-US" sz="2400" dirty="0"/>
              <a:t>Matthew.rasmussen@dhsoha.state.or.us </a:t>
            </a:r>
          </a:p>
          <a:p>
            <a:pPr algn="r"/>
            <a:r>
              <a:rPr lang="en-US" sz="2400" dirty="0"/>
              <a:t>503-602-1087</a:t>
            </a:r>
          </a:p>
        </p:txBody>
      </p:sp>
    </p:spTree>
    <p:extLst>
      <p:ext uri="{BB962C8B-B14F-4D97-AF65-F5344CB8AC3E}">
        <p14:creationId xmlns:p14="http://schemas.microsoft.com/office/powerpoint/2010/main" val="378795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6CC9E-EC2C-4E83-87EE-05092EBA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Summit Registration Links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0DD4B8A-BD77-4422-9699-0C07BC53A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Registration LIVE on Eventbrite:</a:t>
            </a:r>
          </a:p>
          <a:p>
            <a:pPr lvl="1"/>
            <a:r>
              <a:rPr lang="en-US" dirty="0">
                <a:solidFill>
                  <a:srgbClr val="003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lensco.la/</a:t>
            </a:r>
            <a:r>
              <a:rPr lang="en-US" dirty="0" err="1">
                <a:solidFill>
                  <a:srgbClr val="003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yehp</a:t>
            </a:r>
            <a:r>
              <a:rPr lang="en-US" dirty="0">
                <a:solidFill>
                  <a:srgbClr val="003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​​​​</a:t>
            </a:r>
            <a:endParaRPr lang="en-US" dirty="0">
              <a:solidFill>
                <a:srgbClr val="00305E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Also on RHY Website under Training &amp; Conference Opportunities</a:t>
            </a:r>
          </a:p>
          <a:p>
            <a:pPr lvl="1"/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https://www.oregon.gov/dhs/CHILDREN/Homeless-Youth/Pages/Training.aspx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lvl="1"/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dirty="0"/>
              <a:t>​Contact Sunriver Resort (800-547-3922) by September 24, 2021 to register for rooms at conference rate of $115 + tax per night. Identify yourself as part of the ODHS group.​​​​​​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1800" i="1" dirty="0"/>
              <a:t>**ODHS is monitoring health and safety standards from the Oregon Health Authority. An in-person event will be assessed on an ongoing basis and is subject to change.**</a:t>
            </a:r>
            <a:endParaRPr lang="en-US" sz="1800" dirty="0"/>
          </a:p>
          <a:p>
            <a:pPr lvl="1"/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D17DA-1362-4D60-8A78-FD6ABAC9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C0CC-E7AA-4189-84B3-E0C7DBB13C8D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941F7-7014-41C3-A3B1-7F6A30E6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49F29-E41F-4DDC-89AB-F86860A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68E7-9629-44A7-A82F-FCC4C9F2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7294-6B47-41C9-904B-B39AB67BC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$3.6 million approved for biennium </a:t>
            </a:r>
          </a:p>
          <a:p>
            <a:pPr lvl="1"/>
            <a:r>
              <a:rPr lang="en-US" sz="2000" dirty="0"/>
              <a:t>2-year Limited Duration employee approved</a:t>
            </a:r>
          </a:p>
          <a:p>
            <a:pPr lvl="1"/>
            <a:r>
              <a:rPr lang="en-US" sz="2000" dirty="0"/>
              <a:t>Total for grants ~ $3.378 million</a:t>
            </a:r>
          </a:p>
          <a:p>
            <a:pPr lvl="1"/>
            <a:endParaRPr lang="en-US" dirty="0"/>
          </a:p>
          <a:p>
            <a:r>
              <a:rPr lang="en-US" sz="2400" dirty="0"/>
              <a:t>Age Modifications:</a:t>
            </a:r>
          </a:p>
          <a:p>
            <a:pPr lvl="1"/>
            <a:r>
              <a:rPr lang="en-US" sz="2000" dirty="0"/>
              <a:t>Service Enhancement grants</a:t>
            </a:r>
          </a:p>
          <a:p>
            <a:pPr lvl="5"/>
            <a:r>
              <a:rPr lang="en-US" sz="2000" i="1" dirty="0"/>
              <a:t>“Unaccompanied homeless youth” means a person who is at least 14 years of age but not more than 24 years of age, who is not in the physical custody of a parent or legal guardian and who is homeless.</a:t>
            </a:r>
          </a:p>
          <a:p>
            <a:pPr lvl="1"/>
            <a:r>
              <a:rPr lang="en-US" sz="2000" dirty="0"/>
              <a:t>Host Home demonstration project</a:t>
            </a:r>
          </a:p>
          <a:p>
            <a:pPr lvl="5"/>
            <a:r>
              <a:rPr lang="en-US" sz="2000" i="1" dirty="0"/>
              <a:t>“Unaccompanied homeless youth” means a person who is at least 16 years of age but not more than 21 years of age, not in the physical custody of a parent or legal guardian, not in the custody of the Department of Human Services, not a ward of the state, and who is homeless.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22A22-208F-491C-ACD6-D012D3A1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ODHS – Runaway &amp; Homeless Youth Program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6FE1-FE45-4341-B763-F52E5257D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3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96A0F362-B27D-4F91-9A24-0C5CE62C8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Enhancement grants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44D9F20-643A-4636-AAD1-0D33D313E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999" y="1587500"/>
            <a:ext cx="10997367" cy="4635500"/>
          </a:xfrm>
        </p:spPr>
        <p:txBody>
          <a:bodyPr>
            <a:normAutofit/>
          </a:bodyPr>
          <a:lstStyle/>
          <a:p>
            <a:r>
              <a:rPr lang="en-US" dirty="0"/>
              <a:t>UHY = ages 14-24</a:t>
            </a:r>
          </a:p>
          <a:p>
            <a:r>
              <a:rPr lang="en-US" dirty="0"/>
              <a:t>2-year grants</a:t>
            </a:r>
          </a:p>
          <a:p>
            <a:r>
              <a:rPr lang="en-US" dirty="0"/>
              <a:t>Eligible, only if organization has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existing grant with ODHS RHY Program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dirty="0"/>
              <a:t>May increase accessibility in:</a:t>
            </a:r>
          </a:p>
          <a:p>
            <a:pPr lvl="1"/>
            <a:r>
              <a:rPr lang="en-US" dirty="0"/>
              <a:t>Shelter facilities,</a:t>
            </a:r>
          </a:p>
          <a:p>
            <a:pPr lvl="1"/>
            <a:r>
              <a:rPr lang="en-US" dirty="0"/>
              <a:t>Outreach,</a:t>
            </a:r>
          </a:p>
          <a:p>
            <a:pPr lvl="1"/>
            <a:r>
              <a:rPr lang="en-US" dirty="0"/>
              <a:t>Culturally Specific Services,</a:t>
            </a:r>
          </a:p>
          <a:p>
            <a:pPr lvl="1"/>
            <a:r>
              <a:rPr lang="en-US" dirty="0"/>
              <a:t>Mental Health or Substance Abuse Services,</a:t>
            </a:r>
          </a:p>
          <a:p>
            <a:pPr lvl="1"/>
            <a:r>
              <a:rPr lang="en-US" dirty="0"/>
              <a:t>Create or Strengthen partnerships with Host Home Programs and other Transitional Housing options.</a:t>
            </a:r>
          </a:p>
          <a:p>
            <a:pPr lvl="1"/>
            <a:endParaRPr lang="en-US" dirty="0"/>
          </a:p>
          <a:p>
            <a:r>
              <a:rPr lang="en-US" i="1" dirty="0"/>
              <a:t>NOTE: While only current grant recipients are eligible to receive funds, subgrantee involvement is not prohibited.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83C2C-9A7D-420B-9021-A7A8D77B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D170-9CDA-49C8-BB1C-E71D9C207EC5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F00DFB-85F5-41BE-B70B-DC3838BB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6EB15-A230-49BC-99C1-21432254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0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F68A-1DAC-40F0-9609-C1EEFEE8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Homes demonstration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6FD4-F600-4B0D-B867-2178177C9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587500"/>
            <a:ext cx="10922000" cy="4954702"/>
          </a:xfrm>
        </p:spPr>
        <p:txBody>
          <a:bodyPr>
            <a:normAutofit/>
          </a:bodyPr>
          <a:lstStyle/>
          <a:p>
            <a:r>
              <a:rPr lang="en-US" dirty="0"/>
              <a:t>UHY = ages 16-21</a:t>
            </a:r>
          </a:p>
          <a:p>
            <a:r>
              <a:rPr lang="en-US" dirty="0"/>
              <a:t>2-year grants</a:t>
            </a:r>
          </a:p>
          <a:p>
            <a:r>
              <a:rPr lang="en-US" dirty="0"/>
              <a:t>Organizations must have operated a host home project as of 1/1/21</a:t>
            </a:r>
          </a:p>
          <a:p>
            <a:r>
              <a:rPr lang="en-US" dirty="0"/>
              <a:t>Long-Term Host Home Project</a:t>
            </a:r>
          </a:p>
          <a:p>
            <a:pPr lvl="1"/>
            <a:r>
              <a:rPr lang="en-US" dirty="0"/>
              <a:t>Has MOU or LOA with 1+ school districts</a:t>
            </a:r>
          </a:p>
          <a:p>
            <a:pPr lvl="1"/>
            <a:r>
              <a:rPr lang="en-US" dirty="0"/>
              <a:t>Youth average of 180+ days of hosting over past two years</a:t>
            </a:r>
          </a:p>
          <a:p>
            <a:r>
              <a:rPr lang="en-US" dirty="0"/>
              <a:t>Short-Term Host Home Project</a:t>
            </a:r>
          </a:p>
          <a:p>
            <a:pPr lvl="1"/>
            <a:r>
              <a:rPr lang="en-US" dirty="0"/>
              <a:t>Youth average of &lt;180 days of hosting over past two years</a:t>
            </a:r>
          </a:p>
          <a:p>
            <a:r>
              <a:rPr lang="en-US" dirty="0"/>
              <a:t>Demonstration Possibilities</a:t>
            </a:r>
          </a:p>
          <a:p>
            <a:pPr lvl="1"/>
            <a:r>
              <a:rPr lang="en-US" dirty="0"/>
              <a:t>Expand host home projects in communities in which the organization provides services</a:t>
            </a:r>
          </a:p>
          <a:p>
            <a:pPr lvl="1"/>
            <a:r>
              <a:rPr lang="en-US" dirty="0"/>
              <a:t>Establish new long-term host home projects in communities that do not have long-term host home projects</a:t>
            </a:r>
          </a:p>
          <a:p>
            <a:pPr lvl="1"/>
            <a:r>
              <a:rPr lang="en-US" dirty="0"/>
              <a:t>Establish new short-term host home projects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A2AC2-4DE2-4ABC-BD5E-13EEEE13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873C-8907-456C-9B3A-987E27D360D2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81DC6-8D1A-4CFB-9FB0-C760889D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3DC2-C35D-4E0F-BCBD-BFFD77C4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F68A-1DAC-40F0-9609-C1EEFEE8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Homes demonstration project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6FD4-F600-4B0D-B867-2178177C9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587499"/>
            <a:ext cx="10922000" cy="506813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300" dirty="0"/>
              <a:t>Outcomes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Improved school attendance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Participation in formal or informal mentoring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Increased access to nutrition, health care, mental trauma-informed support and transportation services</a:t>
            </a:r>
          </a:p>
          <a:p>
            <a:pPr lvl="1">
              <a:lnSpc>
                <a:spcPct val="120000"/>
              </a:lnSpc>
            </a:pPr>
            <a:endParaRPr lang="en-US" sz="2900" dirty="0"/>
          </a:p>
          <a:p>
            <a:pPr>
              <a:lnSpc>
                <a:spcPct val="120000"/>
              </a:lnSpc>
            </a:pPr>
            <a:r>
              <a:rPr lang="en-US" sz="5300" dirty="0"/>
              <a:t>Reporting Needs (due to Legislature each September)</a:t>
            </a:r>
          </a:p>
          <a:p>
            <a:pPr lvl="1">
              <a:lnSpc>
                <a:spcPct val="120000"/>
              </a:lnSpc>
            </a:pPr>
            <a:r>
              <a:rPr lang="en-US" sz="4300" b="1" dirty="0"/>
              <a:t>A description of the process </a:t>
            </a:r>
            <a:r>
              <a:rPr lang="en-US" sz="4300" dirty="0"/>
              <a:t>used to identify and reach out to UHY</a:t>
            </a:r>
          </a:p>
          <a:p>
            <a:pPr lvl="1">
              <a:lnSpc>
                <a:spcPct val="120000"/>
              </a:lnSpc>
            </a:pPr>
            <a:r>
              <a:rPr lang="en-US" sz="4300" b="1" dirty="0"/>
              <a:t>Assessment data and other indicators </a:t>
            </a:r>
            <a:r>
              <a:rPr lang="en-US" sz="4300" dirty="0"/>
              <a:t>to determine how well the housing, health and academic needs of unaccompanied homeless youth are being met;</a:t>
            </a:r>
          </a:p>
          <a:p>
            <a:pPr lvl="1">
              <a:lnSpc>
                <a:spcPct val="120000"/>
              </a:lnSpc>
            </a:pPr>
            <a:r>
              <a:rPr lang="en-US" sz="4300" b="1" dirty="0"/>
              <a:t>Demographic information </a:t>
            </a:r>
            <a:r>
              <a:rPr lang="en-US" sz="4300" dirty="0"/>
              <a:t>about youth served or assessed for program participation;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The </a:t>
            </a:r>
            <a:r>
              <a:rPr lang="en-US" sz="4300" b="1" dirty="0"/>
              <a:t>academic progres</a:t>
            </a:r>
            <a:r>
              <a:rPr lang="en-US" sz="4300" dirty="0"/>
              <a:t>s of students participating in host home projects; and</a:t>
            </a:r>
          </a:p>
          <a:p>
            <a:pPr lvl="1">
              <a:lnSpc>
                <a:spcPct val="120000"/>
              </a:lnSpc>
            </a:pPr>
            <a:r>
              <a:rPr lang="en-US" sz="4300" b="1" dirty="0"/>
              <a:t>Assessment (i.e. survey)</a:t>
            </a:r>
            <a:r>
              <a:rPr lang="en-US" sz="4300" dirty="0"/>
              <a:t> by the youth, host families, and partner government / nonprofit entities about their experience in the host home projects.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sz="6500" dirty="0"/>
              <a:t>Other Notes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Background Checks of all in household 18+ years old</a:t>
            </a:r>
          </a:p>
          <a:p>
            <a:pPr lvl="1">
              <a:lnSpc>
                <a:spcPct val="120000"/>
              </a:lnSpc>
            </a:pPr>
            <a:r>
              <a:rPr lang="en-US" sz="4300" dirty="0"/>
              <a:t>A host home is not a child-caring agency as defined in </a:t>
            </a:r>
            <a:r>
              <a:rPr lang="en-US" sz="4300" dirty="0">
                <a:solidFill>
                  <a:schemeClr val="tx2">
                    <a:lumMod val="90000"/>
                    <a:lumOff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ORS 418.205</a:t>
            </a:r>
            <a:endParaRPr lang="en-US" sz="43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4300" dirty="0"/>
              <a:t>The department may adopt rules to administer the grant program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CA9F-6FE3-4D19-8D98-2C53433F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6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7C2D-84C9-49D3-8931-9AB5ED36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ACA2D-F4D7-44DE-A6FB-C136861B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Date September 25, 2021</a:t>
            </a:r>
          </a:p>
          <a:p>
            <a:r>
              <a:rPr lang="en-US" dirty="0"/>
              <a:t>Legislative Reports due September 15, 2022 &amp; 2023</a:t>
            </a:r>
          </a:p>
          <a:p>
            <a:r>
              <a:rPr lang="en-US" dirty="0"/>
              <a:t>Sunset Dates on June 30,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E834D-2859-4464-8EC6-F672B8A5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4ADAD-1A7D-42A5-BAF2-1D66AB32F1D7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433B-9869-4B28-94E7-5428C2300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432E1-EC09-4B0B-97DE-2D8B49EE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5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8D6E-D76C-49B7-84DB-475793B74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55DD-85D8-4D4F-A5EA-8A0E4C7B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Currently working with SSP Project Manager for planning (</a:t>
            </a:r>
            <a:r>
              <a:rPr lang="en-US" i="1" dirty="0"/>
              <a:t>through ~March 2022</a:t>
            </a:r>
            <a:r>
              <a:rPr lang="en-US" dirty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Limited Duration Employee process (</a:t>
            </a:r>
            <a:r>
              <a:rPr lang="en-US" i="1" dirty="0"/>
              <a:t>started, with hopeful hire date of ~October 2021</a:t>
            </a:r>
            <a:r>
              <a:rPr lang="en-US" dirty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Creation of Service Enhancement grant response query (~</a:t>
            </a:r>
            <a:r>
              <a:rPr lang="en-US" i="1" dirty="0"/>
              <a:t>September 2021</a:t>
            </a:r>
            <a:r>
              <a:rPr lang="en-US" dirty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Host Home Stakeholder Conversations (~</a:t>
            </a:r>
            <a:r>
              <a:rPr lang="en-US" i="1" dirty="0"/>
              <a:t>September 2021</a:t>
            </a:r>
            <a:r>
              <a:rPr lang="en-US" dirty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Begin process for rules creation (</a:t>
            </a:r>
            <a:r>
              <a:rPr lang="en-US" i="1" dirty="0"/>
              <a:t>TBD</a:t>
            </a:r>
            <a:r>
              <a:rPr lang="en-US" dirty="0"/>
              <a:t>)</a:t>
            </a:r>
          </a:p>
          <a:p>
            <a:pPr>
              <a:lnSpc>
                <a:spcPct val="200000"/>
              </a:lnSpc>
            </a:pPr>
            <a:r>
              <a:rPr lang="en-US" dirty="0"/>
              <a:t>RFP process for Host Home demonstration project (</a:t>
            </a:r>
            <a:r>
              <a:rPr lang="en-US" i="1" dirty="0"/>
              <a:t>awarded ~February 2022</a:t>
            </a:r>
            <a:r>
              <a:rPr lang="en-US" dirty="0"/>
              <a:t>)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F70A-BC7A-46D2-AA40-64799C0F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0072-B252-4694-9A96-64A1D239D16D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156E6-F96C-48D1-9663-DED10443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13665-A23A-4C13-99D6-DC7E25F6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5BD60-554B-40D2-9753-4F44CC18DC76}"/>
              </a:ext>
            </a:extLst>
          </p:cNvPr>
          <p:cNvSpPr/>
          <p:nvPr/>
        </p:nvSpPr>
        <p:spPr>
          <a:xfrm>
            <a:off x="10987307" y="3415784"/>
            <a:ext cx="2383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through ~March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73F9-01EB-4EB5-8498-D086A20C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Statewide Summit on Youth Experiencing Homelessness</a:t>
            </a:r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58340B06-E57F-4B56-B668-058BDD51C0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744" y="1587500"/>
            <a:ext cx="4635500" cy="463550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CED0A0-B8ED-4CB3-BE70-9D4B62BC9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Topics: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Recommendations for Statewide Youth Action Board from young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State Legislative Updates from the 2021 session surrounding recently passed bills affecting youth experiencing homelessness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depth data discussion and results from the Statewide Homeless Youth Needs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Translating data into priority focus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discussions and building partnerships with organizations within local communities and across the state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93B12-7E74-4304-A74C-A7300CFF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C02F-05A4-4F44-AAC5-B70A2D548D86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F0936-A797-4452-8246-B7535D68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BA866-FD8C-4753-9E09-4AE0F78F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6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73F9-01EB-4EB5-8498-D086A20C5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Statewide Summit on Youth Experiencing Homelessness (</a:t>
            </a:r>
            <a:r>
              <a:rPr lang="en-US" sz="2800" dirty="0" err="1"/>
              <a:t>cont</a:t>
            </a:r>
            <a:r>
              <a:rPr lang="en-US" sz="2800" dirty="0"/>
              <a:t>)</a:t>
            </a:r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58340B06-E57F-4B56-B668-058BDD51C0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744" y="1587500"/>
            <a:ext cx="4635500" cy="463550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CED0A0-B8ED-4CB3-BE70-9D4B62BC9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In-person vs. Digital analysis ongoing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Encouraging registration for those comfortable with in-person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PROMOTE!</a:t>
            </a:r>
          </a:p>
          <a:p>
            <a:r>
              <a:rPr lang="en-US" dirty="0"/>
              <a:t>Important 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9.24 – Cutoff for Lodging Registration ($115/night + tax)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Determination for in-person around this time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93B12-7E74-4304-A74C-A7300CFF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C02F-05A4-4F44-AAC5-B70A2D548D86}" type="datetime1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F0936-A797-4452-8246-B7535D68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ODHS – Runaway &amp; Homeless Youth Program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BA866-FD8C-4753-9E09-4AE0F78FA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9581-759F-43B7-B47D-47F906F0E2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inance">
  <a:themeElements>
    <a:clrScheme name="ODHS">
      <a:dk1>
        <a:srgbClr val="2D2A30"/>
      </a:dk1>
      <a:lt1>
        <a:sysClr val="window" lastClr="FFFFFF"/>
      </a:lt1>
      <a:dk2>
        <a:srgbClr val="00305E"/>
      </a:dk2>
      <a:lt2>
        <a:srgbClr val="D9D8D6"/>
      </a:lt2>
      <a:accent1>
        <a:srgbClr val="70A94F"/>
      </a:accent1>
      <a:accent2>
        <a:srgbClr val="93358D"/>
      </a:accent2>
      <a:accent3>
        <a:srgbClr val="007CBA"/>
      </a:accent3>
      <a:accent4>
        <a:srgbClr val="FF671D"/>
      </a:accent4>
      <a:accent5>
        <a:srgbClr val="D7282F"/>
      </a:accent5>
      <a:accent6>
        <a:srgbClr val="F2F2F2"/>
      </a:accent6>
      <a:hlink>
        <a:srgbClr val="D8D8D8"/>
      </a:hlink>
      <a:folHlink>
        <a:srgbClr val="BFBFBF"/>
      </a:folHlink>
    </a:clrScheme>
    <a:fontScheme name="OD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606E51E3476440BCCA29E6430B1284" ma:contentTypeVersion="2" ma:contentTypeDescription="Create a new document." ma:contentTypeScope="" ma:versionID="748aa3c364d768ae72af4efabccb4bcc">
  <xsd:schema xmlns:xsd="http://www.w3.org/2001/XMLSchema" xmlns:xs="http://www.w3.org/2001/XMLSchema" xmlns:p="http://schemas.microsoft.com/office/2006/metadata/properties" xmlns:ns1="http://schemas.microsoft.com/sharepoint/v3" xmlns:ns2="414e15ea-35fd-4cff-b780-bb342b3dfcbd" targetNamespace="http://schemas.microsoft.com/office/2006/metadata/properties" ma:root="true" ma:fieldsID="228ed2aec82a4673187ed6d06b0265ae" ns1:_="" ns2:_="">
    <xsd:import namespace="http://schemas.microsoft.com/sharepoint/v3"/>
    <xsd:import namespace="414e15ea-35fd-4cff-b780-bb342b3dfcb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e15ea-35fd-4cff-b780-bb342b3df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906CD6-F6B3-405E-9CB4-F22FC9F86C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304A2D-C936-41A5-8547-DE2AD07F8E1E}"/>
</file>

<file path=customXml/itemProps3.xml><?xml version="1.0" encoding="utf-8"?>
<ds:datastoreItem xmlns:ds="http://schemas.openxmlformats.org/officeDocument/2006/customXml" ds:itemID="{55051199-DD8D-4D4E-A021-61063AC1C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RiSE</Template>
  <TotalTime>1329</TotalTime>
  <Words>909</Words>
  <Application>Microsoft Office PowerPoint</Application>
  <PresentationFormat>Widescreen</PresentationFormat>
  <Paragraphs>126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Finance</vt:lpstr>
      <vt:lpstr>HB2544 - Updates</vt:lpstr>
      <vt:lpstr>Basic Updates</vt:lpstr>
      <vt:lpstr>Service Enhancement grants</vt:lpstr>
      <vt:lpstr>Host Homes demonstration project</vt:lpstr>
      <vt:lpstr>Host Homes demonstration project (cont.)</vt:lpstr>
      <vt:lpstr>Dates</vt:lpstr>
      <vt:lpstr>Next Steps </vt:lpstr>
      <vt:lpstr>Statewide Summit on Youth Experiencing Homelessness</vt:lpstr>
      <vt:lpstr>Statewide Summit on Youth Experiencing Homelessness (cont)</vt:lpstr>
      <vt:lpstr>Summit Registration Links</vt:lpstr>
    </vt:vector>
  </TitlesOfParts>
  <Manager>www.brightcarbon.com</Manager>
  <Company>BrightCarbon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BrightCarbon</dc:title>
  <dc:subject>Visual Conversations. Visible Results.</dc:subject>
  <dc:creator>BrightCarbon</dc:creator>
  <cp:keywords>Compelling, Clear, Persuasive</cp:keywords>
  <dc:description>www.brightcarbon.com</dc:description>
  <cp:lastModifiedBy>RASMUSSEN Matthew</cp:lastModifiedBy>
  <cp:revision>16</cp:revision>
  <dcterms:created xsi:type="dcterms:W3CDTF">2018-09-12T09:51:24Z</dcterms:created>
  <dcterms:modified xsi:type="dcterms:W3CDTF">2021-08-10T17:57:20Z</dcterms:modified>
  <cp:category>www.brightcarbon.com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0x01010000606E51E3476440BCCA29E6430B1284</vt:lpwstr>
  </property>
</Properties>
</file>