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12" r:id="rId3"/>
    <p:sldId id="257" r:id="rId4"/>
    <p:sldId id="267" r:id="rId5"/>
    <p:sldId id="297" r:id="rId6"/>
    <p:sldId id="265" r:id="rId7"/>
    <p:sldId id="304" r:id="rId8"/>
    <p:sldId id="263" r:id="rId9"/>
    <p:sldId id="311" r:id="rId10"/>
    <p:sldId id="310" r:id="rId11"/>
    <p:sldId id="260" r:id="rId12"/>
    <p:sldId id="314" r:id="rId13"/>
    <p:sldId id="282" r:id="rId14"/>
    <p:sldId id="284" r:id="rId15"/>
    <p:sldId id="285" r:id="rId16"/>
    <p:sldId id="290" r:id="rId17"/>
    <p:sldId id="291" r:id="rId18"/>
    <p:sldId id="292" r:id="rId19"/>
    <p:sldId id="313" r:id="rId20"/>
    <p:sldId id="261"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hant Amie E." initials="BAE" lastIdx="1" clrIdx="0">
    <p:extLst>
      <p:ext uri="{19B8F6BF-5375-455C-9EA6-DF929625EA0E}">
        <p15:presenceInfo xmlns:p15="http://schemas.microsoft.com/office/powerpoint/2012/main" userId="S-1-5-21-1785325077-1463254927-3633885052-4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1" autoAdjust="0"/>
    <p:restoredTop sz="93576" autoAdjust="0"/>
  </p:normalViewPr>
  <p:slideViewPr>
    <p:cSldViewPr snapToGrid="0">
      <p:cViewPr varScale="1">
        <p:scale>
          <a:sx n="67" d="100"/>
          <a:sy n="67"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691B1-38D7-4826-B2FD-E332C9F9919E}"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A5B4C5A0-D3CE-45E2-8ECC-F4DB444C058D}">
      <dgm:prSet phldrT="[Text]"/>
      <dgm:spPr>
        <a:solidFill>
          <a:srgbClr val="00B050"/>
        </a:solidFill>
      </dgm:spPr>
      <dgm:t>
        <a:bodyPr/>
        <a:lstStyle/>
        <a:p>
          <a:r>
            <a:rPr lang="en-US" dirty="0"/>
            <a:t>Subapplication Period Opens</a:t>
          </a:r>
        </a:p>
      </dgm:t>
    </dgm:pt>
    <dgm:pt modelId="{C8DFF029-14AE-485E-8B73-8DDA542286C7}" type="parTrans" cxnId="{5AE0C2E9-92C3-486E-9A68-B0322C8D72E0}">
      <dgm:prSet/>
      <dgm:spPr/>
      <dgm:t>
        <a:bodyPr/>
        <a:lstStyle/>
        <a:p>
          <a:endParaRPr lang="en-US"/>
        </a:p>
      </dgm:t>
    </dgm:pt>
    <dgm:pt modelId="{A2BBDE45-29DF-4C56-9AE1-716CAC277A4F}" type="sibTrans" cxnId="{5AE0C2E9-92C3-486E-9A68-B0322C8D72E0}">
      <dgm:prSet/>
      <dgm:spPr>
        <a:solidFill>
          <a:srgbClr val="00B050"/>
        </a:solidFill>
      </dgm:spPr>
      <dgm:t>
        <a:bodyPr/>
        <a:lstStyle/>
        <a:p>
          <a:endParaRPr lang="en-US"/>
        </a:p>
      </dgm:t>
    </dgm:pt>
    <dgm:pt modelId="{1EB79FBA-3147-4FE4-A768-D9A5DAD9BDBB}">
      <dgm:prSet phldrT="[Text]"/>
      <dgm:spPr>
        <a:solidFill>
          <a:srgbClr val="00B050"/>
        </a:solidFill>
      </dgm:spPr>
      <dgm:t>
        <a:bodyPr/>
        <a:lstStyle/>
        <a:p>
          <a:r>
            <a:rPr lang="en-US" dirty="0"/>
            <a:t>Pre-application/Letter of Intent</a:t>
          </a:r>
        </a:p>
      </dgm:t>
    </dgm:pt>
    <dgm:pt modelId="{25366507-293B-42C4-B26A-0F01782D21CF}" type="parTrans" cxnId="{26937BB5-C6BA-46D6-98A0-A99EC3AAD2FF}">
      <dgm:prSet/>
      <dgm:spPr/>
      <dgm:t>
        <a:bodyPr/>
        <a:lstStyle/>
        <a:p>
          <a:endParaRPr lang="en-US"/>
        </a:p>
      </dgm:t>
    </dgm:pt>
    <dgm:pt modelId="{39546304-8539-49C7-B121-7D96116624E9}" type="sibTrans" cxnId="{26937BB5-C6BA-46D6-98A0-A99EC3AAD2FF}">
      <dgm:prSet/>
      <dgm:spPr>
        <a:solidFill>
          <a:srgbClr val="00B050"/>
        </a:solidFill>
      </dgm:spPr>
      <dgm:t>
        <a:bodyPr/>
        <a:lstStyle/>
        <a:p>
          <a:endParaRPr lang="en-US" dirty="0"/>
        </a:p>
      </dgm:t>
    </dgm:pt>
    <dgm:pt modelId="{026A9A9C-807E-4E7B-8EE8-FD437EF91A3B}">
      <dgm:prSet phldrT="[Text]"/>
      <dgm:spPr>
        <a:solidFill>
          <a:srgbClr val="00B050"/>
        </a:solidFill>
      </dgm:spPr>
      <dgm:t>
        <a:bodyPr/>
        <a:lstStyle/>
        <a:p>
          <a:r>
            <a:rPr lang="en-US" dirty="0"/>
            <a:t>Subapplication</a:t>
          </a:r>
        </a:p>
      </dgm:t>
    </dgm:pt>
    <dgm:pt modelId="{6C5A1983-E3F6-410F-B12B-9869289AE1AD}" type="parTrans" cxnId="{2126AA82-9866-418B-8190-EDA7EA1323CC}">
      <dgm:prSet/>
      <dgm:spPr/>
      <dgm:t>
        <a:bodyPr/>
        <a:lstStyle/>
        <a:p>
          <a:endParaRPr lang="en-US"/>
        </a:p>
      </dgm:t>
    </dgm:pt>
    <dgm:pt modelId="{839B5C77-0214-48B3-8AA3-48D55265B147}" type="sibTrans" cxnId="{2126AA82-9866-418B-8190-EDA7EA1323CC}">
      <dgm:prSet/>
      <dgm:spPr>
        <a:solidFill>
          <a:srgbClr val="00B050"/>
        </a:solidFill>
      </dgm:spPr>
      <dgm:t>
        <a:bodyPr/>
        <a:lstStyle/>
        <a:p>
          <a:endParaRPr lang="en-US"/>
        </a:p>
      </dgm:t>
    </dgm:pt>
    <dgm:pt modelId="{182597A6-FC94-4F6B-91FB-7C0219612A30}">
      <dgm:prSet phldrT="[Text]"/>
      <dgm:spPr>
        <a:solidFill>
          <a:srgbClr val="00B050"/>
        </a:solidFill>
      </dgm:spPr>
      <dgm:t>
        <a:bodyPr/>
        <a:lstStyle/>
        <a:p>
          <a:r>
            <a:rPr lang="en-US" dirty="0"/>
            <a:t>Review Panel*</a:t>
          </a:r>
        </a:p>
      </dgm:t>
    </dgm:pt>
    <dgm:pt modelId="{446DEB71-47EE-4643-ADC4-5BE68790D5DE}" type="parTrans" cxnId="{4160716A-8C06-43C5-A354-B8783802F560}">
      <dgm:prSet/>
      <dgm:spPr/>
      <dgm:t>
        <a:bodyPr/>
        <a:lstStyle/>
        <a:p>
          <a:endParaRPr lang="en-US"/>
        </a:p>
      </dgm:t>
    </dgm:pt>
    <dgm:pt modelId="{27776BD3-796D-45C7-BEF8-6678B0459388}" type="sibTrans" cxnId="{4160716A-8C06-43C5-A354-B8783802F560}">
      <dgm:prSet/>
      <dgm:spPr>
        <a:solidFill>
          <a:srgbClr val="00B050"/>
        </a:solidFill>
      </dgm:spPr>
      <dgm:t>
        <a:bodyPr/>
        <a:lstStyle/>
        <a:p>
          <a:endParaRPr lang="en-US"/>
        </a:p>
      </dgm:t>
    </dgm:pt>
    <dgm:pt modelId="{F9AD71CB-7E4C-4D09-BD3E-96037A234CE0}">
      <dgm:prSet/>
      <dgm:spPr>
        <a:solidFill>
          <a:srgbClr val="00B050"/>
        </a:solidFill>
      </dgm:spPr>
      <dgm:t>
        <a:bodyPr/>
        <a:lstStyle/>
        <a:p>
          <a:r>
            <a:rPr lang="en-US" dirty="0"/>
            <a:t>Revise Subapplication</a:t>
          </a:r>
        </a:p>
      </dgm:t>
    </dgm:pt>
    <dgm:pt modelId="{48623579-9C27-42FC-9712-B80A84CA1638}" type="parTrans" cxnId="{B86BD6D8-5C0F-4202-9F5E-D0EE0D5DB12E}">
      <dgm:prSet/>
      <dgm:spPr/>
      <dgm:t>
        <a:bodyPr/>
        <a:lstStyle/>
        <a:p>
          <a:endParaRPr lang="en-US"/>
        </a:p>
      </dgm:t>
    </dgm:pt>
    <dgm:pt modelId="{80EF0B08-1159-4843-91CE-C4C30B4E4D7E}" type="sibTrans" cxnId="{B86BD6D8-5C0F-4202-9F5E-D0EE0D5DB12E}">
      <dgm:prSet/>
      <dgm:spPr>
        <a:solidFill>
          <a:srgbClr val="00B050"/>
        </a:solidFill>
      </dgm:spPr>
      <dgm:t>
        <a:bodyPr/>
        <a:lstStyle/>
        <a:p>
          <a:endParaRPr lang="en-US"/>
        </a:p>
      </dgm:t>
    </dgm:pt>
    <dgm:pt modelId="{86F7AD03-276F-4CE0-9472-B106FB0FC127}">
      <dgm:prSet/>
      <dgm:spPr>
        <a:solidFill>
          <a:srgbClr val="00B050"/>
        </a:solidFill>
      </dgm:spPr>
      <dgm:t>
        <a:bodyPr/>
        <a:lstStyle/>
        <a:p>
          <a:r>
            <a:rPr lang="en-US" dirty="0"/>
            <a:t>State Approval and Submittal to FEMA</a:t>
          </a:r>
        </a:p>
      </dgm:t>
    </dgm:pt>
    <dgm:pt modelId="{49ED34CB-FABB-43FF-9869-A18C37544B95}" type="parTrans" cxnId="{3ADE525C-D27F-438F-A8ED-E5341E58B1BC}">
      <dgm:prSet/>
      <dgm:spPr/>
      <dgm:t>
        <a:bodyPr/>
        <a:lstStyle/>
        <a:p>
          <a:endParaRPr lang="en-US"/>
        </a:p>
      </dgm:t>
    </dgm:pt>
    <dgm:pt modelId="{F27940E2-53C4-4691-86BE-0FD8CFAE0E01}" type="sibTrans" cxnId="{3ADE525C-D27F-438F-A8ED-E5341E58B1BC}">
      <dgm:prSet/>
      <dgm:spPr/>
      <dgm:t>
        <a:bodyPr/>
        <a:lstStyle/>
        <a:p>
          <a:endParaRPr lang="en-US"/>
        </a:p>
      </dgm:t>
    </dgm:pt>
    <dgm:pt modelId="{57E96000-3D63-4169-9F80-3FBA561D604E}" type="pres">
      <dgm:prSet presAssocID="{B4E691B1-38D7-4826-B2FD-E332C9F9919E}" presName="diagram" presStyleCnt="0">
        <dgm:presLayoutVars>
          <dgm:dir/>
          <dgm:resizeHandles val="exact"/>
        </dgm:presLayoutVars>
      </dgm:prSet>
      <dgm:spPr/>
    </dgm:pt>
    <dgm:pt modelId="{BCB5FBB3-9670-4ABB-B9D2-3126EC3747AC}" type="pres">
      <dgm:prSet presAssocID="{A5B4C5A0-D3CE-45E2-8ECC-F4DB444C058D}" presName="node" presStyleLbl="node1" presStyleIdx="0" presStyleCnt="6">
        <dgm:presLayoutVars>
          <dgm:bulletEnabled val="1"/>
        </dgm:presLayoutVars>
      </dgm:prSet>
      <dgm:spPr/>
    </dgm:pt>
    <dgm:pt modelId="{79BD4D9B-8ED9-4D61-92D0-99EFD04DC140}" type="pres">
      <dgm:prSet presAssocID="{A2BBDE45-29DF-4C56-9AE1-716CAC277A4F}" presName="sibTrans" presStyleLbl="sibTrans2D1" presStyleIdx="0" presStyleCnt="5" custScaleX="168555" custLinFactNeighborX="6660"/>
      <dgm:spPr/>
    </dgm:pt>
    <dgm:pt modelId="{59AF9F47-CE4B-45DB-96F7-B9DD5B36C65A}" type="pres">
      <dgm:prSet presAssocID="{A2BBDE45-29DF-4C56-9AE1-716CAC277A4F}" presName="connectorText" presStyleLbl="sibTrans2D1" presStyleIdx="0" presStyleCnt="5"/>
      <dgm:spPr/>
    </dgm:pt>
    <dgm:pt modelId="{4E26DDC2-0176-4C1D-9414-811A04A9A2B8}" type="pres">
      <dgm:prSet presAssocID="{1EB79FBA-3147-4FE4-A768-D9A5DAD9BDBB}" presName="node" presStyleLbl="node1" presStyleIdx="1" presStyleCnt="6">
        <dgm:presLayoutVars>
          <dgm:bulletEnabled val="1"/>
        </dgm:presLayoutVars>
      </dgm:prSet>
      <dgm:spPr/>
    </dgm:pt>
    <dgm:pt modelId="{30FDDE9C-BCC0-42EA-AAD8-F8F4268826F1}" type="pres">
      <dgm:prSet presAssocID="{39546304-8539-49C7-B121-7D96116624E9}" presName="sibTrans" presStyleLbl="sibTrans2D1" presStyleIdx="1" presStyleCnt="5" custAng="19458422" custScaleX="90197" custScaleY="115078" custLinFactY="-92187" custLinFactNeighborX="3932" custLinFactNeighborY="-100000"/>
      <dgm:spPr/>
    </dgm:pt>
    <dgm:pt modelId="{C7D7C5AE-7673-4EF6-8DA0-1B20473AC5E3}" type="pres">
      <dgm:prSet presAssocID="{39546304-8539-49C7-B121-7D96116624E9}" presName="connectorText" presStyleLbl="sibTrans2D1" presStyleIdx="1" presStyleCnt="5"/>
      <dgm:spPr/>
    </dgm:pt>
    <dgm:pt modelId="{497F4D64-489E-4E35-9C0D-F459D4708BDD}" type="pres">
      <dgm:prSet presAssocID="{026A9A9C-807E-4E7B-8EE8-FD437EF91A3B}" presName="node" presStyleLbl="node1" presStyleIdx="2" presStyleCnt="6" custLinFactY="65933" custLinFactNeighborX="-1412" custLinFactNeighborY="100000">
        <dgm:presLayoutVars>
          <dgm:bulletEnabled val="1"/>
        </dgm:presLayoutVars>
      </dgm:prSet>
      <dgm:spPr/>
    </dgm:pt>
    <dgm:pt modelId="{905962D1-CD9A-424C-8A81-E19CDD6B473E}" type="pres">
      <dgm:prSet presAssocID="{839B5C77-0214-48B3-8AA3-48D55265B147}" presName="sibTrans" presStyleLbl="sibTrans2D1" presStyleIdx="2" presStyleCnt="5" custAng="10860561" custScaleX="161752" custScaleY="106941"/>
      <dgm:spPr/>
    </dgm:pt>
    <dgm:pt modelId="{D98FA583-C74B-467D-9B9C-6E58EFD50D2E}" type="pres">
      <dgm:prSet presAssocID="{839B5C77-0214-48B3-8AA3-48D55265B147}" presName="connectorText" presStyleLbl="sibTrans2D1" presStyleIdx="2" presStyleCnt="5"/>
      <dgm:spPr/>
    </dgm:pt>
    <dgm:pt modelId="{EFAFEA2D-66C6-464B-801F-AB8BCEDA82E1}" type="pres">
      <dgm:prSet presAssocID="{182597A6-FC94-4F6B-91FB-7C0219612A30}" presName="node" presStyleLbl="node1" presStyleIdx="3" presStyleCnt="6" custLinFactY="-67699" custLinFactNeighborX="-3177" custLinFactNeighborY="-100000">
        <dgm:presLayoutVars>
          <dgm:bulletEnabled val="1"/>
        </dgm:presLayoutVars>
      </dgm:prSet>
      <dgm:spPr/>
    </dgm:pt>
    <dgm:pt modelId="{CC1310FF-CD55-4E66-B216-7D937CBB272C}" type="pres">
      <dgm:prSet presAssocID="{27776BD3-796D-45C7-BEF8-6678B0459388}" presName="sibTrans" presStyleLbl="sibTrans2D1" presStyleIdx="3" presStyleCnt="5" custAng="2179842" custLinFactY="100000" custLinFactNeighborX="-1943" custLinFactNeighborY="106420"/>
      <dgm:spPr/>
    </dgm:pt>
    <dgm:pt modelId="{3FC0208E-6D0B-4343-AF16-3626A46F711F}" type="pres">
      <dgm:prSet presAssocID="{27776BD3-796D-45C7-BEF8-6678B0459388}" presName="connectorText" presStyleLbl="sibTrans2D1" presStyleIdx="3" presStyleCnt="5"/>
      <dgm:spPr/>
    </dgm:pt>
    <dgm:pt modelId="{3845C1B4-6657-47D2-974D-39A0047ACE4A}" type="pres">
      <dgm:prSet presAssocID="{F9AD71CB-7E4C-4D09-BD3E-96037A234CE0}" presName="node" presStyleLbl="node1" presStyleIdx="4" presStyleCnt="6">
        <dgm:presLayoutVars>
          <dgm:bulletEnabled val="1"/>
        </dgm:presLayoutVars>
      </dgm:prSet>
      <dgm:spPr/>
    </dgm:pt>
    <dgm:pt modelId="{10A54C72-4095-40B5-B0B3-AFE7A3E4A6DC}" type="pres">
      <dgm:prSet presAssocID="{80EF0B08-1159-4843-91CE-C4C30B4E4D7E}" presName="sibTrans" presStyleLbl="sibTrans2D1" presStyleIdx="4" presStyleCnt="5" custScaleX="179163" custScaleY="96217" custLinFactNeighborX="-3330" custLinFactNeighborY="1424"/>
      <dgm:spPr/>
    </dgm:pt>
    <dgm:pt modelId="{71042B69-3F56-4D37-BED9-852D94BB0CE8}" type="pres">
      <dgm:prSet presAssocID="{80EF0B08-1159-4843-91CE-C4C30B4E4D7E}" presName="connectorText" presStyleLbl="sibTrans2D1" presStyleIdx="4" presStyleCnt="5"/>
      <dgm:spPr/>
    </dgm:pt>
    <dgm:pt modelId="{09AF5D96-6C3D-4F3F-BC8F-4852923E576E}" type="pres">
      <dgm:prSet presAssocID="{86F7AD03-276F-4CE0-9472-B106FB0FC127}" presName="node" presStyleLbl="node1" presStyleIdx="5" presStyleCnt="6">
        <dgm:presLayoutVars>
          <dgm:bulletEnabled val="1"/>
        </dgm:presLayoutVars>
      </dgm:prSet>
      <dgm:spPr/>
    </dgm:pt>
  </dgm:ptLst>
  <dgm:cxnLst>
    <dgm:cxn modelId="{8B749409-7478-4749-95BE-D56F011A1699}" type="presOf" srcId="{A5B4C5A0-D3CE-45E2-8ECC-F4DB444C058D}" destId="{BCB5FBB3-9670-4ABB-B9D2-3126EC3747AC}" srcOrd="0" destOrd="0" presId="urn:microsoft.com/office/officeart/2005/8/layout/process5"/>
    <dgm:cxn modelId="{D065B523-2A5B-45ED-95A9-DB76CA9349B4}" type="presOf" srcId="{B4E691B1-38D7-4826-B2FD-E332C9F9919E}" destId="{57E96000-3D63-4169-9F80-3FBA561D604E}" srcOrd="0" destOrd="0" presId="urn:microsoft.com/office/officeart/2005/8/layout/process5"/>
    <dgm:cxn modelId="{30B7C92B-A87F-4914-8963-72A9B1C0E331}" type="presOf" srcId="{F9AD71CB-7E4C-4D09-BD3E-96037A234CE0}" destId="{3845C1B4-6657-47D2-974D-39A0047ACE4A}" srcOrd="0" destOrd="0" presId="urn:microsoft.com/office/officeart/2005/8/layout/process5"/>
    <dgm:cxn modelId="{25546139-2567-4E00-9E84-4326A5016172}" type="presOf" srcId="{39546304-8539-49C7-B121-7D96116624E9}" destId="{C7D7C5AE-7673-4EF6-8DA0-1B20473AC5E3}" srcOrd="1" destOrd="0" presId="urn:microsoft.com/office/officeart/2005/8/layout/process5"/>
    <dgm:cxn modelId="{61B4BB3B-03D7-4FB0-A878-F4B852BA779A}" type="presOf" srcId="{86F7AD03-276F-4CE0-9472-B106FB0FC127}" destId="{09AF5D96-6C3D-4F3F-BC8F-4852923E576E}" srcOrd="0" destOrd="0" presId="urn:microsoft.com/office/officeart/2005/8/layout/process5"/>
    <dgm:cxn modelId="{3ADE525C-D27F-438F-A8ED-E5341E58B1BC}" srcId="{B4E691B1-38D7-4826-B2FD-E332C9F9919E}" destId="{86F7AD03-276F-4CE0-9472-B106FB0FC127}" srcOrd="5" destOrd="0" parTransId="{49ED34CB-FABB-43FF-9869-A18C37544B95}" sibTransId="{F27940E2-53C4-4691-86BE-0FD8CFAE0E01}"/>
    <dgm:cxn modelId="{3083126A-19AF-49DB-852A-0894A29A9FD1}" type="presOf" srcId="{27776BD3-796D-45C7-BEF8-6678B0459388}" destId="{3FC0208E-6D0B-4343-AF16-3626A46F711F}" srcOrd="1" destOrd="0" presId="urn:microsoft.com/office/officeart/2005/8/layout/process5"/>
    <dgm:cxn modelId="{4160716A-8C06-43C5-A354-B8783802F560}" srcId="{B4E691B1-38D7-4826-B2FD-E332C9F9919E}" destId="{182597A6-FC94-4F6B-91FB-7C0219612A30}" srcOrd="3" destOrd="0" parTransId="{446DEB71-47EE-4643-ADC4-5BE68790D5DE}" sibTransId="{27776BD3-796D-45C7-BEF8-6678B0459388}"/>
    <dgm:cxn modelId="{9682F36C-6017-475B-A5EB-EF1A26E425ED}" type="presOf" srcId="{80EF0B08-1159-4843-91CE-C4C30B4E4D7E}" destId="{10A54C72-4095-40B5-B0B3-AFE7A3E4A6DC}" srcOrd="0" destOrd="0" presId="urn:microsoft.com/office/officeart/2005/8/layout/process5"/>
    <dgm:cxn modelId="{50FA2273-85BD-4CA7-AA8E-EA3AA50D6A97}" type="presOf" srcId="{026A9A9C-807E-4E7B-8EE8-FD437EF91A3B}" destId="{497F4D64-489E-4E35-9C0D-F459D4708BDD}" srcOrd="0" destOrd="0" presId="urn:microsoft.com/office/officeart/2005/8/layout/process5"/>
    <dgm:cxn modelId="{E15B9A73-1E55-438F-A026-98391FB7E5BF}" type="presOf" srcId="{A2BBDE45-29DF-4C56-9AE1-716CAC277A4F}" destId="{79BD4D9B-8ED9-4D61-92D0-99EFD04DC140}" srcOrd="0" destOrd="0" presId="urn:microsoft.com/office/officeart/2005/8/layout/process5"/>
    <dgm:cxn modelId="{7D54F77A-6BE5-41C1-9557-8A172C9F8943}" type="presOf" srcId="{182597A6-FC94-4F6B-91FB-7C0219612A30}" destId="{EFAFEA2D-66C6-464B-801F-AB8BCEDA82E1}" srcOrd="0" destOrd="0" presId="urn:microsoft.com/office/officeart/2005/8/layout/process5"/>
    <dgm:cxn modelId="{2126AA82-9866-418B-8190-EDA7EA1323CC}" srcId="{B4E691B1-38D7-4826-B2FD-E332C9F9919E}" destId="{026A9A9C-807E-4E7B-8EE8-FD437EF91A3B}" srcOrd="2" destOrd="0" parTransId="{6C5A1983-E3F6-410F-B12B-9869289AE1AD}" sibTransId="{839B5C77-0214-48B3-8AA3-48D55265B147}"/>
    <dgm:cxn modelId="{96FF5189-6C20-4264-A63B-A9C487B891BF}" type="presOf" srcId="{A2BBDE45-29DF-4C56-9AE1-716CAC277A4F}" destId="{59AF9F47-CE4B-45DB-96F7-B9DD5B36C65A}" srcOrd="1" destOrd="0" presId="urn:microsoft.com/office/officeart/2005/8/layout/process5"/>
    <dgm:cxn modelId="{B2B7359E-FE0C-41A9-BFF5-1371969FAC56}" type="presOf" srcId="{80EF0B08-1159-4843-91CE-C4C30B4E4D7E}" destId="{71042B69-3F56-4D37-BED9-852D94BB0CE8}" srcOrd="1" destOrd="0" presId="urn:microsoft.com/office/officeart/2005/8/layout/process5"/>
    <dgm:cxn modelId="{ACE36CA0-E0AA-4ED5-A9F7-763A2CF2F27F}" type="presOf" srcId="{839B5C77-0214-48B3-8AA3-48D55265B147}" destId="{905962D1-CD9A-424C-8A81-E19CDD6B473E}" srcOrd="0" destOrd="0" presId="urn:microsoft.com/office/officeart/2005/8/layout/process5"/>
    <dgm:cxn modelId="{43D9FAAE-397D-458A-B180-C6A7CABD8FA6}" type="presOf" srcId="{1EB79FBA-3147-4FE4-A768-D9A5DAD9BDBB}" destId="{4E26DDC2-0176-4C1D-9414-811A04A9A2B8}" srcOrd="0" destOrd="0" presId="urn:microsoft.com/office/officeart/2005/8/layout/process5"/>
    <dgm:cxn modelId="{26937BB5-C6BA-46D6-98A0-A99EC3AAD2FF}" srcId="{B4E691B1-38D7-4826-B2FD-E332C9F9919E}" destId="{1EB79FBA-3147-4FE4-A768-D9A5DAD9BDBB}" srcOrd="1" destOrd="0" parTransId="{25366507-293B-42C4-B26A-0F01782D21CF}" sibTransId="{39546304-8539-49C7-B121-7D96116624E9}"/>
    <dgm:cxn modelId="{FB809AB6-C3BE-402B-A6B5-C004ED58ECB3}" type="presOf" srcId="{39546304-8539-49C7-B121-7D96116624E9}" destId="{30FDDE9C-BCC0-42EA-AAD8-F8F4268826F1}" srcOrd="0" destOrd="0" presId="urn:microsoft.com/office/officeart/2005/8/layout/process5"/>
    <dgm:cxn modelId="{B86BD6D8-5C0F-4202-9F5E-D0EE0D5DB12E}" srcId="{B4E691B1-38D7-4826-B2FD-E332C9F9919E}" destId="{F9AD71CB-7E4C-4D09-BD3E-96037A234CE0}" srcOrd="4" destOrd="0" parTransId="{48623579-9C27-42FC-9712-B80A84CA1638}" sibTransId="{80EF0B08-1159-4843-91CE-C4C30B4E4D7E}"/>
    <dgm:cxn modelId="{EC5DC6E4-F5EB-4764-8C4F-A5668A42C6E9}" type="presOf" srcId="{27776BD3-796D-45C7-BEF8-6678B0459388}" destId="{CC1310FF-CD55-4E66-B216-7D937CBB272C}" srcOrd="0" destOrd="0" presId="urn:microsoft.com/office/officeart/2005/8/layout/process5"/>
    <dgm:cxn modelId="{5AE0C2E9-92C3-486E-9A68-B0322C8D72E0}" srcId="{B4E691B1-38D7-4826-B2FD-E332C9F9919E}" destId="{A5B4C5A0-D3CE-45E2-8ECC-F4DB444C058D}" srcOrd="0" destOrd="0" parTransId="{C8DFF029-14AE-485E-8B73-8DDA542286C7}" sibTransId="{A2BBDE45-29DF-4C56-9AE1-716CAC277A4F}"/>
    <dgm:cxn modelId="{04B8E5F5-EFF5-4BFF-AD52-C60A14139090}" type="presOf" srcId="{839B5C77-0214-48B3-8AA3-48D55265B147}" destId="{D98FA583-C74B-467D-9B9C-6E58EFD50D2E}" srcOrd="1" destOrd="0" presId="urn:microsoft.com/office/officeart/2005/8/layout/process5"/>
    <dgm:cxn modelId="{190464DD-C74C-44D5-BF90-7552E86040E9}" type="presParOf" srcId="{57E96000-3D63-4169-9F80-3FBA561D604E}" destId="{BCB5FBB3-9670-4ABB-B9D2-3126EC3747AC}" srcOrd="0" destOrd="0" presId="urn:microsoft.com/office/officeart/2005/8/layout/process5"/>
    <dgm:cxn modelId="{00578D5E-D920-4790-9A3F-920DBF1542E2}" type="presParOf" srcId="{57E96000-3D63-4169-9F80-3FBA561D604E}" destId="{79BD4D9B-8ED9-4D61-92D0-99EFD04DC140}" srcOrd="1" destOrd="0" presId="urn:microsoft.com/office/officeart/2005/8/layout/process5"/>
    <dgm:cxn modelId="{949DFCD8-2C76-422E-A7E1-A29A82342C19}" type="presParOf" srcId="{79BD4D9B-8ED9-4D61-92D0-99EFD04DC140}" destId="{59AF9F47-CE4B-45DB-96F7-B9DD5B36C65A}" srcOrd="0" destOrd="0" presId="urn:microsoft.com/office/officeart/2005/8/layout/process5"/>
    <dgm:cxn modelId="{16ED41F0-3705-4B61-9728-EC5F69400531}" type="presParOf" srcId="{57E96000-3D63-4169-9F80-3FBA561D604E}" destId="{4E26DDC2-0176-4C1D-9414-811A04A9A2B8}" srcOrd="2" destOrd="0" presId="urn:microsoft.com/office/officeart/2005/8/layout/process5"/>
    <dgm:cxn modelId="{A1ED4108-E959-418C-A844-1D8C4FF8D162}" type="presParOf" srcId="{57E96000-3D63-4169-9F80-3FBA561D604E}" destId="{30FDDE9C-BCC0-42EA-AAD8-F8F4268826F1}" srcOrd="3" destOrd="0" presId="urn:microsoft.com/office/officeart/2005/8/layout/process5"/>
    <dgm:cxn modelId="{BBF7FF13-C503-438B-B2B3-90CDC29FA990}" type="presParOf" srcId="{30FDDE9C-BCC0-42EA-AAD8-F8F4268826F1}" destId="{C7D7C5AE-7673-4EF6-8DA0-1B20473AC5E3}" srcOrd="0" destOrd="0" presId="urn:microsoft.com/office/officeart/2005/8/layout/process5"/>
    <dgm:cxn modelId="{ECDEAF26-38A3-4976-B7FA-1A58E262F463}" type="presParOf" srcId="{57E96000-3D63-4169-9F80-3FBA561D604E}" destId="{497F4D64-489E-4E35-9C0D-F459D4708BDD}" srcOrd="4" destOrd="0" presId="urn:microsoft.com/office/officeart/2005/8/layout/process5"/>
    <dgm:cxn modelId="{3D6B6588-86DB-4550-9B4B-E205F578F3E0}" type="presParOf" srcId="{57E96000-3D63-4169-9F80-3FBA561D604E}" destId="{905962D1-CD9A-424C-8A81-E19CDD6B473E}" srcOrd="5" destOrd="0" presId="urn:microsoft.com/office/officeart/2005/8/layout/process5"/>
    <dgm:cxn modelId="{B59FDEC8-CC6B-4467-B021-A17A5E83AB30}" type="presParOf" srcId="{905962D1-CD9A-424C-8A81-E19CDD6B473E}" destId="{D98FA583-C74B-467D-9B9C-6E58EFD50D2E}" srcOrd="0" destOrd="0" presId="urn:microsoft.com/office/officeart/2005/8/layout/process5"/>
    <dgm:cxn modelId="{74B3EEE9-CCFB-432A-9A65-5BB9D7AED863}" type="presParOf" srcId="{57E96000-3D63-4169-9F80-3FBA561D604E}" destId="{EFAFEA2D-66C6-464B-801F-AB8BCEDA82E1}" srcOrd="6" destOrd="0" presId="urn:microsoft.com/office/officeart/2005/8/layout/process5"/>
    <dgm:cxn modelId="{A57F650F-E821-4C09-B582-4431D239DBA5}" type="presParOf" srcId="{57E96000-3D63-4169-9F80-3FBA561D604E}" destId="{CC1310FF-CD55-4E66-B216-7D937CBB272C}" srcOrd="7" destOrd="0" presId="urn:microsoft.com/office/officeart/2005/8/layout/process5"/>
    <dgm:cxn modelId="{1F7436FA-FAD4-429C-A95E-149AA8C9BCE1}" type="presParOf" srcId="{CC1310FF-CD55-4E66-B216-7D937CBB272C}" destId="{3FC0208E-6D0B-4343-AF16-3626A46F711F}" srcOrd="0" destOrd="0" presId="urn:microsoft.com/office/officeart/2005/8/layout/process5"/>
    <dgm:cxn modelId="{41FD6468-2DE1-4D35-A039-A1E71A27009D}" type="presParOf" srcId="{57E96000-3D63-4169-9F80-3FBA561D604E}" destId="{3845C1B4-6657-47D2-974D-39A0047ACE4A}" srcOrd="8" destOrd="0" presId="urn:microsoft.com/office/officeart/2005/8/layout/process5"/>
    <dgm:cxn modelId="{169857A9-0874-404C-AF09-12B9E5B1B6A3}" type="presParOf" srcId="{57E96000-3D63-4169-9F80-3FBA561D604E}" destId="{10A54C72-4095-40B5-B0B3-AFE7A3E4A6DC}" srcOrd="9" destOrd="0" presId="urn:microsoft.com/office/officeart/2005/8/layout/process5"/>
    <dgm:cxn modelId="{3C81C3B9-EFD6-4B68-8BD3-9853A1D24C67}" type="presParOf" srcId="{10A54C72-4095-40B5-B0B3-AFE7A3E4A6DC}" destId="{71042B69-3F56-4D37-BED9-852D94BB0CE8}" srcOrd="0" destOrd="0" presId="urn:microsoft.com/office/officeart/2005/8/layout/process5"/>
    <dgm:cxn modelId="{F8F53EEA-5C90-4485-93C8-CFD433DCD1BB}" type="presParOf" srcId="{57E96000-3D63-4169-9F80-3FBA561D604E}" destId="{09AF5D96-6C3D-4F3F-BC8F-4852923E576E}"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5FBB3-9670-4ABB-B9D2-3126EC3747AC}">
      <dsp:nvSpPr>
        <dsp:cNvPr id="0" name=""/>
        <dsp:cNvSpPr/>
      </dsp:nvSpPr>
      <dsp:spPr>
        <a:xfrm>
          <a:off x="8752" y="616405"/>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Subapplication Period Opens</a:t>
          </a:r>
        </a:p>
      </dsp:txBody>
      <dsp:txXfrm>
        <a:off x="54727" y="662380"/>
        <a:ext cx="2524210" cy="1477746"/>
      </dsp:txXfrm>
    </dsp:sp>
    <dsp:sp modelId="{79BD4D9B-8ED9-4D61-92D0-99EFD04DC140}">
      <dsp:nvSpPr>
        <dsp:cNvPr id="0" name=""/>
        <dsp:cNvSpPr/>
      </dsp:nvSpPr>
      <dsp:spPr>
        <a:xfrm>
          <a:off x="2701961" y="1076849"/>
          <a:ext cx="934849" cy="64880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701961" y="1206610"/>
        <a:ext cx="740207" cy="389285"/>
      </dsp:txXfrm>
    </dsp:sp>
    <dsp:sp modelId="{4E26DDC2-0176-4C1D-9414-811A04A9A2B8}">
      <dsp:nvSpPr>
        <dsp:cNvPr id="0" name=""/>
        <dsp:cNvSpPr/>
      </dsp:nvSpPr>
      <dsp:spPr>
        <a:xfrm>
          <a:off x="3671377" y="616405"/>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Pre-application/Letter of Intent</a:t>
          </a:r>
        </a:p>
      </dsp:txBody>
      <dsp:txXfrm>
        <a:off x="3717352" y="662380"/>
        <a:ext cx="2524210" cy="1477746"/>
      </dsp:txXfrm>
    </dsp:sp>
    <dsp:sp modelId="{30FDDE9C-BCC0-42EA-AAD8-F8F4268826F1}">
      <dsp:nvSpPr>
        <dsp:cNvPr id="0" name=""/>
        <dsp:cNvSpPr/>
      </dsp:nvSpPr>
      <dsp:spPr>
        <a:xfrm>
          <a:off x="6383663" y="1067809"/>
          <a:ext cx="847986" cy="746635"/>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383663" y="1217136"/>
        <a:ext cx="623996" cy="447981"/>
      </dsp:txXfrm>
    </dsp:sp>
    <dsp:sp modelId="{497F4D64-489E-4E35-9C0D-F459D4708BDD}">
      <dsp:nvSpPr>
        <dsp:cNvPr id="0" name=""/>
        <dsp:cNvSpPr/>
      </dsp:nvSpPr>
      <dsp:spPr>
        <a:xfrm>
          <a:off x="7297062" y="3221049"/>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Subapplication</a:t>
          </a:r>
        </a:p>
      </dsp:txBody>
      <dsp:txXfrm>
        <a:off x="7343037" y="3267024"/>
        <a:ext cx="2524210" cy="1477746"/>
      </dsp:txXfrm>
    </dsp:sp>
    <dsp:sp modelId="{905962D1-CD9A-424C-8A81-E19CDD6B473E}">
      <dsp:nvSpPr>
        <dsp:cNvPr id="0" name=""/>
        <dsp:cNvSpPr/>
      </dsp:nvSpPr>
      <dsp:spPr>
        <a:xfrm rot="5400000">
          <a:off x="8131693" y="2364319"/>
          <a:ext cx="901277" cy="693841"/>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8374179" y="2260601"/>
        <a:ext cx="416305" cy="693125"/>
      </dsp:txXfrm>
    </dsp:sp>
    <dsp:sp modelId="{EFAFEA2D-66C6-464B-801F-AB8BCEDA82E1}">
      <dsp:nvSpPr>
        <dsp:cNvPr id="0" name=""/>
        <dsp:cNvSpPr/>
      </dsp:nvSpPr>
      <dsp:spPr>
        <a:xfrm>
          <a:off x="7250887" y="600200"/>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Review Panel*</a:t>
          </a:r>
        </a:p>
      </dsp:txBody>
      <dsp:txXfrm>
        <a:off x="7296862" y="646175"/>
        <a:ext cx="2524210" cy="1477746"/>
      </dsp:txXfrm>
    </dsp:sp>
    <dsp:sp modelId="{CC1310FF-CD55-4E66-B216-7D937CBB272C}">
      <dsp:nvSpPr>
        <dsp:cNvPr id="0" name=""/>
        <dsp:cNvSpPr/>
      </dsp:nvSpPr>
      <dsp:spPr>
        <a:xfrm rot="10800000">
          <a:off x="6297086" y="3700156"/>
          <a:ext cx="950661" cy="648807"/>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6491728" y="3829917"/>
        <a:ext cx="756019" cy="389285"/>
      </dsp:txXfrm>
    </dsp:sp>
    <dsp:sp modelId="{3845C1B4-6657-47D2-974D-39A0047ACE4A}">
      <dsp:nvSpPr>
        <dsp:cNvPr id="0" name=""/>
        <dsp:cNvSpPr/>
      </dsp:nvSpPr>
      <dsp:spPr>
        <a:xfrm>
          <a:off x="3671377" y="3232565"/>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Revise Subapplication</a:t>
          </a:r>
        </a:p>
      </dsp:txBody>
      <dsp:txXfrm>
        <a:off x="3717352" y="3278540"/>
        <a:ext cx="2524210" cy="1477746"/>
      </dsp:txXfrm>
    </dsp:sp>
    <dsp:sp modelId="{10A54C72-4095-40B5-B0B3-AFE7A3E4A6DC}">
      <dsp:nvSpPr>
        <dsp:cNvPr id="0" name=""/>
        <dsp:cNvSpPr/>
      </dsp:nvSpPr>
      <dsp:spPr>
        <a:xfrm rot="10800000">
          <a:off x="2648531" y="3714521"/>
          <a:ext cx="993684" cy="624263"/>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2835810" y="3839374"/>
        <a:ext cx="806405" cy="374557"/>
      </dsp:txXfrm>
    </dsp:sp>
    <dsp:sp modelId="{09AF5D96-6C3D-4F3F-BC8F-4852923E576E}">
      <dsp:nvSpPr>
        <dsp:cNvPr id="0" name=""/>
        <dsp:cNvSpPr/>
      </dsp:nvSpPr>
      <dsp:spPr>
        <a:xfrm>
          <a:off x="8752" y="3232565"/>
          <a:ext cx="2616160" cy="156969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State Approval and Submittal to FEMA</a:t>
          </a:r>
        </a:p>
      </dsp:txBody>
      <dsp:txXfrm>
        <a:off x="54727" y="3278540"/>
        <a:ext cx="2524210" cy="14777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12BE4-5610-4A76-8EEE-28935939AA48}" type="datetimeFigureOut">
              <a:rPr lang="en-US" smtClean="0"/>
              <a:t>3/4/2021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838B3-2F8A-4503-9BF7-6D7B66BE47D3}" type="slidenum">
              <a:rPr lang="en-US" smtClean="0"/>
              <a:t>‹#›</a:t>
            </a:fld>
            <a:endParaRPr lang="en-US" dirty="0"/>
          </a:p>
        </p:txBody>
      </p:sp>
    </p:spTree>
    <p:extLst>
      <p:ext uri="{BB962C8B-B14F-4D97-AF65-F5344CB8AC3E}">
        <p14:creationId xmlns:p14="http://schemas.microsoft.com/office/powerpoint/2010/main" val="426694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Anna is the new Deputy SHMO. She joined</a:t>
            </a:r>
            <a:r>
              <a:rPr lang="en-US" baseline="0" dirty="0"/>
              <a:t> us on Monday and will be covering down for me while I’m out 19JAN-1APR. Please continue to send inquires to shmo@mil.state.or.us as we are both receiving emails from that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B838B3-2F8A-4503-9BF7-6D7B66BE47D3}" type="slidenum">
              <a:rPr lang="en-US" smtClean="0"/>
              <a:t>1</a:t>
            </a:fld>
            <a:endParaRPr lang="en-US" dirty="0"/>
          </a:p>
        </p:txBody>
      </p:sp>
    </p:spTree>
    <p:extLst>
      <p:ext uri="{BB962C8B-B14F-4D97-AF65-F5344CB8AC3E}">
        <p14:creationId xmlns:p14="http://schemas.microsoft.com/office/powerpoint/2010/main" val="118468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*PDM</a:t>
            </a:r>
            <a:r>
              <a:rPr lang="en-US" baseline="0" dirty="0"/>
              <a:t> was replaced by BRIC in FY20</a:t>
            </a:r>
          </a:p>
          <a:p>
            <a:endParaRPr lang="en-US" baseline="0" dirty="0"/>
          </a:p>
          <a:p>
            <a:r>
              <a:rPr lang="en-US" baseline="0" dirty="0"/>
              <a:t>Focus of the webinar is post-disaster, however we’ll be going over pre-disaster grants briefly due to the amount of inquiries I’ve </a:t>
            </a:r>
            <a:r>
              <a:rPr lang="en-US" baseline="0"/>
              <a:t>received.</a:t>
            </a:r>
            <a:endParaRPr lang="en-US" dirty="0"/>
          </a:p>
        </p:txBody>
      </p:sp>
      <p:sp>
        <p:nvSpPr>
          <p:cNvPr id="4" name="Slide Number Placeholder 3"/>
          <p:cNvSpPr>
            <a:spLocks noGrp="1"/>
          </p:cNvSpPr>
          <p:nvPr>
            <p:ph type="sldNum" sz="quarter" idx="10"/>
          </p:nvPr>
        </p:nvSpPr>
        <p:spPr/>
        <p:txBody>
          <a:bodyPr/>
          <a:lstStyle/>
          <a:p>
            <a:fld id="{71B838B3-2F8A-4503-9BF7-6D7B66BE47D3}" type="slidenum">
              <a:rPr lang="en-US" smtClean="0"/>
              <a:t>3</a:t>
            </a:fld>
            <a:endParaRPr lang="en-US" dirty="0"/>
          </a:p>
        </p:txBody>
      </p:sp>
    </p:spTree>
    <p:extLst>
      <p:ext uri="{BB962C8B-B14F-4D97-AF65-F5344CB8AC3E}">
        <p14:creationId xmlns:p14="http://schemas.microsoft.com/office/powerpoint/2010/main" val="35651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5327: 16 current FMAGs x $629,281 = $10,074,896 available in federal funds + management costs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HMGP Ceiling for each FMAG is $629,681 (will decrease as the state lost enhanced status on it’s state mitigation plan on 23 September 2020)</a:t>
            </a:r>
          </a:p>
          <a:p>
            <a:endParaRPr lang="en-US" dirty="0"/>
          </a:p>
        </p:txBody>
      </p:sp>
      <p:sp>
        <p:nvSpPr>
          <p:cNvPr id="4" name="Slide Number Placeholder 3"/>
          <p:cNvSpPr>
            <a:spLocks noGrp="1"/>
          </p:cNvSpPr>
          <p:nvPr>
            <p:ph type="sldNum" sz="quarter" idx="10"/>
          </p:nvPr>
        </p:nvSpPr>
        <p:spPr/>
        <p:txBody>
          <a:bodyPr/>
          <a:lstStyle/>
          <a:p>
            <a:fld id="{71B838B3-2F8A-4503-9BF7-6D7B66BE47D3}" type="slidenum">
              <a:rPr lang="en-US" smtClean="0"/>
              <a:t>4</a:t>
            </a:fld>
            <a:endParaRPr lang="en-US" dirty="0"/>
          </a:p>
        </p:txBody>
      </p:sp>
    </p:spTree>
    <p:extLst>
      <p:ext uri="{BB962C8B-B14F-4D97-AF65-F5344CB8AC3E}">
        <p14:creationId xmlns:p14="http://schemas.microsoft.com/office/powerpoint/2010/main" val="309276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areas directly</a:t>
            </a:r>
            <a:r>
              <a:rPr lang="en-US" baseline="0" dirty="0"/>
              <a:t> </a:t>
            </a:r>
            <a:r>
              <a:rPr lang="en-US" b="0" baseline="0" dirty="0"/>
              <a:t>affected will take priority, however other entities are encouraged to submit pre-applications and will be taken into consideration as well.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Please note that a modification to the Application Period will result in a change to the Period of Performance end date. For HMGP, the Period of Performance ends no later than 36 months from the close of the application period.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completed sooner/prior to the pre-application or subapplication deadlines, you may submit them sooner. </a:t>
            </a:r>
          </a:p>
          <a:p>
            <a:endParaRPr lang="en-US" b="1" baseline="0" dirty="0"/>
          </a:p>
        </p:txBody>
      </p:sp>
      <p:sp>
        <p:nvSpPr>
          <p:cNvPr id="4" name="Slide Number Placeholder 3"/>
          <p:cNvSpPr>
            <a:spLocks noGrp="1"/>
          </p:cNvSpPr>
          <p:nvPr>
            <p:ph type="sldNum" sz="quarter" idx="10"/>
          </p:nvPr>
        </p:nvSpPr>
        <p:spPr/>
        <p:txBody>
          <a:bodyPr/>
          <a:lstStyle/>
          <a:p>
            <a:fld id="{71B838B3-2F8A-4503-9BF7-6D7B66BE47D3}" type="slidenum">
              <a:rPr lang="en-US" smtClean="0"/>
              <a:t>5</a:t>
            </a:fld>
            <a:endParaRPr lang="en-US" dirty="0"/>
          </a:p>
        </p:txBody>
      </p:sp>
    </p:spTree>
    <p:extLst>
      <p:ext uri="{BB962C8B-B14F-4D97-AF65-F5344CB8AC3E}">
        <p14:creationId xmlns:p14="http://schemas.microsoft.com/office/powerpoint/2010/main" val="251007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E.5.3 Extraordinary Circumstances For HMGP project subawards, the Regional Administrator may grant an exception to the local or Tribal Mitigation Plan requirement in extraordinary circumstances when justification is provided.  If this exception is granted, a local or Tribal Mitigation Plan must be approved by FEMA within 12 months of the award of the project subaward to that community. For PDM and FMA project subawards, the Region may grant an exception to the local or Tribal Mitigation Plan requirement in extraordinary circumstances.  For PDM and FMA project subawards, the Region may apply extraordinary circumstances when justification is provided and with concurrence from FEMA Headquarters (Risk Reduction and Risk Analysis Divisions) prior to granting an exception.  If this exception is granted, a local or Tribal Mitigation Plan must be approved by FEMA within 12 months of the award of the project subaward to that community. For HMGP, PDM, and FMA, extraordinary circumstances exist when a determination is made by the Applicant and FEMA that the proposed project is consistent with the priorities and strategies identified in the State or Tribal (Standard or Enhanced) Mitigation Plan and that the jurisdiction meets at least one of the criteria below.  If the jurisdiction does not meet at least one of the following criteria, the Region must coordinate with FEMA Headquarters (Risk Reduction </a:t>
            </a:r>
          </a:p>
          <a:p>
            <a:r>
              <a:rPr lang="en-US" dirty="0"/>
              <a:t>Part III.  Eligibility Information 45</a:t>
            </a:r>
          </a:p>
          <a:p>
            <a:r>
              <a:rPr lang="en-US" dirty="0"/>
              <a:t> </a:t>
            </a:r>
          </a:p>
          <a:p>
            <a:endParaRPr lang="en-US" dirty="0"/>
          </a:p>
          <a:p>
            <a:r>
              <a:rPr lang="en-US" dirty="0"/>
              <a:t> </a:t>
            </a:r>
          </a:p>
          <a:p>
            <a:r>
              <a:rPr lang="en-US" dirty="0"/>
              <a:t>and Risk Analysis Divisions) for HMGP; however, for PDM and FMA the Region must coordinate and seek concurrence prior to granting an exception: ♦ The jurisdiction meets the small impoverished community criteria (see Part VIII, B.2). ♦ The jurisdiction has been determined to have had insufficient capacity due to lack of available funding, staffing, or other necessary expertise to satisfy the mitigation planning requirement prior to the current disaster or application deadline. ♦ The jurisdiction has been determined to have been at low risk from hazards because of low frequency of occurrence or minimal damage from previous occurrences as a result of sparse development. ♦ The jurisdiction experienced significant disruption from a declared disaster or another event that impacts its ability to complete the mitigation planning process prior to award or final approval of a project award. ♦ The jurisdiction does not have a mitigation plan for reasons beyond the control of the State, federally-recognized tribe, or local community, such as Disaster Relief Fund restrictions that delay FEMA from granting a subaward prior to the expiration of the local or Tribal Mitigation Plan. For HMGP, PDM, and FMA, the Applicant must provide written justification that identifies the specific criteria from above or circumstance, explains why there is no longer an impediment to satisfying the mitigation planning requirement, and identifies the specific actions or circumstances that eliminated the deficiency. When an HMGP project funding is awarded under extraordinary circumstances, the Recipient shall acknowledge in writing to the Regional Administrator that a plan will be completed within 12 months of the subaward.  The Recipient must provide a work plan for completing the local or Tribal Mitigation Plan, including milestones and a timetable, to ensure that the jurisdiction will complete the plan in the required time.  This requirement shall be incorporated into the award (both the planning and project subaward agreements, if a planning subaward is also awarded).</a:t>
            </a:r>
          </a:p>
        </p:txBody>
      </p:sp>
      <p:sp>
        <p:nvSpPr>
          <p:cNvPr id="4" name="Slide Number Placeholder 3"/>
          <p:cNvSpPr>
            <a:spLocks noGrp="1"/>
          </p:cNvSpPr>
          <p:nvPr>
            <p:ph type="sldNum" sz="quarter" idx="10"/>
          </p:nvPr>
        </p:nvSpPr>
        <p:spPr/>
        <p:txBody>
          <a:bodyPr/>
          <a:lstStyle/>
          <a:p>
            <a:fld id="{5816B7DE-CCE1-447B-9604-33BE5BB5F4BB}" type="slidenum">
              <a:rPr lang="en-US" smtClean="0"/>
              <a:t>6</a:t>
            </a:fld>
            <a:endParaRPr lang="en-US" dirty="0"/>
          </a:p>
        </p:txBody>
      </p:sp>
    </p:spTree>
    <p:extLst>
      <p:ext uri="{BB962C8B-B14F-4D97-AF65-F5344CB8AC3E}">
        <p14:creationId xmlns:p14="http://schemas.microsoft.com/office/powerpoint/2010/main" val="127478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Application Period: </a:t>
            </a:r>
            <a:r>
              <a:rPr kumimoji="0" lang="en-US" sz="1900" b="0" i="0" u="none" strike="noStrike" kern="0" cap="none" spc="0" normalizeH="0" baseline="0" noProof="0" dirty="0">
                <a:ln>
                  <a:noFill/>
                </a:ln>
                <a:solidFill>
                  <a:srgbClr val="000063"/>
                </a:solidFill>
                <a:effectLst/>
                <a:uLnTx/>
                <a:uFillTx/>
                <a:latin typeface="Arial"/>
                <a:ea typeface="+mn-ea"/>
                <a:cs typeface="+mn-cs"/>
              </a:rPr>
              <a:t>HMGP and HMGP-PF</a:t>
            </a:r>
            <a:endParaRPr kumimoji="0" lang="en-US" sz="1600" b="0" i="0" u="none" strike="noStrike" kern="0" cap="none" spc="0" normalizeH="0" baseline="0" noProof="0" dirty="0">
              <a:ln>
                <a:noFill/>
              </a:ln>
              <a:solidFill>
                <a:srgbClr val="000063"/>
              </a:solidFill>
              <a:effectLst/>
              <a:uLnTx/>
              <a:uFillTx/>
              <a:latin typeface="Arial"/>
              <a:ea typeface="+mn-ea"/>
              <a:cs typeface="+mn-cs"/>
            </a:endParaRPr>
          </a:p>
          <a:p>
            <a:pPr marL="909638" marR="0" lvl="2" indent="-222250"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r>
              <a:rPr kumimoji="0" lang="en-US" sz="1900" b="0" i="0" u="none" strike="noStrike" kern="0" cap="none" spc="0" normalizeH="0" baseline="0" noProof="0" dirty="0">
                <a:ln>
                  <a:noFill/>
                </a:ln>
                <a:solidFill>
                  <a:srgbClr val="000063"/>
                </a:solidFill>
                <a:effectLst/>
                <a:uLnTx/>
                <a:uFillTx/>
                <a:latin typeface="Arial"/>
              </a:rPr>
              <a:t>HMGP – 1 year after Disaster Declaration</a:t>
            </a:r>
          </a:p>
          <a:p>
            <a:pPr marL="909638" marR="0" lvl="2" indent="-222250"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r>
              <a:rPr kumimoji="0" lang="en-US" sz="1900" b="0" i="0" u="none" strike="noStrike" kern="0" cap="none" spc="0" normalizeH="0" baseline="0" noProof="0" dirty="0">
                <a:ln>
                  <a:noFill/>
                </a:ln>
                <a:solidFill>
                  <a:srgbClr val="000063"/>
                </a:solidFill>
                <a:effectLst/>
                <a:uLnTx/>
                <a:uFillTx/>
                <a:latin typeface="Arial"/>
              </a:rPr>
              <a:t>HMGP-PF – 6 months after September 30</a:t>
            </a:r>
            <a:r>
              <a:rPr kumimoji="0" lang="en-US" sz="1900" b="0" i="0" u="none" strike="noStrike" kern="0" cap="none" spc="0" normalizeH="0" baseline="30000" noProof="0" dirty="0">
                <a:ln>
                  <a:noFill/>
                </a:ln>
                <a:solidFill>
                  <a:srgbClr val="000063"/>
                </a:solidFill>
                <a:effectLst/>
                <a:uLnTx/>
                <a:uFillTx/>
                <a:latin typeface="Arial"/>
              </a:rPr>
              <a:t>th</a:t>
            </a:r>
            <a:r>
              <a:rPr kumimoji="0" lang="en-US" sz="1900" b="0" i="0" u="none" strike="noStrike" kern="0" cap="none" spc="0" normalizeH="0" baseline="0" noProof="0" dirty="0">
                <a:ln>
                  <a:noFill/>
                </a:ln>
                <a:solidFill>
                  <a:srgbClr val="000063"/>
                </a:solidFill>
                <a:effectLst/>
                <a:uLnTx/>
                <a:uFillTx/>
                <a:latin typeface="Arial"/>
              </a:rPr>
              <a:t> (end of Federal Fiscal Year)</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000" b="0" i="0" u="none" strike="noStrike" kern="0" cap="none" spc="0" normalizeH="0" baseline="0" noProof="0" dirty="0">
                <a:ln>
                  <a:noFill/>
                </a:ln>
                <a:solidFill>
                  <a:srgbClr val="000063"/>
                </a:solidFill>
                <a:effectLst/>
                <a:uLnTx/>
                <a:uFillTx/>
                <a:latin typeface="Arial"/>
                <a:ea typeface="+mn-ea"/>
                <a:cs typeface="+mn-cs"/>
              </a:rPr>
              <a:t>Application Period: FMA, PDM, BRIC</a:t>
            </a:r>
          </a:p>
          <a:p>
            <a:pPr marL="909638" marR="0" lvl="2" indent="-222250"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r>
              <a:rPr kumimoji="0" lang="en-US" sz="1900" b="1" i="0" u="none" strike="noStrike" kern="0" cap="none" spc="0" normalizeH="0" baseline="0" noProof="0" dirty="0">
                <a:ln>
                  <a:noFill/>
                </a:ln>
                <a:solidFill>
                  <a:srgbClr val="000063"/>
                </a:solidFill>
                <a:effectLst/>
                <a:uLnTx/>
                <a:uFillTx/>
                <a:latin typeface="Arial"/>
              </a:rPr>
              <a:t>4 Months </a:t>
            </a:r>
            <a:r>
              <a:rPr kumimoji="0" lang="en-US" sz="1900" b="0" i="0" u="none" strike="noStrike" kern="0" cap="none" spc="0" normalizeH="0" baseline="0" noProof="0" dirty="0">
                <a:ln>
                  <a:noFill/>
                </a:ln>
                <a:solidFill>
                  <a:srgbClr val="000063"/>
                </a:solidFill>
                <a:effectLst/>
                <a:uLnTx/>
                <a:uFillTx/>
                <a:latin typeface="Arial"/>
              </a:rPr>
              <a:t>- </a:t>
            </a:r>
            <a:r>
              <a:rPr kumimoji="0" lang="en-US" sz="1900" b="0" i="1" u="none" strike="noStrike" kern="0" cap="none" spc="0" normalizeH="0" baseline="0" noProof="0" dirty="0">
                <a:ln>
                  <a:noFill/>
                </a:ln>
                <a:solidFill>
                  <a:srgbClr val="000063"/>
                </a:solidFill>
                <a:effectLst/>
                <a:uLnTx/>
                <a:uFillTx/>
                <a:latin typeface="Arial"/>
              </a:rPr>
              <a:t>NOFO is issued 4-6 weeks prior </a:t>
            </a:r>
            <a:endParaRPr kumimoji="0" lang="en-US" sz="1900" b="0" i="0" u="none" strike="noStrike" kern="0" cap="none" spc="0" normalizeH="0" baseline="0" noProof="0" dirty="0">
              <a:ln>
                <a:noFill/>
              </a:ln>
              <a:solidFill>
                <a:srgbClr val="000063"/>
              </a:solidFill>
              <a:effectLst/>
              <a:uLnTx/>
              <a:uFillTx/>
              <a:latin typeface="Arial"/>
            </a:endParaRP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State sends out a Notice of Funding Opportunity along with a blank Letter of Intent</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LOI – A </a:t>
            </a:r>
            <a:r>
              <a:rPr lang="en-US" sz="2400" dirty="0"/>
              <a:t>brief project summary and cost</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400" b="0" i="0" u="none" strike="noStrike" kern="0" cap="none" spc="0" normalizeH="0" baseline="0" noProof="0" dirty="0">
                <a:ln>
                  <a:noFill/>
                </a:ln>
                <a:solidFill>
                  <a:srgbClr val="000063"/>
                </a:solidFill>
                <a:effectLst/>
                <a:uLnTx/>
                <a:uFillTx/>
                <a:latin typeface="Arial"/>
                <a:ea typeface="+mn-ea"/>
                <a:cs typeface="+mn-cs"/>
              </a:rPr>
              <a:t>State </a:t>
            </a:r>
            <a:r>
              <a:rPr lang="en-US" sz="2400" dirty="0"/>
              <a:t>reviews eligibility and provides application and guidance</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err="1">
                <a:ln>
                  <a:noFill/>
                </a:ln>
                <a:solidFill>
                  <a:srgbClr val="000063"/>
                </a:solidFill>
                <a:effectLst/>
                <a:uLnTx/>
                <a:uFillTx/>
                <a:latin typeface="Arial"/>
                <a:ea typeface="+mn-ea"/>
                <a:cs typeface="+mn-cs"/>
              </a:rPr>
              <a:t>Subapplication</a:t>
            </a:r>
            <a:r>
              <a:rPr kumimoji="0" lang="en-US" sz="2100" b="0" i="0" u="none" strike="noStrike" kern="0" cap="none" spc="0" normalizeH="0" baseline="0" noProof="0" dirty="0">
                <a:ln>
                  <a:noFill/>
                </a:ln>
                <a:solidFill>
                  <a:srgbClr val="000063"/>
                </a:solidFill>
                <a:effectLst/>
                <a:uLnTx/>
                <a:uFillTx/>
                <a:latin typeface="Arial"/>
                <a:ea typeface="+mn-ea"/>
                <a:cs typeface="+mn-cs"/>
              </a:rPr>
              <a:t> development – </a:t>
            </a:r>
          </a:p>
          <a:p>
            <a:pPr marL="690563" marR="0" lvl="1"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State’s application for HMGP/HMGP-PF and </a:t>
            </a:r>
          </a:p>
          <a:p>
            <a:pPr marL="690563" marR="0" lvl="1"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for BRIC,FMA, PDMC the application is in </a:t>
            </a:r>
            <a:r>
              <a:rPr kumimoji="0" lang="en-US" sz="2100" b="0" i="1" u="sng" strike="noStrike" kern="0" cap="none" spc="0" normalizeH="0" baseline="0" noProof="0" dirty="0">
                <a:ln>
                  <a:noFill/>
                </a:ln>
                <a:solidFill>
                  <a:srgbClr val="000063"/>
                </a:solidFill>
                <a:effectLst/>
                <a:uLnTx/>
                <a:uFillTx/>
                <a:latin typeface="Arial"/>
                <a:ea typeface="+mn-ea"/>
                <a:cs typeface="+mn-cs"/>
              </a:rPr>
              <a:t>FEMA GO beginning in 2020 (PDM19 and prior is in </a:t>
            </a:r>
            <a:r>
              <a:rPr kumimoji="0" lang="en-US" sz="2100" b="0" i="1" u="sng" strike="noStrike" kern="0" cap="none" spc="0" normalizeH="0" baseline="0" noProof="0" dirty="0" err="1">
                <a:ln>
                  <a:noFill/>
                </a:ln>
                <a:solidFill>
                  <a:srgbClr val="000063"/>
                </a:solidFill>
                <a:effectLst/>
                <a:uLnTx/>
                <a:uFillTx/>
                <a:latin typeface="Arial"/>
                <a:ea typeface="+mn-ea"/>
                <a:cs typeface="+mn-cs"/>
              </a:rPr>
              <a:t>eGrants</a:t>
            </a:r>
            <a:r>
              <a:rPr kumimoji="0" lang="en-US" sz="2100" b="0" i="1" u="sng" strike="noStrike" kern="0" cap="none" spc="0" normalizeH="0" baseline="0" noProof="0" dirty="0">
                <a:ln>
                  <a:noFill/>
                </a:ln>
                <a:solidFill>
                  <a:srgbClr val="000063"/>
                </a:solidFill>
                <a:effectLst/>
                <a:uLnTx/>
                <a:uFillTx/>
                <a:latin typeface="Arial"/>
                <a:ea typeface="+mn-ea"/>
                <a:cs typeface="+mn-cs"/>
              </a:rPr>
              <a:t>)</a:t>
            </a:r>
          </a:p>
          <a:p>
            <a:pPr marL="285750" indent="-285750">
              <a:buFont typeface="Arial" panose="020B0604020202020204" pitchFamily="34" charset="0"/>
              <a:buChar char="•"/>
            </a:pPr>
            <a:r>
              <a:rPr lang="en-US" sz="1800" dirty="0"/>
              <a:t>Complete Applications submitted to State</a:t>
            </a:r>
          </a:p>
          <a:p>
            <a:pPr marL="285750" indent="-285750">
              <a:buFont typeface="Arial" panose="020B0604020202020204" pitchFamily="34" charset="0"/>
              <a:buChar char="•"/>
            </a:pPr>
            <a:r>
              <a:rPr lang="en-US" sz="1800" dirty="0"/>
              <a:t>Projects reviewed and prioritized by panel</a:t>
            </a:r>
          </a:p>
          <a:p>
            <a:pPr marL="285750" indent="-285750">
              <a:buFont typeface="Arial" panose="020B0604020202020204" pitchFamily="34" charset="0"/>
              <a:buChar char="•"/>
            </a:pPr>
            <a:r>
              <a:rPr lang="en-US" sz="1800" dirty="0"/>
              <a:t>State will review and send some RFIs or  suggestions for improvement</a:t>
            </a:r>
          </a:p>
          <a:p>
            <a:pPr marL="233363" marR="0" lvl="0" indent="-233363" algn="l" defTabSz="914400" rtl="0" eaLnBrk="0" fontAlgn="base" latinLnBrk="0" hangingPunct="0">
              <a:lnSpc>
                <a:spcPct val="100000"/>
              </a:lnSpc>
              <a:spcBef>
                <a:spcPct val="60000"/>
              </a:spcBef>
              <a:spcAft>
                <a:spcPct val="0"/>
              </a:spcAft>
              <a:buClr>
                <a:srgbClr val="B0B1B3"/>
              </a:buClr>
              <a:buSzTx/>
              <a:buFont typeface="Wingdings" pitchFamily="2" charset="2"/>
              <a:buChar char="§"/>
              <a:tabLst/>
              <a:defRPr/>
            </a:pPr>
            <a:r>
              <a:rPr kumimoji="0" lang="en-US" sz="2100" b="0" i="0" u="none" strike="noStrike" kern="0" cap="none" spc="0" normalizeH="0" baseline="0" noProof="0" dirty="0">
                <a:ln>
                  <a:noFill/>
                </a:ln>
                <a:solidFill>
                  <a:srgbClr val="000063"/>
                </a:solidFill>
                <a:effectLst/>
                <a:uLnTx/>
                <a:uFillTx/>
                <a:latin typeface="Arial"/>
                <a:ea typeface="+mn-ea"/>
                <a:cs typeface="+mn-cs"/>
              </a:rPr>
              <a:t>State submittal to FEMA – </a:t>
            </a:r>
          </a:p>
          <a:p>
            <a:pPr marL="571500" marR="0" lvl="1" indent="-223838"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r>
              <a:rPr kumimoji="0" lang="en-US" sz="1800" b="0" i="0" u="none" strike="noStrike" kern="0" cap="none" spc="0" normalizeH="0" baseline="0" noProof="0" dirty="0">
                <a:ln>
                  <a:noFill/>
                </a:ln>
                <a:solidFill>
                  <a:srgbClr val="000063"/>
                </a:solidFill>
                <a:effectLst/>
                <a:uLnTx/>
                <a:uFillTx/>
                <a:latin typeface="Arial"/>
              </a:rPr>
              <a:t>HMGP and HMGP-PF: State enters applications in </a:t>
            </a:r>
            <a:r>
              <a:rPr kumimoji="0" lang="en-US" sz="1800" b="0" i="0" u="sng" strike="noStrike" kern="0" cap="none" spc="0" normalizeH="0" baseline="0" noProof="0" dirty="0">
                <a:ln>
                  <a:noFill/>
                </a:ln>
                <a:solidFill>
                  <a:srgbClr val="000063"/>
                </a:solidFill>
                <a:effectLst/>
                <a:uLnTx/>
                <a:uFillTx/>
                <a:latin typeface="Arial"/>
              </a:rPr>
              <a:t>NEMIS</a:t>
            </a:r>
          </a:p>
          <a:p>
            <a:pPr marL="571500" marR="0" lvl="1" indent="-223838"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r>
              <a:rPr kumimoji="0" lang="en-US" sz="1800" b="0" i="0" u="none" strike="noStrike" kern="0" cap="none" spc="0" normalizeH="0" baseline="0" noProof="0" dirty="0">
                <a:ln>
                  <a:noFill/>
                </a:ln>
                <a:solidFill>
                  <a:srgbClr val="000063"/>
                </a:solidFill>
                <a:effectLst/>
                <a:uLnTx/>
                <a:uFillTx/>
                <a:latin typeface="Arial"/>
              </a:rPr>
              <a:t>BRIC, FMA, PDM: State submits through </a:t>
            </a:r>
            <a:r>
              <a:rPr kumimoji="0" lang="en-US" sz="1800" b="0" i="1" u="sng" strike="noStrike" kern="0" cap="none" spc="0" normalizeH="0" baseline="0" noProof="0" dirty="0">
                <a:ln>
                  <a:noFill/>
                </a:ln>
                <a:solidFill>
                  <a:srgbClr val="000063"/>
                </a:solidFill>
                <a:effectLst/>
                <a:uLnTx/>
                <a:uFillTx/>
                <a:latin typeface="Arial"/>
              </a:rPr>
              <a:t>FEMA GO</a:t>
            </a:r>
          </a:p>
          <a:p>
            <a:pPr marL="114300" marR="0" lvl="0" indent="-223838" algn="l" defTabSz="914400" rtl="0" eaLnBrk="0" fontAlgn="base" latinLnBrk="0" hangingPunct="0">
              <a:lnSpc>
                <a:spcPct val="100000"/>
              </a:lnSpc>
              <a:spcBef>
                <a:spcPct val="30000"/>
              </a:spcBef>
              <a:spcAft>
                <a:spcPct val="0"/>
              </a:spcAft>
              <a:buClr>
                <a:srgbClr val="B0B1B3"/>
              </a:buClr>
              <a:buSzTx/>
              <a:buFont typeface="Wingdings" pitchFamily="2" charset="2"/>
              <a:buChar char="§"/>
              <a:tabLst/>
              <a:defRPr/>
            </a:pPr>
            <a:endParaRPr kumimoji="0" lang="en-US" sz="1800" b="0" i="1" u="sng" strike="noStrike" kern="0" cap="none" spc="0" normalizeH="0" baseline="0" noProof="0" dirty="0">
              <a:ln>
                <a:noFill/>
              </a:ln>
              <a:solidFill>
                <a:srgbClr val="000063"/>
              </a:solidFill>
              <a:effectLst/>
              <a:uLnTx/>
              <a:uFillTx/>
              <a:latin typeface="Arial"/>
            </a:endParaRPr>
          </a:p>
          <a:p>
            <a:endParaRPr lang="en-US" dirty="0"/>
          </a:p>
        </p:txBody>
      </p:sp>
      <p:sp>
        <p:nvSpPr>
          <p:cNvPr id="4" name="Slide Number Placeholder 3"/>
          <p:cNvSpPr>
            <a:spLocks noGrp="1"/>
          </p:cNvSpPr>
          <p:nvPr>
            <p:ph type="sldNum" sz="quarter" idx="5"/>
          </p:nvPr>
        </p:nvSpPr>
        <p:spPr/>
        <p:txBody>
          <a:bodyPr/>
          <a:lstStyle/>
          <a:p>
            <a:fld id="{EA562095-0DA3-4568-AB5F-89BB0C362E34}" type="slidenum">
              <a:rPr lang="en-US" altLang="en-US" smtClean="0"/>
              <a:pPr/>
              <a:t>7</a:t>
            </a:fld>
            <a:endParaRPr lang="en-US" altLang="en-US" dirty="0"/>
          </a:p>
        </p:txBody>
      </p:sp>
    </p:spTree>
    <p:extLst>
      <p:ext uri="{BB962C8B-B14F-4D97-AF65-F5344CB8AC3E}">
        <p14:creationId xmlns:p14="http://schemas.microsoft.com/office/powerpoint/2010/main" val="3982001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Fire suppression items are typically not allowed</a:t>
            </a:r>
          </a:p>
          <a:p>
            <a:endParaRPr lang="en-US" dirty="0"/>
          </a:p>
          <a:p>
            <a:r>
              <a:rPr lang="en-US" dirty="0"/>
              <a:t>Exceptions</a:t>
            </a:r>
            <a:r>
              <a:rPr lang="en-US" baseline="0" dirty="0"/>
              <a:t> </a:t>
            </a:r>
            <a:r>
              <a:rPr lang="en-US" dirty="0"/>
              <a:t>include hardening</a:t>
            </a:r>
            <a:r>
              <a:rPr lang="en-US" baseline="0" dirty="0"/>
              <a:t> buildings, installing external sprinklers, and adding vents on buildings that mitigate coals from entering a building. </a:t>
            </a:r>
            <a:endParaRPr lang="en-US" dirty="0"/>
          </a:p>
        </p:txBody>
      </p:sp>
      <p:sp>
        <p:nvSpPr>
          <p:cNvPr id="4" name="Slide Number Placeholder 3"/>
          <p:cNvSpPr>
            <a:spLocks noGrp="1"/>
          </p:cNvSpPr>
          <p:nvPr>
            <p:ph type="sldNum" sz="quarter" idx="10"/>
          </p:nvPr>
        </p:nvSpPr>
        <p:spPr/>
        <p:txBody>
          <a:bodyPr/>
          <a:lstStyle/>
          <a:p>
            <a:fld id="{A0DFD06E-3E0F-4365-9006-1717AEC42579}" type="slidenum">
              <a:rPr lang="en-US" smtClean="0"/>
              <a:t>14</a:t>
            </a:fld>
            <a:endParaRPr lang="en-US" dirty="0"/>
          </a:p>
        </p:txBody>
      </p:sp>
    </p:spTree>
    <p:extLst>
      <p:ext uri="{BB962C8B-B14F-4D97-AF65-F5344CB8AC3E}">
        <p14:creationId xmlns:p14="http://schemas.microsoft.com/office/powerpoint/2010/main" val="171472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Acquisitions can also be fire related not just flood-related </a:t>
            </a:r>
          </a:p>
          <a:p>
            <a:endParaRPr lang="en-US" dirty="0"/>
          </a:p>
          <a:p>
            <a:r>
              <a:rPr lang="en-US" dirty="0"/>
              <a:t>HMA does not support</a:t>
            </a:r>
            <a:r>
              <a:rPr lang="en-US" baseline="0" dirty="0"/>
              <a:t> pure property acquisitions; there must be a structure </a:t>
            </a:r>
            <a:endParaRPr lang="en-US" dirty="0"/>
          </a:p>
        </p:txBody>
      </p:sp>
      <p:sp>
        <p:nvSpPr>
          <p:cNvPr id="4" name="Slide Number Placeholder 3"/>
          <p:cNvSpPr>
            <a:spLocks noGrp="1"/>
          </p:cNvSpPr>
          <p:nvPr>
            <p:ph type="sldNum" sz="quarter" idx="10"/>
          </p:nvPr>
        </p:nvSpPr>
        <p:spPr/>
        <p:txBody>
          <a:bodyPr/>
          <a:lstStyle/>
          <a:p>
            <a:fld id="{71B838B3-2F8A-4503-9BF7-6D7B66BE47D3}" type="slidenum">
              <a:rPr lang="en-US" smtClean="0"/>
              <a:t>15</a:t>
            </a:fld>
            <a:endParaRPr lang="en-US" dirty="0"/>
          </a:p>
        </p:txBody>
      </p:sp>
    </p:spTree>
    <p:extLst>
      <p:ext uri="{BB962C8B-B14F-4D97-AF65-F5344CB8AC3E}">
        <p14:creationId xmlns:p14="http://schemas.microsoft.com/office/powerpoint/2010/main" val="101584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80CE51-C0DE-458B-B9FD-85F3CE84181F}"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299918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FFD569-A3EF-4711-9E45-71056EE166EF}"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18083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AA9DE-70A4-4CBF-B6B5-8B59A00DD84D}"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77540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408841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AE614B-27C6-4CBF-BA43-E385901B752A}" type="datetime1">
              <a:rPr lang="en-US" smtClean="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4195605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7F9DC4-BF6F-4BC0-89A3-A2CD9C85F401}"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289621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41B14-1AD1-4D41-B1FF-EB1E63F909CB}" type="datetime1">
              <a:rPr lang="en-US" smtClean="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191290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DAC721-3905-4B8C-9921-D558AAA63F0F}" type="datetime1">
              <a:rPr lang="en-US" smtClean="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408164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9C560-93DD-4DCC-9ED6-ED9C4B53D6D4}" type="datetime1">
              <a:rPr lang="en-US" smtClean="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12276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1C8B30-6472-4FC6-97D0-09D55C06CFCB}"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187826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99985A-BB1B-459E-A677-51029FC6E3E6}" type="datetime1">
              <a:rPr lang="en-US" smtClean="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EB73B-A91C-4CFE-B6DE-91B872E30DDA}" type="slidenum">
              <a:rPr lang="en-US" smtClean="0"/>
              <a:t>‹#›</a:t>
            </a:fld>
            <a:endParaRPr lang="en-US" dirty="0"/>
          </a:p>
        </p:txBody>
      </p:sp>
    </p:spTree>
    <p:extLst>
      <p:ext uri="{BB962C8B-B14F-4D97-AF65-F5344CB8AC3E}">
        <p14:creationId xmlns:p14="http://schemas.microsoft.com/office/powerpoint/2010/main" val="178188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48949-A178-4B46-8D0E-E9346DF56E0F}" type="datetime1">
              <a:rPr lang="en-US" smtClean="0"/>
              <a:t>3/4/2021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EB73B-A91C-4CFE-B6DE-91B872E30DDA}" type="slidenum">
              <a:rPr lang="en-US" smtClean="0"/>
              <a:t>‹#›</a:t>
            </a:fld>
            <a:endParaRPr lang="en-US" dirty="0"/>
          </a:p>
        </p:txBody>
      </p:sp>
    </p:spTree>
    <p:extLst>
      <p:ext uri="{BB962C8B-B14F-4D97-AF65-F5344CB8AC3E}">
        <p14:creationId xmlns:p14="http://schemas.microsoft.com/office/powerpoint/2010/main" val="42100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mo@mil.state.or.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fema.gov/sites/default/files/2020-08/fema_p85.pdf" TargetMode="External"/><Relationship Id="rId1" Type="http://schemas.openxmlformats.org/officeDocument/2006/relationships/slideLayout" Target="../slideLayouts/slideLayout2.xml"/><Relationship Id="rId4" Type="http://schemas.openxmlformats.org/officeDocument/2006/relationships/hyperlink" Target="https://www.fema.gov/sites/default/files/2020-06/fema-mitigation-ideas_02-13-2013.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ma.gov/sites/default/files/2020-07/fy15_HMA_Guidanc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ema.gov/sites/default/files/2020-07/fy15_hma_addendum.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fema.gov/sites/default/files/2020-06/fema-mitigation-ideas_02-13-2013.pdf" TargetMode="External"/><Relationship Id="rId13" Type="http://schemas.openxmlformats.org/officeDocument/2006/relationships/hyperlink" Target="https://www.fema.gov/sites/default/files/2020-09/fema_hma-year-in-review-support-document_June2020.pdf" TargetMode="External"/><Relationship Id="rId3" Type="http://schemas.openxmlformats.org/officeDocument/2006/relationships/hyperlink" Target="https://www.grants.gov/web/grants/forms/sf-424-family.html#sortby=1" TargetMode="External"/><Relationship Id="rId7" Type="http://schemas.openxmlformats.org/officeDocument/2006/relationships/hyperlink" Target="https://www.fema.gov/hazard-mitigation-grant-program" TargetMode="External"/><Relationship Id="rId12" Type="http://schemas.openxmlformats.org/officeDocument/2006/relationships/hyperlink" Target="https://www.fema.gov/sites/default/files/2020-08/fema_riskmap_nature-based-solutions-guide_2020.pdf" TargetMode="External"/><Relationship Id="rId2" Type="http://schemas.openxmlformats.org/officeDocument/2006/relationships/hyperlink" Target="https://www.fema.gov/media-library/assets/documents/32755" TargetMode="External"/><Relationship Id="rId1" Type="http://schemas.openxmlformats.org/officeDocument/2006/relationships/slideLayout" Target="../slideLayouts/slideLayout2.xml"/><Relationship Id="rId6" Type="http://schemas.openxmlformats.org/officeDocument/2006/relationships/hyperlink" Target="https://www.fema.gov/hazard-mitigation-assistance-publications" TargetMode="External"/><Relationship Id="rId11" Type="http://schemas.openxmlformats.org/officeDocument/2006/relationships/hyperlink" Target="https://www.fema.gov/drra-1215-faq" TargetMode="External"/><Relationship Id="rId5" Type="http://schemas.openxmlformats.org/officeDocument/2006/relationships/hyperlink" Target="https://www.fema.gov/media-library/assets/documents/103279" TargetMode="External"/><Relationship Id="rId10" Type="http://schemas.openxmlformats.org/officeDocument/2006/relationships/hyperlink" Target="https://www.fema.gov/sites/default/files/2020-08/fema_hma_cost-share-guide.pdf" TargetMode="External"/><Relationship Id="rId4" Type="http://schemas.openxmlformats.org/officeDocument/2006/relationships/hyperlink" Target="https://www.fema.gov/hazard-mitigation-grant-program-post-fire" TargetMode="External"/><Relationship Id="rId9" Type="http://schemas.openxmlformats.org/officeDocument/2006/relationships/hyperlink" Target="https://www.fema.gov/application-development-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60363"/>
            <a:ext cx="9144000" cy="2387600"/>
          </a:xfrm>
        </p:spPr>
        <p:txBody>
          <a:bodyPr/>
          <a:lstStyle/>
          <a:p>
            <a:r>
              <a:rPr lang="en-US" dirty="0"/>
              <a:t>Hazard Mitigation Assistance (HMA)</a:t>
            </a:r>
          </a:p>
        </p:txBody>
      </p:sp>
      <p:sp>
        <p:nvSpPr>
          <p:cNvPr id="3" name="Subtitle 2"/>
          <p:cNvSpPr>
            <a:spLocks noGrp="1"/>
          </p:cNvSpPr>
          <p:nvPr>
            <p:ph type="subTitle" idx="1"/>
          </p:nvPr>
        </p:nvSpPr>
        <p:spPr>
          <a:xfrm>
            <a:off x="1524000" y="2819400"/>
            <a:ext cx="9144000" cy="3438525"/>
          </a:xfrm>
        </p:spPr>
        <p:txBody>
          <a:bodyPr>
            <a:normAutofit fontScale="92500" lnSpcReduction="20000"/>
          </a:bodyPr>
          <a:lstStyle/>
          <a:p>
            <a:r>
              <a:rPr lang="en-US" b="1" dirty="0"/>
              <a:t>Oregon State Hazard Mitigation Officer (SHMO)</a:t>
            </a:r>
          </a:p>
          <a:p>
            <a:r>
              <a:rPr lang="en-US" dirty="0"/>
              <a:t>Amie Bashant (on leave until April)</a:t>
            </a:r>
          </a:p>
          <a:p>
            <a:r>
              <a:rPr lang="en-US" dirty="0"/>
              <a:t>503-378-4660</a:t>
            </a:r>
          </a:p>
          <a:p>
            <a:r>
              <a:rPr lang="en-US" u="sng" dirty="0">
                <a:hlinkClick r:id="rId3"/>
              </a:rPr>
              <a:t>shmo@mil.state.or.us</a:t>
            </a:r>
            <a:r>
              <a:rPr lang="en-US" u="sng" dirty="0"/>
              <a:t> </a:t>
            </a:r>
          </a:p>
          <a:p>
            <a:endParaRPr lang="en-US" u="sng" dirty="0"/>
          </a:p>
          <a:p>
            <a:r>
              <a:rPr lang="en-US" b="1" dirty="0"/>
              <a:t>Deputy State Hazard Mitigation Officer (DSHMO)</a:t>
            </a:r>
          </a:p>
          <a:p>
            <a:r>
              <a:rPr lang="en-US" dirty="0"/>
              <a:t>Anna Feigum </a:t>
            </a:r>
          </a:p>
          <a:p>
            <a:r>
              <a:rPr lang="en-US" dirty="0"/>
              <a:t>503-798-7240</a:t>
            </a:r>
          </a:p>
          <a:p>
            <a:r>
              <a:rPr lang="en-US" dirty="0"/>
              <a:t> </a:t>
            </a:r>
            <a:r>
              <a:rPr lang="en-US" dirty="0">
                <a:hlinkClick r:id="rId3"/>
              </a:rPr>
              <a:t>shmo@mil.state.or.us</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368472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10</a:t>
            </a:fld>
            <a:endParaRPr lang="en-US" dirty="0"/>
          </a:p>
        </p:txBody>
      </p:sp>
      <p:sp>
        <p:nvSpPr>
          <p:cNvPr id="7" name="TextBox 6"/>
          <p:cNvSpPr txBox="1"/>
          <p:nvPr/>
        </p:nvSpPr>
        <p:spPr>
          <a:xfrm>
            <a:off x="519545" y="1320799"/>
            <a:ext cx="3380509" cy="3416320"/>
          </a:xfrm>
          <a:prstGeom prst="rect">
            <a:avLst/>
          </a:prstGeom>
          <a:noFill/>
        </p:spPr>
        <p:txBody>
          <a:bodyPr wrap="square" rtlCol="0">
            <a:spAutoFit/>
          </a:bodyPr>
          <a:lstStyle/>
          <a:p>
            <a:r>
              <a:rPr lang="en-US" dirty="0"/>
              <a:t>As of 3.4.2021, approximately $789,000 remains in federal funds for 5327.</a:t>
            </a:r>
          </a:p>
          <a:p>
            <a:endParaRPr lang="en-US" dirty="0"/>
          </a:p>
          <a:p>
            <a:endParaRPr lang="en-US" dirty="0"/>
          </a:p>
          <a:p>
            <a:endParaRPr lang="en-US" dirty="0"/>
          </a:p>
          <a:p>
            <a:r>
              <a:rPr lang="en-US" dirty="0"/>
              <a:t>Projects </a:t>
            </a:r>
            <a:r>
              <a:rPr lang="en-US" u="sng" dirty="0"/>
              <a:t>do not </a:t>
            </a:r>
            <a:r>
              <a:rPr lang="en-US" dirty="0"/>
              <a:t>need to be tied to the disaster for 5327, nor to impacted areas. You can undertake mitigation projects for any type hazard, in any at-risk area.</a:t>
            </a:r>
          </a:p>
        </p:txBody>
      </p:sp>
      <p:pic>
        <p:nvPicPr>
          <p:cNvPr id="3" name="Picture 2"/>
          <p:cNvPicPr>
            <a:picLocks noChangeAspect="1"/>
          </p:cNvPicPr>
          <p:nvPr/>
        </p:nvPicPr>
        <p:blipFill>
          <a:blip r:embed="rId2"/>
          <a:stretch>
            <a:fillRect/>
          </a:stretch>
        </p:blipFill>
        <p:spPr>
          <a:xfrm>
            <a:off x="4428383" y="1198420"/>
            <a:ext cx="6823238" cy="5014046"/>
          </a:xfrm>
          <a:prstGeom prst="rect">
            <a:avLst/>
          </a:prstGeom>
        </p:spPr>
      </p:pic>
      <p:sp>
        <p:nvSpPr>
          <p:cNvPr id="6" name="TextBox 5"/>
          <p:cNvSpPr txBox="1"/>
          <p:nvPr/>
        </p:nvSpPr>
        <p:spPr>
          <a:xfrm>
            <a:off x="2930237" y="290348"/>
            <a:ext cx="4440382" cy="707886"/>
          </a:xfrm>
          <a:prstGeom prst="rect">
            <a:avLst/>
          </a:prstGeom>
          <a:noFill/>
        </p:spPr>
        <p:txBody>
          <a:bodyPr wrap="square" rtlCol="0">
            <a:spAutoFit/>
          </a:bodyPr>
          <a:lstStyle/>
          <a:p>
            <a:r>
              <a:rPr lang="en-US" sz="4000" dirty="0"/>
              <a:t>5327 Federal Funds</a:t>
            </a:r>
          </a:p>
        </p:txBody>
      </p:sp>
    </p:spTree>
    <p:extLst>
      <p:ext uri="{BB962C8B-B14F-4D97-AF65-F5344CB8AC3E}">
        <p14:creationId xmlns:p14="http://schemas.microsoft.com/office/powerpoint/2010/main" val="401088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HGMP Categories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HMGP grants have </a:t>
            </a:r>
            <a:r>
              <a:rPr lang="en-US" b="1" dirty="0"/>
              <a:t>4</a:t>
            </a:r>
            <a:r>
              <a:rPr lang="en-US" dirty="0"/>
              <a:t> different categories that can be applied for </a:t>
            </a:r>
            <a:r>
              <a:rPr lang="en-US" i="1" dirty="0"/>
              <a:t>(only one of the four per pre-application and subapplication):</a:t>
            </a:r>
          </a:p>
          <a:p>
            <a:pPr marL="342900" indent="-342900">
              <a:buAutoNum type="arabicParenR"/>
            </a:pPr>
            <a:r>
              <a:rPr lang="en-US" b="1" dirty="0"/>
              <a:t>Projects: </a:t>
            </a:r>
            <a:r>
              <a:rPr lang="en-US" dirty="0"/>
              <a:t>There are a variety of eligible projects. </a:t>
            </a:r>
          </a:p>
          <a:p>
            <a:pPr marL="342900" indent="-342900">
              <a:buAutoNum type="arabicParenR"/>
            </a:pPr>
            <a:r>
              <a:rPr lang="en-US" b="1" dirty="0"/>
              <a:t>Plans: </a:t>
            </a:r>
            <a:r>
              <a:rPr lang="en-US" dirty="0"/>
              <a:t>Natural Hazard Mitigation Plans (NHMP) and Community Wildfire Protection Plans (CWPP) are the two most common uses for planning funds. Emergency Operations Plans are ineligible. </a:t>
            </a:r>
          </a:p>
          <a:p>
            <a:pPr marL="342900" indent="-342900">
              <a:buAutoNum type="arabicParenR"/>
            </a:pPr>
            <a:r>
              <a:rPr lang="en-US" b="1" dirty="0"/>
              <a:t>5% Initiative: </a:t>
            </a:r>
            <a:r>
              <a:rPr lang="en-US" dirty="0"/>
              <a:t>For mitigation activities that are difficult to evaluate using FEMA-approved cost-effectiveness methodologies.</a:t>
            </a:r>
          </a:p>
          <a:p>
            <a:pPr marL="342900" indent="-342900">
              <a:buAutoNum type="arabicParenR"/>
            </a:pPr>
            <a:r>
              <a:rPr lang="en-US" b="1" dirty="0"/>
              <a:t>Advance Assistance: </a:t>
            </a:r>
            <a:r>
              <a:rPr lang="en-US" dirty="0"/>
              <a:t>Used to develop mitigation strategies and obtain data to prioritize, select, and develop complete HMGP applications in a timely manner (up to 25% of the HMGP ceiling or up to $10,000,000).</a:t>
            </a:r>
          </a:p>
        </p:txBody>
      </p:sp>
      <p:sp>
        <p:nvSpPr>
          <p:cNvPr id="4" name="Date Placeholder 3"/>
          <p:cNvSpPr>
            <a:spLocks noGrp="1"/>
          </p:cNvSpPr>
          <p:nvPr>
            <p:ph type="dt" sz="half" idx="10"/>
          </p:nvPr>
        </p:nvSpPr>
        <p:spPr/>
        <p:txBody>
          <a:bodyPr/>
          <a:lstStyle/>
          <a:p>
            <a:fld id="{0B9AAE77-C45B-4893-8C64-BDD7F1F874F5}"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11</a:t>
            </a:fld>
            <a:endParaRPr lang="en-US" dirty="0"/>
          </a:p>
        </p:txBody>
      </p:sp>
    </p:spTree>
    <p:extLst>
      <p:ext uri="{BB962C8B-B14F-4D97-AF65-F5344CB8AC3E}">
        <p14:creationId xmlns:p14="http://schemas.microsoft.com/office/powerpoint/2010/main" val="586355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Manufactured Homes from Floods and Other Hazards</a:t>
            </a:r>
          </a:p>
        </p:txBody>
      </p:sp>
      <p:sp>
        <p:nvSpPr>
          <p:cNvPr id="3" name="Content Placeholder 2"/>
          <p:cNvSpPr>
            <a:spLocks noGrp="1"/>
          </p:cNvSpPr>
          <p:nvPr>
            <p:ph idx="1"/>
          </p:nvPr>
        </p:nvSpPr>
        <p:spPr>
          <a:xfrm>
            <a:off x="1087582" y="1818697"/>
            <a:ext cx="3920836" cy="557357"/>
          </a:xfrm>
        </p:spPr>
        <p:txBody>
          <a:bodyPr>
            <a:normAutofit/>
          </a:bodyPr>
          <a:lstStyle/>
          <a:p>
            <a:pPr marL="0" indent="0">
              <a:buNone/>
            </a:pPr>
            <a:r>
              <a:rPr lang="en-US" sz="1400" dirty="0">
                <a:hlinkClick r:id="rId2"/>
              </a:rPr>
              <a:t>https://www.fema.gov/sites/default/files/2020-08/fema_p85.pdf</a:t>
            </a:r>
            <a:r>
              <a:rPr lang="en-US" sz="1400" dirty="0"/>
              <a:t> </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12</a:t>
            </a:fld>
            <a:endParaRPr lang="en-US" dirty="0"/>
          </a:p>
        </p:txBody>
      </p:sp>
      <p:pic>
        <p:nvPicPr>
          <p:cNvPr id="6" name="Picture 5"/>
          <p:cNvPicPr>
            <a:picLocks noChangeAspect="1"/>
          </p:cNvPicPr>
          <p:nvPr/>
        </p:nvPicPr>
        <p:blipFill>
          <a:blip r:embed="rId3"/>
          <a:stretch>
            <a:fillRect/>
          </a:stretch>
        </p:blipFill>
        <p:spPr>
          <a:xfrm>
            <a:off x="5643415" y="1232621"/>
            <a:ext cx="4659751" cy="5306291"/>
          </a:xfrm>
          <a:prstGeom prst="rect">
            <a:avLst/>
          </a:prstGeom>
        </p:spPr>
      </p:pic>
      <p:sp>
        <p:nvSpPr>
          <p:cNvPr id="7" name="Rectangle 6"/>
          <p:cNvSpPr/>
          <p:nvPr/>
        </p:nvSpPr>
        <p:spPr>
          <a:xfrm>
            <a:off x="1087582" y="2914470"/>
            <a:ext cx="3810000" cy="1200329"/>
          </a:xfrm>
          <a:prstGeom prst="rect">
            <a:avLst/>
          </a:prstGeom>
        </p:spPr>
        <p:txBody>
          <a:bodyPr wrap="square">
            <a:spAutoFit/>
          </a:bodyPr>
          <a:lstStyle/>
          <a:p>
            <a:r>
              <a:rPr lang="en-US" dirty="0"/>
              <a:t>FEMA Hazard Mitigation Ideas: </a:t>
            </a:r>
            <a:r>
              <a:rPr lang="en-US" dirty="0">
                <a:hlinkClick r:id="rId4"/>
              </a:rPr>
              <a:t>https://www.fema.gov/sites/default/files/2020-06/fema-mitigation-ideas_02-13-2013.pdf</a:t>
            </a:r>
            <a:r>
              <a:rPr lang="en-US" dirty="0"/>
              <a:t>  </a:t>
            </a:r>
          </a:p>
        </p:txBody>
      </p:sp>
    </p:spTree>
    <p:extLst>
      <p:ext uri="{BB962C8B-B14F-4D97-AF65-F5344CB8AC3E}">
        <p14:creationId xmlns:p14="http://schemas.microsoft.com/office/powerpoint/2010/main" val="300812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Types of Eligible Fire-related Projects</a:t>
            </a:r>
          </a:p>
        </p:txBody>
      </p:sp>
      <p:sp>
        <p:nvSpPr>
          <p:cNvPr id="3" name="Content Placeholder 2"/>
          <p:cNvSpPr>
            <a:spLocks noGrp="1"/>
          </p:cNvSpPr>
          <p:nvPr>
            <p:ph idx="1"/>
          </p:nvPr>
        </p:nvSpPr>
        <p:spPr>
          <a:xfrm>
            <a:off x="838200" y="1325563"/>
            <a:ext cx="10515600" cy="4851400"/>
          </a:xfrm>
        </p:spPr>
        <p:txBody>
          <a:bodyPr>
            <a:normAutofit fontScale="92500" lnSpcReduction="10000"/>
          </a:bodyPr>
          <a:lstStyle/>
          <a:p>
            <a:r>
              <a:rPr lang="en-US" b="1" dirty="0"/>
              <a:t>Defensible space measures </a:t>
            </a:r>
            <a:r>
              <a:rPr lang="en-US" dirty="0"/>
              <a:t>– The creation of perimeters around residential and nonresidential buildings and structures through the removal or reduction of flammable vegetation </a:t>
            </a:r>
          </a:p>
          <a:p>
            <a:r>
              <a:rPr lang="en-US" b="1" dirty="0"/>
              <a:t>Ignition-resistant construction </a:t>
            </a:r>
            <a:r>
              <a:rPr lang="en-US" dirty="0"/>
              <a:t>– The application of non-combustible building envelope assemblies, the use of ignition-resistant materials, and the use of proper retrofit techniques in new and existing structures (must also include defensible space in order to be eligible for this type of project)</a:t>
            </a:r>
          </a:p>
          <a:p>
            <a:r>
              <a:rPr lang="en-US" b="1" dirty="0"/>
              <a:t>Hazardous fuels reduction </a:t>
            </a:r>
            <a:r>
              <a:rPr lang="en-US" dirty="0"/>
              <a:t>– Vegetation management to reduce hazardous fuels, vegetation thinning, and the reduction of flammable materials to protect life and property beyond defensible space perimeters but proximate to at-risk structures </a:t>
            </a:r>
          </a:p>
          <a:p>
            <a:r>
              <a:rPr lang="en-US" b="1" dirty="0"/>
              <a:t>Infrastructure Retrofit </a:t>
            </a:r>
            <a:r>
              <a:rPr lang="en-US" dirty="0"/>
              <a:t>– Measures to reduce risk to existing utility systems, roads, and bridges. </a:t>
            </a:r>
          </a:p>
        </p:txBody>
      </p:sp>
      <p:sp>
        <p:nvSpPr>
          <p:cNvPr id="4" name="Date Placeholder 3"/>
          <p:cNvSpPr>
            <a:spLocks noGrp="1"/>
          </p:cNvSpPr>
          <p:nvPr>
            <p:ph type="dt" sz="half" idx="10"/>
          </p:nvPr>
        </p:nvSpPr>
        <p:spPr/>
        <p:txBody>
          <a:bodyPr/>
          <a:lstStyle/>
          <a:p>
            <a:fld id="{7E92D8AE-EDC4-4BD3-AF93-12C8FD34EFA4}" type="datetime1">
              <a:rPr lang="en-US" smtClean="0"/>
              <a:t>3/4/2021</a:t>
            </a:fld>
            <a:endParaRPr lang="en-US" dirty="0"/>
          </a:p>
        </p:txBody>
      </p:sp>
      <p:sp>
        <p:nvSpPr>
          <p:cNvPr id="5" name="Slide Number Placeholder 4"/>
          <p:cNvSpPr>
            <a:spLocks noGrp="1"/>
          </p:cNvSpPr>
          <p:nvPr>
            <p:ph type="sldNum" sz="quarter" idx="12"/>
          </p:nvPr>
        </p:nvSpPr>
        <p:spPr/>
        <p:txBody>
          <a:bodyPr/>
          <a:lstStyle/>
          <a:p>
            <a:fld id="{8587CD54-12CB-4AA3-8CFF-282DF73EB60D}" type="slidenum">
              <a:rPr lang="en-US" smtClean="0"/>
              <a:t>13</a:t>
            </a:fld>
            <a:endParaRPr lang="en-US" dirty="0"/>
          </a:p>
        </p:txBody>
      </p:sp>
    </p:spTree>
    <p:extLst>
      <p:ext uri="{BB962C8B-B14F-4D97-AF65-F5344CB8AC3E}">
        <p14:creationId xmlns:p14="http://schemas.microsoft.com/office/powerpoint/2010/main" val="222036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Ineligible Fire-related Projects</a:t>
            </a:r>
          </a:p>
        </p:txBody>
      </p:sp>
      <p:sp>
        <p:nvSpPr>
          <p:cNvPr id="3" name="Content Placeholder 2"/>
          <p:cNvSpPr>
            <a:spLocks noGrp="1"/>
          </p:cNvSpPr>
          <p:nvPr>
            <p:ph idx="1"/>
          </p:nvPr>
        </p:nvSpPr>
        <p:spPr>
          <a:xfrm>
            <a:off x="838200" y="1145389"/>
            <a:ext cx="11225972" cy="5393523"/>
          </a:xfrm>
        </p:spPr>
        <p:txBody>
          <a:bodyPr>
            <a:noAutofit/>
          </a:bodyPr>
          <a:lstStyle/>
          <a:p>
            <a:pPr>
              <a:lnSpc>
                <a:spcPct val="100000"/>
              </a:lnSpc>
              <a:spcBef>
                <a:spcPts val="0"/>
              </a:spcBef>
            </a:pPr>
            <a:r>
              <a:rPr lang="en-US" sz="1800" dirty="0"/>
              <a:t>Projects that do not protect homes, neighborhoods, structures, or infrastructure </a:t>
            </a:r>
          </a:p>
          <a:p>
            <a:pPr>
              <a:lnSpc>
                <a:spcPct val="100000"/>
              </a:lnSpc>
              <a:spcBef>
                <a:spcPts val="0"/>
              </a:spcBef>
            </a:pPr>
            <a:r>
              <a:rPr lang="en-US" sz="1800" dirty="0"/>
              <a:t>Projects on federally owned land and land adjacent to Federal lands when the proposed project falls under the primary or specific authority of another Federal agency  </a:t>
            </a:r>
          </a:p>
          <a:p>
            <a:pPr>
              <a:lnSpc>
                <a:spcPct val="100000"/>
              </a:lnSpc>
              <a:spcBef>
                <a:spcPts val="0"/>
              </a:spcBef>
            </a:pPr>
            <a:r>
              <a:rPr lang="en-US" sz="1800" b="1" dirty="0">
                <a:solidFill>
                  <a:srgbClr val="7030A0"/>
                </a:solidFill>
              </a:rPr>
              <a:t>Projects for hazardous fuels reduction in excess of 2 miles from structures </a:t>
            </a:r>
          </a:p>
          <a:p>
            <a:pPr>
              <a:lnSpc>
                <a:spcPct val="100000"/>
              </a:lnSpc>
              <a:spcBef>
                <a:spcPts val="0"/>
              </a:spcBef>
            </a:pPr>
            <a:r>
              <a:rPr lang="en-US" sz="1800" dirty="0"/>
              <a:t>Projects to address ecological or agricultural issues related to land and forest management (e.g., insects, diseases, infestations, damage from extreme weather events affecting the forest-wide health) </a:t>
            </a:r>
          </a:p>
          <a:p>
            <a:pPr>
              <a:lnSpc>
                <a:spcPct val="100000"/>
              </a:lnSpc>
              <a:spcBef>
                <a:spcPts val="0"/>
              </a:spcBef>
            </a:pPr>
            <a:r>
              <a:rPr lang="en-US" sz="1800" dirty="0"/>
              <a:t>Irrigation of vegetation to avoid disease or drought-related infestation </a:t>
            </a:r>
          </a:p>
          <a:p>
            <a:pPr>
              <a:lnSpc>
                <a:spcPct val="100000"/>
              </a:lnSpc>
              <a:spcBef>
                <a:spcPts val="0"/>
              </a:spcBef>
            </a:pPr>
            <a:r>
              <a:rPr lang="en-US" sz="1800" dirty="0"/>
              <a:t>Projects to protect the environment or watersheds </a:t>
            </a:r>
          </a:p>
          <a:p>
            <a:pPr>
              <a:lnSpc>
                <a:spcPct val="100000"/>
              </a:lnSpc>
              <a:spcBef>
                <a:spcPts val="0"/>
              </a:spcBef>
            </a:pPr>
            <a:r>
              <a:rPr lang="en-US" sz="1800" dirty="0"/>
              <a:t>Projects for prescribed burning or clear-cutting activities </a:t>
            </a:r>
          </a:p>
          <a:p>
            <a:pPr>
              <a:lnSpc>
                <a:spcPct val="100000"/>
              </a:lnSpc>
              <a:spcBef>
                <a:spcPts val="0"/>
              </a:spcBef>
            </a:pPr>
            <a:r>
              <a:rPr lang="en-US" sz="1800" dirty="0"/>
              <a:t>Projects for maintenance activities, deferred or future, without an increase in the level of protection </a:t>
            </a:r>
          </a:p>
          <a:p>
            <a:pPr>
              <a:lnSpc>
                <a:spcPct val="100000"/>
              </a:lnSpc>
              <a:spcBef>
                <a:spcPts val="0"/>
              </a:spcBef>
            </a:pPr>
            <a:r>
              <a:rPr lang="en-US" sz="1800" b="1" dirty="0">
                <a:solidFill>
                  <a:srgbClr val="7030A0"/>
                </a:solidFill>
              </a:rPr>
              <a:t>Projects for the purchase of fire-related equipment (e.g., vehicles, fire trucks) or communications equipment </a:t>
            </a:r>
          </a:p>
          <a:p>
            <a:pPr>
              <a:lnSpc>
                <a:spcPct val="100000"/>
              </a:lnSpc>
              <a:spcBef>
                <a:spcPts val="0"/>
              </a:spcBef>
            </a:pPr>
            <a:r>
              <a:rPr lang="en-US" sz="1800" dirty="0"/>
              <a:t>Projects for the creation and maintenance of fire breaks, access roads, and staging areas </a:t>
            </a:r>
          </a:p>
          <a:p>
            <a:pPr>
              <a:lnSpc>
                <a:spcPct val="100000"/>
              </a:lnSpc>
              <a:spcBef>
                <a:spcPts val="0"/>
              </a:spcBef>
            </a:pPr>
            <a:r>
              <a:rPr lang="en-US" sz="1800" dirty="0"/>
              <a:t>Purchase of equipment to accomplish eligible work (e.g., chainsaws, chippers) </a:t>
            </a:r>
          </a:p>
          <a:p>
            <a:pPr>
              <a:lnSpc>
                <a:spcPct val="100000"/>
              </a:lnSpc>
              <a:spcBef>
                <a:spcPts val="0"/>
              </a:spcBef>
            </a:pPr>
            <a:r>
              <a:rPr lang="en-US" sz="1800" dirty="0"/>
              <a:t>Projects for vegetation irrigation systems installed on the ground and designed to moisten the surface </a:t>
            </a:r>
          </a:p>
          <a:p>
            <a:pPr>
              <a:lnSpc>
                <a:spcPct val="100000"/>
              </a:lnSpc>
              <a:spcBef>
                <a:spcPts val="0"/>
              </a:spcBef>
            </a:pPr>
            <a:r>
              <a:rPr lang="en-US" sz="1800" b="1" dirty="0">
                <a:solidFill>
                  <a:srgbClr val="7030A0"/>
                </a:solidFill>
              </a:rPr>
              <a:t>Development or enhancement of fire-suppression capability through the purchase of equipment or resources (e.g., water supply or sources, dry hydrants, cisterns not related to water hydration systems, dip ponds)  </a:t>
            </a:r>
          </a:p>
          <a:p>
            <a:pPr>
              <a:lnSpc>
                <a:spcPct val="100000"/>
              </a:lnSpc>
              <a:spcBef>
                <a:spcPts val="0"/>
              </a:spcBef>
            </a:pPr>
            <a:r>
              <a:rPr lang="en-US" sz="1800" dirty="0"/>
              <a:t>Activities intended solely to remedy a code violation without an increase in the level of protection  </a:t>
            </a:r>
          </a:p>
          <a:p>
            <a:pPr>
              <a:lnSpc>
                <a:spcPct val="100000"/>
              </a:lnSpc>
              <a:spcBef>
                <a:spcPts val="0"/>
              </a:spcBef>
            </a:pPr>
            <a:r>
              <a:rPr lang="en-US" sz="1800" b="1" dirty="0">
                <a:solidFill>
                  <a:srgbClr val="7030A0"/>
                </a:solidFill>
              </a:rPr>
              <a:t>Activities on Federal land</a:t>
            </a:r>
          </a:p>
        </p:txBody>
      </p:sp>
      <p:sp>
        <p:nvSpPr>
          <p:cNvPr id="4" name="Date Placeholder 3"/>
          <p:cNvSpPr>
            <a:spLocks noGrp="1"/>
          </p:cNvSpPr>
          <p:nvPr>
            <p:ph type="dt" sz="half" idx="10"/>
          </p:nvPr>
        </p:nvSpPr>
        <p:spPr/>
        <p:txBody>
          <a:bodyPr/>
          <a:lstStyle/>
          <a:p>
            <a:fld id="{007887D5-A8CC-4A2F-A91E-92197F817DE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8587CD54-12CB-4AA3-8CFF-282DF73EB60D}" type="slidenum">
              <a:rPr lang="en-US" smtClean="0"/>
              <a:t>14</a:t>
            </a:fld>
            <a:endParaRPr lang="en-US" dirty="0"/>
          </a:p>
        </p:txBody>
      </p:sp>
    </p:spTree>
    <p:extLst>
      <p:ext uri="{BB962C8B-B14F-4D97-AF65-F5344CB8AC3E}">
        <p14:creationId xmlns:p14="http://schemas.microsoft.com/office/powerpoint/2010/main" val="373750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Flooding-related Project Examples</a:t>
            </a:r>
          </a:p>
        </p:txBody>
      </p:sp>
      <p:sp>
        <p:nvSpPr>
          <p:cNvPr id="3" name="Content Placeholder 2"/>
          <p:cNvSpPr>
            <a:spLocks noGrp="1"/>
          </p:cNvSpPr>
          <p:nvPr>
            <p:ph idx="1"/>
          </p:nvPr>
        </p:nvSpPr>
        <p:spPr>
          <a:xfrm>
            <a:off x="838200" y="1127050"/>
            <a:ext cx="10515600" cy="5229299"/>
          </a:xfrm>
        </p:spPr>
        <p:txBody>
          <a:bodyPr>
            <a:normAutofit/>
          </a:bodyPr>
          <a:lstStyle/>
          <a:p>
            <a:r>
              <a:rPr lang="en-US" dirty="0"/>
              <a:t>Property Acquisition and Structure Demolition </a:t>
            </a:r>
          </a:p>
          <a:p>
            <a:r>
              <a:rPr lang="en-US" dirty="0"/>
              <a:t>Property Acquisition and Relocation for Open Space </a:t>
            </a:r>
          </a:p>
          <a:p>
            <a:r>
              <a:rPr lang="en-US" dirty="0"/>
              <a:t>Structure Elevation</a:t>
            </a:r>
          </a:p>
          <a:p>
            <a:r>
              <a:rPr lang="en-US" dirty="0"/>
              <a:t>For burn scar remediation and reseeding…it is only effective if we can get it awarded and completed very quickly.  Flash floods are a huge problem in burn scar areas and we have a hard time being effective with these grants. Basically, the subapplicant should use aerial seeding methods for low ground disturbance and if they are going to use chemicals for invasive plant species, make sure that information, including type of herbicide, is in the subapplication. </a:t>
            </a:r>
          </a:p>
          <a:p>
            <a:r>
              <a:rPr lang="en-US" dirty="0"/>
              <a:t>There are several other eligible projects as well; see </a:t>
            </a:r>
            <a:r>
              <a:rPr lang="en-US" dirty="0">
                <a:hlinkClick r:id="rId3"/>
              </a:rPr>
              <a:t>HMA Guidance</a:t>
            </a:r>
            <a:r>
              <a:rPr lang="en-US" dirty="0"/>
              <a:t> and the </a:t>
            </a:r>
            <a:r>
              <a:rPr lang="en-US" dirty="0">
                <a:hlinkClick r:id="rId4"/>
              </a:rPr>
              <a:t>HMA Addendum </a:t>
            </a:r>
            <a:r>
              <a:rPr lang="en-US" dirty="0"/>
              <a:t>for further information and options. </a:t>
            </a:r>
          </a:p>
        </p:txBody>
      </p:sp>
      <p:sp>
        <p:nvSpPr>
          <p:cNvPr id="4" name="Date Placeholder 3"/>
          <p:cNvSpPr>
            <a:spLocks noGrp="1"/>
          </p:cNvSpPr>
          <p:nvPr>
            <p:ph type="dt" sz="half" idx="10"/>
          </p:nvPr>
        </p:nvSpPr>
        <p:spPr/>
        <p:txBody>
          <a:bodyPr/>
          <a:lstStyle/>
          <a:p>
            <a:fld id="{ACD01BA3-2344-4A01-AE5D-99AB18502CA3}" type="datetime1">
              <a:rPr lang="en-US" smtClean="0"/>
              <a:t>3/4/2021</a:t>
            </a:fld>
            <a:endParaRPr lang="en-US" dirty="0"/>
          </a:p>
        </p:txBody>
      </p:sp>
      <p:sp>
        <p:nvSpPr>
          <p:cNvPr id="5" name="Slide Number Placeholder 4"/>
          <p:cNvSpPr>
            <a:spLocks noGrp="1"/>
          </p:cNvSpPr>
          <p:nvPr>
            <p:ph type="sldNum" sz="quarter" idx="12"/>
          </p:nvPr>
        </p:nvSpPr>
        <p:spPr/>
        <p:txBody>
          <a:bodyPr/>
          <a:lstStyle/>
          <a:p>
            <a:fld id="{8587CD54-12CB-4AA3-8CFF-282DF73EB60D}" type="slidenum">
              <a:rPr lang="en-US" smtClean="0"/>
              <a:t>15</a:t>
            </a:fld>
            <a:endParaRPr lang="en-US" dirty="0"/>
          </a:p>
        </p:txBody>
      </p:sp>
    </p:spTree>
    <p:extLst>
      <p:ext uri="{BB962C8B-B14F-4D97-AF65-F5344CB8AC3E}">
        <p14:creationId xmlns:p14="http://schemas.microsoft.com/office/powerpoint/2010/main" val="165104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7818"/>
            <a:ext cx="10515600" cy="6513657"/>
          </a:xfrm>
        </p:spPr>
        <p:txBody>
          <a:bodyPr>
            <a:noAutofit/>
          </a:bodyPr>
          <a:lstStyle/>
          <a:p>
            <a:pPr marL="0" indent="0">
              <a:buNone/>
            </a:pPr>
            <a:r>
              <a:rPr lang="en-US" sz="3600" dirty="0"/>
              <a:t>Soil Stabilization (flood after fire)</a:t>
            </a:r>
          </a:p>
          <a:p>
            <a:r>
              <a:rPr lang="en-US" sz="2000" dirty="0"/>
              <a:t>Soil stabilization projects are eligible under HMGP, HMGP Post Fire, and PDM. Wildfires can destroy vegetation, root systems, and degrade soil quality, which can increase soil and slope erosion and increase the risk for flooding and landslides. </a:t>
            </a:r>
            <a:r>
              <a:rPr lang="en-US" sz="2000" b="1" dirty="0">
                <a:solidFill>
                  <a:srgbClr val="7030A0"/>
                </a:solidFill>
              </a:rPr>
              <a:t>Stabilization and erosion-control practices can help enable soil infiltration, stabilize slopes, and reduce potential risks to structures and infrastructure from erosion, sedimentation, floods, and landslides.</a:t>
            </a:r>
          </a:p>
          <a:p>
            <a:r>
              <a:rPr lang="en-US" sz="2000" dirty="0"/>
              <a:t>Several of the activities listed in DRRA Section 1205 include use of nature-based design methods which may be used alone or in combination with more traditional engineered mitigation approaches to design and implement effective soil stabilization for post-fire risk reduction. Nature-based design techniques can provide ecosystem services and restoration benefits. Ecosystem services are benefits provided to people by nature such as aesthetic value, air quality, recreation space, and water filtration. The FEMA Bioengineered Wildfire Mitigation Job Aid (see Resources) provides guidance on these techniques. In some cases, two or more of these activities may need to be implemented in concert with other mitigation measures to demonstrate an effective mitigation project.</a:t>
            </a:r>
          </a:p>
          <a:p>
            <a:r>
              <a:rPr lang="en-US" sz="2000" dirty="0"/>
              <a:t>FEMA has developed pre-calculated benefits for post-wildfire soil stabilization and flood risk reduction projects. </a:t>
            </a:r>
            <a:r>
              <a:rPr lang="en-US" sz="2000" b="1" dirty="0">
                <a:solidFill>
                  <a:srgbClr val="7030A0"/>
                </a:solidFill>
              </a:rPr>
              <a:t>Soil stabilization and reforestation projects under the cost of $5,250 per acre are determined cost effective and no further benefit-cost ratio (BCR) is required. </a:t>
            </a:r>
            <a:r>
              <a:rPr lang="en-US" sz="2000" dirty="0"/>
              <a:t>The BCA Toolkit can be used to perform the benefit cost analysis for projects where the pre-calculated benefits are not enough to cover the mitigation activity.</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16</a:t>
            </a:fld>
            <a:endParaRPr lang="en-US" dirty="0"/>
          </a:p>
        </p:txBody>
      </p:sp>
    </p:spTree>
    <p:extLst>
      <p:ext uri="{BB962C8B-B14F-4D97-AF65-F5344CB8AC3E}">
        <p14:creationId xmlns:p14="http://schemas.microsoft.com/office/powerpoint/2010/main" val="232176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428"/>
            <a:ext cx="10515600" cy="1325563"/>
          </a:xfrm>
        </p:spPr>
        <p:txBody>
          <a:bodyPr/>
          <a:lstStyle/>
          <a:p>
            <a:r>
              <a:rPr lang="en-US" dirty="0"/>
              <a:t>Soil Stabilization Continued…</a:t>
            </a:r>
          </a:p>
        </p:txBody>
      </p:sp>
      <p:sp>
        <p:nvSpPr>
          <p:cNvPr id="3" name="Content Placeholder 2"/>
          <p:cNvSpPr>
            <a:spLocks noGrp="1"/>
          </p:cNvSpPr>
          <p:nvPr>
            <p:ph idx="1"/>
          </p:nvPr>
        </p:nvSpPr>
        <p:spPr>
          <a:xfrm>
            <a:off x="838200" y="1298865"/>
            <a:ext cx="10515600" cy="5075527"/>
          </a:xfrm>
        </p:spPr>
        <p:txBody>
          <a:bodyPr>
            <a:normAutofit fontScale="62500" lnSpcReduction="20000"/>
          </a:bodyPr>
          <a:lstStyle/>
          <a:p>
            <a:r>
              <a:rPr lang="en-US" sz="2900" dirty="0"/>
              <a:t>Reseeding ground cover with quick-growing or native species</a:t>
            </a:r>
          </a:p>
          <a:p>
            <a:r>
              <a:rPr lang="en-US" sz="2900" dirty="0"/>
              <a:t>Reseeding ground cover using quick-growing or native species works to prevent soil erosion and encourage soil stabilization after a wildfire.</a:t>
            </a:r>
          </a:p>
          <a:p>
            <a:r>
              <a:rPr lang="en-US" sz="2900" dirty="0"/>
              <a:t>Planting grass to prevent the spread of noxious weeds</a:t>
            </a:r>
          </a:p>
          <a:p>
            <a:r>
              <a:rPr lang="en-US" sz="2900" dirty="0"/>
              <a:t>Planting grass helps to control the regrowth of invasive species that serve as fuels. Hydroseeding (a slurry of seed and mulch mixed with water and fertilizer) can promote the growth of native grasses that have extensive root systems to hold soil in place.</a:t>
            </a:r>
          </a:p>
          <a:p>
            <a:r>
              <a:rPr lang="en-US" sz="2900" dirty="0"/>
              <a:t>Mulching with straw or chipped wood</a:t>
            </a:r>
          </a:p>
          <a:p>
            <a:r>
              <a:rPr lang="en-US" sz="2900" dirty="0"/>
              <a:t>Mulching covers the area with a protective layer of straw or chipped wood. This layer helps to prevent soil erosion, protects the mineral soils that have been exposed, absorbs humidity, and breaks down swiftly in many landscapes, adding nutrients back into the soil to promote new plant growth (or potentially grass after reseeding).</a:t>
            </a:r>
          </a:p>
          <a:p>
            <a:r>
              <a:rPr lang="en-US" sz="2900" dirty="0"/>
              <a:t>Placing logs and other erosion barriers to catch sediment on hill slopes</a:t>
            </a:r>
          </a:p>
          <a:p>
            <a:r>
              <a:rPr lang="en-US" sz="2900" dirty="0"/>
              <a:t>Placing logs and other erosion barriers work to trap sediment on hill slopes, reducing the erosion of soil. These erosion barriers can include erosion control mats or blankets (made of fibers, straw, or other plant material), fiber rolls, and silt fences.</a:t>
            </a:r>
          </a:p>
          <a:p>
            <a:r>
              <a:rPr lang="en-US" sz="2900" dirty="0"/>
              <a:t>Installing debris traps to modify road and trail drainage mechanisms</a:t>
            </a:r>
          </a:p>
          <a:p>
            <a:r>
              <a:rPr lang="en-US" sz="2900" dirty="0"/>
              <a:t>Installing debris traps to modify road and trail drainage mechanisms reduces the risks of soil erosion, landslides, and flash floods. In addition to helping stabilize soils, debris traps can also be used to provide flood risk reduction benefits and can be used in local flood risk reduction projects.</a:t>
            </a:r>
          </a:p>
          <a:p>
            <a:endParaRPr lang="en-US" dirty="0"/>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17</a:t>
            </a:fld>
            <a:endParaRPr lang="en-US" dirty="0"/>
          </a:p>
        </p:txBody>
      </p:sp>
    </p:spTree>
    <p:extLst>
      <p:ext uri="{BB962C8B-B14F-4D97-AF65-F5344CB8AC3E}">
        <p14:creationId xmlns:p14="http://schemas.microsoft.com/office/powerpoint/2010/main" val="4267701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6645"/>
            <a:ext cx="10515600" cy="6000318"/>
          </a:xfrm>
        </p:spPr>
        <p:txBody>
          <a:bodyPr>
            <a:noAutofit/>
          </a:bodyPr>
          <a:lstStyle/>
          <a:p>
            <a:pPr marL="0" indent="0">
              <a:buNone/>
            </a:pPr>
            <a:r>
              <a:rPr lang="en-US" sz="3600" dirty="0"/>
              <a:t>Localized Flood Risk Reduction Projects (flood diversion/storage) </a:t>
            </a:r>
          </a:p>
          <a:p>
            <a:r>
              <a:rPr lang="en-US" sz="1600" dirty="0"/>
              <a:t>Localized flood risk reduction projects are eligible under all HMA programs including FMA. In addition to increasing soil erosion, wildfires can reduce the permeability of soils, which can result in increased potential for flooding. Various mitigation strategies can help to reduce the frequency or severity of flooding by diverting floodwaters away from streams, rivers, or other bodies of water, or storing excess water. These strategies can protect homes and infrastructure and may also work to re-establish the structure and function of ecosystems and floodplains.</a:t>
            </a:r>
          </a:p>
          <a:p>
            <a:r>
              <a:rPr lang="en-US" sz="1600" dirty="0"/>
              <a:t>Modifying or removing culverts to allow drainage to flow freely.</a:t>
            </a:r>
          </a:p>
          <a:p>
            <a:r>
              <a:rPr lang="en-US" sz="1600" dirty="0"/>
              <a:t>Increased runoff after a wildfire due to reduced soil permeability and lack of vegetation can overwhelm culverts, and debris carried in the runoff can block the passage of water through culverts. After a wildfire it is not uncommon to modify or temporarily remove a culvert to allow runoff to flow more freely, either through an enlarged culvert or natural channel, to protect buildings, roads, or other infrastructure.</a:t>
            </a:r>
          </a:p>
          <a:p>
            <a:r>
              <a:rPr lang="en-US" sz="1600" dirty="0"/>
              <a:t>Adding drainage dips and constructing emergency spillways to keep roads and bridges from washing out during floods.</a:t>
            </a:r>
          </a:p>
          <a:p>
            <a:r>
              <a:rPr lang="en-US" sz="1600" dirty="0"/>
              <a:t>Drainage dips are created by re-grading a road or trail to direct water to drain off the road or trail surface at a desired location. In some cases when hydrologic analysis indicates an existing culvert is too small to handle the short-term runoff after a wildfire, armored rolling dips may be installed to direct the increased flows back to the existing channel, preventing the washout of a culvert, road or bridge. Drainage dips can contribute to flood diversion and storage projects by directing water toward a retention pond.</a:t>
            </a:r>
          </a:p>
          <a:p>
            <a:r>
              <a:rPr lang="en-US" sz="1600" dirty="0"/>
              <a:t>Constructing straw, rock, or log dams in small tributaries to prevent flooding.</a:t>
            </a:r>
          </a:p>
          <a:p>
            <a:r>
              <a:rPr lang="en-US" sz="1600" dirty="0"/>
              <a:t>Constructing straw, rock, or log dams in small tributaries can help to trap sediment and debris, reducing the risk of flooding following a wildfire.</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18</a:t>
            </a:fld>
            <a:endParaRPr lang="en-US" dirty="0"/>
          </a:p>
        </p:txBody>
      </p:sp>
    </p:spTree>
    <p:extLst>
      <p:ext uri="{BB962C8B-B14F-4D97-AF65-F5344CB8AC3E}">
        <p14:creationId xmlns:p14="http://schemas.microsoft.com/office/powerpoint/2010/main" val="132016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Examples</a:t>
            </a:r>
          </a:p>
        </p:txBody>
      </p:sp>
      <p:sp>
        <p:nvSpPr>
          <p:cNvPr id="3" name="Content Placeholder 2"/>
          <p:cNvSpPr>
            <a:spLocks noGrp="1"/>
          </p:cNvSpPr>
          <p:nvPr>
            <p:ph idx="1"/>
          </p:nvPr>
        </p:nvSpPr>
        <p:spPr/>
        <p:txBody>
          <a:bodyPr/>
          <a:lstStyle/>
          <a:p>
            <a:r>
              <a:rPr lang="en-US" dirty="0"/>
              <a:t>Landslide Property Acquisition</a:t>
            </a:r>
          </a:p>
          <a:p>
            <a:r>
              <a:rPr lang="en-US" dirty="0"/>
              <a:t>Hurricane wind retrofit – </a:t>
            </a:r>
            <a:r>
              <a:rPr lang="en-US" sz="2000" dirty="0"/>
              <a:t>must be for residential, excluding manufactured homes </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19</a:t>
            </a:fld>
            <a:endParaRPr lang="en-US" dirty="0"/>
          </a:p>
        </p:txBody>
      </p:sp>
    </p:spTree>
    <p:extLst>
      <p:ext uri="{BB962C8B-B14F-4D97-AF65-F5344CB8AC3E}">
        <p14:creationId xmlns:p14="http://schemas.microsoft.com/office/powerpoint/2010/main" val="162028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655618" y="0"/>
            <a:ext cx="8700655" cy="6680162"/>
          </a:xfrm>
          <a:prstGeom prst="rect">
            <a:avLst/>
          </a:prstGeom>
        </p:spPr>
      </p:pic>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2</a:t>
            </a:fld>
            <a:endParaRPr lang="en-US" dirty="0"/>
          </a:p>
        </p:txBody>
      </p:sp>
    </p:spTree>
    <p:extLst>
      <p:ext uri="{BB962C8B-B14F-4D97-AF65-F5344CB8AC3E}">
        <p14:creationId xmlns:p14="http://schemas.microsoft.com/office/powerpoint/2010/main" val="6415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9816"/>
            <a:ext cx="10515600" cy="1325563"/>
          </a:xfrm>
        </p:spPr>
        <p:txBody>
          <a:bodyPr/>
          <a:lstStyle/>
          <a:p>
            <a:r>
              <a:rPr lang="en-US" dirty="0"/>
              <a:t>HMA Links</a:t>
            </a:r>
          </a:p>
        </p:txBody>
      </p:sp>
      <p:sp>
        <p:nvSpPr>
          <p:cNvPr id="3" name="Content Placeholder 2"/>
          <p:cNvSpPr>
            <a:spLocks noGrp="1"/>
          </p:cNvSpPr>
          <p:nvPr>
            <p:ph idx="1"/>
          </p:nvPr>
        </p:nvSpPr>
        <p:spPr>
          <a:xfrm>
            <a:off x="838199" y="1362959"/>
            <a:ext cx="10703943" cy="5089793"/>
          </a:xfrm>
        </p:spPr>
        <p:txBody>
          <a:bodyPr>
            <a:normAutofit fontScale="62500" lnSpcReduction="20000"/>
          </a:bodyPr>
          <a:lstStyle/>
          <a:p>
            <a:pPr marL="0" indent="0">
              <a:buNone/>
            </a:pPr>
            <a:r>
              <a:rPr lang="en-US" b="1" dirty="0"/>
              <a:t>FEMA Advance Assistance: </a:t>
            </a:r>
            <a:r>
              <a:rPr lang="en-US" dirty="0">
                <a:hlinkClick r:id="rId2"/>
              </a:rPr>
              <a:t>https://www.fema.gov/media-library/assets/documents/32755</a:t>
            </a:r>
            <a:endParaRPr lang="en-US" dirty="0"/>
          </a:p>
          <a:p>
            <a:pPr marL="0" indent="0">
              <a:buNone/>
            </a:pPr>
            <a:r>
              <a:rPr lang="en-US" b="1" dirty="0"/>
              <a:t>FEMA Grant Forms: </a:t>
            </a:r>
            <a:r>
              <a:rPr lang="en-US" dirty="0">
                <a:hlinkClick r:id="rId3"/>
              </a:rPr>
              <a:t>https://www.grants.gov/web/grants/forms/sf-424-family.html#sortby=1</a:t>
            </a:r>
            <a:endParaRPr lang="en-US" dirty="0"/>
          </a:p>
          <a:p>
            <a:pPr marL="0" indent="0">
              <a:buNone/>
            </a:pPr>
            <a:r>
              <a:rPr lang="en-US" b="1" dirty="0"/>
              <a:t>FEMA Hazard Mitigation Grant Program Post Fire: </a:t>
            </a:r>
            <a:r>
              <a:rPr lang="en-US" dirty="0">
                <a:hlinkClick r:id="rId4"/>
              </a:rPr>
              <a:t>https://www.fema.gov/hazard-mitigation-grant-program-post-fire</a:t>
            </a:r>
            <a:endParaRPr lang="en-US" dirty="0"/>
          </a:p>
          <a:p>
            <a:pPr marL="0" indent="0">
              <a:buNone/>
            </a:pPr>
            <a:r>
              <a:rPr lang="en-US" b="1" dirty="0"/>
              <a:t>FEMA Hazard Mitigation Assistance Guidance: </a:t>
            </a:r>
            <a:r>
              <a:rPr lang="en-US" dirty="0">
                <a:hlinkClick r:id="rId5"/>
              </a:rPr>
              <a:t>https://www.fema.gov/media-library/assets/documents/103279</a:t>
            </a:r>
            <a:endParaRPr lang="en-US" dirty="0"/>
          </a:p>
          <a:p>
            <a:pPr marL="0" indent="0">
              <a:buNone/>
            </a:pPr>
            <a:r>
              <a:rPr lang="en-US" b="1" dirty="0"/>
              <a:t>FEMA Hazard Mitigation Assistance Publications: </a:t>
            </a:r>
            <a:r>
              <a:rPr lang="en-US" dirty="0">
                <a:hlinkClick r:id="rId6"/>
              </a:rPr>
              <a:t>https://www.fema.gov/hazard-mitigation-assistance-publications</a:t>
            </a:r>
            <a:endParaRPr lang="en-US" dirty="0"/>
          </a:p>
          <a:p>
            <a:pPr marL="0" indent="0">
              <a:buNone/>
            </a:pPr>
            <a:r>
              <a:rPr lang="en-US" b="1" dirty="0"/>
              <a:t>FEMA Hazard Mitigation Grant Program: </a:t>
            </a:r>
            <a:r>
              <a:rPr lang="en-US" dirty="0">
                <a:hlinkClick r:id="rId7"/>
              </a:rPr>
              <a:t>https://www.fema.gov/hazard-mitigation-grant-program</a:t>
            </a:r>
            <a:endParaRPr lang="en-US" dirty="0"/>
          </a:p>
          <a:p>
            <a:pPr marL="0" indent="0">
              <a:buNone/>
            </a:pPr>
            <a:r>
              <a:rPr lang="en-US" b="1" dirty="0"/>
              <a:t>FEMA Hazard Mitigation Ideas: </a:t>
            </a:r>
            <a:r>
              <a:rPr lang="en-US" dirty="0">
                <a:hlinkClick r:id="rId8"/>
              </a:rPr>
              <a:t>https://www.fema.gov/sites/default/files/2020-06/fema-mitigation-ideas_02-13-2013.pdf</a:t>
            </a:r>
            <a:r>
              <a:rPr lang="en-US" dirty="0"/>
              <a:t> </a:t>
            </a:r>
          </a:p>
          <a:p>
            <a:pPr marL="0" indent="0">
              <a:buNone/>
            </a:pPr>
            <a:r>
              <a:rPr lang="en-US" b="1" dirty="0"/>
              <a:t>FEMA HMA Application Development Guidance: </a:t>
            </a:r>
            <a:r>
              <a:rPr lang="en-US" dirty="0">
                <a:hlinkClick r:id="rId9"/>
              </a:rPr>
              <a:t>https://www.fema.gov/application-development-1</a:t>
            </a:r>
            <a:endParaRPr lang="en-US" dirty="0"/>
          </a:p>
          <a:p>
            <a:pPr marL="0" indent="0">
              <a:buNone/>
            </a:pPr>
            <a:r>
              <a:rPr lang="en-US" b="1" dirty="0"/>
              <a:t>FEMA HMA Cost Share Guidance: </a:t>
            </a:r>
            <a:r>
              <a:rPr lang="en-US" dirty="0">
                <a:hlinkClick r:id="rId10"/>
              </a:rPr>
              <a:t>https://www.fema.gov/sites/default/files/2020-08/fema_hma_cost-share-guide.pdf</a:t>
            </a:r>
            <a:r>
              <a:rPr lang="en-US" dirty="0"/>
              <a:t> </a:t>
            </a:r>
            <a:endParaRPr lang="en-US" b="1" dirty="0"/>
          </a:p>
          <a:p>
            <a:pPr marL="0" indent="0">
              <a:buNone/>
            </a:pPr>
            <a:r>
              <a:rPr lang="en-US" b="1" dirty="0"/>
              <a:t>FEMA Management Costs: </a:t>
            </a:r>
            <a:r>
              <a:rPr lang="en-US" dirty="0">
                <a:hlinkClick r:id="rId11"/>
              </a:rPr>
              <a:t>https://www.fema.gov/drra-1215-faq</a:t>
            </a:r>
            <a:endParaRPr lang="en-US" dirty="0"/>
          </a:p>
          <a:p>
            <a:pPr marL="0" indent="0">
              <a:buNone/>
            </a:pPr>
            <a:r>
              <a:rPr lang="en-US" b="1" dirty="0"/>
              <a:t>FEMA Nature Based Solutions: </a:t>
            </a:r>
            <a:r>
              <a:rPr lang="en-US" dirty="0">
                <a:hlinkClick r:id="rId12"/>
              </a:rPr>
              <a:t>https://www.fema.gov/sites/default/files/2020-08/fema_riskmap_nature-based-solutions-guide_2020.pdf</a:t>
            </a:r>
            <a:r>
              <a:rPr lang="en-US" dirty="0"/>
              <a:t> </a:t>
            </a:r>
          </a:p>
          <a:p>
            <a:pPr marL="0" indent="0">
              <a:buNone/>
            </a:pPr>
            <a:r>
              <a:rPr lang="en-US" b="1" dirty="0"/>
              <a:t>FEMA HMA 2019 Year in Review: </a:t>
            </a:r>
            <a:r>
              <a:rPr lang="en-US" dirty="0">
                <a:hlinkClick r:id="rId13"/>
              </a:rPr>
              <a:t>https://www.fema.gov/sites/default/files/2020-09/fema_hma-year-in-review-support-document_June2020.pdf</a:t>
            </a:r>
            <a:r>
              <a:rPr lang="en-US" dirty="0"/>
              <a:t> </a:t>
            </a:r>
          </a:p>
        </p:txBody>
      </p:sp>
      <p:sp>
        <p:nvSpPr>
          <p:cNvPr id="4" name="Date Placeholder 3"/>
          <p:cNvSpPr>
            <a:spLocks noGrp="1"/>
          </p:cNvSpPr>
          <p:nvPr>
            <p:ph type="dt" sz="half" idx="10"/>
          </p:nvPr>
        </p:nvSpPr>
        <p:spPr/>
        <p:txBody>
          <a:bodyPr/>
          <a:lstStyle/>
          <a:p>
            <a:fld id="{FF67EB46-882D-46AA-A85E-3416EBD197CF}"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20</a:t>
            </a:fld>
            <a:endParaRPr lang="en-US" dirty="0"/>
          </a:p>
        </p:txBody>
      </p:sp>
      <p:sp>
        <p:nvSpPr>
          <p:cNvPr id="6" name="Rectangle 5"/>
          <p:cNvSpPr/>
          <p:nvPr/>
        </p:nvSpPr>
        <p:spPr>
          <a:xfrm>
            <a:off x="838200" y="3667125"/>
            <a:ext cx="10696575" cy="4667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55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9"/>
            <a:ext cx="10515600" cy="1325563"/>
          </a:xfrm>
        </p:spPr>
        <p:txBody>
          <a:bodyPr/>
          <a:lstStyle/>
          <a:p>
            <a:pPr algn="ctr"/>
            <a:r>
              <a:rPr lang="en-US" b="1" dirty="0"/>
              <a:t>Questions?</a:t>
            </a:r>
          </a:p>
        </p:txBody>
      </p:sp>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21</a:t>
            </a:fld>
            <a:endParaRPr lang="en-US" dirty="0"/>
          </a:p>
        </p:txBody>
      </p:sp>
    </p:spTree>
    <p:extLst>
      <p:ext uri="{BB962C8B-B14F-4D97-AF65-F5344CB8AC3E}">
        <p14:creationId xmlns:p14="http://schemas.microsoft.com/office/powerpoint/2010/main" val="187098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HMA Grant Programs</a:t>
            </a:r>
          </a:p>
        </p:txBody>
      </p:sp>
      <p:sp>
        <p:nvSpPr>
          <p:cNvPr id="3" name="Content Placeholder 2"/>
          <p:cNvSpPr>
            <a:spLocks noGrp="1"/>
          </p:cNvSpPr>
          <p:nvPr>
            <p:ph idx="1"/>
          </p:nvPr>
        </p:nvSpPr>
        <p:spPr/>
        <p:txBody>
          <a:bodyPr>
            <a:normAutofit/>
          </a:bodyPr>
          <a:lstStyle/>
          <a:p>
            <a:pPr marL="0" indent="0">
              <a:buNone/>
            </a:pPr>
            <a:r>
              <a:rPr lang="en-US" b="1" dirty="0"/>
              <a:t>Pre-Disaster:</a:t>
            </a:r>
          </a:p>
          <a:p>
            <a:r>
              <a:rPr lang="en-US" dirty="0"/>
              <a:t>building resilient infrastructure and communities (BRIC) </a:t>
            </a:r>
          </a:p>
          <a:p>
            <a:pPr marL="0" indent="0">
              <a:buNone/>
            </a:pPr>
            <a:r>
              <a:rPr lang="en-US" sz="2400" b="1" dirty="0"/>
              <a:t>   *Formerly, pre-disaster mitigation (PDM)</a:t>
            </a:r>
          </a:p>
          <a:p>
            <a:r>
              <a:rPr lang="en-US" dirty="0"/>
              <a:t>flood mitigation assistance (FMA); and</a:t>
            </a:r>
          </a:p>
          <a:p>
            <a:endParaRPr lang="en-US" dirty="0"/>
          </a:p>
          <a:p>
            <a:pPr marL="0" indent="0">
              <a:buNone/>
            </a:pPr>
            <a:r>
              <a:rPr lang="en-US" b="1" dirty="0"/>
              <a:t>Post-Disaster:</a:t>
            </a:r>
          </a:p>
          <a:p>
            <a:r>
              <a:rPr lang="en-US" dirty="0"/>
              <a:t>hazard mitigation grant program (HMGP); </a:t>
            </a:r>
          </a:p>
          <a:p>
            <a:r>
              <a:rPr lang="en-US" dirty="0"/>
              <a:t>hazard mitigation grant program post fire (HMGP-PF)</a:t>
            </a:r>
          </a:p>
          <a:p>
            <a:endParaRPr lang="en-US" dirty="0"/>
          </a:p>
        </p:txBody>
      </p:sp>
      <p:sp>
        <p:nvSpPr>
          <p:cNvPr id="4" name="Date Placeholder 3"/>
          <p:cNvSpPr>
            <a:spLocks noGrp="1"/>
          </p:cNvSpPr>
          <p:nvPr>
            <p:ph type="dt" sz="half" idx="10"/>
          </p:nvPr>
        </p:nvSpPr>
        <p:spPr/>
        <p:txBody>
          <a:bodyPr/>
          <a:lstStyle/>
          <a:p>
            <a:fld id="{0E1DE7A9-23D5-4FE8-9373-05A8FEF53219}"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3</a:t>
            </a:fld>
            <a:endParaRPr lang="en-US" dirty="0"/>
          </a:p>
        </p:txBody>
      </p:sp>
      <p:sp>
        <p:nvSpPr>
          <p:cNvPr id="6" name="Rectangle 5"/>
          <p:cNvSpPr/>
          <p:nvPr/>
        </p:nvSpPr>
        <p:spPr>
          <a:xfrm>
            <a:off x="543464" y="4106174"/>
            <a:ext cx="8626415" cy="1992701"/>
          </a:xfrm>
          <a:prstGeom prst="rect">
            <a:avLst/>
          </a:pr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339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C08DB4-7778-4051-89A9-039A67E8A851}" type="datetime1">
              <a:rPr lang="en-US" smtClean="0"/>
              <a:t>3/4/2021</a:t>
            </a:fld>
            <a:endParaRPr lang="en-US" dirty="0"/>
          </a:p>
        </p:txBody>
      </p:sp>
      <p:sp>
        <p:nvSpPr>
          <p:cNvPr id="5" name="Slide Number Placeholder 4"/>
          <p:cNvSpPr>
            <a:spLocks noGrp="1"/>
          </p:cNvSpPr>
          <p:nvPr>
            <p:ph type="sldNum" sz="quarter" idx="12"/>
          </p:nvPr>
        </p:nvSpPr>
        <p:spPr/>
        <p:txBody>
          <a:bodyPr/>
          <a:lstStyle/>
          <a:p>
            <a:fld id="{539931D2-100C-40DB-9355-70AB14ADF183}" type="slidenum">
              <a:rPr lang="en-US" smtClean="0"/>
              <a:t>4</a:t>
            </a:fld>
            <a:endParaRPr lang="en-US" dirty="0"/>
          </a:p>
        </p:txBody>
      </p:sp>
      <p:sp>
        <p:nvSpPr>
          <p:cNvPr id="6" name="Title 1"/>
          <p:cNvSpPr>
            <a:spLocks noGrp="1"/>
          </p:cNvSpPr>
          <p:nvPr>
            <p:ph type="title"/>
          </p:nvPr>
        </p:nvSpPr>
        <p:spPr>
          <a:xfrm>
            <a:off x="838200" y="365125"/>
            <a:ext cx="10515600" cy="1325563"/>
          </a:xfrm>
        </p:spPr>
        <p:txBody>
          <a:bodyPr/>
          <a:lstStyle/>
          <a:p>
            <a:pPr algn="ctr"/>
            <a:r>
              <a:rPr lang="en-US" dirty="0"/>
              <a:t>Current Open Post-Disaster Rounds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9065"/>
          <a:stretch/>
        </p:blipFill>
        <p:spPr>
          <a:xfrm>
            <a:off x="2675794" y="1538651"/>
            <a:ext cx="6646006" cy="3570266"/>
          </a:xfrm>
          <a:prstGeom prst="rect">
            <a:avLst/>
          </a:prstGeom>
        </p:spPr>
      </p:pic>
      <p:sp>
        <p:nvSpPr>
          <p:cNvPr id="9" name="TextBox 8"/>
          <p:cNvSpPr txBox="1"/>
          <p:nvPr/>
        </p:nvSpPr>
        <p:spPr>
          <a:xfrm>
            <a:off x="2786064" y="5235205"/>
            <a:ext cx="3399007" cy="830997"/>
          </a:xfrm>
          <a:prstGeom prst="rect">
            <a:avLst/>
          </a:prstGeom>
          <a:noFill/>
        </p:spPr>
        <p:txBody>
          <a:bodyPr wrap="square" rtlCol="0">
            <a:spAutoFit/>
          </a:bodyPr>
          <a:lstStyle/>
          <a:p>
            <a:r>
              <a:rPr lang="en-US" sz="2400" b="1" u="sng" dirty="0">
                <a:solidFill>
                  <a:srgbClr val="7030A0"/>
                </a:solidFill>
              </a:rPr>
              <a:t>HMGP-PF</a:t>
            </a:r>
            <a:r>
              <a:rPr lang="en-US" sz="2400" b="1" dirty="0">
                <a:solidFill>
                  <a:srgbClr val="7030A0"/>
                </a:solidFill>
              </a:rPr>
              <a:t>-FM-5327-OR</a:t>
            </a:r>
          </a:p>
          <a:p>
            <a:r>
              <a:rPr lang="en-US" sz="2400" i="1" dirty="0"/>
              <a:t>Tied to the 16 FMAGs</a:t>
            </a:r>
            <a:endParaRPr lang="en-US" sz="2400" b="1" dirty="0"/>
          </a:p>
        </p:txBody>
      </p:sp>
      <p:sp>
        <p:nvSpPr>
          <p:cNvPr id="11" name="TextBox 10"/>
          <p:cNvSpPr txBox="1"/>
          <p:nvPr/>
        </p:nvSpPr>
        <p:spPr>
          <a:xfrm>
            <a:off x="6185071" y="5230998"/>
            <a:ext cx="3635492" cy="1200329"/>
          </a:xfrm>
          <a:prstGeom prst="rect">
            <a:avLst/>
          </a:prstGeom>
          <a:noFill/>
        </p:spPr>
        <p:txBody>
          <a:bodyPr wrap="square" rtlCol="0">
            <a:spAutoFit/>
          </a:bodyPr>
          <a:lstStyle/>
          <a:p>
            <a:r>
              <a:rPr lang="en-US" sz="2400" b="1" u="sng" dirty="0">
                <a:solidFill>
                  <a:srgbClr val="7030A0"/>
                </a:solidFill>
              </a:rPr>
              <a:t>HMGP</a:t>
            </a:r>
            <a:r>
              <a:rPr lang="en-US" sz="2400" b="1" dirty="0">
                <a:solidFill>
                  <a:srgbClr val="7030A0"/>
                </a:solidFill>
              </a:rPr>
              <a:t>-DR-4562-OR</a:t>
            </a:r>
          </a:p>
          <a:p>
            <a:r>
              <a:rPr lang="en-US" sz="2400" i="1" dirty="0"/>
              <a:t>Tied to the 15 September 2020 Disaster Declaration</a:t>
            </a:r>
          </a:p>
        </p:txBody>
      </p:sp>
    </p:spTree>
    <p:extLst>
      <p:ext uri="{BB962C8B-B14F-4D97-AF65-F5344CB8AC3E}">
        <p14:creationId xmlns:p14="http://schemas.microsoft.com/office/powerpoint/2010/main" val="398584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49972656"/>
              </p:ext>
            </p:extLst>
          </p:nvPr>
        </p:nvGraphicFramePr>
        <p:xfrm>
          <a:off x="1769041" y="34769"/>
          <a:ext cx="8653919" cy="6608118"/>
        </p:xfrm>
        <a:graphic>
          <a:graphicData uri="http://schemas.openxmlformats.org/drawingml/2006/table">
            <a:tbl>
              <a:tblPr firstRow="1" bandRow="1">
                <a:tableStyleId>{5C22544A-7EE6-4342-B048-85BDC9FD1C3A}</a:tableStyleId>
              </a:tblPr>
              <a:tblGrid>
                <a:gridCol w="2196653">
                  <a:extLst>
                    <a:ext uri="{9D8B030D-6E8A-4147-A177-3AD203B41FA5}">
                      <a16:colId xmlns:a16="http://schemas.microsoft.com/office/drawing/2014/main" val="20000"/>
                    </a:ext>
                  </a:extLst>
                </a:gridCol>
                <a:gridCol w="3181325">
                  <a:extLst>
                    <a:ext uri="{9D8B030D-6E8A-4147-A177-3AD203B41FA5}">
                      <a16:colId xmlns:a16="http://schemas.microsoft.com/office/drawing/2014/main" val="20001"/>
                    </a:ext>
                  </a:extLst>
                </a:gridCol>
                <a:gridCol w="3275941">
                  <a:extLst>
                    <a:ext uri="{9D8B030D-6E8A-4147-A177-3AD203B41FA5}">
                      <a16:colId xmlns:a16="http://schemas.microsoft.com/office/drawing/2014/main" val="20002"/>
                    </a:ext>
                  </a:extLst>
                </a:gridCol>
              </a:tblGrid>
              <a:tr h="326702">
                <a:tc>
                  <a:txBody>
                    <a:bodyPr/>
                    <a:lstStyle/>
                    <a:p>
                      <a:pPr algn="ctr"/>
                      <a:endParaRPr lang="en-US" sz="1400" dirty="0"/>
                    </a:p>
                  </a:txBody>
                  <a:tcPr/>
                </a:tc>
                <a:tc>
                  <a:txBody>
                    <a:bodyPr/>
                    <a:lstStyle/>
                    <a:p>
                      <a:pPr algn="ctr"/>
                      <a:r>
                        <a:rPr lang="en-US" sz="1400" dirty="0"/>
                        <a:t>HMGP-PF-FM-5327-OR</a:t>
                      </a:r>
                    </a:p>
                  </a:txBody>
                  <a:tcPr/>
                </a:tc>
                <a:tc>
                  <a:txBody>
                    <a:bodyPr/>
                    <a:lstStyle/>
                    <a:p>
                      <a:pPr algn="ctr"/>
                      <a:r>
                        <a:rPr lang="en-US" sz="1400" dirty="0"/>
                        <a:t>HMGP-DR-4562-OR</a:t>
                      </a:r>
                    </a:p>
                  </a:txBody>
                  <a:tcPr/>
                </a:tc>
                <a:extLst>
                  <a:ext uri="{0D108BD9-81ED-4DB2-BD59-A6C34878D82A}">
                    <a16:rowId xmlns:a16="http://schemas.microsoft.com/office/drawing/2014/main" val="10000"/>
                  </a:ext>
                </a:extLst>
              </a:tr>
              <a:tr h="1329510">
                <a:tc>
                  <a:txBody>
                    <a:bodyPr/>
                    <a:lstStyle/>
                    <a:p>
                      <a:r>
                        <a:rPr lang="en-US" sz="1400" dirty="0"/>
                        <a:t>Directly Affected</a:t>
                      </a:r>
                      <a:r>
                        <a:rPr lang="en-US" sz="1400" baseline="0" dirty="0"/>
                        <a:t> Areas</a:t>
                      </a:r>
                      <a:endParaRPr lang="en-US" sz="1400" dirty="0"/>
                    </a:p>
                  </a:txBody>
                  <a:tcPr/>
                </a:tc>
                <a:tc>
                  <a:txBody>
                    <a:bodyPr/>
                    <a:lstStyle/>
                    <a:p>
                      <a:pPr algn="ctr"/>
                      <a:r>
                        <a:rPr lang="en-US" sz="1400" dirty="0"/>
                        <a:t>Clackamas, Coos, Douglas, Jackson, Jefferson, Josephine, Klamath, Lake, Lane, Lincoln, Linn, Marion, Tillamook, Wasco, Washington, and Yamhill Counties in addition to Warm Springs Indian Reservation</a:t>
                      </a:r>
                    </a:p>
                  </a:txBody>
                  <a:tcPr/>
                </a:tc>
                <a:tc>
                  <a:txBody>
                    <a:bodyPr/>
                    <a:lstStyle/>
                    <a:p>
                      <a:pPr algn="ctr"/>
                      <a:r>
                        <a:rPr lang="en-US" sz="1400" dirty="0"/>
                        <a:t> Benton, Clackamas, Columbia, Coos, Deschutes, Douglas, Jackson, Jefferson, Josephine, Klamath, Lake, Lane, Lincoln, Linn, Marion, Multnomah, Tillamook, Wasco, Washington, and Yamhill Counties in addition to any Tribal lands that were directly affected</a:t>
                      </a:r>
                    </a:p>
                  </a:txBody>
                  <a:tcPr/>
                </a:tc>
                <a:extLst>
                  <a:ext uri="{0D108BD9-81ED-4DB2-BD59-A6C34878D82A}">
                    <a16:rowId xmlns:a16="http://schemas.microsoft.com/office/drawing/2014/main" val="10001"/>
                  </a:ext>
                </a:extLst>
              </a:tr>
              <a:tr h="399205">
                <a:tc>
                  <a:txBody>
                    <a:bodyPr/>
                    <a:lstStyle/>
                    <a:p>
                      <a:r>
                        <a:rPr lang="en-US" sz="1400" dirty="0"/>
                        <a:t>Incident Type</a:t>
                      </a:r>
                    </a:p>
                  </a:txBody>
                  <a:tcPr/>
                </a:tc>
                <a:tc>
                  <a:txBody>
                    <a:bodyPr/>
                    <a:lstStyle/>
                    <a:p>
                      <a:pPr algn="ctr"/>
                      <a:r>
                        <a:rPr lang="en-US" sz="1400" dirty="0"/>
                        <a:t>-</a:t>
                      </a:r>
                    </a:p>
                  </a:txBody>
                  <a:tcPr/>
                </a:tc>
                <a:tc>
                  <a:txBody>
                    <a:bodyPr/>
                    <a:lstStyle/>
                    <a:p>
                      <a:pPr algn="ctr"/>
                      <a:r>
                        <a:rPr lang="en-US" sz="1400" dirty="0"/>
                        <a:t>Oregon Wildfires And Straight-line Winds</a:t>
                      </a:r>
                    </a:p>
                  </a:txBody>
                  <a:tcPr/>
                </a:tc>
                <a:extLst>
                  <a:ext uri="{0D108BD9-81ED-4DB2-BD59-A6C34878D82A}">
                    <a16:rowId xmlns:a16="http://schemas.microsoft.com/office/drawing/2014/main" val="10002"/>
                  </a:ext>
                </a:extLst>
              </a:tr>
              <a:tr h="274068">
                <a:tc>
                  <a:txBody>
                    <a:bodyPr/>
                    <a:lstStyle/>
                    <a:p>
                      <a:r>
                        <a:rPr lang="en-US" sz="1400" dirty="0"/>
                        <a:t>Declaration</a:t>
                      </a:r>
                      <a:r>
                        <a:rPr lang="en-US" sz="1400" baseline="0" dirty="0"/>
                        <a:t> Date</a:t>
                      </a:r>
                      <a:endParaRPr lang="en-US" sz="1400" dirty="0"/>
                    </a:p>
                  </a:txBody>
                  <a:tcPr/>
                </a:tc>
                <a:tc>
                  <a:txBody>
                    <a:bodyPr/>
                    <a:lstStyle/>
                    <a:p>
                      <a:pPr algn="ctr"/>
                      <a:r>
                        <a:rPr lang="en-US" sz="1400" dirty="0"/>
                        <a:t>August </a:t>
                      </a:r>
                      <a:r>
                        <a:rPr lang="en-US" sz="1400" b="0" dirty="0">
                          <a:solidFill>
                            <a:schemeClr val="tx1"/>
                          </a:solidFill>
                        </a:rPr>
                        <a:t>13, </a:t>
                      </a:r>
                      <a:r>
                        <a:rPr lang="en-US" sz="1400" dirty="0"/>
                        <a:t>2020 (first</a:t>
                      </a:r>
                      <a:r>
                        <a:rPr lang="en-US" sz="1400" baseline="0" dirty="0"/>
                        <a:t> FMAG declaration)</a:t>
                      </a:r>
                      <a:endParaRPr lang="en-US" sz="1400" dirty="0"/>
                    </a:p>
                  </a:txBody>
                  <a:tcPr/>
                </a:tc>
                <a:tc>
                  <a:txBody>
                    <a:bodyPr/>
                    <a:lstStyle/>
                    <a:p>
                      <a:pPr algn="ctr"/>
                      <a:r>
                        <a:rPr lang="en-US" sz="1400" dirty="0"/>
                        <a:t>September 15, 2020</a:t>
                      </a:r>
                    </a:p>
                  </a:txBody>
                  <a:tcPr/>
                </a:tc>
                <a:extLst>
                  <a:ext uri="{0D108BD9-81ED-4DB2-BD59-A6C34878D82A}">
                    <a16:rowId xmlns:a16="http://schemas.microsoft.com/office/drawing/2014/main" val="10003"/>
                  </a:ext>
                </a:extLst>
              </a:tr>
              <a:tr h="474093">
                <a:tc>
                  <a:txBody>
                    <a:bodyPr/>
                    <a:lstStyle/>
                    <a:p>
                      <a:r>
                        <a:rPr lang="en-US" sz="1400" dirty="0"/>
                        <a:t>SHMO sent out initial statewide guidance</a:t>
                      </a:r>
                    </a:p>
                  </a:txBody>
                  <a:tcPr/>
                </a:tc>
                <a:tc>
                  <a:txBody>
                    <a:bodyPr/>
                    <a:lstStyle/>
                    <a:p>
                      <a:pPr algn="ctr"/>
                      <a:r>
                        <a:rPr lang="en-US" sz="1400" dirty="0"/>
                        <a:t>September 25, 2020</a:t>
                      </a:r>
                    </a:p>
                  </a:txBody>
                  <a:tcPr/>
                </a:tc>
                <a:tc>
                  <a:txBody>
                    <a:bodyPr/>
                    <a:lstStyle/>
                    <a:p>
                      <a:pPr algn="ctr"/>
                      <a:r>
                        <a:rPr lang="en-US" sz="1400" dirty="0"/>
                        <a:t>October 24, 2020</a:t>
                      </a:r>
                    </a:p>
                  </a:txBody>
                  <a:tcPr/>
                </a:tc>
                <a:extLst>
                  <a:ext uri="{0D108BD9-81ED-4DB2-BD59-A6C34878D82A}">
                    <a16:rowId xmlns:a16="http://schemas.microsoft.com/office/drawing/2014/main" val="10004"/>
                  </a:ext>
                </a:extLst>
              </a:tr>
              <a:tr h="450442">
                <a:tc>
                  <a:txBody>
                    <a:bodyPr/>
                    <a:lstStyle/>
                    <a:p>
                      <a:r>
                        <a:rPr lang="en-US" sz="1400" b="1" dirty="0"/>
                        <a:t>Pre-application due to SHMO</a:t>
                      </a:r>
                    </a:p>
                  </a:txBody>
                  <a:tcPr/>
                </a:tc>
                <a:tc>
                  <a:txBody>
                    <a:bodyPr/>
                    <a:lstStyle/>
                    <a:p>
                      <a:pPr algn="ctr"/>
                      <a:r>
                        <a:rPr lang="en-US" sz="1400" strike="sngStrike" baseline="0" dirty="0"/>
                        <a:t>January 15,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April 15, 2021</a:t>
                      </a:r>
                    </a:p>
                  </a:txBody>
                  <a:tcPr/>
                </a:tc>
                <a:tc>
                  <a:txBody>
                    <a:bodyPr/>
                    <a:lstStyle/>
                    <a:p>
                      <a:pPr algn="ctr"/>
                      <a:r>
                        <a:rPr lang="en-US" sz="1400" strike="sngStrike" dirty="0"/>
                        <a:t>April</a:t>
                      </a:r>
                      <a:r>
                        <a:rPr lang="en-US" sz="1400" strike="sngStrike" baseline="0" dirty="0"/>
                        <a:t> 1, 2021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July</a:t>
                      </a:r>
                      <a:r>
                        <a:rPr lang="en-US" sz="1400" b="1" strike="noStrike" baseline="0" dirty="0">
                          <a:solidFill>
                            <a:srgbClr val="00B050"/>
                          </a:solidFill>
                        </a:rPr>
                        <a:t> 1</a:t>
                      </a:r>
                      <a:r>
                        <a:rPr lang="en-US" sz="1400" b="1" strike="noStrike" dirty="0">
                          <a:solidFill>
                            <a:srgbClr val="00B050"/>
                          </a:solidFill>
                        </a:rPr>
                        <a:t>, 2021</a:t>
                      </a:r>
                    </a:p>
                  </a:txBody>
                  <a:tcPr/>
                </a:tc>
                <a:extLst>
                  <a:ext uri="{0D108BD9-81ED-4DB2-BD59-A6C34878D82A}">
                    <a16:rowId xmlns:a16="http://schemas.microsoft.com/office/drawing/2014/main" val="10005"/>
                  </a:ext>
                </a:extLst>
              </a:tr>
              <a:tr h="704598">
                <a:tc>
                  <a:txBody>
                    <a:bodyPr/>
                    <a:lstStyle/>
                    <a:p>
                      <a:r>
                        <a:rPr lang="en-US" sz="1400" b="1" dirty="0"/>
                        <a:t>Subapplication</a:t>
                      </a:r>
                      <a:r>
                        <a:rPr lang="en-US" sz="1400" b="1" baseline="0" dirty="0"/>
                        <a:t> due to SHMO</a:t>
                      </a:r>
                      <a:endParaRPr lang="en-US" sz="1400" b="1" dirty="0"/>
                    </a:p>
                  </a:txBody>
                  <a:tcPr/>
                </a:tc>
                <a:tc>
                  <a:txBody>
                    <a:bodyPr/>
                    <a:lstStyle/>
                    <a:p>
                      <a:pPr algn="ctr"/>
                      <a:r>
                        <a:rPr lang="en-US" sz="1400" strike="sngStrike" dirty="0"/>
                        <a:t>February</a:t>
                      </a:r>
                      <a:r>
                        <a:rPr lang="en-US" sz="1400" strike="sngStrike" baseline="0" dirty="0"/>
                        <a:t> 19, 2021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May 28, 2021</a:t>
                      </a:r>
                    </a:p>
                  </a:txBody>
                  <a:tcPr/>
                </a:tc>
                <a:tc>
                  <a:txBody>
                    <a:bodyPr/>
                    <a:lstStyle/>
                    <a:p>
                      <a:pPr algn="ctr"/>
                      <a:r>
                        <a:rPr lang="en-US" sz="1400" strike="sngStrike" dirty="0"/>
                        <a:t>August 25,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November 29,</a:t>
                      </a:r>
                      <a:r>
                        <a:rPr lang="en-US" sz="1400" b="1" strike="noStrike" baseline="0" dirty="0">
                          <a:solidFill>
                            <a:srgbClr val="00B050"/>
                          </a:solidFill>
                        </a:rPr>
                        <a:t> </a:t>
                      </a:r>
                      <a:r>
                        <a:rPr lang="en-US" sz="1400" b="1" strike="noStrike" dirty="0">
                          <a:solidFill>
                            <a:srgbClr val="00B050"/>
                          </a:solidFill>
                        </a:rPr>
                        <a:t>2021</a:t>
                      </a:r>
                    </a:p>
                  </a:txBody>
                  <a:tcPr/>
                </a:tc>
                <a:extLst>
                  <a:ext uri="{0D108BD9-81ED-4DB2-BD59-A6C34878D82A}">
                    <a16:rowId xmlns:a16="http://schemas.microsoft.com/office/drawing/2014/main" val="10006"/>
                  </a:ext>
                </a:extLst>
              </a:tr>
              <a:tr h="697053">
                <a:tc>
                  <a:txBody>
                    <a:bodyPr/>
                    <a:lstStyle/>
                    <a:p>
                      <a:r>
                        <a:rPr lang="en-US" sz="1400" b="0" dirty="0"/>
                        <a:t>Subapplication</a:t>
                      </a:r>
                      <a:r>
                        <a:rPr lang="en-US" sz="1400" dirty="0"/>
                        <a:t> due to FEMA from SHMO</a:t>
                      </a:r>
                    </a:p>
                  </a:txBody>
                  <a:tcPr/>
                </a:tc>
                <a:tc>
                  <a:txBody>
                    <a:bodyPr/>
                    <a:lstStyle/>
                    <a:p>
                      <a:pPr algn="ctr"/>
                      <a:r>
                        <a:rPr lang="en-US" sz="1400" strike="sngStrike" dirty="0">
                          <a:solidFill>
                            <a:schemeClr val="tx1"/>
                          </a:solidFill>
                        </a:rPr>
                        <a:t>March 3</a:t>
                      </a:r>
                      <a:r>
                        <a:rPr lang="en-US" sz="1400" b="1" strike="sngStrike" dirty="0">
                          <a:solidFill>
                            <a:schemeClr val="tx1"/>
                          </a:solidFill>
                        </a:rPr>
                        <a:t>0</a:t>
                      </a:r>
                      <a:r>
                        <a:rPr lang="en-US" sz="1400" strike="sngStrike" dirty="0">
                          <a:solidFill>
                            <a:schemeClr val="tx1"/>
                          </a:solidFill>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June 28, 2021</a:t>
                      </a:r>
                    </a:p>
                  </a:txBody>
                  <a:tcPr/>
                </a:tc>
                <a:tc>
                  <a:txBody>
                    <a:bodyPr/>
                    <a:lstStyle/>
                    <a:p>
                      <a:pPr algn="ctr"/>
                      <a:r>
                        <a:rPr lang="en-US" sz="1400" strike="sngStrike" dirty="0"/>
                        <a:t>September 15, 2021</a:t>
                      </a:r>
                    </a:p>
                    <a:p>
                      <a:pPr algn="ctr"/>
                      <a:r>
                        <a:rPr lang="en-US" sz="1400" b="1" strike="noStrike" dirty="0">
                          <a:solidFill>
                            <a:srgbClr val="00B050"/>
                          </a:solidFill>
                        </a:rPr>
                        <a:t>December 14, 2021</a:t>
                      </a:r>
                    </a:p>
                  </a:txBody>
                  <a:tcPr/>
                </a:tc>
                <a:extLst>
                  <a:ext uri="{0D108BD9-81ED-4DB2-BD59-A6C34878D82A}">
                    <a16:rowId xmlns:a16="http://schemas.microsoft.com/office/drawing/2014/main" val="10007"/>
                  </a:ext>
                </a:extLst>
              </a:tr>
              <a:tr h="498967">
                <a:tc>
                  <a:txBody>
                    <a:bodyPr/>
                    <a:lstStyle/>
                    <a:p>
                      <a:r>
                        <a:rPr lang="en-US" sz="1400" dirty="0"/>
                        <a:t>Period of Performance</a:t>
                      </a:r>
                    </a:p>
                  </a:txBody>
                  <a:tcPr/>
                </a:tc>
                <a:tc>
                  <a:txBody>
                    <a:bodyPr/>
                    <a:lstStyle/>
                    <a:p>
                      <a:pPr algn="ctr"/>
                      <a:r>
                        <a:rPr lang="en-US" sz="1400" strike="sngStrike" baseline="0" dirty="0">
                          <a:solidFill>
                            <a:schemeClr val="tx1"/>
                          </a:solidFill>
                        </a:rPr>
                        <a:t>March 3</a:t>
                      </a:r>
                      <a:r>
                        <a:rPr lang="en-US" sz="1400" b="1" strike="sngStrike" baseline="0" dirty="0">
                          <a:solidFill>
                            <a:schemeClr val="tx1"/>
                          </a:solidFill>
                        </a:rPr>
                        <a:t>0</a:t>
                      </a:r>
                      <a:r>
                        <a:rPr lang="en-US" sz="1400" strike="sngStrike" baseline="0" dirty="0">
                          <a:solidFill>
                            <a:schemeClr val="tx1"/>
                          </a:solidFill>
                        </a:rPr>
                        <a:t>,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baseline="0" dirty="0">
                          <a:solidFill>
                            <a:srgbClr val="00B050"/>
                          </a:solidFill>
                        </a:rPr>
                        <a:t>June 28, 2024</a:t>
                      </a:r>
                      <a:endParaRPr lang="en-US" sz="1400" strike="sngStrike" baseline="0" dirty="0"/>
                    </a:p>
                  </a:txBody>
                  <a:tcPr/>
                </a:tc>
                <a:tc>
                  <a:txBody>
                    <a:bodyPr/>
                    <a:lstStyle/>
                    <a:p>
                      <a:pPr algn="ctr"/>
                      <a:r>
                        <a:rPr lang="en-US" sz="1400" strike="sngStrike" baseline="0" dirty="0">
                          <a:solidFill>
                            <a:schemeClr val="tx1"/>
                          </a:solidFill>
                        </a:rPr>
                        <a:t>September 15, 202</a:t>
                      </a:r>
                      <a:r>
                        <a:rPr lang="en-US" sz="1400" b="1" strike="sngStrike" baseline="0" dirty="0">
                          <a:solidFill>
                            <a:schemeClr val="tx1"/>
                          </a:solidFill>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strike="noStrike" dirty="0">
                          <a:solidFill>
                            <a:srgbClr val="00B050"/>
                          </a:solidFill>
                        </a:rPr>
                        <a:t>December 14, 2024</a:t>
                      </a:r>
                    </a:p>
                  </a:txBody>
                  <a:tcPr/>
                </a:tc>
                <a:extLst>
                  <a:ext uri="{0D108BD9-81ED-4DB2-BD59-A6C34878D82A}">
                    <a16:rowId xmlns:a16="http://schemas.microsoft.com/office/drawing/2014/main" val="10008"/>
                  </a:ext>
                </a:extLst>
              </a:tr>
              <a:tr h="481968">
                <a:tc>
                  <a:txBody>
                    <a:bodyPr/>
                    <a:lstStyle/>
                    <a:p>
                      <a:r>
                        <a:rPr lang="en-US" sz="1400" dirty="0"/>
                        <a:t>Federal</a:t>
                      </a:r>
                      <a:r>
                        <a:rPr lang="en-US" sz="1400" baseline="0" dirty="0"/>
                        <a:t> Funds </a:t>
                      </a:r>
                      <a:endParaRPr lang="en-US" sz="1400" dirty="0"/>
                    </a:p>
                  </a:txBody>
                  <a:tcPr/>
                </a:tc>
                <a:tc>
                  <a:txBody>
                    <a:bodyPr/>
                    <a:lstStyle/>
                    <a:p>
                      <a:pPr algn="ctr"/>
                      <a:r>
                        <a:rPr lang="en-US" sz="1400" dirty="0"/>
                        <a:t>$10,074,896.00</a:t>
                      </a:r>
                    </a:p>
                  </a:txBody>
                  <a:tcPr/>
                </a:tc>
                <a:tc>
                  <a:txBody>
                    <a:bodyPr/>
                    <a:lstStyle/>
                    <a:p>
                      <a:pPr algn="ctr"/>
                      <a:r>
                        <a:rPr lang="en-US" sz="1400" dirty="0"/>
                        <a:t>$60,045,205.00                                                      (per 30-day estimate)</a:t>
                      </a:r>
                    </a:p>
                  </a:txBody>
                  <a:tcPr/>
                </a:tc>
                <a:extLst>
                  <a:ext uri="{0D108BD9-81ED-4DB2-BD59-A6C34878D82A}">
                    <a16:rowId xmlns:a16="http://schemas.microsoft.com/office/drawing/2014/main" val="10009"/>
                  </a:ext>
                </a:extLst>
              </a:tr>
              <a:tr h="514526">
                <a:tc>
                  <a:txBody>
                    <a:bodyPr/>
                    <a:lstStyle/>
                    <a:p>
                      <a:r>
                        <a:rPr lang="en-US" sz="1400" dirty="0"/>
                        <a:t>Federal</a:t>
                      </a:r>
                      <a:r>
                        <a:rPr lang="en-US" sz="1400" baseline="0" dirty="0"/>
                        <a:t> Funds Still Available as of 1/6/2021</a:t>
                      </a:r>
                      <a:endParaRPr lang="en-US" sz="1400" dirty="0"/>
                    </a:p>
                  </a:txBody>
                  <a:tcPr/>
                </a:tc>
                <a:tc>
                  <a:txBody>
                    <a:bodyPr/>
                    <a:lstStyle/>
                    <a:p>
                      <a:pPr algn="ctr"/>
                      <a:r>
                        <a:rPr lang="en-US" sz="1400" dirty="0"/>
                        <a:t>$6,390,453.50</a:t>
                      </a:r>
                    </a:p>
                  </a:txBody>
                  <a:tcPr/>
                </a:tc>
                <a:tc>
                  <a:txBody>
                    <a:bodyPr/>
                    <a:lstStyle/>
                    <a:p>
                      <a:pPr algn="ctr"/>
                      <a:r>
                        <a:rPr lang="en-US" sz="1400" dirty="0"/>
                        <a:t>$42,917,288.40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7506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is eligible to apply for HMA funding?</a:t>
            </a:r>
          </a:p>
        </p:txBody>
      </p:sp>
      <p:pic>
        <p:nvPicPr>
          <p:cNvPr id="6" name="Content Placeholder 5"/>
          <p:cNvPicPr>
            <a:picLocks noGrp="1" noChangeAspect="1"/>
          </p:cNvPicPr>
          <p:nvPr>
            <p:ph idx="1"/>
          </p:nvPr>
        </p:nvPicPr>
        <p:blipFill>
          <a:blip r:embed="rId3"/>
          <a:stretch>
            <a:fillRect/>
          </a:stretch>
        </p:blipFill>
        <p:spPr>
          <a:xfrm>
            <a:off x="654271" y="1357827"/>
            <a:ext cx="6622354" cy="2491956"/>
          </a:xfrm>
          <a:prstGeom prst="rect">
            <a:avLst/>
          </a:prstGeom>
        </p:spPr>
      </p:pic>
      <p:sp>
        <p:nvSpPr>
          <p:cNvPr id="4" name="Date Placeholder 3"/>
          <p:cNvSpPr>
            <a:spLocks noGrp="1"/>
          </p:cNvSpPr>
          <p:nvPr>
            <p:ph type="dt" sz="half" idx="10"/>
          </p:nvPr>
        </p:nvSpPr>
        <p:spPr/>
        <p:txBody>
          <a:bodyPr/>
          <a:lstStyle/>
          <a:p>
            <a:fld id="{43C3E084-8086-47A6-B1E7-F34CBC444C39}" type="datetime1">
              <a:rPr lang="en-US" smtClean="0"/>
              <a:t>3/4/2021</a:t>
            </a:fld>
            <a:endParaRPr lang="en-US" dirty="0"/>
          </a:p>
        </p:txBody>
      </p:sp>
      <p:sp>
        <p:nvSpPr>
          <p:cNvPr id="5" name="Slide Number Placeholder 4"/>
          <p:cNvSpPr>
            <a:spLocks noGrp="1"/>
          </p:cNvSpPr>
          <p:nvPr>
            <p:ph type="sldNum" sz="quarter" idx="12"/>
          </p:nvPr>
        </p:nvSpPr>
        <p:spPr/>
        <p:txBody>
          <a:bodyPr/>
          <a:lstStyle/>
          <a:p>
            <a:fld id="{539931D2-100C-40DB-9355-70AB14ADF183}" type="slidenum">
              <a:rPr lang="en-US" smtClean="0"/>
              <a:t>6</a:t>
            </a:fld>
            <a:endParaRPr lang="en-US" dirty="0"/>
          </a:p>
        </p:txBody>
      </p:sp>
      <p:sp>
        <p:nvSpPr>
          <p:cNvPr id="9" name="Rounded Rectangle 8"/>
          <p:cNvSpPr/>
          <p:nvPr/>
        </p:nvSpPr>
        <p:spPr>
          <a:xfrm>
            <a:off x="497824" y="1435608"/>
            <a:ext cx="6945392" cy="24141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497824" y="4404117"/>
            <a:ext cx="11434097" cy="1917749"/>
            <a:chOff x="497824" y="4001781"/>
            <a:chExt cx="11434097" cy="1917749"/>
          </a:xfrm>
        </p:grpSpPr>
        <p:sp>
          <p:nvSpPr>
            <p:cNvPr id="7" name="TextBox 6"/>
            <p:cNvSpPr txBox="1"/>
            <p:nvPr/>
          </p:nvSpPr>
          <p:spPr>
            <a:xfrm>
              <a:off x="735568" y="4037327"/>
              <a:ext cx="11196353" cy="1846659"/>
            </a:xfrm>
            <a:prstGeom prst="rect">
              <a:avLst/>
            </a:prstGeom>
            <a:noFill/>
          </p:spPr>
          <p:txBody>
            <a:bodyPr wrap="square" rtlCol="0">
              <a:spAutoFit/>
            </a:bodyPr>
            <a:lstStyle/>
            <a:p>
              <a:r>
                <a:rPr lang="en-US" sz="2400" b="1" dirty="0">
                  <a:latin typeface="+mj-lt"/>
                </a:rPr>
                <a:t>Natural Hazard Mitigation Plan Requirement (PNPs exempt)</a:t>
              </a:r>
            </a:p>
            <a:p>
              <a:r>
                <a:rPr lang="en-US" dirty="0"/>
                <a:t>To be an eligible </a:t>
              </a:r>
              <a:r>
                <a:rPr lang="en-US" dirty="0" err="1"/>
                <a:t>subapplicant</a:t>
              </a:r>
              <a:r>
                <a:rPr lang="en-US" dirty="0"/>
                <a:t>, entities must have a FEMA-approved National Hazard Mitigation Plan (NHMP) – or be annexed into one – </a:t>
              </a:r>
              <a:r>
                <a:rPr lang="en-US" b="1" dirty="0"/>
                <a:t>at the time of HMGP award</a:t>
              </a:r>
              <a:r>
                <a:rPr lang="en-US" dirty="0"/>
                <a:t>. However, an Extraordinary Circumstances Exception (ECE) can be submitted at the time of award for a one-year extension.</a:t>
              </a:r>
            </a:p>
            <a:p>
              <a:r>
                <a:rPr lang="en-US" i="1" dirty="0"/>
                <a:t>If your entity is interested in applying for HMGP funding but does not have a current FEMA-approved NHMP, please contact the SHMO to discuss possible options.</a:t>
              </a:r>
            </a:p>
          </p:txBody>
        </p:sp>
        <p:sp>
          <p:nvSpPr>
            <p:cNvPr id="10" name="Rounded Rectangle 9"/>
            <p:cNvSpPr/>
            <p:nvPr/>
          </p:nvSpPr>
          <p:spPr>
            <a:xfrm>
              <a:off x="497824" y="4001781"/>
              <a:ext cx="11362944" cy="19177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ounded Rectangle 10"/>
          <p:cNvSpPr/>
          <p:nvPr/>
        </p:nvSpPr>
        <p:spPr>
          <a:xfrm>
            <a:off x="7734025" y="1396717"/>
            <a:ext cx="3495556" cy="2414175"/>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stCxn id="6" idx="2"/>
          </p:cNvCxnSpPr>
          <p:nvPr/>
        </p:nvCxnSpPr>
        <p:spPr>
          <a:xfrm>
            <a:off x="3965448" y="3849783"/>
            <a:ext cx="0" cy="554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1" idx="2"/>
          </p:cNvCxnSpPr>
          <p:nvPr/>
        </p:nvCxnSpPr>
        <p:spPr>
          <a:xfrm flipV="1">
            <a:off x="9481803" y="3810892"/>
            <a:ext cx="0" cy="59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34025" y="1554480"/>
            <a:ext cx="3495556" cy="2062103"/>
          </a:xfrm>
          <a:prstGeom prst="rect">
            <a:avLst/>
          </a:prstGeom>
          <a:noFill/>
        </p:spPr>
        <p:txBody>
          <a:bodyPr wrap="square" rtlCol="0">
            <a:spAutoFit/>
          </a:bodyPr>
          <a:lstStyle/>
          <a:p>
            <a:pPr algn="ctr"/>
            <a:r>
              <a:rPr lang="en-US" sz="2000" b="1" dirty="0">
                <a:latin typeface="+mj-lt"/>
              </a:rPr>
              <a:t>Priority of Funds</a:t>
            </a:r>
          </a:p>
          <a:p>
            <a:pPr algn="ctr"/>
            <a:r>
              <a:rPr lang="en-US" dirty="0"/>
              <a:t>Those entities within the HMGP grant declared disaster area will take priority during the application process, however all entities interested in funding are encouraged to apply.</a:t>
            </a:r>
          </a:p>
        </p:txBody>
      </p:sp>
      <p:sp>
        <p:nvSpPr>
          <p:cNvPr id="3" name="Rectangle 2"/>
          <p:cNvSpPr/>
          <p:nvPr/>
        </p:nvSpPr>
        <p:spPr>
          <a:xfrm>
            <a:off x="4658264" y="1846053"/>
            <a:ext cx="940279" cy="148374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275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52111B-6B92-4DC0-A097-4B6DEF4171D0}"/>
              </a:ext>
            </a:extLst>
          </p:cNvPr>
          <p:cNvSpPr txBox="1">
            <a:spLocks/>
          </p:cNvSpPr>
          <p:nvPr/>
        </p:nvSpPr>
        <p:spPr bwMode="auto">
          <a:xfrm>
            <a:off x="805458" y="337570"/>
            <a:ext cx="1054441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3600">
                <a:solidFill>
                  <a:srgbClr val="000063"/>
                </a:solidFill>
                <a:latin typeface="+mj-lt"/>
                <a:ea typeface="+mj-ea"/>
                <a:cs typeface="+mj-cs"/>
              </a:defRPr>
            </a:lvl1pPr>
            <a:lvl2pPr algn="l" rtl="0" eaLnBrk="0" fontAlgn="base" hangingPunct="0">
              <a:spcBef>
                <a:spcPct val="0"/>
              </a:spcBef>
              <a:spcAft>
                <a:spcPct val="0"/>
              </a:spcAft>
              <a:defRPr sz="4200">
                <a:solidFill>
                  <a:srgbClr val="000063"/>
                </a:solidFill>
                <a:latin typeface="Times New Roman" pitchFamily="18" charset="0"/>
              </a:defRPr>
            </a:lvl2pPr>
            <a:lvl3pPr algn="l" rtl="0" eaLnBrk="0" fontAlgn="base" hangingPunct="0">
              <a:spcBef>
                <a:spcPct val="0"/>
              </a:spcBef>
              <a:spcAft>
                <a:spcPct val="0"/>
              </a:spcAft>
              <a:defRPr sz="4200">
                <a:solidFill>
                  <a:srgbClr val="000063"/>
                </a:solidFill>
                <a:latin typeface="Times New Roman" pitchFamily="18" charset="0"/>
              </a:defRPr>
            </a:lvl3pPr>
            <a:lvl4pPr algn="l" rtl="0" eaLnBrk="0" fontAlgn="base" hangingPunct="0">
              <a:spcBef>
                <a:spcPct val="0"/>
              </a:spcBef>
              <a:spcAft>
                <a:spcPct val="0"/>
              </a:spcAft>
              <a:defRPr sz="4200">
                <a:solidFill>
                  <a:srgbClr val="000063"/>
                </a:solidFill>
                <a:latin typeface="Times New Roman" pitchFamily="18" charset="0"/>
              </a:defRPr>
            </a:lvl4pPr>
            <a:lvl5pPr algn="l" rtl="0" eaLnBrk="0" fontAlgn="base" hangingPunct="0">
              <a:spcBef>
                <a:spcPct val="0"/>
              </a:spcBef>
              <a:spcAft>
                <a:spcPct val="0"/>
              </a:spcAft>
              <a:defRPr sz="4200">
                <a:solidFill>
                  <a:srgbClr val="000063"/>
                </a:solidFill>
                <a:latin typeface="Times New Roman" pitchFamily="18" charset="0"/>
              </a:defRPr>
            </a:lvl5pPr>
            <a:lvl6pPr marL="457200" algn="l" rtl="0" eaLnBrk="0" fontAlgn="base" hangingPunct="0">
              <a:spcBef>
                <a:spcPct val="0"/>
              </a:spcBef>
              <a:spcAft>
                <a:spcPct val="0"/>
              </a:spcAft>
              <a:defRPr sz="4200">
                <a:solidFill>
                  <a:srgbClr val="000063"/>
                </a:solidFill>
                <a:latin typeface="Times New Roman" pitchFamily="18" charset="0"/>
              </a:defRPr>
            </a:lvl6pPr>
            <a:lvl7pPr marL="914400" algn="l" rtl="0" eaLnBrk="0" fontAlgn="base" hangingPunct="0">
              <a:spcBef>
                <a:spcPct val="0"/>
              </a:spcBef>
              <a:spcAft>
                <a:spcPct val="0"/>
              </a:spcAft>
              <a:defRPr sz="4200">
                <a:solidFill>
                  <a:srgbClr val="000063"/>
                </a:solidFill>
                <a:latin typeface="Times New Roman" pitchFamily="18" charset="0"/>
              </a:defRPr>
            </a:lvl7pPr>
            <a:lvl8pPr marL="1371600" algn="l" rtl="0" eaLnBrk="0" fontAlgn="base" hangingPunct="0">
              <a:spcBef>
                <a:spcPct val="0"/>
              </a:spcBef>
              <a:spcAft>
                <a:spcPct val="0"/>
              </a:spcAft>
              <a:defRPr sz="4200">
                <a:solidFill>
                  <a:srgbClr val="000063"/>
                </a:solidFill>
                <a:latin typeface="Times New Roman" pitchFamily="18" charset="0"/>
              </a:defRPr>
            </a:lvl8pPr>
            <a:lvl9pPr marL="1828800" algn="l" rtl="0" eaLnBrk="0" fontAlgn="base" hangingPunct="0">
              <a:spcBef>
                <a:spcPct val="0"/>
              </a:spcBef>
              <a:spcAft>
                <a:spcPct val="0"/>
              </a:spcAft>
              <a:defRPr sz="4200">
                <a:solidFill>
                  <a:srgbClr val="000063"/>
                </a:solidFill>
                <a:latin typeface="Times New Roman" pitchFamily="18"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400" i="0" u="none" strike="noStrike" kern="0" cap="none" spc="0" normalizeH="0" baseline="0" noProof="0" dirty="0">
                <a:ln>
                  <a:noFill/>
                </a:ln>
                <a:solidFill>
                  <a:schemeClr val="tx1"/>
                </a:solidFill>
                <a:uLnTx/>
                <a:uFillTx/>
                <a:latin typeface="+mn-lt"/>
                <a:ea typeface="+mj-ea"/>
                <a:cs typeface="+mj-cs"/>
              </a:rPr>
              <a:t>Life of an HMA subapplication:</a:t>
            </a:r>
            <a:r>
              <a:rPr kumimoji="0" lang="en-US" sz="4400" i="0" u="none" strike="noStrike" kern="0" cap="none" spc="0" normalizeH="0" noProof="0" dirty="0">
                <a:ln>
                  <a:noFill/>
                </a:ln>
                <a:solidFill>
                  <a:schemeClr val="tx1"/>
                </a:solidFill>
                <a:uLnTx/>
                <a:uFillTx/>
                <a:latin typeface="+mn-lt"/>
                <a:ea typeface="+mj-ea"/>
                <a:cs typeface="+mj-cs"/>
              </a:rPr>
              <a:t> </a:t>
            </a:r>
            <a:r>
              <a:rPr kumimoji="0" lang="en-US" sz="4400" i="0" u="none" strike="noStrike" kern="0" cap="none" spc="0" normalizeH="0" baseline="0" noProof="0" dirty="0">
                <a:ln>
                  <a:noFill/>
                </a:ln>
                <a:solidFill>
                  <a:schemeClr val="tx1"/>
                </a:solidFill>
                <a:uLnTx/>
                <a:uFillTx/>
                <a:latin typeface="+mn-lt"/>
                <a:ea typeface="+mj-ea"/>
                <a:cs typeface="+mj-cs"/>
              </a:rPr>
              <a:t>Applying for Funds</a:t>
            </a:r>
          </a:p>
        </p:txBody>
      </p:sp>
      <p:graphicFrame>
        <p:nvGraphicFramePr>
          <p:cNvPr id="2" name="Diagram 1">
            <a:extLst>
              <a:ext uri="{FF2B5EF4-FFF2-40B4-BE49-F238E27FC236}">
                <a16:creationId xmlns:a16="http://schemas.microsoft.com/office/drawing/2014/main" id="{F87AA174-F2F2-41F7-9EE1-2E304A950C74}"/>
              </a:ext>
            </a:extLst>
          </p:cNvPr>
          <p:cNvGraphicFramePr/>
          <p:nvPr>
            <p:extLst>
              <p:ext uri="{D42A27DB-BD31-4B8C-83A1-F6EECF244321}">
                <p14:modId xmlns:p14="http://schemas.microsoft.com/office/powerpoint/2010/main" val="2758832456"/>
              </p:ext>
            </p:extLst>
          </p:nvPr>
        </p:nvGraphicFramePr>
        <p:xfrm>
          <a:off x="1295400" y="1295400"/>
          <a:ext cx="995891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6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Post-disaster Overview</a:t>
            </a:r>
          </a:p>
        </p:txBody>
      </p:sp>
      <p:sp>
        <p:nvSpPr>
          <p:cNvPr id="3" name="Content Placeholder 2"/>
          <p:cNvSpPr>
            <a:spLocks noGrp="1"/>
          </p:cNvSpPr>
          <p:nvPr>
            <p:ph idx="1"/>
          </p:nvPr>
        </p:nvSpPr>
        <p:spPr>
          <a:xfrm>
            <a:off x="838200" y="1488198"/>
            <a:ext cx="10515600" cy="5099219"/>
          </a:xfrm>
        </p:spPr>
        <p:txBody>
          <a:bodyPr>
            <a:normAutofit fontScale="70000" lnSpcReduction="20000"/>
          </a:bodyPr>
          <a:lstStyle/>
          <a:p>
            <a:r>
              <a:rPr lang="en-US" dirty="0"/>
              <a:t>State (the SHMO) is considered the “applicant” and local entities, state agencies, special districts, etc. are considered “subapplicants”</a:t>
            </a:r>
          </a:p>
          <a:p>
            <a:r>
              <a:rPr lang="en-US" dirty="0"/>
              <a:t>Private nonprofits (PNPs) </a:t>
            </a:r>
            <a:r>
              <a:rPr lang="en-US" b="1" dirty="0"/>
              <a:t>are</a:t>
            </a:r>
            <a:r>
              <a:rPr lang="en-US" dirty="0"/>
              <a:t> eligible to apply</a:t>
            </a:r>
          </a:p>
          <a:p>
            <a:r>
              <a:rPr lang="en-US" dirty="0"/>
              <a:t>Tribes may be the “applicant” or “subapplicant” (varies for each disaster)</a:t>
            </a:r>
          </a:p>
          <a:p>
            <a:r>
              <a:rPr lang="en-US" dirty="0"/>
              <a:t>State (the SHMO) creates and sends out the NOFO once the 30-day estimate is received for HMGP </a:t>
            </a:r>
          </a:p>
          <a:p>
            <a:r>
              <a:rPr lang="en-US" dirty="0"/>
              <a:t>State (the SHMO) creates and sends out the NOFO within 2-3 weeks of the first FMAG declaration for HMGP-PF (timeline may vary depending on number of FMAGs, etc.)</a:t>
            </a:r>
          </a:p>
          <a:p>
            <a:r>
              <a:rPr lang="en-US" dirty="0"/>
              <a:t>Once subapplications are submitted to FEMA, the pre-award process takes </a:t>
            </a:r>
            <a:r>
              <a:rPr lang="en-US" b="1" dirty="0">
                <a:solidFill>
                  <a:srgbClr val="7030A0"/>
                </a:solidFill>
              </a:rPr>
              <a:t>10-18 months for award </a:t>
            </a:r>
          </a:p>
          <a:p>
            <a:r>
              <a:rPr lang="en-US" dirty="0"/>
              <a:t>The Period of Performance (POP) for HMGP begins with the opening of the application period and ends no later than 36 months from the close of the application period (subject to change)</a:t>
            </a:r>
          </a:p>
          <a:p>
            <a:r>
              <a:rPr lang="en-US" dirty="0"/>
              <a:t>Uses a different platform than pre-disaster applications (HMGP subapplications are a Word document and SHMO data enters information into NEMIS)</a:t>
            </a:r>
          </a:p>
          <a:p>
            <a:r>
              <a:rPr lang="en-US" dirty="0"/>
              <a:t>Benefit-cost-analysis (BCA) is typically the biggest challenge for subapplicants </a:t>
            </a:r>
          </a:p>
          <a:p>
            <a:r>
              <a:rPr lang="en-US" b="1" dirty="0">
                <a:solidFill>
                  <a:srgbClr val="7030A0"/>
                </a:solidFill>
              </a:rPr>
              <a:t>75/25 cost share (75% comes from federal and 25% comes from local)</a:t>
            </a:r>
          </a:p>
        </p:txBody>
      </p:sp>
      <p:sp>
        <p:nvSpPr>
          <p:cNvPr id="4" name="Date Placeholder 3"/>
          <p:cNvSpPr>
            <a:spLocks noGrp="1"/>
          </p:cNvSpPr>
          <p:nvPr>
            <p:ph type="dt" sz="half" idx="10"/>
          </p:nvPr>
        </p:nvSpPr>
        <p:spPr/>
        <p:txBody>
          <a:bodyPr/>
          <a:lstStyle/>
          <a:p>
            <a:fld id="{B80EF15B-E52D-4D91-94DA-64AD5A78906C}"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8</a:t>
            </a:fld>
            <a:endParaRPr lang="en-US" dirty="0"/>
          </a:p>
        </p:txBody>
      </p:sp>
    </p:spTree>
    <p:extLst>
      <p:ext uri="{BB962C8B-B14F-4D97-AF65-F5344CB8AC3E}">
        <p14:creationId xmlns:p14="http://schemas.microsoft.com/office/powerpoint/2010/main" val="98382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D988E5-AFFF-4312-BF15-C26FF90A610B}" type="datetime1">
              <a:rPr lang="en-US" smtClean="0"/>
              <a:t>3/4/2021</a:t>
            </a:fld>
            <a:endParaRPr lang="en-US" dirty="0"/>
          </a:p>
        </p:txBody>
      </p:sp>
      <p:sp>
        <p:nvSpPr>
          <p:cNvPr id="5" name="Slide Number Placeholder 4"/>
          <p:cNvSpPr>
            <a:spLocks noGrp="1"/>
          </p:cNvSpPr>
          <p:nvPr>
            <p:ph type="sldNum" sz="quarter" idx="12"/>
          </p:nvPr>
        </p:nvSpPr>
        <p:spPr/>
        <p:txBody>
          <a:bodyPr/>
          <a:lstStyle/>
          <a:p>
            <a:fld id="{B31EB73B-A91C-4CFE-B6DE-91B872E30DDA}" type="slidenum">
              <a:rPr lang="en-US" smtClean="0"/>
              <a:t>9</a:t>
            </a:fld>
            <a:endParaRPr lang="en-US" dirty="0"/>
          </a:p>
        </p:txBody>
      </p:sp>
      <p:sp>
        <p:nvSpPr>
          <p:cNvPr id="12" name="TextBox 11"/>
          <p:cNvSpPr txBox="1"/>
          <p:nvPr/>
        </p:nvSpPr>
        <p:spPr>
          <a:xfrm>
            <a:off x="374485" y="1237672"/>
            <a:ext cx="3380509" cy="3416320"/>
          </a:xfrm>
          <a:prstGeom prst="rect">
            <a:avLst/>
          </a:prstGeom>
          <a:noFill/>
        </p:spPr>
        <p:txBody>
          <a:bodyPr wrap="square" rtlCol="0">
            <a:spAutoFit/>
          </a:bodyPr>
          <a:lstStyle/>
          <a:p>
            <a:r>
              <a:rPr lang="en-US" dirty="0"/>
              <a:t>As of 3.4.2021, approximately $28.9 million remains in federal funds for 4562</a:t>
            </a:r>
          </a:p>
          <a:p>
            <a:endParaRPr lang="en-US" dirty="0"/>
          </a:p>
          <a:p>
            <a:endParaRPr lang="en-US" dirty="0"/>
          </a:p>
          <a:p>
            <a:endParaRPr lang="en-US" dirty="0"/>
          </a:p>
          <a:p>
            <a:r>
              <a:rPr lang="en-US" dirty="0"/>
              <a:t>Projects </a:t>
            </a:r>
            <a:r>
              <a:rPr lang="en-US" u="sng" dirty="0"/>
              <a:t>do not </a:t>
            </a:r>
            <a:r>
              <a:rPr lang="en-US" dirty="0"/>
              <a:t>need to be tied to the disaster for 4562, nor to impacted areas. You can undertake mitigation projects for any type of hazard, in any at-risk area.</a:t>
            </a:r>
          </a:p>
        </p:txBody>
      </p:sp>
      <p:pic>
        <p:nvPicPr>
          <p:cNvPr id="3" name="Picture 2"/>
          <p:cNvPicPr>
            <a:picLocks noChangeAspect="1"/>
          </p:cNvPicPr>
          <p:nvPr/>
        </p:nvPicPr>
        <p:blipFill>
          <a:blip r:embed="rId2"/>
          <a:stretch>
            <a:fillRect/>
          </a:stretch>
        </p:blipFill>
        <p:spPr>
          <a:xfrm>
            <a:off x="4322618" y="1138925"/>
            <a:ext cx="7199623" cy="5471714"/>
          </a:xfrm>
          <a:prstGeom prst="rect">
            <a:avLst/>
          </a:prstGeom>
        </p:spPr>
      </p:pic>
      <p:sp>
        <p:nvSpPr>
          <p:cNvPr id="7" name="TextBox 6"/>
          <p:cNvSpPr txBox="1"/>
          <p:nvPr/>
        </p:nvSpPr>
        <p:spPr>
          <a:xfrm>
            <a:off x="2978728" y="222804"/>
            <a:ext cx="4447310" cy="707886"/>
          </a:xfrm>
          <a:prstGeom prst="rect">
            <a:avLst/>
          </a:prstGeom>
          <a:noFill/>
        </p:spPr>
        <p:txBody>
          <a:bodyPr wrap="square" rtlCol="0">
            <a:spAutoFit/>
          </a:bodyPr>
          <a:lstStyle/>
          <a:p>
            <a:r>
              <a:rPr lang="en-US" sz="4000" dirty="0"/>
              <a:t>4562 Federal Funds</a:t>
            </a:r>
          </a:p>
        </p:txBody>
      </p:sp>
    </p:spTree>
    <p:extLst>
      <p:ext uri="{BB962C8B-B14F-4D97-AF65-F5344CB8AC3E}">
        <p14:creationId xmlns:p14="http://schemas.microsoft.com/office/powerpoint/2010/main" val="3552514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606E51E3476440BCCA29E6430B1284" ma:contentTypeVersion="2" ma:contentTypeDescription="Create a new document." ma:contentTypeScope="" ma:versionID="748aa3c364d768ae72af4efabccb4bcc">
  <xsd:schema xmlns:xsd="http://www.w3.org/2001/XMLSchema" xmlns:xs="http://www.w3.org/2001/XMLSchema" xmlns:p="http://schemas.microsoft.com/office/2006/metadata/properties" xmlns:ns1="http://schemas.microsoft.com/sharepoint/v3" xmlns:ns2="414e15ea-35fd-4cff-b780-bb342b3dfcbd" targetNamespace="http://schemas.microsoft.com/office/2006/metadata/properties" ma:root="true" ma:fieldsID="228ed2aec82a4673187ed6d06b0265ae" ns1:_="" ns2:_="">
    <xsd:import namespace="http://schemas.microsoft.com/sharepoint/v3"/>
    <xsd:import namespace="414e15ea-35fd-4cff-b780-bb342b3dfcb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4e15ea-35fd-4cff-b780-bb342b3dfc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DEA780-5051-4059-9E3E-4A8529A31A94}"/>
</file>

<file path=customXml/itemProps2.xml><?xml version="1.0" encoding="utf-8"?>
<ds:datastoreItem xmlns:ds="http://schemas.openxmlformats.org/officeDocument/2006/customXml" ds:itemID="{C0FCA15D-8447-4F63-82FB-F4699B80EE88}"/>
</file>

<file path=customXml/itemProps3.xml><?xml version="1.0" encoding="utf-8"?>
<ds:datastoreItem xmlns:ds="http://schemas.openxmlformats.org/officeDocument/2006/customXml" ds:itemID="{AC1714F1-9E59-4F8B-92A5-B823AD29DDC7}"/>
</file>

<file path=docProps/app.xml><?xml version="1.0" encoding="utf-8"?>
<Properties xmlns="http://schemas.openxmlformats.org/officeDocument/2006/extended-properties" xmlns:vt="http://schemas.openxmlformats.org/officeDocument/2006/docPropsVTypes">
  <TotalTime>2874</TotalTime>
  <Words>3736</Words>
  <Application>Microsoft Office PowerPoint</Application>
  <PresentationFormat>Widescreen</PresentationFormat>
  <Paragraphs>263</Paragraphs>
  <Slides>21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Hazard Mitigation Assistance (HMA)</vt:lpstr>
      <vt:lpstr>PowerPoint Presentation</vt:lpstr>
      <vt:lpstr>HMA Grant Programs</vt:lpstr>
      <vt:lpstr>Current Open Post-Disaster Rounds</vt:lpstr>
      <vt:lpstr>PowerPoint Presentation</vt:lpstr>
      <vt:lpstr>Who is eligible to apply for HMA funding?</vt:lpstr>
      <vt:lpstr>PowerPoint Presentation</vt:lpstr>
      <vt:lpstr>Post-disaster Overview</vt:lpstr>
      <vt:lpstr>PowerPoint Presentation</vt:lpstr>
      <vt:lpstr>PowerPoint Presentation</vt:lpstr>
      <vt:lpstr>HGMP Categories</vt:lpstr>
      <vt:lpstr>Protecting Manufactured Homes from Floods and Other Hazards</vt:lpstr>
      <vt:lpstr>Types of Eligible Fire-related Projects</vt:lpstr>
      <vt:lpstr>Ineligible Fire-related Projects</vt:lpstr>
      <vt:lpstr>Flooding-related Project Examples</vt:lpstr>
      <vt:lpstr>PowerPoint Presentation</vt:lpstr>
      <vt:lpstr>Soil Stabilization Continued…</vt:lpstr>
      <vt:lpstr>PowerPoint Presentation</vt:lpstr>
      <vt:lpstr>Other Examples</vt:lpstr>
      <vt:lpstr>HMA Links</vt:lpstr>
      <vt:lpstr>Questions?</vt:lpstr>
    </vt:vector>
  </TitlesOfParts>
  <Company>Oregon Emergency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Hazard Mitigation Assistance (HMA)</dc:title>
  <dc:creator>Bashant Amie E.</dc:creator>
  <cp:lastModifiedBy>TRAVIS Kim * HCS</cp:lastModifiedBy>
  <cp:revision>125</cp:revision>
  <dcterms:created xsi:type="dcterms:W3CDTF">2020-07-02T21:40:50Z</dcterms:created>
  <dcterms:modified xsi:type="dcterms:W3CDTF">2021-03-05T03:45:50Z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0x01010000606E51E3476440BCCA29E6430B1284</vt:lpwstr>
  </property>
</Properties>
</file>