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9.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s/slide30.xml" ContentType="application/vnd.openxmlformats-officedocument.presentationml.slide+xml"/>
  <Override PartName="/ppt/presentation.xml" ContentType="application/vnd.openxmlformats-officedocument.presentationml.presentation.main+xml"/>
  <Override PartName="/ppt/slides/slide2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8.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1.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92.xml" ContentType="application/vnd.openxmlformats-officedocument.presentationml.slideLayout+xml"/>
  <Override PartName="/ppt/slideLayouts/slideLayout90.xml" ContentType="application/vnd.openxmlformats-officedocument.presentationml.slideLayout+xml"/>
  <Override PartName="/ppt/notesSlides/notesSlide14.xml" ContentType="application/vnd.openxmlformats-officedocument.presentationml.notesSlide+xml"/>
  <Override PartName="/ppt/slideLayouts/slideLayout15.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93.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6.xml" ContentType="application/vnd.openxmlformats-officedocument.presentationml.slideLayout+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14.xml" ContentType="application/vnd.openxmlformats-officedocument.presentationml.slideLayou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1.xml" ContentType="application/vnd.openxmlformats-officedocument.presentationml.notesSlide+xml"/>
  <Override PartName="/ppt/slideLayouts/slideLayout100.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101.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7.xml" ContentType="application/vnd.openxmlformats-officedocument.presentationml.slideLayout+xml"/>
  <Override PartName="/ppt/slideLayouts/slideLayout94.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102.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0.xml" ContentType="application/vnd.openxmlformats-officedocument.theme+xml"/>
  <Override PartName="/ppt/theme/theme3.xml" ContentType="application/vnd.openxmlformats-officedocument.theme+xml"/>
  <Override PartName="/ppt/theme/theme9.xml" ContentType="application/vnd.openxmlformats-officedocument.theme+xml"/>
  <Override PartName="/ppt/theme/theme2.xml" ContentType="application/vnd.openxmlformats-officedocument.theme+xml"/>
  <Override PartName="/ppt/theme/theme8.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diagrams/drawing2.xml" ContentType="application/vnd.ms-office.drawingml.diagramDrawing+xml"/>
  <Override PartName="/ppt/diagrams/drawing1.xml" ContentType="application/vnd.ms-office.drawingml.diagramDrawing+xml"/>
  <Override PartName="/ppt/diagrams/colors1.xml" ContentType="application/vnd.openxmlformats-officedocument.drawingml.diagramColors+xml"/>
  <Override PartName="/ppt/theme/theme5.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theme/theme6.xml" ContentType="application/vnd.openxmlformats-officedocument.theme+xml"/>
  <Override PartName="/ppt/diagrams/quickStyle1.xml" ContentType="application/vnd.openxmlformats-officedocument.drawingml.diagramStyle+xml"/>
  <Override PartName="/ppt/theme/theme11.xml" ContentType="application/vnd.openxmlformats-officedocument.theme+xml"/>
  <Override PartName="/ppt/diagrams/colors3.xml" ContentType="application/vnd.openxmlformats-officedocument.drawingml.diagramColors+xml"/>
  <Override PartName="/ppt/diagrams/quickStyle3.xml" ContentType="application/vnd.openxmlformats-officedocument.drawingml.diagramStyle+xml"/>
  <Override PartName="/ppt/diagrams/drawing3.xml" ContentType="application/vnd.ms-office.drawingml.diagramDrawing+xml"/>
  <Override PartName="/ppt/theme/theme7.xml" ContentType="application/vnd.openxmlformats-officedocument.theme+xml"/>
  <Override PartName="/ppt/diagrams/layout1.xml" ContentType="application/vnd.openxmlformats-officedocument.drawingml.diagramLayout+xml"/>
  <Override PartName="/ppt/diagrams/layout3.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48" r:id="rId10"/>
  </p:sldMasterIdLst>
  <p:notesMasterIdLst>
    <p:notesMasterId r:id="rId41"/>
  </p:notesMasterIdLst>
  <p:sldIdLst>
    <p:sldId id="256" r:id="rId11"/>
    <p:sldId id="316" r:id="rId12"/>
    <p:sldId id="328" r:id="rId13"/>
    <p:sldId id="329" r:id="rId14"/>
    <p:sldId id="318" r:id="rId15"/>
    <p:sldId id="346" r:id="rId16"/>
    <p:sldId id="347" r:id="rId17"/>
    <p:sldId id="348" r:id="rId18"/>
    <p:sldId id="349" r:id="rId19"/>
    <p:sldId id="350" r:id="rId20"/>
    <p:sldId id="351"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05" r:id="rId38"/>
    <p:sldId id="302" r:id="rId39"/>
    <p:sldId id="30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D093D2C-48D8-4090-BE42-F0DAC8B272FF}">
          <p14:sldIdLst>
            <p14:sldId id="256"/>
            <p14:sldId id="316"/>
            <p14:sldId id="328"/>
            <p14:sldId id="329"/>
            <p14:sldId id="318"/>
            <p14:sldId id="346"/>
            <p14:sldId id="347"/>
            <p14:sldId id="348"/>
            <p14:sldId id="349"/>
            <p14:sldId id="350"/>
            <p14:sldId id="351"/>
          </p14:sldIdLst>
        </p14:section>
        <p14:section name="Untitled Section" id="{9C752DA0-92D4-4386-BDAE-9E53D28C2A28}">
          <p14:sldIdLst>
            <p14:sldId id="358"/>
            <p14:sldId id="359"/>
            <p14:sldId id="360"/>
            <p14:sldId id="361"/>
            <p14:sldId id="362"/>
            <p14:sldId id="363"/>
            <p14:sldId id="364"/>
            <p14:sldId id="365"/>
            <p14:sldId id="366"/>
            <p14:sldId id="367"/>
            <p14:sldId id="368"/>
            <p14:sldId id="369"/>
            <p14:sldId id="370"/>
            <p14:sldId id="371"/>
            <p14:sldId id="372"/>
            <p14:sldId id="373"/>
            <p14:sldId id="305"/>
            <p14:sldId id="302"/>
            <p14:sldId id="30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Stoenner" initials="NS" lastIdx="16" clrIdx="0">
    <p:extLst>
      <p:ext uri="{19B8F6BF-5375-455C-9EA6-DF929625EA0E}">
        <p15:presenceInfo xmlns:p15="http://schemas.microsoft.com/office/powerpoint/2012/main" userId="S-1-5-21-86917122-2757395932-3751102301-8048" providerId="AD"/>
      </p:ext>
    </p:extLst>
  </p:cmAuthor>
  <p:cmAuthor id="2" name="Caleb Yant" initials="CY" lastIdx="4" clrIdx="1">
    <p:extLst>
      <p:ext uri="{19B8F6BF-5375-455C-9EA6-DF929625EA0E}">
        <p15:presenceInfo xmlns:p15="http://schemas.microsoft.com/office/powerpoint/2012/main" userId="S-1-5-21-86917122-2757395932-3751102301-7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F0FA"/>
    <a:srgbClr val="06BBC5"/>
    <a:srgbClr val="69BB7F"/>
    <a:srgbClr val="706657"/>
    <a:srgbClr val="9BCB80"/>
    <a:srgbClr val="E89C55"/>
    <a:srgbClr val="EEB959"/>
    <a:srgbClr val="C19B69"/>
    <a:srgbClr val="A2C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67539" autoAdjust="0"/>
  </p:normalViewPr>
  <p:slideViewPr>
    <p:cSldViewPr snapToGrid="0">
      <p:cViewPr varScale="1">
        <p:scale>
          <a:sx n="45" d="100"/>
          <a:sy n="45" d="100"/>
        </p:scale>
        <p:origin x="85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commentAuthors" Target="commentAuthors.xml"/><Relationship Id="rId47"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customXml" Target="../customXml/item3.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ableStyles" Target="tableStyles.xml"/><Relationship Id="rId20" Type="http://schemas.openxmlformats.org/officeDocument/2006/relationships/slide" Target="slides/slide10.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A4B939-85A5-4733-BCAD-392CE023F2B1}"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n-US"/>
        </a:p>
      </dgm:t>
    </dgm:pt>
    <dgm:pt modelId="{879F3F57-01E8-4B05-AAE8-E935269CE1C3}">
      <dgm:prSet phldrT="[Text]"/>
      <dgm:spPr/>
      <dgm:t>
        <a:bodyPr/>
        <a:lstStyle/>
        <a:p>
          <a:r>
            <a:rPr lang="en-US" dirty="0" smtClean="0"/>
            <a:t>Oregon Housing Disaster Task Force</a:t>
          </a:r>
          <a:endParaRPr lang="en-US" dirty="0"/>
        </a:p>
      </dgm:t>
    </dgm:pt>
    <dgm:pt modelId="{19B7097D-C41D-4005-8328-72AE887E940F}" type="parTrans" cxnId="{5A652D6E-8D2E-44E5-8FD7-99C5AE30D2E1}">
      <dgm:prSet/>
      <dgm:spPr/>
      <dgm:t>
        <a:bodyPr/>
        <a:lstStyle/>
        <a:p>
          <a:endParaRPr lang="en-US"/>
        </a:p>
      </dgm:t>
    </dgm:pt>
    <dgm:pt modelId="{16FBBE5E-2030-4CFC-A347-BCDCAD6F4992}" type="sibTrans" cxnId="{5A652D6E-8D2E-44E5-8FD7-99C5AE30D2E1}">
      <dgm:prSet/>
      <dgm:spPr/>
      <dgm:t>
        <a:bodyPr/>
        <a:lstStyle/>
        <a:p>
          <a:endParaRPr lang="en-US"/>
        </a:p>
      </dgm:t>
    </dgm:pt>
    <dgm:pt modelId="{1A997F88-24D6-474A-BC1C-D2EF78BF821C}">
      <dgm:prSet phldrT="[Text]"/>
      <dgm:spPr/>
      <dgm:t>
        <a:bodyPr/>
        <a:lstStyle/>
        <a:p>
          <a:r>
            <a:rPr lang="en-US" dirty="0" smtClean="0"/>
            <a:t>Regional Wildfire Economic Recovery Teams</a:t>
          </a:r>
          <a:endParaRPr lang="en-US" dirty="0"/>
        </a:p>
      </dgm:t>
    </dgm:pt>
    <dgm:pt modelId="{A3AE503E-071C-4040-8B5D-9FB5F8DCCD65}" type="parTrans" cxnId="{002E2C6D-BF36-4867-8FE0-17D4DF58BDBC}">
      <dgm:prSet/>
      <dgm:spPr/>
      <dgm:t>
        <a:bodyPr/>
        <a:lstStyle/>
        <a:p>
          <a:endParaRPr lang="en-US"/>
        </a:p>
      </dgm:t>
    </dgm:pt>
    <dgm:pt modelId="{EA18031D-4909-489C-82B1-99A677106AA7}" type="sibTrans" cxnId="{002E2C6D-BF36-4867-8FE0-17D4DF58BDBC}">
      <dgm:prSet/>
      <dgm:spPr/>
      <dgm:t>
        <a:bodyPr/>
        <a:lstStyle/>
        <a:p>
          <a:endParaRPr lang="en-US"/>
        </a:p>
      </dgm:t>
    </dgm:pt>
    <dgm:pt modelId="{D98FB46A-00AC-4242-9D14-EF77A4E86A73}">
      <dgm:prSet phldrT="[Text]"/>
      <dgm:spPr/>
      <dgm:t>
        <a:bodyPr/>
        <a:lstStyle/>
        <a:p>
          <a:r>
            <a:rPr lang="en-US" dirty="0" smtClean="0"/>
            <a:t>Subject Matter Experts</a:t>
          </a:r>
          <a:endParaRPr lang="en-US" dirty="0"/>
        </a:p>
      </dgm:t>
    </dgm:pt>
    <dgm:pt modelId="{A7E1175F-D2F7-4CF8-A023-A34F3838F59E}" type="parTrans" cxnId="{C7BF010E-5274-465A-8B32-1EC9C44C208F}">
      <dgm:prSet/>
      <dgm:spPr/>
      <dgm:t>
        <a:bodyPr/>
        <a:lstStyle/>
        <a:p>
          <a:endParaRPr lang="en-US"/>
        </a:p>
      </dgm:t>
    </dgm:pt>
    <dgm:pt modelId="{B287EF74-AA62-497B-959F-59A7838BCD0A}" type="sibTrans" cxnId="{C7BF010E-5274-465A-8B32-1EC9C44C208F}">
      <dgm:prSet/>
      <dgm:spPr/>
      <dgm:t>
        <a:bodyPr/>
        <a:lstStyle/>
        <a:p>
          <a:endParaRPr lang="en-US"/>
        </a:p>
      </dgm:t>
    </dgm:pt>
    <dgm:pt modelId="{7E9577F4-7554-470D-BD6B-1F89E225B9BF}" type="pres">
      <dgm:prSet presAssocID="{F9A4B939-85A5-4733-BCAD-392CE023F2B1}" presName="Name0" presStyleCnt="0">
        <dgm:presLayoutVars>
          <dgm:dir/>
          <dgm:resizeHandles val="exact"/>
        </dgm:presLayoutVars>
      </dgm:prSet>
      <dgm:spPr/>
      <dgm:t>
        <a:bodyPr/>
        <a:lstStyle/>
        <a:p>
          <a:endParaRPr lang="en-US"/>
        </a:p>
      </dgm:t>
    </dgm:pt>
    <dgm:pt modelId="{A6F1E246-0D1A-4E8C-B3C7-682A35A58EFC}" type="pres">
      <dgm:prSet presAssocID="{879F3F57-01E8-4B05-AAE8-E935269CE1C3}" presName="node" presStyleLbl="node1" presStyleIdx="0" presStyleCnt="3" custScaleX="236023" custScaleY="203025" custRadScaleRad="72912" custRadScaleInc="0">
        <dgm:presLayoutVars>
          <dgm:bulletEnabled val="1"/>
        </dgm:presLayoutVars>
      </dgm:prSet>
      <dgm:spPr/>
      <dgm:t>
        <a:bodyPr/>
        <a:lstStyle/>
        <a:p>
          <a:endParaRPr lang="en-US"/>
        </a:p>
      </dgm:t>
    </dgm:pt>
    <dgm:pt modelId="{153F7FAF-6560-49EA-A6D0-263984C2BCE2}" type="pres">
      <dgm:prSet presAssocID="{16FBBE5E-2030-4CFC-A347-BCDCAD6F4992}" presName="sibTrans" presStyleLbl="sibTrans2D1" presStyleIdx="0" presStyleCnt="3"/>
      <dgm:spPr/>
      <dgm:t>
        <a:bodyPr/>
        <a:lstStyle/>
        <a:p>
          <a:endParaRPr lang="en-US"/>
        </a:p>
      </dgm:t>
    </dgm:pt>
    <dgm:pt modelId="{A5013780-FA0D-455B-AB50-44D451C4DB7C}" type="pres">
      <dgm:prSet presAssocID="{16FBBE5E-2030-4CFC-A347-BCDCAD6F4992}" presName="connectorText" presStyleLbl="sibTrans2D1" presStyleIdx="0" presStyleCnt="3"/>
      <dgm:spPr/>
      <dgm:t>
        <a:bodyPr/>
        <a:lstStyle/>
        <a:p>
          <a:endParaRPr lang="en-US"/>
        </a:p>
      </dgm:t>
    </dgm:pt>
    <dgm:pt modelId="{9165C328-1345-4669-88B9-FB3643109037}" type="pres">
      <dgm:prSet presAssocID="{1A997F88-24D6-474A-BC1C-D2EF78BF821C}" presName="node" presStyleLbl="node1" presStyleIdx="1" presStyleCnt="3">
        <dgm:presLayoutVars>
          <dgm:bulletEnabled val="1"/>
        </dgm:presLayoutVars>
      </dgm:prSet>
      <dgm:spPr/>
      <dgm:t>
        <a:bodyPr/>
        <a:lstStyle/>
        <a:p>
          <a:endParaRPr lang="en-US"/>
        </a:p>
      </dgm:t>
    </dgm:pt>
    <dgm:pt modelId="{E6234AA2-6C27-40B4-A4EC-B903E3DC58B7}" type="pres">
      <dgm:prSet presAssocID="{EA18031D-4909-489C-82B1-99A677106AA7}" presName="sibTrans" presStyleLbl="sibTrans2D1" presStyleIdx="1" presStyleCnt="3"/>
      <dgm:spPr/>
      <dgm:t>
        <a:bodyPr/>
        <a:lstStyle/>
        <a:p>
          <a:endParaRPr lang="en-US"/>
        </a:p>
      </dgm:t>
    </dgm:pt>
    <dgm:pt modelId="{975A7C99-005D-4F05-A721-73DC0728605E}" type="pres">
      <dgm:prSet presAssocID="{EA18031D-4909-489C-82B1-99A677106AA7}" presName="connectorText" presStyleLbl="sibTrans2D1" presStyleIdx="1" presStyleCnt="3"/>
      <dgm:spPr/>
      <dgm:t>
        <a:bodyPr/>
        <a:lstStyle/>
        <a:p>
          <a:endParaRPr lang="en-US"/>
        </a:p>
      </dgm:t>
    </dgm:pt>
    <dgm:pt modelId="{FD30A5C7-9A48-4AC1-B861-2BBDE5313C5F}" type="pres">
      <dgm:prSet presAssocID="{D98FB46A-00AC-4242-9D14-EF77A4E86A73}" presName="node" presStyleLbl="node1" presStyleIdx="2" presStyleCnt="3">
        <dgm:presLayoutVars>
          <dgm:bulletEnabled val="1"/>
        </dgm:presLayoutVars>
      </dgm:prSet>
      <dgm:spPr/>
      <dgm:t>
        <a:bodyPr/>
        <a:lstStyle/>
        <a:p>
          <a:endParaRPr lang="en-US"/>
        </a:p>
      </dgm:t>
    </dgm:pt>
    <dgm:pt modelId="{A6389EB8-AD5B-4069-9854-9ECFB7DA2183}" type="pres">
      <dgm:prSet presAssocID="{B287EF74-AA62-497B-959F-59A7838BCD0A}" presName="sibTrans" presStyleLbl="sibTrans2D1" presStyleIdx="2" presStyleCnt="3"/>
      <dgm:spPr/>
      <dgm:t>
        <a:bodyPr/>
        <a:lstStyle/>
        <a:p>
          <a:endParaRPr lang="en-US"/>
        </a:p>
      </dgm:t>
    </dgm:pt>
    <dgm:pt modelId="{22E28867-BC02-44E5-82DC-806A4804C665}" type="pres">
      <dgm:prSet presAssocID="{B287EF74-AA62-497B-959F-59A7838BCD0A}" presName="connectorText" presStyleLbl="sibTrans2D1" presStyleIdx="2" presStyleCnt="3"/>
      <dgm:spPr/>
      <dgm:t>
        <a:bodyPr/>
        <a:lstStyle/>
        <a:p>
          <a:endParaRPr lang="en-US"/>
        </a:p>
      </dgm:t>
    </dgm:pt>
  </dgm:ptLst>
  <dgm:cxnLst>
    <dgm:cxn modelId="{D99042DC-EC74-4E64-948F-22027E46E652}" type="presOf" srcId="{16FBBE5E-2030-4CFC-A347-BCDCAD6F4992}" destId="{153F7FAF-6560-49EA-A6D0-263984C2BCE2}" srcOrd="0" destOrd="0" presId="urn:microsoft.com/office/officeart/2005/8/layout/cycle7"/>
    <dgm:cxn modelId="{DB7D180B-0BF4-4609-9441-4D76F2DFA031}" type="presOf" srcId="{B287EF74-AA62-497B-959F-59A7838BCD0A}" destId="{A6389EB8-AD5B-4069-9854-9ECFB7DA2183}" srcOrd="0" destOrd="0" presId="urn:microsoft.com/office/officeart/2005/8/layout/cycle7"/>
    <dgm:cxn modelId="{5A652D6E-8D2E-44E5-8FD7-99C5AE30D2E1}" srcId="{F9A4B939-85A5-4733-BCAD-392CE023F2B1}" destId="{879F3F57-01E8-4B05-AAE8-E935269CE1C3}" srcOrd="0" destOrd="0" parTransId="{19B7097D-C41D-4005-8328-72AE887E940F}" sibTransId="{16FBBE5E-2030-4CFC-A347-BCDCAD6F4992}"/>
    <dgm:cxn modelId="{C7BF010E-5274-465A-8B32-1EC9C44C208F}" srcId="{F9A4B939-85A5-4733-BCAD-392CE023F2B1}" destId="{D98FB46A-00AC-4242-9D14-EF77A4E86A73}" srcOrd="2" destOrd="0" parTransId="{A7E1175F-D2F7-4CF8-A023-A34F3838F59E}" sibTransId="{B287EF74-AA62-497B-959F-59A7838BCD0A}"/>
    <dgm:cxn modelId="{440CFC0C-D153-4BEF-9911-4FA13B2B2A1A}" type="presOf" srcId="{16FBBE5E-2030-4CFC-A347-BCDCAD6F4992}" destId="{A5013780-FA0D-455B-AB50-44D451C4DB7C}" srcOrd="1" destOrd="0" presId="urn:microsoft.com/office/officeart/2005/8/layout/cycle7"/>
    <dgm:cxn modelId="{9E7728A5-9E7E-4ED7-84C4-5EE5FA4273C9}" type="presOf" srcId="{EA18031D-4909-489C-82B1-99A677106AA7}" destId="{975A7C99-005D-4F05-A721-73DC0728605E}" srcOrd="1" destOrd="0" presId="urn:microsoft.com/office/officeart/2005/8/layout/cycle7"/>
    <dgm:cxn modelId="{D21C117F-4556-4507-A1B8-137AD81168DC}" type="presOf" srcId="{F9A4B939-85A5-4733-BCAD-392CE023F2B1}" destId="{7E9577F4-7554-470D-BD6B-1F89E225B9BF}" srcOrd="0" destOrd="0" presId="urn:microsoft.com/office/officeart/2005/8/layout/cycle7"/>
    <dgm:cxn modelId="{6BD0B4B9-97E7-4AE2-B3AD-AF0983B24608}" type="presOf" srcId="{D98FB46A-00AC-4242-9D14-EF77A4E86A73}" destId="{FD30A5C7-9A48-4AC1-B861-2BBDE5313C5F}" srcOrd="0" destOrd="0" presId="urn:microsoft.com/office/officeart/2005/8/layout/cycle7"/>
    <dgm:cxn modelId="{D53CDA9D-FC49-4D50-A590-520F301FC94E}" type="presOf" srcId="{879F3F57-01E8-4B05-AAE8-E935269CE1C3}" destId="{A6F1E246-0D1A-4E8C-B3C7-682A35A58EFC}" srcOrd="0" destOrd="0" presId="urn:microsoft.com/office/officeart/2005/8/layout/cycle7"/>
    <dgm:cxn modelId="{7F3A0227-9C3D-47BD-B1F3-6413BA3DFC7C}" type="presOf" srcId="{B287EF74-AA62-497B-959F-59A7838BCD0A}" destId="{22E28867-BC02-44E5-82DC-806A4804C665}" srcOrd="1" destOrd="0" presId="urn:microsoft.com/office/officeart/2005/8/layout/cycle7"/>
    <dgm:cxn modelId="{03BC9B42-671D-4F6A-AA05-CDB404C60513}" type="presOf" srcId="{EA18031D-4909-489C-82B1-99A677106AA7}" destId="{E6234AA2-6C27-40B4-A4EC-B903E3DC58B7}" srcOrd="0" destOrd="0" presId="urn:microsoft.com/office/officeart/2005/8/layout/cycle7"/>
    <dgm:cxn modelId="{8F7BA02F-0D43-4B2A-ABAD-AD6ED2410294}" type="presOf" srcId="{1A997F88-24D6-474A-BC1C-D2EF78BF821C}" destId="{9165C328-1345-4669-88B9-FB3643109037}" srcOrd="0" destOrd="0" presId="urn:microsoft.com/office/officeart/2005/8/layout/cycle7"/>
    <dgm:cxn modelId="{002E2C6D-BF36-4867-8FE0-17D4DF58BDBC}" srcId="{F9A4B939-85A5-4733-BCAD-392CE023F2B1}" destId="{1A997F88-24D6-474A-BC1C-D2EF78BF821C}" srcOrd="1" destOrd="0" parTransId="{A3AE503E-071C-4040-8B5D-9FB5F8DCCD65}" sibTransId="{EA18031D-4909-489C-82B1-99A677106AA7}"/>
    <dgm:cxn modelId="{AB6A9E83-FC41-4C8F-BBC6-6D1A74A0026A}" type="presParOf" srcId="{7E9577F4-7554-470D-BD6B-1F89E225B9BF}" destId="{A6F1E246-0D1A-4E8C-B3C7-682A35A58EFC}" srcOrd="0" destOrd="0" presId="urn:microsoft.com/office/officeart/2005/8/layout/cycle7"/>
    <dgm:cxn modelId="{5C7A08F3-3F3A-4CD3-AD66-9D59ED4BA93E}" type="presParOf" srcId="{7E9577F4-7554-470D-BD6B-1F89E225B9BF}" destId="{153F7FAF-6560-49EA-A6D0-263984C2BCE2}" srcOrd="1" destOrd="0" presId="urn:microsoft.com/office/officeart/2005/8/layout/cycle7"/>
    <dgm:cxn modelId="{4C094B57-18F0-4418-9AA6-AE1DDF6CF1D4}" type="presParOf" srcId="{153F7FAF-6560-49EA-A6D0-263984C2BCE2}" destId="{A5013780-FA0D-455B-AB50-44D451C4DB7C}" srcOrd="0" destOrd="0" presId="urn:microsoft.com/office/officeart/2005/8/layout/cycle7"/>
    <dgm:cxn modelId="{2B38C260-D76D-4E1F-896F-B252FF900CBA}" type="presParOf" srcId="{7E9577F4-7554-470D-BD6B-1F89E225B9BF}" destId="{9165C328-1345-4669-88B9-FB3643109037}" srcOrd="2" destOrd="0" presId="urn:microsoft.com/office/officeart/2005/8/layout/cycle7"/>
    <dgm:cxn modelId="{35E5789F-5508-4756-ADE4-C1011DA40C52}" type="presParOf" srcId="{7E9577F4-7554-470D-BD6B-1F89E225B9BF}" destId="{E6234AA2-6C27-40B4-A4EC-B903E3DC58B7}" srcOrd="3" destOrd="0" presId="urn:microsoft.com/office/officeart/2005/8/layout/cycle7"/>
    <dgm:cxn modelId="{4C3F3863-79E8-4C8B-BD08-F6068054A077}" type="presParOf" srcId="{E6234AA2-6C27-40B4-A4EC-B903E3DC58B7}" destId="{975A7C99-005D-4F05-A721-73DC0728605E}" srcOrd="0" destOrd="0" presId="urn:microsoft.com/office/officeart/2005/8/layout/cycle7"/>
    <dgm:cxn modelId="{F6349B01-89E7-4DA8-95C7-BC0D49B691BF}" type="presParOf" srcId="{7E9577F4-7554-470D-BD6B-1F89E225B9BF}" destId="{FD30A5C7-9A48-4AC1-B861-2BBDE5313C5F}" srcOrd="4" destOrd="0" presId="urn:microsoft.com/office/officeart/2005/8/layout/cycle7"/>
    <dgm:cxn modelId="{6C595CAC-A595-4CC9-A2D5-587D34B60C01}" type="presParOf" srcId="{7E9577F4-7554-470D-BD6B-1F89E225B9BF}" destId="{A6389EB8-AD5B-4069-9854-9ECFB7DA2183}" srcOrd="5" destOrd="0" presId="urn:microsoft.com/office/officeart/2005/8/layout/cycle7"/>
    <dgm:cxn modelId="{294B5EFC-4932-4DFA-A2FF-2C8864219594}" type="presParOf" srcId="{A6389EB8-AD5B-4069-9854-9ECFB7DA2183}" destId="{22E28867-BC02-44E5-82DC-806A4804C665}"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BC5E7C-9AB5-4D79-B0F0-E871785DEB0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E26C058-3EFE-4874-9326-B9F185A04B71}">
      <dgm:prSet/>
      <dgm:spPr/>
      <dgm:t>
        <a:bodyPr/>
        <a:lstStyle/>
        <a:p>
          <a:r>
            <a:rPr lang="en-US" dirty="0"/>
            <a:t>Housing Choice Vouchers (HCV) and porting</a:t>
          </a:r>
        </a:p>
      </dgm:t>
    </dgm:pt>
    <dgm:pt modelId="{55446383-D6AA-429E-85C5-4D0D17C47430}" type="parTrans" cxnId="{17BFB3CA-3494-44FA-847A-5D1A2904F85E}">
      <dgm:prSet/>
      <dgm:spPr/>
      <dgm:t>
        <a:bodyPr/>
        <a:lstStyle/>
        <a:p>
          <a:endParaRPr lang="en-US"/>
        </a:p>
      </dgm:t>
    </dgm:pt>
    <dgm:pt modelId="{3A4EFD4E-BA44-47B9-9438-06EBF2C87759}" type="sibTrans" cxnId="{17BFB3CA-3494-44FA-847A-5D1A2904F85E}">
      <dgm:prSet/>
      <dgm:spPr/>
      <dgm:t>
        <a:bodyPr/>
        <a:lstStyle/>
        <a:p>
          <a:endParaRPr lang="en-US"/>
        </a:p>
      </dgm:t>
    </dgm:pt>
    <dgm:pt modelId="{F53BD6C9-414B-4D14-A17B-35254F20C273}">
      <dgm:prSet/>
      <dgm:spPr/>
      <dgm:t>
        <a:bodyPr/>
        <a:lstStyle/>
        <a:p>
          <a:r>
            <a:rPr lang="en-US" dirty="0"/>
            <a:t>Public Housing Authority disaster preference</a:t>
          </a:r>
        </a:p>
      </dgm:t>
    </dgm:pt>
    <dgm:pt modelId="{01BFB8A4-3988-4AF7-83EF-3333BCDAF1F2}" type="parTrans" cxnId="{8263F10A-F82C-4EA3-9967-A57940252737}">
      <dgm:prSet/>
      <dgm:spPr/>
      <dgm:t>
        <a:bodyPr/>
        <a:lstStyle/>
        <a:p>
          <a:endParaRPr lang="en-US"/>
        </a:p>
      </dgm:t>
    </dgm:pt>
    <dgm:pt modelId="{5B0668D2-651D-4DFF-A6B8-58EC4728CA65}" type="sibTrans" cxnId="{8263F10A-F82C-4EA3-9967-A57940252737}">
      <dgm:prSet/>
      <dgm:spPr/>
      <dgm:t>
        <a:bodyPr/>
        <a:lstStyle/>
        <a:p>
          <a:endParaRPr lang="en-US"/>
        </a:p>
      </dgm:t>
    </dgm:pt>
    <dgm:pt modelId="{8A799AAA-593E-430B-9D06-CE19859C9303}">
      <dgm:prSet/>
      <dgm:spPr/>
      <dgm:t>
        <a:bodyPr/>
        <a:lstStyle/>
        <a:p>
          <a:r>
            <a:rPr lang="en-US" dirty="0"/>
            <a:t>HOME Investment Partnership Program</a:t>
          </a:r>
        </a:p>
      </dgm:t>
    </dgm:pt>
    <dgm:pt modelId="{31C6A893-2382-4037-8FDB-2EBEA78BDCFD}" type="parTrans" cxnId="{DB7B842E-1205-4997-9301-1F2CB8CF5D02}">
      <dgm:prSet/>
      <dgm:spPr/>
      <dgm:t>
        <a:bodyPr/>
        <a:lstStyle/>
        <a:p>
          <a:endParaRPr lang="en-US"/>
        </a:p>
      </dgm:t>
    </dgm:pt>
    <dgm:pt modelId="{C6DED997-B1F9-4B6C-A4AB-AE4AC42B4468}" type="sibTrans" cxnId="{DB7B842E-1205-4997-9301-1F2CB8CF5D02}">
      <dgm:prSet/>
      <dgm:spPr/>
      <dgm:t>
        <a:bodyPr/>
        <a:lstStyle/>
        <a:p>
          <a:endParaRPr lang="en-US"/>
        </a:p>
      </dgm:t>
    </dgm:pt>
    <dgm:pt modelId="{4A9C8331-1EA4-44FB-96D2-F45812CB4C57}">
      <dgm:prSet/>
      <dgm:spPr/>
      <dgm:t>
        <a:bodyPr/>
        <a:lstStyle/>
        <a:p>
          <a:r>
            <a:rPr lang="en-US" dirty="0"/>
            <a:t>Inventory of HUD vacancies and accessible units</a:t>
          </a:r>
        </a:p>
      </dgm:t>
    </dgm:pt>
    <dgm:pt modelId="{9938857C-D0E1-46B9-A449-6EAF6C6103F7}" type="parTrans" cxnId="{9FF37FB1-DF79-4E49-932F-F1E26A66F32E}">
      <dgm:prSet/>
      <dgm:spPr/>
      <dgm:t>
        <a:bodyPr/>
        <a:lstStyle/>
        <a:p>
          <a:endParaRPr lang="en-US"/>
        </a:p>
      </dgm:t>
    </dgm:pt>
    <dgm:pt modelId="{BA79B1FA-31D7-43FF-B13A-C3C480FBD550}" type="sibTrans" cxnId="{9FF37FB1-DF79-4E49-932F-F1E26A66F32E}">
      <dgm:prSet/>
      <dgm:spPr/>
      <dgm:t>
        <a:bodyPr/>
        <a:lstStyle/>
        <a:p>
          <a:endParaRPr lang="en-US"/>
        </a:p>
      </dgm:t>
    </dgm:pt>
    <dgm:pt modelId="{2D7B7053-E21D-4179-8F7F-322456EBFF03}">
      <dgm:prSet/>
      <dgm:spPr/>
      <dgm:t>
        <a:bodyPr/>
        <a:lstStyle/>
        <a:p>
          <a:r>
            <a:rPr lang="en-US" dirty="0"/>
            <a:t>Continuums of Care (</a:t>
          </a:r>
          <a:r>
            <a:rPr lang="en-US" dirty="0" err="1"/>
            <a:t>CoC</a:t>
          </a:r>
          <a:r>
            <a:rPr lang="en-US" dirty="0"/>
            <a:t>)</a:t>
          </a:r>
        </a:p>
      </dgm:t>
    </dgm:pt>
    <dgm:pt modelId="{DB985390-6620-4C39-AB4D-2E42B4DCC3E0}" type="parTrans" cxnId="{DC977919-3195-4C6D-9AED-C475A8F20701}">
      <dgm:prSet/>
      <dgm:spPr/>
      <dgm:t>
        <a:bodyPr/>
        <a:lstStyle/>
        <a:p>
          <a:endParaRPr lang="en-US"/>
        </a:p>
      </dgm:t>
    </dgm:pt>
    <dgm:pt modelId="{4FCF6F57-D9C9-4FE9-8F59-0E436340DDD4}" type="sibTrans" cxnId="{DC977919-3195-4C6D-9AED-C475A8F20701}">
      <dgm:prSet/>
      <dgm:spPr/>
      <dgm:t>
        <a:bodyPr/>
        <a:lstStyle/>
        <a:p>
          <a:endParaRPr lang="en-US"/>
        </a:p>
      </dgm:t>
    </dgm:pt>
    <dgm:pt modelId="{EB33B102-A79F-463C-9876-2110C9BFBB6E}" type="pres">
      <dgm:prSet presAssocID="{CABC5E7C-9AB5-4D79-B0F0-E871785DEB07}" presName="linear" presStyleCnt="0">
        <dgm:presLayoutVars>
          <dgm:animLvl val="lvl"/>
          <dgm:resizeHandles val="exact"/>
        </dgm:presLayoutVars>
      </dgm:prSet>
      <dgm:spPr/>
      <dgm:t>
        <a:bodyPr/>
        <a:lstStyle/>
        <a:p>
          <a:endParaRPr lang="en-US"/>
        </a:p>
      </dgm:t>
    </dgm:pt>
    <dgm:pt modelId="{DD29086C-EB82-4F09-B20F-E50E2710196B}" type="pres">
      <dgm:prSet presAssocID="{1E26C058-3EFE-4874-9326-B9F185A04B71}" presName="parentText" presStyleLbl="node1" presStyleIdx="0" presStyleCnt="5">
        <dgm:presLayoutVars>
          <dgm:chMax val="0"/>
          <dgm:bulletEnabled val="1"/>
        </dgm:presLayoutVars>
      </dgm:prSet>
      <dgm:spPr/>
      <dgm:t>
        <a:bodyPr/>
        <a:lstStyle/>
        <a:p>
          <a:endParaRPr lang="en-US"/>
        </a:p>
      </dgm:t>
    </dgm:pt>
    <dgm:pt modelId="{8873FDB9-A03F-4B43-A699-4212988604F1}" type="pres">
      <dgm:prSet presAssocID="{3A4EFD4E-BA44-47B9-9438-06EBF2C87759}" presName="spacer" presStyleCnt="0"/>
      <dgm:spPr/>
    </dgm:pt>
    <dgm:pt modelId="{6C88D183-6D22-49D0-AAFA-FBC9EADE1BCB}" type="pres">
      <dgm:prSet presAssocID="{F53BD6C9-414B-4D14-A17B-35254F20C273}" presName="parentText" presStyleLbl="node1" presStyleIdx="1" presStyleCnt="5">
        <dgm:presLayoutVars>
          <dgm:chMax val="0"/>
          <dgm:bulletEnabled val="1"/>
        </dgm:presLayoutVars>
      </dgm:prSet>
      <dgm:spPr/>
      <dgm:t>
        <a:bodyPr/>
        <a:lstStyle/>
        <a:p>
          <a:endParaRPr lang="en-US"/>
        </a:p>
      </dgm:t>
    </dgm:pt>
    <dgm:pt modelId="{04C52927-199D-449A-9AE0-0257A867F4F8}" type="pres">
      <dgm:prSet presAssocID="{5B0668D2-651D-4DFF-A6B8-58EC4728CA65}" presName="spacer" presStyleCnt="0"/>
      <dgm:spPr/>
    </dgm:pt>
    <dgm:pt modelId="{6A6ABC3F-EEA1-4F4F-B7E7-9E987868734E}" type="pres">
      <dgm:prSet presAssocID="{8A799AAA-593E-430B-9D06-CE19859C9303}" presName="parentText" presStyleLbl="node1" presStyleIdx="2" presStyleCnt="5">
        <dgm:presLayoutVars>
          <dgm:chMax val="0"/>
          <dgm:bulletEnabled val="1"/>
        </dgm:presLayoutVars>
      </dgm:prSet>
      <dgm:spPr/>
      <dgm:t>
        <a:bodyPr/>
        <a:lstStyle/>
        <a:p>
          <a:endParaRPr lang="en-US"/>
        </a:p>
      </dgm:t>
    </dgm:pt>
    <dgm:pt modelId="{46CCF15E-A23C-44F2-B61E-7ED0E0BDCBC7}" type="pres">
      <dgm:prSet presAssocID="{C6DED997-B1F9-4B6C-A4AB-AE4AC42B4468}" presName="spacer" presStyleCnt="0"/>
      <dgm:spPr/>
    </dgm:pt>
    <dgm:pt modelId="{9CCB05D9-FA72-4E31-A97C-7938E5D91520}" type="pres">
      <dgm:prSet presAssocID="{4A9C8331-1EA4-44FB-96D2-F45812CB4C57}" presName="parentText" presStyleLbl="node1" presStyleIdx="3" presStyleCnt="5">
        <dgm:presLayoutVars>
          <dgm:chMax val="0"/>
          <dgm:bulletEnabled val="1"/>
        </dgm:presLayoutVars>
      </dgm:prSet>
      <dgm:spPr/>
      <dgm:t>
        <a:bodyPr/>
        <a:lstStyle/>
        <a:p>
          <a:endParaRPr lang="en-US"/>
        </a:p>
      </dgm:t>
    </dgm:pt>
    <dgm:pt modelId="{0B68922F-0A2B-4B81-BF78-87F2A84B4A08}" type="pres">
      <dgm:prSet presAssocID="{BA79B1FA-31D7-43FF-B13A-C3C480FBD550}" presName="spacer" presStyleCnt="0"/>
      <dgm:spPr/>
    </dgm:pt>
    <dgm:pt modelId="{924628DD-3FED-4B71-B798-8CF525765A2B}" type="pres">
      <dgm:prSet presAssocID="{2D7B7053-E21D-4179-8F7F-322456EBFF03}" presName="parentText" presStyleLbl="node1" presStyleIdx="4" presStyleCnt="5">
        <dgm:presLayoutVars>
          <dgm:chMax val="0"/>
          <dgm:bulletEnabled val="1"/>
        </dgm:presLayoutVars>
      </dgm:prSet>
      <dgm:spPr/>
      <dgm:t>
        <a:bodyPr/>
        <a:lstStyle/>
        <a:p>
          <a:endParaRPr lang="en-US"/>
        </a:p>
      </dgm:t>
    </dgm:pt>
  </dgm:ptLst>
  <dgm:cxnLst>
    <dgm:cxn modelId="{225975C3-8796-4CEE-AA66-2AFF052C7C32}" type="presOf" srcId="{8A799AAA-593E-430B-9D06-CE19859C9303}" destId="{6A6ABC3F-EEA1-4F4F-B7E7-9E987868734E}" srcOrd="0" destOrd="0" presId="urn:microsoft.com/office/officeart/2005/8/layout/vList2"/>
    <dgm:cxn modelId="{8263F10A-F82C-4EA3-9967-A57940252737}" srcId="{CABC5E7C-9AB5-4D79-B0F0-E871785DEB07}" destId="{F53BD6C9-414B-4D14-A17B-35254F20C273}" srcOrd="1" destOrd="0" parTransId="{01BFB8A4-3988-4AF7-83EF-3333BCDAF1F2}" sibTransId="{5B0668D2-651D-4DFF-A6B8-58EC4728CA65}"/>
    <dgm:cxn modelId="{DC977919-3195-4C6D-9AED-C475A8F20701}" srcId="{CABC5E7C-9AB5-4D79-B0F0-E871785DEB07}" destId="{2D7B7053-E21D-4179-8F7F-322456EBFF03}" srcOrd="4" destOrd="0" parTransId="{DB985390-6620-4C39-AB4D-2E42B4DCC3E0}" sibTransId="{4FCF6F57-D9C9-4FE9-8F59-0E436340DDD4}"/>
    <dgm:cxn modelId="{9FF37FB1-DF79-4E49-932F-F1E26A66F32E}" srcId="{CABC5E7C-9AB5-4D79-B0F0-E871785DEB07}" destId="{4A9C8331-1EA4-44FB-96D2-F45812CB4C57}" srcOrd="3" destOrd="0" parTransId="{9938857C-D0E1-46B9-A449-6EAF6C6103F7}" sibTransId="{BA79B1FA-31D7-43FF-B13A-C3C480FBD550}"/>
    <dgm:cxn modelId="{ED8E0FFA-AE30-4A6D-B660-32FA926D09D1}" type="presOf" srcId="{CABC5E7C-9AB5-4D79-B0F0-E871785DEB07}" destId="{EB33B102-A79F-463C-9876-2110C9BFBB6E}" srcOrd="0" destOrd="0" presId="urn:microsoft.com/office/officeart/2005/8/layout/vList2"/>
    <dgm:cxn modelId="{B6CEB263-B8A1-49ED-A53C-C28D91F3E556}" type="presOf" srcId="{2D7B7053-E21D-4179-8F7F-322456EBFF03}" destId="{924628DD-3FED-4B71-B798-8CF525765A2B}" srcOrd="0" destOrd="0" presId="urn:microsoft.com/office/officeart/2005/8/layout/vList2"/>
    <dgm:cxn modelId="{BCC423F6-F132-49E3-82BE-00422CF8C4EB}" type="presOf" srcId="{4A9C8331-1EA4-44FB-96D2-F45812CB4C57}" destId="{9CCB05D9-FA72-4E31-A97C-7938E5D91520}" srcOrd="0" destOrd="0" presId="urn:microsoft.com/office/officeart/2005/8/layout/vList2"/>
    <dgm:cxn modelId="{3A91C781-35B6-442D-8510-D28C21D4D615}" type="presOf" srcId="{F53BD6C9-414B-4D14-A17B-35254F20C273}" destId="{6C88D183-6D22-49D0-AAFA-FBC9EADE1BCB}" srcOrd="0" destOrd="0" presId="urn:microsoft.com/office/officeart/2005/8/layout/vList2"/>
    <dgm:cxn modelId="{59222778-E9A3-4002-94D5-C88C47A6C6DE}" type="presOf" srcId="{1E26C058-3EFE-4874-9326-B9F185A04B71}" destId="{DD29086C-EB82-4F09-B20F-E50E2710196B}" srcOrd="0" destOrd="0" presId="urn:microsoft.com/office/officeart/2005/8/layout/vList2"/>
    <dgm:cxn modelId="{DB7B842E-1205-4997-9301-1F2CB8CF5D02}" srcId="{CABC5E7C-9AB5-4D79-B0F0-E871785DEB07}" destId="{8A799AAA-593E-430B-9D06-CE19859C9303}" srcOrd="2" destOrd="0" parTransId="{31C6A893-2382-4037-8FDB-2EBEA78BDCFD}" sibTransId="{C6DED997-B1F9-4B6C-A4AB-AE4AC42B4468}"/>
    <dgm:cxn modelId="{17BFB3CA-3494-44FA-847A-5D1A2904F85E}" srcId="{CABC5E7C-9AB5-4D79-B0F0-E871785DEB07}" destId="{1E26C058-3EFE-4874-9326-B9F185A04B71}" srcOrd="0" destOrd="0" parTransId="{55446383-D6AA-429E-85C5-4D0D17C47430}" sibTransId="{3A4EFD4E-BA44-47B9-9438-06EBF2C87759}"/>
    <dgm:cxn modelId="{BFC0EFFE-B3FF-4F5E-8023-60EF11ABF99D}" type="presParOf" srcId="{EB33B102-A79F-463C-9876-2110C9BFBB6E}" destId="{DD29086C-EB82-4F09-B20F-E50E2710196B}" srcOrd="0" destOrd="0" presId="urn:microsoft.com/office/officeart/2005/8/layout/vList2"/>
    <dgm:cxn modelId="{37EB99BC-F30E-467C-B39E-995A71895DE8}" type="presParOf" srcId="{EB33B102-A79F-463C-9876-2110C9BFBB6E}" destId="{8873FDB9-A03F-4B43-A699-4212988604F1}" srcOrd="1" destOrd="0" presId="urn:microsoft.com/office/officeart/2005/8/layout/vList2"/>
    <dgm:cxn modelId="{A1CE7D73-1AA4-40D9-8F89-6ACBBF39C04E}" type="presParOf" srcId="{EB33B102-A79F-463C-9876-2110C9BFBB6E}" destId="{6C88D183-6D22-49D0-AAFA-FBC9EADE1BCB}" srcOrd="2" destOrd="0" presId="urn:microsoft.com/office/officeart/2005/8/layout/vList2"/>
    <dgm:cxn modelId="{63C1ADD2-4A08-4632-BE4A-EE4C72CA0A31}" type="presParOf" srcId="{EB33B102-A79F-463C-9876-2110C9BFBB6E}" destId="{04C52927-199D-449A-9AE0-0257A867F4F8}" srcOrd="3" destOrd="0" presId="urn:microsoft.com/office/officeart/2005/8/layout/vList2"/>
    <dgm:cxn modelId="{3DA1BC1B-4064-421E-BA1D-EBE93B51F5BF}" type="presParOf" srcId="{EB33B102-A79F-463C-9876-2110C9BFBB6E}" destId="{6A6ABC3F-EEA1-4F4F-B7E7-9E987868734E}" srcOrd="4" destOrd="0" presId="urn:microsoft.com/office/officeart/2005/8/layout/vList2"/>
    <dgm:cxn modelId="{09C68828-8024-480D-897A-464DA3B1B71D}" type="presParOf" srcId="{EB33B102-A79F-463C-9876-2110C9BFBB6E}" destId="{46CCF15E-A23C-44F2-B61E-7ED0E0BDCBC7}" srcOrd="5" destOrd="0" presId="urn:microsoft.com/office/officeart/2005/8/layout/vList2"/>
    <dgm:cxn modelId="{E741810B-D687-4819-9747-0C15313584BE}" type="presParOf" srcId="{EB33B102-A79F-463C-9876-2110C9BFBB6E}" destId="{9CCB05D9-FA72-4E31-A97C-7938E5D91520}" srcOrd="6" destOrd="0" presId="urn:microsoft.com/office/officeart/2005/8/layout/vList2"/>
    <dgm:cxn modelId="{541E6FF6-6667-43AA-85E2-F9256D0FEB1D}" type="presParOf" srcId="{EB33B102-A79F-463C-9876-2110C9BFBB6E}" destId="{0B68922F-0A2B-4B81-BF78-87F2A84B4A08}" srcOrd="7" destOrd="0" presId="urn:microsoft.com/office/officeart/2005/8/layout/vList2"/>
    <dgm:cxn modelId="{B87DA18F-4B46-405D-867E-D1FE962DBD3F}" type="presParOf" srcId="{EB33B102-A79F-463C-9876-2110C9BFBB6E}" destId="{924628DD-3FED-4B71-B798-8CF525765A2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A07ADC-24DF-47B2-A231-37619E864F8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EE3904E-E58F-4DCE-B41A-88D99B7342E3}">
      <dgm:prSet/>
      <dgm:spPr/>
      <dgm:t>
        <a:bodyPr/>
        <a:lstStyle/>
        <a:p>
          <a:r>
            <a:rPr lang="en-US" dirty="0"/>
            <a:t>Community Development Block Grant (CDBG) – State and Entitlement</a:t>
          </a:r>
        </a:p>
      </dgm:t>
    </dgm:pt>
    <dgm:pt modelId="{299B496A-D5D9-445D-ADCC-231F434FB1F5}" type="parTrans" cxnId="{3BA304F5-9503-48F3-9976-0D6BE53BAC0F}">
      <dgm:prSet/>
      <dgm:spPr/>
      <dgm:t>
        <a:bodyPr/>
        <a:lstStyle/>
        <a:p>
          <a:endParaRPr lang="en-US"/>
        </a:p>
      </dgm:t>
    </dgm:pt>
    <dgm:pt modelId="{A0F90563-A6B4-426B-A3A3-A01928AF6519}" type="sibTrans" cxnId="{3BA304F5-9503-48F3-9976-0D6BE53BAC0F}">
      <dgm:prSet/>
      <dgm:spPr/>
      <dgm:t>
        <a:bodyPr/>
        <a:lstStyle/>
        <a:p>
          <a:endParaRPr lang="en-US"/>
        </a:p>
      </dgm:t>
    </dgm:pt>
    <dgm:pt modelId="{648B169C-03A3-4A4A-8A51-7A43E5CEC769}">
      <dgm:prSet/>
      <dgm:spPr/>
      <dgm:t>
        <a:bodyPr/>
        <a:lstStyle/>
        <a:p>
          <a:r>
            <a:rPr lang="en-US" dirty="0"/>
            <a:t>Section 108 Loan Guarantee Program</a:t>
          </a:r>
        </a:p>
      </dgm:t>
    </dgm:pt>
    <dgm:pt modelId="{667D7A2F-AE25-44AA-ABB1-9C5BC48D51BB}" type="parTrans" cxnId="{BEC0FC6B-52FF-4B5A-8F3F-C356C757A314}">
      <dgm:prSet/>
      <dgm:spPr/>
      <dgm:t>
        <a:bodyPr/>
        <a:lstStyle/>
        <a:p>
          <a:endParaRPr lang="en-US"/>
        </a:p>
      </dgm:t>
    </dgm:pt>
    <dgm:pt modelId="{E53572DB-8EB5-4684-9024-AEE1B4408234}" type="sibTrans" cxnId="{BEC0FC6B-52FF-4B5A-8F3F-C356C757A314}">
      <dgm:prSet/>
      <dgm:spPr/>
      <dgm:t>
        <a:bodyPr/>
        <a:lstStyle/>
        <a:p>
          <a:endParaRPr lang="en-US"/>
        </a:p>
      </dgm:t>
    </dgm:pt>
    <dgm:pt modelId="{88062184-FE48-4D69-8FB2-67E21BD7B677}">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Tribal Resources</a:t>
          </a:r>
        </a:p>
      </dgm:t>
    </dgm:pt>
    <dgm:pt modelId="{BC5A21CE-51A8-40FE-876B-19B3D3EC2643}" type="parTrans" cxnId="{A23548C4-C04D-4EAC-A40A-AFA9183C30B7}">
      <dgm:prSet/>
      <dgm:spPr/>
      <dgm:t>
        <a:bodyPr/>
        <a:lstStyle/>
        <a:p>
          <a:endParaRPr lang="en-US"/>
        </a:p>
      </dgm:t>
    </dgm:pt>
    <dgm:pt modelId="{9FA3710D-66A9-4A95-8CA7-875E93F854FA}" type="sibTrans" cxnId="{A23548C4-C04D-4EAC-A40A-AFA9183C30B7}">
      <dgm:prSet/>
      <dgm:spPr/>
      <dgm:t>
        <a:bodyPr/>
        <a:lstStyle/>
        <a:p>
          <a:endParaRPr lang="en-US"/>
        </a:p>
      </dgm:t>
    </dgm:pt>
    <dgm:pt modelId="{C7053517-37AB-4669-9768-7DC0944EFAC5}">
      <dgm:prSet/>
      <dgm:spPr/>
      <dgm:t>
        <a:bodyPr/>
        <a:lstStyle/>
        <a:p>
          <a:r>
            <a:rPr lang="en-US" dirty="0"/>
            <a:t>Community Development Block Grant – Disaster Recovery (CDBG-DR)</a:t>
          </a:r>
        </a:p>
      </dgm:t>
    </dgm:pt>
    <dgm:pt modelId="{9A947162-CFF6-4EED-A704-DBD766386BAC}" type="parTrans" cxnId="{91665821-855C-403A-A352-953EDB62AE58}">
      <dgm:prSet/>
      <dgm:spPr/>
      <dgm:t>
        <a:bodyPr/>
        <a:lstStyle/>
        <a:p>
          <a:endParaRPr lang="en-US"/>
        </a:p>
      </dgm:t>
    </dgm:pt>
    <dgm:pt modelId="{3397502F-4C25-4355-A826-CDA3060777A9}" type="sibTrans" cxnId="{91665821-855C-403A-A352-953EDB62AE58}">
      <dgm:prSet/>
      <dgm:spPr/>
      <dgm:t>
        <a:bodyPr/>
        <a:lstStyle/>
        <a:p>
          <a:endParaRPr lang="en-US"/>
        </a:p>
      </dgm:t>
    </dgm:pt>
    <dgm:pt modelId="{8EC79F75-AD9B-4F0D-AC7E-7DA217586F78}" type="pres">
      <dgm:prSet presAssocID="{E0A07ADC-24DF-47B2-A231-37619E864F8C}" presName="linear" presStyleCnt="0">
        <dgm:presLayoutVars>
          <dgm:animLvl val="lvl"/>
          <dgm:resizeHandles val="exact"/>
        </dgm:presLayoutVars>
      </dgm:prSet>
      <dgm:spPr/>
      <dgm:t>
        <a:bodyPr/>
        <a:lstStyle/>
        <a:p>
          <a:endParaRPr lang="en-US"/>
        </a:p>
      </dgm:t>
    </dgm:pt>
    <dgm:pt modelId="{93C0116F-8DAE-498A-8A8F-11801E38FE00}" type="pres">
      <dgm:prSet presAssocID="{EEE3904E-E58F-4DCE-B41A-88D99B7342E3}" presName="parentText" presStyleLbl="node1" presStyleIdx="0" presStyleCnt="4">
        <dgm:presLayoutVars>
          <dgm:chMax val="0"/>
          <dgm:bulletEnabled val="1"/>
        </dgm:presLayoutVars>
      </dgm:prSet>
      <dgm:spPr/>
      <dgm:t>
        <a:bodyPr/>
        <a:lstStyle/>
        <a:p>
          <a:endParaRPr lang="en-US"/>
        </a:p>
      </dgm:t>
    </dgm:pt>
    <dgm:pt modelId="{27235D6F-BFC3-4748-BF94-6523C4E8AFA9}" type="pres">
      <dgm:prSet presAssocID="{A0F90563-A6B4-426B-A3A3-A01928AF6519}" presName="spacer" presStyleCnt="0"/>
      <dgm:spPr/>
    </dgm:pt>
    <dgm:pt modelId="{C56552AF-0F4D-44AE-B21D-6715152E78CC}" type="pres">
      <dgm:prSet presAssocID="{648B169C-03A3-4A4A-8A51-7A43E5CEC769}" presName="parentText" presStyleLbl="node1" presStyleIdx="1" presStyleCnt="4">
        <dgm:presLayoutVars>
          <dgm:chMax val="0"/>
          <dgm:bulletEnabled val="1"/>
        </dgm:presLayoutVars>
      </dgm:prSet>
      <dgm:spPr/>
      <dgm:t>
        <a:bodyPr/>
        <a:lstStyle/>
        <a:p>
          <a:endParaRPr lang="en-US"/>
        </a:p>
      </dgm:t>
    </dgm:pt>
    <dgm:pt modelId="{D99C1850-3D4F-42D4-9571-5EBCD6308BF8}" type="pres">
      <dgm:prSet presAssocID="{E53572DB-8EB5-4684-9024-AEE1B4408234}" presName="spacer" presStyleCnt="0"/>
      <dgm:spPr/>
    </dgm:pt>
    <dgm:pt modelId="{45FD072F-C5EA-4A87-AC5C-A903B43FE2F8}" type="pres">
      <dgm:prSet presAssocID="{88062184-FE48-4D69-8FB2-67E21BD7B677}" presName="parentText" presStyleLbl="node1" presStyleIdx="2" presStyleCnt="4">
        <dgm:presLayoutVars>
          <dgm:chMax val="0"/>
          <dgm:bulletEnabled val="1"/>
        </dgm:presLayoutVars>
      </dgm:prSet>
      <dgm:spPr/>
      <dgm:t>
        <a:bodyPr/>
        <a:lstStyle/>
        <a:p>
          <a:endParaRPr lang="en-US"/>
        </a:p>
      </dgm:t>
    </dgm:pt>
    <dgm:pt modelId="{136B5788-4201-40B8-9B03-DB49ECC9AB82}" type="pres">
      <dgm:prSet presAssocID="{9FA3710D-66A9-4A95-8CA7-875E93F854FA}" presName="spacer" presStyleCnt="0"/>
      <dgm:spPr/>
    </dgm:pt>
    <dgm:pt modelId="{B1C6A9B9-3A0D-4885-BAE4-33F8C11CB104}" type="pres">
      <dgm:prSet presAssocID="{C7053517-37AB-4669-9768-7DC0944EFAC5}" presName="parentText" presStyleLbl="node1" presStyleIdx="3" presStyleCnt="4">
        <dgm:presLayoutVars>
          <dgm:chMax val="0"/>
          <dgm:bulletEnabled val="1"/>
        </dgm:presLayoutVars>
      </dgm:prSet>
      <dgm:spPr/>
      <dgm:t>
        <a:bodyPr/>
        <a:lstStyle/>
        <a:p>
          <a:endParaRPr lang="en-US"/>
        </a:p>
      </dgm:t>
    </dgm:pt>
  </dgm:ptLst>
  <dgm:cxnLst>
    <dgm:cxn modelId="{B0E916F0-19FD-4647-9E83-20DC55799271}" type="presOf" srcId="{C7053517-37AB-4669-9768-7DC0944EFAC5}" destId="{B1C6A9B9-3A0D-4885-BAE4-33F8C11CB104}" srcOrd="0" destOrd="0" presId="urn:microsoft.com/office/officeart/2005/8/layout/vList2"/>
    <dgm:cxn modelId="{8FEE46DF-9312-4A6C-ABF1-6ED1399CEBAB}" type="presOf" srcId="{88062184-FE48-4D69-8FB2-67E21BD7B677}" destId="{45FD072F-C5EA-4A87-AC5C-A903B43FE2F8}" srcOrd="0" destOrd="0" presId="urn:microsoft.com/office/officeart/2005/8/layout/vList2"/>
    <dgm:cxn modelId="{91665821-855C-403A-A352-953EDB62AE58}" srcId="{E0A07ADC-24DF-47B2-A231-37619E864F8C}" destId="{C7053517-37AB-4669-9768-7DC0944EFAC5}" srcOrd="3" destOrd="0" parTransId="{9A947162-CFF6-4EED-A704-DBD766386BAC}" sibTransId="{3397502F-4C25-4355-A826-CDA3060777A9}"/>
    <dgm:cxn modelId="{A23548C4-C04D-4EAC-A40A-AFA9183C30B7}" srcId="{E0A07ADC-24DF-47B2-A231-37619E864F8C}" destId="{88062184-FE48-4D69-8FB2-67E21BD7B677}" srcOrd="2" destOrd="0" parTransId="{BC5A21CE-51A8-40FE-876B-19B3D3EC2643}" sibTransId="{9FA3710D-66A9-4A95-8CA7-875E93F854FA}"/>
    <dgm:cxn modelId="{BEC0FC6B-52FF-4B5A-8F3F-C356C757A314}" srcId="{E0A07ADC-24DF-47B2-A231-37619E864F8C}" destId="{648B169C-03A3-4A4A-8A51-7A43E5CEC769}" srcOrd="1" destOrd="0" parTransId="{667D7A2F-AE25-44AA-ABB1-9C5BC48D51BB}" sibTransId="{E53572DB-8EB5-4684-9024-AEE1B4408234}"/>
    <dgm:cxn modelId="{D8E1DBC9-80A9-4C60-BAEF-C835F4ABF809}" type="presOf" srcId="{E0A07ADC-24DF-47B2-A231-37619E864F8C}" destId="{8EC79F75-AD9B-4F0D-AC7E-7DA217586F78}" srcOrd="0" destOrd="0" presId="urn:microsoft.com/office/officeart/2005/8/layout/vList2"/>
    <dgm:cxn modelId="{65F45B0C-A843-40E3-B5C7-3AA6473251F3}" type="presOf" srcId="{EEE3904E-E58F-4DCE-B41A-88D99B7342E3}" destId="{93C0116F-8DAE-498A-8A8F-11801E38FE00}" srcOrd="0" destOrd="0" presId="urn:microsoft.com/office/officeart/2005/8/layout/vList2"/>
    <dgm:cxn modelId="{674820F7-122A-4772-9708-38297A22D784}" type="presOf" srcId="{648B169C-03A3-4A4A-8A51-7A43E5CEC769}" destId="{C56552AF-0F4D-44AE-B21D-6715152E78CC}" srcOrd="0" destOrd="0" presId="urn:microsoft.com/office/officeart/2005/8/layout/vList2"/>
    <dgm:cxn modelId="{3BA304F5-9503-48F3-9976-0D6BE53BAC0F}" srcId="{E0A07ADC-24DF-47B2-A231-37619E864F8C}" destId="{EEE3904E-E58F-4DCE-B41A-88D99B7342E3}" srcOrd="0" destOrd="0" parTransId="{299B496A-D5D9-445D-ADCC-231F434FB1F5}" sibTransId="{A0F90563-A6B4-426B-A3A3-A01928AF6519}"/>
    <dgm:cxn modelId="{84B17AB4-4072-42C9-93EC-FD4F70CF0951}" type="presParOf" srcId="{8EC79F75-AD9B-4F0D-AC7E-7DA217586F78}" destId="{93C0116F-8DAE-498A-8A8F-11801E38FE00}" srcOrd="0" destOrd="0" presId="urn:microsoft.com/office/officeart/2005/8/layout/vList2"/>
    <dgm:cxn modelId="{54C6AB73-AD34-4D09-AAEC-069FD7D09AF4}" type="presParOf" srcId="{8EC79F75-AD9B-4F0D-AC7E-7DA217586F78}" destId="{27235D6F-BFC3-4748-BF94-6523C4E8AFA9}" srcOrd="1" destOrd="0" presId="urn:microsoft.com/office/officeart/2005/8/layout/vList2"/>
    <dgm:cxn modelId="{82AA7533-918F-42A5-8C26-27909C02A873}" type="presParOf" srcId="{8EC79F75-AD9B-4F0D-AC7E-7DA217586F78}" destId="{C56552AF-0F4D-44AE-B21D-6715152E78CC}" srcOrd="2" destOrd="0" presId="urn:microsoft.com/office/officeart/2005/8/layout/vList2"/>
    <dgm:cxn modelId="{DF7FFE4A-0CC9-4D86-B144-84BE0B37113F}" type="presParOf" srcId="{8EC79F75-AD9B-4F0D-AC7E-7DA217586F78}" destId="{D99C1850-3D4F-42D4-9571-5EBCD6308BF8}" srcOrd="3" destOrd="0" presId="urn:microsoft.com/office/officeart/2005/8/layout/vList2"/>
    <dgm:cxn modelId="{48E330E7-5021-4AF1-B66C-D9A4AA4CA4F8}" type="presParOf" srcId="{8EC79F75-AD9B-4F0D-AC7E-7DA217586F78}" destId="{45FD072F-C5EA-4A87-AC5C-A903B43FE2F8}" srcOrd="4" destOrd="0" presId="urn:microsoft.com/office/officeart/2005/8/layout/vList2"/>
    <dgm:cxn modelId="{926CC293-EAFF-47A6-9A15-989DDA81D8E1}" type="presParOf" srcId="{8EC79F75-AD9B-4F0D-AC7E-7DA217586F78}" destId="{136B5788-4201-40B8-9B03-DB49ECC9AB82}" srcOrd="5" destOrd="0" presId="urn:microsoft.com/office/officeart/2005/8/layout/vList2"/>
    <dgm:cxn modelId="{18A813A4-479C-4DFB-9977-C0E1B2E7ED63}" type="presParOf" srcId="{8EC79F75-AD9B-4F0D-AC7E-7DA217586F78}" destId="{B1C6A9B9-3A0D-4885-BAE4-33F8C11CB10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1E246-0D1A-4E8C-B3C7-682A35A58EFC}">
      <dsp:nvSpPr>
        <dsp:cNvPr id="0" name=""/>
        <dsp:cNvSpPr/>
      </dsp:nvSpPr>
      <dsp:spPr>
        <a:xfrm>
          <a:off x="2597730" y="292626"/>
          <a:ext cx="5320138" cy="228816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Oregon Housing Disaster Task Force</a:t>
          </a:r>
          <a:endParaRPr lang="en-US" sz="1900" kern="1200" dirty="0"/>
        </a:p>
      </dsp:txBody>
      <dsp:txXfrm>
        <a:off x="2664748" y="359644"/>
        <a:ext cx="5186102" cy="2154133"/>
      </dsp:txXfrm>
    </dsp:sp>
    <dsp:sp modelId="{153F7FAF-6560-49EA-A6D0-263984C2BCE2}">
      <dsp:nvSpPr>
        <dsp:cNvPr id="0" name=""/>
        <dsp:cNvSpPr/>
      </dsp:nvSpPr>
      <dsp:spPr>
        <a:xfrm rot="3289912">
          <a:off x="5936098" y="2849953"/>
          <a:ext cx="912849" cy="394463"/>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6054437" y="2928846"/>
        <a:ext cx="676171" cy="236677"/>
      </dsp:txXfrm>
    </dsp:sp>
    <dsp:sp modelId="{9165C328-1345-4669-88B9-FB3643109037}">
      <dsp:nvSpPr>
        <dsp:cNvPr id="0" name=""/>
        <dsp:cNvSpPr/>
      </dsp:nvSpPr>
      <dsp:spPr>
        <a:xfrm>
          <a:off x="5991147" y="3513574"/>
          <a:ext cx="2254076" cy="11270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Regional Wildfire Economic Recovery Teams</a:t>
          </a:r>
          <a:endParaRPr lang="en-US" sz="1900" kern="1200" dirty="0"/>
        </a:p>
      </dsp:txBody>
      <dsp:txXfrm>
        <a:off x="6024157" y="3546584"/>
        <a:ext cx="2188056" cy="1061018"/>
      </dsp:txXfrm>
    </dsp:sp>
    <dsp:sp modelId="{E6234AA2-6C27-40B4-A4EC-B903E3DC58B7}">
      <dsp:nvSpPr>
        <dsp:cNvPr id="0" name=""/>
        <dsp:cNvSpPr/>
      </dsp:nvSpPr>
      <dsp:spPr>
        <a:xfrm rot="10800000">
          <a:off x="4801375" y="3879861"/>
          <a:ext cx="912849" cy="394463"/>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919714" y="3958754"/>
        <a:ext cx="676171" cy="236677"/>
      </dsp:txXfrm>
    </dsp:sp>
    <dsp:sp modelId="{FD30A5C7-9A48-4AC1-B861-2BBDE5313C5F}">
      <dsp:nvSpPr>
        <dsp:cNvPr id="0" name=""/>
        <dsp:cNvSpPr/>
      </dsp:nvSpPr>
      <dsp:spPr>
        <a:xfrm>
          <a:off x="2270375" y="3513574"/>
          <a:ext cx="2254076" cy="11270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Subject Matter Experts</a:t>
          </a:r>
          <a:endParaRPr lang="en-US" sz="1900" kern="1200" dirty="0"/>
        </a:p>
      </dsp:txBody>
      <dsp:txXfrm>
        <a:off x="2303385" y="3546584"/>
        <a:ext cx="2188056" cy="1061018"/>
      </dsp:txXfrm>
    </dsp:sp>
    <dsp:sp modelId="{A6389EB8-AD5B-4069-9854-9ECFB7DA2183}">
      <dsp:nvSpPr>
        <dsp:cNvPr id="0" name=""/>
        <dsp:cNvSpPr/>
      </dsp:nvSpPr>
      <dsp:spPr>
        <a:xfrm rot="18310088">
          <a:off x="3666652" y="2849953"/>
          <a:ext cx="912849" cy="394463"/>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784991" y="2928846"/>
        <a:ext cx="676171" cy="236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9086C-EB82-4F09-B20F-E50E2710196B}">
      <dsp:nvSpPr>
        <dsp:cNvPr id="0" name=""/>
        <dsp:cNvSpPr/>
      </dsp:nvSpPr>
      <dsp:spPr>
        <a:xfrm>
          <a:off x="0" y="45022"/>
          <a:ext cx="6254749" cy="1003860"/>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t>Housing Choice Vouchers (HCV) and porting</a:t>
          </a:r>
        </a:p>
      </dsp:txBody>
      <dsp:txXfrm>
        <a:off x="49004" y="94026"/>
        <a:ext cx="6156741" cy="905852"/>
      </dsp:txXfrm>
    </dsp:sp>
    <dsp:sp modelId="{6C88D183-6D22-49D0-AAFA-FBC9EADE1BCB}">
      <dsp:nvSpPr>
        <dsp:cNvPr id="0" name=""/>
        <dsp:cNvSpPr/>
      </dsp:nvSpPr>
      <dsp:spPr>
        <a:xfrm>
          <a:off x="0" y="1123762"/>
          <a:ext cx="6254749" cy="1003860"/>
        </a:xfrm>
        <a:prstGeom prst="roundRect">
          <a:avLst/>
        </a:prstGeom>
        <a:solidFill>
          <a:schemeClr val="accent5">
            <a:hueOff val="4778670"/>
            <a:satOff val="-10209"/>
            <a:lumOff val="-426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t>Public Housing Authority disaster preference</a:t>
          </a:r>
        </a:p>
      </dsp:txBody>
      <dsp:txXfrm>
        <a:off x="49004" y="1172766"/>
        <a:ext cx="6156741" cy="905852"/>
      </dsp:txXfrm>
    </dsp:sp>
    <dsp:sp modelId="{6A6ABC3F-EEA1-4F4F-B7E7-9E987868734E}">
      <dsp:nvSpPr>
        <dsp:cNvPr id="0" name=""/>
        <dsp:cNvSpPr/>
      </dsp:nvSpPr>
      <dsp:spPr>
        <a:xfrm>
          <a:off x="0" y="2202502"/>
          <a:ext cx="6254749" cy="1003860"/>
        </a:xfrm>
        <a:prstGeom prst="roundRect">
          <a:avLst/>
        </a:prstGeom>
        <a:solidFill>
          <a:schemeClr val="accent5">
            <a:hueOff val="9557340"/>
            <a:satOff val="-20419"/>
            <a:lumOff val="-852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t>HOME Investment Partnership Program</a:t>
          </a:r>
        </a:p>
      </dsp:txBody>
      <dsp:txXfrm>
        <a:off x="49004" y="2251506"/>
        <a:ext cx="6156741" cy="905852"/>
      </dsp:txXfrm>
    </dsp:sp>
    <dsp:sp modelId="{9CCB05D9-FA72-4E31-A97C-7938E5D91520}">
      <dsp:nvSpPr>
        <dsp:cNvPr id="0" name=""/>
        <dsp:cNvSpPr/>
      </dsp:nvSpPr>
      <dsp:spPr>
        <a:xfrm>
          <a:off x="0" y="3281242"/>
          <a:ext cx="6254749" cy="1003860"/>
        </a:xfrm>
        <a:prstGeom prst="roundRect">
          <a:avLst/>
        </a:prstGeom>
        <a:solidFill>
          <a:schemeClr val="accent5">
            <a:hueOff val="14336010"/>
            <a:satOff val="-30628"/>
            <a:lumOff val="-1279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t>Inventory of HUD vacancies and accessible units</a:t>
          </a:r>
        </a:p>
      </dsp:txBody>
      <dsp:txXfrm>
        <a:off x="49004" y="3330246"/>
        <a:ext cx="6156741" cy="905852"/>
      </dsp:txXfrm>
    </dsp:sp>
    <dsp:sp modelId="{924628DD-3FED-4B71-B798-8CF525765A2B}">
      <dsp:nvSpPr>
        <dsp:cNvPr id="0" name=""/>
        <dsp:cNvSpPr/>
      </dsp:nvSpPr>
      <dsp:spPr>
        <a:xfrm>
          <a:off x="0" y="4359982"/>
          <a:ext cx="6254749" cy="1003860"/>
        </a:xfrm>
        <a:prstGeom prst="round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t>Continuums of Care (</a:t>
          </a:r>
          <a:r>
            <a:rPr lang="en-US" sz="2600" kern="1200" dirty="0" err="1"/>
            <a:t>CoC</a:t>
          </a:r>
          <a:r>
            <a:rPr lang="en-US" sz="2600" kern="1200" dirty="0"/>
            <a:t>)</a:t>
          </a:r>
        </a:p>
      </dsp:txBody>
      <dsp:txXfrm>
        <a:off x="49004" y="4408986"/>
        <a:ext cx="6156741" cy="905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0116F-8DAE-498A-8A8F-11801E38FE00}">
      <dsp:nvSpPr>
        <dsp:cNvPr id="0" name=""/>
        <dsp:cNvSpPr/>
      </dsp:nvSpPr>
      <dsp:spPr>
        <a:xfrm>
          <a:off x="0" y="339772"/>
          <a:ext cx="6254749" cy="1119690"/>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a:t>Community Development Block Grant (CDBG) – State and Entitlement</a:t>
          </a:r>
        </a:p>
      </dsp:txBody>
      <dsp:txXfrm>
        <a:off x="54659" y="394431"/>
        <a:ext cx="6145431" cy="1010372"/>
      </dsp:txXfrm>
    </dsp:sp>
    <dsp:sp modelId="{C56552AF-0F4D-44AE-B21D-6715152E78CC}">
      <dsp:nvSpPr>
        <dsp:cNvPr id="0" name=""/>
        <dsp:cNvSpPr/>
      </dsp:nvSpPr>
      <dsp:spPr>
        <a:xfrm>
          <a:off x="0" y="1542982"/>
          <a:ext cx="6254749" cy="1119690"/>
        </a:xfrm>
        <a:prstGeom prst="roundRect">
          <a:avLst/>
        </a:prstGeom>
        <a:solidFill>
          <a:schemeClr val="accent5">
            <a:hueOff val="6371560"/>
            <a:satOff val="-13612"/>
            <a:lumOff val="-568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a:t>Section 108 Loan Guarantee Program</a:t>
          </a:r>
        </a:p>
      </dsp:txBody>
      <dsp:txXfrm>
        <a:off x="54659" y="1597641"/>
        <a:ext cx="6145431" cy="1010372"/>
      </dsp:txXfrm>
    </dsp:sp>
    <dsp:sp modelId="{45FD072F-C5EA-4A87-AC5C-A903B43FE2F8}">
      <dsp:nvSpPr>
        <dsp:cNvPr id="0" name=""/>
        <dsp:cNvSpPr/>
      </dsp:nvSpPr>
      <dsp:spPr>
        <a:xfrm>
          <a:off x="0" y="2746192"/>
          <a:ext cx="6254749" cy="1119690"/>
        </a:xfrm>
        <a:prstGeom prst="roundRect">
          <a:avLst/>
        </a:prstGeom>
        <a:solidFill>
          <a:schemeClr val="accent5">
            <a:hueOff val="12743121"/>
            <a:satOff val="-27225"/>
            <a:lumOff val="-1137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900" kern="1200" dirty="0"/>
            <a:t>Tribal Resources</a:t>
          </a:r>
        </a:p>
      </dsp:txBody>
      <dsp:txXfrm>
        <a:off x="54659" y="2800851"/>
        <a:ext cx="6145431" cy="1010372"/>
      </dsp:txXfrm>
    </dsp:sp>
    <dsp:sp modelId="{B1C6A9B9-3A0D-4885-BAE4-33F8C11CB104}">
      <dsp:nvSpPr>
        <dsp:cNvPr id="0" name=""/>
        <dsp:cNvSpPr/>
      </dsp:nvSpPr>
      <dsp:spPr>
        <a:xfrm>
          <a:off x="0" y="3949402"/>
          <a:ext cx="6254749" cy="1119690"/>
        </a:xfrm>
        <a:prstGeom prst="round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a:t>Community Development Block Grant – Disaster Recovery (CDBG-DR)</a:t>
          </a:r>
        </a:p>
      </dsp:txBody>
      <dsp:txXfrm>
        <a:off x="54659" y="4004061"/>
        <a:ext cx="6145431" cy="1010372"/>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3E05F-405D-4055-A2D7-4EEE97AB0C03}" type="datetimeFigureOut">
              <a:rPr lang="en-US" smtClean="0"/>
              <a:t>10/1/2020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15D2E8-7C88-4B98-A7B8-D61FD8E6C334}" type="slidenum">
              <a:rPr lang="en-US" smtClean="0"/>
              <a:t>‹#›</a:t>
            </a:fld>
            <a:endParaRPr lang="en-US"/>
          </a:p>
        </p:txBody>
      </p:sp>
    </p:spTree>
    <p:extLst>
      <p:ext uri="{BB962C8B-B14F-4D97-AF65-F5344CB8AC3E}">
        <p14:creationId xmlns:p14="http://schemas.microsoft.com/office/powerpoint/2010/main" val="1744471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1</a:t>
            </a:fld>
            <a:endParaRPr lang="en-US"/>
          </a:p>
        </p:txBody>
      </p:sp>
    </p:spTree>
    <p:extLst>
      <p:ext uri="{BB962C8B-B14F-4D97-AF65-F5344CB8AC3E}">
        <p14:creationId xmlns:p14="http://schemas.microsoft.com/office/powerpoint/2010/main" val="1187392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https://www.hud.gov/program_offices/public_indian_housing/programs/hcv/about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3388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PHA may use its own existing available vouchers or public housing units to assist either displaced public housing or voucher participants affected by the disaster, provided it amends its Administrative Plan and/or Admissions and Continued Occupancy Policy (ACOP) to specify a preference for a disaster-affected family. The Board must approve the amendment. The Executive Director should have the amendment written to specify that families of federally declared disasters who are Section 8 voucher holders or public housing residents in another jurisdiction will receive preference over other waiting list placeholders. Once written, and it need only be a few sentences, the PHA may convene a conference call with all the members of the board and ask the Board to approve the amendment. (Please note that it is HUD’s recommendation that the PHA’s Board not consider the amendment as "significant" to the Administrative Plan or ACOP. Should the Board consider the amendment as "significant" then a formal notice to the public must be prepared and public meeting advertised and held.) Once passed and recorded, the PHA may then immediately admit disaster victims using its own resources. Please remember that these are federal guidelines. PHAs must ensure that they have complied with individual state or local requirements above and beyond the federal requirements such as the Open Meetings Act or similar state law. Contact your local field office with any questions.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0027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https://www.hud.gov/program_offices/comm_planning/affordablehousing/programs/home/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4534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https://resources.hud.gov/</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5506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https://www.hudexchange.info/programs/coc/</a:t>
            </a:r>
          </a:p>
          <a:p>
            <a:r>
              <a:rPr lang="en-US" dirty="0"/>
              <a:t>http://portal.hud.gov/hudportal/HUD?src=/program_offices/public_indian_housing/pha/contacts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1348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https://www.hudexchange.info/programs/cdbg-entitlement/</a:t>
            </a:r>
          </a:p>
          <a:p>
            <a:r>
              <a:rPr lang="en-US" dirty="0"/>
              <a:t>https://www.hudexchange.info/programs/cdbg-state/</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2529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https://www.hudexchange.info/programs/section-108/section-108-program-eligibility-requirements/#overview</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3581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https://www.hudexchange.info/resource/5197/current-availability-of-section-108-financing-cdbg-entitlement-and-state-grantees/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675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https://www.hud.gov/hudprograms/ihbg</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4636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https://www.hudexchange.info/programs/cdbg-dr/</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08E5C5-9778-4B6C-A2F1-4442D2D5AA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926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2</a:t>
            </a:fld>
            <a:endParaRPr lang="en-US"/>
          </a:p>
        </p:txBody>
      </p:sp>
    </p:spTree>
    <p:extLst>
      <p:ext uri="{BB962C8B-B14F-4D97-AF65-F5344CB8AC3E}">
        <p14:creationId xmlns:p14="http://schemas.microsoft.com/office/powerpoint/2010/main" val="28596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28</a:t>
            </a:fld>
            <a:endParaRPr lang="en-US"/>
          </a:p>
        </p:txBody>
      </p:sp>
    </p:spTree>
    <p:extLst>
      <p:ext uri="{BB962C8B-B14F-4D97-AF65-F5344CB8AC3E}">
        <p14:creationId xmlns:p14="http://schemas.microsoft.com/office/powerpoint/2010/main" val="2374329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29</a:t>
            </a:fld>
            <a:endParaRPr lang="en-US"/>
          </a:p>
        </p:txBody>
      </p:sp>
    </p:spTree>
    <p:extLst>
      <p:ext uri="{BB962C8B-B14F-4D97-AF65-F5344CB8AC3E}">
        <p14:creationId xmlns:p14="http://schemas.microsoft.com/office/powerpoint/2010/main" val="16041884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30</a:t>
            </a:fld>
            <a:endParaRPr lang="en-US"/>
          </a:p>
        </p:txBody>
      </p:sp>
    </p:spTree>
    <p:extLst>
      <p:ext uri="{BB962C8B-B14F-4D97-AF65-F5344CB8AC3E}">
        <p14:creationId xmlns:p14="http://schemas.microsoft.com/office/powerpoint/2010/main" val="236264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3</a:t>
            </a:fld>
            <a:endParaRPr lang="en-US"/>
          </a:p>
        </p:txBody>
      </p:sp>
    </p:spTree>
    <p:extLst>
      <p:ext uri="{BB962C8B-B14F-4D97-AF65-F5344CB8AC3E}">
        <p14:creationId xmlns:p14="http://schemas.microsoft.com/office/powerpoint/2010/main" val="1806779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15D2E8-7C88-4B98-A7B8-D61FD8E6C334}" type="slidenum">
              <a:rPr lang="en-US" smtClean="0"/>
              <a:t>5</a:t>
            </a:fld>
            <a:endParaRPr lang="en-US"/>
          </a:p>
        </p:txBody>
      </p:sp>
    </p:spTree>
    <p:extLst>
      <p:ext uri="{BB962C8B-B14F-4D97-AF65-F5344CB8AC3E}">
        <p14:creationId xmlns:p14="http://schemas.microsoft.com/office/powerpoint/2010/main" val="383790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DA5120-D570-437D-92D6-D56BDB463606}" type="slidenum">
              <a:rPr kumimoji="0" lang="en-US" sz="1200" b="0" i="0" u="none" strike="noStrike" kern="1200" cap="none" spc="0" normalizeH="0" baseline="0" noProof="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335746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BFCD9-6B85-44CB-B7EA-93A12E70CD4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944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BFCD9-6B85-44CB-B7EA-93A12E70CD4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8903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BFCD9-6B85-44CB-B7EA-93A12E70CD4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132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BFCD9-6B85-44CB-B7EA-93A12E70CD4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07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509963"/>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50688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14761519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BCCE9CB-7CA9-431C-B990-D1BBF0EE1F3F}" type="datetime1">
              <a:rPr lang="en-US" smtClean="0"/>
              <a:t>10/1/2020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80949373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A4C534-5278-4EFB-9903-E10D00D842A0}" type="datetime1">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328724994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21AFBF-A967-4549-B80B-29F813FA9BF5}" type="datetime1">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346204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0"/>
            <a:ext cx="2628900" cy="635635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761967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715204"/>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884117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74851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297698"/>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346578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4055645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51317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683993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65146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880075"/>
          </a:xfrm>
        </p:spPr>
        <p:txBody>
          <a:bodyPr anchor="b"/>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2273181"/>
            <a:ext cx="6172200" cy="35878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273180"/>
            <a:ext cx="3932237" cy="35958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11352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581293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57400"/>
          </a:xfrm>
        </p:spPr>
        <p:txBody>
          <a:bodyPr anchor="b"/>
          <a:lstStyle>
            <a:lvl1pPr>
              <a:defRPr sz="3200">
                <a:solidFill>
                  <a:schemeClr val="bg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488244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873158" y="2539161"/>
            <a:ext cx="6857999" cy="1779683"/>
          </a:xfrm>
        </p:spPr>
        <p:txBody>
          <a:bodyPr/>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9245837"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347910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0"/>
            <a:ext cx="3467100" cy="6858000"/>
          </a:xfrm>
        </p:spPr>
        <p:txBody>
          <a:bodyPr vert="eaVert"/>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3104987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93135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243300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984635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50" y="0"/>
            <a:ext cx="121920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414076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1050084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14476"/>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406435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763411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89353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12678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8105475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574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9065217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574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873524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499541" y="2029020"/>
            <a:ext cx="6721477" cy="2663439"/>
          </a:xfrm>
        </p:spPr>
        <p:txBody>
          <a:bodyPr/>
          <a:lstStyle/>
          <a:p>
            <a:r>
              <a:rPr lang="en-US" dirty="0"/>
              <a:t>Click to edit Master title style</a:t>
            </a:r>
          </a:p>
        </p:txBody>
      </p:sp>
      <p:sp>
        <p:nvSpPr>
          <p:cNvPr id="3" name="Vertical Text Placeholder 2"/>
          <p:cNvSpPr>
            <a:spLocks noGrp="1"/>
          </p:cNvSpPr>
          <p:nvPr>
            <p:ph type="body" orient="vert" idx="1"/>
          </p:nvPr>
        </p:nvSpPr>
        <p:spPr>
          <a:xfrm>
            <a:off x="2342259" y="1185070"/>
            <a:ext cx="6348814" cy="43513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2355633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6730" y="-1"/>
            <a:ext cx="3125269" cy="68580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7737739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213361"/>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9305406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3489387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82025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2341754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432578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4887677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5430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286374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9764139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24114"/>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682030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809750"/>
          </a:xfrm>
          <a:solidFill>
            <a:srgbClr val="A2CE5F"/>
          </a:solidFill>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8976967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9836454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12010" y="0"/>
            <a:ext cx="2979990" cy="6858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6358676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79211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7760344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520324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84589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6800885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2695064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11382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897189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5525203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384600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3741140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741206"/>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6803759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7132131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52190" y="0"/>
            <a:ext cx="3039810" cy="6858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5390442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604109"/>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8085428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907842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8" y="0"/>
            <a:ext cx="12192000" cy="2361093"/>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965591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01146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454996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6574113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41520536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41610294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724114"/>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7520976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8097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5190634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7206759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3464" y="0"/>
            <a:ext cx="2988536" cy="6858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5776714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66643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77264733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12288573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91425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43833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9317634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4352422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267883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73255311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574696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40502533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41206"/>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6244890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3320411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00914" y="0"/>
            <a:ext cx="3091085" cy="6858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7753687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5337006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41332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574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2238998"/>
            <a:ext cx="6172200" cy="36220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238998"/>
            <a:ext cx="3932237" cy="362999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a:xfrm flipV="1">
            <a:off x="8441871" y="5486401"/>
            <a:ext cx="2276486" cy="869950"/>
          </a:xfrm>
          <a:prstGeom prst="rect">
            <a:avLst/>
          </a:prstGeom>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4041386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95515"/>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9942443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69633597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smtClean="0"/>
              <a:t>2021 Legislative Agenda: Investment and Engagement Updates</a:t>
            </a:r>
            <a:endParaRPr lang="en-US"/>
          </a:p>
        </p:txBody>
      </p:sp>
      <p:sp>
        <p:nvSpPr>
          <p:cNvPr id="9" name="Slide Number Placeholder 8"/>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21069612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smtClean="0"/>
              <a:t>2021 Legislative Agenda: Investment and Engagement Updates</a:t>
            </a:r>
            <a:endParaRPr lang="en-US"/>
          </a:p>
        </p:txBody>
      </p:sp>
      <p:sp>
        <p:nvSpPr>
          <p:cNvPr id="5" name="Slide Number Placeholder 4"/>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70066393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2021 Legislative Agenda: Investment and Engagement Updates</a:t>
            </a:r>
            <a:endParaRPr lang="en-US"/>
          </a:p>
        </p:txBody>
      </p:sp>
      <p:sp>
        <p:nvSpPr>
          <p:cNvPr id="4" name="Slide Number Placeholder 3"/>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5696584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49751"/>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11206774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8097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smtClean="0"/>
              <a:t>2021 Legislative Agenda: Investment and Engagement Updates</a:t>
            </a:r>
            <a:endParaRPr lang="en-US"/>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37831485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67919935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63100" y="0"/>
            <a:ext cx="2628900" cy="6858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smtClean="0"/>
              <a:t>2021 Legislative Agenda: Investment and Engagement Updates</a:t>
            </a:r>
            <a:endParaRPr lang="en-US"/>
          </a:p>
        </p:txBody>
      </p:sp>
      <p:sp>
        <p:nvSpPr>
          <p:cNvPr id="6" name="Slide Number Placeholder 5"/>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57169032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84188"/>
            <a:ext cx="10363200" cy="1470025"/>
          </a:xfrm>
          <a:prstGeom prst="rect">
            <a:avLst/>
          </a:prstGeom>
        </p:spPr>
        <p:txBody>
          <a:bodyPr/>
          <a:lstStyle>
            <a:lvl1pPr>
              <a:defRPr sz="4000" b="1">
                <a:solidFill>
                  <a:srgbClr val="00538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2209800"/>
            <a:ext cx="85344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7B793E1-9398-46A5-9563-4B79AEFC95D2}" type="datetimeFigureOut">
              <a:rPr lang="en-US" smtClean="0"/>
              <a:pPr/>
              <a:t>10/1/2020</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88095F-C81A-4C5F-A7E8-BEE5C71CE0E8}" type="slidenum">
              <a:rPr lang="en-US" smtClean="0"/>
              <a:pPr/>
              <a:t>‹#›</a:t>
            </a:fld>
            <a:endParaRPr lang="en-US" dirty="0"/>
          </a:p>
        </p:txBody>
      </p:sp>
    </p:spTree>
    <p:extLst>
      <p:ext uri="{BB962C8B-B14F-4D97-AF65-F5344CB8AC3E}">
        <p14:creationId xmlns:p14="http://schemas.microsoft.com/office/powerpoint/2010/main" val="18730534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574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2179178"/>
            <a:ext cx="6172200" cy="36818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179178"/>
            <a:ext cx="3932237" cy="36898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a:xfrm flipV="1">
            <a:off x="8441871" y="5486401"/>
            <a:ext cx="2276486" cy="869950"/>
          </a:xfrm>
          <a:prstGeom prst="rect">
            <a:avLst/>
          </a:prstGeom>
        </p:spPr>
        <p:txBody>
          <a:bodyPr/>
          <a:lstStyle/>
          <a:p>
            <a:r>
              <a:rPr lang="en-US" dirty="0" smtClean="0"/>
              <a:t>2021 Legislative Agenda: Investment and Engagement Updates</a:t>
            </a:r>
            <a:endParaRPr lang="en-US" dirty="0"/>
          </a:p>
        </p:txBody>
      </p:sp>
      <p:sp>
        <p:nvSpPr>
          <p:cNvPr id="7" name="Slide Number Placeholder 6"/>
          <p:cNvSpPr>
            <a:spLocks noGrp="1"/>
          </p:cNvSpPr>
          <p:nvPr>
            <p:ph type="sldNum" sz="quarter" idx="12"/>
          </p:nvPr>
        </p:nvSpPr>
        <p:spPr/>
        <p:txBody>
          <a:bodyPr/>
          <a:lstStyle/>
          <a:p>
            <a:fld id="{0BE5DE7B-1C3E-4B8C-AD8F-3C05C8216842}" type="slidenum">
              <a:rPr lang="en-US" smtClean="0"/>
              <a:t>‹#›</a:t>
            </a:fld>
            <a:endParaRPr lang="en-US"/>
          </a:p>
        </p:txBody>
      </p:sp>
    </p:spTree>
    <p:extLst>
      <p:ext uri="{BB962C8B-B14F-4D97-AF65-F5344CB8AC3E}">
        <p14:creationId xmlns:p14="http://schemas.microsoft.com/office/powerpoint/2010/main" val="232054823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143000"/>
          </a:xfrm>
          <a:prstGeom prst="rect">
            <a:avLst/>
          </a:prstGeom>
        </p:spPr>
        <p:txBody>
          <a:bodyPr/>
          <a:lstStyle>
            <a:lvl1pPr>
              <a:defRPr sz="4000" b="1">
                <a:solidFill>
                  <a:srgbClr val="00538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lvl1pPr>
              <a:buClr>
                <a:srgbClr val="005381"/>
              </a:buClr>
              <a:defRPr>
                <a:latin typeface="Arial" panose="020B0604020202020204" pitchFamily="34" charset="0"/>
                <a:cs typeface="Arial" panose="020B0604020202020204" pitchFamily="34" charset="0"/>
              </a:defRPr>
            </a:lvl1pPr>
            <a:lvl2pPr>
              <a:buClr>
                <a:srgbClr val="005381"/>
              </a:buClr>
              <a:defRPr>
                <a:latin typeface="Arial" panose="020B0604020202020204" pitchFamily="34" charset="0"/>
                <a:cs typeface="Arial" panose="020B0604020202020204" pitchFamily="34" charset="0"/>
              </a:defRPr>
            </a:lvl2pPr>
            <a:lvl3pPr>
              <a:buClr>
                <a:srgbClr val="005381"/>
              </a:buClr>
              <a:defRPr>
                <a:latin typeface="Arial" panose="020B0604020202020204" pitchFamily="34" charset="0"/>
                <a:cs typeface="Arial" panose="020B0604020202020204" pitchFamily="34" charset="0"/>
              </a:defRPr>
            </a:lvl3pPr>
            <a:lvl4pPr>
              <a:buClr>
                <a:srgbClr val="005381"/>
              </a:buClr>
              <a:defRPr>
                <a:latin typeface="Arial" panose="020B0604020202020204" pitchFamily="34" charset="0"/>
                <a:cs typeface="Arial" panose="020B0604020202020204" pitchFamily="34" charset="0"/>
              </a:defRPr>
            </a:lvl4pPr>
            <a:lvl5pPr>
              <a:buClr>
                <a:srgbClr val="005381"/>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7B793E1-9398-46A5-9563-4B79AEFC95D2}" type="datetimeFigureOut">
              <a:rPr lang="en-US" smtClean="0"/>
              <a:pPr/>
              <a:t>10/1/2020</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88095F-C81A-4C5F-A7E8-BEE5C71CE0E8}" type="slidenum">
              <a:rPr lang="en-US" smtClean="0"/>
              <a:pPr/>
              <a:t>‹#›</a:t>
            </a:fld>
            <a:endParaRPr lang="en-US" dirty="0"/>
          </a:p>
        </p:txBody>
      </p:sp>
    </p:spTree>
    <p:extLst>
      <p:ext uri="{BB962C8B-B14F-4D97-AF65-F5344CB8AC3E}">
        <p14:creationId xmlns:p14="http://schemas.microsoft.com/office/powerpoint/2010/main" val="167520841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143000"/>
          </a:xfrm>
          <a:prstGeom prst="rect">
            <a:avLst/>
          </a:prstGeom>
        </p:spPr>
        <p:txBody>
          <a:bodyPr/>
          <a:lstStyle>
            <a:lvl1pPr>
              <a:defRPr sz="4000" b="1">
                <a:solidFill>
                  <a:srgbClr val="00538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cs typeface="Arial" panose="020B0604020202020204" pitchFamily="34" charset="0"/>
              </a:defRPr>
            </a:lvl1pPr>
          </a:lstStyle>
          <a:p>
            <a:fld id="{37B793E1-9398-46A5-9563-4B79AEFC95D2}" type="datetimeFigureOut">
              <a:rPr lang="en-US" smtClean="0"/>
              <a:pPr/>
              <a:t>10/1/2020</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688095F-C81A-4C5F-A7E8-BEE5C71CE0E8}" type="slidenum">
              <a:rPr lang="en-US" smtClean="0"/>
              <a:pPr/>
              <a:t>‹#›</a:t>
            </a:fld>
            <a:endParaRPr lang="en-US" dirty="0"/>
          </a:p>
        </p:txBody>
      </p:sp>
    </p:spTree>
    <p:extLst>
      <p:ext uri="{BB962C8B-B14F-4D97-AF65-F5344CB8AC3E}">
        <p14:creationId xmlns:p14="http://schemas.microsoft.com/office/powerpoint/2010/main" val="400403691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7DC4A75-9339-4083-9D31-695132A9EF89}" type="datetime1">
              <a:rPr lang="en-US" smtClean="0"/>
              <a:t>10/1/2020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DBCA54-635D-4C5B-9316-B78F5DDA9F8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964240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995CBB-08C0-48A6-9828-D653457D3C86}" type="datetime1">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29281675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9AB10B2-F697-42A7-90DC-6DCC233C6344}" type="datetime1">
              <a:rPr lang="en-US" smtClean="0"/>
              <a:t>10/1/2020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DBCA54-635D-4C5B-9316-B78F5DDA9F8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92042559"/>
      </p:ext>
    </p:extLst>
  </p:cSld>
  <p:clrMapOvr>
    <a:overrideClrMapping bg1="dk1" tx1="lt1" bg2="dk2" tx2="lt2" accent1="accent1" accent2="accent2" accent3="accent3" accent4="accent4" accent5="accent5" accent6="accent6" hlink="hlink" folHlink="folHlink"/>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51C5DC-4C51-49B4-90BF-67C35754D454}" type="datetime1">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4139757962"/>
      </p:ext>
    </p:extLst>
  </p:cSld>
  <p:clrMapOvr>
    <a:masterClrMapping/>
  </p:clrMapOvr>
  <p:extLst>
    <p:ext uri="{DCECCB84-F9BA-43D5-87BE-67443E8EF086}">
      <p15:sldGuideLst xmlns:p15="http://schemas.microsoft.com/office/powerpoint/2012/main"/>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E025EC-4B38-40D4-8F3F-4869C3BDFCB2}" type="datetime1">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923996540"/>
      </p:ext>
    </p:extLst>
  </p:cSld>
  <p:clrMapOvr>
    <a:masterClrMapping/>
  </p:clrMapOvr>
  <p:extLst>
    <p:ext uri="{DCECCB84-F9BA-43D5-87BE-67443E8EF086}">
      <p15:sldGuideLst xmlns:p15="http://schemas.microsoft.com/office/powerpoint/2012/main"/>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B57396-39DF-44DC-A3AE-C9B312C24FA4}" type="datetime1">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66361055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9C79A-A1E4-454E-825A-54DE404C5706}" type="datetime1">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BCA54-635D-4C5B-9316-B78F5DDA9F89}" type="slidenum">
              <a:rPr lang="en-US" smtClean="0"/>
              <a:t>‹#›</a:t>
            </a:fld>
            <a:endParaRPr lang="en-US"/>
          </a:p>
        </p:txBody>
      </p:sp>
    </p:spTree>
    <p:extLst>
      <p:ext uri="{BB962C8B-B14F-4D97-AF65-F5344CB8AC3E}">
        <p14:creationId xmlns:p14="http://schemas.microsoft.com/office/powerpoint/2010/main" val="385857766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76C6D14D-7EB4-45AE-84CC-7C676025443C}" type="datetime1">
              <a:rPr lang="en-US" smtClean="0"/>
              <a:t>10/1/2020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DDBCA54-635D-4C5B-9316-B78F5DDA9F8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279418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10.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91.xml"/><Relationship Id="rId2" Type="http://schemas.openxmlformats.org/officeDocument/2006/relationships/slideLayout" Target="../slideLayouts/slideLayout90.xml"/><Relationship Id="rId1" Type="http://schemas.openxmlformats.org/officeDocument/2006/relationships/slideLayout" Target="../slideLayouts/slideLayout89.xml"/><Relationship Id="rId5" Type="http://schemas.openxmlformats.org/officeDocument/2006/relationships/image" Target="../media/image2.pn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t="80000" r="87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90688"/>
          </a:xfrm>
          <a:prstGeom prst="rect">
            <a:avLst/>
          </a:prstGeom>
          <a:solidFill>
            <a:schemeClr val="bg2"/>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349028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48" userDrawn="1">
          <p15:clr>
            <a:srgbClr val="F26B43"/>
          </p15:clr>
        </p15:guide>
        <p15:guide id="2" pos="3840" userDrawn="1">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66993A-7B69-4C52-B152-1E3D59FF79EE}" type="datetime1">
              <a:rPr lang="en-US" smtClean="0"/>
              <a:t>10/1/2020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DBCA54-635D-4C5B-9316-B78F5DDA9F8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23633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690688"/>
          </a:xfrm>
          <a:prstGeom prst="rect">
            <a:avLst/>
          </a:prstGeom>
          <a:solidFill>
            <a:srgbClr val="706657"/>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1237413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90688"/>
          </a:xfrm>
          <a:prstGeom prst="rect">
            <a:avLst/>
          </a:prstGeom>
          <a:solidFill>
            <a:srgbClr val="69BB7F"/>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4156400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571047"/>
          </a:xfrm>
          <a:prstGeom prst="rect">
            <a:avLst/>
          </a:prstGeom>
          <a:solidFill>
            <a:srgbClr val="9BCB80"/>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1277067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528317"/>
          </a:xfrm>
          <a:prstGeom prst="rect">
            <a:avLst/>
          </a:prstGeom>
          <a:solidFill>
            <a:srgbClr val="06BBC5"/>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31185673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90688"/>
          </a:xfrm>
          <a:prstGeom prst="rect">
            <a:avLst/>
          </a:prstGeom>
          <a:solidFill>
            <a:srgbClr val="C19B69"/>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29857058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90688"/>
          </a:xfrm>
          <a:prstGeom prst="rect">
            <a:avLst/>
          </a:prstGeom>
          <a:solidFill>
            <a:srgbClr val="EEB959"/>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7744898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87000" t="80000" r="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90688"/>
          </a:xfrm>
          <a:prstGeom prst="rect">
            <a:avLst/>
          </a:prstGeom>
          <a:solidFill>
            <a:srgbClr val="E89C55"/>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097988" y="6356350"/>
            <a:ext cx="46203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 Legislative Agenda: Investment and Engagement Updates</a:t>
            </a:r>
            <a:endParaRPr lang="en-US" dirty="0"/>
          </a:p>
        </p:txBody>
      </p:sp>
      <p:sp>
        <p:nvSpPr>
          <p:cNvPr id="6" name="Slide Number Placeholder 5"/>
          <p:cNvSpPr>
            <a:spLocks noGrp="1"/>
          </p:cNvSpPr>
          <p:nvPr>
            <p:ph type="sldNum" sz="quarter" idx="4"/>
          </p:nvPr>
        </p:nvSpPr>
        <p:spPr>
          <a:xfrm>
            <a:off x="10718357" y="6356350"/>
            <a:ext cx="6354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DE7B-1C3E-4B8C-AD8F-3C05C8216842}" type="slidenum">
              <a:rPr lang="en-US" smtClean="0"/>
              <a:t>‹#›</a:t>
            </a:fld>
            <a:endParaRPr lang="en-US"/>
          </a:p>
        </p:txBody>
      </p:sp>
    </p:spTree>
    <p:extLst>
      <p:ext uri="{BB962C8B-B14F-4D97-AF65-F5344CB8AC3E}">
        <p14:creationId xmlns:p14="http://schemas.microsoft.com/office/powerpoint/2010/main" val="267932643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6367272"/>
            <a:ext cx="12191999" cy="109728"/>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800"/>
          </a:p>
        </p:txBody>
      </p:sp>
      <p:sp>
        <p:nvSpPr>
          <p:cNvPr id="3" name="Rectangle 2"/>
          <p:cNvSpPr/>
          <p:nvPr userDrawn="1"/>
        </p:nvSpPr>
        <p:spPr>
          <a:xfrm>
            <a:off x="0" y="6477000"/>
            <a:ext cx="12192000" cy="381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4" name="Rectangle 3"/>
          <p:cNvSpPr/>
          <p:nvPr userDrawn="1"/>
        </p:nvSpPr>
        <p:spPr>
          <a:xfrm>
            <a:off x="0" y="0"/>
            <a:ext cx="12192000" cy="2011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a:extLst>
              <a:ext uri="{FF2B5EF4-FFF2-40B4-BE49-F238E27FC236}">
                <a16:creationId xmlns:a16="http://schemas.microsoft.com/office/drawing/2014/main" id="{3CBBC868-AA92-294E-9414-2AD85DAF11B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940800" y="5334000"/>
            <a:ext cx="2844800" cy="755980"/>
          </a:xfrm>
          <a:prstGeom prst="rect">
            <a:avLst/>
          </a:prstGeom>
        </p:spPr>
      </p:pic>
    </p:spTree>
    <p:extLst>
      <p:ext uri="{BB962C8B-B14F-4D97-AF65-F5344CB8AC3E}">
        <p14:creationId xmlns:p14="http://schemas.microsoft.com/office/powerpoint/2010/main" val="74152413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fr.oregon.gov/" TargetMode="External"/><Relationship Id="rId2" Type="http://schemas.openxmlformats.org/officeDocument/2006/relationships/notesSlide" Target="../notesSlides/notesSlide8.xml"/><Relationship Id="rId1" Type="http://schemas.openxmlformats.org/officeDocument/2006/relationships/slideLayout" Target="../slideLayouts/slideLayout90.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3.xml"/></Relationships>
</file>

<file path=ppt/slides/_rels/slide19.xml.rels><?xml version="1.0" encoding="UTF-8" standalone="yes"?>
<Relationships xmlns="http://schemas.openxmlformats.org/package/2006/relationships"><Relationship Id="rId3" Type="http://schemas.openxmlformats.org/officeDocument/2006/relationships/hyperlink" Target="http://portal.hud.gov/hudportal/HUD?src=/program_offices/public_indian_housing/pha/contacts" TargetMode="External"/><Relationship Id="rId2" Type="http://schemas.openxmlformats.org/officeDocument/2006/relationships/notesSlide" Target="../notesSlides/notesSlide14.xml"/><Relationship Id="rId1" Type="http://schemas.openxmlformats.org/officeDocument/2006/relationships/slideLayout" Target="../slideLayouts/slideLayout9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3.xml"/></Relationships>
</file>

<file path=ppt/slides/_rels/slide27.xml.rels><?xml version="1.0" encoding="UTF-8" standalone="yes"?>
<Relationships xmlns="http://schemas.openxmlformats.org/package/2006/relationships"><Relationship Id="rId3" Type="http://schemas.openxmlformats.org/officeDocument/2006/relationships/hyperlink" Target="mailto:Vanessa.J.Krueger@hud.gov" TargetMode="External"/><Relationship Id="rId2" Type="http://schemas.openxmlformats.org/officeDocument/2006/relationships/hyperlink" Target="mailto:Tony.Ramirez@hud.gov" TargetMode="External"/><Relationship Id="rId1" Type="http://schemas.openxmlformats.org/officeDocument/2006/relationships/slideLayout" Target="../slideLayouts/slideLayout93.xml"/><Relationship Id="rId4" Type="http://schemas.openxmlformats.org/officeDocument/2006/relationships/hyperlink" Target="mailto:Ann.Y.Gravier@hud.gov"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isasterassistance.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ildfire.oregon.gov/"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3" Type="http://schemas.openxmlformats.org/officeDocument/2006/relationships/hyperlink" Target="https://aca-oregon.accela.com/OR_MHODS/" TargetMode="External"/><Relationship Id="rId2" Type="http://schemas.openxmlformats.org/officeDocument/2006/relationships/notesSlide" Target="../notesSlides/notesSlide6.xml"/><Relationship Id="rId1" Type="http://schemas.openxmlformats.org/officeDocument/2006/relationships/slideLayout" Target="../slideLayouts/slideLayout90.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warren.d.jackson@oregon.gov" TargetMode="External"/><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76989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2020 Disaster Housing Task Force</a:t>
            </a:r>
            <a:r>
              <a:rPr lang="en-US" dirty="0">
                <a:latin typeface="+mn-lt"/>
              </a:rPr>
              <a:t/>
            </a:r>
            <a:br>
              <a:rPr lang="en-US" dirty="0">
                <a:latin typeface="+mn-lt"/>
              </a:rPr>
            </a:br>
            <a:r>
              <a:rPr lang="en-US" dirty="0" smtClean="0">
                <a:latin typeface="+mn-lt"/>
              </a:rPr>
              <a:t/>
            </a:r>
            <a:br>
              <a:rPr lang="en-US" dirty="0" smtClean="0">
                <a:latin typeface="+mn-lt"/>
              </a:rPr>
            </a:br>
            <a:r>
              <a:rPr lang="en-US" dirty="0" smtClean="0"/>
              <a:t>October 1, 2020</a:t>
            </a:r>
            <a:endParaRPr lang="en-US" dirty="0"/>
          </a:p>
        </p:txBody>
      </p:sp>
    </p:spTree>
    <p:extLst>
      <p:ext uri="{BB962C8B-B14F-4D97-AF65-F5344CB8AC3E}">
        <p14:creationId xmlns:p14="http://schemas.microsoft.com/office/powerpoint/2010/main" val="3105485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905000" y="609600"/>
            <a:ext cx="8763000" cy="5181600"/>
          </a:xfrm>
        </p:spPr>
        <p:txBody>
          <a:bodyPr/>
          <a:lstStyle/>
          <a:p>
            <a:pPr marL="0" indent="0">
              <a:buNone/>
            </a:pPr>
            <a:r>
              <a:rPr lang="en-US" dirty="0"/>
              <a:t>Claims process </a:t>
            </a:r>
            <a:r>
              <a:rPr lang="en-US" dirty="0" smtClean="0"/>
              <a:t>rights</a:t>
            </a:r>
          </a:p>
          <a:p>
            <a:r>
              <a:rPr lang="en-US" sz="2800" dirty="0"/>
              <a:t>You should not be rushed or pressured</a:t>
            </a:r>
          </a:p>
          <a:p>
            <a:r>
              <a:rPr lang="en-US" sz="2800" dirty="0"/>
              <a:t>You have the right to: </a:t>
            </a:r>
          </a:p>
          <a:p>
            <a:pPr lvl="2">
              <a:buFont typeface="Courier New" panose="02070309020205020404" pitchFamily="49" charset="0"/>
              <a:buChar char="o"/>
            </a:pPr>
            <a:r>
              <a:rPr lang="en-US" dirty="0" smtClean="0"/>
              <a:t>See </a:t>
            </a:r>
            <a:r>
              <a:rPr lang="en-US" dirty="0"/>
              <a:t>the full </a:t>
            </a:r>
            <a:r>
              <a:rPr lang="en-US" dirty="0" smtClean="0"/>
              <a:t>evaluation</a:t>
            </a:r>
          </a:p>
          <a:p>
            <a:pPr lvl="2">
              <a:buFont typeface="Courier New" panose="02070309020205020404" pitchFamily="49" charset="0"/>
              <a:buChar char="o"/>
            </a:pPr>
            <a:r>
              <a:rPr lang="en-US" dirty="0" smtClean="0"/>
              <a:t>See </a:t>
            </a:r>
            <a:r>
              <a:rPr lang="en-US" dirty="0"/>
              <a:t>the </a:t>
            </a:r>
            <a:r>
              <a:rPr lang="en-US" dirty="0" smtClean="0"/>
              <a:t>bid</a:t>
            </a:r>
          </a:p>
          <a:p>
            <a:pPr lvl="2">
              <a:buFont typeface="Courier New" panose="02070309020205020404" pitchFamily="49" charset="0"/>
              <a:buChar char="o"/>
            </a:pPr>
            <a:r>
              <a:rPr lang="en-US" dirty="0" smtClean="0"/>
              <a:t>Get </a:t>
            </a:r>
            <a:r>
              <a:rPr lang="en-US" dirty="0"/>
              <a:t>comparable </a:t>
            </a:r>
            <a:r>
              <a:rPr lang="en-US" dirty="0" smtClean="0"/>
              <a:t>information</a:t>
            </a:r>
          </a:p>
          <a:p>
            <a:pPr lvl="2">
              <a:buFont typeface="Courier New" panose="02070309020205020404" pitchFamily="49" charset="0"/>
              <a:buChar char="o"/>
            </a:pPr>
            <a:r>
              <a:rPr lang="en-US" dirty="0" smtClean="0"/>
              <a:t>Take </a:t>
            </a:r>
            <a:r>
              <a:rPr lang="en-US" dirty="0"/>
              <a:t>your </a:t>
            </a:r>
            <a:r>
              <a:rPr lang="en-US" dirty="0" smtClean="0"/>
              <a:t>time</a:t>
            </a:r>
            <a:br>
              <a:rPr lang="en-US" dirty="0" smtClean="0"/>
            </a:br>
            <a:endParaRPr lang="en-US" dirty="0" smtClean="0"/>
          </a:p>
          <a:p>
            <a:pPr marL="457200" lvl="1" indent="0">
              <a:buNone/>
            </a:pPr>
            <a:r>
              <a:rPr lang="en-US" dirty="0" smtClean="0"/>
              <a:t>If </a:t>
            </a:r>
            <a:r>
              <a:rPr lang="en-US" dirty="0"/>
              <a:t>pressured to settle, file a complaint at </a:t>
            </a:r>
            <a:r>
              <a:rPr lang="en-US" dirty="0">
                <a:hlinkClick r:id="rId3"/>
              </a:rPr>
              <a:t>dfr.oregon.gov</a:t>
            </a:r>
            <a:r>
              <a:rPr lang="en-US" dirty="0"/>
              <a:t>; </a:t>
            </a:r>
            <a:r>
              <a:rPr lang="en-US" dirty="0" smtClean="0"/>
              <a:t>call </a:t>
            </a:r>
            <a:r>
              <a:rPr lang="en-US" b="1" dirty="0"/>
              <a:t>888-877-4894</a:t>
            </a:r>
            <a:r>
              <a:rPr lang="en-US" dirty="0"/>
              <a:t> (toll-free)</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1" y="5398103"/>
            <a:ext cx="1743075" cy="614745"/>
          </a:xfrm>
          <a:prstGeom prst="rect">
            <a:avLst/>
          </a:prstGeom>
        </p:spPr>
      </p:pic>
    </p:spTree>
    <p:extLst>
      <p:ext uri="{BB962C8B-B14F-4D97-AF65-F5344CB8AC3E}">
        <p14:creationId xmlns:p14="http://schemas.microsoft.com/office/powerpoint/2010/main" val="1148194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8200"/>
            <a:ext cx="8229600" cy="1143000"/>
          </a:xfrm>
        </p:spPr>
        <p:txBody>
          <a:bodyPr/>
          <a:lstStyle/>
          <a:p>
            <a:r>
              <a:rPr lang="en-US" dirty="0"/>
              <a:t>Contact Us</a:t>
            </a:r>
          </a:p>
        </p:txBody>
      </p:sp>
      <p:sp>
        <p:nvSpPr>
          <p:cNvPr id="3" name="Content Placeholder 2">
            <a:extLst>
              <a:ext uri="{FF2B5EF4-FFF2-40B4-BE49-F238E27FC236}">
                <a16:creationId xmlns:a16="http://schemas.microsoft.com/office/drawing/2014/main" id="{E5F8BC8B-39E4-624F-A7FE-C6110E660B94}"/>
              </a:ext>
            </a:extLst>
          </p:cNvPr>
          <p:cNvSpPr>
            <a:spLocks noGrp="1"/>
          </p:cNvSpPr>
          <p:nvPr>
            <p:ph idx="1"/>
          </p:nvPr>
        </p:nvSpPr>
        <p:spPr>
          <a:xfrm>
            <a:off x="2659856" y="1676400"/>
            <a:ext cx="6872288" cy="3569302"/>
          </a:xfrm>
        </p:spPr>
        <p:txBody>
          <a:bodyPr/>
          <a:lstStyle/>
          <a:p>
            <a:pPr marL="0" indent="0" algn="ctr">
              <a:buNone/>
            </a:pPr>
            <a:r>
              <a:rPr lang="en-US" sz="2400" b="1" dirty="0"/>
              <a:t>Division of Financial Regulation</a:t>
            </a:r>
          </a:p>
          <a:p>
            <a:pPr marL="0" indent="0" algn="ctr">
              <a:buNone/>
            </a:pPr>
            <a:r>
              <a:rPr lang="en-US" sz="2400" dirty="0"/>
              <a:t>Department of Consumer and Business Services</a:t>
            </a:r>
            <a:br>
              <a:rPr lang="en-US" sz="2400" dirty="0"/>
            </a:br>
            <a:endParaRPr lang="en-US" sz="2400" dirty="0"/>
          </a:p>
          <a:p>
            <a:pPr marL="0" indent="0" algn="ctr">
              <a:buNone/>
            </a:pPr>
            <a:r>
              <a:rPr lang="en-US" sz="2400" b="1" dirty="0"/>
              <a:t>dfr.oregon.gov</a:t>
            </a:r>
          </a:p>
          <a:p>
            <a:pPr marL="0" indent="0" algn="ctr">
              <a:buNone/>
            </a:pPr>
            <a:r>
              <a:rPr lang="en-US" sz="2400" b="1" dirty="0"/>
              <a:t>888-877-4894 (toll free)</a:t>
            </a:r>
          </a:p>
          <a:p>
            <a:pPr marL="0" indent="0" algn="ctr">
              <a:buNone/>
            </a:pPr>
            <a:r>
              <a:rPr lang="en-US" sz="2400" b="1" dirty="0"/>
              <a:t>dfr.InsuranceHelp@oregon.gov</a:t>
            </a:r>
          </a:p>
          <a:p>
            <a:pPr marL="0" indent="0" algn="ctr">
              <a:buNone/>
            </a:pPr>
            <a:r>
              <a:rPr lang="en-US" sz="2400" b="1" dirty="0"/>
              <a:t>dfr.FinancialServicesHelp@Oregon.gov</a:t>
            </a:r>
            <a:endParaRPr lang="en-US" sz="2400" dirty="0"/>
          </a:p>
          <a:p>
            <a:pPr algn="ctr"/>
            <a:endParaRPr lang="en-US" sz="2400" dirty="0">
              <a:highlight>
                <a:srgbClr val="FFFF00"/>
              </a:highligh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1" y="5398103"/>
            <a:ext cx="1743075" cy="614745"/>
          </a:xfrm>
          <a:prstGeom prst="rect">
            <a:avLst/>
          </a:prstGeom>
        </p:spPr>
      </p:pic>
    </p:spTree>
    <p:extLst>
      <p:ext uri="{BB962C8B-B14F-4D97-AF65-F5344CB8AC3E}">
        <p14:creationId xmlns:p14="http://schemas.microsoft.com/office/powerpoint/2010/main" val="2995076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7">
            <a:extLst>
              <a:ext uri="{FF2B5EF4-FFF2-40B4-BE49-F238E27FC236}">
                <a16:creationId xmlns:a16="http://schemas.microsoft.com/office/drawing/2014/main" id="{2093D87A-7818-4594-B3D1-C9CF3747B7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75529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470917A-6BB6-4610-A869-8EEC4672B550}"/>
              </a:ext>
            </a:extLst>
          </p:cNvPr>
          <p:cNvSpPr>
            <a:spLocks noGrp="1"/>
          </p:cNvSpPr>
          <p:nvPr>
            <p:ph type="ctrTitle"/>
          </p:nvPr>
        </p:nvSpPr>
        <p:spPr>
          <a:xfrm>
            <a:off x="644849" y="954923"/>
            <a:ext cx="5875694" cy="3185562"/>
          </a:xfrm>
        </p:spPr>
        <p:txBody>
          <a:bodyPr>
            <a:normAutofit/>
          </a:bodyPr>
          <a:lstStyle/>
          <a:p>
            <a:r>
              <a:rPr lang="en-US" sz="8100" dirty="0">
                <a:solidFill>
                  <a:srgbClr val="2A1A00"/>
                </a:solidFill>
              </a:rPr>
              <a:t>Disaster Resources</a:t>
            </a:r>
          </a:p>
        </p:txBody>
      </p:sp>
      <p:sp>
        <p:nvSpPr>
          <p:cNvPr id="3" name="Subtitle 2">
            <a:extLst>
              <a:ext uri="{FF2B5EF4-FFF2-40B4-BE49-F238E27FC236}">
                <a16:creationId xmlns:a16="http://schemas.microsoft.com/office/drawing/2014/main" id="{C45A1183-1E08-499E-AEF2-C4F9F3D6E406}"/>
              </a:ext>
            </a:extLst>
          </p:cNvPr>
          <p:cNvSpPr>
            <a:spLocks noGrp="1"/>
          </p:cNvSpPr>
          <p:nvPr>
            <p:ph type="subTitle" idx="1"/>
          </p:nvPr>
        </p:nvSpPr>
        <p:spPr>
          <a:xfrm>
            <a:off x="643157" y="4274049"/>
            <a:ext cx="5877385" cy="2140420"/>
          </a:xfrm>
        </p:spPr>
        <p:txBody>
          <a:bodyPr>
            <a:noAutofit/>
          </a:bodyPr>
          <a:lstStyle/>
          <a:p>
            <a:pPr>
              <a:lnSpc>
                <a:spcPct val="90000"/>
              </a:lnSpc>
            </a:pPr>
            <a:r>
              <a:rPr lang="en-US" dirty="0">
                <a:solidFill>
                  <a:schemeClr val="tx1"/>
                </a:solidFill>
              </a:rPr>
              <a:t>U.S. Department of Housing and Urban Development Portland Field Office</a:t>
            </a:r>
          </a:p>
          <a:p>
            <a:pPr>
              <a:lnSpc>
                <a:spcPct val="90000"/>
              </a:lnSpc>
            </a:pPr>
            <a:endParaRPr lang="en-US" dirty="0">
              <a:solidFill>
                <a:schemeClr val="tx1"/>
              </a:solidFill>
            </a:endParaRPr>
          </a:p>
          <a:p>
            <a:pPr>
              <a:lnSpc>
                <a:spcPct val="90000"/>
              </a:lnSpc>
            </a:pPr>
            <a:r>
              <a:rPr lang="en-US" dirty="0">
                <a:solidFill>
                  <a:schemeClr val="tx1"/>
                </a:solidFill>
              </a:rPr>
              <a:t>Tony Ramirez</a:t>
            </a:r>
            <a:br>
              <a:rPr lang="en-US" dirty="0">
                <a:solidFill>
                  <a:schemeClr val="tx1"/>
                </a:solidFill>
              </a:rPr>
            </a:br>
            <a:r>
              <a:rPr lang="en-US" dirty="0">
                <a:solidFill>
                  <a:schemeClr val="tx1"/>
                </a:solidFill>
              </a:rPr>
              <a:t>Field Office Director</a:t>
            </a:r>
          </a:p>
        </p:txBody>
      </p:sp>
      <p:sp>
        <p:nvSpPr>
          <p:cNvPr id="26" name="Freeform 22">
            <a:extLst>
              <a:ext uri="{FF2B5EF4-FFF2-40B4-BE49-F238E27FC236}">
                <a16:creationId xmlns:a16="http://schemas.microsoft.com/office/drawing/2014/main" id="{29BA41EB-EC8E-4167-987C-F07347C193D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pic>
        <p:nvPicPr>
          <p:cNvPr id="13" name="Picture 12">
            <a:extLst>
              <a:ext uri="{FF2B5EF4-FFF2-40B4-BE49-F238E27FC236}">
                <a16:creationId xmlns:a16="http://schemas.microsoft.com/office/drawing/2014/main" id="{26E810D1-3ABF-4B44-BC51-C7B74FDE8A41}"/>
              </a:ext>
            </a:extLst>
          </p:cNvPr>
          <p:cNvPicPr>
            <a:picLocks noChangeAspect="1"/>
          </p:cNvPicPr>
          <p:nvPr/>
        </p:nvPicPr>
        <p:blipFill>
          <a:blip r:embed="rId2"/>
          <a:stretch>
            <a:fillRect/>
          </a:stretch>
        </p:blipFill>
        <p:spPr>
          <a:xfrm>
            <a:off x="7552944" y="1433164"/>
            <a:ext cx="3995589" cy="3995589"/>
          </a:xfrm>
          <a:prstGeom prst="rect">
            <a:avLst/>
          </a:prstGeom>
        </p:spPr>
      </p:pic>
      <p:sp>
        <p:nvSpPr>
          <p:cNvPr id="4" name="Slide Number Placeholder 3">
            <a:extLst>
              <a:ext uri="{FF2B5EF4-FFF2-40B4-BE49-F238E27FC236}">
                <a16:creationId xmlns:a16="http://schemas.microsoft.com/office/drawing/2014/main" id="{B5FE0B60-885B-4EB2-85AA-5CA0C4E8127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srgbClr val="F8B323">
                    <a:lumMod val="5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F8B323">
                  <a:lumMod val="50000"/>
                </a:srgb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51343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44A84-8330-4C10-B8C9-2633B7F8D8F6}"/>
              </a:ext>
            </a:extLst>
          </p:cNvPr>
          <p:cNvSpPr>
            <a:spLocks noGrp="1"/>
          </p:cNvSpPr>
          <p:nvPr>
            <p:ph type="title"/>
          </p:nvPr>
        </p:nvSpPr>
        <p:spPr>
          <a:xfrm>
            <a:off x="1251679" y="644525"/>
            <a:ext cx="3384329" cy="5408866"/>
          </a:xfrm>
        </p:spPr>
        <p:txBody>
          <a:bodyPr anchor="ctr">
            <a:normAutofit/>
          </a:bodyPr>
          <a:lstStyle/>
          <a:p>
            <a:r>
              <a:rPr lang="en-US" sz="4000"/>
              <a:t>Resources for Individuals</a:t>
            </a:r>
          </a:p>
        </p:txBody>
      </p:sp>
      <p:graphicFrame>
        <p:nvGraphicFramePr>
          <p:cNvPr id="5" name="Content Placeholder 2">
            <a:extLst>
              <a:ext uri="{FF2B5EF4-FFF2-40B4-BE49-F238E27FC236}">
                <a16:creationId xmlns:a16="http://schemas.microsoft.com/office/drawing/2014/main" id="{B76564D2-E492-4E55-BB7C-8FF3AEBA3058}"/>
              </a:ext>
            </a:extLst>
          </p:cNvPr>
          <p:cNvGraphicFramePr>
            <a:graphicFrameLocks noGrp="1"/>
          </p:cNvGraphicFramePr>
          <p:nvPr>
            <p:ph idx="1"/>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A6EB030E-FBEA-4564-A6F7-7196A9A9DA1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140713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CD7C9-5BBD-4980-9912-E3D7A132C15E}"/>
              </a:ext>
            </a:extLst>
          </p:cNvPr>
          <p:cNvSpPr>
            <a:spLocks noGrp="1"/>
          </p:cNvSpPr>
          <p:nvPr>
            <p:ph type="title"/>
          </p:nvPr>
        </p:nvSpPr>
        <p:spPr/>
        <p:txBody>
          <a:bodyPr>
            <a:normAutofit/>
          </a:bodyPr>
          <a:lstStyle/>
          <a:p>
            <a:r>
              <a:rPr lang="en-US" dirty="0"/>
              <a:t>Housing Choice </a:t>
            </a:r>
            <a:r>
              <a:rPr lang="en-US" dirty="0">
                <a:solidFill>
                  <a:schemeClr val="tx1"/>
                </a:solidFill>
              </a:rPr>
              <a:t>Vouchers (HCV) </a:t>
            </a:r>
            <a:r>
              <a:rPr lang="en-US" dirty="0"/>
              <a:t>and Porting </a:t>
            </a:r>
          </a:p>
        </p:txBody>
      </p:sp>
      <p:sp>
        <p:nvSpPr>
          <p:cNvPr id="3" name="Content Placeholder 2">
            <a:extLst>
              <a:ext uri="{FF2B5EF4-FFF2-40B4-BE49-F238E27FC236}">
                <a16:creationId xmlns:a16="http://schemas.microsoft.com/office/drawing/2014/main" id="{5EE71F45-3BB7-4C42-BBEE-D6C2890D7ABE}"/>
              </a:ext>
            </a:extLst>
          </p:cNvPr>
          <p:cNvSpPr>
            <a:spLocks noGrp="1"/>
          </p:cNvSpPr>
          <p:nvPr>
            <p:ph idx="1"/>
          </p:nvPr>
        </p:nvSpPr>
        <p:spPr/>
        <p:txBody>
          <a:bodyPr>
            <a:normAutofit/>
          </a:bodyPr>
          <a:lstStyle/>
          <a:p>
            <a:r>
              <a:rPr lang="en-US" dirty="0"/>
              <a:t>Families that have been impacted can request to port their HCV to another Public Housing Authority (PHA), both within the state or to another state. </a:t>
            </a:r>
          </a:p>
          <a:p>
            <a:r>
              <a:rPr lang="en-US" dirty="0"/>
              <a:t>Families who do not currently have a HCV but who otherwise meet the eligibility requirements may be given preference for a HCV from a PHA with a disaster preference (see next slide for a list of PHAs with preference).</a:t>
            </a:r>
          </a:p>
          <a:p>
            <a:r>
              <a:rPr lang="en-US" dirty="0"/>
              <a:t>Typically, HCV recipients must live within their PHAs jurisdiction for one year before they are eligible to port, but in disaster circumstances that requirement can be waived per the PHA.</a:t>
            </a:r>
          </a:p>
          <a:p>
            <a:r>
              <a:rPr lang="en-US" dirty="0"/>
              <a:t>To apply, contact the local PHA.</a:t>
            </a:r>
          </a:p>
        </p:txBody>
      </p:sp>
      <p:sp>
        <p:nvSpPr>
          <p:cNvPr id="4" name="Slide Number Placeholder 3">
            <a:extLst>
              <a:ext uri="{FF2B5EF4-FFF2-40B4-BE49-F238E27FC236}">
                <a16:creationId xmlns:a16="http://schemas.microsoft.com/office/drawing/2014/main" id="{1F05AA54-9BD4-46F9-BD27-8BBCCFBF676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32569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7596E-15D1-4E67-AC17-62493DD1870E}"/>
              </a:ext>
            </a:extLst>
          </p:cNvPr>
          <p:cNvSpPr>
            <a:spLocks noGrp="1"/>
          </p:cNvSpPr>
          <p:nvPr>
            <p:ph type="title"/>
          </p:nvPr>
        </p:nvSpPr>
        <p:spPr/>
        <p:txBody>
          <a:bodyPr>
            <a:normAutofit fontScale="90000"/>
          </a:bodyPr>
          <a:lstStyle/>
          <a:p>
            <a:r>
              <a:rPr lang="en-US" sz="5700" dirty="0"/>
              <a:t>Public Housing Authority Disaster preference</a:t>
            </a:r>
            <a:r>
              <a:rPr lang="en-US" dirty="0"/>
              <a:t/>
            </a:r>
            <a:br>
              <a:rPr lang="en-US" dirty="0"/>
            </a:br>
            <a:endParaRPr lang="en-US" dirty="0"/>
          </a:p>
        </p:txBody>
      </p:sp>
      <p:sp>
        <p:nvSpPr>
          <p:cNvPr id="3" name="Content Placeholder 2">
            <a:extLst>
              <a:ext uri="{FF2B5EF4-FFF2-40B4-BE49-F238E27FC236}">
                <a16:creationId xmlns:a16="http://schemas.microsoft.com/office/drawing/2014/main" id="{48E8B9B9-A169-4975-935A-852C1C3D4D7B}"/>
              </a:ext>
            </a:extLst>
          </p:cNvPr>
          <p:cNvSpPr>
            <a:spLocks noGrp="1"/>
          </p:cNvSpPr>
          <p:nvPr>
            <p:ph idx="1"/>
          </p:nvPr>
        </p:nvSpPr>
        <p:spPr>
          <a:xfrm>
            <a:off x="1078787" y="2034282"/>
            <a:ext cx="10664575" cy="4823717"/>
          </a:xfrm>
        </p:spPr>
        <p:txBody>
          <a:bodyPr>
            <a:normAutofit/>
          </a:bodyPr>
          <a:lstStyle/>
          <a:p>
            <a:r>
              <a:rPr lang="en-US" dirty="0"/>
              <a:t>A PHA can use its own existing available vouchers or public housing units to assist either displaced public housing or voucher participants affected by the disaster.</a:t>
            </a:r>
          </a:p>
          <a:p>
            <a:r>
              <a:rPr lang="en-US" dirty="0"/>
              <a:t>PHAs with a voucher or public housing program are encouraged to adopt an admission preference for displaced residents and program participants.</a:t>
            </a:r>
          </a:p>
          <a:p>
            <a:r>
              <a:rPr lang="en-US" dirty="0"/>
              <a:t>PHAs may provide for an admission preference for disaster-impacted families that are not currently receiving assistance and are income eligible. </a:t>
            </a:r>
          </a:p>
          <a:p>
            <a:r>
              <a:rPr lang="en-US" dirty="0"/>
              <a:t>For the Public Housing Program, all applicants must be informed about the availability of the preference and given an opportunity to qualify. The HCV Program does not have the same regulatory requirement. </a:t>
            </a:r>
          </a:p>
          <a:p>
            <a:r>
              <a:rPr lang="en-US" dirty="0"/>
              <a:t>Currently, the following Housing Authorities are offering preference for disaster victims: West Valley Housing Authority (Polk County), Housing Authority of Malheur and Harney Counties, Josephine Housing and Community Development, Homes for Good (Lane County), and Marion County Housing Authority. 16 Housing Authorities have not yet responded.</a:t>
            </a:r>
          </a:p>
        </p:txBody>
      </p:sp>
      <p:sp>
        <p:nvSpPr>
          <p:cNvPr id="4" name="Slide Number Placeholder 3">
            <a:extLst>
              <a:ext uri="{FF2B5EF4-FFF2-40B4-BE49-F238E27FC236}">
                <a16:creationId xmlns:a16="http://schemas.microsoft.com/office/drawing/2014/main" id="{AD1BCD92-38F8-42D8-BB6A-39655D0F118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5790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4B13-4FA7-4905-A1F4-CF7C6EE23AB9}"/>
              </a:ext>
            </a:extLst>
          </p:cNvPr>
          <p:cNvSpPr>
            <a:spLocks noGrp="1"/>
          </p:cNvSpPr>
          <p:nvPr>
            <p:ph type="title"/>
          </p:nvPr>
        </p:nvSpPr>
        <p:spPr/>
        <p:txBody>
          <a:bodyPr>
            <a:normAutofit/>
          </a:bodyPr>
          <a:lstStyle/>
          <a:p>
            <a:r>
              <a:rPr lang="en-US" dirty="0"/>
              <a:t>HOME Investment Partnership Program</a:t>
            </a:r>
            <a:endParaRPr lang="en-US" dirty="0">
              <a:highlight>
                <a:srgbClr val="FFFF00"/>
              </a:highlight>
            </a:endParaRPr>
          </a:p>
        </p:txBody>
      </p:sp>
      <p:sp>
        <p:nvSpPr>
          <p:cNvPr id="3" name="Content Placeholder 2">
            <a:extLst>
              <a:ext uri="{FF2B5EF4-FFF2-40B4-BE49-F238E27FC236}">
                <a16:creationId xmlns:a16="http://schemas.microsoft.com/office/drawing/2014/main" id="{674B9961-2BAD-4E7F-9B47-A5959052A984}"/>
              </a:ext>
            </a:extLst>
          </p:cNvPr>
          <p:cNvSpPr>
            <a:spLocks noGrp="1"/>
          </p:cNvSpPr>
          <p:nvPr>
            <p:ph idx="1"/>
          </p:nvPr>
        </p:nvSpPr>
        <p:spPr>
          <a:xfrm>
            <a:off x="1251678" y="1874517"/>
            <a:ext cx="10178322" cy="4783137"/>
          </a:xfrm>
        </p:spPr>
        <p:txBody>
          <a:bodyPr>
            <a:normAutofit/>
          </a:bodyPr>
          <a:lstStyle/>
          <a:p>
            <a:r>
              <a:rPr lang="en-US" dirty="0"/>
              <a:t>Formula grants to States and localities that communities use - often in partnership with local nonprofit groups – for building, buying, and/or rehabilitating affordable housing for rent or homeownership or providing direct rental assistance to low-income people. </a:t>
            </a:r>
          </a:p>
          <a:p>
            <a:r>
              <a:rPr lang="en-US" dirty="0"/>
              <a:t>Flexibility allows States and local governments to use funds for grants, direct loans, loan guarantees or other forms of credit enhancements, rental assistance, or security deposits.</a:t>
            </a:r>
          </a:p>
          <a:p>
            <a:r>
              <a:rPr lang="en-US" dirty="0"/>
              <a:t>Eligible Activities - Home purchase or rehabilitation financing assistance, build or rehabilitate housing for rent or ownership;  tenant-based rental assistance contracts of up to 2 years.</a:t>
            </a:r>
          </a:p>
          <a:p>
            <a:r>
              <a:rPr lang="en-US" dirty="0"/>
              <a:t>Eligible Recipients - For rental housing/assistance, at least 90% of families must have incomes that are no more than 60%  AMI. In rental projects with five or more assisted units, at least 20% of the units must be occupied by families with incomes that do not exceed 50% AMI. Households receiving HUD assistance must not exceed 80% AMI. </a:t>
            </a:r>
          </a:p>
        </p:txBody>
      </p:sp>
      <p:sp>
        <p:nvSpPr>
          <p:cNvPr id="4" name="Slide Number Placeholder 3">
            <a:extLst>
              <a:ext uri="{FF2B5EF4-FFF2-40B4-BE49-F238E27FC236}">
                <a16:creationId xmlns:a16="http://schemas.microsoft.com/office/drawing/2014/main" id="{47BADD11-E7B8-450D-A20F-E42F8D301BA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36145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673B-85B5-4495-A02C-CA7BABEE8EBB}"/>
              </a:ext>
            </a:extLst>
          </p:cNvPr>
          <p:cNvSpPr>
            <a:spLocks noGrp="1"/>
          </p:cNvSpPr>
          <p:nvPr>
            <p:ph type="title"/>
          </p:nvPr>
        </p:nvSpPr>
        <p:spPr/>
        <p:txBody>
          <a:bodyPr>
            <a:noAutofit/>
          </a:bodyPr>
          <a:lstStyle/>
          <a:p>
            <a:r>
              <a:rPr lang="en-US" dirty="0"/>
              <a:t>HOME Investment – MAJOR Disaster Declared Counties</a:t>
            </a:r>
          </a:p>
        </p:txBody>
      </p:sp>
      <p:sp>
        <p:nvSpPr>
          <p:cNvPr id="3" name="Content Placeholder 2">
            <a:extLst>
              <a:ext uri="{FF2B5EF4-FFF2-40B4-BE49-F238E27FC236}">
                <a16:creationId xmlns:a16="http://schemas.microsoft.com/office/drawing/2014/main" id="{DB835953-AE9E-4AB8-84B8-E05E02F4325D}"/>
              </a:ext>
            </a:extLst>
          </p:cNvPr>
          <p:cNvSpPr>
            <a:spLocks noGrp="1"/>
          </p:cNvSpPr>
          <p:nvPr>
            <p:ph idx="1"/>
          </p:nvPr>
        </p:nvSpPr>
        <p:spPr>
          <a:xfrm>
            <a:off x="1251678" y="2286001"/>
            <a:ext cx="10178322" cy="4104289"/>
          </a:xfrm>
        </p:spPr>
        <p:txBody>
          <a:bodyPr>
            <a:normAutofit/>
          </a:bodyPr>
          <a:lstStyle/>
          <a:p>
            <a:pPr marL="0" indent="0">
              <a:buNone/>
            </a:pPr>
            <a:r>
              <a:rPr lang="en-US" sz="2400" dirty="0"/>
              <a:t>HOME Participating Jurisdictions:</a:t>
            </a:r>
          </a:p>
          <a:p>
            <a:pPr marL="0" indent="0">
              <a:buNone/>
            </a:pPr>
            <a:endParaRPr lang="en-US" sz="2400" b="1" dirty="0"/>
          </a:p>
          <a:p>
            <a:pPr lvl="1"/>
            <a:r>
              <a:rPr lang="en-US" sz="2400" dirty="0"/>
              <a:t>Clackamas</a:t>
            </a:r>
          </a:p>
          <a:p>
            <a:pPr lvl="2"/>
            <a:r>
              <a:rPr lang="en-US" sz="2400" dirty="0"/>
              <a:t>FY20 Funding:	$1,045,044</a:t>
            </a:r>
          </a:p>
          <a:p>
            <a:pPr marL="914400" lvl="2" indent="0">
              <a:buNone/>
            </a:pPr>
            <a:endParaRPr lang="en-US" sz="2400" dirty="0"/>
          </a:p>
          <a:p>
            <a:pPr lvl="1"/>
            <a:r>
              <a:rPr lang="en-US" sz="2400" dirty="0"/>
              <a:t>Oregon Nonentitlement (Douglas, Jackson, Lane, Lincoln, Linn, Marion)</a:t>
            </a:r>
          </a:p>
          <a:p>
            <a:pPr lvl="2"/>
            <a:r>
              <a:rPr lang="en-US" sz="2400" dirty="0"/>
              <a:t>FY20 Funding:	$9,520,455</a:t>
            </a:r>
          </a:p>
        </p:txBody>
      </p:sp>
    </p:spTree>
    <p:extLst>
      <p:ext uri="{BB962C8B-B14F-4D97-AF65-F5344CB8AC3E}">
        <p14:creationId xmlns:p14="http://schemas.microsoft.com/office/powerpoint/2010/main" val="241770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4CFE-CC85-4986-970E-4B78E1D50307}"/>
              </a:ext>
            </a:extLst>
          </p:cNvPr>
          <p:cNvSpPr>
            <a:spLocks noGrp="1"/>
          </p:cNvSpPr>
          <p:nvPr>
            <p:ph type="title"/>
          </p:nvPr>
        </p:nvSpPr>
        <p:spPr/>
        <p:txBody>
          <a:bodyPr>
            <a:normAutofit/>
          </a:bodyPr>
          <a:lstStyle/>
          <a:p>
            <a:r>
              <a:rPr lang="en-US" dirty="0"/>
              <a:t>Inventory of HUD vacancies and accessible units</a:t>
            </a:r>
          </a:p>
        </p:txBody>
      </p:sp>
      <p:sp>
        <p:nvSpPr>
          <p:cNvPr id="3" name="Content Placeholder 2">
            <a:extLst>
              <a:ext uri="{FF2B5EF4-FFF2-40B4-BE49-F238E27FC236}">
                <a16:creationId xmlns:a16="http://schemas.microsoft.com/office/drawing/2014/main" id="{E170323A-9DA9-4CE8-89E5-5C54B306FFDF}"/>
              </a:ext>
            </a:extLst>
          </p:cNvPr>
          <p:cNvSpPr>
            <a:spLocks noGrp="1"/>
          </p:cNvSpPr>
          <p:nvPr>
            <p:ph idx="1"/>
          </p:nvPr>
        </p:nvSpPr>
        <p:spPr/>
        <p:txBody>
          <a:bodyPr/>
          <a:lstStyle/>
          <a:p>
            <a:r>
              <a:rPr lang="en-US" dirty="0"/>
              <a:t>HUD Resource Locator has GIS maps of HUD-assisted and USDA RD housing in Oregon based on type, along with contact information.</a:t>
            </a:r>
          </a:p>
          <a:p>
            <a:r>
              <a:rPr lang="en-US" dirty="0"/>
              <a:t>HUD Portland Field Office is compiling lists of available units across the state and in WA, ID, and CA for families that have been impacted.</a:t>
            </a:r>
          </a:p>
          <a:p>
            <a:r>
              <a:rPr lang="en-US" dirty="0"/>
              <a:t>HUD Portland Field Office is collecting information on accessible units across the state, including unit size.</a:t>
            </a:r>
          </a:p>
          <a:p>
            <a:r>
              <a:rPr lang="en-US" dirty="0"/>
              <a:t>Once we receive information on impacted families, we will begin assisting them with finding housing, starting with HUD-assisted families.</a:t>
            </a:r>
          </a:p>
        </p:txBody>
      </p:sp>
      <p:sp>
        <p:nvSpPr>
          <p:cNvPr id="4" name="Slide Number Placeholder 3">
            <a:extLst>
              <a:ext uri="{FF2B5EF4-FFF2-40B4-BE49-F238E27FC236}">
                <a16:creationId xmlns:a16="http://schemas.microsoft.com/office/drawing/2014/main" id="{60783A1B-0E4C-466E-B9A6-03A230E064D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65529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0EB92-999E-4ADB-8359-756A919D112E}"/>
              </a:ext>
            </a:extLst>
          </p:cNvPr>
          <p:cNvSpPr>
            <a:spLocks noGrp="1"/>
          </p:cNvSpPr>
          <p:nvPr>
            <p:ph type="title"/>
          </p:nvPr>
        </p:nvSpPr>
        <p:spPr/>
        <p:txBody>
          <a:bodyPr/>
          <a:lstStyle/>
          <a:p>
            <a:r>
              <a:rPr lang="en-US" dirty="0"/>
              <a:t>Continuums of Care (</a:t>
            </a:r>
            <a:r>
              <a:rPr lang="en-US" dirty="0" err="1"/>
              <a:t>CoC</a:t>
            </a:r>
            <a:r>
              <a:rPr lang="en-US" dirty="0"/>
              <a:t>)</a:t>
            </a:r>
          </a:p>
        </p:txBody>
      </p:sp>
      <p:sp>
        <p:nvSpPr>
          <p:cNvPr id="3" name="Content Placeholder 2">
            <a:extLst>
              <a:ext uri="{FF2B5EF4-FFF2-40B4-BE49-F238E27FC236}">
                <a16:creationId xmlns:a16="http://schemas.microsoft.com/office/drawing/2014/main" id="{4CB2652C-368C-479F-ACBA-4EA8EBBA64EC}"/>
              </a:ext>
            </a:extLst>
          </p:cNvPr>
          <p:cNvSpPr>
            <a:spLocks noGrp="1"/>
          </p:cNvSpPr>
          <p:nvPr>
            <p:ph idx="1"/>
          </p:nvPr>
        </p:nvSpPr>
        <p:spPr/>
        <p:txBody>
          <a:bodyPr/>
          <a:lstStyle/>
          <a:p>
            <a:r>
              <a:rPr lang="en-US" dirty="0"/>
              <a:t>The Continuum of Care (</a:t>
            </a:r>
            <a:r>
              <a:rPr lang="en-US" dirty="0" err="1"/>
              <a:t>CoC</a:t>
            </a:r>
            <a:r>
              <a:rPr lang="en-US" dirty="0"/>
              <a:t>) Homeless Assistance Program assists individuals and</a:t>
            </a:r>
            <a:br>
              <a:rPr lang="en-US" dirty="0"/>
            </a:br>
            <a:r>
              <a:rPr lang="en-US" dirty="0"/>
              <a:t>families experiencing homelessness by helping homeless individuals and families</a:t>
            </a:r>
            <a:br>
              <a:rPr lang="en-US" dirty="0"/>
            </a:br>
            <a:r>
              <a:rPr lang="en-US" dirty="0"/>
              <a:t>move into transitional and permanent housing.</a:t>
            </a:r>
          </a:p>
          <a:p>
            <a:r>
              <a:rPr lang="en-US" dirty="0"/>
              <a:t>In order to qualify for this program applicants must be homeless or at risk of losing housing.</a:t>
            </a:r>
          </a:p>
          <a:p>
            <a:r>
              <a:rPr lang="en-US" dirty="0"/>
              <a:t>To apply, contact the </a:t>
            </a:r>
            <a:r>
              <a:rPr lang="en-US" dirty="0">
                <a:hlinkClick r:id="rId3"/>
              </a:rPr>
              <a:t>local administering agency. </a:t>
            </a:r>
            <a:endParaRPr lang="en-US" dirty="0"/>
          </a:p>
          <a:p>
            <a:r>
              <a:rPr lang="en-US" dirty="0" err="1"/>
              <a:t>CoCs</a:t>
            </a:r>
            <a:r>
              <a:rPr lang="en-US" dirty="0"/>
              <a:t> can also help people connect with many other resources in their local area.</a:t>
            </a:r>
          </a:p>
          <a:p>
            <a:r>
              <a:rPr lang="en-US" dirty="0"/>
              <a:t>This may be an especially helpful resource for people who are currently staying in Red Cross Shelters who may have been houseless before the disaster.</a:t>
            </a:r>
          </a:p>
        </p:txBody>
      </p:sp>
      <p:sp>
        <p:nvSpPr>
          <p:cNvPr id="4" name="Slide Number Placeholder 3">
            <a:extLst>
              <a:ext uri="{FF2B5EF4-FFF2-40B4-BE49-F238E27FC236}">
                <a16:creationId xmlns:a16="http://schemas.microsoft.com/office/drawing/2014/main" id="{D092E81A-BC9F-4713-AFBC-0F816376B94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50278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Oregon Office of Emergency Management Briefing</a:t>
            </a:r>
            <a:r>
              <a:rPr lang="en-US" dirty="0"/>
              <a:t/>
            </a:r>
            <a:br>
              <a:rPr lang="en-US" dirty="0"/>
            </a:br>
            <a:r>
              <a:rPr lang="en-US" sz="3100" dirty="0" smtClean="0"/>
              <a:t>Stan Thomas and Joseph Murray</a:t>
            </a:r>
            <a:endParaRPr lang="en-US" sz="3100" dirty="0"/>
          </a:p>
        </p:txBody>
      </p:sp>
      <p:sp>
        <p:nvSpPr>
          <p:cNvPr id="4" name="Content Placeholder 3"/>
          <p:cNvSpPr>
            <a:spLocks noGrp="1"/>
          </p:cNvSpPr>
          <p:nvPr>
            <p:ph idx="1"/>
          </p:nvPr>
        </p:nvSpPr>
        <p:spPr/>
        <p:txBody>
          <a:bodyPr/>
          <a:lstStyle/>
          <a:p>
            <a:r>
              <a:rPr lang="en-US" dirty="0" smtClean="0"/>
              <a:t>Membership and Subject Matter Expertise updates</a:t>
            </a:r>
          </a:p>
          <a:p>
            <a:r>
              <a:rPr lang="en-US" dirty="0" smtClean="0"/>
              <a:t>Regional Wildfire Economic Recovery Teams coordinated with Regional Solutions</a:t>
            </a:r>
          </a:p>
          <a:p>
            <a:r>
              <a:rPr lang="en-US" dirty="0" smtClean="0"/>
              <a:t>ODHTF supporting Regional Wildfire Economic Recovery Teams through resources, information sharing, advocacy and other tools that help to advance regional recovery efforts</a:t>
            </a:r>
          </a:p>
          <a:p>
            <a:endParaRPr lang="en-US" dirty="0" smtClean="0"/>
          </a:p>
          <a:p>
            <a:pPr marL="0" indent="0">
              <a:buNone/>
            </a:pPr>
            <a:endParaRPr lang="en-US" dirty="0"/>
          </a:p>
        </p:txBody>
      </p:sp>
      <p:sp>
        <p:nvSpPr>
          <p:cNvPr id="5" name="Title 1"/>
          <p:cNvSpPr txBox="1">
            <a:spLocks/>
          </p:cNvSpPr>
          <p:nvPr/>
        </p:nvSpPr>
        <p:spPr>
          <a:xfrm>
            <a:off x="0" y="1"/>
            <a:ext cx="12344400" cy="1843088"/>
          </a:xfrm>
          <a:prstGeom prst="rect">
            <a:avLst/>
          </a:prstGeom>
          <a:solidFill>
            <a:schemeClr val="bg2"/>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t/>
            </a:r>
            <a:br>
              <a:rPr lang="en-US" sz="3600" dirty="0" smtClean="0"/>
            </a:br>
            <a:r>
              <a:rPr lang="en-US" sz="3600" dirty="0" smtClean="0"/>
              <a:t/>
            </a:r>
            <a:br>
              <a:rPr lang="en-US" sz="3600" dirty="0" smtClean="0"/>
            </a:br>
            <a:r>
              <a:rPr lang="en-US" sz="3600" dirty="0" smtClean="0"/>
              <a:t>Oregon Housing and Community Services</a:t>
            </a:r>
            <a:br>
              <a:rPr lang="en-US" sz="3600" dirty="0" smtClean="0"/>
            </a:br>
            <a:r>
              <a:rPr lang="en-US" sz="2800" dirty="0" smtClean="0"/>
              <a:t>Kenny LaPoint, Director of Public Affairs</a:t>
            </a:r>
          </a:p>
          <a:p>
            <a:pPr algn="ctr"/>
            <a:r>
              <a:rPr lang="en-US" sz="2800" dirty="0" smtClean="0"/>
              <a:t>ODHTF Chair</a:t>
            </a:r>
            <a:r>
              <a:rPr lang="en-US" sz="4000" dirty="0" smtClean="0"/>
              <a:t/>
            </a:r>
            <a:br>
              <a:rPr lang="en-US" sz="4000" dirty="0" smtClean="0"/>
            </a:br>
            <a:r>
              <a:rPr lang="en-US" sz="3600" dirty="0" smtClean="0"/>
              <a:t/>
            </a:r>
            <a:br>
              <a:rPr lang="en-US" sz="3600" dirty="0" smtClean="0"/>
            </a:br>
            <a:endParaRPr lang="en-US" sz="3600" dirty="0"/>
          </a:p>
        </p:txBody>
      </p:sp>
    </p:spTree>
    <p:extLst>
      <p:ext uri="{BB962C8B-B14F-4D97-AF65-F5344CB8AC3E}">
        <p14:creationId xmlns:p14="http://schemas.microsoft.com/office/powerpoint/2010/main" val="2433684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B413C-6EA3-4A42-823C-1CA6922B1CBD}"/>
              </a:ext>
            </a:extLst>
          </p:cNvPr>
          <p:cNvSpPr>
            <a:spLocks noGrp="1"/>
          </p:cNvSpPr>
          <p:nvPr>
            <p:ph type="title"/>
          </p:nvPr>
        </p:nvSpPr>
        <p:spPr>
          <a:xfrm>
            <a:off x="1251679" y="644525"/>
            <a:ext cx="3384329" cy="5408866"/>
          </a:xfrm>
        </p:spPr>
        <p:txBody>
          <a:bodyPr anchor="ctr">
            <a:normAutofit/>
          </a:bodyPr>
          <a:lstStyle/>
          <a:p>
            <a:r>
              <a:rPr lang="en-US" sz="4000"/>
              <a:t>Resources for Communities</a:t>
            </a:r>
          </a:p>
        </p:txBody>
      </p:sp>
      <p:graphicFrame>
        <p:nvGraphicFramePr>
          <p:cNvPr id="5" name="Content Placeholder 2">
            <a:extLst>
              <a:ext uri="{FF2B5EF4-FFF2-40B4-BE49-F238E27FC236}">
                <a16:creationId xmlns:a16="http://schemas.microsoft.com/office/drawing/2014/main" id="{C0804761-4D9B-4603-B21A-8248DC2A0EAD}"/>
              </a:ext>
            </a:extLst>
          </p:cNvPr>
          <p:cNvGraphicFramePr>
            <a:graphicFrameLocks noGrp="1"/>
          </p:cNvGraphicFramePr>
          <p:nvPr>
            <p:ph idx="1"/>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0072F71E-F0BD-406D-A7F5-1C298045569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810423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FBD87-643F-48E3-BD27-7F768E8F8274}"/>
              </a:ext>
            </a:extLst>
          </p:cNvPr>
          <p:cNvSpPr>
            <a:spLocks noGrp="1"/>
          </p:cNvSpPr>
          <p:nvPr>
            <p:ph type="title"/>
          </p:nvPr>
        </p:nvSpPr>
        <p:spPr/>
        <p:txBody>
          <a:bodyPr>
            <a:normAutofit/>
          </a:bodyPr>
          <a:lstStyle/>
          <a:p>
            <a:r>
              <a:rPr lang="en-US" dirty="0"/>
              <a:t>Community Development Block Grant – State and Entitlement</a:t>
            </a:r>
          </a:p>
        </p:txBody>
      </p:sp>
      <p:sp>
        <p:nvSpPr>
          <p:cNvPr id="3" name="Content Placeholder 2">
            <a:extLst>
              <a:ext uri="{FF2B5EF4-FFF2-40B4-BE49-F238E27FC236}">
                <a16:creationId xmlns:a16="http://schemas.microsoft.com/office/drawing/2014/main" id="{169EB819-7B50-42C3-B18E-BA6449D48777}"/>
              </a:ext>
            </a:extLst>
          </p:cNvPr>
          <p:cNvSpPr>
            <a:spLocks noGrp="1"/>
          </p:cNvSpPr>
          <p:nvPr>
            <p:ph idx="1"/>
          </p:nvPr>
        </p:nvSpPr>
        <p:spPr>
          <a:xfrm>
            <a:off x="1251678" y="2013735"/>
            <a:ext cx="10178322" cy="4592548"/>
          </a:xfrm>
        </p:spPr>
        <p:txBody>
          <a:bodyPr>
            <a:normAutofit lnSpcReduction="10000"/>
          </a:bodyPr>
          <a:lstStyle/>
          <a:p>
            <a:r>
              <a:rPr lang="en-US" dirty="0"/>
              <a:t>The CDBG Entitlement Program provides annual grants on a formula basis to entitled cities and counties to develop viable urban communities by providing decent housing and a suitable living environment, and by expanding economic opportunities, principally for low- and moderate-income persons.</a:t>
            </a:r>
          </a:p>
          <a:p>
            <a:r>
              <a:rPr lang="en-US" dirty="0"/>
              <a:t>Under the State CDBG Program, states award grants to smaller units of general local government that develop and preserve decent affordable housing, to provide services to the most vulnerable in our communities, and to create and retain jobs. </a:t>
            </a:r>
          </a:p>
          <a:p>
            <a:r>
              <a:rPr lang="en-US" dirty="0"/>
              <a:t>Annually, each State develops funding priorities and criteria for selecting projects.</a:t>
            </a:r>
          </a:p>
          <a:p>
            <a:r>
              <a:rPr lang="en-US" dirty="0"/>
              <a:t>Each State administers CDBG funds for non-entitlement areas. Non-entitlement areas include those units of general local government which do not receive CDBG funds directly from HUD. Non-entitlement areas are cities with populations of less than 50,000 (except cities that are designated principal cities of Metropolitan Statistical Areas), and counties with populations of less than 200,000.</a:t>
            </a:r>
          </a:p>
        </p:txBody>
      </p:sp>
      <p:sp>
        <p:nvSpPr>
          <p:cNvPr id="4" name="Slide Number Placeholder 3">
            <a:extLst>
              <a:ext uri="{FF2B5EF4-FFF2-40B4-BE49-F238E27FC236}">
                <a16:creationId xmlns:a16="http://schemas.microsoft.com/office/drawing/2014/main" id="{E62A2795-52AD-4080-963E-AAD2ADBDC9B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992814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673B-85B5-4495-A02C-CA7BABEE8EBB}"/>
              </a:ext>
            </a:extLst>
          </p:cNvPr>
          <p:cNvSpPr>
            <a:spLocks noGrp="1"/>
          </p:cNvSpPr>
          <p:nvPr>
            <p:ph type="title"/>
          </p:nvPr>
        </p:nvSpPr>
        <p:spPr/>
        <p:txBody>
          <a:bodyPr>
            <a:normAutofit/>
          </a:bodyPr>
          <a:lstStyle/>
          <a:p>
            <a:r>
              <a:rPr lang="en-US" dirty="0"/>
              <a:t>CDBG Funding – Major Disaster Declared Counties</a:t>
            </a:r>
          </a:p>
        </p:txBody>
      </p:sp>
      <p:sp>
        <p:nvSpPr>
          <p:cNvPr id="3" name="Content Placeholder 2">
            <a:extLst>
              <a:ext uri="{FF2B5EF4-FFF2-40B4-BE49-F238E27FC236}">
                <a16:creationId xmlns:a16="http://schemas.microsoft.com/office/drawing/2014/main" id="{DB835953-AE9E-4AB8-84B8-E05E02F4325D}"/>
              </a:ext>
            </a:extLst>
          </p:cNvPr>
          <p:cNvSpPr>
            <a:spLocks noGrp="1"/>
          </p:cNvSpPr>
          <p:nvPr>
            <p:ph idx="1"/>
          </p:nvPr>
        </p:nvSpPr>
        <p:spPr>
          <a:xfrm>
            <a:off x="1251678" y="2286001"/>
            <a:ext cx="10178322" cy="4482661"/>
          </a:xfrm>
        </p:spPr>
        <p:txBody>
          <a:bodyPr>
            <a:noAutofit/>
          </a:bodyPr>
          <a:lstStyle/>
          <a:p>
            <a:pPr marL="0" indent="0">
              <a:buNone/>
            </a:pPr>
            <a:r>
              <a:rPr lang="en-US" sz="2400" dirty="0"/>
              <a:t>CDBG State and Entitlement Funding:</a:t>
            </a:r>
          </a:p>
          <a:p>
            <a:pPr marL="0" indent="0">
              <a:buNone/>
            </a:pPr>
            <a:endParaRPr lang="en-US" sz="2400" b="1" dirty="0"/>
          </a:p>
          <a:p>
            <a:pPr lvl="1"/>
            <a:r>
              <a:rPr lang="en-US" sz="2400" dirty="0"/>
              <a:t>Clackamas</a:t>
            </a:r>
          </a:p>
          <a:p>
            <a:pPr lvl="2"/>
            <a:r>
              <a:rPr lang="en-US" sz="2400" dirty="0"/>
              <a:t>FY20 Funding:	$2,258,706</a:t>
            </a:r>
          </a:p>
          <a:p>
            <a:pPr marL="914400" lvl="2" indent="0">
              <a:buNone/>
            </a:pPr>
            <a:endParaRPr lang="en-US" sz="2400" dirty="0"/>
          </a:p>
          <a:p>
            <a:pPr lvl="1"/>
            <a:r>
              <a:rPr lang="en-US" sz="2400" dirty="0"/>
              <a:t>Oregon Nonentitlement (Douglas, Jackson, Lane, Lincoln, Linn, Marion*)</a:t>
            </a:r>
          </a:p>
          <a:p>
            <a:pPr lvl="2"/>
            <a:r>
              <a:rPr lang="en-US" sz="2400" dirty="0"/>
              <a:t>FY20 Funding:	$13,623,873</a:t>
            </a:r>
          </a:p>
          <a:p>
            <a:pPr lvl="2"/>
            <a:endParaRPr lang="en-US" sz="2400" dirty="0"/>
          </a:p>
          <a:p>
            <a:pPr marL="914400" lvl="2" indent="0">
              <a:buNone/>
            </a:pPr>
            <a:r>
              <a:rPr lang="en-US" sz="1800" dirty="0"/>
              <a:t>* Marion County will receive its own CDBG allocation as a new Urban County in FY21.</a:t>
            </a:r>
          </a:p>
        </p:txBody>
      </p:sp>
    </p:spTree>
    <p:extLst>
      <p:ext uri="{BB962C8B-B14F-4D97-AF65-F5344CB8AC3E}">
        <p14:creationId xmlns:p14="http://schemas.microsoft.com/office/powerpoint/2010/main" val="3822008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76AE-E98A-4A98-A13F-179445CEEE81}"/>
              </a:ext>
            </a:extLst>
          </p:cNvPr>
          <p:cNvSpPr>
            <a:spLocks noGrp="1"/>
          </p:cNvSpPr>
          <p:nvPr>
            <p:ph type="title"/>
          </p:nvPr>
        </p:nvSpPr>
        <p:spPr/>
        <p:txBody>
          <a:bodyPr/>
          <a:lstStyle/>
          <a:p>
            <a:r>
              <a:rPr lang="en-US" dirty="0"/>
              <a:t>Section 108 Loan Guarantee Program</a:t>
            </a:r>
          </a:p>
        </p:txBody>
      </p:sp>
      <p:sp>
        <p:nvSpPr>
          <p:cNvPr id="3" name="Content Placeholder 2">
            <a:extLst>
              <a:ext uri="{FF2B5EF4-FFF2-40B4-BE49-F238E27FC236}">
                <a16:creationId xmlns:a16="http://schemas.microsoft.com/office/drawing/2014/main" id="{2FAE5035-8683-4AAF-B18C-5DFCF28B3000}"/>
              </a:ext>
            </a:extLst>
          </p:cNvPr>
          <p:cNvSpPr>
            <a:spLocks noGrp="1"/>
          </p:cNvSpPr>
          <p:nvPr>
            <p:ph idx="1"/>
          </p:nvPr>
        </p:nvSpPr>
        <p:spPr/>
        <p:txBody>
          <a:bodyPr>
            <a:normAutofit/>
          </a:bodyPr>
          <a:lstStyle/>
          <a:p>
            <a:r>
              <a:rPr lang="en-US" dirty="0"/>
              <a:t>Provides CDBG recipients with the ability to leverage their annual grant allocation to access low-cost, flexible financing for economic development, housing, public facility, and infrastructure projects.</a:t>
            </a:r>
          </a:p>
          <a:p>
            <a:r>
              <a:rPr lang="en-US" dirty="0"/>
              <a:t>Communities can use Section 108 guaranteed loans to either finance specific projects or to launch loan funds to finance multiple projects over several years.</a:t>
            </a:r>
          </a:p>
          <a:p>
            <a:r>
              <a:rPr lang="en-US" dirty="0"/>
              <a:t>Flexible repayment terms also make it ideal for layering with other sources of community and economic development financing including, but not limited to, New Markets Tax Credits (NMTC), Low Income Housing Tax Credits (LIHTC), and Opportunity Zone equity investments.</a:t>
            </a:r>
          </a:p>
        </p:txBody>
      </p:sp>
      <p:sp>
        <p:nvSpPr>
          <p:cNvPr id="4" name="Slide Number Placeholder 3">
            <a:extLst>
              <a:ext uri="{FF2B5EF4-FFF2-40B4-BE49-F238E27FC236}">
                <a16:creationId xmlns:a16="http://schemas.microsoft.com/office/drawing/2014/main" id="{20635BC2-5AB2-49A6-95EB-8FF85C57A7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758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673B-85B5-4495-A02C-CA7BABEE8EBB}"/>
              </a:ext>
            </a:extLst>
          </p:cNvPr>
          <p:cNvSpPr>
            <a:spLocks noGrp="1"/>
          </p:cNvSpPr>
          <p:nvPr>
            <p:ph type="title"/>
          </p:nvPr>
        </p:nvSpPr>
        <p:spPr/>
        <p:txBody>
          <a:bodyPr>
            <a:noAutofit/>
          </a:bodyPr>
          <a:lstStyle/>
          <a:p>
            <a:r>
              <a:rPr lang="en-US" dirty="0"/>
              <a:t>Section 108 – Borrowing Authority</a:t>
            </a:r>
          </a:p>
        </p:txBody>
      </p:sp>
      <p:sp>
        <p:nvSpPr>
          <p:cNvPr id="3" name="Content Placeholder 2">
            <a:extLst>
              <a:ext uri="{FF2B5EF4-FFF2-40B4-BE49-F238E27FC236}">
                <a16:creationId xmlns:a16="http://schemas.microsoft.com/office/drawing/2014/main" id="{DB835953-AE9E-4AB8-84B8-E05E02F4325D}"/>
              </a:ext>
            </a:extLst>
          </p:cNvPr>
          <p:cNvSpPr>
            <a:spLocks noGrp="1"/>
          </p:cNvSpPr>
          <p:nvPr>
            <p:ph idx="1"/>
          </p:nvPr>
        </p:nvSpPr>
        <p:spPr/>
        <p:txBody>
          <a:bodyPr>
            <a:normAutofit lnSpcReduction="10000"/>
          </a:bodyPr>
          <a:lstStyle/>
          <a:p>
            <a:pPr marL="0" indent="0">
              <a:buNone/>
            </a:pPr>
            <a:r>
              <a:rPr lang="en-US" sz="2400" b="1" dirty="0"/>
              <a:t>Major disaster declared counties available borrowing authority as of March 2020:</a:t>
            </a:r>
          </a:p>
          <a:p>
            <a:pPr lvl="1"/>
            <a:endParaRPr lang="en-US" sz="2400" dirty="0"/>
          </a:p>
          <a:p>
            <a:pPr lvl="1"/>
            <a:r>
              <a:rPr lang="en-US" sz="2400" dirty="0"/>
              <a:t>Clackamas   </a:t>
            </a:r>
          </a:p>
          <a:p>
            <a:pPr lvl="2"/>
            <a:r>
              <a:rPr lang="en-US" sz="2200" dirty="0"/>
              <a:t>$193,530 </a:t>
            </a:r>
          </a:p>
          <a:p>
            <a:pPr marL="457200" lvl="1" indent="0">
              <a:buNone/>
            </a:pPr>
            <a:endParaRPr lang="en-US" sz="2400" dirty="0"/>
          </a:p>
          <a:p>
            <a:pPr lvl="1"/>
            <a:r>
              <a:rPr lang="en-US" sz="2400" dirty="0"/>
              <a:t>Oregon Nonentitlement (Douglas, Jackson, Lane, Lincoln, Linn, Marion</a:t>
            </a:r>
          </a:p>
          <a:p>
            <a:pPr lvl="2"/>
            <a:r>
              <a:rPr lang="en-US" sz="2200" dirty="0"/>
              <a:t>$68,119.365 </a:t>
            </a:r>
          </a:p>
          <a:p>
            <a:pPr lvl="2"/>
            <a:endParaRPr lang="en-US" sz="2400" dirty="0"/>
          </a:p>
        </p:txBody>
      </p:sp>
    </p:spTree>
    <p:extLst>
      <p:ext uri="{BB962C8B-B14F-4D97-AF65-F5344CB8AC3E}">
        <p14:creationId xmlns:p14="http://schemas.microsoft.com/office/powerpoint/2010/main" val="600537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6254-45AC-4052-80EB-C86603538E07}"/>
              </a:ext>
            </a:extLst>
          </p:cNvPr>
          <p:cNvSpPr>
            <a:spLocks noGrp="1"/>
          </p:cNvSpPr>
          <p:nvPr>
            <p:ph type="title"/>
          </p:nvPr>
        </p:nvSpPr>
        <p:spPr/>
        <p:txBody>
          <a:bodyPr/>
          <a:lstStyle/>
          <a:p>
            <a:r>
              <a:rPr lang="en-US" dirty="0"/>
              <a:t>Tribal Resources</a:t>
            </a:r>
          </a:p>
        </p:txBody>
      </p:sp>
      <p:sp>
        <p:nvSpPr>
          <p:cNvPr id="3" name="Content Placeholder 2">
            <a:extLst>
              <a:ext uri="{FF2B5EF4-FFF2-40B4-BE49-F238E27FC236}">
                <a16:creationId xmlns:a16="http://schemas.microsoft.com/office/drawing/2014/main" id="{E1167A18-9249-4AF0-B29B-1C8FA6CF56CB}"/>
              </a:ext>
            </a:extLst>
          </p:cNvPr>
          <p:cNvSpPr>
            <a:spLocks noGrp="1"/>
          </p:cNvSpPr>
          <p:nvPr>
            <p:ph idx="1"/>
          </p:nvPr>
        </p:nvSpPr>
        <p:spPr>
          <a:xfrm>
            <a:off x="1251678" y="1555531"/>
            <a:ext cx="10178322" cy="5165944"/>
          </a:xfrm>
        </p:spPr>
        <p:txBody>
          <a:bodyPr>
            <a:noAutofit/>
          </a:bodyPr>
          <a:lstStyle/>
          <a:p>
            <a:pPr marL="0" indent="0">
              <a:buNone/>
            </a:pPr>
            <a:r>
              <a:rPr lang="en-US" u="sng" dirty="0"/>
              <a:t>Indian Housing Block Grant (IHBG) </a:t>
            </a:r>
          </a:p>
          <a:p>
            <a:r>
              <a:rPr lang="en-US" dirty="0"/>
              <a:t>IHBG is a formula grant that provides a range of affordable housing activities on Indian reservations and Indian areas for activities including housing development, assistance to housing developed under the Indian Housing Program, housing services to eligible families and individuals, crime prevention and safety, and activities that provide creative approaches to solving affordable housing problems.</a:t>
            </a:r>
          </a:p>
          <a:p>
            <a:r>
              <a:rPr lang="en-US" b="1" dirty="0"/>
              <a:t>IHBG entitlement funding can be re-prioritized/re-programmed to meet disaster needs.</a:t>
            </a:r>
          </a:p>
          <a:p>
            <a:pPr marL="0" indent="0">
              <a:buNone/>
            </a:pPr>
            <a:r>
              <a:rPr lang="en-US" u="sng" dirty="0"/>
              <a:t>Imminent Threat Grant</a:t>
            </a:r>
          </a:p>
          <a:p>
            <a:r>
              <a:rPr lang="en-US" dirty="0"/>
              <a:t>Projects address issues that have an immediate negative impact on public health or safety of tribal residents.</a:t>
            </a:r>
          </a:p>
          <a:p>
            <a:r>
              <a:rPr lang="en-US" dirty="0"/>
              <a:t>Funds are awarded on a first-come first-serve basis until the amount set aside for this purpose is expended. The request must be submitted to the Area ONAP for your region (NWONAP).</a:t>
            </a:r>
            <a:endParaRPr lang="en-US" b="1" dirty="0">
              <a:highlight>
                <a:srgbClr val="FFFF00"/>
              </a:highlight>
            </a:endParaRPr>
          </a:p>
        </p:txBody>
      </p:sp>
      <p:sp>
        <p:nvSpPr>
          <p:cNvPr id="4" name="Slide Number Placeholder 3">
            <a:extLst>
              <a:ext uri="{FF2B5EF4-FFF2-40B4-BE49-F238E27FC236}">
                <a16:creationId xmlns:a16="http://schemas.microsoft.com/office/drawing/2014/main" id="{7D4AD5B2-1FA6-42FE-81CA-45FD1603AC2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867702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FBD87-643F-48E3-BD27-7F768E8F8274}"/>
              </a:ext>
            </a:extLst>
          </p:cNvPr>
          <p:cNvSpPr>
            <a:spLocks noGrp="1"/>
          </p:cNvSpPr>
          <p:nvPr>
            <p:ph type="title"/>
          </p:nvPr>
        </p:nvSpPr>
        <p:spPr>
          <a:xfrm>
            <a:off x="1251678" y="382385"/>
            <a:ext cx="10378668" cy="1492132"/>
          </a:xfrm>
        </p:spPr>
        <p:txBody>
          <a:bodyPr>
            <a:normAutofit fontScale="90000"/>
          </a:bodyPr>
          <a:lstStyle/>
          <a:p>
            <a:r>
              <a:rPr lang="en-US" dirty="0"/>
              <a:t>Community Development Block Grant – Disaster </a:t>
            </a:r>
            <a:r>
              <a:rPr lang="en-US" dirty="0">
                <a:solidFill>
                  <a:schemeClr val="tx1"/>
                </a:solidFill>
              </a:rPr>
              <a:t>Recovery (CDBG-DR)</a:t>
            </a:r>
          </a:p>
        </p:txBody>
      </p:sp>
      <p:sp>
        <p:nvSpPr>
          <p:cNvPr id="3" name="Content Placeholder 2">
            <a:extLst>
              <a:ext uri="{FF2B5EF4-FFF2-40B4-BE49-F238E27FC236}">
                <a16:creationId xmlns:a16="http://schemas.microsoft.com/office/drawing/2014/main" id="{169EB819-7B50-42C3-B18E-BA6449D48777}"/>
              </a:ext>
            </a:extLst>
          </p:cNvPr>
          <p:cNvSpPr>
            <a:spLocks noGrp="1"/>
          </p:cNvSpPr>
          <p:nvPr>
            <p:ph idx="1"/>
          </p:nvPr>
        </p:nvSpPr>
        <p:spPr>
          <a:xfrm>
            <a:off x="1251678" y="2286001"/>
            <a:ext cx="10178322" cy="3999185"/>
          </a:xfrm>
        </p:spPr>
        <p:txBody>
          <a:bodyPr>
            <a:normAutofit lnSpcReduction="10000"/>
          </a:bodyPr>
          <a:lstStyle/>
          <a:p>
            <a:r>
              <a:rPr lang="en-US" b="1" dirty="0"/>
              <a:t>Congress</a:t>
            </a:r>
            <a:r>
              <a:rPr lang="en-US" dirty="0"/>
              <a:t> may appropriate additional funding for the CDBG Program as Disaster Recovery grants to rebuild the affected areas and provide crucial seed money to start the recovery process. </a:t>
            </a:r>
          </a:p>
          <a:p>
            <a:r>
              <a:rPr lang="en-US" dirty="0"/>
              <a:t>Flexible grants to help cities, counties, and States recover from Presidentially declared disasters, especially in low-income areas, </a:t>
            </a:r>
            <a:r>
              <a:rPr lang="en-US" b="1" dirty="0"/>
              <a:t>subject to availability of supplemental appropriations. Not all disasters receive DR appropriations</a:t>
            </a:r>
            <a:r>
              <a:rPr lang="en-US" dirty="0"/>
              <a:t>.</a:t>
            </a:r>
          </a:p>
          <a:p>
            <a:r>
              <a:rPr lang="en-US" dirty="0"/>
              <a:t>Since CDBG Disaster Recovery (CDBG-DR) assistance may fund a broad range of recovery activities, HUD can help communities and neighborhoods that otherwise might not recover due to limited resources.</a:t>
            </a:r>
          </a:p>
          <a:p>
            <a:r>
              <a:rPr lang="en-US" dirty="0"/>
              <a:t>CDBG-DR could be used to payback Section 108 loans IF language is included in the disaster appropriation. </a:t>
            </a:r>
          </a:p>
        </p:txBody>
      </p:sp>
      <p:sp>
        <p:nvSpPr>
          <p:cNvPr id="4" name="Slide Number Placeholder 3">
            <a:extLst>
              <a:ext uri="{FF2B5EF4-FFF2-40B4-BE49-F238E27FC236}">
                <a16:creationId xmlns:a16="http://schemas.microsoft.com/office/drawing/2014/main" id="{0248F06F-F175-483D-91C1-0A944118572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721847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8AD482-27A4-454E-8A3A-84F73CBDA7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322422E2-F15A-43AE-98F1-7210710B0E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440D78E7-51AE-483C-9D72-B3E986FBB5CE}"/>
              </a:ext>
            </a:extLst>
          </p:cNvPr>
          <p:cNvSpPr>
            <a:spLocks noGrp="1"/>
          </p:cNvSpPr>
          <p:nvPr>
            <p:ph type="title"/>
          </p:nvPr>
        </p:nvSpPr>
        <p:spPr>
          <a:xfrm>
            <a:off x="1251677" y="1078378"/>
            <a:ext cx="2917551" cy="4701244"/>
          </a:xfrm>
        </p:spPr>
        <p:txBody>
          <a:bodyPr anchor="ctr">
            <a:normAutofit/>
          </a:bodyPr>
          <a:lstStyle/>
          <a:p>
            <a:r>
              <a:rPr lang="en-US" sz="3600" dirty="0"/>
              <a:t>Contact Information</a:t>
            </a:r>
          </a:p>
        </p:txBody>
      </p:sp>
      <p:sp>
        <p:nvSpPr>
          <p:cNvPr id="12" name="Freeform 6">
            <a:extLst>
              <a:ext uri="{FF2B5EF4-FFF2-40B4-BE49-F238E27FC236}">
                <a16:creationId xmlns:a16="http://schemas.microsoft.com/office/drawing/2014/main" id="{BDC8164B-5FC0-4CBD-B7AE-0CB8780FFC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3" name="Content Placeholder 2">
            <a:extLst>
              <a:ext uri="{FF2B5EF4-FFF2-40B4-BE49-F238E27FC236}">
                <a16:creationId xmlns:a16="http://schemas.microsoft.com/office/drawing/2014/main" id="{31686D13-9C21-4C42-B928-F4419E26CB98}"/>
              </a:ext>
            </a:extLst>
          </p:cNvPr>
          <p:cNvSpPr>
            <a:spLocks noGrp="1"/>
          </p:cNvSpPr>
          <p:nvPr>
            <p:ph idx="1"/>
          </p:nvPr>
        </p:nvSpPr>
        <p:spPr>
          <a:xfrm>
            <a:off x="5167062" y="1078378"/>
            <a:ext cx="6262938" cy="4701244"/>
          </a:xfrm>
        </p:spPr>
        <p:txBody>
          <a:bodyPr anchor="ctr">
            <a:normAutofit/>
          </a:bodyPr>
          <a:lstStyle/>
          <a:p>
            <a:pPr marL="0" indent="0">
              <a:lnSpc>
                <a:spcPct val="100000"/>
              </a:lnSpc>
              <a:buNone/>
            </a:pPr>
            <a:r>
              <a:rPr lang="en-US" dirty="0"/>
              <a:t>Tony Ramirez, Portland Field Office Director</a:t>
            </a:r>
          </a:p>
          <a:p>
            <a:pPr marL="0" indent="0">
              <a:lnSpc>
                <a:spcPct val="100000"/>
              </a:lnSpc>
              <a:buNone/>
            </a:pPr>
            <a:r>
              <a:rPr lang="en-US" dirty="0">
                <a:hlinkClick r:id="rId2"/>
              </a:rPr>
              <a:t>Tony.Ramirez@hud.gov</a:t>
            </a:r>
            <a:endParaRPr lang="en-US" dirty="0"/>
          </a:p>
          <a:p>
            <a:pPr lvl="1">
              <a:lnSpc>
                <a:spcPct val="100000"/>
              </a:lnSpc>
            </a:pPr>
            <a:endParaRPr lang="en-US" dirty="0"/>
          </a:p>
          <a:p>
            <a:pPr marL="0" indent="0">
              <a:lnSpc>
                <a:spcPct val="100000"/>
              </a:lnSpc>
              <a:buNone/>
            </a:pPr>
            <a:r>
              <a:rPr lang="en-US" dirty="0"/>
              <a:t>Vanessa Krueger, Senior Management Analyst</a:t>
            </a:r>
          </a:p>
          <a:p>
            <a:pPr marL="0" indent="0">
              <a:lnSpc>
                <a:spcPct val="100000"/>
              </a:lnSpc>
              <a:buNone/>
            </a:pPr>
            <a:r>
              <a:rPr lang="en-US" dirty="0">
                <a:hlinkClick r:id="rId3"/>
              </a:rPr>
              <a:t>Vanessa.J.Krueger@hud.gov</a:t>
            </a:r>
            <a:endParaRPr lang="en-US" dirty="0"/>
          </a:p>
          <a:p>
            <a:pPr lvl="1">
              <a:lnSpc>
                <a:spcPct val="100000"/>
              </a:lnSpc>
            </a:pPr>
            <a:endParaRPr lang="en-US" dirty="0"/>
          </a:p>
          <a:p>
            <a:pPr marL="0" indent="0">
              <a:lnSpc>
                <a:spcPct val="100000"/>
              </a:lnSpc>
              <a:buNone/>
            </a:pPr>
            <a:r>
              <a:rPr lang="en-US" dirty="0"/>
              <a:t>Ann Gravier, Senior Management Analyst – HUD Mission Assigned</a:t>
            </a:r>
          </a:p>
          <a:p>
            <a:pPr marL="0" indent="0">
              <a:lnSpc>
                <a:spcPct val="100000"/>
              </a:lnSpc>
              <a:buNone/>
            </a:pPr>
            <a:r>
              <a:rPr lang="en-US" dirty="0">
                <a:hlinkClick r:id="rId4"/>
              </a:rPr>
              <a:t>Ann.Y.Gravier@hud.gov</a:t>
            </a:r>
            <a:endParaRPr lang="en-US" dirty="0"/>
          </a:p>
          <a:p>
            <a:pPr>
              <a:lnSpc>
                <a:spcPct val="100000"/>
              </a:lnSpc>
            </a:pPr>
            <a:endParaRPr lang="en-US" dirty="0"/>
          </a:p>
          <a:p>
            <a:pPr marL="0" indent="0">
              <a:lnSpc>
                <a:spcPct val="100000"/>
              </a:lnSpc>
              <a:buNone/>
            </a:pPr>
            <a:r>
              <a:rPr lang="en-US" dirty="0"/>
              <a:t>HUD Portland Field Office Phone Number: 971-222-2600</a:t>
            </a:r>
          </a:p>
        </p:txBody>
      </p:sp>
      <p:sp>
        <p:nvSpPr>
          <p:cNvPr id="4" name="Slide Number Placeholder 3">
            <a:extLst>
              <a:ext uri="{FF2B5EF4-FFF2-40B4-BE49-F238E27FC236}">
                <a16:creationId xmlns:a16="http://schemas.microsoft.com/office/drawing/2014/main" id="{763BBF51-958E-41DA-B895-22A9AE150F0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DBCA54-635D-4C5B-9316-B78F5DDA9F89}" type="slidenum">
              <a:rPr kumimoji="0" lang="en-US" sz="1200" b="0" i="0" u="none" strike="noStrike" kern="1200" cap="none" spc="0" normalizeH="0" baseline="0" noProof="0" smtClean="0">
                <a:ln>
                  <a:noFill/>
                </a:ln>
                <a:solidFill>
                  <a:prstClr val="black">
                    <a:lumMod val="65000"/>
                    <a:lumOff val="35000"/>
                  </a:prst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lumMod val="65000"/>
                  <a:lumOff val="35000"/>
                </a:prstClr>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54479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Regular Scheduled Taskforce Meetings</a:t>
            </a:r>
            <a:endParaRPr lang="en-US" dirty="0"/>
          </a:p>
        </p:txBody>
      </p:sp>
      <p:sp>
        <p:nvSpPr>
          <p:cNvPr id="3" name="Content Placeholder 2"/>
          <p:cNvSpPr>
            <a:spLocks noGrp="1"/>
          </p:cNvSpPr>
          <p:nvPr>
            <p:ph idx="1"/>
          </p:nvPr>
        </p:nvSpPr>
        <p:spPr>
          <a:xfrm>
            <a:off x="938645" y="1902186"/>
            <a:ext cx="10314709" cy="4741502"/>
          </a:xfrm>
        </p:spPr>
        <p:txBody>
          <a:bodyPr>
            <a:normAutofit fontScale="77500" lnSpcReduction="20000"/>
          </a:bodyPr>
          <a:lstStyle/>
          <a:p>
            <a:r>
              <a:rPr lang="en-US" dirty="0"/>
              <a:t>The Task Force will routinely meet, share and distribute information, </a:t>
            </a:r>
            <a:r>
              <a:rPr lang="en-US" dirty="0" smtClean="0"/>
              <a:t>and </a:t>
            </a:r>
            <a:r>
              <a:rPr lang="en-US" dirty="0"/>
              <a:t>assure new Task Force representatives are familiar with its work and its membership</a:t>
            </a:r>
            <a:r>
              <a:rPr lang="en-US" dirty="0" smtClean="0"/>
              <a:t>.</a:t>
            </a:r>
          </a:p>
          <a:p>
            <a:pPr marL="0" indent="0">
              <a:buNone/>
            </a:pPr>
            <a:endParaRPr lang="en-US" dirty="0" smtClean="0"/>
          </a:p>
          <a:p>
            <a:r>
              <a:rPr lang="en-US" dirty="0"/>
              <a:t>T</a:t>
            </a:r>
            <a:r>
              <a:rPr lang="en-US" dirty="0" smtClean="0"/>
              <a:t>he </a:t>
            </a:r>
            <a:r>
              <a:rPr lang="en-US" dirty="0"/>
              <a:t>Task Force </a:t>
            </a:r>
            <a:r>
              <a:rPr lang="en-US" dirty="0" smtClean="0"/>
              <a:t>wil</a:t>
            </a:r>
            <a:r>
              <a:rPr lang="en-US" dirty="0"/>
              <a:t>l</a:t>
            </a:r>
            <a:r>
              <a:rPr lang="en-US" dirty="0" smtClean="0"/>
              <a:t> </a:t>
            </a:r>
            <a:r>
              <a:rPr lang="en-US" dirty="0"/>
              <a:t>convene frequently to </a:t>
            </a:r>
            <a:r>
              <a:rPr lang="en-US" dirty="0" smtClean="0"/>
              <a:t>identify: </a:t>
            </a:r>
          </a:p>
          <a:p>
            <a:pPr marL="457200" lvl="1" indent="0">
              <a:buNone/>
            </a:pPr>
            <a:endParaRPr lang="en-US" dirty="0" smtClean="0"/>
          </a:p>
          <a:p>
            <a:pPr lvl="1">
              <a:buFont typeface="Courier New" panose="02070309020205020404" pitchFamily="49" charset="0"/>
              <a:buChar char="o"/>
            </a:pPr>
            <a:r>
              <a:rPr lang="en-US" dirty="0"/>
              <a:t>A</a:t>
            </a:r>
            <a:r>
              <a:rPr lang="en-US" dirty="0" smtClean="0"/>
              <a:t>nticipated </a:t>
            </a:r>
            <a:r>
              <a:rPr lang="en-US" dirty="0"/>
              <a:t>housing needs of individuals and families affected</a:t>
            </a:r>
            <a:br>
              <a:rPr lang="en-US" dirty="0"/>
            </a:br>
            <a:endParaRPr lang="en-US" dirty="0" smtClean="0"/>
          </a:p>
          <a:p>
            <a:pPr lvl="1">
              <a:buFont typeface="Courier New" panose="02070309020205020404" pitchFamily="49" charset="0"/>
              <a:buChar char="o"/>
            </a:pPr>
            <a:r>
              <a:rPr lang="en-US" dirty="0"/>
              <a:t>R</a:t>
            </a:r>
            <a:r>
              <a:rPr lang="en-US" dirty="0" smtClean="0"/>
              <a:t>esources </a:t>
            </a:r>
            <a:r>
              <a:rPr lang="en-US" dirty="0"/>
              <a:t>available to address anticipated identified needs</a:t>
            </a:r>
            <a:br>
              <a:rPr lang="en-US" dirty="0"/>
            </a:br>
            <a:endParaRPr lang="en-US" dirty="0" smtClean="0"/>
          </a:p>
          <a:p>
            <a:pPr lvl="1">
              <a:buFont typeface="Courier New" panose="02070309020205020404" pitchFamily="49" charset="0"/>
              <a:buChar char="o"/>
            </a:pPr>
            <a:r>
              <a:rPr lang="en-US" dirty="0"/>
              <a:t>P</a:t>
            </a:r>
            <a:r>
              <a:rPr lang="en-US" dirty="0" smtClean="0"/>
              <a:t>otential </a:t>
            </a:r>
            <a:r>
              <a:rPr lang="en-US" dirty="0"/>
              <a:t>shortfalls in available housing or resources</a:t>
            </a:r>
            <a:br>
              <a:rPr lang="en-US" dirty="0"/>
            </a:br>
            <a:endParaRPr lang="en-US" dirty="0" smtClean="0"/>
          </a:p>
          <a:p>
            <a:pPr lvl="1">
              <a:buFont typeface="Courier New" panose="02070309020205020404" pitchFamily="49" charset="0"/>
              <a:buChar char="o"/>
            </a:pPr>
            <a:r>
              <a:rPr lang="en-US" dirty="0"/>
              <a:t>S</a:t>
            </a:r>
            <a:r>
              <a:rPr lang="en-US" dirty="0" smtClean="0"/>
              <a:t>olutions </a:t>
            </a:r>
            <a:r>
              <a:rPr lang="en-US" dirty="0"/>
              <a:t>to fill the </a:t>
            </a:r>
            <a:r>
              <a:rPr lang="en-US" dirty="0" smtClean="0"/>
              <a:t>shortfalls</a:t>
            </a:r>
          </a:p>
          <a:p>
            <a:pPr marL="0" indent="0">
              <a:buNone/>
            </a:pPr>
            <a:r>
              <a:rPr lang="en-US" dirty="0"/>
              <a:t/>
            </a:r>
            <a:br>
              <a:rPr lang="en-US" dirty="0"/>
            </a:br>
            <a:r>
              <a:rPr lang="en-US" dirty="0" smtClean="0"/>
              <a:t>Meetings are currently scheduled biweekly on </a:t>
            </a:r>
            <a:r>
              <a:rPr lang="en-US" b="1" dirty="0" smtClean="0"/>
              <a:t>Thursdays at 2:30</a:t>
            </a:r>
            <a:r>
              <a:rPr lang="en-US" dirty="0" smtClean="0"/>
              <a:t>.</a:t>
            </a:r>
          </a:p>
          <a:p>
            <a:pPr marL="0" indent="0">
              <a:buNone/>
            </a:pPr>
            <a:r>
              <a:rPr lang="en-US" dirty="0" smtClean="0"/>
              <a:t>The next meeting will take place </a:t>
            </a:r>
            <a:r>
              <a:rPr lang="en-US" b="1" dirty="0" smtClean="0"/>
              <a:t>October 15</a:t>
            </a:r>
            <a:r>
              <a:rPr lang="en-US" dirty="0" smtClean="0"/>
              <a:t>. </a:t>
            </a:r>
            <a:r>
              <a:rPr lang="en-US" dirty="0"/>
              <a:t/>
            </a:r>
            <a:br>
              <a:rPr lang="en-US" dirty="0"/>
            </a:br>
            <a:endParaRPr lang="en-US" dirty="0" smtClean="0"/>
          </a:p>
          <a:p>
            <a:pPr marL="457200" lvl="1" indent="0">
              <a:buNone/>
            </a:pPr>
            <a:endParaRPr lang="en-US" dirty="0"/>
          </a:p>
          <a:p>
            <a:endParaRPr lang="en-US" dirty="0" smtClean="0"/>
          </a:p>
          <a:p>
            <a:endParaRPr lang="en-US" dirty="0"/>
          </a:p>
        </p:txBody>
      </p:sp>
    </p:spTree>
    <p:extLst>
      <p:ext uri="{BB962C8B-B14F-4D97-AF65-F5344CB8AC3E}">
        <p14:creationId xmlns:p14="http://schemas.microsoft.com/office/powerpoint/2010/main" val="3443204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Resources:</a:t>
            </a:r>
            <a:endParaRPr lang="en-US" dirty="0"/>
          </a:p>
        </p:txBody>
      </p:sp>
      <p:sp>
        <p:nvSpPr>
          <p:cNvPr id="3" name="Content Placeholder 2"/>
          <p:cNvSpPr>
            <a:spLocks noGrp="1"/>
          </p:cNvSpPr>
          <p:nvPr>
            <p:ph idx="1"/>
          </p:nvPr>
        </p:nvSpPr>
        <p:spPr>
          <a:xfrm>
            <a:off x="938645" y="1902186"/>
            <a:ext cx="10314709" cy="4242666"/>
          </a:xfrm>
        </p:spPr>
        <p:txBody>
          <a:bodyPr>
            <a:normAutofit/>
          </a:bodyPr>
          <a:lstStyle/>
          <a:p>
            <a:pPr marL="0" indent="0">
              <a:buNone/>
            </a:pPr>
            <a:endParaRPr lang="en-US" b="1" dirty="0"/>
          </a:p>
          <a:p>
            <a:r>
              <a:rPr lang="en-US" dirty="0"/>
              <a:t>Encourage Oregonians to register with FEMA to access individual assistance. Every Oregonian who is eligible should receive the assistance they need. Let’s spread the </a:t>
            </a:r>
            <a:r>
              <a:rPr lang="en-US" dirty="0" smtClean="0"/>
              <a:t>word. </a:t>
            </a:r>
            <a:r>
              <a:rPr lang="en-US" dirty="0"/>
              <a:t>C</a:t>
            </a:r>
            <a:r>
              <a:rPr lang="en-US" dirty="0" smtClean="0"/>
              <a:t>ontact</a:t>
            </a:r>
            <a:r>
              <a:rPr lang="en-US" dirty="0"/>
              <a:t>:  800-621-3362, download the FEMA </a:t>
            </a:r>
            <a:r>
              <a:rPr lang="en-US" dirty="0" smtClean="0"/>
              <a:t>app or visit </a:t>
            </a:r>
            <a:r>
              <a:rPr lang="en-US" u="sng" dirty="0">
                <a:hlinkClick r:id="rId3"/>
              </a:rPr>
              <a:t>http://</a:t>
            </a:r>
            <a:r>
              <a:rPr lang="en-US" u="sng" dirty="0" smtClean="0">
                <a:hlinkClick r:id="rId3"/>
              </a:rPr>
              <a:t>DisasterAssistance.gov</a:t>
            </a:r>
            <a:endParaRPr lang="en-US" dirty="0"/>
          </a:p>
          <a:p>
            <a:pPr marL="0" indent="0">
              <a:buNone/>
            </a:pPr>
            <a:endParaRPr lang="en-US" dirty="0" smtClean="0"/>
          </a:p>
          <a:p>
            <a:r>
              <a:rPr lang="en-US" dirty="0" smtClean="0"/>
              <a:t>Please </a:t>
            </a:r>
            <a:r>
              <a:rPr lang="en-US" dirty="0"/>
              <a:t>continue to share the </a:t>
            </a:r>
            <a:r>
              <a:rPr lang="en-US" u="sng" dirty="0">
                <a:hlinkClick r:id="rId4"/>
              </a:rPr>
              <a:t>wildfire.oregon.gov</a:t>
            </a:r>
            <a:r>
              <a:rPr lang="en-US" dirty="0"/>
              <a:t> website with your networks.</a:t>
            </a:r>
          </a:p>
          <a:p>
            <a:endParaRPr lang="en-US" dirty="0" smtClean="0"/>
          </a:p>
          <a:p>
            <a:endParaRPr lang="en-US" dirty="0"/>
          </a:p>
        </p:txBody>
      </p:sp>
    </p:spTree>
    <p:extLst>
      <p:ext uri="{BB962C8B-B14F-4D97-AF65-F5344CB8AC3E}">
        <p14:creationId xmlns:p14="http://schemas.microsoft.com/office/powerpoint/2010/main" val="4119673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Task Force and Subject Matter Experts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53928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62304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a:t>
            </a:r>
            <a:endParaRPr lang="en-US" dirty="0"/>
          </a:p>
        </p:txBody>
      </p:sp>
      <p:sp>
        <p:nvSpPr>
          <p:cNvPr id="3" name="Content Placeholder 2"/>
          <p:cNvSpPr>
            <a:spLocks noGrp="1"/>
          </p:cNvSpPr>
          <p:nvPr>
            <p:ph idx="1"/>
          </p:nvPr>
        </p:nvSpPr>
        <p:spPr>
          <a:xfrm>
            <a:off x="938645" y="1902186"/>
            <a:ext cx="10105593" cy="4841514"/>
          </a:xfrm>
        </p:spPr>
        <p:txBody>
          <a:bodyPr>
            <a:normAutofit/>
          </a:bodyPr>
          <a:lstStyle/>
          <a:p>
            <a:endParaRPr lang="en-US" dirty="0" smtClean="0"/>
          </a:p>
          <a:p>
            <a:endParaRPr lang="en-US" dirty="0"/>
          </a:p>
        </p:txBody>
      </p:sp>
      <p:sp>
        <p:nvSpPr>
          <p:cNvPr id="5" name="Rectangle 1"/>
          <p:cNvSpPr>
            <a:spLocks noChangeArrowheads="1"/>
          </p:cNvSpPr>
          <p:nvPr/>
        </p:nvSpPr>
        <p:spPr bwMode="auto">
          <a:xfrm flipV="1">
            <a:off x="1143000" y="2538956"/>
            <a:ext cx="100583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54648219"/>
              </p:ext>
            </p:extLst>
          </p:nvPr>
        </p:nvGraphicFramePr>
        <p:xfrm>
          <a:off x="1343024" y="2200275"/>
          <a:ext cx="8943976" cy="2589689"/>
        </p:xfrm>
        <a:graphic>
          <a:graphicData uri="http://schemas.openxmlformats.org/drawingml/2006/table">
            <a:tbl>
              <a:tblPr/>
              <a:tblGrid>
                <a:gridCol w="8943976">
                  <a:extLst>
                    <a:ext uri="{9D8B030D-6E8A-4147-A177-3AD203B41FA5}">
                      <a16:colId xmlns:a16="http://schemas.microsoft.com/office/drawing/2014/main" val="2316152859"/>
                    </a:ext>
                  </a:extLst>
                </a:gridCol>
              </a:tblGrid>
              <a:tr h="2589689">
                <a:tc>
                  <a:txBody>
                    <a:bodyPr/>
                    <a:lstStyle/>
                    <a:p>
                      <a:r>
                        <a:rPr lang="en-US" sz="3600" b="0" i="0" dirty="0">
                          <a:solidFill>
                            <a:srgbClr val="000000"/>
                          </a:solidFill>
                          <a:effectLst/>
                          <a:latin typeface="CenturyGothic"/>
                        </a:rPr>
                        <a:t>Kenny LaPoint, Director, Public Affairs</a:t>
                      </a:r>
                      <a:br>
                        <a:rPr lang="en-US" sz="3600" b="0" i="0" dirty="0">
                          <a:solidFill>
                            <a:srgbClr val="000000"/>
                          </a:solidFill>
                          <a:effectLst/>
                          <a:latin typeface="CenturyGothic"/>
                        </a:rPr>
                      </a:br>
                      <a:r>
                        <a:rPr lang="en-US" sz="3600" b="0" i="0" dirty="0">
                          <a:solidFill>
                            <a:srgbClr val="000000"/>
                          </a:solidFill>
                          <a:effectLst/>
                          <a:latin typeface="CenturyGothic"/>
                        </a:rPr>
                        <a:t>Oregon Housing &amp; Community Services</a:t>
                      </a:r>
                      <a:br>
                        <a:rPr lang="en-US" sz="3600" b="0" i="0" dirty="0">
                          <a:solidFill>
                            <a:srgbClr val="000000"/>
                          </a:solidFill>
                          <a:effectLst/>
                          <a:latin typeface="CenturyGothic"/>
                        </a:rPr>
                      </a:br>
                      <a:r>
                        <a:rPr lang="en-US" sz="3600" b="0" i="0" dirty="0">
                          <a:solidFill>
                            <a:srgbClr val="000000"/>
                          </a:solidFill>
                          <a:effectLst/>
                          <a:latin typeface="CenturyGothic"/>
                        </a:rPr>
                        <a:t>503-986-6758| </a:t>
                      </a:r>
                      <a:r>
                        <a:rPr lang="en-US" sz="3600" b="0" i="0" dirty="0" err="1">
                          <a:solidFill>
                            <a:srgbClr val="0000FF"/>
                          </a:solidFill>
                          <a:effectLst/>
                          <a:latin typeface="CenturyGothic"/>
                        </a:rPr>
                        <a:t>Kenny.LaPoint@Oregon.Gov</a:t>
                      </a:r>
                      <a:endParaRPr lang="en-US" sz="36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49885"/>
                  </a:ext>
                </a:extLst>
              </a:tr>
            </a:tbl>
          </a:graphicData>
        </a:graphic>
      </p:graphicFrame>
      <p:sp>
        <p:nvSpPr>
          <p:cNvPr id="7" name="Rectangle 1"/>
          <p:cNvSpPr>
            <a:spLocks noChangeArrowheads="1"/>
          </p:cNvSpPr>
          <p:nvPr/>
        </p:nvSpPr>
        <p:spPr bwMode="auto">
          <a:xfrm flipV="1">
            <a:off x="-35991800" y="2969943"/>
            <a:ext cx="53644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5843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Oregon Office of Emergency Management Briefing</a:t>
            </a:r>
            <a:r>
              <a:rPr lang="en-US" dirty="0"/>
              <a:t/>
            </a:r>
            <a:br>
              <a:rPr lang="en-US" dirty="0"/>
            </a:br>
            <a:r>
              <a:rPr lang="en-US" sz="3100" dirty="0" smtClean="0"/>
              <a:t>Stan Thomas and Joseph Murray</a:t>
            </a:r>
            <a:endParaRPr lang="en-US" sz="3100" dirty="0"/>
          </a:p>
        </p:txBody>
      </p:sp>
      <p:sp>
        <p:nvSpPr>
          <p:cNvPr id="4" name="Content Placeholder 3"/>
          <p:cNvSpPr>
            <a:spLocks noGrp="1"/>
          </p:cNvSpPr>
          <p:nvPr>
            <p:ph idx="1"/>
          </p:nvPr>
        </p:nvSpPr>
        <p:spPr/>
        <p:txBody>
          <a:bodyPr/>
          <a:lstStyle/>
          <a:p>
            <a:r>
              <a:rPr lang="en-US" dirty="0" smtClean="0"/>
              <a:t>Situational Update</a:t>
            </a:r>
          </a:p>
          <a:p>
            <a:r>
              <a:rPr lang="en-US" dirty="0" smtClean="0"/>
              <a:t>Damage Assessment</a:t>
            </a:r>
          </a:p>
          <a:p>
            <a:pPr marL="0" indent="0">
              <a:buNone/>
            </a:pPr>
            <a:endParaRPr lang="en-US" dirty="0"/>
          </a:p>
        </p:txBody>
      </p:sp>
      <p:sp>
        <p:nvSpPr>
          <p:cNvPr id="5" name="Title 1"/>
          <p:cNvSpPr txBox="1">
            <a:spLocks/>
          </p:cNvSpPr>
          <p:nvPr/>
        </p:nvSpPr>
        <p:spPr>
          <a:xfrm>
            <a:off x="0" y="1"/>
            <a:ext cx="12344400" cy="1843088"/>
          </a:xfrm>
          <a:prstGeom prst="rect">
            <a:avLst/>
          </a:prstGeom>
          <a:solidFill>
            <a:schemeClr val="bg2"/>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t/>
            </a:r>
            <a:br>
              <a:rPr lang="en-US" sz="3600" dirty="0" smtClean="0"/>
            </a:br>
            <a:r>
              <a:rPr lang="en-US" sz="3600" dirty="0" smtClean="0"/>
              <a:t/>
            </a:r>
            <a:br>
              <a:rPr lang="en-US" sz="3600" dirty="0" smtClean="0"/>
            </a:br>
            <a:r>
              <a:rPr lang="en-US" sz="3600" dirty="0" smtClean="0"/>
              <a:t>Oregon Office of Emergency Management Briefing</a:t>
            </a:r>
            <a:br>
              <a:rPr lang="en-US" sz="3600" dirty="0" smtClean="0"/>
            </a:br>
            <a:r>
              <a:rPr lang="en-US" sz="2800" dirty="0" smtClean="0"/>
              <a:t>Stan Thomas and Joseph Murray</a:t>
            </a:r>
            <a:r>
              <a:rPr lang="en-US" sz="4000" dirty="0" smtClean="0"/>
              <a:t/>
            </a:r>
            <a:br>
              <a:rPr lang="en-US" sz="4000" dirty="0" smtClean="0"/>
            </a:br>
            <a:r>
              <a:rPr lang="en-US" sz="3600" dirty="0" smtClean="0"/>
              <a:t/>
            </a:r>
            <a:br>
              <a:rPr lang="en-US" sz="3600" dirty="0" smtClean="0"/>
            </a:br>
            <a:endParaRPr lang="en-US" sz="3600" dirty="0"/>
          </a:p>
        </p:txBody>
      </p:sp>
    </p:spTree>
    <p:extLst>
      <p:ext uri="{BB962C8B-B14F-4D97-AF65-F5344CB8AC3E}">
        <p14:creationId xmlns:p14="http://schemas.microsoft.com/office/powerpoint/2010/main" val="760008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FEMA Updates</a:t>
            </a:r>
            <a:br>
              <a:rPr lang="en-US" dirty="0" smtClean="0"/>
            </a:br>
            <a:r>
              <a:rPr lang="en-US" sz="3100" dirty="0" smtClean="0"/>
              <a:t>Anita Jeanette (AJ) and Sarah </a:t>
            </a:r>
            <a:r>
              <a:rPr lang="en-US" sz="3100" dirty="0" err="1" smtClean="0"/>
              <a:t>Mahlik</a:t>
            </a:r>
            <a:r>
              <a:rPr lang="en-US" sz="4900" dirty="0"/>
              <a:t/>
            </a:r>
            <a:br>
              <a:rPr lang="en-US" sz="4900" dirty="0"/>
            </a:br>
            <a:r>
              <a:rPr lang="en-US" dirty="0"/>
              <a:t/>
            </a:r>
            <a:br>
              <a:rPr lang="en-US" dirty="0"/>
            </a:br>
            <a:endParaRPr lang="en-US" dirty="0"/>
          </a:p>
        </p:txBody>
      </p:sp>
    </p:spTree>
    <p:extLst>
      <p:ext uri="{BB962C8B-B14F-4D97-AF65-F5344CB8AC3E}">
        <p14:creationId xmlns:p14="http://schemas.microsoft.com/office/powerpoint/2010/main" val="4064718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3"/>
          <p:cNvSpPr txBox="1">
            <a:spLocks noChangeArrowheads="1"/>
          </p:cNvSpPr>
          <p:nvPr/>
        </p:nvSpPr>
        <p:spPr bwMode="auto">
          <a:xfrm>
            <a:off x="2343150" y="1143001"/>
            <a:ext cx="76327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4400" b="1" dirty="0">
                <a:solidFill>
                  <a:srgbClr val="0A5681"/>
                </a:solidFill>
                <a:latin typeface="Arial"/>
                <a:cs typeface="Arial"/>
              </a:rPr>
              <a:t>Manufactured Homes Lost to Wildfire:</a:t>
            </a:r>
            <a:br>
              <a:rPr lang="en-US" sz="4400" b="1" dirty="0">
                <a:solidFill>
                  <a:srgbClr val="0A5681"/>
                </a:solidFill>
                <a:latin typeface="Arial"/>
                <a:cs typeface="Arial"/>
              </a:rPr>
            </a:br>
            <a:r>
              <a:rPr lang="en-US" sz="4400" b="1" dirty="0">
                <a:solidFill>
                  <a:srgbClr val="0A5681"/>
                </a:solidFill>
                <a:latin typeface="Arial"/>
                <a:cs typeface="Arial"/>
              </a:rPr>
              <a:t>Obtaining documents and insurance tips </a:t>
            </a:r>
          </a:p>
          <a:p>
            <a:pPr algn="ctr"/>
            <a:endParaRPr lang="en-US" sz="4400" b="1" dirty="0">
              <a:solidFill>
                <a:srgbClr val="0A5681"/>
              </a:solidFill>
              <a:latin typeface="Arial"/>
              <a:cs typeface="Arial"/>
            </a:endParaRPr>
          </a:p>
        </p:txBody>
      </p:sp>
      <p:sp>
        <p:nvSpPr>
          <p:cNvPr id="5" name="Text Placeholder 3"/>
          <p:cNvSpPr txBox="1">
            <a:spLocks/>
          </p:cNvSpPr>
          <p:nvPr/>
        </p:nvSpPr>
        <p:spPr>
          <a:xfrm>
            <a:off x="2343150" y="5181600"/>
            <a:ext cx="7632700" cy="5969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rgbClr val="31859C"/>
                </a:solidFill>
                <a:latin typeface="Arial"/>
                <a:cs typeface="Arial"/>
              </a:rPr>
              <a:t>September 30, 2020</a:t>
            </a:r>
            <a:endParaRPr lang="en-US" sz="2400" dirty="0">
              <a:solidFill>
                <a:srgbClr val="31859C"/>
              </a:solidFill>
              <a:latin typeface="Calibri"/>
            </a:endParaRPr>
          </a:p>
        </p:txBody>
      </p:sp>
    </p:spTree>
    <p:extLst>
      <p:ext uri="{BB962C8B-B14F-4D97-AF65-F5344CB8AC3E}">
        <p14:creationId xmlns:p14="http://schemas.microsoft.com/office/powerpoint/2010/main" val="154759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Manufactured home </a:t>
            </a:r>
            <a:r>
              <a:rPr lang="en-US" dirty="0" smtClean="0"/>
              <a:t>ownership documents</a:t>
            </a:r>
            <a:endParaRPr lang="en-US" dirty="0"/>
          </a:p>
        </p:txBody>
      </p:sp>
      <p:sp>
        <p:nvSpPr>
          <p:cNvPr id="4" name="Content Placeholder 2"/>
          <p:cNvSpPr>
            <a:spLocks noGrp="1"/>
          </p:cNvSpPr>
          <p:nvPr>
            <p:ph idx="1"/>
          </p:nvPr>
        </p:nvSpPr>
        <p:spPr>
          <a:xfrm>
            <a:off x="1905000" y="1752600"/>
            <a:ext cx="8476938" cy="3581400"/>
          </a:xfrm>
        </p:spPr>
        <p:txBody>
          <a:bodyPr/>
          <a:lstStyle/>
          <a:p>
            <a:pPr lvl="1"/>
            <a:r>
              <a:rPr lang="en-US" dirty="0">
                <a:hlinkClick r:id="rId3"/>
              </a:rPr>
              <a:t>https://aca-oregon.accela.com/OR_MHODS</a:t>
            </a:r>
            <a:r>
              <a:rPr lang="en-US" dirty="0" smtClean="0">
                <a:hlinkClick r:id="rId3"/>
              </a:rPr>
              <a:t>/</a:t>
            </a:r>
            <a:endParaRPr lang="en-US" dirty="0" smtClean="0"/>
          </a:p>
          <a:p>
            <a:pPr lvl="1"/>
            <a:r>
              <a:rPr lang="en-US" dirty="0"/>
              <a:t>Download, print, or </a:t>
            </a:r>
            <a:r>
              <a:rPr lang="en-US" dirty="0" smtClean="0"/>
              <a:t>email</a:t>
            </a:r>
          </a:p>
          <a:p>
            <a:pPr lvl="2"/>
            <a:r>
              <a:rPr lang="en-US" dirty="0"/>
              <a:t>Step-by-step instructions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1" y="5334000"/>
            <a:ext cx="1743075" cy="74295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1005" y="2438400"/>
            <a:ext cx="2844800" cy="3733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92347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8200"/>
            <a:ext cx="8229600" cy="1143000"/>
          </a:xfrm>
        </p:spPr>
        <p:txBody>
          <a:bodyPr/>
          <a:lstStyle/>
          <a:p>
            <a:r>
              <a:rPr lang="en-US" dirty="0"/>
              <a:t>Contact </a:t>
            </a:r>
            <a:r>
              <a:rPr lang="en-US" dirty="0" smtClean="0"/>
              <a:t>us</a:t>
            </a:r>
            <a:endParaRPr lang="en-US" dirty="0"/>
          </a:p>
        </p:txBody>
      </p:sp>
      <p:sp>
        <p:nvSpPr>
          <p:cNvPr id="3" name="Content Placeholder 2">
            <a:extLst>
              <a:ext uri="{FF2B5EF4-FFF2-40B4-BE49-F238E27FC236}">
                <a16:creationId xmlns:a16="http://schemas.microsoft.com/office/drawing/2014/main" id="{E5F8BC8B-39E4-624F-A7FE-C6110E660B94}"/>
              </a:ext>
            </a:extLst>
          </p:cNvPr>
          <p:cNvSpPr>
            <a:spLocks noGrp="1"/>
          </p:cNvSpPr>
          <p:nvPr>
            <p:ph idx="1"/>
          </p:nvPr>
        </p:nvSpPr>
        <p:spPr>
          <a:xfrm>
            <a:off x="2659856" y="1828801"/>
            <a:ext cx="6872288" cy="3086099"/>
          </a:xfrm>
        </p:spPr>
        <p:txBody>
          <a:bodyPr/>
          <a:lstStyle/>
          <a:p>
            <a:pPr marL="0" indent="0" algn="ctr">
              <a:buNone/>
            </a:pPr>
            <a:r>
              <a:rPr lang="en-US" sz="2400" b="1" dirty="0"/>
              <a:t>Building Codes Division</a:t>
            </a:r>
          </a:p>
          <a:p>
            <a:pPr marL="0" indent="0" algn="ctr">
              <a:buNone/>
            </a:pPr>
            <a:r>
              <a:rPr lang="en-US" sz="2400" dirty="0"/>
              <a:t>Department of Consumer and Business Services</a:t>
            </a:r>
            <a:br>
              <a:rPr lang="en-US" sz="2400" dirty="0"/>
            </a:br>
            <a:endParaRPr lang="en-US" sz="2400" dirty="0"/>
          </a:p>
          <a:p>
            <a:pPr marL="0" indent="0" algn="ctr">
              <a:buNone/>
            </a:pPr>
            <a:r>
              <a:rPr lang="en-US" sz="2400" b="1" dirty="0"/>
              <a:t>Warren Jackson</a:t>
            </a:r>
          </a:p>
          <a:p>
            <a:pPr marL="0" indent="0" algn="ctr">
              <a:buNone/>
            </a:pPr>
            <a:r>
              <a:rPr lang="en-US" sz="2400" i="1" dirty="0"/>
              <a:t>Field/Statewide Services Manager</a:t>
            </a:r>
          </a:p>
          <a:p>
            <a:pPr marL="0" indent="0" algn="ctr">
              <a:buNone/>
            </a:pPr>
            <a:r>
              <a:rPr lang="en-US" sz="2400" dirty="0"/>
              <a:t>503-373-7755</a:t>
            </a:r>
          </a:p>
          <a:p>
            <a:pPr marL="0" indent="0" algn="ctr">
              <a:buNone/>
            </a:pPr>
            <a:r>
              <a:rPr lang="en-US" sz="2400" dirty="0"/>
              <a:t>Cell: 503-949-3516</a:t>
            </a:r>
          </a:p>
          <a:p>
            <a:pPr marL="0" indent="0" algn="ctr">
              <a:buNone/>
            </a:pPr>
            <a:r>
              <a:rPr lang="en-US" sz="2400" dirty="0">
                <a:hlinkClick r:id="rId2"/>
              </a:rPr>
              <a:t>warren.d.jackson@oregon.gov</a:t>
            </a:r>
            <a:endParaRPr lang="en-US" sz="2400" dirty="0">
              <a:highlight>
                <a:srgbClr val="FFFF00"/>
              </a:highlight>
            </a:endParaRPr>
          </a:p>
          <a:p>
            <a:pPr algn="ctr"/>
            <a:endParaRPr lang="en-US" sz="2400" dirty="0">
              <a:highlight>
                <a:srgbClr val="FFFF00"/>
              </a:highligh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1" y="5334000"/>
            <a:ext cx="1743075" cy="742950"/>
          </a:xfrm>
          <a:prstGeom prst="rect">
            <a:avLst/>
          </a:prstGeom>
        </p:spPr>
      </p:pic>
    </p:spTree>
    <p:extLst>
      <p:ext uri="{BB962C8B-B14F-4D97-AF65-F5344CB8AC3E}">
        <p14:creationId xmlns:p14="http://schemas.microsoft.com/office/powerpoint/2010/main" val="1757947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838200"/>
          </a:xfrm>
        </p:spPr>
        <p:txBody>
          <a:bodyPr/>
          <a:lstStyle/>
          <a:p>
            <a:r>
              <a:rPr lang="en-US" dirty="0" smtClean="0"/>
              <a:t>Manufactured Home Insurance</a:t>
            </a:r>
            <a:endParaRPr lang="en-US" dirty="0"/>
          </a:p>
        </p:txBody>
      </p:sp>
      <p:sp>
        <p:nvSpPr>
          <p:cNvPr id="4" name="Content Placeholder 2"/>
          <p:cNvSpPr>
            <a:spLocks noGrp="1"/>
          </p:cNvSpPr>
          <p:nvPr>
            <p:ph idx="1"/>
          </p:nvPr>
        </p:nvSpPr>
        <p:spPr>
          <a:xfrm>
            <a:off x="1905000" y="1219200"/>
            <a:ext cx="8476938" cy="4114800"/>
          </a:xfrm>
        </p:spPr>
        <p:txBody>
          <a:bodyPr/>
          <a:lstStyle/>
          <a:p>
            <a:pPr marL="57150" indent="0">
              <a:buNone/>
            </a:pPr>
            <a:r>
              <a:rPr lang="en-US" sz="3600" dirty="0"/>
              <a:t>Many manufactured homes’ insurance policies based on actual cash value</a:t>
            </a:r>
          </a:p>
          <a:p>
            <a:r>
              <a:rPr lang="en-US" dirty="0" smtClean="0"/>
              <a:t>Total </a:t>
            </a:r>
            <a:r>
              <a:rPr lang="en-US" dirty="0"/>
              <a:t>loss settlement either:</a:t>
            </a:r>
            <a:endParaRPr lang="en-US" dirty="0" smtClean="0"/>
          </a:p>
          <a:p>
            <a:pPr lvl="1"/>
            <a:r>
              <a:rPr lang="en-US" dirty="0"/>
              <a:t>Policy limits  </a:t>
            </a:r>
          </a:p>
          <a:p>
            <a:pPr lvl="1"/>
            <a:r>
              <a:rPr lang="en-US" dirty="0"/>
              <a:t>Current sales price of similar home based on year, make, and </a:t>
            </a:r>
            <a:r>
              <a:rPr lang="en-US" dirty="0" smtClean="0"/>
              <a:t>model</a:t>
            </a:r>
          </a:p>
          <a:p>
            <a:pPr lvl="2"/>
            <a:r>
              <a:rPr lang="en-US" dirty="0" smtClean="0"/>
              <a:t>Policy may have contents coverage for personal belongings and additional living expenses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1" y="5398103"/>
            <a:ext cx="1743075" cy="614745"/>
          </a:xfrm>
          <a:prstGeom prst="rect">
            <a:avLst/>
          </a:prstGeom>
        </p:spPr>
      </p:pic>
    </p:spTree>
    <p:extLst>
      <p:ext uri="{BB962C8B-B14F-4D97-AF65-F5344CB8AC3E}">
        <p14:creationId xmlns:p14="http://schemas.microsoft.com/office/powerpoint/2010/main" val="3723860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0-Accent LIght">
  <a:themeElements>
    <a:clrScheme name="OHCS_RGB">
      <a:dk1>
        <a:sysClr val="windowText" lastClr="000000"/>
      </a:dk1>
      <a:lt1>
        <a:sysClr val="window" lastClr="FFFFFF"/>
      </a:lt1>
      <a:dk2>
        <a:srgbClr val="9E958B"/>
      </a:dk2>
      <a:lt2>
        <a:srgbClr val="DFF0FA"/>
      </a:lt2>
      <a:accent1>
        <a:srgbClr val="6BBA7E"/>
      </a:accent1>
      <a:accent2>
        <a:srgbClr val="9BC980"/>
      </a:accent2>
      <a:accent3>
        <a:srgbClr val="41B4E5"/>
      </a:accent3>
      <a:accent4>
        <a:srgbClr val="BF9969"/>
      </a:accent4>
      <a:accent5>
        <a:srgbClr val="EDB859"/>
      </a:accent5>
      <a:accent6>
        <a:srgbClr val="E79B55"/>
      </a:accent6>
      <a:hlink>
        <a:srgbClr val="0563C1"/>
      </a:hlink>
      <a:folHlink>
        <a:srgbClr val="954F72"/>
      </a:folHlink>
    </a:clrScheme>
    <a:fontScheme name="Custom 1">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0_Accent Dark">
  <a:themeElements>
    <a:clrScheme name="OHCS_RGB">
      <a:dk1>
        <a:sysClr val="windowText" lastClr="000000"/>
      </a:dk1>
      <a:lt1>
        <a:sysClr val="window" lastClr="FFFFFF"/>
      </a:lt1>
      <a:dk2>
        <a:srgbClr val="9E958B"/>
      </a:dk2>
      <a:lt2>
        <a:srgbClr val="DFF0FA"/>
      </a:lt2>
      <a:accent1>
        <a:srgbClr val="6BBA7E"/>
      </a:accent1>
      <a:accent2>
        <a:srgbClr val="9BC980"/>
      </a:accent2>
      <a:accent3>
        <a:srgbClr val="41B4E5"/>
      </a:accent3>
      <a:accent4>
        <a:srgbClr val="BF9969"/>
      </a:accent4>
      <a:accent5>
        <a:srgbClr val="EDB859"/>
      </a:accent5>
      <a:accent6>
        <a:srgbClr val="E79B55"/>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Equity Racial Justice">
  <a:themeElements>
    <a:clrScheme name="OHCS_Branding">
      <a:dk1>
        <a:sysClr val="windowText" lastClr="000000"/>
      </a:dk1>
      <a:lt1>
        <a:sysClr val="window" lastClr="FFFFFF"/>
      </a:lt1>
      <a:dk2>
        <a:srgbClr val="9E958B"/>
      </a:dk2>
      <a:lt2>
        <a:srgbClr val="DFF0FA"/>
      </a:lt2>
      <a:accent1>
        <a:srgbClr val="718E48"/>
      </a:accent1>
      <a:accent2>
        <a:srgbClr val="A2D45E"/>
      </a:accent2>
      <a:accent3>
        <a:srgbClr val="41B4E5"/>
      </a:accent3>
      <a:accent4>
        <a:srgbClr val="76531B"/>
      </a:accent4>
      <a:accent5>
        <a:srgbClr val="F5BD48"/>
      </a:accent5>
      <a:accent6>
        <a:srgbClr val="F28A00"/>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Homelessness">
  <a:themeElements>
    <a:clrScheme name="OHCS_RGB">
      <a:dk1>
        <a:sysClr val="windowText" lastClr="000000"/>
      </a:dk1>
      <a:lt1>
        <a:sysClr val="window" lastClr="FFFFFF"/>
      </a:lt1>
      <a:dk2>
        <a:srgbClr val="9E958B"/>
      </a:dk2>
      <a:lt2>
        <a:srgbClr val="DFF0FA"/>
      </a:lt2>
      <a:accent1>
        <a:srgbClr val="6BBA7E"/>
      </a:accent1>
      <a:accent2>
        <a:srgbClr val="9BC980"/>
      </a:accent2>
      <a:accent3>
        <a:srgbClr val="41B4E5"/>
      </a:accent3>
      <a:accent4>
        <a:srgbClr val="BF9969"/>
      </a:accent4>
      <a:accent5>
        <a:srgbClr val="EDB859"/>
      </a:accent5>
      <a:accent6>
        <a:srgbClr val="E79B55"/>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Permanent Supportive Housing">
  <a:themeElements>
    <a:clrScheme name="OHCS_Branding">
      <a:dk1>
        <a:sysClr val="windowText" lastClr="000000"/>
      </a:dk1>
      <a:lt1>
        <a:sysClr val="window" lastClr="FFFFFF"/>
      </a:lt1>
      <a:dk2>
        <a:srgbClr val="9E958B"/>
      </a:dk2>
      <a:lt2>
        <a:srgbClr val="DFF0FA"/>
      </a:lt2>
      <a:accent1>
        <a:srgbClr val="718E48"/>
      </a:accent1>
      <a:accent2>
        <a:srgbClr val="A2D45E"/>
      </a:accent2>
      <a:accent3>
        <a:srgbClr val="41B4E5"/>
      </a:accent3>
      <a:accent4>
        <a:srgbClr val="76531B"/>
      </a:accent4>
      <a:accent5>
        <a:srgbClr val="F5BD48"/>
      </a:accent5>
      <a:accent6>
        <a:srgbClr val="F28A00"/>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Affordable Rental Housing">
  <a:themeElements>
    <a:clrScheme name="OHCS_Branding">
      <a:dk1>
        <a:sysClr val="windowText" lastClr="000000"/>
      </a:dk1>
      <a:lt1>
        <a:sysClr val="window" lastClr="FFFFFF"/>
      </a:lt1>
      <a:dk2>
        <a:srgbClr val="9E958B"/>
      </a:dk2>
      <a:lt2>
        <a:srgbClr val="DFF0FA"/>
      </a:lt2>
      <a:accent1>
        <a:srgbClr val="718E48"/>
      </a:accent1>
      <a:accent2>
        <a:srgbClr val="A2D45E"/>
      </a:accent2>
      <a:accent3>
        <a:srgbClr val="41B4E5"/>
      </a:accent3>
      <a:accent4>
        <a:srgbClr val="76531B"/>
      </a:accent4>
      <a:accent5>
        <a:srgbClr val="F5BD48"/>
      </a:accent5>
      <a:accent6>
        <a:srgbClr val="F28A00"/>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Homeownership">
  <a:themeElements>
    <a:clrScheme name="OHCS_Branding">
      <a:dk1>
        <a:sysClr val="windowText" lastClr="000000"/>
      </a:dk1>
      <a:lt1>
        <a:sysClr val="window" lastClr="FFFFFF"/>
      </a:lt1>
      <a:dk2>
        <a:srgbClr val="9E958B"/>
      </a:dk2>
      <a:lt2>
        <a:srgbClr val="DFF0FA"/>
      </a:lt2>
      <a:accent1>
        <a:srgbClr val="718E48"/>
      </a:accent1>
      <a:accent2>
        <a:srgbClr val="A2D45E"/>
      </a:accent2>
      <a:accent3>
        <a:srgbClr val="41B4E5"/>
      </a:accent3>
      <a:accent4>
        <a:srgbClr val="76531B"/>
      </a:accent4>
      <a:accent5>
        <a:srgbClr val="F5BD48"/>
      </a:accent5>
      <a:accent6>
        <a:srgbClr val="F28A00"/>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Rural Communities">
  <a:themeElements>
    <a:clrScheme name="OHCS_Branding">
      <a:dk1>
        <a:sysClr val="windowText" lastClr="000000"/>
      </a:dk1>
      <a:lt1>
        <a:sysClr val="window" lastClr="FFFFFF"/>
      </a:lt1>
      <a:dk2>
        <a:srgbClr val="9E958B"/>
      </a:dk2>
      <a:lt2>
        <a:srgbClr val="DFF0FA"/>
      </a:lt2>
      <a:accent1>
        <a:srgbClr val="718E48"/>
      </a:accent1>
      <a:accent2>
        <a:srgbClr val="A2D45E"/>
      </a:accent2>
      <a:accent3>
        <a:srgbClr val="41B4E5"/>
      </a:accent3>
      <a:accent4>
        <a:srgbClr val="76531B"/>
      </a:accent4>
      <a:accent5>
        <a:srgbClr val="F5BD48"/>
      </a:accent5>
      <a:accent6>
        <a:srgbClr val="F28A00"/>
      </a:accent6>
      <a:hlink>
        <a:srgbClr val="0563C1"/>
      </a:hlink>
      <a:folHlink>
        <a:srgbClr val="954F72"/>
      </a:folHlink>
    </a:clrScheme>
    <a:fontScheme name="OHCS_Branding">
      <a:majorFont>
        <a:latin typeface="Rockwel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21796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606E51E3476440BCCA29E6430B1284" ma:contentTypeVersion="2" ma:contentTypeDescription="Create a new document." ma:contentTypeScope="" ma:versionID="748aa3c364d768ae72af4efabccb4bcc">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0AB80D8-6295-493B-B0AC-22509DF95A72}"/>
</file>

<file path=customXml/itemProps2.xml><?xml version="1.0" encoding="utf-8"?>
<ds:datastoreItem xmlns:ds="http://schemas.openxmlformats.org/officeDocument/2006/customXml" ds:itemID="{4C660BBE-1470-411A-BC8E-B7EA98A3055F}"/>
</file>

<file path=customXml/itemProps3.xml><?xml version="1.0" encoding="utf-8"?>
<ds:datastoreItem xmlns:ds="http://schemas.openxmlformats.org/officeDocument/2006/customXml" ds:itemID="{25540172-8130-4564-BB4E-EC36561EC6D8}"/>
</file>

<file path=docProps/app.xml><?xml version="1.0" encoding="utf-8"?>
<Properties xmlns="http://schemas.openxmlformats.org/officeDocument/2006/extended-properties" xmlns:vt="http://schemas.openxmlformats.org/officeDocument/2006/docPropsVTypes">
  <TotalTime>9994</TotalTime>
  <Words>2270</Words>
  <Application>Microsoft Office PowerPoint</Application>
  <PresentationFormat>Widescreen</PresentationFormat>
  <Paragraphs>222</Paragraphs>
  <Slides>30</Slides>
  <Notes>22</Notes>
  <HiddenSlides>0</HiddenSlides>
  <MMClips>0</MMClips>
  <ScaleCrop>false</ScaleCrop>
  <HeadingPairs>
    <vt:vector size="6" baseType="variant">
      <vt:variant>
        <vt:lpstr>Fonts Used</vt:lpstr>
      </vt:variant>
      <vt:variant>
        <vt:i4>8</vt:i4>
      </vt:variant>
      <vt:variant>
        <vt:lpstr>Theme</vt:lpstr>
      </vt:variant>
      <vt:variant>
        <vt:i4>10</vt:i4>
      </vt:variant>
      <vt:variant>
        <vt:lpstr>Slide Titles</vt:lpstr>
      </vt:variant>
      <vt:variant>
        <vt:i4>30</vt:i4>
      </vt:variant>
    </vt:vector>
  </HeadingPairs>
  <TitlesOfParts>
    <vt:vector size="48" baseType="lpstr">
      <vt:lpstr>Arial</vt:lpstr>
      <vt:lpstr>Calibri</vt:lpstr>
      <vt:lpstr>Century Gothic</vt:lpstr>
      <vt:lpstr>CenturyGothic</vt:lpstr>
      <vt:lpstr>Courier New</vt:lpstr>
      <vt:lpstr>Gill Sans MT</vt:lpstr>
      <vt:lpstr>Impact</vt:lpstr>
      <vt:lpstr>Rockwell</vt:lpstr>
      <vt:lpstr>0-Accent LIght</vt:lpstr>
      <vt:lpstr>0_Accent Dark</vt:lpstr>
      <vt:lpstr>1-Equity Racial Justice</vt:lpstr>
      <vt:lpstr>2-Homelessness</vt:lpstr>
      <vt:lpstr>3-Permanent Supportive Housing</vt:lpstr>
      <vt:lpstr>4-Affordable Rental Housing</vt:lpstr>
      <vt:lpstr>5-Homeownership</vt:lpstr>
      <vt:lpstr>6-Rural Communities</vt:lpstr>
      <vt:lpstr>Office Theme</vt:lpstr>
      <vt:lpstr>Badge</vt:lpstr>
      <vt:lpstr>    2020 Disaster Housing Task Force  October 1, 2020</vt:lpstr>
      <vt:lpstr> Oregon Office of Emergency Management Briefing Stan Thomas and Joseph Murray</vt:lpstr>
      <vt:lpstr>Task Force and Subject Matter Experts</vt:lpstr>
      <vt:lpstr> Oregon Office of Emergency Management Briefing Stan Thomas and Joseph Murray</vt:lpstr>
      <vt:lpstr>  FEMA Updates Anita Jeanette (AJ) and Sarah Mahlik  </vt:lpstr>
      <vt:lpstr>PowerPoint Presentation</vt:lpstr>
      <vt:lpstr>Manufactured home ownership documents</vt:lpstr>
      <vt:lpstr>Contact us</vt:lpstr>
      <vt:lpstr>Manufactured Home Insurance</vt:lpstr>
      <vt:lpstr>PowerPoint Presentation</vt:lpstr>
      <vt:lpstr>Contact Us</vt:lpstr>
      <vt:lpstr>Disaster Resources</vt:lpstr>
      <vt:lpstr>Resources for Individuals</vt:lpstr>
      <vt:lpstr>Housing Choice Vouchers (HCV) and Porting </vt:lpstr>
      <vt:lpstr>Public Housing Authority Disaster preference </vt:lpstr>
      <vt:lpstr>HOME Investment Partnership Program</vt:lpstr>
      <vt:lpstr>HOME Investment – MAJOR Disaster Declared Counties</vt:lpstr>
      <vt:lpstr>Inventory of HUD vacancies and accessible units</vt:lpstr>
      <vt:lpstr>Continuums of Care (CoC)</vt:lpstr>
      <vt:lpstr>Resources for Communities</vt:lpstr>
      <vt:lpstr>Community Development Block Grant – State and Entitlement</vt:lpstr>
      <vt:lpstr>CDBG Funding – Major Disaster Declared Counties</vt:lpstr>
      <vt:lpstr>Section 108 Loan Guarantee Program</vt:lpstr>
      <vt:lpstr>Section 108 – Borrowing Authority</vt:lpstr>
      <vt:lpstr>Tribal Resources</vt:lpstr>
      <vt:lpstr>Community Development Block Grant – Disaster Recovery (CDBG-DR)</vt:lpstr>
      <vt:lpstr>Contact Information</vt:lpstr>
      <vt:lpstr> Regular Scheduled Taskforce Meetings</vt:lpstr>
      <vt:lpstr> Resources:</vt:lpstr>
      <vt:lpstr>Contact </vt:lpstr>
    </vt:vector>
  </TitlesOfParts>
  <Company>OHCS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Petron</dc:creator>
  <cp:lastModifiedBy>Kate Gonsalves</cp:lastModifiedBy>
  <cp:revision>282</cp:revision>
  <dcterms:created xsi:type="dcterms:W3CDTF">2019-08-15T16:38:39Z</dcterms:created>
  <dcterms:modified xsi:type="dcterms:W3CDTF">2020-10-01T20:01:31Z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0x01010000606E51E3476440BCCA29E6430B1284</vt:lpwstr>
  </property>
</Properties>
</file>