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Slab"/>
      <p:regular r:id="rId14"/>
      <p:bold r:id="rId15"/>
    </p:embeddedFon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font" Target="fonts/Roboto-italic.fntdata"/><Relationship Id="rId8" Type="http://schemas.openxmlformats.org/officeDocument/2006/relationships/slide" Target="slides/slide3.xml"/><Relationship Id="rId3" Type="http://schemas.openxmlformats.org/officeDocument/2006/relationships/presProps" Target="presProps.xml"/><Relationship Id="rId21" Type="http://schemas.openxmlformats.org/officeDocument/2006/relationships/customXml" Target="../customXml/item2.xml"/><Relationship Id="rId12" Type="http://schemas.openxmlformats.org/officeDocument/2006/relationships/slide" Target="slides/slide7.xml"/><Relationship Id="rId17" Type="http://schemas.openxmlformats.org/officeDocument/2006/relationships/font" Target="fonts/Roboto-bold.fntdata"/><Relationship Id="rId7" Type="http://schemas.openxmlformats.org/officeDocument/2006/relationships/slide" Target="slides/slide2.xml"/><Relationship Id="rId2" Type="http://schemas.openxmlformats.org/officeDocument/2006/relationships/viewProps" Target="viewProps.xml"/><Relationship Id="rId16" Type="http://schemas.openxmlformats.org/officeDocument/2006/relationships/font" Target="fonts/Roboto-regular.fntdata"/><Relationship Id="rId20" Type="http://schemas.openxmlformats.org/officeDocument/2006/relationships/customXml" Target="../customXml/item1.xml"/><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15" Type="http://schemas.openxmlformats.org/officeDocument/2006/relationships/font" Target="fonts/RobotoSlab-bold.fntdata"/><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font" Target="fonts/Roboto-boldItalic.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RobotoSlab-regular.fntdata"/><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c6f889893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c6f8898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32e07d342b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32e07d342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449a3e6d85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449a3e6d85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Quote from TJ: In a letter written from Paris while he was Minister to France to Edward Carrington, whom he had appointed to represent the state of Virginia at the Continental Congress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goals of the media: Inform the public, tell stories, meet deadline, find new insights, provide visuals to the public.</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c6f889893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c6f88989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436b15fe35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436b15fe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32e07d342b_0_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32e07d342b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6f889893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6f88989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436d5410fa_1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436d5410f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0" y="807400"/>
            <a:ext cx="5783400" cy="1764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New Rules, </a:t>
            </a:r>
            <a:endParaRPr/>
          </a:p>
          <a:p>
            <a:pPr indent="0" lvl="0" marL="0" rtl="0" algn="ctr">
              <a:spcBef>
                <a:spcPts val="0"/>
              </a:spcBef>
              <a:spcAft>
                <a:spcPts val="0"/>
              </a:spcAft>
              <a:buNone/>
            </a:pPr>
            <a:r>
              <a:rPr lang="en"/>
              <a:t>Same Game</a:t>
            </a:r>
            <a:endParaRPr/>
          </a:p>
        </p:txBody>
      </p:sp>
      <p:sp>
        <p:nvSpPr>
          <p:cNvPr id="64" name="Google Shape;64;p13"/>
          <p:cNvSpPr txBox="1"/>
          <p:nvPr>
            <p:ph idx="1" type="subTitle"/>
          </p:nvPr>
        </p:nvSpPr>
        <p:spPr>
          <a:xfrm>
            <a:off x="1680302" y="3175250"/>
            <a:ext cx="5783400" cy="9090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n"/>
              <a:t>Media access and what it means to you and your crews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p:nvPr/>
        </p:nvSpPr>
        <p:spPr>
          <a:xfrm>
            <a:off x="4862950" y="2081325"/>
            <a:ext cx="3893100" cy="28707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We Will Cover</a:t>
            </a:r>
            <a:endParaRPr/>
          </a:p>
        </p:txBody>
      </p:sp>
      <p:sp>
        <p:nvSpPr>
          <p:cNvPr id="71" name="Google Shape;71;p14"/>
          <p:cNvSpPr txBox="1"/>
          <p:nvPr>
            <p:ph idx="1" type="body"/>
          </p:nvPr>
        </p:nvSpPr>
        <p:spPr>
          <a:xfrm>
            <a:off x="387900" y="1474945"/>
            <a:ext cx="8368200" cy="30789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AutoNum type="arabicPeriod"/>
            </a:pPr>
            <a:r>
              <a:rPr lang="en" sz="2800"/>
              <a:t>What we know with media access</a:t>
            </a:r>
            <a:endParaRPr sz="2800"/>
          </a:p>
          <a:p>
            <a:pPr indent="-406400" lvl="0" marL="457200" rtl="0" algn="l">
              <a:spcBef>
                <a:spcPts val="0"/>
              </a:spcBef>
              <a:spcAft>
                <a:spcPts val="0"/>
              </a:spcAft>
              <a:buSzPts val="2800"/>
              <a:buAutoNum type="arabicPeriod"/>
            </a:pPr>
            <a:r>
              <a:rPr lang="en" sz="2800"/>
              <a:t>What we don’t know</a:t>
            </a:r>
            <a:endParaRPr sz="2800"/>
          </a:p>
          <a:p>
            <a:pPr indent="-406400" lvl="0" marL="457200" rtl="0" algn="l">
              <a:spcBef>
                <a:spcPts val="0"/>
              </a:spcBef>
              <a:spcAft>
                <a:spcPts val="0"/>
              </a:spcAft>
              <a:buSzPts val="2800"/>
              <a:buAutoNum type="arabicPeriod"/>
            </a:pPr>
            <a:r>
              <a:rPr lang="en" sz="2800"/>
              <a:t>How it </a:t>
            </a:r>
            <a:r>
              <a:rPr lang="en" sz="2800"/>
              <a:t>affects</a:t>
            </a:r>
            <a:r>
              <a:rPr lang="en" sz="2800"/>
              <a:t> you</a:t>
            </a:r>
            <a:endParaRPr sz="2800"/>
          </a:p>
          <a:p>
            <a:pPr indent="-406400" lvl="0" marL="457200" rtl="0" algn="l">
              <a:spcBef>
                <a:spcPts val="0"/>
              </a:spcBef>
              <a:spcAft>
                <a:spcPts val="0"/>
              </a:spcAft>
              <a:buSzPts val="2800"/>
              <a:buAutoNum type="arabicPeriod"/>
            </a:pPr>
            <a:r>
              <a:rPr lang="en" sz="2800"/>
              <a:t>Keys to success</a:t>
            </a:r>
            <a:endParaRPr sz="2800"/>
          </a:p>
        </p:txBody>
      </p:sp>
      <p:pic>
        <p:nvPicPr>
          <p:cNvPr id="72" name="Google Shape;72;p14"/>
          <p:cNvPicPr preferRelativeResize="0"/>
          <p:nvPr/>
        </p:nvPicPr>
        <p:blipFill>
          <a:blip r:embed="rId3">
            <a:alphaModFix/>
          </a:blip>
          <a:stretch>
            <a:fillRect/>
          </a:stretch>
        </p:blipFill>
        <p:spPr>
          <a:xfrm>
            <a:off x="4982575" y="2211650"/>
            <a:ext cx="3588675" cy="26137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p:nvPr/>
        </p:nvSpPr>
        <p:spPr>
          <a:xfrm>
            <a:off x="4947800" y="401675"/>
            <a:ext cx="3408000" cy="41079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txBox="1"/>
          <p:nvPr>
            <p:ph idx="1" type="body"/>
          </p:nvPr>
        </p:nvSpPr>
        <p:spPr>
          <a:xfrm>
            <a:off x="755300" y="1477575"/>
            <a:ext cx="3606900" cy="30789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2000"/>
              <a:t>“W</a:t>
            </a:r>
            <a:r>
              <a:rPr lang="en" sz="2000"/>
              <a:t>ere it left to me to decide whether we should have a government without newspapers or newspapers without a government, I should not hesitate a moment to prefer the latter.” </a:t>
            </a:r>
            <a:endParaRPr sz="2000"/>
          </a:p>
        </p:txBody>
      </p:sp>
      <p:pic>
        <p:nvPicPr>
          <p:cNvPr id="79" name="Google Shape;79;p15"/>
          <p:cNvPicPr preferRelativeResize="0"/>
          <p:nvPr/>
        </p:nvPicPr>
        <p:blipFill>
          <a:blip r:embed="rId3">
            <a:alphaModFix/>
          </a:blip>
          <a:stretch>
            <a:fillRect/>
          </a:stretch>
        </p:blipFill>
        <p:spPr>
          <a:xfrm>
            <a:off x="5016700" y="458550"/>
            <a:ext cx="3248250" cy="4004025"/>
          </a:xfrm>
          <a:prstGeom prst="rect">
            <a:avLst/>
          </a:prstGeom>
          <a:noFill/>
          <a:ln>
            <a:noFill/>
          </a:ln>
        </p:spPr>
      </p:pic>
      <p:sp>
        <p:nvSpPr>
          <p:cNvPr id="80" name="Google Shape;80;p15"/>
          <p:cNvSpPr txBox="1"/>
          <p:nvPr/>
        </p:nvSpPr>
        <p:spPr>
          <a:xfrm>
            <a:off x="471800" y="397150"/>
            <a:ext cx="3890400" cy="686100"/>
          </a:xfrm>
          <a:prstGeom prst="rect">
            <a:avLst/>
          </a:prstGeom>
          <a:noFill/>
          <a:ln>
            <a:noFill/>
          </a:ln>
        </p:spPr>
        <p:txBody>
          <a:bodyPr anchorCtr="0" anchor="b" bIns="91425" lIns="91425" spcFirstLastPara="1" rIns="91425" wrap="square" tIns="91425">
            <a:normAutofit/>
          </a:bodyPr>
          <a:lstStyle/>
          <a:p>
            <a:pPr indent="0" lvl="0" marL="0" rtl="0" algn="l">
              <a:spcBef>
                <a:spcPts val="0"/>
              </a:spcBef>
              <a:spcAft>
                <a:spcPts val="0"/>
              </a:spcAft>
              <a:buNone/>
            </a:pPr>
            <a:r>
              <a:rPr lang="en" sz="3000">
                <a:solidFill>
                  <a:srgbClr val="FFFFFF"/>
                </a:solidFill>
                <a:latin typeface="Roboto Slab"/>
                <a:ea typeface="Roboto Slab"/>
                <a:cs typeface="Roboto Slab"/>
                <a:sym typeface="Roboto Slab"/>
              </a:rPr>
              <a:t>Role of the Press</a:t>
            </a:r>
            <a:endParaRPr sz="3000">
              <a:solidFill>
                <a:srgbClr val="FFFFFF"/>
              </a:solidFill>
              <a:latin typeface="Roboto Slab"/>
              <a:ea typeface="Roboto Slab"/>
              <a:cs typeface="Roboto Slab"/>
              <a:sym typeface="Roboto Slab"/>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We Know About Media Access</a:t>
            </a:r>
            <a:endParaRPr/>
          </a:p>
        </p:txBody>
      </p:sp>
      <p:sp>
        <p:nvSpPr>
          <p:cNvPr id="86" name="Google Shape;86;p16"/>
          <p:cNvSpPr txBox="1"/>
          <p:nvPr>
            <p:ph idx="1" type="body"/>
          </p:nvPr>
        </p:nvSpPr>
        <p:spPr>
          <a:xfrm>
            <a:off x="387900" y="1474945"/>
            <a:ext cx="8368200" cy="3078900"/>
          </a:xfrm>
          <a:prstGeom prst="rect">
            <a:avLst/>
          </a:prstGeom>
        </p:spPr>
        <p:txBody>
          <a:bodyPr anchorCtr="0" anchor="t" bIns="91425" lIns="91425" spcFirstLastPara="1" rIns="91425" wrap="square" tIns="91425">
            <a:normAutofit/>
          </a:bodyPr>
          <a:lstStyle/>
          <a:p>
            <a:pPr indent="-400050" lvl="0" marL="457200" rtl="0" algn="l">
              <a:spcBef>
                <a:spcPts val="0"/>
              </a:spcBef>
              <a:spcAft>
                <a:spcPts val="0"/>
              </a:spcAft>
              <a:buSzPts val="2700"/>
              <a:buChar char="➔"/>
            </a:pPr>
            <a:r>
              <a:rPr lang="en" sz="2700"/>
              <a:t>The origins of HB 4087</a:t>
            </a:r>
            <a:endParaRPr sz="2700"/>
          </a:p>
          <a:p>
            <a:pPr indent="-400050" lvl="0" marL="457200" rtl="0" algn="l">
              <a:spcBef>
                <a:spcPts val="0"/>
              </a:spcBef>
              <a:spcAft>
                <a:spcPts val="0"/>
              </a:spcAft>
              <a:buSzPts val="2700"/>
              <a:buChar char="➔"/>
            </a:pPr>
            <a:r>
              <a:rPr lang="en" sz="2700"/>
              <a:t>What’s included in the bill</a:t>
            </a:r>
            <a:endParaRPr sz="2700"/>
          </a:p>
          <a:p>
            <a:pPr indent="-400050" lvl="0" marL="457200" rtl="0" algn="l">
              <a:spcBef>
                <a:spcPts val="0"/>
              </a:spcBef>
              <a:spcAft>
                <a:spcPts val="0"/>
              </a:spcAft>
              <a:buSzPts val="2700"/>
              <a:buChar char="➔"/>
            </a:pPr>
            <a:r>
              <a:rPr lang="en" sz="2700"/>
              <a:t>Credentialing and assumed risk</a:t>
            </a:r>
            <a:endParaRPr sz="2700"/>
          </a:p>
          <a:p>
            <a:pPr indent="-400050" lvl="0" marL="457200" rtl="0" algn="l">
              <a:spcBef>
                <a:spcPts val="0"/>
              </a:spcBef>
              <a:spcAft>
                <a:spcPts val="0"/>
              </a:spcAft>
              <a:buSzPts val="2700"/>
              <a:buChar char="➔"/>
            </a:pPr>
            <a:r>
              <a:rPr lang="en" sz="2700"/>
              <a:t>Should they stay or do they go?</a:t>
            </a:r>
            <a:endParaRPr sz="2700"/>
          </a:p>
          <a:p>
            <a:pPr indent="-400050" lvl="0" marL="457200" rtl="0" algn="l">
              <a:spcBef>
                <a:spcPts val="0"/>
              </a:spcBef>
              <a:spcAft>
                <a:spcPts val="0"/>
              </a:spcAft>
              <a:buSzPts val="2700"/>
              <a:buChar char="➔"/>
            </a:pPr>
            <a:r>
              <a:rPr lang="en" sz="2700"/>
              <a:t>Media training and PPE</a:t>
            </a:r>
            <a:endParaRPr sz="2700"/>
          </a:p>
          <a:p>
            <a:pPr indent="-400050" lvl="0" marL="457200" rtl="0" algn="l">
              <a:spcBef>
                <a:spcPts val="0"/>
              </a:spcBef>
              <a:spcAft>
                <a:spcPts val="0"/>
              </a:spcAft>
              <a:buSzPts val="2700"/>
              <a:buChar char="➔"/>
            </a:pPr>
            <a:r>
              <a:rPr lang="en" sz="2700"/>
              <a:t>IC discretion </a:t>
            </a:r>
            <a:endParaRPr sz="2700"/>
          </a:p>
        </p:txBody>
      </p:sp>
      <p:pic>
        <p:nvPicPr>
          <p:cNvPr id="87" name="Google Shape;87;p16"/>
          <p:cNvPicPr preferRelativeResize="0"/>
          <p:nvPr/>
        </p:nvPicPr>
        <p:blipFill>
          <a:blip r:embed="rId3">
            <a:alphaModFix/>
          </a:blip>
          <a:stretch>
            <a:fillRect/>
          </a:stretch>
        </p:blipFill>
        <p:spPr>
          <a:xfrm>
            <a:off x="6347575" y="1341813"/>
            <a:ext cx="2408525" cy="3345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We Don’t Know</a:t>
            </a:r>
            <a:endParaRPr/>
          </a:p>
        </p:txBody>
      </p:sp>
      <p:sp>
        <p:nvSpPr>
          <p:cNvPr id="93" name="Google Shape;93;p17"/>
          <p:cNvSpPr txBox="1"/>
          <p:nvPr>
            <p:ph idx="1" type="body"/>
          </p:nvPr>
        </p:nvSpPr>
        <p:spPr>
          <a:xfrm>
            <a:off x="387900" y="1474945"/>
            <a:ext cx="8368200" cy="3078900"/>
          </a:xfrm>
          <a:prstGeom prst="rect">
            <a:avLst/>
          </a:prstGeom>
        </p:spPr>
        <p:txBody>
          <a:bodyPr anchorCtr="0" anchor="t" bIns="91425" lIns="91425" spcFirstLastPara="1" rIns="91425" wrap="square" tIns="91425">
            <a:normAutofit/>
          </a:bodyPr>
          <a:lstStyle/>
          <a:p>
            <a:pPr indent="-400050" lvl="0" marL="457200" rtl="0" algn="l">
              <a:spcBef>
                <a:spcPts val="0"/>
              </a:spcBef>
              <a:spcAft>
                <a:spcPts val="0"/>
              </a:spcAft>
              <a:buSzPts val="2700"/>
              <a:buChar char="➔"/>
            </a:pPr>
            <a:r>
              <a:rPr lang="en" sz="2700"/>
              <a:t>Training </a:t>
            </a:r>
            <a:r>
              <a:rPr lang="en" sz="2700"/>
              <a:t>curriculum</a:t>
            </a:r>
            <a:r>
              <a:rPr lang="en" sz="2700"/>
              <a:t> &amp; timeline</a:t>
            </a:r>
            <a:endParaRPr sz="2700"/>
          </a:p>
          <a:p>
            <a:pPr indent="-400050" lvl="0" marL="457200" rtl="0" algn="l">
              <a:spcBef>
                <a:spcPts val="0"/>
              </a:spcBef>
              <a:spcAft>
                <a:spcPts val="0"/>
              </a:spcAft>
              <a:buSzPts val="2700"/>
              <a:buChar char="➔"/>
            </a:pPr>
            <a:r>
              <a:rPr lang="en" sz="2700"/>
              <a:t>Credentialing</a:t>
            </a:r>
            <a:r>
              <a:rPr lang="en" sz="2700"/>
              <a:t> plan</a:t>
            </a:r>
            <a:endParaRPr sz="2700"/>
          </a:p>
          <a:p>
            <a:pPr indent="-400050" lvl="0" marL="457200" rtl="0" algn="l">
              <a:spcBef>
                <a:spcPts val="0"/>
              </a:spcBef>
              <a:spcAft>
                <a:spcPts val="0"/>
              </a:spcAft>
              <a:buSzPts val="2700"/>
              <a:buChar char="➔"/>
            </a:pPr>
            <a:r>
              <a:rPr lang="en" sz="2700"/>
              <a:t>Mapping &amp; incident information sharing</a:t>
            </a:r>
            <a:endParaRPr sz="2700"/>
          </a:p>
        </p:txBody>
      </p:sp>
      <p:pic>
        <p:nvPicPr>
          <p:cNvPr id="94" name="Google Shape;94;p17"/>
          <p:cNvPicPr preferRelativeResize="0"/>
          <p:nvPr/>
        </p:nvPicPr>
        <p:blipFill>
          <a:blip r:embed="rId3">
            <a:alphaModFix/>
          </a:blip>
          <a:stretch>
            <a:fillRect/>
          </a:stretch>
        </p:blipFill>
        <p:spPr>
          <a:xfrm>
            <a:off x="2900949" y="3266675"/>
            <a:ext cx="3342100" cy="1573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idx="4294967295"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How This Affects You</a:t>
            </a:r>
            <a:endParaRPr/>
          </a:p>
        </p:txBody>
      </p:sp>
      <p:grpSp>
        <p:nvGrpSpPr>
          <p:cNvPr id="100" name="Google Shape;100;p18"/>
          <p:cNvGrpSpPr/>
          <p:nvPr/>
        </p:nvGrpSpPr>
        <p:grpSpPr>
          <a:xfrm>
            <a:off x="431825" y="1342525"/>
            <a:ext cx="2683300" cy="3302700"/>
            <a:chOff x="431825" y="1342525"/>
            <a:chExt cx="2683300" cy="3302700"/>
          </a:xfrm>
        </p:grpSpPr>
        <p:sp>
          <p:nvSpPr>
            <p:cNvPr id="101" name="Google Shape;101;p18"/>
            <p:cNvSpPr/>
            <p:nvPr/>
          </p:nvSpPr>
          <p:spPr>
            <a:xfrm>
              <a:off x="431825" y="1342525"/>
              <a:ext cx="26832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8"/>
            <p:cNvSpPr txBox="1"/>
            <p:nvPr/>
          </p:nvSpPr>
          <p:spPr>
            <a:xfrm>
              <a:off x="431925" y="1342525"/>
              <a:ext cx="26832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8"/>
          <p:cNvSpPr txBox="1"/>
          <p:nvPr>
            <p:ph idx="4294967295" type="body"/>
          </p:nvPr>
        </p:nvSpPr>
        <p:spPr>
          <a:xfrm>
            <a:off x="489192" y="1337725"/>
            <a:ext cx="349500" cy="823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chemeClr val="lt1"/>
                </a:solidFill>
              </a:rPr>
              <a:t>1</a:t>
            </a:r>
            <a:endParaRPr>
              <a:solidFill>
                <a:schemeClr val="lt1"/>
              </a:solidFill>
            </a:endParaRPr>
          </a:p>
        </p:txBody>
      </p:sp>
      <p:cxnSp>
        <p:nvCxnSpPr>
          <p:cNvPr id="104" name="Google Shape;104;p18"/>
          <p:cNvCxnSpPr/>
          <p:nvPr/>
        </p:nvCxnSpPr>
        <p:spPr>
          <a:xfrm>
            <a:off x="857675" y="1514725"/>
            <a:ext cx="0" cy="478800"/>
          </a:xfrm>
          <a:prstGeom prst="straightConnector1">
            <a:avLst/>
          </a:prstGeom>
          <a:noFill/>
          <a:ln cap="flat" cmpd="sng" w="9525">
            <a:solidFill>
              <a:schemeClr val="lt1"/>
            </a:solidFill>
            <a:prstDash val="solid"/>
            <a:round/>
            <a:headEnd len="sm" w="sm" type="none"/>
            <a:tailEnd len="sm" w="sm" type="none"/>
          </a:ln>
        </p:spPr>
      </p:cxnSp>
      <p:sp>
        <p:nvSpPr>
          <p:cNvPr id="105" name="Google Shape;105;p18"/>
          <p:cNvSpPr txBox="1"/>
          <p:nvPr>
            <p:ph idx="4294967295" type="body"/>
          </p:nvPr>
        </p:nvSpPr>
        <p:spPr>
          <a:xfrm>
            <a:off x="933875" y="1337725"/>
            <a:ext cx="2101800" cy="823200"/>
          </a:xfrm>
          <a:prstGeom prst="rect">
            <a:avLst/>
          </a:prstGeom>
        </p:spPr>
        <p:txBody>
          <a:bodyPr anchorCtr="0" anchor="ctr" bIns="91425" lIns="91425" spcFirstLastPara="1" rIns="91425" wrap="square" tIns="91425">
            <a:normAutofit/>
          </a:bodyPr>
          <a:lstStyle/>
          <a:p>
            <a:pPr indent="0" lvl="0" marL="0" rtl="0" algn="l">
              <a:lnSpc>
                <a:spcPct val="100000"/>
              </a:lnSpc>
              <a:spcBef>
                <a:spcPts val="0"/>
              </a:spcBef>
              <a:spcAft>
                <a:spcPts val="0"/>
              </a:spcAft>
              <a:buNone/>
            </a:pPr>
            <a:r>
              <a:rPr lang="en">
                <a:solidFill>
                  <a:schemeClr val="lt1"/>
                </a:solidFill>
              </a:rPr>
              <a:t>Presence</a:t>
            </a:r>
            <a:endParaRPr>
              <a:solidFill>
                <a:schemeClr val="lt1"/>
              </a:solidFill>
            </a:endParaRPr>
          </a:p>
        </p:txBody>
      </p:sp>
      <p:sp>
        <p:nvSpPr>
          <p:cNvPr id="106" name="Google Shape;106;p18"/>
          <p:cNvSpPr txBox="1"/>
          <p:nvPr>
            <p:ph idx="4294967295" type="body"/>
          </p:nvPr>
        </p:nvSpPr>
        <p:spPr>
          <a:xfrm>
            <a:off x="508125" y="2268950"/>
            <a:ext cx="2530800" cy="2376300"/>
          </a:xfrm>
          <a:prstGeom prst="rect">
            <a:avLst/>
          </a:prstGeom>
        </p:spPr>
        <p:txBody>
          <a:bodyPr anchorCtr="0" anchor="t" bIns="91425" lIns="91425" spcFirstLastPara="1" rIns="91425" wrap="square" tIns="91425">
            <a:normAutofit/>
          </a:bodyPr>
          <a:lstStyle/>
          <a:p>
            <a:pPr indent="-317500" lvl="0" marL="457200" rtl="0" algn="l">
              <a:lnSpc>
                <a:spcPct val="150000"/>
              </a:lnSpc>
              <a:spcBef>
                <a:spcPts val="0"/>
              </a:spcBef>
              <a:spcAft>
                <a:spcPts val="0"/>
              </a:spcAft>
              <a:buSzPts val="1400"/>
              <a:buChar char="●"/>
            </a:pPr>
            <a:r>
              <a:rPr lang="en" sz="1400"/>
              <a:t>You may see media in areas you haven’t seen them before</a:t>
            </a:r>
            <a:endParaRPr sz="1400"/>
          </a:p>
        </p:txBody>
      </p:sp>
      <p:grpSp>
        <p:nvGrpSpPr>
          <p:cNvPr id="107" name="Google Shape;107;p18"/>
          <p:cNvGrpSpPr/>
          <p:nvPr/>
        </p:nvGrpSpPr>
        <p:grpSpPr>
          <a:xfrm>
            <a:off x="3221800" y="1342525"/>
            <a:ext cx="2673004" cy="3302700"/>
            <a:chOff x="3221800" y="1342525"/>
            <a:chExt cx="2673004" cy="3302700"/>
          </a:xfrm>
        </p:grpSpPr>
        <p:sp>
          <p:nvSpPr>
            <p:cNvPr id="108" name="Google Shape;108;p18"/>
            <p:cNvSpPr/>
            <p:nvPr/>
          </p:nvSpPr>
          <p:spPr>
            <a:xfrm>
              <a:off x="3221803" y="1342525"/>
              <a:ext cx="26730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8"/>
            <p:cNvSpPr txBox="1"/>
            <p:nvPr/>
          </p:nvSpPr>
          <p:spPr>
            <a:xfrm>
              <a:off x="3221800" y="1342525"/>
              <a:ext cx="26730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0" name="Google Shape;110;p18"/>
          <p:cNvSpPr txBox="1"/>
          <p:nvPr>
            <p:ph idx="4294967295" type="body"/>
          </p:nvPr>
        </p:nvSpPr>
        <p:spPr>
          <a:xfrm>
            <a:off x="3275767" y="1337725"/>
            <a:ext cx="349500" cy="823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chemeClr val="lt1"/>
                </a:solidFill>
              </a:rPr>
              <a:t>2</a:t>
            </a:r>
            <a:endParaRPr>
              <a:solidFill>
                <a:schemeClr val="lt1"/>
              </a:solidFill>
            </a:endParaRPr>
          </a:p>
        </p:txBody>
      </p:sp>
      <p:cxnSp>
        <p:nvCxnSpPr>
          <p:cNvPr id="111" name="Google Shape;111;p18"/>
          <p:cNvCxnSpPr/>
          <p:nvPr/>
        </p:nvCxnSpPr>
        <p:spPr>
          <a:xfrm>
            <a:off x="3647550" y="1514725"/>
            <a:ext cx="0" cy="478800"/>
          </a:xfrm>
          <a:prstGeom prst="straightConnector1">
            <a:avLst/>
          </a:prstGeom>
          <a:noFill/>
          <a:ln cap="flat" cmpd="sng" w="9525">
            <a:solidFill>
              <a:schemeClr val="lt1"/>
            </a:solidFill>
            <a:prstDash val="solid"/>
            <a:round/>
            <a:headEnd len="sm" w="sm" type="none"/>
            <a:tailEnd len="sm" w="sm" type="none"/>
          </a:ln>
        </p:spPr>
      </p:cxnSp>
      <p:sp>
        <p:nvSpPr>
          <p:cNvPr id="112" name="Google Shape;112;p18"/>
          <p:cNvSpPr txBox="1"/>
          <p:nvPr>
            <p:ph idx="4294967295" type="body"/>
          </p:nvPr>
        </p:nvSpPr>
        <p:spPr>
          <a:xfrm>
            <a:off x="3723750" y="1342525"/>
            <a:ext cx="2101800" cy="823200"/>
          </a:xfrm>
          <a:prstGeom prst="rect">
            <a:avLst/>
          </a:prstGeom>
        </p:spPr>
        <p:txBody>
          <a:bodyPr anchorCtr="0" anchor="ctr" bIns="91425" lIns="91425" spcFirstLastPara="1" rIns="91425" wrap="square" tIns="91425">
            <a:normAutofit/>
          </a:bodyPr>
          <a:lstStyle/>
          <a:p>
            <a:pPr indent="0" lvl="0" marL="0" rtl="0" algn="l">
              <a:lnSpc>
                <a:spcPct val="100000"/>
              </a:lnSpc>
              <a:spcBef>
                <a:spcPts val="0"/>
              </a:spcBef>
              <a:spcAft>
                <a:spcPts val="0"/>
              </a:spcAft>
              <a:buNone/>
            </a:pPr>
            <a:r>
              <a:rPr lang="en">
                <a:solidFill>
                  <a:schemeClr val="lt1"/>
                </a:solidFill>
              </a:rPr>
              <a:t>First Contact</a:t>
            </a:r>
            <a:endParaRPr>
              <a:solidFill>
                <a:schemeClr val="lt1"/>
              </a:solidFill>
            </a:endParaRPr>
          </a:p>
        </p:txBody>
      </p:sp>
      <p:sp>
        <p:nvSpPr>
          <p:cNvPr id="113" name="Google Shape;113;p18"/>
          <p:cNvSpPr txBox="1"/>
          <p:nvPr>
            <p:ph idx="4294967295" type="body"/>
          </p:nvPr>
        </p:nvSpPr>
        <p:spPr>
          <a:xfrm>
            <a:off x="3294700" y="2268950"/>
            <a:ext cx="2530800" cy="2376300"/>
          </a:xfrm>
          <a:prstGeom prst="rect">
            <a:avLst/>
          </a:prstGeom>
        </p:spPr>
        <p:txBody>
          <a:bodyPr anchorCtr="0" anchor="t" bIns="91425" lIns="91425" spcFirstLastPara="1" rIns="91425" wrap="square" tIns="91425">
            <a:normAutofit/>
          </a:bodyPr>
          <a:lstStyle/>
          <a:p>
            <a:pPr indent="-317500" lvl="0" marL="457200" rtl="0" algn="l">
              <a:lnSpc>
                <a:spcPct val="150000"/>
              </a:lnSpc>
              <a:spcBef>
                <a:spcPts val="0"/>
              </a:spcBef>
              <a:spcAft>
                <a:spcPts val="0"/>
              </a:spcAft>
              <a:buSzPts val="1400"/>
              <a:buChar char="●"/>
            </a:pPr>
            <a:r>
              <a:rPr lang="en" sz="1400"/>
              <a:t>You may be the first person a reporter meets at the fire</a:t>
            </a:r>
            <a:endParaRPr sz="1400"/>
          </a:p>
          <a:p>
            <a:pPr indent="0" lvl="0" marL="457200" rtl="0" algn="l">
              <a:lnSpc>
                <a:spcPct val="150000"/>
              </a:lnSpc>
              <a:spcBef>
                <a:spcPts val="0"/>
              </a:spcBef>
              <a:spcAft>
                <a:spcPts val="0"/>
              </a:spcAft>
              <a:buNone/>
            </a:pPr>
            <a:r>
              <a:t/>
            </a:r>
            <a:endParaRPr sz="1400"/>
          </a:p>
        </p:txBody>
      </p:sp>
      <p:grpSp>
        <p:nvGrpSpPr>
          <p:cNvPr id="114" name="Google Shape;114;p18"/>
          <p:cNvGrpSpPr/>
          <p:nvPr/>
        </p:nvGrpSpPr>
        <p:grpSpPr>
          <a:xfrm>
            <a:off x="6007125" y="1342525"/>
            <a:ext cx="2673000" cy="3302700"/>
            <a:chOff x="6007125" y="1342525"/>
            <a:chExt cx="2673000" cy="3302700"/>
          </a:xfrm>
        </p:grpSpPr>
        <p:sp>
          <p:nvSpPr>
            <p:cNvPr id="115" name="Google Shape;115;p18"/>
            <p:cNvSpPr/>
            <p:nvPr/>
          </p:nvSpPr>
          <p:spPr>
            <a:xfrm>
              <a:off x="6007125" y="1342525"/>
              <a:ext cx="26730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8"/>
            <p:cNvSpPr txBox="1"/>
            <p:nvPr/>
          </p:nvSpPr>
          <p:spPr>
            <a:xfrm>
              <a:off x="6007125" y="1342525"/>
              <a:ext cx="26730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7" name="Google Shape;117;p18"/>
          <p:cNvSpPr txBox="1"/>
          <p:nvPr>
            <p:ph idx="4294967295" type="body"/>
          </p:nvPr>
        </p:nvSpPr>
        <p:spPr>
          <a:xfrm>
            <a:off x="6058742" y="1337725"/>
            <a:ext cx="349500" cy="823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chemeClr val="lt1"/>
                </a:solidFill>
              </a:rPr>
              <a:t>3</a:t>
            </a:r>
            <a:endParaRPr>
              <a:solidFill>
                <a:schemeClr val="lt1"/>
              </a:solidFill>
            </a:endParaRPr>
          </a:p>
        </p:txBody>
      </p:sp>
      <p:cxnSp>
        <p:nvCxnSpPr>
          <p:cNvPr id="118" name="Google Shape;118;p18"/>
          <p:cNvCxnSpPr/>
          <p:nvPr/>
        </p:nvCxnSpPr>
        <p:spPr>
          <a:xfrm>
            <a:off x="6427225" y="1514725"/>
            <a:ext cx="0" cy="478800"/>
          </a:xfrm>
          <a:prstGeom prst="straightConnector1">
            <a:avLst/>
          </a:prstGeom>
          <a:noFill/>
          <a:ln cap="flat" cmpd="sng" w="9525">
            <a:solidFill>
              <a:schemeClr val="lt1"/>
            </a:solidFill>
            <a:prstDash val="solid"/>
            <a:round/>
            <a:headEnd len="sm" w="sm" type="none"/>
            <a:tailEnd len="sm" w="sm" type="none"/>
          </a:ln>
        </p:spPr>
      </p:cxnSp>
      <p:sp>
        <p:nvSpPr>
          <p:cNvPr id="119" name="Google Shape;119;p18"/>
          <p:cNvSpPr txBox="1"/>
          <p:nvPr>
            <p:ph idx="4294967295" type="body"/>
          </p:nvPr>
        </p:nvSpPr>
        <p:spPr>
          <a:xfrm>
            <a:off x="6503425" y="1342525"/>
            <a:ext cx="2101800" cy="823200"/>
          </a:xfrm>
          <a:prstGeom prst="rect">
            <a:avLst/>
          </a:prstGeom>
        </p:spPr>
        <p:txBody>
          <a:bodyPr anchorCtr="0" anchor="ctr" bIns="91425" lIns="91425" spcFirstLastPara="1" rIns="91425" wrap="square" tIns="91425">
            <a:normAutofit/>
          </a:bodyPr>
          <a:lstStyle/>
          <a:p>
            <a:pPr indent="0" lvl="0" marL="0" rtl="0" algn="l">
              <a:lnSpc>
                <a:spcPct val="100000"/>
              </a:lnSpc>
              <a:spcBef>
                <a:spcPts val="0"/>
              </a:spcBef>
              <a:spcAft>
                <a:spcPts val="0"/>
              </a:spcAft>
              <a:buNone/>
            </a:pPr>
            <a:r>
              <a:rPr lang="en">
                <a:solidFill>
                  <a:schemeClr val="lt1"/>
                </a:solidFill>
              </a:rPr>
              <a:t>Access</a:t>
            </a:r>
            <a:endParaRPr>
              <a:solidFill>
                <a:schemeClr val="lt1"/>
              </a:solidFill>
            </a:endParaRPr>
          </a:p>
        </p:txBody>
      </p:sp>
      <p:sp>
        <p:nvSpPr>
          <p:cNvPr id="120" name="Google Shape;120;p18"/>
          <p:cNvSpPr txBox="1"/>
          <p:nvPr>
            <p:ph idx="4294967295" type="body"/>
          </p:nvPr>
        </p:nvSpPr>
        <p:spPr>
          <a:xfrm>
            <a:off x="6077675" y="2268950"/>
            <a:ext cx="2530800" cy="2376300"/>
          </a:xfrm>
          <a:prstGeom prst="rect">
            <a:avLst/>
          </a:prstGeom>
        </p:spPr>
        <p:txBody>
          <a:bodyPr anchorCtr="0" anchor="t" bIns="91425" lIns="91425" spcFirstLastPara="1" rIns="91425" wrap="square" tIns="91425">
            <a:normAutofit/>
          </a:bodyPr>
          <a:lstStyle/>
          <a:p>
            <a:pPr indent="-317500" lvl="0" marL="457200" rtl="0" algn="l">
              <a:lnSpc>
                <a:spcPct val="150000"/>
              </a:lnSpc>
              <a:spcBef>
                <a:spcPts val="0"/>
              </a:spcBef>
              <a:spcAft>
                <a:spcPts val="0"/>
              </a:spcAft>
              <a:buSzPts val="1400"/>
              <a:buChar char="●"/>
            </a:pPr>
            <a:r>
              <a:rPr lang="en" sz="1400"/>
              <a:t>You are not in charge of managing access</a:t>
            </a:r>
            <a:endParaRPr sz="1400"/>
          </a:p>
          <a:p>
            <a:pPr indent="-317500" lvl="0" marL="457200" rtl="0" algn="l">
              <a:lnSpc>
                <a:spcPct val="150000"/>
              </a:lnSpc>
              <a:spcBef>
                <a:spcPts val="0"/>
              </a:spcBef>
              <a:spcAft>
                <a:spcPts val="0"/>
              </a:spcAft>
              <a:buSzPts val="1400"/>
              <a:buChar char="●"/>
            </a:pPr>
            <a:r>
              <a:rPr lang="en" sz="1400"/>
              <a:t>Access to the </a:t>
            </a:r>
            <a:r>
              <a:rPr lang="en" sz="1400"/>
              <a:t>incident</a:t>
            </a:r>
            <a:r>
              <a:rPr lang="en" sz="1400"/>
              <a:t> does not mean access to fire fighters</a:t>
            </a:r>
            <a:endParaRPr sz="1400"/>
          </a:p>
          <a:p>
            <a:pPr indent="0" lvl="0" marL="457200" rtl="0" algn="l">
              <a:spcBef>
                <a:spcPts val="1200"/>
              </a:spcBef>
              <a:spcAft>
                <a:spcPts val="1200"/>
              </a:spcAft>
              <a:buNone/>
            </a:pPr>
            <a:r>
              <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idx="4294967295"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Key To Success</a:t>
            </a:r>
            <a:endParaRPr/>
          </a:p>
        </p:txBody>
      </p:sp>
      <p:grpSp>
        <p:nvGrpSpPr>
          <p:cNvPr id="126" name="Google Shape;126;p19"/>
          <p:cNvGrpSpPr/>
          <p:nvPr/>
        </p:nvGrpSpPr>
        <p:grpSpPr>
          <a:xfrm>
            <a:off x="431825" y="1342525"/>
            <a:ext cx="2683300" cy="3302700"/>
            <a:chOff x="431825" y="1342525"/>
            <a:chExt cx="2683300" cy="3302700"/>
          </a:xfrm>
        </p:grpSpPr>
        <p:sp>
          <p:nvSpPr>
            <p:cNvPr id="127" name="Google Shape;127;p19"/>
            <p:cNvSpPr/>
            <p:nvPr/>
          </p:nvSpPr>
          <p:spPr>
            <a:xfrm>
              <a:off x="431825" y="1342525"/>
              <a:ext cx="26832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9"/>
            <p:cNvSpPr txBox="1"/>
            <p:nvPr/>
          </p:nvSpPr>
          <p:spPr>
            <a:xfrm>
              <a:off x="431925" y="1342525"/>
              <a:ext cx="26832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9" name="Google Shape;129;p19"/>
          <p:cNvSpPr txBox="1"/>
          <p:nvPr>
            <p:ph idx="4294967295" type="body"/>
          </p:nvPr>
        </p:nvSpPr>
        <p:spPr>
          <a:xfrm>
            <a:off x="489192" y="1337725"/>
            <a:ext cx="349500" cy="823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chemeClr val="lt1"/>
                </a:solidFill>
              </a:rPr>
              <a:t>1</a:t>
            </a:r>
            <a:endParaRPr>
              <a:solidFill>
                <a:schemeClr val="lt1"/>
              </a:solidFill>
            </a:endParaRPr>
          </a:p>
        </p:txBody>
      </p:sp>
      <p:cxnSp>
        <p:nvCxnSpPr>
          <p:cNvPr id="130" name="Google Shape;130;p19"/>
          <p:cNvCxnSpPr/>
          <p:nvPr/>
        </p:nvCxnSpPr>
        <p:spPr>
          <a:xfrm>
            <a:off x="857675" y="1514725"/>
            <a:ext cx="0" cy="478800"/>
          </a:xfrm>
          <a:prstGeom prst="straightConnector1">
            <a:avLst/>
          </a:prstGeom>
          <a:noFill/>
          <a:ln cap="flat" cmpd="sng" w="9525">
            <a:solidFill>
              <a:schemeClr val="lt1"/>
            </a:solidFill>
            <a:prstDash val="solid"/>
            <a:round/>
            <a:headEnd len="sm" w="sm" type="none"/>
            <a:tailEnd len="sm" w="sm" type="none"/>
          </a:ln>
        </p:spPr>
      </p:cxnSp>
      <p:sp>
        <p:nvSpPr>
          <p:cNvPr id="131" name="Google Shape;131;p19"/>
          <p:cNvSpPr txBox="1"/>
          <p:nvPr>
            <p:ph idx="4294967295" type="body"/>
          </p:nvPr>
        </p:nvSpPr>
        <p:spPr>
          <a:xfrm>
            <a:off x="933875" y="1337725"/>
            <a:ext cx="2101800" cy="823200"/>
          </a:xfrm>
          <a:prstGeom prst="rect">
            <a:avLst/>
          </a:prstGeom>
        </p:spPr>
        <p:txBody>
          <a:bodyPr anchorCtr="0" anchor="ctr" bIns="91425" lIns="91425" spcFirstLastPara="1" rIns="91425" wrap="square" tIns="91425">
            <a:normAutofit/>
          </a:bodyPr>
          <a:lstStyle/>
          <a:p>
            <a:pPr indent="0" lvl="0" marL="0" rtl="0" algn="l">
              <a:lnSpc>
                <a:spcPct val="100000"/>
              </a:lnSpc>
              <a:spcBef>
                <a:spcPts val="0"/>
              </a:spcBef>
              <a:spcAft>
                <a:spcPts val="0"/>
              </a:spcAft>
              <a:buNone/>
            </a:pPr>
            <a:r>
              <a:rPr lang="en">
                <a:solidFill>
                  <a:schemeClr val="lt1"/>
                </a:solidFill>
              </a:rPr>
              <a:t>Advise</a:t>
            </a:r>
            <a:endParaRPr>
              <a:solidFill>
                <a:schemeClr val="lt1"/>
              </a:solidFill>
            </a:endParaRPr>
          </a:p>
        </p:txBody>
      </p:sp>
      <p:sp>
        <p:nvSpPr>
          <p:cNvPr id="132" name="Google Shape;132;p19"/>
          <p:cNvSpPr txBox="1"/>
          <p:nvPr>
            <p:ph idx="4294967295" type="body"/>
          </p:nvPr>
        </p:nvSpPr>
        <p:spPr>
          <a:xfrm>
            <a:off x="508125" y="2268950"/>
            <a:ext cx="2530800" cy="2376300"/>
          </a:xfrm>
          <a:prstGeom prst="rect">
            <a:avLst/>
          </a:prstGeom>
        </p:spPr>
        <p:txBody>
          <a:bodyPr anchorCtr="0" anchor="t" bIns="91425" lIns="91425" spcFirstLastPara="1" rIns="91425" wrap="square" tIns="91425">
            <a:normAutofit/>
          </a:bodyPr>
          <a:lstStyle/>
          <a:p>
            <a:pPr indent="-317500" lvl="0" marL="457200" rtl="0" algn="l">
              <a:lnSpc>
                <a:spcPct val="150000"/>
              </a:lnSpc>
              <a:spcBef>
                <a:spcPts val="0"/>
              </a:spcBef>
              <a:spcAft>
                <a:spcPts val="0"/>
              </a:spcAft>
              <a:buSzPts val="1400"/>
              <a:buChar char="●"/>
            </a:pPr>
            <a:r>
              <a:rPr lang="en" sz="1400"/>
              <a:t>Inform media when conditions are unsafe or could change</a:t>
            </a:r>
            <a:endParaRPr sz="1400"/>
          </a:p>
          <a:p>
            <a:pPr indent="-317500" lvl="0" marL="457200" rtl="0" algn="l">
              <a:lnSpc>
                <a:spcPct val="150000"/>
              </a:lnSpc>
              <a:spcBef>
                <a:spcPts val="0"/>
              </a:spcBef>
              <a:spcAft>
                <a:spcPts val="0"/>
              </a:spcAft>
              <a:buSzPts val="1400"/>
              <a:buChar char="●"/>
            </a:pPr>
            <a:r>
              <a:rPr lang="en" sz="1400"/>
              <a:t>Let them know if they are on private lands</a:t>
            </a:r>
            <a:endParaRPr sz="1400"/>
          </a:p>
        </p:txBody>
      </p:sp>
      <p:grpSp>
        <p:nvGrpSpPr>
          <p:cNvPr id="133" name="Google Shape;133;p19"/>
          <p:cNvGrpSpPr/>
          <p:nvPr/>
        </p:nvGrpSpPr>
        <p:grpSpPr>
          <a:xfrm>
            <a:off x="3221800" y="1342525"/>
            <a:ext cx="2673003" cy="3302700"/>
            <a:chOff x="3221800" y="1342525"/>
            <a:chExt cx="2673003" cy="3302700"/>
          </a:xfrm>
        </p:grpSpPr>
        <p:sp>
          <p:nvSpPr>
            <p:cNvPr id="134" name="Google Shape;134;p19"/>
            <p:cNvSpPr/>
            <p:nvPr/>
          </p:nvSpPr>
          <p:spPr>
            <a:xfrm>
              <a:off x="3221803" y="1342525"/>
              <a:ext cx="26730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9"/>
            <p:cNvSpPr txBox="1"/>
            <p:nvPr/>
          </p:nvSpPr>
          <p:spPr>
            <a:xfrm>
              <a:off x="3221800" y="1342525"/>
              <a:ext cx="26730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6" name="Google Shape;136;p19"/>
          <p:cNvSpPr txBox="1"/>
          <p:nvPr>
            <p:ph idx="4294967295" type="body"/>
          </p:nvPr>
        </p:nvSpPr>
        <p:spPr>
          <a:xfrm>
            <a:off x="3275767" y="1337725"/>
            <a:ext cx="349500" cy="823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chemeClr val="lt1"/>
                </a:solidFill>
              </a:rPr>
              <a:t>2</a:t>
            </a:r>
            <a:endParaRPr>
              <a:solidFill>
                <a:schemeClr val="lt1"/>
              </a:solidFill>
            </a:endParaRPr>
          </a:p>
        </p:txBody>
      </p:sp>
      <p:cxnSp>
        <p:nvCxnSpPr>
          <p:cNvPr id="137" name="Google Shape;137;p19"/>
          <p:cNvCxnSpPr/>
          <p:nvPr/>
        </p:nvCxnSpPr>
        <p:spPr>
          <a:xfrm>
            <a:off x="3647550" y="1514725"/>
            <a:ext cx="0" cy="478800"/>
          </a:xfrm>
          <a:prstGeom prst="straightConnector1">
            <a:avLst/>
          </a:prstGeom>
          <a:noFill/>
          <a:ln cap="flat" cmpd="sng" w="9525">
            <a:solidFill>
              <a:schemeClr val="lt1"/>
            </a:solidFill>
            <a:prstDash val="solid"/>
            <a:round/>
            <a:headEnd len="sm" w="sm" type="none"/>
            <a:tailEnd len="sm" w="sm" type="none"/>
          </a:ln>
        </p:spPr>
      </p:cxnSp>
      <p:sp>
        <p:nvSpPr>
          <p:cNvPr id="138" name="Google Shape;138;p19"/>
          <p:cNvSpPr txBox="1"/>
          <p:nvPr>
            <p:ph idx="4294967295" type="body"/>
          </p:nvPr>
        </p:nvSpPr>
        <p:spPr>
          <a:xfrm>
            <a:off x="3723750" y="1342525"/>
            <a:ext cx="2101800" cy="823200"/>
          </a:xfrm>
          <a:prstGeom prst="rect">
            <a:avLst/>
          </a:prstGeom>
        </p:spPr>
        <p:txBody>
          <a:bodyPr anchorCtr="0" anchor="ctr" bIns="91425" lIns="91425" spcFirstLastPara="1" rIns="91425" wrap="square" tIns="91425">
            <a:normAutofit/>
          </a:bodyPr>
          <a:lstStyle/>
          <a:p>
            <a:pPr indent="0" lvl="0" marL="0" rtl="0" algn="l">
              <a:lnSpc>
                <a:spcPct val="100000"/>
              </a:lnSpc>
              <a:spcBef>
                <a:spcPts val="0"/>
              </a:spcBef>
              <a:spcAft>
                <a:spcPts val="0"/>
              </a:spcAft>
              <a:buNone/>
            </a:pPr>
            <a:r>
              <a:rPr lang="en">
                <a:solidFill>
                  <a:schemeClr val="lt1"/>
                </a:solidFill>
              </a:rPr>
              <a:t>Behavior</a:t>
            </a:r>
            <a:endParaRPr>
              <a:solidFill>
                <a:schemeClr val="lt1"/>
              </a:solidFill>
            </a:endParaRPr>
          </a:p>
        </p:txBody>
      </p:sp>
      <p:sp>
        <p:nvSpPr>
          <p:cNvPr id="139" name="Google Shape;139;p19"/>
          <p:cNvSpPr txBox="1"/>
          <p:nvPr>
            <p:ph idx="4294967295" type="body"/>
          </p:nvPr>
        </p:nvSpPr>
        <p:spPr>
          <a:xfrm>
            <a:off x="3294700" y="2268950"/>
            <a:ext cx="2530800" cy="2376300"/>
          </a:xfrm>
          <a:prstGeom prst="rect">
            <a:avLst/>
          </a:prstGeom>
        </p:spPr>
        <p:txBody>
          <a:bodyPr anchorCtr="0" anchor="t" bIns="91425" lIns="91425" spcFirstLastPara="1" rIns="91425" wrap="square" tIns="91425">
            <a:normAutofit/>
          </a:bodyPr>
          <a:lstStyle/>
          <a:p>
            <a:pPr indent="-317500" lvl="0" marL="457200" rtl="0" algn="l">
              <a:lnSpc>
                <a:spcPct val="150000"/>
              </a:lnSpc>
              <a:spcBef>
                <a:spcPts val="0"/>
              </a:spcBef>
              <a:spcAft>
                <a:spcPts val="0"/>
              </a:spcAft>
              <a:buSzPts val="1400"/>
              <a:buChar char="●"/>
            </a:pPr>
            <a:r>
              <a:rPr lang="en" sz="1400"/>
              <a:t>Customer service</a:t>
            </a:r>
            <a:endParaRPr sz="1400"/>
          </a:p>
          <a:p>
            <a:pPr indent="-317500" lvl="0" marL="457200" rtl="0" algn="l">
              <a:lnSpc>
                <a:spcPct val="150000"/>
              </a:lnSpc>
              <a:spcBef>
                <a:spcPts val="0"/>
              </a:spcBef>
              <a:spcAft>
                <a:spcPts val="0"/>
              </a:spcAft>
              <a:buSzPts val="1400"/>
              <a:buChar char="●"/>
            </a:pPr>
            <a:r>
              <a:rPr lang="en" sz="1400"/>
              <a:t>Check to make sure proper PPE is on</a:t>
            </a:r>
            <a:endParaRPr sz="1400"/>
          </a:p>
          <a:p>
            <a:pPr indent="-317500" lvl="0" marL="457200" rtl="0" algn="l">
              <a:lnSpc>
                <a:spcPct val="150000"/>
              </a:lnSpc>
              <a:spcBef>
                <a:spcPts val="0"/>
              </a:spcBef>
              <a:spcAft>
                <a:spcPts val="0"/>
              </a:spcAft>
              <a:buSzPts val="1400"/>
              <a:buChar char="●"/>
            </a:pPr>
            <a:r>
              <a:rPr lang="en" sz="1400"/>
              <a:t>Expect to be on camera</a:t>
            </a:r>
            <a:endParaRPr sz="1400"/>
          </a:p>
          <a:p>
            <a:pPr indent="-317500" lvl="0" marL="457200" rtl="0" algn="l">
              <a:lnSpc>
                <a:spcPct val="150000"/>
              </a:lnSpc>
              <a:spcBef>
                <a:spcPts val="0"/>
              </a:spcBef>
              <a:spcAft>
                <a:spcPts val="0"/>
              </a:spcAft>
              <a:buSzPts val="1400"/>
              <a:buChar char="●"/>
            </a:pPr>
            <a:r>
              <a:rPr lang="en" sz="1400"/>
              <a:t>B-roll vs </a:t>
            </a:r>
            <a:r>
              <a:rPr lang="en" sz="1400"/>
              <a:t>interview</a:t>
            </a:r>
            <a:r>
              <a:rPr lang="en" sz="1400"/>
              <a:t> </a:t>
            </a:r>
            <a:endParaRPr sz="1400"/>
          </a:p>
          <a:p>
            <a:pPr indent="0" lvl="0" marL="457200" rtl="0" algn="l">
              <a:lnSpc>
                <a:spcPct val="150000"/>
              </a:lnSpc>
              <a:spcBef>
                <a:spcPts val="0"/>
              </a:spcBef>
              <a:spcAft>
                <a:spcPts val="0"/>
              </a:spcAft>
              <a:buNone/>
            </a:pPr>
            <a:r>
              <a:t/>
            </a:r>
            <a:endParaRPr sz="1400"/>
          </a:p>
        </p:txBody>
      </p:sp>
      <p:grpSp>
        <p:nvGrpSpPr>
          <p:cNvPr id="140" name="Google Shape;140;p19"/>
          <p:cNvGrpSpPr/>
          <p:nvPr/>
        </p:nvGrpSpPr>
        <p:grpSpPr>
          <a:xfrm>
            <a:off x="6007125" y="1342525"/>
            <a:ext cx="2673000" cy="3302700"/>
            <a:chOff x="6007125" y="1342525"/>
            <a:chExt cx="2673000" cy="3302700"/>
          </a:xfrm>
        </p:grpSpPr>
        <p:sp>
          <p:nvSpPr>
            <p:cNvPr id="141" name="Google Shape;141;p19"/>
            <p:cNvSpPr/>
            <p:nvPr/>
          </p:nvSpPr>
          <p:spPr>
            <a:xfrm>
              <a:off x="6007125" y="1342525"/>
              <a:ext cx="26730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9"/>
            <p:cNvSpPr txBox="1"/>
            <p:nvPr/>
          </p:nvSpPr>
          <p:spPr>
            <a:xfrm>
              <a:off x="6007125" y="1342525"/>
              <a:ext cx="26730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3" name="Google Shape;143;p19"/>
          <p:cNvSpPr txBox="1"/>
          <p:nvPr>
            <p:ph idx="4294967295" type="body"/>
          </p:nvPr>
        </p:nvSpPr>
        <p:spPr>
          <a:xfrm>
            <a:off x="6058742" y="1337725"/>
            <a:ext cx="349500" cy="823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chemeClr val="lt1"/>
                </a:solidFill>
              </a:rPr>
              <a:t>3</a:t>
            </a:r>
            <a:endParaRPr>
              <a:solidFill>
                <a:schemeClr val="lt1"/>
              </a:solidFill>
            </a:endParaRPr>
          </a:p>
        </p:txBody>
      </p:sp>
      <p:cxnSp>
        <p:nvCxnSpPr>
          <p:cNvPr id="144" name="Google Shape;144;p19"/>
          <p:cNvCxnSpPr/>
          <p:nvPr/>
        </p:nvCxnSpPr>
        <p:spPr>
          <a:xfrm>
            <a:off x="6427225" y="1514725"/>
            <a:ext cx="0" cy="478800"/>
          </a:xfrm>
          <a:prstGeom prst="straightConnector1">
            <a:avLst/>
          </a:prstGeom>
          <a:noFill/>
          <a:ln cap="flat" cmpd="sng" w="9525">
            <a:solidFill>
              <a:schemeClr val="lt1"/>
            </a:solidFill>
            <a:prstDash val="solid"/>
            <a:round/>
            <a:headEnd len="sm" w="sm" type="none"/>
            <a:tailEnd len="sm" w="sm" type="none"/>
          </a:ln>
        </p:spPr>
      </p:cxnSp>
      <p:sp>
        <p:nvSpPr>
          <p:cNvPr id="145" name="Google Shape;145;p19"/>
          <p:cNvSpPr txBox="1"/>
          <p:nvPr>
            <p:ph idx="4294967295" type="body"/>
          </p:nvPr>
        </p:nvSpPr>
        <p:spPr>
          <a:xfrm>
            <a:off x="6503425" y="1342525"/>
            <a:ext cx="2101800" cy="823200"/>
          </a:xfrm>
          <a:prstGeom prst="rect">
            <a:avLst/>
          </a:prstGeom>
        </p:spPr>
        <p:txBody>
          <a:bodyPr anchorCtr="0" anchor="ctr" bIns="91425" lIns="91425" spcFirstLastPara="1" rIns="91425" wrap="square" tIns="91425">
            <a:normAutofit/>
          </a:bodyPr>
          <a:lstStyle/>
          <a:p>
            <a:pPr indent="0" lvl="0" marL="0" rtl="0" algn="l">
              <a:lnSpc>
                <a:spcPct val="100000"/>
              </a:lnSpc>
              <a:spcBef>
                <a:spcPts val="0"/>
              </a:spcBef>
              <a:spcAft>
                <a:spcPts val="0"/>
              </a:spcAft>
              <a:buNone/>
            </a:pPr>
            <a:r>
              <a:rPr lang="en">
                <a:solidFill>
                  <a:schemeClr val="lt1"/>
                </a:solidFill>
              </a:rPr>
              <a:t>Connect</a:t>
            </a:r>
            <a:endParaRPr>
              <a:solidFill>
                <a:schemeClr val="lt1"/>
              </a:solidFill>
            </a:endParaRPr>
          </a:p>
        </p:txBody>
      </p:sp>
      <p:sp>
        <p:nvSpPr>
          <p:cNvPr id="146" name="Google Shape;146;p19"/>
          <p:cNvSpPr txBox="1"/>
          <p:nvPr>
            <p:ph idx="4294967295" type="body"/>
          </p:nvPr>
        </p:nvSpPr>
        <p:spPr>
          <a:xfrm>
            <a:off x="6077675" y="2268950"/>
            <a:ext cx="2530800" cy="2376300"/>
          </a:xfrm>
          <a:prstGeom prst="rect">
            <a:avLst/>
          </a:prstGeom>
        </p:spPr>
        <p:txBody>
          <a:bodyPr anchorCtr="0" anchor="t" bIns="91425" lIns="91425" spcFirstLastPara="1" rIns="91425" wrap="square" tIns="91425">
            <a:normAutofit/>
          </a:bodyPr>
          <a:lstStyle/>
          <a:p>
            <a:pPr indent="-317500" lvl="0" marL="457200" rtl="0" algn="l">
              <a:lnSpc>
                <a:spcPct val="150000"/>
              </a:lnSpc>
              <a:spcBef>
                <a:spcPts val="0"/>
              </a:spcBef>
              <a:spcAft>
                <a:spcPts val="0"/>
              </a:spcAft>
              <a:buSzPts val="1400"/>
              <a:buChar char="●"/>
            </a:pPr>
            <a:r>
              <a:rPr lang="en" sz="1400"/>
              <a:t>Know how to connect them with a PIO</a:t>
            </a:r>
            <a:endParaRPr sz="1400"/>
          </a:p>
          <a:p>
            <a:pPr indent="-317500" lvl="0" marL="457200" rtl="0" algn="l">
              <a:lnSpc>
                <a:spcPct val="150000"/>
              </a:lnSpc>
              <a:spcBef>
                <a:spcPts val="0"/>
              </a:spcBef>
              <a:spcAft>
                <a:spcPts val="0"/>
              </a:spcAft>
              <a:buSzPts val="1400"/>
              <a:buChar char="●"/>
            </a:pPr>
            <a:r>
              <a:rPr lang="en" sz="1400"/>
              <a:t>Make line safeties aware of media presence</a:t>
            </a:r>
            <a:endParaRPr sz="1400"/>
          </a:p>
          <a:p>
            <a:pPr indent="0" lvl="0" marL="457200" rtl="0" algn="l">
              <a:spcBef>
                <a:spcPts val="0"/>
              </a:spcBef>
              <a:spcAft>
                <a:spcPts val="1200"/>
              </a:spcAft>
              <a:buNone/>
            </a:pPr>
            <a:r>
              <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Media Pocket Guide for Transition</a:t>
            </a:r>
            <a:endParaRPr/>
          </a:p>
        </p:txBody>
      </p:sp>
      <p:sp>
        <p:nvSpPr>
          <p:cNvPr id="152" name="Google Shape;152;p20"/>
          <p:cNvSpPr txBox="1"/>
          <p:nvPr>
            <p:ph idx="1" type="body"/>
          </p:nvPr>
        </p:nvSpPr>
        <p:spPr>
          <a:xfrm>
            <a:off x="387900" y="1474945"/>
            <a:ext cx="8368200" cy="30789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AutoNum type="arabicPeriod"/>
            </a:pPr>
            <a:r>
              <a:rPr lang="en" sz="2800"/>
              <a:t>How we treat the media and community has not changed</a:t>
            </a:r>
            <a:endParaRPr sz="2800"/>
          </a:p>
          <a:p>
            <a:pPr indent="-406400" lvl="0" marL="457200" rtl="0" algn="l">
              <a:spcBef>
                <a:spcPts val="0"/>
              </a:spcBef>
              <a:spcAft>
                <a:spcPts val="0"/>
              </a:spcAft>
              <a:buSzPts val="2800"/>
              <a:buAutoNum type="arabicPeriod"/>
            </a:pPr>
            <a:r>
              <a:rPr lang="en" sz="2800"/>
              <a:t>Respect and customer service still creates the best results</a:t>
            </a:r>
            <a:endParaRPr sz="2800"/>
          </a:p>
          <a:p>
            <a:pPr indent="-406400" lvl="0" marL="457200" rtl="0" algn="l">
              <a:spcBef>
                <a:spcPts val="0"/>
              </a:spcBef>
              <a:spcAft>
                <a:spcPts val="0"/>
              </a:spcAft>
              <a:buSzPts val="2800"/>
              <a:buAutoNum type="arabicPeriod"/>
            </a:pPr>
            <a:r>
              <a:rPr lang="en" sz="2800"/>
              <a:t>Media has a job to inform the public, what will that story be?</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7C00C64CFA2546A51C7831777914EA" ma:contentTypeVersion="31" ma:contentTypeDescription="Create a new document." ma:contentTypeScope="" ma:versionID="76b0e5cb28073895cb551db127e303db">
  <xsd:schema xmlns:xsd="http://www.w3.org/2001/XMLSchema" xmlns:xs="http://www.w3.org/2001/XMLSchema" xmlns:p="http://schemas.microsoft.com/office/2006/metadata/properties" xmlns:ns2="990700cb-64e5-46f2-a187-71ada6183592" xmlns:ns3="299cb2a3-dbf6-496e-af1e-b0319d491b47" targetNamespace="http://schemas.microsoft.com/office/2006/metadata/properties" ma:root="true" ma:fieldsID="8d3ad2d9b01945e5aa535ceb84dda53f" ns2:_="" ns3:_="">
    <xsd:import namespace="990700cb-64e5-46f2-a187-71ada6183592"/>
    <xsd:import namespace="299cb2a3-dbf6-496e-af1e-b0319d491b47"/>
    <xsd:element name="properties">
      <xsd:complexType>
        <xsd:sequence>
          <xsd:element name="documentManagement">
            <xsd:complexType>
              <xsd:all>
                <xsd:element ref="ns2:Division_x002f_Unit_x002f_Section_x002f_Program"/>
                <xsd:element ref="ns2:section" minOccurs="0"/>
                <xsd:element ref="ns2:Keyword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0700cb-64e5-46f2-a187-71ada6183592" elementFormDefault="qualified">
    <xsd:import namespace="http://schemas.microsoft.com/office/2006/documentManagement/types"/>
    <xsd:import namespace="http://schemas.microsoft.com/office/infopath/2007/PartnerControls"/>
    <xsd:element name="Division_x002f_Unit_x002f_Section_x002f_Program" ma:index="8" ma:displayName="Program" ma:description="This is a high level view showing what Division is responsible for the information. Some programs, sections, or units have more information and may be listed. The lowest level in the organization should be selected.  &#10;" ma:format="Dropdown" ma:internalName="Division_x002f_Unit_x002f_Section_x002f_Program" ma:readOnly="false">
      <xsd:simpleType>
        <xsd:union memberTypes="dms:Text">
          <xsd:simpleType>
            <xsd:restriction base="dms:Choice">
              <xsd:enumeration value="Administration"/>
              <xsd:enumeration value="Amber Alert"/>
              <xsd:enumeration value="Central Records Section"/>
              <xsd:enumeration value="Criminal Investigations Division"/>
              <xsd:enumeration value="Criminal Justice Information Systems"/>
              <xsd:enumeration value="Provided for External Partners"/>
              <xsd:enumeration value="Fish &amp; Wildlife Division"/>
              <xsd:enumeration value="Forensic Services Division"/>
              <xsd:enumeration value="Gaming Enforcement Division"/>
              <xsd:enumeration value="Jobs &amp; Careers"/>
              <xsd:enumeration value="Legislative Affairs"/>
              <xsd:enumeration value="Medical Examiner Division"/>
              <xsd:enumeration value="Oregon State Fire Marshal"/>
              <xsd:enumeration value="Oregon State Athletic Commission"/>
              <xsd:enumeration value="Patrol Services Division"/>
              <xsd:enumeration value="Professional Standards"/>
              <xsd:enumeration value="Sex Offender Registration"/>
            </xsd:restriction>
          </xsd:simpleType>
        </xsd:union>
      </xsd:simpleType>
    </xsd:element>
    <xsd:element name="section" ma:index="9" nillable="true" ma:displayName="Section" ma:default="Null" ma:description="Completing this field helps those areas with multiple documents best. It is redundant for those with few documents. You may be selecting the same word as selected in the Program field. This field is important to help the table on the Forms &amp; Publications appear properly." ma:format="Dropdown" ma:internalName="section" ma:readOnly="false">
      <xsd:simpleType>
        <xsd:union memberTypes="dms:Text">
          <xsd:simpleType>
            <xsd:restriction base="dms:Choice">
              <xsd:enumeration value="Null"/>
              <xsd:enumeration value="About Us"/>
              <xsd:enumeration value="Budget"/>
              <xsd:enumeration value="CJIS Security"/>
              <xsd:enumeration value="Codes &amp; Technical Services Unit"/>
              <xsd:enumeration value="Criminal Justice Information Services (CJIS)"/>
              <xsd:enumeration value="Criminal Justice Information Services (CJIS) Regulatory Unit"/>
              <xsd:enumeration value="Drug Enforcement Section"/>
              <xsd:enumeration value="Emergency/Conflagration"/>
              <xsd:enumeration value="External Partners"/>
              <xsd:enumeration value="Fire Life Safety Education (FLSE)"/>
              <xsd:enumeration value="Fire Life Safety Services (FLSS)"/>
              <xsd:enumeration value="Firearms Instant Check System (FICS)"/>
              <xsd:enumeration value="Fish &amp; Wildlife (F&amp;W)"/>
              <xsd:enumeration value="Forensic Services Division (FSD)"/>
              <xsd:enumeration value="Homicide Investigation Tracking System (HITS)"/>
              <xsd:enumeration value="Incident Management Teams (IMT)"/>
              <xsd:enumeration value="Ignition Interlock Device Program (IID)"/>
              <xsd:enumeration value="LEDS 20/20"/>
              <xsd:enumeration value="Livescan"/>
              <xsd:enumeration value="Local Emergency Planning Committee (LEPC)"/>
              <xsd:enumeration value="Open or Own Records"/>
              <xsd:enumeration value="Oregon Task Force on School Safety (OTFSS)"/>
              <xsd:enumeration value="Oregon State Athletic Commission (OSAC)"/>
              <xsd:enumeration value="Oregon State Fire Marshal (OSFM)"/>
              <xsd:enumeration value="Patrol Services"/>
              <xsd:enumeration value="Public Records"/>
              <xsd:enumeration value="Regional Hazardous Materials Emergency Response Teams (RHMERT)"/>
              <xsd:enumeration value="Regulatory Services Unit"/>
              <xsd:enumeration value="State Emergency Response Commission (SERC)"/>
              <xsd:enumeration value="Uniform Crime Reporting (UCR)"/>
              <xsd:enumeration value="Youth Fire Prevention and Intervention Unit"/>
              <xsd:enumeration value="----"/>
              <xsd:enumeration value="Fire Life Safety Services"/>
            </xsd:restriction>
          </xsd:simpleType>
        </xsd:union>
      </xsd:simpleType>
    </xsd:element>
    <xsd:element name="Keywords0" ma:index="11" ma:displayName="Keywords" ma:description="Type in keywords specific to the form. Separate each term with a comma.&#10;The keywords will help people find the form using Search. Keywords can include&#10;common misspellings or terms used by customers or any other terms that might be&#10;helpful. You can prepare some keywords ahead of time and save them in a Notepad&#10;file or Word document and then copy and paste them into this section.&#10;" ma:internalName="Keywords0"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9cb2a3-dbf6-496e-af1e-b0319d491b47"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Form Name"/>
        <xsd:element ref="dc:subject" minOccurs="0" maxOccurs="1"/>
        <xsd:element ref="dc:description" minOccurs="0" maxOccurs="1"/>
        <xsd:element name="keywords" maxOccurs="1" ma:index="10" ma:displayName="Format">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ction xmlns="990700cb-64e5-46f2-a187-71ada6183592">Emergency/Conflagration</section>
    <Division_x002f_Unit_x002f_Section_x002f_Program xmlns="990700cb-64e5-46f2-a187-71ada6183592">Oregon State Fire Marshal</Division_x002f_Unit_x002f_Section_x002f_Program>
    <Keywords0 xmlns="990700cb-64e5-46f2-a187-71ada6183592">2023 Task Force Leader Symposium</Keywords0>
  </documentManagement>
</p:properties>
</file>

<file path=customXml/itemProps1.xml><?xml version="1.0" encoding="utf-8"?>
<ds:datastoreItem xmlns:ds="http://schemas.openxmlformats.org/officeDocument/2006/customXml" ds:itemID="{2FC5B5B9-26CB-4984-B917-C6A13BD99C58}"/>
</file>

<file path=customXml/itemProps2.xml><?xml version="1.0" encoding="utf-8"?>
<ds:datastoreItem xmlns:ds="http://schemas.openxmlformats.org/officeDocument/2006/customXml" ds:itemID="{42B9FF07-8096-4900-B255-446A45A9B903}"/>
</file>

<file path=customXml/itemProps3.xml><?xml version="1.0" encoding="utf-8"?>
<ds:datastoreItem xmlns:ds="http://schemas.openxmlformats.org/officeDocument/2006/customXml" ds:itemID="{19BA5761-510E-4E07-BED8-243742A8FB7A}"/>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Public Information Presentation to OSFM TFLs</dc:title>
  <cp:keywords>Presentation</cp:keyword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0x0101000A7C00C64CFA2546A51C7831777914EA</vt:lpwstr>
  </property>
  <property fmtid="{D5CDD505-2E9C-101B-9397-08002B2CF9AE}" pid="4" name="PublishingRollupImage">
    <vt:lpwstr/>
  </property>
  <property fmtid="{D5CDD505-2E9C-101B-9397-08002B2CF9AE}" pid="5" name="Full Width Column 5">
    <vt:lpwstr/>
  </property>
  <property fmtid="{D5CDD505-2E9C-101B-9397-08002B2CF9AE}" pid="7" name="Styles">
    <vt:lpwstr/>
  </property>
  <property fmtid="{D5CDD505-2E9C-101B-9397-08002B2CF9AE}" pid="8" name="Half Column 4">
    <vt:lpwstr/>
  </property>
  <property fmtid="{D5CDD505-2E9C-101B-9397-08002B2CF9AE}" pid="9" name="PublishingContactEmail">
    <vt:lpwstr/>
  </property>
  <property fmtid="{D5CDD505-2E9C-101B-9397-08002B2CF9AE}" pid="10" name="Meta Keywords">
    <vt:lpwstr/>
  </property>
  <property fmtid="{D5CDD505-2E9C-101B-9397-08002B2CF9AE}" pid="11" name="Aside Column 1">
    <vt:lpwstr/>
  </property>
  <property fmtid="{D5CDD505-2E9C-101B-9397-08002B2CF9AE}" pid="12" name="Quarter Column 3">
    <vt:lpwstr/>
  </property>
  <property fmtid="{D5CDD505-2E9C-101B-9397-08002B2CF9AE}" pid="13" name="Thirds Column 2">
    <vt:lpwstr/>
  </property>
  <property fmtid="{D5CDD505-2E9C-101B-9397-08002B2CF9AE}" pid="14" name="Subject0">
    <vt:lpwstr/>
  </property>
  <property fmtid="{D5CDD505-2E9C-101B-9397-08002B2CF9AE}" pid="15" name="Full Width Column 3">
    <vt:lpwstr/>
  </property>
  <property fmtid="{D5CDD505-2E9C-101B-9397-08002B2CF9AE}" pid="16" name="Two Thirds One Third Column 1">
    <vt:lpwstr/>
  </property>
  <property fmtid="{D5CDD505-2E9C-101B-9397-08002B2CF9AE}" pid="17" name="Scripts">
    <vt:lpwstr/>
  </property>
  <property fmtid="{D5CDD505-2E9C-101B-9397-08002B2CF9AE}" pid="18" name="Half Column 2">
    <vt:lpwstr/>
  </property>
  <property fmtid="{D5CDD505-2E9C-101B-9397-08002B2CF9AE}" pid="19" name="Quarter Column 1">
    <vt:lpwstr/>
  </property>
  <property fmtid="{D5CDD505-2E9C-101B-9397-08002B2CF9AE}" pid="20" name="Thirds Column 5">
    <vt:lpwstr/>
  </property>
  <property fmtid="{D5CDD505-2E9C-101B-9397-08002B2CF9AE}" pid="21" name="Meta Description">
    <vt:lpwstr/>
  </property>
  <property fmtid="{D5CDD505-2E9C-101B-9397-08002B2CF9AE}" pid="22" name="One Third Two Thirds Column 1">
    <vt:lpwstr/>
  </property>
  <property fmtid="{D5CDD505-2E9C-101B-9397-08002B2CF9AE}" pid="23" name="Full Width Column 1">
    <vt:lpwstr/>
  </property>
  <property fmtid="{D5CDD505-2E9C-101B-9397-08002B2CF9AE}" pid="24" name="Audience">
    <vt:lpwstr/>
  </property>
  <property fmtid="{D5CDD505-2E9C-101B-9397-08002B2CF9AE}" pid="25" name="Aside Column 2">
    <vt:lpwstr/>
  </property>
  <property fmtid="{D5CDD505-2E9C-101B-9397-08002B2CF9AE}" pid="26" name="Quarter Column 4">
    <vt:lpwstr/>
  </property>
  <property fmtid="{D5CDD505-2E9C-101B-9397-08002B2CF9AE}" pid="27" name="Thirds Column 3">
    <vt:lpwstr/>
  </property>
  <property fmtid="{D5CDD505-2E9C-101B-9397-08002B2CF9AE}" pid="28" name="RoutingRuleDescription">
    <vt:lpwstr/>
  </property>
  <property fmtid="{D5CDD505-2E9C-101B-9397-08002B2CF9AE}" pid="29" name="Full Width Column 4">
    <vt:lpwstr/>
  </property>
  <property fmtid="{D5CDD505-2E9C-101B-9397-08002B2CF9AE}" pid="30" name="Two Thirds One Third Column 2">
    <vt:lpwstr/>
  </property>
  <property fmtid="{D5CDD505-2E9C-101B-9397-08002B2CF9AE}" pid="31" name="Half Column 3">
    <vt:lpwstr/>
  </property>
  <property fmtid="{D5CDD505-2E9C-101B-9397-08002B2CF9AE}" pid="32" name="Quarter Column 2">
    <vt:lpwstr/>
  </property>
  <property fmtid="{D5CDD505-2E9C-101B-9397-08002B2CF9AE}" pid="33" name="Thirds Column 6">
    <vt:lpwstr/>
  </property>
  <property fmtid="{D5CDD505-2E9C-101B-9397-08002B2CF9AE}" pid="34" name="Division">
    <vt:lpwstr/>
  </property>
  <property fmtid="{D5CDD505-2E9C-101B-9397-08002B2CF9AE}" pid="35" name="PublishingContactPicture">
    <vt:lpwstr/>
  </property>
  <property fmtid="{D5CDD505-2E9C-101B-9397-08002B2CF9AE}" pid="36" name="Thirds Column 1">
    <vt:lpwstr/>
  </property>
  <property fmtid="{D5CDD505-2E9C-101B-9397-08002B2CF9AE}" pid="37" name="One Third Two Thirds Column 2">
    <vt:lpwstr/>
  </property>
  <property fmtid="{D5CDD505-2E9C-101B-9397-08002B2CF9AE}" pid="38" name="PublishingContactName">
    <vt:lpwstr/>
  </property>
  <property fmtid="{D5CDD505-2E9C-101B-9397-08002B2CF9AE}" pid="39" name="Full Width Column 2">
    <vt:lpwstr/>
  </property>
  <property fmtid="{D5CDD505-2E9C-101B-9397-08002B2CF9AE}" pid="40" name="Aside Column 3">
    <vt:lpwstr/>
  </property>
  <property fmtid="{D5CDD505-2E9C-101B-9397-08002B2CF9AE}" pid="41" name="Half Column 1">
    <vt:lpwstr/>
  </property>
  <property fmtid="{D5CDD505-2E9C-101B-9397-08002B2CF9AE}" pid="42" name="Thirds Column 4">
    <vt:lpwstr/>
  </property>
</Properties>
</file>