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256" r:id="rId2"/>
    <p:sldId id="257" r:id="rId3"/>
    <p:sldId id="260" r:id="rId4"/>
    <p:sldId id="267" r:id="rId5"/>
    <p:sldId id="268" r:id="rId6"/>
    <p:sldId id="269" r:id="rId7"/>
    <p:sldId id="266" r:id="rId8"/>
    <p:sldId id="279" r:id="rId9"/>
    <p:sldId id="270" r:id="rId10"/>
    <p:sldId id="271" r:id="rId11"/>
    <p:sldId id="273" r:id="rId12"/>
    <p:sldId id="274" r:id="rId13"/>
    <p:sldId id="263" r:id="rId14"/>
    <p:sldId id="275" r:id="rId15"/>
    <p:sldId id="276" r:id="rId16"/>
    <p:sldId id="278" r:id="rId17"/>
    <p:sldId id="277"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AF90A-29A4-468F-961B-C9E58E05BFBA}" v="4" dt="2023-04-13T16:08:08.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3" autoAdjust="0"/>
    <p:restoredTop sz="94660"/>
  </p:normalViewPr>
  <p:slideViewPr>
    <p:cSldViewPr snapToGrid="0">
      <p:cViewPr varScale="1">
        <p:scale>
          <a:sx n="93" d="100"/>
          <a:sy n="93" d="100"/>
        </p:scale>
        <p:origin x="77"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Maxwell" userId="0e078fe30855c1cb" providerId="LiveId" clId="{1A522F61-4B3C-489E-B67F-7E991DAA00D1}"/>
    <pc:docChg chg="delSld">
      <pc:chgData name="Donald Maxwell" userId="0e078fe30855c1cb" providerId="LiveId" clId="{1A522F61-4B3C-489E-B67F-7E991DAA00D1}" dt="2021-04-04T20:04:13.813" v="0" actId="2696"/>
      <pc:docMkLst>
        <pc:docMk/>
      </pc:docMkLst>
      <pc:sldChg chg="del">
        <pc:chgData name="Donald Maxwell" userId="0e078fe30855c1cb" providerId="LiveId" clId="{1A522F61-4B3C-489E-B67F-7E991DAA00D1}" dt="2021-04-04T20:04:13.813" v="0" actId="2696"/>
        <pc:sldMkLst>
          <pc:docMk/>
          <pc:sldMk cId="4178105497" sldId="262"/>
        </pc:sldMkLst>
      </pc:sldChg>
    </pc:docChg>
  </pc:docChgLst>
  <pc:docChgLst>
    <pc:chgData name="Don Maxwell" userId="bb7ad2b7-a518-42ae-96d9-3eacb6597e64" providerId="ADAL" clId="{122AF90A-29A4-468F-961B-C9E58E05BFBA}"/>
    <pc:docChg chg="undo custSel addSld delSld modSld">
      <pc:chgData name="Don Maxwell" userId="bb7ad2b7-a518-42ae-96d9-3eacb6597e64" providerId="ADAL" clId="{122AF90A-29A4-468F-961B-C9E58E05BFBA}" dt="2023-04-13T16:12:02.444" v="336" actId="2696"/>
      <pc:docMkLst>
        <pc:docMk/>
      </pc:docMkLst>
      <pc:sldChg chg="del">
        <pc:chgData name="Don Maxwell" userId="bb7ad2b7-a518-42ae-96d9-3eacb6597e64" providerId="ADAL" clId="{122AF90A-29A4-468F-961B-C9E58E05BFBA}" dt="2023-04-13T16:11:57.962" v="335" actId="2696"/>
        <pc:sldMkLst>
          <pc:docMk/>
          <pc:sldMk cId="3029848187" sldId="258"/>
        </pc:sldMkLst>
      </pc:sldChg>
      <pc:sldChg chg="modSp mod">
        <pc:chgData name="Don Maxwell" userId="bb7ad2b7-a518-42ae-96d9-3eacb6597e64" providerId="ADAL" clId="{122AF90A-29A4-468F-961B-C9E58E05BFBA}" dt="2023-04-13T15:56:34.878" v="1" actId="20577"/>
        <pc:sldMkLst>
          <pc:docMk/>
          <pc:sldMk cId="3872697669" sldId="260"/>
        </pc:sldMkLst>
        <pc:spChg chg="mod">
          <ac:chgData name="Don Maxwell" userId="bb7ad2b7-a518-42ae-96d9-3eacb6597e64" providerId="ADAL" clId="{122AF90A-29A4-468F-961B-C9E58E05BFBA}" dt="2023-04-13T15:56:34.878" v="1" actId="20577"/>
          <ac:spMkLst>
            <pc:docMk/>
            <pc:sldMk cId="3872697669" sldId="260"/>
            <ac:spMk id="5" creationId="{0C1C0A01-0C37-470B-8850-1C019DE9478C}"/>
          </ac:spMkLst>
        </pc:spChg>
      </pc:sldChg>
      <pc:sldChg chg="del">
        <pc:chgData name="Don Maxwell" userId="bb7ad2b7-a518-42ae-96d9-3eacb6597e64" providerId="ADAL" clId="{122AF90A-29A4-468F-961B-C9E58E05BFBA}" dt="2023-04-13T16:12:02.444" v="336" actId="2696"/>
        <pc:sldMkLst>
          <pc:docMk/>
          <pc:sldMk cId="516490501" sldId="261"/>
        </pc:sldMkLst>
      </pc:sldChg>
      <pc:sldChg chg="modSp mod">
        <pc:chgData name="Don Maxwell" userId="bb7ad2b7-a518-42ae-96d9-3eacb6597e64" providerId="ADAL" clId="{122AF90A-29A4-468F-961B-C9E58E05BFBA}" dt="2023-04-13T16:11:12.725" v="334" actId="20577"/>
        <pc:sldMkLst>
          <pc:docMk/>
          <pc:sldMk cId="1821405357" sldId="266"/>
        </pc:sldMkLst>
        <pc:spChg chg="mod">
          <ac:chgData name="Don Maxwell" userId="bb7ad2b7-a518-42ae-96d9-3eacb6597e64" providerId="ADAL" clId="{122AF90A-29A4-468F-961B-C9E58E05BFBA}" dt="2023-04-13T16:11:12.725" v="334" actId="20577"/>
          <ac:spMkLst>
            <pc:docMk/>
            <pc:sldMk cId="1821405357" sldId="266"/>
            <ac:spMk id="3" creationId="{FA61084F-9B13-4393-8AEE-1ED7BD7A9EB3}"/>
          </ac:spMkLst>
        </pc:spChg>
      </pc:sldChg>
      <pc:sldChg chg="addSp modSp new mod">
        <pc:chgData name="Don Maxwell" userId="bb7ad2b7-a518-42ae-96d9-3eacb6597e64" providerId="ADAL" clId="{122AF90A-29A4-468F-961B-C9E58E05BFBA}" dt="2023-04-13T16:08:13.434" v="275" actId="20577"/>
        <pc:sldMkLst>
          <pc:docMk/>
          <pc:sldMk cId="729385592" sldId="267"/>
        </pc:sldMkLst>
        <pc:spChg chg="mod">
          <ac:chgData name="Don Maxwell" userId="bb7ad2b7-a518-42ae-96d9-3eacb6597e64" providerId="ADAL" clId="{122AF90A-29A4-468F-961B-C9E58E05BFBA}" dt="2023-04-13T16:06:36.015" v="223" actId="1076"/>
          <ac:spMkLst>
            <pc:docMk/>
            <pc:sldMk cId="729385592" sldId="267"/>
            <ac:spMk id="2" creationId="{881631C9-301F-809E-42D2-CF7E9A13E7E1}"/>
          </ac:spMkLst>
        </pc:spChg>
        <pc:spChg chg="mod">
          <ac:chgData name="Don Maxwell" userId="bb7ad2b7-a518-42ae-96d9-3eacb6597e64" providerId="ADAL" clId="{122AF90A-29A4-468F-961B-C9E58E05BFBA}" dt="2023-04-13T16:08:13.434" v="275" actId="20577"/>
          <ac:spMkLst>
            <pc:docMk/>
            <pc:sldMk cId="729385592" sldId="267"/>
            <ac:spMk id="3" creationId="{AED1B2F0-6967-E12F-7AA3-D3221B8314F7}"/>
          </ac:spMkLst>
        </pc:spChg>
        <pc:spChg chg="add mod">
          <ac:chgData name="Don Maxwell" userId="bb7ad2b7-a518-42ae-96d9-3eacb6597e64" providerId="ADAL" clId="{122AF90A-29A4-468F-961B-C9E58E05BFBA}" dt="2023-04-13T16:07:29.960" v="264" actId="1076"/>
          <ac:spMkLst>
            <pc:docMk/>
            <pc:sldMk cId="729385592" sldId="267"/>
            <ac:spMk id="6" creationId="{35449CAB-4133-5796-0797-9BC36B17C1EB}"/>
          </ac:spMkLst>
        </pc:spChg>
        <pc:picChg chg="add mod">
          <ac:chgData name="Don Maxwell" userId="bb7ad2b7-a518-42ae-96d9-3eacb6597e64" providerId="ADAL" clId="{122AF90A-29A4-468F-961B-C9E58E05BFBA}" dt="2023-04-13T16:06:43.304" v="225" actId="1076"/>
          <ac:picMkLst>
            <pc:docMk/>
            <pc:sldMk cId="729385592" sldId="267"/>
            <ac:picMk id="5" creationId="{D500D84C-E661-F100-F03F-336EE4711451}"/>
          </ac:picMkLst>
        </pc:picChg>
      </pc:sldChg>
      <pc:sldChg chg="addSp delSp modSp new mod">
        <pc:chgData name="Don Maxwell" userId="bb7ad2b7-a518-42ae-96d9-3eacb6597e64" providerId="ADAL" clId="{122AF90A-29A4-468F-961B-C9E58E05BFBA}" dt="2023-04-13T16:10:44.522" v="333" actId="255"/>
        <pc:sldMkLst>
          <pc:docMk/>
          <pc:sldMk cId="1478800582" sldId="268"/>
        </pc:sldMkLst>
        <pc:spChg chg="mod">
          <ac:chgData name="Don Maxwell" userId="bb7ad2b7-a518-42ae-96d9-3eacb6597e64" providerId="ADAL" clId="{122AF90A-29A4-468F-961B-C9E58E05BFBA}" dt="2023-04-13T16:10:44.522" v="333" actId="255"/>
          <ac:spMkLst>
            <pc:docMk/>
            <pc:sldMk cId="1478800582" sldId="268"/>
            <ac:spMk id="2" creationId="{C4CC9285-2A0D-7D45-4FCA-40D376A9E25E}"/>
          </ac:spMkLst>
        </pc:spChg>
        <pc:spChg chg="del">
          <ac:chgData name="Don Maxwell" userId="bb7ad2b7-a518-42ae-96d9-3eacb6597e64" providerId="ADAL" clId="{122AF90A-29A4-468F-961B-C9E58E05BFBA}" dt="2023-04-13T16:03:15.311" v="48" actId="22"/>
          <ac:spMkLst>
            <pc:docMk/>
            <pc:sldMk cId="1478800582" sldId="268"/>
            <ac:spMk id="3" creationId="{4FDD19D3-0246-9F9C-19D1-F143CD8FFD7C}"/>
          </ac:spMkLst>
        </pc:spChg>
        <pc:picChg chg="add mod ord">
          <ac:chgData name="Don Maxwell" userId="bb7ad2b7-a518-42ae-96d9-3eacb6597e64" providerId="ADAL" clId="{122AF90A-29A4-468F-961B-C9E58E05BFBA}" dt="2023-04-13T16:08:44.029" v="278" actId="14100"/>
          <ac:picMkLst>
            <pc:docMk/>
            <pc:sldMk cId="1478800582" sldId="268"/>
            <ac:picMk id="5" creationId="{6C6CE561-DBFF-60B3-3C98-0DA4FC627EBB}"/>
          </ac:picMkLst>
        </pc:picChg>
      </pc:sldChg>
      <pc:sldChg chg="modSp new mod">
        <pc:chgData name="Don Maxwell" userId="bb7ad2b7-a518-42ae-96d9-3eacb6597e64" providerId="ADAL" clId="{122AF90A-29A4-468F-961B-C9E58E05BFBA}" dt="2023-04-13T16:06:01.098" v="221" actId="20577"/>
        <pc:sldMkLst>
          <pc:docMk/>
          <pc:sldMk cId="2404988942" sldId="269"/>
        </pc:sldMkLst>
        <pc:spChg chg="mod">
          <ac:chgData name="Don Maxwell" userId="bb7ad2b7-a518-42ae-96d9-3eacb6597e64" providerId="ADAL" clId="{122AF90A-29A4-468F-961B-C9E58E05BFBA}" dt="2023-04-13T16:04:09.903" v="72" actId="20577"/>
          <ac:spMkLst>
            <pc:docMk/>
            <pc:sldMk cId="2404988942" sldId="269"/>
            <ac:spMk id="2" creationId="{CF70D6FB-6E6A-F905-54A9-70204DB16490}"/>
          </ac:spMkLst>
        </pc:spChg>
        <pc:spChg chg="mod">
          <ac:chgData name="Don Maxwell" userId="bb7ad2b7-a518-42ae-96d9-3eacb6597e64" providerId="ADAL" clId="{122AF90A-29A4-468F-961B-C9E58E05BFBA}" dt="2023-04-13T16:06:01.098" v="221" actId="20577"/>
          <ac:spMkLst>
            <pc:docMk/>
            <pc:sldMk cId="2404988942" sldId="269"/>
            <ac:spMk id="3" creationId="{1F8DA225-0CE5-B6EA-5CE7-7D5E911CC511}"/>
          </ac:spMkLst>
        </pc:sp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8745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67105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7054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2319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5/11/2023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3784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9368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5/11/2023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8814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5/11/2023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180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2065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5/11/2023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2748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5/11/2023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4240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5/11/2023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416282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ifc.maps.arcgi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don_maxwell@firenet.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96BF-592F-4AB2-B95C-54CF3507AD41}"/>
              </a:ext>
            </a:extLst>
          </p:cNvPr>
          <p:cNvSpPr>
            <a:spLocks noGrp="1"/>
          </p:cNvSpPr>
          <p:nvPr>
            <p:ph type="ctrTitle"/>
          </p:nvPr>
        </p:nvSpPr>
        <p:spPr/>
        <p:txBody>
          <a:bodyPr/>
          <a:lstStyle/>
          <a:p>
            <a:r>
              <a:rPr lang="en-US" dirty="0"/>
              <a:t>Survey 123</a:t>
            </a:r>
          </a:p>
        </p:txBody>
      </p:sp>
      <p:sp>
        <p:nvSpPr>
          <p:cNvPr id="3" name="Subtitle 2">
            <a:extLst>
              <a:ext uri="{FF2B5EF4-FFF2-40B4-BE49-F238E27FC236}">
                <a16:creationId xmlns:a16="http://schemas.microsoft.com/office/drawing/2014/main" id="{5321A09B-6187-4179-9617-9DE4C78B3B14}"/>
              </a:ext>
            </a:extLst>
          </p:cNvPr>
          <p:cNvSpPr>
            <a:spLocks noGrp="1"/>
          </p:cNvSpPr>
          <p:nvPr>
            <p:ph type="subTitle" idx="1"/>
          </p:nvPr>
        </p:nvSpPr>
        <p:spPr>
          <a:xfrm>
            <a:off x="1051560" y="5052797"/>
            <a:ext cx="7891272" cy="1069848"/>
          </a:xfrm>
        </p:spPr>
        <p:txBody>
          <a:bodyPr>
            <a:normAutofit/>
          </a:bodyPr>
          <a:lstStyle/>
          <a:p>
            <a:r>
              <a:rPr lang="en-US" sz="2800" dirty="0"/>
              <a:t>The “paperless” data collection tool for Structure Triage and Damage Assessment</a:t>
            </a:r>
          </a:p>
        </p:txBody>
      </p:sp>
    </p:spTree>
    <p:extLst>
      <p:ext uri="{BB962C8B-B14F-4D97-AF65-F5344CB8AC3E}">
        <p14:creationId xmlns:p14="http://schemas.microsoft.com/office/powerpoint/2010/main" val="2651637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B7343C-5D41-C6B3-AA06-E1EF0A71F449}"/>
              </a:ext>
            </a:extLst>
          </p:cNvPr>
          <p:cNvSpPr>
            <a:spLocks noGrp="1"/>
          </p:cNvSpPr>
          <p:nvPr>
            <p:ph idx="1"/>
          </p:nvPr>
        </p:nvSpPr>
        <p:spPr>
          <a:xfrm>
            <a:off x="476724" y="1635760"/>
            <a:ext cx="9144796" cy="4399279"/>
          </a:xfrm>
        </p:spPr>
        <p:txBody>
          <a:bodyPr/>
          <a:lstStyle/>
          <a:p>
            <a:r>
              <a:rPr lang="en-US" dirty="0"/>
              <a:t>Begin collecting Data.</a:t>
            </a:r>
          </a:p>
          <a:p>
            <a:endParaRPr lang="en-US" dirty="0"/>
          </a:p>
          <a:p>
            <a:r>
              <a:rPr lang="en-US" dirty="0"/>
              <a:t>Collect the GPS point </a:t>
            </a:r>
            <a:r>
              <a:rPr lang="en-US" dirty="0">
                <a:solidFill>
                  <a:srgbClr val="FF0000"/>
                </a:solidFill>
              </a:rPr>
              <a:t>AT THE PRIMARY STRUCTURE</a:t>
            </a:r>
            <a:r>
              <a:rPr lang="en-US" dirty="0"/>
              <a:t>, </a:t>
            </a:r>
            <a:r>
              <a:rPr lang="en-US" sz="2800" b="1" dirty="0"/>
              <a:t>not</a:t>
            </a:r>
            <a:r>
              <a:rPr lang="en-US" dirty="0"/>
              <a:t> at the road.</a:t>
            </a:r>
          </a:p>
          <a:p>
            <a:pPr marL="0" indent="0">
              <a:buNone/>
            </a:pPr>
            <a:endParaRPr lang="en-US" dirty="0"/>
          </a:p>
          <a:p>
            <a:r>
              <a:rPr lang="en-US" dirty="0"/>
              <a:t>The app will keep the data stored and prompt you to upload it whenever the </a:t>
            </a:r>
            <a:r>
              <a:rPr lang="en-US" dirty="0" err="1"/>
              <a:t>wifi</a:t>
            </a:r>
            <a:r>
              <a:rPr lang="en-US" dirty="0"/>
              <a:t> connection allows.</a:t>
            </a:r>
          </a:p>
          <a:p>
            <a:endParaRPr lang="en-US" dirty="0"/>
          </a:p>
          <a:p>
            <a:r>
              <a:rPr lang="en-US" dirty="0"/>
              <a:t>Items with a </a:t>
            </a:r>
            <a:r>
              <a:rPr lang="en-US" dirty="0">
                <a:solidFill>
                  <a:srgbClr val="FF0000"/>
                </a:solidFill>
              </a:rPr>
              <a:t>RED</a:t>
            </a:r>
            <a:r>
              <a:rPr lang="en-US" dirty="0"/>
              <a:t> asterisk are required questions.</a:t>
            </a:r>
          </a:p>
          <a:p>
            <a:endParaRPr lang="en-US" dirty="0"/>
          </a:p>
        </p:txBody>
      </p:sp>
    </p:spTree>
    <p:extLst>
      <p:ext uri="{BB962C8B-B14F-4D97-AF65-F5344CB8AC3E}">
        <p14:creationId xmlns:p14="http://schemas.microsoft.com/office/powerpoint/2010/main" val="357306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Word&#10;&#10;Description automatically generated">
            <a:extLst>
              <a:ext uri="{FF2B5EF4-FFF2-40B4-BE49-F238E27FC236}">
                <a16:creationId xmlns:a16="http://schemas.microsoft.com/office/drawing/2014/main" id="{318515F7-6489-0062-023A-B1C990173685}"/>
              </a:ext>
            </a:extLst>
          </p:cNvPr>
          <p:cNvPicPr>
            <a:picLocks noGrp="1" noChangeAspect="1"/>
          </p:cNvPicPr>
          <p:nvPr>
            <p:ph idx="1"/>
          </p:nvPr>
        </p:nvPicPr>
        <p:blipFill>
          <a:blip r:embed="rId2"/>
          <a:stretch>
            <a:fillRect/>
          </a:stretch>
        </p:blipFill>
        <p:spPr>
          <a:xfrm>
            <a:off x="200966" y="599440"/>
            <a:ext cx="11611593" cy="5466080"/>
          </a:xfrm>
          <a:prstGeom prst="rect">
            <a:avLst/>
          </a:prstGeom>
        </p:spPr>
      </p:pic>
      <p:sp>
        <p:nvSpPr>
          <p:cNvPr id="5" name="Oval 4">
            <a:extLst>
              <a:ext uri="{FF2B5EF4-FFF2-40B4-BE49-F238E27FC236}">
                <a16:creationId xmlns:a16="http://schemas.microsoft.com/office/drawing/2014/main" id="{CF595274-68C2-F52C-FD93-2B26B5EB5A20}"/>
              </a:ext>
            </a:extLst>
          </p:cNvPr>
          <p:cNvSpPr/>
          <p:nvPr/>
        </p:nvSpPr>
        <p:spPr>
          <a:xfrm>
            <a:off x="111760" y="3429000"/>
            <a:ext cx="609600" cy="6146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839177-E9EF-4CBF-0AF4-4296C149D4F8}"/>
              </a:ext>
            </a:extLst>
          </p:cNvPr>
          <p:cNvSpPr txBox="1"/>
          <p:nvPr/>
        </p:nvSpPr>
        <p:spPr>
          <a:xfrm>
            <a:off x="3344562" y="1375719"/>
            <a:ext cx="3105665" cy="646331"/>
          </a:xfrm>
          <a:prstGeom prst="rect">
            <a:avLst/>
          </a:prstGeom>
          <a:noFill/>
        </p:spPr>
        <p:txBody>
          <a:bodyPr wrap="square" rtlCol="0">
            <a:spAutoFit/>
          </a:bodyPr>
          <a:lstStyle/>
          <a:p>
            <a:pPr algn="ctr"/>
            <a:r>
              <a:rPr lang="en-US" dirty="0">
                <a:solidFill>
                  <a:srgbClr val="FF0000"/>
                </a:solidFill>
              </a:rPr>
              <a:t>Select Incident Name </a:t>
            </a:r>
          </a:p>
          <a:p>
            <a:pPr algn="ctr"/>
            <a:r>
              <a:rPr lang="en-US" dirty="0">
                <a:solidFill>
                  <a:srgbClr val="FF0000"/>
                </a:solidFill>
              </a:rPr>
              <a:t>from the list</a:t>
            </a:r>
          </a:p>
        </p:txBody>
      </p:sp>
      <p:sp>
        <p:nvSpPr>
          <p:cNvPr id="7" name="Oval 6">
            <a:extLst>
              <a:ext uri="{FF2B5EF4-FFF2-40B4-BE49-F238E27FC236}">
                <a16:creationId xmlns:a16="http://schemas.microsoft.com/office/drawing/2014/main" id="{395C102B-37B0-8127-6B8C-C6022A54C39B}"/>
              </a:ext>
            </a:extLst>
          </p:cNvPr>
          <p:cNvSpPr/>
          <p:nvPr/>
        </p:nvSpPr>
        <p:spPr>
          <a:xfrm>
            <a:off x="3624649" y="1070919"/>
            <a:ext cx="2561967" cy="1227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0510012-176F-E9A3-8758-DC0152795697}"/>
              </a:ext>
            </a:extLst>
          </p:cNvPr>
          <p:cNvCxnSpPr>
            <a:stCxn id="7" idx="2"/>
          </p:cNvCxnSpPr>
          <p:nvPr/>
        </p:nvCxnSpPr>
        <p:spPr>
          <a:xfrm flipH="1">
            <a:off x="1573427" y="1684638"/>
            <a:ext cx="2051222" cy="177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7B0487-69FB-804A-7FA9-62E23B731C3C}"/>
              </a:ext>
            </a:extLst>
          </p:cNvPr>
          <p:cNvSpPr txBox="1"/>
          <p:nvPr/>
        </p:nvSpPr>
        <p:spPr>
          <a:xfrm>
            <a:off x="3222373" y="6132794"/>
            <a:ext cx="2784389" cy="369332"/>
          </a:xfrm>
          <a:prstGeom prst="rect">
            <a:avLst/>
          </a:prstGeom>
          <a:noFill/>
        </p:spPr>
        <p:txBody>
          <a:bodyPr wrap="square" rtlCol="0">
            <a:spAutoFit/>
          </a:bodyPr>
          <a:lstStyle/>
          <a:p>
            <a:r>
              <a:rPr lang="en-US" dirty="0">
                <a:solidFill>
                  <a:srgbClr val="FF0000"/>
                </a:solidFill>
              </a:rPr>
              <a:t>Auto-Fill Address</a:t>
            </a:r>
          </a:p>
        </p:txBody>
      </p:sp>
      <p:sp>
        <p:nvSpPr>
          <p:cNvPr id="11" name="Oval 10">
            <a:extLst>
              <a:ext uri="{FF2B5EF4-FFF2-40B4-BE49-F238E27FC236}">
                <a16:creationId xmlns:a16="http://schemas.microsoft.com/office/drawing/2014/main" id="{24330BFB-9F9E-5923-9921-4F8D6A562786}"/>
              </a:ext>
            </a:extLst>
          </p:cNvPr>
          <p:cNvSpPr/>
          <p:nvPr/>
        </p:nvSpPr>
        <p:spPr>
          <a:xfrm>
            <a:off x="3056238" y="5860260"/>
            <a:ext cx="2331308"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10647F5-6F6A-C079-1FF8-694E97EB9720}"/>
              </a:ext>
            </a:extLst>
          </p:cNvPr>
          <p:cNvCxnSpPr>
            <a:stCxn id="11" idx="2"/>
          </p:cNvCxnSpPr>
          <p:nvPr/>
        </p:nvCxnSpPr>
        <p:spPr>
          <a:xfrm flipH="1" flipV="1">
            <a:off x="1194486" y="5774724"/>
            <a:ext cx="1861752" cy="542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6B70CDB-4208-C602-D492-811490BA9ED4}"/>
              </a:ext>
            </a:extLst>
          </p:cNvPr>
          <p:cNvSpPr txBox="1"/>
          <p:nvPr/>
        </p:nvSpPr>
        <p:spPr>
          <a:xfrm>
            <a:off x="3970638" y="3188043"/>
            <a:ext cx="2916194" cy="378941"/>
          </a:xfrm>
          <a:prstGeom prst="rect">
            <a:avLst/>
          </a:prstGeom>
          <a:noFill/>
        </p:spPr>
        <p:txBody>
          <a:bodyPr wrap="square" rtlCol="0">
            <a:spAutoFit/>
          </a:bodyPr>
          <a:lstStyle/>
          <a:p>
            <a:r>
              <a:rPr lang="en-US" dirty="0">
                <a:solidFill>
                  <a:srgbClr val="FF0000"/>
                </a:solidFill>
              </a:rPr>
              <a:t>Set location</a:t>
            </a:r>
          </a:p>
        </p:txBody>
      </p:sp>
      <p:sp>
        <p:nvSpPr>
          <p:cNvPr id="15" name="Oval 14">
            <a:extLst>
              <a:ext uri="{FF2B5EF4-FFF2-40B4-BE49-F238E27FC236}">
                <a16:creationId xmlns:a16="http://schemas.microsoft.com/office/drawing/2014/main" id="{49D1A87D-4D99-8EAC-F91A-CD54F4A72327}"/>
              </a:ext>
            </a:extLst>
          </p:cNvPr>
          <p:cNvSpPr/>
          <p:nvPr/>
        </p:nvSpPr>
        <p:spPr>
          <a:xfrm>
            <a:off x="3448913" y="2946605"/>
            <a:ext cx="2331308"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E57E503-F462-8E19-AF8C-24884D015096}"/>
              </a:ext>
            </a:extLst>
          </p:cNvPr>
          <p:cNvCxnSpPr>
            <a:cxnSpLocks/>
          </p:cNvCxnSpPr>
          <p:nvPr/>
        </p:nvCxnSpPr>
        <p:spPr>
          <a:xfrm flipH="1">
            <a:off x="416560" y="3356986"/>
            <a:ext cx="3032353" cy="379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DCFAF0A-C815-8E3B-842C-E4F65CBF73D5}"/>
              </a:ext>
            </a:extLst>
          </p:cNvPr>
          <p:cNvCxnSpPr/>
          <p:nvPr/>
        </p:nvCxnSpPr>
        <p:spPr>
          <a:xfrm>
            <a:off x="5560541" y="3657600"/>
            <a:ext cx="446221" cy="675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68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AEC3D2BE-B7E2-3631-77FE-395C1D0993A5}"/>
              </a:ext>
            </a:extLst>
          </p:cNvPr>
          <p:cNvPicPr>
            <a:picLocks noGrp="1" noChangeAspect="1"/>
          </p:cNvPicPr>
          <p:nvPr>
            <p:ph idx="1"/>
          </p:nvPr>
        </p:nvPicPr>
        <p:blipFill>
          <a:blip r:embed="rId2"/>
          <a:stretch>
            <a:fillRect/>
          </a:stretch>
        </p:blipFill>
        <p:spPr>
          <a:xfrm>
            <a:off x="381168" y="485139"/>
            <a:ext cx="11495871" cy="6231689"/>
          </a:xfrm>
        </p:spPr>
      </p:pic>
      <p:sp>
        <p:nvSpPr>
          <p:cNvPr id="6" name="TextBox 5">
            <a:extLst>
              <a:ext uri="{FF2B5EF4-FFF2-40B4-BE49-F238E27FC236}">
                <a16:creationId xmlns:a16="http://schemas.microsoft.com/office/drawing/2014/main" id="{1AF03CC1-8498-54B8-4602-65BAD5E605A6}"/>
              </a:ext>
            </a:extLst>
          </p:cNvPr>
          <p:cNvSpPr txBox="1"/>
          <p:nvPr/>
        </p:nvSpPr>
        <p:spPr>
          <a:xfrm>
            <a:off x="4389120" y="485139"/>
            <a:ext cx="4114800" cy="369332"/>
          </a:xfrm>
          <a:prstGeom prst="rect">
            <a:avLst/>
          </a:prstGeom>
          <a:noFill/>
        </p:spPr>
        <p:txBody>
          <a:bodyPr wrap="square" rtlCol="0">
            <a:spAutoFit/>
          </a:bodyPr>
          <a:lstStyle/>
          <a:p>
            <a:r>
              <a:rPr lang="en-US" dirty="0">
                <a:solidFill>
                  <a:srgbClr val="FF0000"/>
                </a:solidFill>
              </a:rPr>
              <a:t>Score from triage questions</a:t>
            </a:r>
          </a:p>
        </p:txBody>
      </p:sp>
      <p:sp>
        <p:nvSpPr>
          <p:cNvPr id="7" name="Oval 6">
            <a:extLst>
              <a:ext uri="{FF2B5EF4-FFF2-40B4-BE49-F238E27FC236}">
                <a16:creationId xmlns:a16="http://schemas.microsoft.com/office/drawing/2014/main" id="{C807DB41-8733-27DA-4697-C49E43AEDEAA}"/>
              </a:ext>
            </a:extLst>
          </p:cNvPr>
          <p:cNvSpPr/>
          <p:nvPr/>
        </p:nvSpPr>
        <p:spPr>
          <a:xfrm>
            <a:off x="4250725" y="316848"/>
            <a:ext cx="3229232" cy="7059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9A7EBE55-92CB-B3A5-0611-8CCB5129FDBD}"/>
              </a:ext>
            </a:extLst>
          </p:cNvPr>
          <p:cNvCxnSpPr/>
          <p:nvPr/>
        </p:nvCxnSpPr>
        <p:spPr>
          <a:xfrm flipH="1">
            <a:off x="906162" y="669805"/>
            <a:ext cx="3344563" cy="29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8AB3A0-7311-EB34-9193-EF158E8C5BDB}"/>
              </a:ext>
            </a:extLst>
          </p:cNvPr>
          <p:cNvSpPr txBox="1"/>
          <p:nvPr/>
        </p:nvSpPr>
        <p:spPr>
          <a:xfrm>
            <a:off x="4250725" y="1812324"/>
            <a:ext cx="4341340" cy="923330"/>
          </a:xfrm>
          <a:prstGeom prst="rect">
            <a:avLst/>
          </a:prstGeom>
          <a:noFill/>
        </p:spPr>
        <p:txBody>
          <a:bodyPr wrap="square" rtlCol="0">
            <a:spAutoFit/>
          </a:bodyPr>
          <a:lstStyle/>
          <a:p>
            <a:pPr algn="ctr"/>
            <a:r>
              <a:rPr lang="en-US" dirty="0">
                <a:solidFill>
                  <a:srgbClr val="FF0000"/>
                </a:solidFill>
              </a:rPr>
              <a:t>Use the score from above as a guide,</a:t>
            </a:r>
          </a:p>
          <a:p>
            <a:pPr algn="ctr"/>
            <a:r>
              <a:rPr lang="en-US" dirty="0">
                <a:solidFill>
                  <a:srgbClr val="FF0000"/>
                </a:solidFill>
              </a:rPr>
              <a:t>But use your best judgement</a:t>
            </a:r>
          </a:p>
          <a:p>
            <a:pPr algn="ctr"/>
            <a:r>
              <a:rPr lang="en-US" dirty="0">
                <a:solidFill>
                  <a:srgbClr val="FF0000"/>
                </a:solidFill>
              </a:rPr>
              <a:t>Select the Risk Assessment here</a:t>
            </a:r>
          </a:p>
        </p:txBody>
      </p:sp>
      <p:sp>
        <p:nvSpPr>
          <p:cNvPr id="11" name="Oval 10">
            <a:extLst>
              <a:ext uri="{FF2B5EF4-FFF2-40B4-BE49-F238E27FC236}">
                <a16:creationId xmlns:a16="http://schemas.microsoft.com/office/drawing/2014/main" id="{15034D7E-C6B6-E682-7AF7-BE68D827616C}"/>
              </a:ext>
            </a:extLst>
          </p:cNvPr>
          <p:cNvSpPr/>
          <p:nvPr/>
        </p:nvSpPr>
        <p:spPr>
          <a:xfrm>
            <a:off x="4023360" y="1512536"/>
            <a:ext cx="4796069" cy="1441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D483BAD-1384-891D-ECAD-3A2F4D5952B2}"/>
              </a:ext>
            </a:extLst>
          </p:cNvPr>
          <p:cNvCxnSpPr/>
          <p:nvPr/>
        </p:nvCxnSpPr>
        <p:spPr>
          <a:xfrm flipH="1" flipV="1">
            <a:off x="906162" y="2174789"/>
            <a:ext cx="3117198" cy="58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B51B9B-1860-DD3F-F84F-1F860CDDEAD7}"/>
              </a:ext>
            </a:extLst>
          </p:cNvPr>
          <p:cNvSpPr txBox="1"/>
          <p:nvPr/>
        </p:nvSpPr>
        <p:spPr>
          <a:xfrm>
            <a:off x="4456670" y="4374292"/>
            <a:ext cx="3764692" cy="1477328"/>
          </a:xfrm>
          <a:prstGeom prst="rect">
            <a:avLst/>
          </a:prstGeom>
          <a:noFill/>
        </p:spPr>
        <p:txBody>
          <a:bodyPr wrap="square" rtlCol="0">
            <a:spAutoFit/>
          </a:bodyPr>
          <a:lstStyle/>
          <a:p>
            <a:r>
              <a:rPr lang="en-US" dirty="0">
                <a:solidFill>
                  <a:srgbClr val="FF0000"/>
                </a:solidFill>
              </a:rPr>
              <a:t>Document </a:t>
            </a:r>
          </a:p>
          <a:p>
            <a:r>
              <a:rPr lang="en-US" dirty="0">
                <a:solidFill>
                  <a:srgbClr val="FF0000"/>
                </a:solidFill>
              </a:rPr>
              <a:t>Sprinkler sets, </a:t>
            </a:r>
          </a:p>
          <a:p>
            <a:r>
              <a:rPr lang="en-US" dirty="0">
                <a:solidFill>
                  <a:srgbClr val="FF0000"/>
                </a:solidFill>
              </a:rPr>
              <a:t>Mark 3 Pumps and </a:t>
            </a:r>
          </a:p>
          <a:p>
            <a:r>
              <a:rPr lang="en-US" dirty="0">
                <a:solidFill>
                  <a:srgbClr val="FF0000"/>
                </a:solidFill>
              </a:rPr>
              <a:t>Prep status </a:t>
            </a:r>
          </a:p>
          <a:p>
            <a:r>
              <a:rPr lang="en-US" dirty="0">
                <a:solidFill>
                  <a:srgbClr val="FF0000"/>
                </a:solidFill>
              </a:rPr>
              <a:t>here</a:t>
            </a:r>
          </a:p>
        </p:txBody>
      </p:sp>
      <p:sp>
        <p:nvSpPr>
          <p:cNvPr id="15" name="Oval 14">
            <a:extLst>
              <a:ext uri="{FF2B5EF4-FFF2-40B4-BE49-F238E27FC236}">
                <a16:creationId xmlns:a16="http://schemas.microsoft.com/office/drawing/2014/main" id="{EB5A8C2F-4B83-E770-0A2E-4FB16C3317D8}"/>
              </a:ext>
            </a:extLst>
          </p:cNvPr>
          <p:cNvSpPr/>
          <p:nvPr/>
        </p:nvSpPr>
        <p:spPr>
          <a:xfrm>
            <a:off x="3822357" y="4079107"/>
            <a:ext cx="2990335" cy="20676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2FE1A40-44A4-C15C-9300-10BB0AB047E2}"/>
              </a:ext>
            </a:extLst>
          </p:cNvPr>
          <p:cNvCxnSpPr/>
          <p:nvPr/>
        </p:nvCxnSpPr>
        <p:spPr>
          <a:xfrm flipH="1" flipV="1">
            <a:off x="1285103" y="4283676"/>
            <a:ext cx="3104017" cy="568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311E372-138A-EF62-F1C8-1CB2E7FB3C87}"/>
              </a:ext>
            </a:extLst>
          </p:cNvPr>
          <p:cNvCxnSpPr/>
          <p:nvPr/>
        </p:nvCxnSpPr>
        <p:spPr>
          <a:xfrm flipH="1">
            <a:off x="1070919" y="5112955"/>
            <a:ext cx="33182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6A0BF7-04CC-EB4B-05B9-D9B6302A6FD4}"/>
              </a:ext>
            </a:extLst>
          </p:cNvPr>
          <p:cNvCxnSpPr/>
          <p:nvPr/>
        </p:nvCxnSpPr>
        <p:spPr>
          <a:xfrm flipH="1">
            <a:off x="1285103" y="5387546"/>
            <a:ext cx="3171567" cy="675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837C6F7-1BF8-E26E-013D-67340802871A}"/>
              </a:ext>
            </a:extLst>
          </p:cNvPr>
          <p:cNvSpPr/>
          <p:nvPr/>
        </p:nvSpPr>
        <p:spPr>
          <a:xfrm>
            <a:off x="11308627" y="6058929"/>
            <a:ext cx="848498" cy="7990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3" name="TextBox 22">
            <a:extLst>
              <a:ext uri="{FF2B5EF4-FFF2-40B4-BE49-F238E27FC236}">
                <a16:creationId xmlns:a16="http://schemas.microsoft.com/office/drawing/2014/main" id="{88548911-87E8-3D29-4F16-2A3D33E1ABDE}"/>
              </a:ext>
            </a:extLst>
          </p:cNvPr>
          <p:cNvSpPr txBox="1"/>
          <p:nvPr/>
        </p:nvSpPr>
        <p:spPr>
          <a:xfrm>
            <a:off x="9597081" y="4852086"/>
            <a:ext cx="1581665" cy="369332"/>
          </a:xfrm>
          <a:prstGeom prst="rect">
            <a:avLst/>
          </a:prstGeom>
          <a:noFill/>
        </p:spPr>
        <p:txBody>
          <a:bodyPr wrap="square" rtlCol="0">
            <a:spAutoFit/>
          </a:bodyPr>
          <a:lstStyle/>
          <a:p>
            <a:r>
              <a:rPr lang="en-US" dirty="0">
                <a:solidFill>
                  <a:srgbClr val="FF0000"/>
                </a:solidFill>
              </a:rPr>
              <a:t>Submit</a:t>
            </a:r>
          </a:p>
        </p:txBody>
      </p:sp>
      <p:sp>
        <p:nvSpPr>
          <p:cNvPr id="24" name="Oval 23">
            <a:extLst>
              <a:ext uri="{FF2B5EF4-FFF2-40B4-BE49-F238E27FC236}">
                <a16:creationId xmlns:a16="http://schemas.microsoft.com/office/drawing/2014/main" id="{F29339F0-5B0D-70B9-C741-A4C9572A43F2}"/>
              </a:ext>
            </a:extLst>
          </p:cNvPr>
          <p:cNvSpPr/>
          <p:nvPr/>
        </p:nvSpPr>
        <p:spPr>
          <a:xfrm>
            <a:off x="9440562" y="4649573"/>
            <a:ext cx="1227438" cy="7743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48C3B8B-DA3F-D33F-64FD-78DF4CFBDD6C}"/>
              </a:ext>
            </a:extLst>
          </p:cNvPr>
          <p:cNvCxnSpPr>
            <a:stCxn id="24" idx="5"/>
          </p:cNvCxnSpPr>
          <p:nvPr/>
        </p:nvCxnSpPr>
        <p:spPr>
          <a:xfrm>
            <a:off x="10488246" y="5310528"/>
            <a:ext cx="1085916" cy="941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72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5215-83D3-4195-8C16-CAC45ED3EE6A}"/>
              </a:ext>
            </a:extLst>
          </p:cNvPr>
          <p:cNvSpPr>
            <a:spLocks noGrp="1"/>
          </p:cNvSpPr>
          <p:nvPr>
            <p:ph type="title"/>
          </p:nvPr>
        </p:nvSpPr>
        <p:spPr>
          <a:xfrm>
            <a:off x="1069848" y="484632"/>
            <a:ext cx="10125374" cy="734568"/>
          </a:xfrm>
        </p:spPr>
        <p:txBody>
          <a:bodyPr>
            <a:normAutofit fontScale="90000"/>
          </a:bodyPr>
          <a:lstStyle/>
          <a:p>
            <a:r>
              <a:rPr lang="en-US" dirty="0"/>
              <a:t>Additional Surveys and Maps</a:t>
            </a:r>
          </a:p>
        </p:txBody>
      </p:sp>
      <p:sp>
        <p:nvSpPr>
          <p:cNvPr id="3" name="Content Placeholder 2">
            <a:extLst>
              <a:ext uri="{FF2B5EF4-FFF2-40B4-BE49-F238E27FC236}">
                <a16:creationId xmlns:a16="http://schemas.microsoft.com/office/drawing/2014/main" id="{439CFFC2-3A11-40A7-8629-93960688E77F}"/>
              </a:ext>
            </a:extLst>
          </p:cNvPr>
          <p:cNvSpPr>
            <a:spLocks noGrp="1"/>
          </p:cNvSpPr>
          <p:nvPr>
            <p:ph idx="1"/>
          </p:nvPr>
        </p:nvSpPr>
        <p:spPr>
          <a:xfrm>
            <a:off x="1069848" y="1465385"/>
            <a:ext cx="10058400" cy="4706815"/>
          </a:xfrm>
        </p:spPr>
        <p:txBody>
          <a:bodyPr>
            <a:normAutofit/>
          </a:bodyPr>
          <a:lstStyle/>
          <a:p>
            <a:pPr lvl="0"/>
            <a:r>
              <a:rPr lang="en-US" b="1" dirty="0"/>
              <a:t>“Practice Fire” Map and Surveys.  </a:t>
            </a:r>
          </a:p>
          <a:p>
            <a:pPr lvl="0"/>
            <a:r>
              <a:rPr lang="en-US" dirty="0"/>
              <a:t>This is a practice environment that will allow you to create inputs and view your work.</a:t>
            </a:r>
          </a:p>
          <a:p>
            <a:r>
              <a:rPr lang="en-US" dirty="0"/>
              <a:t> Once you login to Survey123 with you NIFC account you can download two surveys…</a:t>
            </a:r>
          </a:p>
          <a:p>
            <a:pPr lvl="1"/>
            <a:r>
              <a:rPr lang="en-US" dirty="0"/>
              <a:t>Practice Fire Field Survey and </a:t>
            </a:r>
          </a:p>
          <a:p>
            <a:pPr lvl="1"/>
            <a:r>
              <a:rPr lang="en-US" dirty="0"/>
              <a:t>Practice Fire Damage Assessment.</a:t>
            </a:r>
          </a:p>
          <a:p>
            <a:pPr lvl="0"/>
            <a:endParaRPr lang="en-US" dirty="0"/>
          </a:p>
          <a:p>
            <a:pPr lvl="0"/>
            <a:r>
              <a:rPr lang="en-US" dirty="0"/>
              <a:t>“</a:t>
            </a:r>
            <a:r>
              <a:rPr lang="en-US" b="1" dirty="0"/>
              <a:t>OSFM Unassigned Incident” Map and Surveys. </a:t>
            </a:r>
          </a:p>
          <a:p>
            <a:pPr lvl="0"/>
            <a:r>
              <a:rPr lang="en-US" dirty="0"/>
              <a:t>These are for use for IA purposes before an OSFM team is established. Please only use these for working incidents. If you are local and want to have access to this data later, just let me know.</a:t>
            </a:r>
          </a:p>
          <a:p>
            <a:endParaRPr lang="en-US" dirty="0"/>
          </a:p>
        </p:txBody>
      </p:sp>
    </p:spTree>
    <p:extLst>
      <p:ext uri="{BB962C8B-B14F-4D97-AF65-F5344CB8AC3E}">
        <p14:creationId xmlns:p14="http://schemas.microsoft.com/office/powerpoint/2010/main" val="2208892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A99A-5E39-660A-AB25-DFFF33EB5B14}"/>
              </a:ext>
            </a:extLst>
          </p:cNvPr>
          <p:cNvSpPr>
            <a:spLocks noGrp="1"/>
          </p:cNvSpPr>
          <p:nvPr>
            <p:ph type="title"/>
          </p:nvPr>
        </p:nvSpPr>
        <p:spPr>
          <a:xfrm>
            <a:off x="572008" y="277368"/>
            <a:ext cx="10058400" cy="1609344"/>
          </a:xfrm>
        </p:spPr>
        <p:txBody>
          <a:bodyPr/>
          <a:lstStyle/>
          <a:p>
            <a:r>
              <a:rPr lang="en-US" dirty="0" err="1"/>
              <a:t>Interra</a:t>
            </a:r>
            <a:r>
              <a:rPr lang="en-US" dirty="0"/>
              <a:t> “</a:t>
            </a:r>
            <a:r>
              <a:rPr lang="en-US" dirty="0" err="1"/>
              <a:t>sofsa</a:t>
            </a:r>
            <a:r>
              <a:rPr lang="en-US" dirty="0"/>
              <a:t>” </a:t>
            </a:r>
          </a:p>
        </p:txBody>
      </p:sp>
      <p:pic>
        <p:nvPicPr>
          <p:cNvPr id="5" name="Content Placeholder 4" descr="Graphical user interface, website&#10;&#10;Description automatically generated">
            <a:extLst>
              <a:ext uri="{FF2B5EF4-FFF2-40B4-BE49-F238E27FC236}">
                <a16:creationId xmlns:a16="http://schemas.microsoft.com/office/drawing/2014/main" id="{52ECC88B-D444-E9D7-2147-643C3000B0BE}"/>
              </a:ext>
            </a:extLst>
          </p:cNvPr>
          <p:cNvPicPr>
            <a:picLocks noGrp="1" noChangeAspect="1"/>
          </p:cNvPicPr>
          <p:nvPr>
            <p:ph idx="1"/>
          </p:nvPr>
        </p:nvPicPr>
        <p:blipFill>
          <a:blip r:embed="rId2"/>
          <a:stretch>
            <a:fillRect/>
          </a:stretch>
        </p:blipFill>
        <p:spPr>
          <a:xfrm>
            <a:off x="2489428" y="1464955"/>
            <a:ext cx="8330972" cy="4311005"/>
          </a:xfrm>
        </p:spPr>
      </p:pic>
      <p:sp>
        <p:nvSpPr>
          <p:cNvPr id="6" name="TextBox 5">
            <a:extLst>
              <a:ext uri="{FF2B5EF4-FFF2-40B4-BE49-F238E27FC236}">
                <a16:creationId xmlns:a16="http://schemas.microsoft.com/office/drawing/2014/main" id="{01E8427C-A65E-1E3B-69DC-CF230C09B1A8}"/>
              </a:ext>
            </a:extLst>
          </p:cNvPr>
          <p:cNvSpPr txBox="1"/>
          <p:nvPr/>
        </p:nvSpPr>
        <p:spPr>
          <a:xfrm>
            <a:off x="1069848" y="5977652"/>
            <a:ext cx="9936480" cy="369332"/>
          </a:xfrm>
          <a:prstGeom prst="rect">
            <a:avLst/>
          </a:prstGeom>
          <a:noFill/>
        </p:spPr>
        <p:txBody>
          <a:bodyPr wrap="square" rtlCol="0">
            <a:spAutoFit/>
          </a:bodyPr>
          <a:lstStyle/>
          <a:p>
            <a:r>
              <a:rPr lang="en-US" dirty="0"/>
              <a:t>http://www.oregon.gov/osp/programs/sfm/Pages/SOFSA_ContactPage.aspx</a:t>
            </a:r>
          </a:p>
        </p:txBody>
      </p:sp>
    </p:spTree>
    <p:extLst>
      <p:ext uri="{BB962C8B-B14F-4D97-AF65-F5344CB8AC3E}">
        <p14:creationId xmlns:p14="http://schemas.microsoft.com/office/powerpoint/2010/main" val="5592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856485D6-33A9-3260-030F-CD2D77356708}"/>
              </a:ext>
            </a:extLst>
          </p:cNvPr>
          <p:cNvPicPr>
            <a:picLocks noGrp="1" noChangeAspect="1"/>
          </p:cNvPicPr>
          <p:nvPr>
            <p:ph idx="1"/>
          </p:nvPr>
        </p:nvPicPr>
        <p:blipFill>
          <a:blip r:embed="rId2"/>
          <a:stretch>
            <a:fillRect/>
          </a:stretch>
        </p:blipFill>
        <p:spPr>
          <a:xfrm>
            <a:off x="176062" y="322579"/>
            <a:ext cx="11883858" cy="6421273"/>
          </a:xfrm>
        </p:spPr>
      </p:pic>
    </p:spTree>
    <p:extLst>
      <p:ext uri="{BB962C8B-B14F-4D97-AF65-F5344CB8AC3E}">
        <p14:creationId xmlns:p14="http://schemas.microsoft.com/office/powerpoint/2010/main" val="70206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829229-27C3-6323-242A-5761D9B15483}"/>
              </a:ext>
            </a:extLst>
          </p:cNvPr>
          <p:cNvPicPr>
            <a:picLocks noGrp="1" noChangeAspect="1"/>
          </p:cNvPicPr>
          <p:nvPr>
            <p:ph idx="1"/>
          </p:nvPr>
        </p:nvPicPr>
        <p:blipFill>
          <a:blip r:embed="rId2"/>
          <a:stretch>
            <a:fillRect/>
          </a:stretch>
        </p:blipFill>
        <p:spPr>
          <a:xfrm>
            <a:off x="673734" y="118467"/>
            <a:ext cx="10593705" cy="6621066"/>
          </a:xfrm>
        </p:spPr>
      </p:pic>
    </p:spTree>
    <p:extLst>
      <p:ext uri="{BB962C8B-B14F-4D97-AF65-F5344CB8AC3E}">
        <p14:creationId xmlns:p14="http://schemas.microsoft.com/office/powerpoint/2010/main" val="415430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3E5B1-57E5-2816-29BB-2D030E82D889}"/>
              </a:ext>
            </a:extLst>
          </p:cNvPr>
          <p:cNvSpPr>
            <a:spLocks noGrp="1"/>
          </p:cNvSpPr>
          <p:nvPr>
            <p:ph type="title"/>
          </p:nvPr>
        </p:nvSpPr>
        <p:spPr>
          <a:xfrm>
            <a:off x="6386284" y="484632"/>
            <a:ext cx="4741963" cy="1971964"/>
          </a:xfrm>
        </p:spPr>
        <p:txBody>
          <a:bodyPr>
            <a:normAutofit/>
          </a:bodyPr>
          <a:lstStyle/>
          <a:p>
            <a:r>
              <a:rPr lang="en-US" sz="4800" dirty="0"/>
              <a:t>                                                                      </a:t>
            </a:r>
          </a:p>
        </p:txBody>
      </p:sp>
      <p:sp>
        <p:nvSpPr>
          <p:cNvPr id="16" name="Freeform: Shape 15">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0D13AB84-36E2-FCD3-95C6-8EC0F1EDC4C9}"/>
              </a:ext>
            </a:extLst>
          </p:cNvPr>
          <p:cNvPicPr>
            <a:picLocks noChangeAspect="1"/>
          </p:cNvPicPr>
          <p:nvPr/>
        </p:nvPicPr>
        <p:blipFill>
          <a:blip r:embed="rId2"/>
          <a:stretch>
            <a:fillRect/>
          </a:stretch>
        </p:blipFill>
        <p:spPr>
          <a:xfrm>
            <a:off x="460888" y="383356"/>
            <a:ext cx="2022851" cy="4373733"/>
          </a:xfrm>
          <a:prstGeom prst="rect">
            <a:avLst/>
          </a:prstGeom>
        </p:spPr>
      </p:pic>
      <p:sp>
        <p:nvSpPr>
          <p:cNvPr id="11" name="Content Placeholder 10">
            <a:extLst>
              <a:ext uri="{FF2B5EF4-FFF2-40B4-BE49-F238E27FC236}">
                <a16:creationId xmlns:a16="http://schemas.microsoft.com/office/drawing/2014/main" id="{13A28044-0B12-4702-C7D7-0F08BA2B42EB}"/>
              </a:ext>
            </a:extLst>
          </p:cNvPr>
          <p:cNvSpPr>
            <a:spLocks noGrp="1"/>
          </p:cNvSpPr>
          <p:nvPr>
            <p:ph idx="1"/>
          </p:nvPr>
        </p:nvSpPr>
        <p:spPr>
          <a:xfrm>
            <a:off x="6556583" y="1745396"/>
            <a:ext cx="4741962" cy="3715603"/>
          </a:xfrm>
        </p:spPr>
        <p:txBody>
          <a:bodyPr>
            <a:normAutofit/>
          </a:bodyPr>
          <a:lstStyle/>
          <a:p>
            <a:r>
              <a:rPr lang="en-US" sz="4800" dirty="0" err="1"/>
              <a:t>Interra</a:t>
            </a:r>
            <a:r>
              <a:rPr lang="en-US" sz="4800" dirty="0"/>
              <a:t> SOFSA</a:t>
            </a:r>
          </a:p>
          <a:p>
            <a:r>
              <a:rPr lang="en-US" sz="4800" dirty="0"/>
              <a:t>Field App</a:t>
            </a:r>
          </a:p>
          <a:p>
            <a:endParaRPr lang="en-US" sz="4800" dirty="0"/>
          </a:p>
          <a:p>
            <a:r>
              <a:rPr lang="en-US" sz="2600" dirty="0"/>
              <a:t>Situational Awareness Only</a:t>
            </a:r>
          </a:p>
          <a:p>
            <a:r>
              <a:rPr lang="en-US" sz="2600" dirty="0"/>
              <a:t>No Field Data Collection</a:t>
            </a:r>
          </a:p>
        </p:txBody>
      </p:sp>
      <p:grpSp>
        <p:nvGrpSpPr>
          <p:cNvPr id="18" name="Group 17">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9" name="Picture 8" descr="Map&#10;&#10;Description automatically generated">
            <a:extLst>
              <a:ext uri="{FF2B5EF4-FFF2-40B4-BE49-F238E27FC236}">
                <a16:creationId xmlns:a16="http://schemas.microsoft.com/office/drawing/2014/main" id="{23F686A8-FB12-BB7B-774A-8A212DE0E107}"/>
              </a:ext>
            </a:extLst>
          </p:cNvPr>
          <p:cNvPicPr>
            <a:picLocks noChangeAspect="1"/>
          </p:cNvPicPr>
          <p:nvPr/>
        </p:nvPicPr>
        <p:blipFill>
          <a:blip r:embed="rId5"/>
          <a:stretch>
            <a:fillRect/>
          </a:stretch>
        </p:blipFill>
        <p:spPr>
          <a:xfrm>
            <a:off x="3047849" y="1910080"/>
            <a:ext cx="1918818" cy="4155440"/>
          </a:xfrm>
          <a:prstGeom prst="rect">
            <a:avLst/>
          </a:prstGeom>
        </p:spPr>
      </p:pic>
    </p:spTree>
    <p:extLst>
      <p:ext uri="{BB962C8B-B14F-4D97-AF65-F5344CB8AC3E}">
        <p14:creationId xmlns:p14="http://schemas.microsoft.com/office/powerpoint/2010/main" val="424630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9F05-F5F4-44B0-A0FF-68032AF8B4E1}"/>
              </a:ext>
            </a:extLst>
          </p:cNvPr>
          <p:cNvSpPr>
            <a:spLocks noGrp="1"/>
          </p:cNvSpPr>
          <p:nvPr>
            <p:ph type="title"/>
          </p:nvPr>
        </p:nvSpPr>
        <p:spPr>
          <a:xfrm>
            <a:off x="1066800" y="2624328"/>
            <a:ext cx="10058400" cy="1609344"/>
          </a:xfrm>
        </p:spPr>
        <p:txBody>
          <a:bodyPr/>
          <a:lstStyle/>
          <a:p>
            <a:pPr algn="ctr"/>
            <a:r>
              <a:rPr lang="en-US" dirty="0"/>
              <a:t>Questions???</a:t>
            </a:r>
          </a:p>
        </p:txBody>
      </p:sp>
    </p:spTree>
    <p:extLst>
      <p:ext uri="{BB962C8B-B14F-4D97-AF65-F5344CB8AC3E}">
        <p14:creationId xmlns:p14="http://schemas.microsoft.com/office/powerpoint/2010/main" val="122206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27D2-F7F8-4A1E-ACB9-E9937AFC1627}"/>
              </a:ext>
            </a:extLst>
          </p:cNvPr>
          <p:cNvSpPr>
            <a:spLocks noGrp="1"/>
          </p:cNvSpPr>
          <p:nvPr>
            <p:ph type="title"/>
          </p:nvPr>
        </p:nvSpPr>
        <p:spPr/>
        <p:txBody>
          <a:bodyPr/>
          <a:lstStyle/>
          <a:p>
            <a:r>
              <a:rPr lang="en-US" dirty="0"/>
              <a:t>What is Survey123 ??</a:t>
            </a:r>
          </a:p>
        </p:txBody>
      </p:sp>
      <p:sp>
        <p:nvSpPr>
          <p:cNvPr id="3" name="Content Placeholder 2">
            <a:extLst>
              <a:ext uri="{FF2B5EF4-FFF2-40B4-BE49-F238E27FC236}">
                <a16:creationId xmlns:a16="http://schemas.microsoft.com/office/drawing/2014/main" id="{FA7EFEB1-D755-4A71-BC20-5A9F23DC3F09}"/>
              </a:ext>
            </a:extLst>
          </p:cNvPr>
          <p:cNvSpPr>
            <a:spLocks noGrp="1"/>
          </p:cNvSpPr>
          <p:nvPr>
            <p:ph idx="1"/>
          </p:nvPr>
        </p:nvSpPr>
        <p:spPr/>
        <p:txBody>
          <a:bodyPr/>
          <a:lstStyle/>
          <a:p>
            <a:r>
              <a:rPr lang="en-US" dirty="0"/>
              <a:t>OSFM Incident Management Team’s Mobile Data Collection Tool</a:t>
            </a:r>
          </a:p>
          <a:p>
            <a:pPr marL="0" indent="0">
              <a:buNone/>
            </a:pPr>
            <a:endParaRPr lang="en-US" dirty="0"/>
          </a:p>
          <a:p>
            <a:r>
              <a:rPr lang="en-US" dirty="0"/>
              <a:t>Free ESRI GIS data collection App</a:t>
            </a:r>
          </a:p>
          <a:p>
            <a:endParaRPr lang="en-US" dirty="0"/>
          </a:p>
          <a:p>
            <a:r>
              <a:rPr lang="en-US" dirty="0"/>
              <a:t>Allows GIS Specialists to compile Data from the field for IMT personnel to use for planning and reporting</a:t>
            </a:r>
          </a:p>
          <a:p>
            <a:endParaRPr lang="en-US" dirty="0"/>
          </a:p>
          <a:p>
            <a:r>
              <a:rPr lang="en-US" dirty="0"/>
              <a:t>Free download for IOS and Android devices</a:t>
            </a:r>
          </a:p>
        </p:txBody>
      </p:sp>
    </p:spTree>
    <p:extLst>
      <p:ext uri="{BB962C8B-B14F-4D97-AF65-F5344CB8AC3E}">
        <p14:creationId xmlns:p14="http://schemas.microsoft.com/office/powerpoint/2010/main" val="298236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B134-F653-495A-A31A-9CF5573B2C1B}"/>
              </a:ext>
            </a:extLst>
          </p:cNvPr>
          <p:cNvSpPr>
            <a:spLocks noGrp="1"/>
          </p:cNvSpPr>
          <p:nvPr>
            <p:ph type="title"/>
          </p:nvPr>
        </p:nvSpPr>
        <p:spPr/>
        <p:txBody>
          <a:bodyPr/>
          <a:lstStyle/>
          <a:p>
            <a:r>
              <a:rPr lang="en-US" dirty="0"/>
              <a:t>“Survey123 for ArcGIS”</a:t>
            </a:r>
          </a:p>
        </p:txBody>
      </p:sp>
      <p:pic>
        <p:nvPicPr>
          <p:cNvPr id="4" name="Content Placeholder 3">
            <a:extLst>
              <a:ext uri="{FF2B5EF4-FFF2-40B4-BE49-F238E27FC236}">
                <a16:creationId xmlns:a16="http://schemas.microsoft.com/office/drawing/2014/main" id="{12D242C7-A1B4-416E-8AF5-3AE7F237A837}"/>
              </a:ext>
            </a:extLst>
          </p:cNvPr>
          <p:cNvPicPr>
            <a:picLocks noGrp="1" noChangeAspect="1"/>
          </p:cNvPicPr>
          <p:nvPr>
            <p:ph idx="1"/>
          </p:nvPr>
        </p:nvPicPr>
        <p:blipFill>
          <a:blip r:embed="rId2"/>
          <a:stretch>
            <a:fillRect/>
          </a:stretch>
        </p:blipFill>
        <p:spPr>
          <a:xfrm>
            <a:off x="850499" y="2384834"/>
            <a:ext cx="2762855" cy="2762855"/>
          </a:xfrm>
          <a:prstGeom prst="rect">
            <a:avLst/>
          </a:prstGeom>
        </p:spPr>
      </p:pic>
      <p:sp>
        <p:nvSpPr>
          <p:cNvPr id="5" name="TextBox 4">
            <a:extLst>
              <a:ext uri="{FF2B5EF4-FFF2-40B4-BE49-F238E27FC236}">
                <a16:creationId xmlns:a16="http://schemas.microsoft.com/office/drawing/2014/main" id="{0C1C0A01-0C37-470B-8850-1C019DE9478C}"/>
              </a:ext>
            </a:extLst>
          </p:cNvPr>
          <p:cNvSpPr txBox="1"/>
          <p:nvPr/>
        </p:nvSpPr>
        <p:spPr>
          <a:xfrm>
            <a:off x="4542503" y="1961535"/>
            <a:ext cx="6579649" cy="1477328"/>
          </a:xfrm>
          <a:prstGeom prst="rect">
            <a:avLst/>
          </a:prstGeom>
          <a:noFill/>
        </p:spPr>
        <p:txBody>
          <a:bodyPr wrap="square" rtlCol="0">
            <a:spAutoFit/>
          </a:bodyPr>
          <a:lstStyle/>
          <a:p>
            <a:r>
              <a:rPr lang="en-US" dirty="0"/>
              <a:t>Search for “Survey123 for ArcGIS” in Apple or Android App Stores</a:t>
            </a:r>
          </a:p>
          <a:p>
            <a:endParaRPr lang="en-US" dirty="0"/>
          </a:p>
          <a:p>
            <a:r>
              <a:rPr lang="en-US" dirty="0"/>
              <a:t>Install</a:t>
            </a:r>
          </a:p>
          <a:p>
            <a:endParaRPr lang="en-US" dirty="0"/>
          </a:p>
        </p:txBody>
      </p:sp>
    </p:spTree>
    <p:extLst>
      <p:ext uri="{BB962C8B-B14F-4D97-AF65-F5344CB8AC3E}">
        <p14:creationId xmlns:p14="http://schemas.microsoft.com/office/powerpoint/2010/main" val="387269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31C9-301F-809E-42D2-CF7E9A13E7E1}"/>
              </a:ext>
            </a:extLst>
          </p:cNvPr>
          <p:cNvSpPr>
            <a:spLocks noGrp="1"/>
          </p:cNvSpPr>
          <p:nvPr>
            <p:ph type="title"/>
          </p:nvPr>
        </p:nvSpPr>
        <p:spPr>
          <a:xfrm>
            <a:off x="329513" y="-34051"/>
            <a:ext cx="10058400" cy="1609344"/>
          </a:xfrm>
        </p:spPr>
        <p:txBody>
          <a:bodyPr>
            <a:normAutofit/>
          </a:bodyPr>
          <a:lstStyle/>
          <a:p>
            <a:r>
              <a:rPr lang="en-US" sz="3600" dirty="0"/>
              <a:t>Sign Up for a NIFC Account</a:t>
            </a:r>
          </a:p>
        </p:txBody>
      </p:sp>
      <p:sp>
        <p:nvSpPr>
          <p:cNvPr id="3" name="Content Placeholder 2">
            <a:extLst>
              <a:ext uri="{FF2B5EF4-FFF2-40B4-BE49-F238E27FC236}">
                <a16:creationId xmlns:a16="http://schemas.microsoft.com/office/drawing/2014/main" id="{AED1B2F0-6967-E12F-7AA3-D3221B8314F7}"/>
              </a:ext>
            </a:extLst>
          </p:cNvPr>
          <p:cNvSpPr>
            <a:spLocks noGrp="1"/>
          </p:cNvSpPr>
          <p:nvPr>
            <p:ph idx="1"/>
          </p:nvPr>
        </p:nvSpPr>
        <p:spPr>
          <a:xfrm>
            <a:off x="1346889" y="1298488"/>
            <a:ext cx="10058400" cy="4351638"/>
          </a:xfrm>
        </p:spPr>
        <p:txBody>
          <a:bodyPr/>
          <a:lstStyle/>
          <a:p>
            <a:r>
              <a:rPr lang="en-US" sz="3200" dirty="0">
                <a:hlinkClick r:id="rId2"/>
              </a:rPr>
              <a:t>https://nifc.maps.arcgis.com</a:t>
            </a:r>
            <a:endParaRPr lang="en-US" sz="3200" dirty="0"/>
          </a:p>
          <a:p>
            <a:pPr lvl="2"/>
            <a:endParaRPr lang="en-US" sz="2400" dirty="0"/>
          </a:p>
          <a:p>
            <a:pPr lvl="2"/>
            <a:r>
              <a:rPr lang="en-US" sz="2400" dirty="0"/>
              <a:t>Use a department email, IF POSSIBLE</a:t>
            </a:r>
          </a:p>
          <a:p>
            <a:endParaRPr lang="en-US" dirty="0"/>
          </a:p>
        </p:txBody>
      </p:sp>
      <p:pic>
        <p:nvPicPr>
          <p:cNvPr id="5" name="Picture 4">
            <a:extLst>
              <a:ext uri="{FF2B5EF4-FFF2-40B4-BE49-F238E27FC236}">
                <a16:creationId xmlns:a16="http://schemas.microsoft.com/office/drawing/2014/main" id="{D500D84C-E661-F100-F03F-336EE4711451}"/>
              </a:ext>
            </a:extLst>
          </p:cNvPr>
          <p:cNvPicPr>
            <a:picLocks noChangeAspect="1"/>
          </p:cNvPicPr>
          <p:nvPr/>
        </p:nvPicPr>
        <p:blipFill>
          <a:blip r:embed="rId3"/>
          <a:stretch>
            <a:fillRect/>
          </a:stretch>
        </p:blipFill>
        <p:spPr>
          <a:xfrm>
            <a:off x="329513" y="2861206"/>
            <a:ext cx="10972800" cy="5577840"/>
          </a:xfrm>
          <a:prstGeom prst="rect">
            <a:avLst/>
          </a:prstGeom>
        </p:spPr>
      </p:pic>
      <p:sp>
        <p:nvSpPr>
          <p:cNvPr id="6" name="Oval 5">
            <a:extLst>
              <a:ext uri="{FF2B5EF4-FFF2-40B4-BE49-F238E27FC236}">
                <a16:creationId xmlns:a16="http://schemas.microsoft.com/office/drawing/2014/main" id="{35449CAB-4133-5796-0797-9BC36B17C1EB}"/>
              </a:ext>
            </a:extLst>
          </p:cNvPr>
          <p:cNvSpPr/>
          <p:nvPr/>
        </p:nvSpPr>
        <p:spPr>
          <a:xfrm>
            <a:off x="3601033" y="5779666"/>
            <a:ext cx="2214880" cy="84328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38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C9285-2A0D-7D45-4FCA-40D376A9E25E}"/>
              </a:ext>
            </a:extLst>
          </p:cNvPr>
          <p:cNvSpPr>
            <a:spLocks noGrp="1"/>
          </p:cNvSpPr>
          <p:nvPr>
            <p:ph type="title"/>
          </p:nvPr>
        </p:nvSpPr>
        <p:spPr>
          <a:xfrm>
            <a:off x="1069848" y="484631"/>
            <a:ext cx="10058400" cy="5446611"/>
          </a:xfrm>
        </p:spPr>
        <p:txBody>
          <a:bodyPr>
            <a:normAutofit/>
          </a:bodyPr>
          <a:lstStyle/>
          <a:p>
            <a:r>
              <a:rPr lang="en-US" sz="4000" dirty="0">
                <a:solidFill>
                  <a:srgbClr val="FF0000"/>
                </a:solidFill>
              </a:rPr>
              <a:t>Request Form</a:t>
            </a:r>
            <a:br>
              <a:rPr lang="en-US" sz="3600" dirty="0"/>
            </a:br>
            <a:br>
              <a:rPr lang="en-US" sz="3600" dirty="0"/>
            </a:br>
            <a:br>
              <a:rPr lang="en-US" sz="3600" dirty="0"/>
            </a:br>
            <a:br>
              <a:rPr lang="en-US" sz="3600" dirty="0"/>
            </a:br>
            <a:r>
              <a:rPr lang="en-US" sz="3600" dirty="0"/>
              <a:t>Complete form</a:t>
            </a:r>
            <a:br>
              <a:rPr lang="en-US" sz="3600" dirty="0"/>
            </a:br>
            <a:r>
              <a:rPr lang="en-US" sz="3600" dirty="0"/>
              <a:t> </a:t>
            </a:r>
            <a:br>
              <a:rPr lang="en-US" sz="3600" dirty="0"/>
            </a:br>
            <a:r>
              <a:rPr lang="en-US" sz="3600" dirty="0"/>
              <a:t>Submit</a:t>
            </a:r>
            <a:br>
              <a:rPr lang="en-US" sz="3600" dirty="0"/>
            </a:br>
            <a:br>
              <a:rPr lang="en-US" sz="3600" dirty="0"/>
            </a:br>
            <a:r>
              <a:rPr lang="en-US" sz="3600" dirty="0"/>
              <a:t>Wait for an email</a:t>
            </a:r>
          </a:p>
        </p:txBody>
      </p:sp>
      <p:pic>
        <p:nvPicPr>
          <p:cNvPr id="5" name="Content Placeholder 4">
            <a:extLst>
              <a:ext uri="{FF2B5EF4-FFF2-40B4-BE49-F238E27FC236}">
                <a16:creationId xmlns:a16="http://schemas.microsoft.com/office/drawing/2014/main" id="{6C6CE561-DBFF-60B3-3C98-0DA4FC627EBB}"/>
              </a:ext>
            </a:extLst>
          </p:cNvPr>
          <p:cNvPicPr>
            <a:picLocks noGrp="1" noChangeAspect="1"/>
          </p:cNvPicPr>
          <p:nvPr>
            <p:ph idx="1"/>
          </p:nvPr>
        </p:nvPicPr>
        <p:blipFill>
          <a:blip r:embed="rId2"/>
          <a:stretch>
            <a:fillRect/>
          </a:stretch>
        </p:blipFill>
        <p:spPr>
          <a:xfrm>
            <a:off x="4752837" y="361573"/>
            <a:ext cx="6482080" cy="4721174"/>
          </a:xfrm>
        </p:spPr>
      </p:pic>
    </p:spTree>
    <p:extLst>
      <p:ext uri="{BB962C8B-B14F-4D97-AF65-F5344CB8AC3E}">
        <p14:creationId xmlns:p14="http://schemas.microsoft.com/office/powerpoint/2010/main" val="1478800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D6FB-6E6A-F905-54A9-70204DB16490}"/>
              </a:ext>
            </a:extLst>
          </p:cNvPr>
          <p:cNvSpPr>
            <a:spLocks noGrp="1"/>
          </p:cNvSpPr>
          <p:nvPr>
            <p:ph type="title"/>
          </p:nvPr>
        </p:nvSpPr>
        <p:spPr/>
        <p:txBody>
          <a:bodyPr/>
          <a:lstStyle/>
          <a:p>
            <a:r>
              <a:rPr lang="en-US" dirty="0"/>
              <a:t>Next Step</a:t>
            </a:r>
          </a:p>
        </p:txBody>
      </p:sp>
      <p:sp>
        <p:nvSpPr>
          <p:cNvPr id="3" name="Content Placeholder 2">
            <a:extLst>
              <a:ext uri="{FF2B5EF4-FFF2-40B4-BE49-F238E27FC236}">
                <a16:creationId xmlns:a16="http://schemas.microsoft.com/office/drawing/2014/main" id="{1F8DA225-0CE5-B6EA-5CE7-7D5E911CC511}"/>
              </a:ext>
            </a:extLst>
          </p:cNvPr>
          <p:cNvSpPr>
            <a:spLocks noGrp="1"/>
          </p:cNvSpPr>
          <p:nvPr>
            <p:ph idx="1"/>
          </p:nvPr>
        </p:nvSpPr>
        <p:spPr/>
        <p:txBody>
          <a:bodyPr/>
          <a:lstStyle/>
          <a:p>
            <a:r>
              <a:rPr lang="en-US" dirty="0"/>
              <a:t>Once you receive your username and set your own password….</a:t>
            </a:r>
          </a:p>
          <a:p>
            <a:endParaRPr lang="en-US" dirty="0"/>
          </a:p>
          <a:p>
            <a:r>
              <a:rPr lang="en-US" dirty="0"/>
              <a:t>Contact Don Maxwell at:</a:t>
            </a:r>
          </a:p>
          <a:p>
            <a:endParaRPr lang="en-US" dirty="0"/>
          </a:p>
          <a:p>
            <a:pPr lvl="2"/>
            <a:r>
              <a:rPr lang="en-US" sz="3600" dirty="0">
                <a:hlinkClick r:id="rId2"/>
              </a:rPr>
              <a:t>don_maxwell@firenet.gov</a:t>
            </a:r>
            <a:endParaRPr lang="en-US" sz="3600" dirty="0"/>
          </a:p>
          <a:p>
            <a:pPr lvl="2"/>
            <a:endParaRPr lang="en-US" sz="3600" dirty="0"/>
          </a:p>
          <a:p>
            <a:pPr lvl="2"/>
            <a:r>
              <a:rPr lang="en-US" sz="3600" dirty="0"/>
              <a:t>For access to OSFM Groups</a:t>
            </a:r>
          </a:p>
        </p:txBody>
      </p:sp>
    </p:spTree>
    <p:extLst>
      <p:ext uri="{BB962C8B-B14F-4D97-AF65-F5344CB8AC3E}">
        <p14:creationId xmlns:p14="http://schemas.microsoft.com/office/powerpoint/2010/main" val="2404988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201D-294A-432C-BD20-1A983801F6AF}"/>
              </a:ext>
            </a:extLst>
          </p:cNvPr>
          <p:cNvSpPr>
            <a:spLocks noGrp="1"/>
          </p:cNvSpPr>
          <p:nvPr>
            <p:ph type="title"/>
          </p:nvPr>
        </p:nvSpPr>
        <p:spPr/>
        <p:txBody>
          <a:bodyPr/>
          <a:lstStyle/>
          <a:p>
            <a:r>
              <a:rPr lang="en-US" dirty="0"/>
              <a:t>Survey123</a:t>
            </a:r>
          </a:p>
        </p:txBody>
      </p:sp>
      <p:sp>
        <p:nvSpPr>
          <p:cNvPr id="3" name="Content Placeholder 2">
            <a:extLst>
              <a:ext uri="{FF2B5EF4-FFF2-40B4-BE49-F238E27FC236}">
                <a16:creationId xmlns:a16="http://schemas.microsoft.com/office/drawing/2014/main" id="{FA61084F-9B13-4393-8AEE-1ED7BD7A9EB3}"/>
              </a:ext>
            </a:extLst>
          </p:cNvPr>
          <p:cNvSpPr>
            <a:spLocks noGrp="1"/>
          </p:cNvSpPr>
          <p:nvPr>
            <p:ph idx="1"/>
          </p:nvPr>
        </p:nvSpPr>
        <p:spPr/>
        <p:txBody>
          <a:bodyPr>
            <a:normAutofit/>
          </a:bodyPr>
          <a:lstStyle/>
          <a:p>
            <a:r>
              <a:rPr lang="en-US" sz="2800" dirty="0"/>
              <a:t>When you open the app, </a:t>
            </a:r>
          </a:p>
          <a:p>
            <a:pPr lvl="1"/>
            <a:r>
              <a:rPr lang="en-US" sz="2800" dirty="0"/>
              <a:t>you will be asked for a </a:t>
            </a:r>
          </a:p>
          <a:p>
            <a:pPr lvl="1"/>
            <a:r>
              <a:rPr lang="en-US" sz="2800" dirty="0"/>
              <a:t>username and password. </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162C34CE-A35A-BBD9-A57A-299DCFA83A9B}"/>
              </a:ext>
            </a:extLst>
          </p:cNvPr>
          <p:cNvPicPr>
            <a:picLocks noChangeAspect="1"/>
          </p:cNvPicPr>
          <p:nvPr/>
        </p:nvPicPr>
        <p:blipFill>
          <a:blip r:embed="rId2"/>
          <a:stretch>
            <a:fillRect/>
          </a:stretch>
        </p:blipFill>
        <p:spPr>
          <a:xfrm>
            <a:off x="6747823" y="873760"/>
            <a:ext cx="2172657" cy="4705161"/>
          </a:xfrm>
          <a:prstGeom prst="rect">
            <a:avLst/>
          </a:prstGeom>
        </p:spPr>
      </p:pic>
    </p:spTree>
    <p:extLst>
      <p:ext uri="{BB962C8B-B14F-4D97-AF65-F5344CB8AC3E}">
        <p14:creationId xmlns:p14="http://schemas.microsoft.com/office/powerpoint/2010/main" val="182140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88F81-F908-B016-F0D6-94AD7CB252DF}"/>
              </a:ext>
            </a:extLst>
          </p:cNvPr>
          <p:cNvSpPr>
            <a:spLocks noGrp="1"/>
          </p:cNvSpPr>
          <p:nvPr>
            <p:ph idx="1"/>
          </p:nvPr>
        </p:nvSpPr>
        <p:spPr>
          <a:xfrm>
            <a:off x="328442" y="292608"/>
            <a:ext cx="10058400" cy="1577381"/>
          </a:xfrm>
        </p:spPr>
        <p:txBody>
          <a:bodyPr/>
          <a:lstStyle/>
          <a:p>
            <a:r>
              <a:rPr lang="en-US" dirty="0"/>
              <a:t>Once that is entered, click the upper right corner to </a:t>
            </a:r>
            <a:r>
              <a:rPr lang="en-US" dirty="0">
                <a:solidFill>
                  <a:srgbClr val="FF0000"/>
                </a:solidFill>
              </a:rPr>
              <a:t>Download</a:t>
            </a:r>
            <a:r>
              <a:rPr lang="en-US" dirty="0"/>
              <a:t> the Surveys.</a:t>
            </a:r>
          </a:p>
          <a:p>
            <a:endParaRPr lang="en-US" dirty="0"/>
          </a:p>
        </p:txBody>
      </p:sp>
      <p:pic>
        <p:nvPicPr>
          <p:cNvPr id="5" name="Picture 4" descr="A screenshot of a survey&#10;&#10;Description automatically generated with low confidence">
            <a:extLst>
              <a:ext uri="{FF2B5EF4-FFF2-40B4-BE49-F238E27FC236}">
                <a16:creationId xmlns:a16="http://schemas.microsoft.com/office/drawing/2014/main" id="{AB302F57-F603-6C24-A974-1612BC9EB521}"/>
              </a:ext>
            </a:extLst>
          </p:cNvPr>
          <p:cNvPicPr>
            <a:picLocks noChangeAspect="1"/>
          </p:cNvPicPr>
          <p:nvPr/>
        </p:nvPicPr>
        <p:blipFill>
          <a:blip r:embed="rId2"/>
          <a:stretch>
            <a:fillRect/>
          </a:stretch>
        </p:blipFill>
        <p:spPr>
          <a:xfrm>
            <a:off x="1770883" y="839196"/>
            <a:ext cx="2644131" cy="5726196"/>
          </a:xfrm>
          <a:prstGeom prst="rect">
            <a:avLst/>
          </a:prstGeom>
        </p:spPr>
      </p:pic>
      <p:sp>
        <p:nvSpPr>
          <p:cNvPr id="6" name="Oval 5">
            <a:extLst>
              <a:ext uri="{FF2B5EF4-FFF2-40B4-BE49-F238E27FC236}">
                <a16:creationId xmlns:a16="http://schemas.microsoft.com/office/drawing/2014/main" id="{170B85F9-8607-F63B-F8A0-F170D86D756D}"/>
              </a:ext>
            </a:extLst>
          </p:cNvPr>
          <p:cNvSpPr/>
          <p:nvPr/>
        </p:nvSpPr>
        <p:spPr>
          <a:xfrm>
            <a:off x="3839656" y="1016205"/>
            <a:ext cx="796787" cy="772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CD1872-04A5-EFE6-A020-1B7DC7BC9B9A}"/>
              </a:ext>
            </a:extLst>
          </p:cNvPr>
          <p:cNvPicPr>
            <a:picLocks noChangeAspect="1"/>
          </p:cNvPicPr>
          <p:nvPr/>
        </p:nvPicPr>
        <p:blipFill>
          <a:blip r:embed="rId3"/>
          <a:stretch>
            <a:fillRect/>
          </a:stretch>
        </p:blipFill>
        <p:spPr>
          <a:xfrm>
            <a:off x="5173971" y="839196"/>
            <a:ext cx="5871772" cy="5764174"/>
          </a:xfrm>
          <a:prstGeom prst="rect">
            <a:avLst/>
          </a:prstGeom>
        </p:spPr>
      </p:pic>
      <p:pic>
        <p:nvPicPr>
          <p:cNvPr id="8" name="Picture 7">
            <a:extLst>
              <a:ext uri="{FF2B5EF4-FFF2-40B4-BE49-F238E27FC236}">
                <a16:creationId xmlns:a16="http://schemas.microsoft.com/office/drawing/2014/main" id="{A80E7FD8-9CBA-AE7D-8268-BDEB335BEBF4}"/>
              </a:ext>
            </a:extLst>
          </p:cNvPr>
          <p:cNvPicPr>
            <a:picLocks noChangeAspect="1"/>
          </p:cNvPicPr>
          <p:nvPr/>
        </p:nvPicPr>
        <p:blipFill>
          <a:blip r:embed="rId4"/>
          <a:stretch>
            <a:fillRect/>
          </a:stretch>
        </p:blipFill>
        <p:spPr>
          <a:xfrm>
            <a:off x="10284902" y="2470810"/>
            <a:ext cx="914479" cy="664522"/>
          </a:xfrm>
          <a:prstGeom prst="rect">
            <a:avLst/>
          </a:prstGeom>
        </p:spPr>
      </p:pic>
      <p:pic>
        <p:nvPicPr>
          <p:cNvPr id="9" name="Picture 8">
            <a:extLst>
              <a:ext uri="{FF2B5EF4-FFF2-40B4-BE49-F238E27FC236}">
                <a16:creationId xmlns:a16="http://schemas.microsoft.com/office/drawing/2014/main" id="{BD3DE513-CF0D-B2C2-21E0-D40A5F47DDEA}"/>
              </a:ext>
            </a:extLst>
          </p:cNvPr>
          <p:cNvPicPr>
            <a:picLocks noChangeAspect="1"/>
          </p:cNvPicPr>
          <p:nvPr/>
        </p:nvPicPr>
        <p:blipFill>
          <a:blip r:embed="rId5"/>
          <a:stretch>
            <a:fillRect/>
          </a:stretch>
        </p:blipFill>
        <p:spPr>
          <a:xfrm>
            <a:off x="5208524" y="2544803"/>
            <a:ext cx="2036240" cy="664522"/>
          </a:xfrm>
          <a:prstGeom prst="rect">
            <a:avLst/>
          </a:prstGeom>
        </p:spPr>
      </p:pic>
    </p:spTree>
    <p:extLst>
      <p:ext uri="{BB962C8B-B14F-4D97-AF65-F5344CB8AC3E}">
        <p14:creationId xmlns:p14="http://schemas.microsoft.com/office/powerpoint/2010/main" val="1676774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0D96-559E-7088-9274-4FD307C90396}"/>
              </a:ext>
            </a:extLst>
          </p:cNvPr>
          <p:cNvSpPr>
            <a:spLocks noGrp="1"/>
          </p:cNvSpPr>
          <p:nvPr>
            <p:ph type="title"/>
          </p:nvPr>
        </p:nvSpPr>
        <p:spPr/>
        <p:txBody>
          <a:bodyPr/>
          <a:lstStyle/>
          <a:p>
            <a:r>
              <a:rPr lang="en-US" dirty="0"/>
              <a:t>Download 2 surveys</a:t>
            </a:r>
          </a:p>
        </p:txBody>
      </p:sp>
      <p:sp>
        <p:nvSpPr>
          <p:cNvPr id="3" name="Content Placeholder 2">
            <a:extLst>
              <a:ext uri="{FF2B5EF4-FFF2-40B4-BE49-F238E27FC236}">
                <a16:creationId xmlns:a16="http://schemas.microsoft.com/office/drawing/2014/main" id="{25CDF1F2-21C5-F0D3-E9CB-4CBA4260614B}"/>
              </a:ext>
            </a:extLst>
          </p:cNvPr>
          <p:cNvSpPr>
            <a:spLocks noGrp="1"/>
          </p:cNvSpPr>
          <p:nvPr>
            <p:ph idx="1"/>
          </p:nvPr>
        </p:nvSpPr>
        <p:spPr>
          <a:xfrm>
            <a:off x="2214908" y="2442684"/>
            <a:ext cx="10058400" cy="4050792"/>
          </a:xfrm>
        </p:spPr>
        <p:txBody>
          <a:bodyPr/>
          <a:lstStyle/>
          <a:p>
            <a:r>
              <a:rPr lang="en-US" sz="3600" dirty="0"/>
              <a:t>“</a:t>
            </a:r>
            <a:r>
              <a:rPr lang="en-US" sz="3600" dirty="0">
                <a:latin typeface="Rockwell Condensed" panose="02060603050405020104" pitchFamily="18" charset="0"/>
              </a:rPr>
              <a:t>OSFM 2023 Field Survey</a:t>
            </a:r>
            <a:r>
              <a:rPr lang="en-US" sz="3600" dirty="0"/>
              <a:t>”</a:t>
            </a:r>
          </a:p>
          <a:p>
            <a:r>
              <a:rPr lang="en-US" sz="3600" dirty="0"/>
              <a:t>“</a:t>
            </a:r>
            <a:r>
              <a:rPr lang="en-US" sz="3600" b="0" i="0" dirty="0">
                <a:effectLst/>
                <a:latin typeface="Rockwell Condensed" panose="02060603050405020104" pitchFamily="18" charset="0"/>
              </a:rPr>
              <a:t>OSFM 2022 Damage Assessment v1.1</a:t>
            </a:r>
            <a:r>
              <a:rPr lang="en-US" sz="3600" dirty="0"/>
              <a:t>”</a:t>
            </a:r>
          </a:p>
          <a:p>
            <a:endParaRPr lang="en-US" dirty="0"/>
          </a:p>
        </p:txBody>
      </p:sp>
    </p:spTree>
    <p:extLst>
      <p:ext uri="{BB962C8B-B14F-4D97-AF65-F5344CB8AC3E}">
        <p14:creationId xmlns:p14="http://schemas.microsoft.com/office/powerpoint/2010/main" val="7084273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7C00C64CFA2546A51C7831777914EA" ma:contentTypeVersion="31" ma:contentTypeDescription="Create a new document." ma:contentTypeScope="" ma:versionID="76b0e5cb28073895cb551db127e303db">
  <xsd:schema xmlns:xsd="http://www.w3.org/2001/XMLSchema" xmlns:xs="http://www.w3.org/2001/XMLSchema" xmlns:p="http://schemas.microsoft.com/office/2006/metadata/properties" xmlns:ns2="990700cb-64e5-46f2-a187-71ada6183592" xmlns:ns3="299cb2a3-dbf6-496e-af1e-b0319d491b47" targetNamespace="http://schemas.microsoft.com/office/2006/metadata/properties" ma:root="true" ma:fieldsID="8d3ad2d9b01945e5aa535ceb84dda53f" ns2:_="" ns3:_="">
    <xsd:import namespace="990700cb-64e5-46f2-a187-71ada6183592"/>
    <xsd:import namespace="299cb2a3-dbf6-496e-af1e-b0319d491b47"/>
    <xsd:element name="properties">
      <xsd:complexType>
        <xsd:sequence>
          <xsd:element name="documentManagement">
            <xsd:complexType>
              <xsd:all>
                <xsd:element ref="ns2:Division_x002f_Unit_x002f_Section_x002f_Program"/>
                <xsd:element ref="ns2:section" minOccurs="0"/>
                <xsd:element ref="ns2:Keyword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700cb-64e5-46f2-a187-71ada6183592" elementFormDefault="qualified">
    <xsd:import namespace="http://schemas.microsoft.com/office/2006/documentManagement/types"/>
    <xsd:import namespace="http://schemas.microsoft.com/office/infopath/2007/PartnerControls"/>
    <xsd:element name="Division_x002f_Unit_x002f_Section_x002f_Program" ma:index="8" ma:displayName="Program" ma:description="This is a high level view showing what Division is responsible for the information. Some programs, sections, or units have more information and may be listed. The lowest level in the organization should be selected.  &#10;" ma:format="Dropdown" ma:internalName="Division_x002f_Unit_x002f_Section_x002f_Program" ma:readOnly="false">
      <xsd:simpleType>
        <xsd:union memberTypes="dms:Text">
          <xsd:simpleType>
            <xsd:restriction base="dms:Choice">
              <xsd:enumeration value="Administration"/>
              <xsd:enumeration value="Amber Alert"/>
              <xsd:enumeration value="Central Records Section"/>
              <xsd:enumeration value="Criminal Investigations Division"/>
              <xsd:enumeration value="Criminal Justice Information Systems"/>
              <xsd:enumeration value="Provided for External Partners"/>
              <xsd:enumeration value="Fish &amp; Wildlife Division"/>
              <xsd:enumeration value="Forensic Services Division"/>
              <xsd:enumeration value="Gaming Enforcement Division"/>
              <xsd:enumeration value="Jobs &amp; Careers"/>
              <xsd:enumeration value="Legislative Affairs"/>
              <xsd:enumeration value="Medical Examiner Division"/>
              <xsd:enumeration value="Oregon State Fire Marshal"/>
              <xsd:enumeration value="Oregon State Athletic Commission"/>
              <xsd:enumeration value="Patrol Services Division"/>
              <xsd:enumeration value="Professional Standards"/>
              <xsd:enumeration value="Sex Offender Registration"/>
            </xsd:restriction>
          </xsd:simpleType>
        </xsd:union>
      </xsd:simpleType>
    </xsd:element>
    <xsd:element name="section" ma:index="9" nillable="true" ma:displayName="Section" ma:default="Null" ma:description="Completing this field helps those areas with multiple documents best. It is redundant for those with few documents. You may be selecting the same word as selected in the Program field. This field is important to help the table on the Forms &amp; Publications appear properly." ma:format="Dropdown" ma:internalName="section" ma:readOnly="false">
      <xsd:simpleType>
        <xsd:union memberTypes="dms:Text">
          <xsd:simpleType>
            <xsd:restriction base="dms:Choice">
              <xsd:enumeration value="Null"/>
              <xsd:enumeration value="About Us"/>
              <xsd:enumeration value="Budget"/>
              <xsd:enumeration value="CJIS Security"/>
              <xsd:enumeration value="Codes &amp; Technical Services Unit"/>
              <xsd:enumeration value="Criminal Justice Information Services (CJIS)"/>
              <xsd:enumeration value="Criminal Justice Information Services (CJIS) Regulatory Unit"/>
              <xsd:enumeration value="Drug Enforcement Section"/>
              <xsd:enumeration value="Emergency/Conflagration"/>
              <xsd:enumeration value="External Partners"/>
              <xsd:enumeration value="Fire Life Safety Education (FLSE)"/>
              <xsd:enumeration value="Fire Life Safety Services (FLSS)"/>
              <xsd:enumeration value="Firearms Instant Check System (FICS)"/>
              <xsd:enumeration value="Fish &amp; Wildlife (F&amp;W)"/>
              <xsd:enumeration value="Forensic Services Division (FSD)"/>
              <xsd:enumeration value="Homicide Investigation Tracking System (HITS)"/>
              <xsd:enumeration value="Incident Management Teams (IMT)"/>
              <xsd:enumeration value="Ignition Interlock Device Program (IID)"/>
              <xsd:enumeration value="LEDS 20/20"/>
              <xsd:enumeration value="Livescan"/>
              <xsd:enumeration value="Local Emergency Planning Committee (LEPC)"/>
              <xsd:enumeration value="Open or Own Records"/>
              <xsd:enumeration value="Oregon Task Force on School Safety (OTFSS)"/>
              <xsd:enumeration value="Oregon State Athletic Commission (OSAC)"/>
              <xsd:enumeration value="Oregon State Fire Marshal (OSFM)"/>
              <xsd:enumeration value="Patrol Services"/>
              <xsd:enumeration value="Public Records"/>
              <xsd:enumeration value="Regional Hazardous Materials Emergency Response Teams (RHMERT)"/>
              <xsd:enumeration value="Regulatory Services Unit"/>
              <xsd:enumeration value="State Emergency Response Commission (SERC)"/>
              <xsd:enumeration value="Uniform Crime Reporting (UCR)"/>
              <xsd:enumeration value="Youth Fire Prevention and Intervention Unit"/>
              <xsd:enumeration value="----"/>
              <xsd:enumeration value="Fire Life Safety Services"/>
            </xsd:restriction>
          </xsd:simpleType>
        </xsd:union>
      </xsd:simpleType>
    </xsd:element>
    <xsd:element name="Keywords0" ma:index="11" ma:displayName="Keywords" ma:description="Type in keywords specific to the form. Separate each term with a comma.&#10;The keywords will help people find the form using Search. Keywords can include&#10;common misspellings or terms used by customers or any other terms that might be&#10;helpful. You can prepare some keywords ahead of time and save them in a Notepad&#10;file or Word document and then copy and paste them into this section.&#10;" ma:internalName="Keywords0"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9cb2a3-dbf6-496e-af1e-b0319d491b47"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Form Name"/>
        <xsd:element ref="dc:subject" minOccurs="0" maxOccurs="1"/>
        <xsd:element ref="dc:description" minOccurs="0" maxOccurs="1"/>
        <xsd:element name="keywords" maxOccurs="1" ma:index="10" ma:displayName="Format">
          <xsd:simpleType xmlns:xs="http://www.w3.org/2001/XMLSchema">
            <xsd:restriction base="xsd:string">
              <xsd:minLength value="1"/>
            </xsd:restriction>
          </xsd:simpleType>
        </xsd:elemen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ction xmlns="990700cb-64e5-46f2-a187-71ada6183592">Emergency/Conflagration</section>
    <Division_x002f_Unit_x002f_Section_x002f_Program xmlns="990700cb-64e5-46f2-a187-71ada6183592">Oregon State Fire Marshal</Division_x002f_Unit_x002f_Section_x002f_Program>
    <Keywords0 xmlns="990700cb-64e5-46f2-a187-71ada6183592">2023 Task Force Leader Symposium</Keywords0>
  </documentManagement>
</p:properties>
</file>

<file path=customXml/itemProps1.xml><?xml version="1.0" encoding="utf-8"?>
<ds:datastoreItem xmlns:ds="http://schemas.openxmlformats.org/officeDocument/2006/customXml" ds:itemID="{6AEF28BB-7F1A-4C3F-B558-6731BB945022}"/>
</file>

<file path=customXml/itemProps2.xml><?xml version="1.0" encoding="utf-8"?>
<ds:datastoreItem xmlns:ds="http://schemas.openxmlformats.org/officeDocument/2006/customXml" ds:itemID="{73E8BB5B-0C67-4EAA-A780-90B539423B3F}"/>
</file>

<file path=customXml/itemProps3.xml><?xml version="1.0" encoding="utf-8"?>
<ds:datastoreItem xmlns:ds="http://schemas.openxmlformats.org/officeDocument/2006/customXml" ds:itemID="{89E4CD3A-C376-4427-B361-F9592F463288}"/>
</file>

<file path=docProps/app.xml><?xml version="1.0" encoding="utf-8"?>
<Properties xmlns="http://schemas.openxmlformats.org/officeDocument/2006/extended-properties" xmlns:vt="http://schemas.openxmlformats.org/officeDocument/2006/docPropsVTypes">
  <Template/>
  <TotalTime>2424</TotalTime>
  <Words>430</Words>
  <Application>Microsoft Office PowerPoint</Application>
  <PresentationFormat>Widescreen</PresentationFormat>
  <Paragraphs>80</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Rockwell</vt:lpstr>
      <vt:lpstr>Rockwell Condensed</vt:lpstr>
      <vt:lpstr>Wingdings</vt:lpstr>
      <vt:lpstr>Wood Type</vt:lpstr>
      <vt:lpstr>Survey 123</vt:lpstr>
      <vt:lpstr>What is Survey123 ??</vt:lpstr>
      <vt:lpstr>“Survey123 for ArcGIS”</vt:lpstr>
      <vt:lpstr>Sign Up for a NIFC Account</vt:lpstr>
      <vt:lpstr>Request Form    Complete form   Submit  Wait for an email</vt:lpstr>
      <vt:lpstr>Next Step</vt:lpstr>
      <vt:lpstr>Survey123</vt:lpstr>
      <vt:lpstr>PowerPoint Presentation</vt:lpstr>
      <vt:lpstr>Download 2 surveys</vt:lpstr>
      <vt:lpstr>PowerPoint Presentation</vt:lpstr>
      <vt:lpstr>PowerPoint Presentation</vt:lpstr>
      <vt:lpstr>PowerPoint Presentation</vt:lpstr>
      <vt:lpstr>Additional Surveys and Maps</vt:lpstr>
      <vt:lpstr>Interra “sofsa” </vt:lpstr>
      <vt:lpstr>PowerPoint Presentation</vt:lpstr>
      <vt:lpstr>PowerPoint Presentation</vt:lpstr>
      <vt:lpstr>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Triage &amp; Mapping Tools_Survey 123</dc:title>
  <dc:creator>Donald Maxwell</dc:creator>
  <cp:keywords>Presentation</cp:keywords>
  <cp:lastModifiedBy>Don Maxwell</cp:lastModifiedBy>
  <cp:revision>13</cp:revision>
  <dcterms:created xsi:type="dcterms:W3CDTF">2019-03-06T17:47:20Z</dcterms:created>
  <dcterms:modified xsi:type="dcterms:W3CDTF">2023-05-11T17:29:13Z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0x0101000A7C00C64CFA2546A51C7831777914EA</vt:lpwstr>
  </property>
  <property fmtid="{D5CDD505-2E9C-101B-9397-08002B2CF9AE}" pid="4" name="PublishingRollupImage">
    <vt:lpwstr/>
  </property>
  <property fmtid="{D5CDD505-2E9C-101B-9397-08002B2CF9AE}" pid="6" name="Styles">
    <vt:lpwstr/>
  </property>
  <property fmtid="{D5CDD505-2E9C-101B-9397-08002B2CF9AE}" pid="7" name="Half Column 4">
    <vt:lpwstr/>
  </property>
  <property fmtid="{D5CDD505-2E9C-101B-9397-08002B2CF9AE}" pid="8" name="PublishingContactEmail">
    <vt:lpwstr/>
  </property>
  <property fmtid="{D5CDD505-2E9C-101B-9397-08002B2CF9AE}" pid="9" name="Meta Keywords">
    <vt:lpwstr/>
  </property>
  <property fmtid="{D5CDD505-2E9C-101B-9397-08002B2CF9AE}" pid="10" name="Aside Column 1">
    <vt:lpwstr/>
  </property>
  <property fmtid="{D5CDD505-2E9C-101B-9397-08002B2CF9AE}" pid="11" name="Quarter Column 3">
    <vt:lpwstr/>
  </property>
  <property fmtid="{D5CDD505-2E9C-101B-9397-08002B2CF9AE}" pid="12" name="Thirds Column 2">
    <vt:lpwstr/>
  </property>
  <property fmtid="{D5CDD505-2E9C-101B-9397-08002B2CF9AE}" pid="13" name="Subject0">
    <vt:lpwstr/>
  </property>
  <property fmtid="{D5CDD505-2E9C-101B-9397-08002B2CF9AE}" pid="14" name="Full Width Column 3">
    <vt:lpwstr/>
  </property>
  <property fmtid="{D5CDD505-2E9C-101B-9397-08002B2CF9AE}" pid="15" name="Two Thirds One Third Column 1">
    <vt:lpwstr/>
  </property>
  <property fmtid="{D5CDD505-2E9C-101B-9397-08002B2CF9AE}" pid="16" name="Scripts">
    <vt:lpwstr/>
  </property>
  <property fmtid="{D5CDD505-2E9C-101B-9397-08002B2CF9AE}" pid="17" name="Half Column 2">
    <vt:lpwstr/>
  </property>
  <property fmtid="{D5CDD505-2E9C-101B-9397-08002B2CF9AE}" pid="18" name="Quarter Column 1">
    <vt:lpwstr/>
  </property>
  <property fmtid="{D5CDD505-2E9C-101B-9397-08002B2CF9AE}" pid="19" name="Thirds Column 5">
    <vt:lpwstr/>
  </property>
  <property fmtid="{D5CDD505-2E9C-101B-9397-08002B2CF9AE}" pid="20" name="Meta Description">
    <vt:lpwstr/>
  </property>
  <property fmtid="{D5CDD505-2E9C-101B-9397-08002B2CF9AE}" pid="21" name="One Third Two Thirds Column 1">
    <vt:lpwstr/>
  </property>
  <property fmtid="{D5CDD505-2E9C-101B-9397-08002B2CF9AE}" pid="22" name="Full Width Column 1">
    <vt:lpwstr/>
  </property>
  <property fmtid="{D5CDD505-2E9C-101B-9397-08002B2CF9AE}" pid="23" name="Audience">
    <vt:lpwstr/>
  </property>
  <property fmtid="{D5CDD505-2E9C-101B-9397-08002B2CF9AE}" pid="24" name="Aside Column 2">
    <vt:lpwstr/>
  </property>
  <property fmtid="{D5CDD505-2E9C-101B-9397-08002B2CF9AE}" pid="25" name="Quarter Column 4">
    <vt:lpwstr/>
  </property>
  <property fmtid="{D5CDD505-2E9C-101B-9397-08002B2CF9AE}" pid="26" name="Thirds Column 3">
    <vt:lpwstr/>
  </property>
  <property fmtid="{D5CDD505-2E9C-101B-9397-08002B2CF9AE}" pid="27" name="RoutingRuleDescription">
    <vt:lpwstr/>
  </property>
  <property fmtid="{D5CDD505-2E9C-101B-9397-08002B2CF9AE}" pid="28" name="Full Width Column 4">
    <vt:lpwstr/>
  </property>
  <property fmtid="{D5CDD505-2E9C-101B-9397-08002B2CF9AE}" pid="29" name="Two Thirds One Third Column 2">
    <vt:lpwstr/>
  </property>
  <property fmtid="{D5CDD505-2E9C-101B-9397-08002B2CF9AE}" pid="30" name="Half Column 3">
    <vt:lpwstr/>
  </property>
  <property fmtid="{D5CDD505-2E9C-101B-9397-08002B2CF9AE}" pid="31" name="Quarter Column 2">
    <vt:lpwstr/>
  </property>
  <property fmtid="{D5CDD505-2E9C-101B-9397-08002B2CF9AE}" pid="32" name="Thirds Column 6">
    <vt:lpwstr/>
  </property>
  <property fmtid="{D5CDD505-2E9C-101B-9397-08002B2CF9AE}" pid="33" name="Division">
    <vt:lpwstr/>
  </property>
  <property fmtid="{D5CDD505-2E9C-101B-9397-08002B2CF9AE}" pid="34" name="PublishingContactPicture">
    <vt:lpwstr/>
  </property>
  <property fmtid="{D5CDD505-2E9C-101B-9397-08002B2CF9AE}" pid="35" name="Thirds Column 1">
    <vt:lpwstr/>
  </property>
  <property fmtid="{D5CDD505-2E9C-101B-9397-08002B2CF9AE}" pid="36" name="One Third Two Thirds Column 2">
    <vt:lpwstr/>
  </property>
  <property fmtid="{D5CDD505-2E9C-101B-9397-08002B2CF9AE}" pid="37" name="PublishingContactName">
    <vt:lpwstr/>
  </property>
  <property fmtid="{D5CDD505-2E9C-101B-9397-08002B2CF9AE}" pid="38" name="Full Width Column 2">
    <vt:lpwstr/>
  </property>
  <property fmtid="{D5CDD505-2E9C-101B-9397-08002B2CF9AE}" pid="39" name="Aside Column 3">
    <vt:lpwstr/>
  </property>
  <property fmtid="{D5CDD505-2E9C-101B-9397-08002B2CF9AE}" pid="40" name="Half Column 1">
    <vt:lpwstr/>
  </property>
  <property fmtid="{D5CDD505-2E9C-101B-9397-08002B2CF9AE}" pid="41" name="Thirds Column 4">
    <vt:lpwstr/>
  </property>
  <property fmtid="{D5CDD505-2E9C-101B-9397-08002B2CF9AE}" pid="42" name="Full Width Column 5">
    <vt:lpwstr/>
  </property>
</Properties>
</file>