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8F28A2A-353C-4715-A9BF-A392B7CE004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3EA88D1-F190-4A07-B70C-E6365A026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16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4BB48E4-460F-4289-B0F2-359E7E4CA8A3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9C9450-4208-44DB-9629-A3A14BF25A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23622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Board Presentation 4.10.2014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038600"/>
            <a:ext cx="3309803" cy="1905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Modified Diploma:  Update and Discussion</a:t>
            </a:r>
          </a:p>
          <a:p>
            <a:r>
              <a:rPr lang="en-US" dirty="0" smtClean="0"/>
              <a:t>Sarah Drinkwater</a:t>
            </a:r>
          </a:p>
          <a:p>
            <a:r>
              <a:rPr lang="en-US" dirty="0" smtClean="0"/>
              <a:t>Derek Brown</a:t>
            </a:r>
          </a:p>
          <a:p>
            <a:r>
              <a:rPr lang="en-US" dirty="0" smtClean="0"/>
              <a:t>Michelle </a:t>
            </a:r>
            <a:r>
              <a:rPr lang="en-US" dirty="0" err="1" smtClean="0"/>
              <a:t>Zundel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 Modified Diplomas Increase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Previously earned by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Site </a:t>
            </a:r>
            <a:r>
              <a:rPr lang="en-US" sz="2000" dirty="0"/>
              <a:t>Based students who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required </a:t>
            </a:r>
            <a:r>
              <a:rPr lang="en-US" sz="2000" dirty="0"/>
              <a:t>modified </a:t>
            </a:r>
            <a:r>
              <a:rPr lang="en-US" sz="2000" dirty="0" smtClean="0"/>
              <a:t>curriculum</a:t>
            </a:r>
            <a:endParaRPr lang="en-US" sz="20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2000" dirty="0"/>
              <a:t>Now also earned by students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in </a:t>
            </a:r>
            <a:r>
              <a:rPr lang="en-US" sz="2000" dirty="0"/>
              <a:t>Resource who required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accommodations</a:t>
            </a:r>
            <a:endParaRPr lang="en-US" sz="2000" dirty="0"/>
          </a:p>
          <a:p>
            <a:endParaRPr lang="en-US" sz="1800" dirty="0"/>
          </a:p>
          <a:p>
            <a:r>
              <a:rPr lang="en-US" sz="2000" dirty="0"/>
              <a:t>Due to Essential Skills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requirements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Content Placeholder 4" descr="bramm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12" r="-5612"/>
          <a:stretch/>
        </p:blipFill>
        <p:spPr>
          <a:xfrm>
            <a:off x="5105400" y="2028929"/>
            <a:ext cx="3810000" cy="429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Reward Persistence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r>
              <a:rPr lang="en-US" sz="1800" dirty="0"/>
              <a:t>Remove the stigma </a:t>
            </a:r>
            <a:r>
              <a:rPr lang="en-US" sz="1800" dirty="0" smtClean="0"/>
              <a:t>of</a:t>
            </a:r>
          </a:p>
          <a:p>
            <a:pPr marL="1691640" lvl="7" indent="0">
              <a:buNone/>
            </a:pPr>
            <a:r>
              <a:rPr lang="en-US" sz="1800" dirty="0" smtClean="0"/>
              <a:t> 		a </a:t>
            </a:r>
            <a:r>
              <a:rPr lang="en-US" sz="1800" dirty="0"/>
              <a:t>fifth year </a:t>
            </a:r>
            <a:r>
              <a:rPr lang="en-US" sz="1800" dirty="0" smtClean="0"/>
              <a:t>senior</a:t>
            </a:r>
            <a:endParaRPr lang="en-US" dirty="0"/>
          </a:p>
          <a:p>
            <a:pPr lvl="8"/>
            <a:r>
              <a:rPr lang="en-US" sz="1800" dirty="0"/>
              <a:t>Don’t penalize schools for fifth year </a:t>
            </a:r>
            <a:r>
              <a:rPr lang="en-US" sz="1800" dirty="0" smtClean="0"/>
              <a:t>seniors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Content Placeholder 4" descr="IMG_2446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23" r="-5523"/>
          <a:stretch>
            <a:fillRect/>
          </a:stretch>
        </p:blipFill>
        <p:spPr>
          <a:xfrm>
            <a:off x="1752600" y="3581400"/>
            <a:ext cx="56214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0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Personalization</a:t>
            </a:r>
          </a:p>
        </p:txBody>
      </p:sp>
      <p:pic>
        <p:nvPicPr>
          <p:cNvPr id="4" name="Content Placeholder 4" descr="wrestl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00" r="-9200"/>
          <a:stretch>
            <a:fillRect/>
          </a:stretch>
        </p:blipFill>
        <p:spPr>
          <a:xfrm>
            <a:off x="457200" y="2514600"/>
            <a:ext cx="3115437" cy="3508375"/>
          </a:xfrm>
        </p:spPr>
      </p:pic>
      <p:sp>
        <p:nvSpPr>
          <p:cNvPr id="5" name="Rectangle 4"/>
          <p:cNvSpPr/>
          <p:nvPr/>
        </p:nvSpPr>
        <p:spPr>
          <a:xfrm>
            <a:off x="3886200" y="297180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It is the purpose of schools to cultivate individual talents.” </a:t>
            </a:r>
          </a:p>
          <a:p>
            <a:endParaRPr lang="en-US" dirty="0"/>
          </a:p>
          <a:p>
            <a:r>
              <a:rPr lang="en-US" sz="1200" dirty="0"/>
              <a:t>–Yong Zhao </a:t>
            </a:r>
          </a:p>
          <a:p>
            <a:r>
              <a:rPr lang="en-US" sz="1200" dirty="0"/>
              <a:t>University of Oregon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Diploma Options In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student demonstrates the knowledge and skills necessary to transition successfully to post-secondary school and work</a:t>
            </a:r>
          </a:p>
          <a:p>
            <a:r>
              <a:rPr lang="en-US" dirty="0" smtClean="0"/>
              <a:t>Oregon has high expectations for all students, including students with disabilities</a:t>
            </a:r>
          </a:p>
          <a:p>
            <a:r>
              <a:rPr lang="en-US" dirty="0" smtClean="0"/>
              <a:t>Oregon Diploma/Modified Diploma/Extended Diploma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Historical Perspective Related to Federal 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Education Act of 1965 provided for the opportunity to receive federal assistance for college</a:t>
            </a:r>
          </a:p>
          <a:p>
            <a:r>
              <a:rPr lang="en-US" dirty="0" smtClean="0"/>
              <a:t>Ability to Benefit clause was removed in 2011 eliminating federal student aid eligibility for students without a certificate of graduation (high school diploma)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Oregon’s Modified Diploma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Approved by the State Board in 2009</a:t>
            </a:r>
          </a:p>
          <a:p>
            <a:endParaRPr lang="en-US" dirty="0" smtClean="0"/>
          </a:p>
          <a:p>
            <a:r>
              <a:rPr lang="en-US" dirty="0" smtClean="0"/>
              <a:t>Includes specific eligibility and credit/essential skill requirements</a:t>
            </a:r>
          </a:p>
          <a:p>
            <a:endParaRPr lang="en-US" dirty="0" smtClean="0"/>
          </a:p>
          <a:p>
            <a:r>
              <a:rPr lang="en-US" dirty="0" smtClean="0"/>
              <a:t>ODE requested guidance from federal government in 2009 as to whether the Modified Diploma met the requirement of a ‘high school diploma’ for federal financial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5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Oregon’s Modified Diploma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July 2009 – US Department of Education responded that the Modified Diploma did not meet requirements for federal financial assistance</a:t>
            </a:r>
          </a:p>
          <a:p>
            <a:endParaRPr lang="en-US" dirty="0" smtClean="0"/>
          </a:p>
          <a:p>
            <a:r>
              <a:rPr lang="en-US" dirty="0" smtClean="0"/>
              <a:t>Students could establish eligibility for federal financial assistance under Title IV by passing the ‘ability to benefit’ test (this was available until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Recent </a:t>
            </a:r>
            <a:r>
              <a:rPr lang="en-US" sz="3200" dirty="0" smtClean="0"/>
              <a:t>Guidance/Clarification from OSEP and Federal Financial Aid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Definition – the student must have a ‘certificate of graduation from a school providing secondary education (high school diploma)’</a:t>
            </a:r>
          </a:p>
          <a:p>
            <a:endParaRPr lang="en-US" dirty="0" smtClean="0"/>
          </a:p>
          <a:p>
            <a:r>
              <a:rPr lang="en-US" dirty="0" smtClean="0"/>
              <a:t>High school diploma is the basic qualification awarded to students who graduate from a state/private secondary school after completing formal instruction</a:t>
            </a:r>
          </a:p>
          <a:p>
            <a:endParaRPr lang="en-US" dirty="0" smtClean="0"/>
          </a:p>
          <a:p>
            <a:r>
              <a:rPr lang="en-US" dirty="0" smtClean="0"/>
              <a:t>A high school diploma may be used to meet the general eligibility requirements for receiving Title IV federal financial assistance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Positive Outcomes for Students in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Oregon Diploma – eligible for federal and state financial assistance for college; apply to the military</a:t>
            </a:r>
          </a:p>
          <a:p>
            <a:endParaRPr lang="en-US" dirty="0" smtClean="0"/>
          </a:p>
          <a:p>
            <a:r>
              <a:rPr lang="en-US" dirty="0" smtClean="0"/>
              <a:t>Modified Diploma – eligible for federal and state financial assistance for college; apply to the military</a:t>
            </a:r>
          </a:p>
          <a:p>
            <a:endParaRPr lang="en-US" dirty="0" smtClean="0"/>
          </a:p>
          <a:p>
            <a:r>
              <a:rPr lang="en-US" dirty="0" smtClean="0"/>
              <a:t>Extended Diploma – eligible for federal and state financial assistance; apply to the 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Modified Diploma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Walk in Graduation </a:t>
            </a:r>
            <a:r>
              <a:rPr lang="en-US" sz="2000" dirty="0" smtClean="0"/>
              <a:t>Ceremony</a:t>
            </a:r>
          </a:p>
          <a:p>
            <a:endParaRPr lang="en-US" sz="1800" dirty="0"/>
          </a:p>
          <a:p>
            <a:r>
              <a:rPr lang="en-US" sz="2000" dirty="0"/>
              <a:t>Call </a:t>
            </a:r>
            <a:r>
              <a:rPr lang="en-US" sz="2000" dirty="0" smtClean="0"/>
              <a:t>Yourself</a:t>
            </a:r>
          </a:p>
          <a:p>
            <a:pPr marL="6858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“High School Graduate</a:t>
            </a:r>
            <a:r>
              <a:rPr lang="en-US" sz="2000" dirty="0" smtClean="0"/>
              <a:t>”</a:t>
            </a:r>
          </a:p>
          <a:p>
            <a:endParaRPr lang="en-US" sz="1800" dirty="0"/>
          </a:p>
          <a:p>
            <a:r>
              <a:rPr lang="en-US" sz="2000" dirty="0"/>
              <a:t>18-21 year olds can continue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/>
              <a:t>w</a:t>
            </a:r>
            <a:r>
              <a:rPr lang="en-US" sz="2000" dirty="0" smtClean="0"/>
              <a:t>orking toward </a:t>
            </a:r>
            <a:r>
              <a:rPr lang="en-US" sz="2000" dirty="0"/>
              <a:t>standard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diploma</a:t>
            </a:r>
            <a:endParaRPr lang="en-US" sz="2000" dirty="0"/>
          </a:p>
          <a:p>
            <a:endParaRPr lang="en-US" dirty="0"/>
          </a:p>
        </p:txBody>
      </p:sp>
      <p:pic>
        <p:nvPicPr>
          <p:cNvPr id="4" name="Content Placeholder 6" descr="IMG_243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24" r="-9124"/>
          <a:stretch>
            <a:fillRect/>
          </a:stretch>
        </p:blipFill>
        <p:spPr>
          <a:xfrm>
            <a:off x="5334000" y="2362200"/>
            <a:ext cx="3200400" cy="360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of Modified Diploma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Qualify for state and local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scholarships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Join the workforce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Preserves a sense </a:t>
            </a:r>
            <a:endParaRPr lang="en-US" sz="2000" dirty="0" smtClean="0"/>
          </a:p>
          <a:p>
            <a:pPr marL="68580" indent="0">
              <a:buNone/>
            </a:pPr>
            <a:r>
              <a:rPr lang="en-US" sz="2000" dirty="0" smtClean="0"/>
              <a:t>of </a:t>
            </a:r>
            <a:r>
              <a:rPr lang="en-US" sz="2000" dirty="0"/>
              <a:t>accomplishment</a:t>
            </a:r>
          </a:p>
          <a:p>
            <a:endParaRPr lang="en-US" dirty="0"/>
          </a:p>
        </p:txBody>
      </p:sp>
      <p:pic>
        <p:nvPicPr>
          <p:cNvPr id="4" name="Content Placeholder 4" descr="pai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00" r="-9200"/>
          <a:stretch>
            <a:fillRect/>
          </a:stretch>
        </p:blipFill>
        <p:spPr>
          <a:xfrm>
            <a:off x="4800600" y="1905000"/>
            <a:ext cx="3586277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2020-07-18T14:32:14+00:00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0DD245A6-0BC4-4AA0-9EA0-2DC2B2B487AD}"/>
</file>

<file path=customXml/itemProps2.xml><?xml version="1.0" encoding="utf-8"?>
<ds:datastoreItem xmlns:ds="http://schemas.openxmlformats.org/officeDocument/2006/customXml" ds:itemID="{5051A552-2631-424B-B0B1-146C956E56A4}"/>
</file>

<file path=customXml/itemProps3.xml><?xml version="1.0" encoding="utf-8"?>
<ds:datastoreItem xmlns:ds="http://schemas.openxmlformats.org/officeDocument/2006/customXml" ds:itemID="{7F396CE1-868D-47E5-98E9-664991DC0B1B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62</TotalTime>
  <Words>419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State Board Presentation 4.10.2014</vt:lpstr>
      <vt:lpstr>Diploma Options In Oregon</vt:lpstr>
      <vt:lpstr>Historical Perspective Related to Federal Financial Aid</vt:lpstr>
      <vt:lpstr>Oregon’s Modified Diploma</vt:lpstr>
      <vt:lpstr>Oregon’s Modified Diploma</vt:lpstr>
      <vt:lpstr>Recent Guidance/Clarification from OSEP and Federal Financial Aid</vt:lpstr>
      <vt:lpstr>Positive Outcomes for Students in Oregon</vt:lpstr>
      <vt:lpstr>Benefits of Modified Diploma</vt:lpstr>
      <vt:lpstr>Benefits of Modified Diploma cont.</vt:lpstr>
      <vt:lpstr># Modified Diplomas Increase</vt:lpstr>
      <vt:lpstr>Reward Persistence</vt:lpstr>
      <vt:lpstr>Personalization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Board Presentation 4.10.2014</dc:title>
  <dc:creator>DRINKWATER Sarah</dc:creator>
  <cp:lastModifiedBy>DRINKWATER Sarah</cp:lastModifiedBy>
  <cp:revision>11</cp:revision>
  <cp:lastPrinted>2014-04-10T17:59:18Z</cp:lastPrinted>
  <dcterms:created xsi:type="dcterms:W3CDTF">2014-04-10T14:07:09Z</dcterms:created>
  <dcterms:modified xsi:type="dcterms:W3CDTF">2014-04-10T20:12:08Z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