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4.xml" ContentType="application/vnd.openxmlformats-officedocument.drawingml.char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489" r:id="rId2"/>
    <p:sldId id="490" r:id="rId3"/>
    <p:sldId id="491" r:id="rId4"/>
    <p:sldId id="492" r:id="rId5"/>
    <p:sldId id="497" r:id="rId6"/>
    <p:sldId id="500" r:id="rId7"/>
    <p:sldId id="473" r:id="rId8"/>
    <p:sldId id="474" r:id="rId9"/>
    <p:sldId id="475" r:id="rId10"/>
    <p:sldId id="505" r:id="rId11"/>
    <p:sldId id="506" r:id="rId12"/>
    <p:sldId id="507" r:id="rId13"/>
    <p:sldId id="508" r:id="rId14"/>
    <p:sldId id="476" r:id="rId15"/>
    <p:sldId id="518" r:id="rId16"/>
    <p:sldId id="519" r:id="rId17"/>
    <p:sldId id="520" r:id="rId18"/>
    <p:sldId id="494" r:id="rId19"/>
    <p:sldId id="517" r:id="rId20"/>
    <p:sldId id="495" r:id="rId21"/>
    <p:sldId id="496" r:id="rId22"/>
  </p:sldIdLst>
  <p:sldSz cx="9144000" cy="6858000" type="screen4x3"/>
  <p:notesSz cx="68580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LEAN Cristen" initials="MC" lastIdx="11" clrIdx="0"/>
  <p:cmAuthor id="1" name="POPE Sarah" initials="P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CCCC"/>
    <a:srgbClr val="C0C0C0"/>
    <a:srgbClr val="0099CC"/>
    <a:srgbClr val="6699FF"/>
    <a:srgbClr val="99CCFF"/>
    <a:srgbClr val="000066"/>
    <a:srgbClr val="FF3300"/>
    <a:srgbClr val="FFCC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1702" autoAdjust="0"/>
  </p:normalViewPr>
  <p:slideViewPr>
    <p:cSldViewPr>
      <p:cViewPr>
        <p:scale>
          <a:sx n="99" d="100"/>
          <a:sy n="99" d="100"/>
        </p:scale>
        <p:origin x="-252" y="4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efs\Assessment\ASMT\Essential%20Skills%20Assessments\4.%20State%20Board%20of%20Education\State%20Board%20presentations\2014\March\SBEData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R_Method_RL!$E$58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R_Method_RL!$D$59:$D$61</c:f>
              <c:strCache>
                <c:ptCount val="3"/>
                <c:pt idx="0">
                  <c:v>A (33856)</c:v>
                </c:pt>
                <c:pt idx="1">
                  <c:v>B (33820)</c:v>
                </c:pt>
                <c:pt idx="2">
                  <c:v>C (32282)</c:v>
                </c:pt>
              </c:strCache>
            </c:strRef>
          </c:cat>
          <c:val>
            <c:numRef>
              <c:f>R_Method_RL!$E$59:$E$61</c:f>
              <c:numCache>
                <c:formatCode>0</c:formatCode>
                <c:ptCount val="3"/>
                <c:pt idx="0">
                  <c:v>93</c:v>
                </c:pt>
                <c:pt idx="1">
                  <c:v>93</c:v>
                </c:pt>
                <c:pt idx="2">
                  <c:v>92</c:v>
                </c:pt>
              </c:numCache>
            </c:numRef>
          </c:val>
        </c:ser>
        <c:ser>
          <c:idx val="1"/>
          <c:order val="1"/>
          <c:tx>
            <c:strRef>
              <c:f>R_Method_RL!$F$58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R_Method_RL!$D$59:$D$61</c:f>
              <c:strCache>
                <c:ptCount val="3"/>
                <c:pt idx="0">
                  <c:v>A (33856)</c:v>
                </c:pt>
                <c:pt idx="1">
                  <c:v>B (33820)</c:v>
                </c:pt>
                <c:pt idx="2">
                  <c:v>C (32282)</c:v>
                </c:pt>
              </c:strCache>
            </c:strRef>
          </c:cat>
          <c:val>
            <c:numRef>
              <c:f>R_Method_RL!$F$59:$F$61</c:f>
              <c:numCache>
                <c:formatCode>0</c:formatCode>
                <c:ptCount val="3"/>
                <c:pt idx="0">
                  <c:v>6</c:v>
                </c:pt>
                <c:pt idx="1">
                  <c:v>6</c:v>
                </c:pt>
                <c:pt idx="2">
                  <c:v>5.71</c:v>
                </c:pt>
              </c:numCache>
            </c:numRef>
          </c:val>
        </c:ser>
        <c:ser>
          <c:idx val="2"/>
          <c:order val="2"/>
          <c:tx>
            <c:strRef>
              <c:f>R_Method_RL!$G$58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R_Method_RL!$D$59:$D$61</c:f>
              <c:strCache>
                <c:ptCount val="3"/>
                <c:pt idx="0">
                  <c:v>A (33856)</c:v>
                </c:pt>
                <c:pt idx="1">
                  <c:v>B (33820)</c:v>
                </c:pt>
                <c:pt idx="2">
                  <c:v>C (32282)</c:v>
                </c:pt>
              </c:strCache>
            </c:strRef>
          </c:cat>
          <c:val>
            <c:numRef>
              <c:f>R_Method_RL!$G$59:$G$61</c:f>
              <c:numCache>
                <c:formatCode>0</c:formatCode>
                <c:ptCount val="3"/>
                <c:pt idx="0">
                  <c:v>1</c:v>
                </c:pt>
                <c:pt idx="1">
                  <c:v>1.04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148864"/>
        <c:axId val="114246016"/>
      </c:barChart>
      <c:catAx>
        <c:axId val="112148864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4246016"/>
        <c:crosses val="autoZero"/>
        <c:auto val="1"/>
        <c:lblAlgn val="ctr"/>
        <c:lblOffset val="100"/>
        <c:noMultiLvlLbl val="0"/>
      </c:catAx>
      <c:valAx>
        <c:axId val="114246016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2148864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6523767862350545"/>
          <c:y val="0.47472301379086235"/>
          <c:w val="0.22653186870159747"/>
          <c:h val="0.1339315902329284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R_Method_Math!$E$1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R_Method_Math!$D$2:$D$15</c:f>
              <c:strCache>
                <c:ptCount val="14"/>
                <c:pt idx="0">
                  <c:v>A (946)</c:v>
                </c:pt>
                <c:pt idx="1">
                  <c:v>B (828)</c:v>
                </c:pt>
                <c:pt idx="4">
                  <c:v>A (3676)</c:v>
                </c:pt>
                <c:pt idx="5">
                  <c:v>B (3522)</c:v>
                </c:pt>
                <c:pt idx="8">
                  <c:v>A (1448)</c:v>
                </c:pt>
                <c:pt idx="9">
                  <c:v>B (1368)</c:v>
                </c:pt>
                <c:pt idx="12">
                  <c:v>A (33820)</c:v>
                </c:pt>
                <c:pt idx="13">
                  <c:v>B (32282)</c:v>
                </c:pt>
              </c:strCache>
            </c:strRef>
          </c:cat>
          <c:val>
            <c:numRef>
              <c:f>R_Method_Math!$E$2:$E$15</c:f>
              <c:numCache>
                <c:formatCode>General</c:formatCode>
                <c:ptCount val="14"/>
                <c:pt idx="0" formatCode="#,##0_);\(#,##0\)">
                  <c:v>80</c:v>
                </c:pt>
                <c:pt idx="1">
                  <c:v>76</c:v>
                </c:pt>
                <c:pt idx="4" formatCode="#,##0_);\(#,##0\)">
                  <c:v>89</c:v>
                </c:pt>
                <c:pt idx="5">
                  <c:v>90</c:v>
                </c:pt>
                <c:pt idx="8" formatCode="#,##0_);\(#,##0\)">
                  <c:v>58</c:v>
                </c:pt>
                <c:pt idx="9">
                  <c:v>54</c:v>
                </c:pt>
                <c:pt idx="12" formatCode="#,##0_);\(#,##0\)">
                  <c:v>84</c:v>
                </c:pt>
                <c:pt idx="13">
                  <c:v>81</c:v>
                </c:pt>
              </c:numCache>
            </c:numRef>
          </c:val>
        </c:ser>
        <c:ser>
          <c:idx val="1"/>
          <c:order val="1"/>
          <c:tx>
            <c:strRef>
              <c:f>R_Method_Math!$F$1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R_Method_Math!$D$2:$D$15</c:f>
              <c:strCache>
                <c:ptCount val="14"/>
                <c:pt idx="0">
                  <c:v>A (946)</c:v>
                </c:pt>
                <c:pt idx="1">
                  <c:v>B (828)</c:v>
                </c:pt>
                <c:pt idx="4">
                  <c:v>A (3676)</c:v>
                </c:pt>
                <c:pt idx="5">
                  <c:v>B (3522)</c:v>
                </c:pt>
                <c:pt idx="8">
                  <c:v>A (1448)</c:v>
                </c:pt>
                <c:pt idx="9">
                  <c:v>B (1368)</c:v>
                </c:pt>
                <c:pt idx="12">
                  <c:v>A (33820)</c:v>
                </c:pt>
                <c:pt idx="13">
                  <c:v>B (32282)</c:v>
                </c:pt>
              </c:strCache>
            </c:strRef>
          </c:cat>
          <c:val>
            <c:numRef>
              <c:f>R_Method_Math!$F$2:$F$15</c:f>
              <c:numCache>
                <c:formatCode>General</c:formatCode>
                <c:ptCount val="14"/>
                <c:pt idx="0" formatCode="#,##0_);\(#,##0\)">
                  <c:v>17</c:v>
                </c:pt>
                <c:pt idx="1">
                  <c:v>20</c:v>
                </c:pt>
                <c:pt idx="4" formatCode="#,##0_);\(#,##0\)">
                  <c:v>10</c:v>
                </c:pt>
                <c:pt idx="5">
                  <c:v>9</c:v>
                </c:pt>
                <c:pt idx="8" formatCode="#,##0_);\(#,##0\)">
                  <c:v>38</c:v>
                </c:pt>
                <c:pt idx="9">
                  <c:v>40</c:v>
                </c:pt>
                <c:pt idx="12" formatCode="#,##0_);\(#,##0\)">
                  <c:v>14</c:v>
                </c:pt>
                <c:pt idx="13">
                  <c:v>15</c:v>
                </c:pt>
              </c:numCache>
            </c:numRef>
          </c:val>
        </c:ser>
        <c:ser>
          <c:idx val="2"/>
          <c:order val="2"/>
          <c:tx>
            <c:strRef>
              <c:f>R_Method_Math!$G$1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</c:spPr>
          <c:invertIfNegative val="0"/>
          <c:cat>
            <c:strRef>
              <c:f>R_Method_Math!$D$2:$D$15</c:f>
              <c:strCache>
                <c:ptCount val="14"/>
                <c:pt idx="0">
                  <c:v>A (946)</c:v>
                </c:pt>
                <c:pt idx="1">
                  <c:v>B (828)</c:v>
                </c:pt>
                <c:pt idx="4">
                  <c:v>A (3676)</c:v>
                </c:pt>
                <c:pt idx="5">
                  <c:v>B (3522)</c:v>
                </c:pt>
                <c:pt idx="8">
                  <c:v>A (1448)</c:v>
                </c:pt>
                <c:pt idx="9">
                  <c:v>B (1368)</c:v>
                </c:pt>
                <c:pt idx="12">
                  <c:v>A (33820)</c:v>
                </c:pt>
                <c:pt idx="13">
                  <c:v>B (32282)</c:v>
                </c:pt>
              </c:strCache>
            </c:strRef>
          </c:cat>
          <c:val>
            <c:numRef>
              <c:f>R_Method_Math!$G$2:$G$15</c:f>
              <c:numCache>
                <c:formatCode>#,##0_);\(#,##0\)</c:formatCode>
                <c:ptCount val="14"/>
                <c:pt idx="0">
                  <c:v>3</c:v>
                </c:pt>
                <c:pt idx="1">
                  <c:v>4</c:v>
                </c:pt>
                <c:pt idx="4">
                  <c:v>1</c:v>
                </c:pt>
                <c:pt idx="5">
                  <c:v>1</c:v>
                </c:pt>
                <c:pt idx="8">
                  <c:v>4</c:v>
                </c:pt>
                <c:pt idx="9">
                  <c:v>6</c:v>
                </c:pt>
                <c:pt idx="12">
                  <c:v>2</c:v>
                </c:pt>
                <c:pt idx="1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29888"/>
        <c:axId val="45431424"/>
      </c:barChart>
      <c:catAx>
        <c:axId val="45429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431424"/>
        <c:crosses val="autoZero"/>
        <c:auto val="1"/>
        <c:lblAlgn val="ctr"/>
        <c:lblOffset val="100"/>
        <c:noMultiLvlLbl val="0"/>
      </c:catAx>
      <c:valAx>
        <c:axId val="45431424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429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38898843057491"/>
          <c:y val="0.64325293921286364"/>
          <c:w val="0.22086568965921274"/>
          <c:h val="0.2144887275801764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42771926236496E-2"/>
          <c:y val="1.4237815913456206E-2"/>
          <c:w val="0.69941656218929882"/>
          <c:h val="0.8507277934647139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R_Method_Math!$E$1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R_Method_Math!$D$18:$D$35</c:f>
              <c:strCache>
                <c:ptCount val="18"/>
                <c:pt idx="0">
                  <c:v>A (11666)</c:v>
                </c:pt>
                <c:pt idx="1">
                  <c:v>B (11518)</c:v>
                </c:pt>
                <c:pt idx="4">
                  <c:v>A (3220)</c:v>
                </c:pt>
                <c:pt idx="5">
                  <c:v>B (3072)</c:v>
                </c:pt>
                <c:pt idx="8">
                  <c:v>A (428)</c:v>
                </c:pt>
                <c:pt idx="9">
                  <c:v>B (374)</c:v>
                </c:pt>
                <c:pt idx="12">
                  <c:v>A (46684)</c:v>
                </c:pt>
                <c:pt idx="13">
                  <c:v>B (44256)</c:v>
                </c:pt>
                <c:pt idx="16">
                  <c:v>A (33820)</c:v>
                </c:pt>
                <c:pt idx="17">
                  <c:v>B (32282)</c:v>
                </c:pt>
              </c:strCache>
            </c:strRef>
          </c:cat>
          <c:val>
            <c:numRef>
              <c:f>R_Method_Math!$E$18:$E$35</c:f>
              <c:numCache>
                <c:formatCode>General</c:formatCode>
                <c:ptCount val="18"/>
                <c:pt idx="0" formatCode="#,##0_);\(#,##0\)">
                  <c:v>75</c:v>
                </c:pt>
                <c:pt idx="1">
                  <c:v>71</c:v>
                </c:pt>
                <c:pt idx="4" formatCode="#,##0_);\(#,##0\)">
                  <c:v>86</c:v>
                </c:pt>
                <c:pt idx="5">
                  <c:v>83</c:v>
                </c:pt>
                <c:pt idx="8" formatCode="#,##0_);\(#,##0\)">
                  <c:v>74</c:v>
                </c:pt>
                <c:pt idx="9">
                  <c:v>70</c:v>
                </c:pt>
                <c:pt idx="12" formatCode="#,##0_);\(#,##0\)">
                  <c:v>87</c:v>
                </c:pt>
                <c:pt idx="13">
                  <c:v>84</c:v>
                </c:pt>
                <c:pt idx="16" formatCode="#,##0_);\(#,##0\)">
                  <c:v>84</c:v>
                </c:pt>
                <c:pt idx="17">
                  <c:v>81</c:v>
                </c:pt>
              </c:numCache>
            </c:numRef>
          </c:val>
        </c:ser>
        <c:ser>
          <c:idx val="1"/>
          <c:order val="1"/>
          <c:tx>
            <c:strRef>
              <c:f>R_Method_Math!$F$1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R_Method_Math!$D$18:$D$35</c:f>
              <c:strCache>
                <c:ptCount val="18"/>
                <c:pt idx="0">
                  <c:v>A (11666)</c:v>
                </c:pt>
                <c:pt idx="1">
                  <c:v>B (11518)</c:v>
                </c:pt>
                <c:pt idx="4">
                  <c:v>A (3220)</c:v>
                </c:pt>
                <c:pt idx="5">
                  <c:v>B (3072)</c:v>
                </c:pt>
                <c:pt idx="8">
                  <c:v>A (428)</c:v>
                </c:pt>
                <c:pt idx="9">
                  <c:v>B (374)</c:v>
                </c:pt>
                <c:pt idx="12">
                  <c:v>A (46684)</c:v>
                </c:pt>
                <c:pt idx="13">
                  <c:v>B (44256)</c:v>
                </c:pt>
                <c:pt idx="16">
                  <c:v>A (33820)</c:v>
                </c:pt>
                <c:pt idx="17">
                  <c:v>B (32282)</c:v>
                </c:pt>
              </c:strCache>
            </c:strRef>
          </c:cat>
          <c:val>
            <c:numRef>
              <c:f>R_Method_Math!$F$18:$F$35</c:f>
              <c:numCache>
                <c:formatCode>General</c:formatCode>
                <c:ptCount val="18"/>
                <c:pt idx="0" formatCode="#,##0_);\(#,##0\)">
                  <c:v>23</c:v>
                </c:pt>
                <c:pt idx="1">
                  <c:v>25</c:v>
                </c:pt>
                <c:pt idx="4" formatCode="#,##0_);\(#,##0\)">
                  <c:v>12</c:v>
                </c:pt>
                <c:pt idx="5">
                  <c:v>15</c:v>
                </c:pt>
                <c:pt idx="8" formatCode="#,##0_);\(#,##0\)">
                  <c:v>25</c:v>
                </c:pt>
                <c:pt idx="9">
                  <c:v>29</c:v>
                </c:pt>
                <c:pt idx="12" formatCode="#,##0_);\(#,##0\)">
                  <c:v>11</c:v>
                </c:pt>
                <c:pt idx="13">
                  <c:v>12</c:v>
                </c:pt>
                <c:pt idx="16" formatCode="#,##0_);\(#,##0\)">
                  <c:v>14</c:v>
                </c:pt>
                <c:pt idx="17">
                  <c:v>15</c:v>
                </c:pt>
              </c:numCache>
            </c:numRef>
          </c:val>
        </c:ser>
        <c:ser>
          <c:idx val="2"/>
          <c:order val="2"/>
          <c:tx>
            <c:strRef>
              <c:f>R_Method_Math!$G$1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cat>
            <c:strRef>
              <c:f>R_Method_Math!$D$18:$D$35</c:f>
              <c:strCache>
                <c:ptCount val="18"/>
                <c:pt idx="0">
                  <c:v>A (11666)</c:v>
                </c:pt>
                <c:pt idx="1">
                  <c:v>B (11518)</c:v>
                </c:pt>
                <c:pt idx="4">
                  <c:v>A (3220)</c:v>
                </c:pt>
                <c:pt idx="5">
                  <c:v>B (3072)</c:v>
                </c:pt>
                <c:pt idx="8">
                  <c:v>A (428)</c:v>
                </c:pt>
                <c:pt idx="9">
                  <c:v>B (374)</c:v>
                </c:pt>
                <c:pt idx="12">
                  <c:v>A (46684)</c:v>
                </c:pt>
                <c:pt idx="13">
                  <c:v>B (44256)</c:v>
                </c:pt>
                <c:pt idx="16">
                  <c:v>A (33820)</c:v>
                </c:pt>
                <c:pt idx="17">
                  <c:v>B (32282)</c:v>
                </c:pt>
              </c:strCache>
            </c:strRef>
          </c:cat>
          <c:val>
            <c:numRef>
              <c:f>R_Method_Math!$G$18:$G$35</c:f>
              <c:numCache>
                <c:formatCode>#,##0_);\(#,##0\)</c:formatCode>
                <c:ptCount val="18"/>
                <c:pt idx="0">
                  <c:v>2</c:v>
                </c:pt>
                <c:pt idx="1">
                  <c:v>4</c:v>
                </c:pt>
                <c:pt idx="4">
                  <c:v>2</c:v>
                </c:pt>
                <c:pt idx="5">
                  <c:v>2</c:v>
                </c:pt>
                <c:pt idx="8">
                  <c:v>1</c:v>
                </c:pt>
                <c:pt idx="9">
                  <c:v>1</c:v>
                </c:pt>
                <c:pt idx="12">
                  <c:v>2</c:v>
                </c:pt>
                <c:pt idx="13">
                  <c:v>4</c:v>
                </c:pt>
                <c:pt idx="16">
                  <c:v>2</c:v>
                </c:pt>
                <c:pt idx="1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79040"/>
        <c:axId val="45480576"/>
      </c:barChart>
      <c:catAx>
        <c:axId val="4547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5480576"/>
        <c:crosses val="autoZero"/>
        <c:auto val="1"/>
        <c:lblAlgn val="ctr"/>
        <c:lblOffset val="100"/>
        <c:noMultiLvlLbl val="0"/>
      </c:catAx>
      <c:valAx>
        <c:axId val="45480576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547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396861786695"/>
          <c:y val="0.57414517121469555"/>
          <c:w val="0.20360313821330503"/>
          <c:h val="0.2149551811415708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R_Method_Math!$E$1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R_Method_Math!$D$38:$D$51</c:f>
              <c:strCache>
                <c:ptCount val="14"/>
                <c:pt idx="0">
                  <c:v>A (16778)</c:v>
                </c:pt>
                <c:pt idx="1">
                  <c:v>B (16098)</c:v>
                </c:pt>
                <c:pt idx="4">
                  <c:v>A (1479)</c:v>
                </c:pt>
                <c:pt idx="5">
                  <c:v>B (1013)</c:v>
                </c:pt>
                <c:pt idx="8">
                  <c:v>A (2709)</c:v>
                </c:pt>
                <c:pt idx="9">
                  <c:v>B (2397)</c:v>
                </c:pt>
                <c:pt idx="12">
                  <c:v>A (33820)</c:v>
                </c:pt>
                <c:pt idx="13">
                  <c:v>B (32282)</c:v>
                </c:pt>
              </c:strCache>
            </c:strRef>
          </c:cat>
          <c:val>
            <c:numRef>
              <c:f>R_Method_Math!$E$38:$E$51</c:f>
              <c:numCache>
                <c:formatCode>General</c:formatCode>
                <c:ptCount val="14"/>
                <c:pt idx="0" formatCode="#,##0_);\(#,##0\)">
                  <c:v>78</c:v>
                </c:pt>
                <c:pt idx="1">
                  <c:v>75</c:v>
                </c:pt>
                <c:pt idx="4" formatCode="#,##0_);\(#,##0\)">
                  <c:v>51</c:v>
                </c:pt>
                <c:pt idx="5">
                  <c:v>45</c:v>
                </c:pt>
                <c:pt idx="8" formatCode="#,##0_);\(#,##0\)">
                  <c:v>56</c:v>
                </c:pt>
                <c:pt idx="9">
                  <c:v>50</c:v>
                </c:pt>
                <c:pt idx="12" formatCode="#,##0_);\(#,##0\)">
                  <c:v>84</c:v>
                </c:pt>
                <c:pt idx="13">
                  <c:v>81</c:v>
                </c:pt>
              </c:numCache>
            </c:numRef>
          </c:val>
        </c:ser>
        <c:ser>
          <c:idx val="1"/>
          <c:order val="1"/>
          <c:tx>
            <c:strRef>
              <c:f>R_Method_Math!$F$1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R_Method_Math!$D$38:$D$51</c:f>
              <c:strCache>
                <c:ptCount val="14"/>
                <c:pt idx="0">
                  <c:v>A (16778)</c:v>
                </c:pt>
                <c:pt idx="1">
                  <c:v>B (16098)</c:v>
                </c:pt>
                <c:pt idx="4">
                  <c:v>A (1479)</c:v>
                </c:pt>
                <c:pt idx="5">
                  <c:v>B (1013)</c:v>
                </c:pt>
                <c:pt idx="8">
                  <c:v>A (2709)</c:v>
                </c:pt>
                <c:pt idx="9">
                  <c:v>B (2397)</c:v>
                </c:pt>
                <c:pt idx="12">
                  <c:v>A (33820)</c:v>
                </c:pt>
                <c:pt idx="13">
                  <c:v>B (32282)</c:v>
                </c:pt>
              </c:strCache>
            </c:strRef>
          </c:cat>
          <c:val>
            <c:numRef>
              <c:f>R_Method_Math!$F$38:$F$51</c:f>
              <c:numCache>
                <c:formatCode>General</c:formatCode>
                <c:ptCount val="14"/>
                <c:pt idx="0" formatCode="#,##0_);\(#,##0\)">
                  <c:v>20</c:v>
                </c:pt>
                <c:pt idx="1">
                  <c:v>21</c:v>
                </c:pt>
                <c:pt idx="4" formatCode="#,##0_);\(#,##0\)">
                  <c:v>46</c:v>
                </c:pt>
                <c:pt idx="5">
                  <c:v>50</c:v>
                </c:pt>
                <c:pt idx="8" formatCode="#,##0_);\(#,##0\)">
                  <c:v>39</c:v>
                </c:pt>
                <c:pt idx="9">
                  <c:v>44</c:v>
                </c:pt>
                <c:pt idx="12" formatCode="#,##0_);\(#,##0\)">
                  <c:v>14</c:v>
                </c:pt>
                <c:pt idx="13">
                  <c:v>15</c:v>
                </c:pt>
              </c:numCache>
            </c:numRef>
          </c:val>
        </c:ser>
        <c:ser>
          <c:idx val="2"/>
          <c:order val="2"/>
          <c:tx>
            <c:strRef>
              <c:f>R_Method_Math!$G$1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cat>
            <c:strRef>
              <c:f>R_Method_Math!$D$38:$D$51</c:f>
              <c:strCache>
                <c:ptCount val="14"/>
                <c:pt idx="0">
                  <c:v>A (16778)</c:v>
                </c:pt>
                <c:pt idx="1">
                  <c:v>B (16098)</c:v>
                </c:pt>
                <c:pt idx="4">
                  <c:v>A (1479)</c:v>
                </c:pt>
                <c:pt idx="5">
                  <c:v>B (1013)</c:v>
                </c:pt>
                <c:pt idx="8">
                  <c:v>A (2709)</c:v>
                </c:pt>
                <c:pt idx="9">
                  <c:v>B (2397)</c:v>
                </c:pt>
                <c:pt idx="12">
                  <c:v>A (33820)</c:v>
                </c:pt>
                <c:pt idx="13">
                  <c:v>B (32282)</c:v>
                </c:pt>
              </c:strCache>
            </c:strRef>
          </c:cat>
          <c:val>
            <c:numRef>
              <c:f>R_Method_Math!$G$38:$G$51</c:f>
              <c:numCache>
                <c:formatCode>#,##0_);\(#,##0\)</c:formatCode>
                <c:ptCount val="14"/>
                <c:pt idx="0">
                  <c:v>2</c:v>
                </c:pt>
                <c:pt idx="1">
                  <c:v>4</c:v>
                </c:pt>
                <c:pt idx="4">
                  <c:v>3</c:v>
                </c:pt>
                <c:pt idx="5">
                  <c:v>5</c:v>
                </c:pt>
                <c:pt idx="8">
                  <c:v>5</c:v>
                </c:pt>
                <c:pt idx="9">
                  <c:v>6</c:v>
                </c:pt>
                <c:pt idx="12">
                  <c:v>2</c:v>
                </c:pt>
                <c:pt idx="1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655552"/>
        <c:axId val="45657088"/>
      </c:barChart>
      <c:catAx>
        <c:axId val="4565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657088"/>
        <c:crosses val="autoZero"/>
        <c:auto val="1"/>
        <c:lblAlgn val="ctr"/>
        <c:lblOffset val="100"/>
        <c:noMultiLvlLbl val="0"/>
      </c:catAx>
      <c:valAx>
        <c:axId val="45657088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65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53165050969141"/>
          <c:y val="0.65549046853572368"/>
          <c:w val="0.22623109226157634"/>
          <c:h val="0.145766286134648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482792179067509E-2"/>
          <c:y val="3.8669072615923013E-2"/>
          <c:w val="0.70109307263558351"/>
          <c:h val="0.827162802566345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R_Method_RL!$E$1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R_Method_RL!$D$2:$D$16</c:f>
              <c:strCache>
                <c:ptCount val="15"/>
                <c:pt idx="0">
                  <c:v>A (507)</c:v>
                </c:pt>
                <c:pt idx="1">
                  <c:v>B (946)</c:v>
                </c:pt>
                <c:pt idx="2">
                  <c:v>C (828)</c:v>
                </c:pt>
                <c:pt idx="4">
                  <c:v>A (1539)</c:v>
                </c:pt>
                <c:pt idx="5">
                  <c:v>B (3676)</c:v>
                </c:pt>
                <c:pt idx="6">
                  <c:v>C (3522)</c:v>
                </c:pt>
                <c:pt idx="8">
                  <c:v>A (803)</c:v>
                </c:pt>
                <c:pt idx="9">
                  <c:v>B (1448)</c:v>
                </c:pt>
                <c:pt idx="10">
                  <c:v>C (1368)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R_Method_RL!$E$2:$E$16</c:f>
              <c:numCache>
                <c:formatCode>0</c:formatCode>
                <c:ptCount val="15"/>
                <c:pt idx="0">
                  <c:v>93</c:v>
                </c:pt>
                <c:pt idx="1">
                  <c:v>92</c:v>
                </c:pt>
                <c:pt idx="2">
                  <c:v>91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8">
                  <c:v>79</c:v>
                </c:pt>
                <c:pt idx="9">
                  <c:v>80</c:v>
                </c:pt>
                <c:pt idx="10">
                  <c:v>76</c:v>
                </c:pt>
                <c:pt idx="12">
                  <c:v>93</c:v>
                </c:pt>
                <c:pt idx="13">
                  <c:v>93.4</c:v>
                </c:pt>
                <c:pt idx="14">
                  <c:v>92</c:v>
                </c:pt>
              </c:numCache>
            </c:numRef>
          </c:val>
        </c:ser>
        <c:ser>
          <c:idx val="1"/>
          <c:order val="1"/>
          <c:tx>
            <c:strRef>
              <c:f>R_Method_RL!$F$1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R_Method_RL!$D$2:$D$16</c:f>
              <c:strCache>
                <c:ptCount val="15"/>
                <c:pt idx="0">
                  <c:v>A (507)</c:v>
                </c:pt>
                <c:pt idx="1">
                  <c:v>B (946)</c:v>
                </c:pt>
                <c:pt idx="2">
                  <c:v>C (828)</c:v>
                </c:pt>
                <c:pt idx="4">
                  <c:v>A (1539)</c:v>
                </c:pt>
                <c:pt idx="5">
                  <c:v>B (3676)</c:v>
                </c:pt>
                <c:pt idx="6">
                  <c:v>C (3522)</c:v>
                </c:pt>
                <c:pt idx="8">
                  <c:v>A (803)</c:v>
                </c:pt>
                <c:pt idx="9">
                  <c:v>B (1448)</c:v>
                </c:pt>
                <c:pt idx="10">
                  <c:v>C (1368)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R_Method_RL!$F$2:$F$16</c:f>
              <c:numCache>
                <c:formatCode>0</c:formatCode>
                <c:ptCount val="15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8">
                  <c:v>19</c:v>
                </c:pt>
                <c:pt idx="9">
                  <c:v>19</c:v>
                </c:pt>
                <c:pt idx="10">
                  <c:v>20</c:v>
                </c:pt>
                <c:pt idx="12">
                  <c:v>6</c:v>
                </c:pt>
                <c:pt idx="13">
                  <c:v>5.56</c:v>
                </c:pt>
                <c:pt idx="14">
                  <c:v>6</c:v>
                </c:pt>
              </c:numCache>
            </c:numRef>
          </c:val>
        </c:ser>
        <c:ser>
          <c:idx val="2"/>
          <c:order val="2"/>
          <c:tx>
            <c:strRef>
              <c:f>R_Method_RL!$G$1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</c:spPr>
          <c:invertIfNegative val="0"/>
          <c:cat>
            <c:strRef>
              <c:f>R_Method_RL!$D$2:$D$16</c:f>
              <c:strCache>
                <c:ptCount val="15"/>
                <c:pt idx="0">
                  <c:v>A (507)</c:v>
                </c:pt>
                <c:pt idx="1">
                  <c:v>B (946)</c:v>
                </c:pt>
                <c:pt idx="2">
                  <c:v>C (828)</c:v>
                </c:pt>
                <c:pt idx="4">
                  <c:v>A (1539)</c:v>
                </c:pt>
                <c:pt idx="5">
                  <c:v>B (3676)</c:v>
                </c:pt>
                <c:pt idx="6">
                  <c:v>C (3522)</c:v>
                </c:pt>
                <c:pt idx="8">
                  <c:v>A (803)</c:v>
                </c:pt>
                <c:pt idx="9">
                  <c:v>B (1448)</c:v>
                </c:pt>
                <c:pt idx="10">
                  <c:v>C (1368)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R_Method_RL!$G$2:$G$16</c:f>
              <c:numCache>
                <c:formatCode>0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2">
                  <c:v>1</c:v>
                </c:pt>
                <c:pt idx="13">
                  <c:v>1.039999999999992</c:v>
                </c:pt>
                <c:pt idx="1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64128"/>
        <c:axId val="44070016"/>
      </c:barChart>
      <c:catAx>
        <c:axId val="44064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070016"/>
        <c:crosses val="autoZero"/>
        <c:auto val="1"/>
        <c:lblAlgn val="ctr"/>
        <c:lblOffset val="100"/>
        <c:noMultiLvlLbl val="0"/>
      </c:catAx>
      <c:valAx>
        <c:axId val="44070016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06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27783184405321"/>
          <c:y val="0.51031404928550594"/>
          <c:w val="0.19997684980388689"/>
          <c:h val="0.2224274569845436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793574231652156E-2"/>
          <c:y val="5.1705525445682923E-2"/>
          <c:w val="0.72539495727927628"/>
          <c:h val="0.698963425026417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R_Method_RL!$E$18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R_Method_RL!$D$19:$D$37</c:f>
              <c:strCache>
                <c:ptCount val="19"/>
                <c:pt idx="0">
                  <c:v>A (5688)</c:v>
                </c:pt>
                <c:pt idx="1">
                  <c:v>B (11666)</c:v>
                </c:pt>
                <c:pt idx="2">
                  <c:v>C (11518)</c:v>
                </c:pt>
                <c:pt idx="4">
                  <c:v>A (1460)</c:v>
                </c:pt>
                <c:pt idx="5">
                  <c:v>B (3220)</c:v>
                </c:pt>
                <c:pt idx="6">
                  <c:v>C (3072)</c:v>
                </c:pt>
                <c:pt idx="8">
                  <c:v>A (197)</c:v>
                </c:pt>
                <c:pt idx="9">
                  <c:v>B (428)</c:v>
                </c:pt>
                <c:pt idx="10">
                  <c:v>C (374)</c:v>
                </c:pt>
                <c:pt idx="12">
                  <c:v>A (23662)</c:v>
                </c:pt>
                <c:pt idx="13">
                  <c:v>B (46684)</c:v>
                </c:pt>
                <c:pt idx="14">
                  <c:v>C (44256)</c:v>
                </c:pt>
                <c:pt idx="16">
                  <c:v>A (33856)</c:v>
                </c:pt>
                <c:pt idx="17">
                  <c:v>B (33820)</c:v>
                </c:pt>
                <c:pt idx="18">
                  <c:v>C (32282)</c:v>
                </c:pt>
              </c:strCache>
            </c:strRef>
          </c:cat>
          <c:val>
            <c:numRef>
              <c:f>R_Method_RL!$E$19:$E$37</c:f>
              <c:numCache>
                <c:formatCode>0</c:formatCode>
                <c:ptCount val="19"/>
                <c:pt idx="0">
                  <c:v>85</c:v>
                </c:pt>
                <c:pt idx="1">
                  <c:v>87</c:v>
                </c:pt>
                <c:pt idx="2">
                  <c:v>85</c:v>
                </c:pt>
                <c:pt idx="4">
                  <c:v>94</c:v>
                </c:pt>
                <c:pt idx="5">
                  <c:v>94.67</c:v>
                </c:pt>
                <c:pt idx="6">
                  <c:v>93</c:v>
                </c:pt>
                <c:pt idx="8">
                  <c:v>86</c:v>
                </c:pt>
                <c:pt idx="9">
                  <c:v>85</c:v>
                </c:pt>
                <c:pt idx="10">
                  <c:v>83</c:v>
                </c:pt>
                <c:pt idx="12">
                  <c:v>95</c:v>
                </c:pt>
                <c:pt idx="13">
                  <c:v>96</c:v>
                </c:pt>
                <c:pt idx="14">
                  <c:v>94</c:v>
                </c:pt>
                <c:pt idx="16">
                  <c:v>93</c:v>
                </c:pt>
                <c:pt idx="17">
                  <c:v>93.4</c:v>
                </c:pt>
                <c:pt idx="18">
                  <c:v>92</c:v>
                </c:pt>
              </c:numCache>
            </c:numRef>
          </c:val>
        </c:ser>
        <c:ser>
          <c:idx val="1"/>
          <c:order val="1"/>
          <c:tx>
            <c:strRef>
              <c:f>R_Method_RL!$F$18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R_Method_RL!$D$19:$D$37</c:f>
              <c:strCache>
                <c:ptCount val="19"/>
                <c:pt idx="0">
                  <c:v>A (5688)</c:v>
                </c:pt>
                <c:pt idx="1">
                  <c:v>B (11666)</c:v>
                </c:pt>
                <c:pt idx="2">
                  <c:v>C (11518)</c:v>
                </c:pt>
                <c:pt idx="4">
                  <c:v>A (1460)</c:v>
                </c:pt>
                <c:pt idx="5">
                  <c:v>B (3220)</c:v>
                </c:pt>
                <c:pt idx="6">
                  <c:v>C (3072)</c:v>
                </c:pt>
                <c:pt idx="8">
                  <c:v>A (197)</c:v>
                </c:pt>
                <c:pt idx="9">
                  <c:v>B (428)</c:v>
                </c:pt>
                <c:pt idx="10">
                  <c:v>C (374)</c:v>
                </c:pt>
                <c:pt idx="12">
                  <c:v>A (23662)</c:v>
                </c:pt>
                <c:pt idx="13">
                  <c:v>B (46684)</c:v>
                </c:pt>
                <c:pt idx="14">
                  <c:v>C (44256)</c:v>
                </c:pt>
                <c:pt idx="16">
                  <c:v>A (33856)</c:v>
                </c:pt>
                <c:pt idx="17">
                  <c:v>B (33820)</c:v>
                </c:pt>
                <c:pt idx="18">
                  <c:v>C (32282)</c:v>
                </c:pt>
              </c:strCache>
            </c:strRef>
          </c:cat>
          <c:val>
            <c:numRef>
              <c:f>R_Method_RL!$F$19:$F$37</c:f>
              <c:numCache>
                <c:formatCode>0</c:formatCode>
                <c:ptCount val="19"/>
                <c:pt idx="0">
                  <c:v>14</c:v>
                </c:pt>
                <c:pt idx="1">
                  <c:v>12</c:v>
                </c:pt>
                <c:pt idx="2">
                  <c:v>12</c:v>
                </c:pt>
                <c:pt idx="4">
                  <c:v>4</c:v>
                </c:pt>
                <c:pt idx="5">
                  <c:v>3.99</c:v>
                </c:pt>
                <c:pt idx="6">
                  <c:v>5</c:v>
                </c:pt>
                <c:pt idx="8">
                  <c:v>14</c:v>
                </c:pt>
                <c:pt idx="9">
                  <c:v>14</c:v>
                </c:pt>
                <c:pt idx="10">
                  <c:v>13</c:v>
                </c:pt>
                <c:pt idx="12">
                  <c:v>4</c:v>
                </c:pt>
                <c:pt idx="13">
                  <c:v>3.52</c:v>
                </c:pt>
                <c:pt idx="14">
                  <c:v>4</c:v>
                </c:pt>
                <c:pt idx="16">
                  <c:v>6</c:v>
                </c:pt>
                <c:pt idx="17">
                  <c:v>5.56</c:v>
                </c:pt>
                <c:pt idx="18">
                  <c:v>6</c:v>
                </c:pt>
              </c:numCache>
            </c:numRef>
          </c:val>
        </c:ser>
        <c:ser>
          <c:idx val="2"/>
          <c:order val="2"/>
          <c:tx>
            <c:strRef>
              <c:f>R_Method_RL!$G$18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cat>
            <c:strRef>
              <c:f>R_Method_RL!$D$19:$D$37</c:f>
              <c:strCache>
                <c:ptCount val="19"/>
                <c:pt idx="0">
                  <c:v>A (5688)</c:v>
                </c:pt>
                <c:pt idx="1">
                  <c:v>B (11666)</c:v>
                </c:pt>
                <c:pt idx="2">
                  <c:v>C (11518)</c:v>
                </c:pt>
                <c:pt idx="4">
                  <c:v>A (1460)</c:v>
                </c:pt>
                <c:pt idx="5">
                  <c:v>B (3220)</c:v>
                </c:pt>
                <c:pt idx="6">
                  <c:v>C (3072)</c:v>
                </c:pt>
                <c:pt idx="8">
                  <c:v>A (197)</c:v>
                </c:pt>
                <c:pt idx="9">
                  <c:v>B (428)</c:v>
                </c:pt>
                <c:pt idx="10">
                  <c:v>C (374)</c:v>
                </c:pt>
                <c:pt idx="12">
                  <c:v>A (23662)</c:v>
                </c:pt>
                <c:pt idx="13">
                  <c:v>B (46684)</c:v>
                </c:pt>
                <c:pt idx="14">
                  <c:v>C (44256)</c:v>
                </c:pt>
                <c:pt idx="16">
                  <c:v>A (33856)</c:v>
                </c:pt>
                <c:pt idx="17">
                  <c:v>B (33820)</c:v>
                </c:pt>
                <c:pt idx="18">
                  <c:v>C (32282)</c:v>
                </c:pt>
              </c:strCache>
            </c:strRef>
          </c:cat>
          <c:val>
            <c:numRef>
              <c:f>R_Method_RL!$G$19:$G$37</c:f>
              <c:numCache>
                <c:formatCode>0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4">
                  <c:v>2</c:v>
                </c:pt>
                <c:pt idx="5">
                  <c:v>1.3400000000000034</c:v>
                </c:pt>
                <c:pt idx="6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4</c:v>
                </c:pt>
                <c:pt idx="12">
                  <c:v>1</c:v>
                </c:pt>
                <c:pt idx="13">
                  <c:v>0.48000000000000398</c:v>
                </c:pt>
                <c:pt idx="14">
                  <c:v>2</c:v>
                </c:pt>
                <c:pt idx="16">
                  <c:v>1</c:v>
                </c:pt>
                <c:pt idx="17">
                  <c:v>1.039999999999992</c:v>
                </c:pt>
                <c:pt idx="1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25568"/>
        <c:axId val="44127360"/>
      </c:barChart>
      <c:catAx>
        <c:axId val="44125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4127360"/>
        <c:crosses val="autoZero"/>
        <c:auto val="1"/>
        <c:lblAlgn val="ctr"/>
        <c:lblOffset val="100"/>
        <c:noMultiLvlLbl val="0"/>
      </c:catAx>
      <c:valAx>
        <c:axId val="44127360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412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82337738550969"/>
          <c:y val="0.53066059924327647"/>
          <c:w val="0.19517662261449029"/>
          <c:h val="0.1627482360159525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82984444017666E-2"/>
          <c:y val="6.621693049614473E-2"/>
          <c:w val="0.67790410345048335"/>
          <c:h val="0.7885451688781116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R_Method_RL!$E$39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R_Method_RL!$D$40:$D$54</c:f>
              <c:strCache>
                <c:ptCount val="15"/>
                <c:pt idx="0">
                  <c:v>A (16406)</c:v>
                </c:pt>
                <c:pt idx="1">
                  <c:v>B (16778)</c:v>
                </c:pt>
                <c:pt idx="2">
                  <c:v>C (16098)</c:v>
                </c:pt>
                <c:pt idx="4">
                  <c:v>A (1881)</c:v>
                </c:pt>
                <c:pt idx="5">
                  <c:v>B (1479)</c:v>
                </c:pt>
                <c:pt idx="6">
                  <c:v>C (1013)</c:v>
                </c:pt>
                <c:pt idx="8">
                  <c:v>A (2697)</c:v>
                </c:pt>
                <c:pt idx="9">
                  <c:v>B (2709)</c:v>
                </c:pt>
                <c:pt idx="10">
                  <c:v>C (2397)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R_Method_RL!$E$40:$E$54</c:f>
              <c:numCache>
                <c:formatCode>0</c:formatCode>
                <c:ptCount val="15"/>
                <c:pt idx="0">
                  <c:v>89</c:v>
                </c:pt>
                <c:pt idx="1">
                  <c:v>89.98</c:v>
                </c:pt>
                <c:pt idx="2">
                  <c:v>89</c:v>
                </c:pt>
                <c:pt idx="4">
                  <c:v>58</c:v>
                </c:pt>
                <c:pt idx="5">
                  <c:v>56</c:v>
                </c:pt>
                <c:pt idx="6">
                  <c:v>47</c:v>
                </c:pt>
                <c:pt idx="8">
                  <c:v>77</c:v>
                </c:pt>
                <c:pt idx="9">
                  <c:v>79</c:v>
                </c:pt>
                <c:pt idx="10">
                  <c:v>73</c:v>
                </c:pt>
                <c:pt idx="12">
                  <c:v>93</c:v>
                </c:pt>
                <c:pt idx="13">
                  <c:v>93.4</c:v>
                </c:pt>
                <c:pt idx="14">
                  <c:v>92</c:v>
                </c:pt>
              </c:numCache>
            </c:numRef>
          </c:val>
        </c:ser>
        <c:ser>
          <c:idx val="1"/>
          <c:order val="1"/>
          <c:tx>
            <c:strRef>
              <c:f>R_Method_RL!$F$39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R_Method_RL!$D$40:$D$54</c:f>
              <c:strCache>
                <c:ptCount val="15"/>
                <c:pt idx="0">
                  <c:v>A (16406)</c:v>
                </c:pt>
                <c:pt idx="1">
                  <c:v>B (16778)</c:v>
                </c:pt>
                <c:pt idx="2">
                  <c:v>C (16098)</c:v>
                </c:pt>
                <c:pt idx="4">
                  <c:v>A (1881)</c:v>
                </c:pt>
                <c:pt idx="5">
                  <c:v>B (1479)</c:v>
                </c:pt>
                <c:pt idx="6">
                  <c:v>C (1013)</c:v>
                </c:pt>
                <c:pt idx="8">
                  <c:v>A (2697)</c:v>
                </c:pt>
                <c:pt idx="9">
                  <c:v>B (2709)</c:v>
                </c:pt>
                <c:pt idx="10">
                  <c:v>C (2397)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R_Method_RL!$F$40:$F$54</c:f>
              <c:numCache>
                <c:formatCode>0</c:formatCode>
                <c:ptCount val="15"/>
                <c:pt idx="0">
                  <c:v>10</c:v>
                </c:pt>
                <c:pt idx="1">
                  <c:v>9</c:v>
                </c:pt>
                <c:pt idx="2">
                  <c:v>9.19</c:v>
                </c:pt>
                <c:pt idx="4">
                  <c:v>39</c:v>
                </c:pt>
                <c:pt idx="5">
                  <c:v>41</c:v>
                </c:pt>
                <c:pt idx="6">
                  <c:v>46</c:v>
                </c:pt>
                <c:pt idx="8">
                  <c:v>21</c:v>
                </c:pt>
                <c:pt idx="9">
                  <c:v>20</c:v>
                </c:pt>
                <c:pt idx="10">
                  <c:v>23</c:v>
                </c:pt>
                <c:pt idx="12">
                  <c:v>6</c:v>
                </c:pt>
                <c:pt idx="13">
                  <c:v>5.56</c:v>
                </c:pt>
                <c:pt idx="14">
                  <c:v>6</c:v>
                </c:pt>
              </c:numCache>
            </c:numRef>
          </c:val>
        </c:ser>
        <c:ser>
          <c:idx val="2"/>
          <c:order val="2"/>
          <c:tx>
            <c:strRef>
              <c:f>R_Method_RL!$G$39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cat>
            <c:strRef>
              <c:f>R_Method_RL!$D$40:$D$54</c:f>
              <c:strCache>
                <c:ptCount val="15"/>
                <c:pt idx="0">
                  <c:v>A (16406)</c:v>
                </c:pt>
                <c:pt idx="1">
                  <c:v>B (16778)</c:v>
                </c:pt>
                <c:pt idx="2">
                  <c:v>C (16098)</c:v>
                </c:pt>
                <c:pt idx="4">
                  <c:v>A (1881)</c:v>
                </c:pt>
                <c:pt idx="5">
                  <c:v>B (1479)</c:v>
                </c:pt>
                <c:pt idx="6">
                  <c:v>C (1013)</c:v>
                </c:pt>
                <c:pt idx="8">
                  <c:v>A (2697)</c:v>
                </c:pt>
                <c:pt idx="9">
                  <c:v>B (2709)</c:v>
                </c:pt>
                <c:pt idx="10">
                  <c:v>C (2397)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R_Method_RL!$G$40:$G$54</c:f>
              <c:numCache>
                <c:formatCode>0</c:formatCode>
                <c:ptCount val="15"/>
                <c:pt idx="0">
                  <c:v>1</c:v>
                </c:pt>
                <c:pt idx="1">
                  <c:v>1.019999999999996</c:v>
                </c:pt>
                <c:pt idx="2">
                  <c:v>1.8100000000000023</c:v>
                </c:pt>
                <c:pt idx="4">
                  <c:v>3</c:v>
                </c:pt>
                <c:pt idx="5">
                  <c:v>3</c:v>
                </c:pt>
                <c:pt idx="6">
                  <c:v>7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2">
                  <c:v>1</c:v>
                </c:pt>
                <c:pt idx="13">
                  <c:v>1.039999999999992</c:v>
                </c:pt>
                <c:pt idx="1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45696"/>
        <c:axId val="44447232"/>
      </c:barChart>
      <c:catAx>
        <c:axId val="44445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447232"/>
        <c:crosses val="autoZero"/>
        <c:auto val="1"/>
        <c:lblAlgn val="ctr"/>
        <c:lblOffset val="100"/>
        <c:noMultiLvlLbl val="0"/>
      </c:catAx>
      <c:valAx>
        <c:axId val="44447232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44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52149654660397"/>
          <c:y val="0.63472922286098321"/>
          <c:w val="0.21134843678522952"/>
          <c:h val="0.1780615571842447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35112882658367"/>
          <c:y val="2.564102564102564E-2"/>
          <c:w val="0.57797343233715492"/>
          <c:h val="0.9184756713103169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R_Method_W!$E$54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R_Method_W!$D$55:$D$57</c:f>
              <c:strCache>
                <c:ptCount val="3"/>
                <c:pt idx="0">
                  <c:v>A (33856)</c:v>
                </c:pt>
                <c:pt idx="1">
                  <c:v>B (33820)</c:v>
                </c:pt>
                <c:pt idx="2">
                  <c:v>C (32282)</c:v>
                </c:pt>
              </c:strCache>
            </c:strRef>
          </c:cat>
          <c:val>
            <c:numRef>
              <c:f>R_Method_W!$E$55:$E$57</c:f>
              <c:numCache>
                <c:formatCode>0</c:formatCode>
                <c:ptCount val="3"/>
                <c:pt idx="0">
                  <c:v>76</c:v>
                </c:pt>
                <c:pt idx="1">
                  <c:v>70</c:v>
                </c:pt>
                <c:pt idx="2" formatCode="General">
                  <c:v>67</c:v>
                </c:pt>
              </c:numCache>
            </c:numRef>
          </c:val>
        </c:ser>
        <c:ser>
          <c:idx val="1"/>
          <c:order val="1"/>
          <c:tx>
            <c:strRef>
              <c:f>R_Method_W!$F$54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R_Method_W!$D$55:$D$57</c:f>
              <c:strCache>
                <c:ptCount val="3"/>
                <c:pt idx="0">
                  <c:v>A (33856)</c:v>
                </c:pt>
                <c:pt idx="1">
                  <c:v>B (33820)</c:v>
                </c:pt>
                <c:pt idx="2">
                  <c:v>C (32282)</c:v>
                </c:pt>
              </c:strCache>
            </c:strRef>
          </c:cat>
          <c:val>
            <c:numRef>
              <c:f>R_Method_W!$F$55:$F$57</c:f>
              <c:numCache>
                <c:formatCode>0</c:formatCode>
                <c:ptCount val="3"/>
                <c:pt idx="0">
                  <c:v>22</c:v>
                </c:pt>
                <c:pt idx="1">
                  <c:v>27</c:v>
                </c:pt>
                <c:pt idx="2" formatCode="General">
                  <c:v>29</c:v>
                </c:pt>
              </c:numCache>
            </c:numRef>
          </c:val>
        </c:ser>
        <c:ser>
          <c:idx val="2"/>
          <c:order val="2"/>
          <c:tx>
            <c:strRef>
              <c:f>R_Method_W!$G$54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R_Method_W!$D$55:$D$57</c:f>
              <c:strCache>
                <c:ptCount val="3"/>
                <c:pt idx="0">
                  <c:v>A (33856)</c:v>
                </c:pt>
                <c:pt idx="1">
                  <c:v>B (33820)</c:v>
                </c:pt>
                <c:pt idx="2">
                  <c:v>C (32282)</c:v>
                </c:pt>
              </c:strCache>
            </c:strRef>
          </c:cat>
          <c:val>
            <c:numRef>
              <c:f>R_Method_W!$G$55:$G$57</c:f>
              <c:numCache>
                <c:formatCode>0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94848"/>
        <c:axId val="44496384"/>
      </c:barChart>
      <c:catAx>
        <c:axId val="44494848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496384"/>
        <c:crosses val="autoZero"/>
        <c:auto val="1"/>
        <c:lblAlgn val="ctr"/>
        <c:lblOffset val="100"/>
        <c:noMultiLvlLbl val="0"/>
      </c:catAx>
      <c:valAx>
        <c:axId val="44496384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449484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271885580184646"/>
          <c:y val="0.40616696951342618"/>
          <c:w val="0.2600328386627544"/>
          <c:h val="0.1556147789218655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700315200983359E-2"/>
          <c:y val="2.7094998541848936E-2"/>
          <c:w val="0.68813760965370441"/>
          <c:h val="0.8317924321959755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R_Method_W!$E$1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R_Method_W!$D$2:$D$16</c:f>
              <c:strCache>
                <c:ptCount val="15"/>
                <c:pt idx="0">
                  <c:v>A (507)</c:v>
                </c:pt>
                <c:pt idx="1">
                  <c:v>B (946)</c:v>
                </c:pt>
                <c:pt idx="2">
                  <c:v>C (828)</c:v>
                </c:pt>
                <c:pt idx="4">
                  <c:v>A (1539)</c:v>
                </c:pt>
                <c:pt idx="5">
                  <c:v>B (3676)</c:v>
                </c:pt>
                <c:pt idx="6">
                  <c:v>C (3522)</c:v>
                </c:pt>
                <c:pt idx="8">
                  <c:v>A (803)</c:v>
                </c:pt>
                <c:pt idx="9">
                  <c:v>B (1488)</c:v>
                </c:pt>
                <c:pt idx="10">
                  <c:v>C (1368)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R_Method_W!$E$2:$E$16</c:f>
              <c:numCache>
                <c:formatCode>General</c:formatCode>
                <c:ptCount val="15"/>
                <c:pt idx="0" formatCode="#,##0_);\(#,##0\)">
                  <c:v>67</c:v>
                </c:pt>
                <c:pt idx="1">
                  <c:v>61</c:v>
                </c:pt>
                <c:pt idx="2">
                  <c:v>59</c:v>
                </c:pt>
                <c:pt idx="4" formatCode="#,##0_);\(#,##0\)">
                  <c:v>77</c:v>
                </c:pt>
                <c:pt idx="5">
                  <c:v>72</c:v>
                </c:pt>
                <c:pt idx="6">
                  <c:v>71</c:v>
                </c:pt>
                <c:pt idx="8" formatCode="#,##0_);\(#,##0\)">
                  <c:v>61</c:v>
                </c:pt>
                <c:pt idx="9">
                  <c:v>49</c:v>
                </c:pt>
                <c:pt idx="10">
                  <c:v>48</c:v>
                </c:pt>
                <c:pt idx="12" formatCode="#,##0_);\(#,##0\)">
                  <c:v>76</c:v>
                </c:pt>
                <c:pt idx="13">
                  <c:v>70</c:v>
                </c:pt>
                <c:pt idx="14">
                  <c:v>67</c:v>
                </c:pt>
              </c:numCache>
            </c:numRef>
          </c:val>
        </c:ser>
        <c:ser>
          <c:idx val="1"/>
          <c:order val="1"/>
          <c:tx>
            <c:strRef>
              <c:f>R_Method_W!$F$1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R_Method_W!$D$2:$D$16</c:f>
              <c:strCache>
                <c:ptCount val="15"/>
                <c:pt idx="0">
                  <c:v>A (507)</c:v>
                </c:pt>
                <c:pt idx="1">
                  <c:v>B (946)</c:v>
                </c:pt>
                <c:pt idx="2">
                  <c:v>C (828)</c:v>
                </c:pt>
                <c:pt idx="4">
                  <c:v>A (1539)</c:v>
                </c:pt>
                <c:pt idx="5">
                  <c:v>B (3676)</c:v>
                </c:pt>
                <c:pt idx="6">
                  <c:v>C (3522)</c:v>
                </c:pt>
                <c:pt idx="8">
                  <c:v>A (803)</c:v>
                </c:pt>
                <c:pt idx="9">
                  <c:v>B (1488)</c:v>
                </c:pt>
                <c:pt idx="10">
                  <c:v>C (1368)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R_Method_W!$F$2:$F$16</c:f>
              <c:numCache>
                <c:formatCode>General</c:formatCode>
                <c:ptCount val="15"/>
                <c:pt idx="0" formatCode="#,##0_);\(#,##0\)">
                  <c:v>31</c:v>
                </c:pt>
                <c:pt idx="1">
                  <c:v>37</c:v>
                </c:pt>
                <c:pt idx="2">
                  <c:v>38</c:v>
                </c:pt>
                <c:pt idx="4" formatCode="#,##0_);\(#,##0\)">
                  <c:v>21</c:v>
                </c:pt>
                <c:pt idx="5">
                  <c:v>24</c:v>
                </c:pt>
                <c:pt idx="6">
                  <c:v>25</c:v>
                </c:pt>
                <c:pt idx="8" formatCode="#,##0_);\(#,##0\)">
                  <c:v>36</c:v>
                </c:pt>
                <c:pt idx="9">
                  <c:v>44</c:v>
                </c:pt>
                <c:pt idx="10">
                  <c:v>48</c:v>
                </c:pt>
                <c:pt idx="12" formatCode="#,##0_);\(#,##0\)">
                  <c:v>22</c:v>
                </c:pt>
                <c:pt idx="13">
                  <c:v>27</c:v>
                </c:pt>
                <c:pt idx="14">
                  <c:v>29</c:v>
                </c:pt>
              </c:numCache>
            </c:numRef>
          </c:val>
        </c:ser>
        <c:ser>
          <c:idx val="2"/>
          <c:order val="2"/>
          <c:tx>
            <c:strRef>
              <c:f>R_Method_W!$G$1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</c:spPr>
          <c:invertIfNegative val="0"/>
          <c:cat>
            <c:strRef>
              <c:f>R_Method_W!$D$2:$D$16</c:f>
              <c:strCache>
                <c:ptCount val="15"/>
                <c:pt idx="0">
                  <c:v>A (507)</c:v>
                </c:pt>
                <c:pt idx="1">
                  <c:v>B (946)</c:v>
                </c:pt>
                <c:pt idx="2">
                  <c:v>C (828)</c:v>
                </c:pt>
                <c:pt idx="4">
                  <c:v>A (1539)</c:v>
                </c:pt>
                <c:pt idx="5">
                  <c:v>B (3676)</c:v>
                </c:pt>
                <c:pt idx="6">
                  <c:v>C (3522)</c:v>
                </c:pt>
                <c:pt idx="8">
                  <c:v>A (803)</c:v>
                </c:pt>
                <c:pt idx="9">
                  <c:v>B (1488)</c:v>
                </c:pt>
                <c:pt idx="10">
                  <c:v>C (1368)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R_Method_W!$G$2:$G$16</c:f>
              <c:numCache>
                <c:formatCode>#,##0_);\(#,##0\)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8">
                  <c:v>3</c:v>
                </c:pt>
                <c:pt idx="9">
                  <c:v>7</c:v>
                </c:pt>
                <c:pt idx="10">
                  <c:v>4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42208"/>
        <c:axId val="44642304"/>
      </c:barChart>
      <c:catAx>
        <c:axId val="44542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642304"/>
        <c:crosses val="autoZero"/>
        <c:auto val="1"/>
        <c:lblAlgn val="ctr"/>
        <c:lblOffset val="100"/>
        <c:noMultiLvlLbl val="0"/>
      </c:catAx>
      <c:valAx>
        <c:axId val="44642304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54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14689854843455"/>
          <c:y val="0.6052214566929135"/>
          <c:w val="0.22085310145156548"/>
          <c:h val="0.1992793088363954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42771926236496E-2"/>
          <c:y val="1.4237815913456206E-2"/>
          <c:w val="0.71720748803822221"/>
          <c:h val="0.8660628307141199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R_Method_W!$E$1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R_Method_W!$D$18:$D$36</c:f>
              <c:strCache>
                <c:ptCount val="19"/>
                <c:pt idx="0">
                  <c:v>A (5688)</c:v>
                </c:pt>
                <c:pt idx="1">
                  <c:v>B (11666)</c:v>
                </c:pt>
                <c:pt idx="2">
                  <c:v>C (11518)</c:v>
                </c:pt>
                <c:pt idx="4">
                  <c:v>A (1460)</c:v>
                </c:pt>
                <c:pt idx="5">
                  <c:v>B (3220)</c:v>
                </c:pt>
                <c:pt idx="6">
                  <c:v>C (3072)</c:v>
                </c:pt>
                <c:pt idx="8">
                  <c:v>A (197)</c:v>
                </c:pt>
                <c:pt idx="9">
                  <c:v>B (428)</c:v>
                </c:pt>
                <c:pt idx="10">
                  <c:v>C (374)</c:v>
                </c:pt>
                <c:pt idx="12">
                  <c:v>A (23662)</c:v>
                </c:pt>
                <c:pt idx="13">
                  <c:v>B (46684)</c:v>
                </c:pt>
                <c:pt idx="14">
                  <c:v>C (44256)</c:v>
                </c:pt>
                <c:pt idx="16">
                  <c:v>A (33856)</c:v>
                </c:pt>
                <c:pt idx="17">
                  <c:v>B (33820)</c:v>
                </c:pt>
                <c:pt idx="18">
                  <c:v>C (32282)</c:v>
                </c:pt>
              </c:strCache>
            </c:strRef>
          </c:cat>
          <c:val>
            <c:numRef>
              <c:f>R_Method_W!$E$18:$E$36</c:f>
              <c:numCache>
                <c:formatCode>General</c:formatCode>
                <c:ptCount val="19"/>
                <c:pt idx="0" formatCode="#,##0_);\(#,##0\)">
                  <c:v>61</c:v>
                </c:pt>
                <c:pt idx="1">
                  <c:v>55</c:v>
                </c:pt>
                <c:pt idx="2">
                  <c:v>52</c:v>
                </c:pt>
                <c:pt idx="4" formatCode="#,##0_);\(#,##0\)">
                  <c:v>79</c:v>
                </c:pt>
                <c:pt idx="5">
                  <c:v>75</c:v>
                </c:pt>
                <c:pt idx="6">
                  <c:v>71</c:v>
                </c:pt>
                <c:pt idx="8" formatCode="#,##0_);\(#,##0\)">
                  <c:v>61</c:v>
                </c:pt>
                <c:pt idx="9">
                  <c:v>62</c:v>
                </c:pt>
                <c:pt idx="10">
                  <c:v>52</c:v>
                </c:pt>
                <c:pt idx="12" formatCode="#,##0_);\(#,##0\)">
                  <c:v>81</c:v>
                </c:pt>
                <c:pt idx="13">
                  <c:v>74</c:v>
                </c:pt>
                <c:pt idx="14">
                  <c:v>72</c:v>
                </c:pt>
                <c:pt idx="16" formatCode="#,##0_);\(#,##0\)">
                  <c:v>76</c:v>
                </c:pt>
                <c:pt idx="17">
                  <c:v>70</c:v>
                </c:pt>
                <c:pt idx="18">
                  <c:v>67</c:v>
                </c:pt>
              </c:numCache>
            </c:numRef>
          </c:val>
        </c:ser>
        <c:ser>
          <c:idx val="1"/>
          <c:order val="1"/>
          <c:tx>
            <c:strRef>
              <c:f>R_Method_W!$F$1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dLbl>
              <c:idx val="8"/>
              <c:layout>
                <c:manualLayout>
                  <c:x val="-4.329004329004329E-3"/>
                  <c:y val="-2.5486896414831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R_Method_W!$D$18:$D$36</c:f>
              <c:strCache>
                <c:ptCount val="19"/>
                <c:pt idx="0">
                  <c:v>A (5688)</c:v>
                </c:pt>
                <c:pt idx="1">
                  <c:v>B (11666)</c:v>
                </c:pt>
                <c:pt idx="2">
                  <c:v>C (11518)</c:v>
                </c:pt>
                <c:pt idx="4">
                  <c:v>A (1460)</c:v>
                </c:pt>
                <c:pt idx="5">
                  <c:v>B (3220)</c:v>
                </c:pt>
                <c:pt idx="6">
                  <c:v>C (3072)</c:v>
                </c:pt>
                <c:pt idx="8">
                  <c:v>A (197)</c:v>
                </c:pt>
                <c:pt idx="9">
                  <c:v>B (428)</c:v>
                </c:pt>
                <c:pt idx="10">
                  <c:v>C (374)</c:v>
                </c:pt>
                <c:pt idx="12">
                  <c:v>A (23662)</c:v>
                </c:pt>
                <c:pt idx="13">
                  <c:v>B (46684)</c:v>
                </c:pt>
                <c:pt idx="14">
                  <c:v>C (44256)</c:v>
                </c:pt>
                <c:pt idx="16">
                  <c:v>A (33856)</c:v>
                </c:pt>
                <c:pt idx="17">
                  <c:v>B (33820)</c:v>
                </c:pt>
                <c:pt idx="18">
                  <c:v>C (32282)</c:v>
                </c:pt>
              </c:strCache>
            </c:strRef>
          </c:cat>
          <c:val>
            <c:numRef>
              <c:f>R_Method_W!$F$18:$F$36</c:f>
              <c:numCache>
                <c:formatCode>General</c:formatCode>
                <c:ptCount val="19"/>
                <c:pt idx="0" formatCode="#,##0_);\(#,##0\)">
                  <c:v>37</c:v>
                </c:pt>
                <c:pt idx="1">
                  <c:v>43</c:v>
                </c:pt>
                <c:pt idx="2">
                  <c:v>45</c:v>
                </c:pt>
                <c:pt idx="4" formatCode="#,##0_);\(#,##0\)">
                  <c:v>19</c:v>
                </c:pt>
                <c:pt idx="5">
                  <c:v>22</c:v>
                </c:pt>
                <c:pt idx="6">
                  <c:v>25</c:v>
                </c:pt>
                <c:pt idx="8" formatCode="#,##0_);\(#,##0\)">
                  <c:v>38</c:v>
                </c:pt>
                <c:pt idx="9">
                  <c:v>36</c:v>
                </c:pt>
                <c:pt idx="10">
                  <c:v>43</c:v>
                </c:pt>
                <c:pt idx="12" formatCode="#,##0_);\(#,##0\)">
                  <c:v>17</c:v>
                </c:pt>
                <c:pt idx="13">
                  <c:v>23</c:v>
                </c:pt>
                <c:pt idx="14">
                  <c:v>24</c:v>
                </c:pt>
                <c:pt idx="16" formatCode="#,##0_);\(#,##0\)">
                  <c:v>22</c:v>
                </c:pt>
                <c:pt idx="17">
                  <c:v>27</c:v>
                </c:pt>
                <c:pt idx="18">
                  <c:v>29</c:v>
                </c:pt>
              </c:numCache>
            </c:numRef>
          </c:val>
        </c:ser>
        <c:ser>
          <c:idx val="2"/>
          <c:order val="2"/>
          <c:tx>
            <c:strRef>
              <c:f>R_Method_W!$G$1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cat>
            <c:strRef>
              <c:f>R_Method_W!$D$18:$D$36</c:f>
              <c:strCache>
                <c:ptCount val="19"/>
                <c:pt idx="0">
                  <c:v>A (5688)</c:v>
                </c:pt>
                <c:pt idx="1">
                  <c:v>B (11666)</c:v>
                </c:pt>
                <c:pt idx="2">
                  <c:v>C (11518)</c:v>
                </c:pt>
                <c:pt idx="4">
                  <c:v>A (1460)</c:v>
                </c:pt>
                <c:pt idx="5">
                  <c:v>B (3220)</c:v>
                </c:pt>
                <c:pt idx="6">
                  <c:v>C (3072)</c:v>
                </c:pt>
                <c:pt idx="8">
                  <c:v>A (197)</c:v>
                </c:pt>
                <c:pt idx="9">
                  <c:v>B (428)</c:v>
                </c:pt>
                <c:pt idx="10">
                  <c:v>C (374)</c:v>
                </c:pt>
                <c:pt idx="12">
                  <c:v>A (23662)</c:v>
                </c:pt>
                <c:pt idx="13">
                  <c:v>B (46684)</c:v>
                </c:pt>
                <c:pt idx="14">
                  <c:v>C (44256)</c:v>
                </c:pt>
                <c:pt idx="16">
                  <c:v>A (33856)</c:v>
                </c:pt>
                <c:pt idx="17">
                  <c:v>B (33820)</c:v>
                </c:pt>
                <c:pt idx="18">
                  <c:v>C (32282)</c:v>
                </c:pt>
              </c:strCache>
            </c:strRef>
          </c:cat>
          <c:val>
            <c:numRef>
              <c:f>R_Method_W!$G$18:$G$36</c:f>
              <c:numCache>
                <c:formatCode>#,##0_);\(#,##0\)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710144"/>
        <c:axId val="44724224"/>
      </c:barChart>
      <c:catAx>
        <c:axId val="4471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4724224"/>
        <c:crosses val="autoZero"/>
        <c:auto val="1"/>
        <c:lblAlgn val="ctr"/>
        <c:lblOffset val="100"/>
        <c:noMultiLvlLbl val="0"/>
      </c:catAx>
      <c:valAx>
        <c:axId val="44724224"/>
        <c:scaling>
          <c:orientation val="minMax"/>
          <c:min val="0.30000000000000004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471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74940351039149"/>
          <c:y val="0.63740717748670184"/>
          <c:w val="0.17833447224171275"/>
          <c:h val="0.1767646191966638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R_Method_W!$E$1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R_Method_W!$D$38:$D$52</c:f>
              <c:strCache>
                <c:ptCount val="15"/>
                <c:pt idx="0">
                  <c:v>A (16406)</c:v>
                </c:pt>
                <c:pt idx="1">
                  <c:v>B (16778)</c:v>
                </c:pt>
                <c:pt idx="2">
                  <c:v>C (16098)</c:v>
                </c:pt>
                <c:pt idx="4">
                  <c:v>A (1881)</c:v>
                </c:pt>
                <c:pt idx="5">
                  <c:v>B (1479)</c:v>
                </c:pt>
                <c:pt idx="6">
                  <c:v>C (1013)</c:v>
                </c:pt>
                <c:pt idx="8">
                  <c:v>A (2697)</c:v>
                </c:pt>
                <c:pt idx="9">
                  <c:v>B (2709)</c:v>
                </c:pt>
                <c:pt idx="10">
                  <c:v>C (2397)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R_Method_W!$E$38:$E$52</c:f>
              <c:numCache>
                <c:formatCode>General</c:formatCode>
                <c:ptCount val="15"/>
                <c:pt idx="0" formatCode="#,##0_);\(#,##0\)">
                  <c:v>68</c:v>
                </c:pt>
                <c:pt idx="1">
                  <c:v>61</c:v>
                </c:pt>
                <c:pt idx="2">
                  <c:v>59</c:v>
                </c:pt>
                <c:pt idx="4" formatCode="#,##0_);\(#,##0\)">
                  <c:v>33</c:v>
                </c:pt>
                <c:pt idx="5">
                  <c:v>24</c:v>
                </c:pt>
                <c:pt idx="6">
                  <c:v>21</c:v>
                </c:pt>
                <c:pt idx="8" formatCode="#,##0_);\(#,##0\)">
                  <c:v>43</c:v>
                </c:pt>
                <c:pt idx="9">
                  <c:v>38</c:v>
                </c:pt>
                <c:pt idx="10">
                  <c:v>34</c:v>
                </c:pt>
                <c:pt idx="12" formatCode="#,##0_);\(#,##0\)">
                  <c:v>76</c:v>
                </c:pt>
                <c:pt idx="13">
                  <c:v>70</c:v>
                </c:pt>
                <c:pt idx="14">
                  <c:v>67</c:v>
                </c:pt>
              </c:numCache>
            </c:numRef>
          </c:val>
        </c:ser>
        <c:ser>
          <c:idx val="1"/>
          <c:order val="1"/>
          <c:tx>
            <c:strRef>
              <c:f>R_Method_W!$F$1</c:f>
              <c:strCache>
                <c:ptCount val="1"/>
                <c:pt idx="0">
                  <c:v>Work Samples %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R_Method_W!$D$38:$D$52</c:f>
              <c:strCache>
                <c:ptCount val="15"/>
                <c:pt idx="0">
                  <c:v>A (16406)</c:v>
                </c:pt>
                <c:pt idx="1">
                  <c:v>B (16778)</c:v>
                </c:pt>
                <c:pt idx="2">
                  <c:v>C (16098)</c:v>
                </c:pt>
                <c:pt idx="4">
                  <c:v>A (1881)</c:v>
                </c:pt>
                <c:pt idx="5">
                  <c:v>B (1479)</c:v>
                </c:pt>
                <c:pt idx="6">
                  <c:v>C (1013)</c:v>
                </c:pt>
                <c:pt idx="8">
                  <c:v>A (2697)</c:v>
                </c:pt>
                <c:pt idx="9">
                  <c:v>B (2709)</c:v>
                </c:pt>
                <c:pt idx="10">
                  <c:v>C (2397)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R_Method_W!$F$38:$F$52</c:f>
              <c:numCache>
                <c:formatCode>General</c:formatCode>
                <c:ptCount val="15"/>
                <c:pt idx="0" formatCode="#,##0_);\(#,##0\)">
                  <c:v>31</c:v>
                </c:pt>
                <c:pt idx="1">
                  <c:v>36</c:v>
                </c:pt>
                <c:pt idx="2">
                  <c:v>38</c:v>
                </c:pt>
                <c:pt idx="4" formatCode="#,##0_);\(#,##0\)">
                  <c:v>66</c:v>
                </c:pt>
                <c:pt idx="5">
                  <c:v>72</c:v>
                </c:pt>
                <c:pt idx="6">
                  <c:v>74</c:v>
                </c:pt>
                <c:pt idx="8" formatCode="#,##0_);\(#,##0\)">
                  <c:v>56</c:v>
                </c:pt>
                <c:pt idx="9">
                  <c:v>59</c:v>
                </c:pt>
                <c:pt idx="10">
                  <c:v>63</c:v>
                </c:pt>
                <c:pt idx="12" formatCode="#,##0_);\(#,##0\)">
                  <c:v>22</c:v>
                </c:pt>
                <c:pt idx="13">
                  <c:v>27</c:v>
                </c:pt>
                <c:pt idx="14">
                  <c:v>29</c:v>
                </c:pt>
              </c:numCache>
            </c:numRef>
          </c:val>
        </c:ser>
        <c:ser>
          <c:idx val="2"/>
          <c:order val="2"/>
          <c:tx>
            <c:strRef>
              <c:f>R_Method_W!$G$1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cat>
            <c:strRef>
              <c:f>R_Method_W!$D$38:$D$52</c:f>
              <c:strCache>
                <c:ptCount val="15"/>
                <c:pt idx="0">
                  <c:v>A (16406)</c:v>
                </c:pt>
                <c:pt idx="1">
                  <c:v>B (16778)</c:v>
                </c:pt>
                <c:pt idx="2">
                  <c:v>C (16098)</c:v>
                </c:pt>
                <c:pt idx="4">
                  <c:v>A (1881)</c:v>
                </c:pt>
                <c:pt idx="5">
                  <c:v>B (1479)</c:v>
                </c:pt>
                <c:pt idx="6">
                  <c:v>C (1013)</c:v>
                </c:pt>
                <c:pt idx="8">
                  <c:v>A (2697)</c:v>
                </c:pt>
                <c:pt idx="9">
                  <c:v>B (2709)</c:v>
                </c:pt>
                <c:pt idx="10">
                  <c:v>C (2397)</c:v>
                </c:pt>
                <c:pt idx="12">
                  <c:v>A (33856)</c:v>
                </c:pt>
                <c:pt idx="13">
                  <c:v>B (33820)</c:v>
                </c:pt>
                <c:pt idx="14">
                  <c:v>C (32282)</c:v>
                </c:pt>
              </c:strCache>
            </c:strRef>
          </c:cat>
          <c:val>
            <c:numRef>
              <c:f>R_Method_W!$G$38:$G$52</c:f>
              <c:numCache>
                <c:formatCode>#,##0_);\(#,##0\)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5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01408"/>
        <c:axId val="44917888"/>
      </c:barChart>
      <c:catAx>
        <c:axId val="44801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917888"/>
        <c:crosses val="autoZero"/>
        <c:auto val="1"/>
        <c:lblAlgn val="ctr"/>
        <c:lblOffset val="100"/>
        <c:noMultiLvlLbl val="0"/>
      </c:catAx>
      <c:valAx>
        <c:axId val="44917888"/>
        <c:scaling>
          <c:orientation val="minMax"/>
          <c:min val="0.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80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05583917394939"/>
          <c:y val="0.53092299448728075"/>
          <c:w val="0.20202561218309251"/>
          <c:h val="0.1895955825591005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R_Method_Math!$E$54</c:f>
              <c:strCache>
                <c:ptCount val="1"/>
                <c:pt idx="0">
                  <c:v>OAKS %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1.9841266741459388E-3"/>
                  <c:y val="2.095658082474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R_Method_Math!$D$55:$D$56</c:f>
              <c:strCache>
                <c:ptCount val="2"/>
                <c:pt idx="0">
                  <c:v>A (33856)</c:v>
                </c:pt>
                <c:pt idx="1">
                  <c:v>B (33820)</c:v>
                </c:pt>
              </c:strCache>
            </c:strRef>
          </c:cat>
          <c:val>
            <c:numRef>
              <c:f>R_Method_Math!$E$55:$E$56</c:f>
              <c:numCache>
                <c:formatCode>0</c:formatCode>
                <c:ptCount val="2"/>
                <c:pt idx="0">
                  <c:v>84</c:v>
                </c:pt>
                <c:pt idx="1">
                  <c:v>81</c:v>
                </c:pt>
              </c:numCache>
            </c:numRef>
          </c:val>
        </c:ser>
        <c:ser>
          <c:idx val="1"/>
          <c:order val="1"/>
          <c:tx>
            <c:strRef>
              <c:f>R_Method_Math!$F$54</c:f>
              <c:strCache>
                <c:ptCount val="1"/>
                <c:pt idx="0">
                  <c:v>Work Samples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R_Method_Math!$D$55:$D$56</c:f>
              <c:strCache>
                <c:ptCount val="2"/>
                <c:pt idx="0">
                  <c:v>A (33856)</c:v>
                </c:pt>
                <c:pt idx="1">
                  <c:v>B (33820)</c:v>
                </c:pt>
              </c:strCache>
            </c:strRef>
          </c:cat>
          <c:val>
            <c:numRef>
              <c:f>R_Method_Math!$F$55:$F$56</c:f>
              <c:numCache>
                <c:formatCode>0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R_Method_Math!$G$54</c:f>
              <c:strCache>
                <c:ptCount val="1"/>
                <c:pt idx="0">
                  <c:v>Other %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R_Method_Math!$D$55:$D$56</c:f>
              <c:strCache>
                <c:ptCount val="2"/>
                <c:pt idx="0">
                  <c:v>A (33856)</c:v>
                </c:pt>
                <c:pt idx="1">
                  <c:v>B (33820)</c:v>
                </c:pt>
              </c:strCache>
            </c:strRef>
          </c:cat>
          <c:val>
            <c:numRef>
              <c:f>R_Method_Math!$G$55:$G$56</c:f>
              <c:numCache>
                <c:formatCode>0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45376640"/>
        <c:axId val="45374848"/>
      </c:barChart>
      <c:valAx>
        <c:axId val="45374848"/>
        <c:scaling>
          <c:orientation val="minMax"/>
          <c:max val="100"/>
          <c:min val="3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5376640"/>
        <c:crosses val="autoZero"/>
        <c:crossBetween val="between"/>
      </c:valAx>
      <c:catAx>
        <c:axId val="45376640"/>
        <c:scaling>
          <c:orientation val="minMax"/>
        </c:scaling>
        <c:delete val="0"/>
        <c:axPos val="b"/>
        <c:majorTickMark val="out"/>
        <c:minorTickMark val="none"/>
        <c:tickLblPos val="nextTo"/>
        <c:crossAx val="453748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8226693815352177"/>
          <c:y val="0.37753234518990553"/>
          <c:w val="0.21773306184647828"/>
          <c:h val="0.1820653837987845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2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698EB-CE10-4DC2-9161-0014005DF0B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2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3656B-D0F9-40DD-B107-ADF87C09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7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20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96073-7328-41E2-A960-5619B751714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41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2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40D18-754D-4059-B008-C5D80A9C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5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41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the cohort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37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3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5CB054-E6A7-495E-B3A9-02F2D4289A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179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36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76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02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4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4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7751-B836-47F8-A774-F31534EBD80B}" type="datetime1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8FC7-C4C9-43BE-AAD2-802056C58A63}" type="datetime1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78F-F120-4CA7-8855-9F2153DE559D}" type="datetime1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0DF-3BC0-407F-9D9D-C2DEF91257A4}" type="datetime1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5A56-05B3-4D95-BB25-000094898B2F}" type="datetime1">
              <a:rPr lang="en-US" smtClean="0"/>
              <a:t>6/22/2016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9DDD-47A9-43C4-A5C8-72C8BE875EC8}" type="datetime1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F1-CA4C-4F6D-987F-25BF43CF3A3E}" type="datetime1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89D0-884B-4F5B-B303-D281EA4CC0FC}" type="datetime1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D37D-2F9C-493D-B8BF-FEFA42FB48F4}" type="datetime1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A0A6-AF93-495A-8500-F7782C05E1C4}" type="datetime1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5E93-A3B7-4671-9A6B-CB018572EF48}" type="datetime1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536773F-D3A0-4E06-AA53-816B27A68362}" type="datetime1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82DDA79-DE5A-4CD5-BC49-1F58D41949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e.state.or.us/search/page/?id=3960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ode.state.or.us/search/page/?id=264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831917" y="1752600"/>
            <a:ext cx="7427913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latin typeface="+mn-lt"/>
              </a:rPr>
              <a:t>2011-12 Cohort: </a:t>
            </a:r>
            <a:br>
              <a:rPr lang="en-US" sz="4400" b="1" dirty="0" smtClean="0">
                <a:latin typeface="+mn-lt"/>
              </a:rPr>
            </a:br>
            <a:r>
              <a:rPr lang="en-US" sz="4400" b="1" dirty="0" smtClean="0">
                <a:latin typeface="+mn-lt"/>
              </a:rPr>
              <a:t> 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en-US" sz="3100" b="1" dirty="0" smtClean="0">
                <a:latin typeface="+mn-lt"/>
              </a:rPr>
              <a:t>Essential Skills Update</a:t>
            </a:r>
            <a:endParaRPr lang="en-US" sz="3100" dirty="0" smtClean="0"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505200" y="4191000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2"/>
                </a:solidFill>
              </a:rPr>
              <a:t>Mary Anderson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Director of Assessment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ODE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7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838200" y="4191000"/>
            <a:ext cx="243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200" dirty="0" smtClean="0">
                <a:solidFill>
                  <a:schemeClr val="tx2"/>
                </a:solidFill>
              </a:rPr>
              <a:t>Derek Brown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Assistant Superintendent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ODE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879179" y="310328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Writing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4915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59734" y="1283732"/>
            <a:ext cx="197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0910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(4-year)</a:t>
            </a:r>
          </a:p>
          <a:p>
            <a:r>
              <a:rPr lang="en-US" dirty="0" smtClean="0"/>
              <a:t>C = 1112 (4-year)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328456"/>
              </p:ext>
            </p:extLst>
          </p:nvPr>
        </p:nvGraphicFramePr>
        <p:xfrm>
          <a:off x="609601" y="780228"/>
          <a:ext cx="5791199" cy="546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183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792768"/>
              </p:ext>
            </p:extLst>
          </p:nvPr>
        </p:nvGraphicFramePr>
        <p:xfrm>
          <a:off x="428885" y="730764"/>
          <a:ext cx="658151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612483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Amer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/</a:t>
            </a:r>
          </a:p>
          <a:p>
            <a:pPr algn="ctr"/>
            <a:r>
              <a:rPr lang="en-US" sz="1200" dirty="0" smtClean="0"/>
              <a:t>AK Native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621716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Asian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6217161"/>
            <a:ext cx="67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6217162"/>
            <a:ext cx="49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24702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47111" y="1290952"/>
            <a:ext cx="197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0910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(4-year)</a:t>
            </a:r>
          </a:p>
          <a:p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1112 </a:t>
            </a:r>
            <a:r>
              <a:rPr lang="en-US" dirty="0"/>
              <a:t>(4-year)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93246" y="299571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Writing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60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035863"/>
              </p:ext>
            </p:extLst>
          </p:nvPr>
        </p:nvGraphicFramePr>
        <p:xfrm>
          <a:off x="340616" y="789633"/>
          <a:ext cx="7534993" cy="545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6262301"/>
            <a:ext cx="88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Hispanic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84934" y="6271710"/>
            <a:ext cx="1029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Multi-Ethnic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6271710"/>
            <a:ext cx="1138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Pac. Islander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333741" y="627171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White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6248842"/>
            <a:ext cx="685800" cy="27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44498" y="9906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9317" y="1359932"/>
            <a:ext cx="197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0910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(4-year)</a:t>
            </a:r>
          </a:p>
          <a:p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1112 </a:t>
            </a:r>
            <a:r>
              <a:rPr lang="en-US" dirty="0"/>
              <a:t>(4-year)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09659" y="22860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Writing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22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60194"/>
              </p:ext>
            </p:extLst>
          </p:nvPr>
        </p:nvGraphicFramePr>
        <p:xfrm>
          <a:off x="304800" y="730410"/>
          <a:ext cx="7086600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62000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Econ Dis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60494" y="6200896"/>
            <a:ext cx="609600" cy="2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485615" y="6190136"/>
            <a:ext cx="749300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SwDis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6200001"/>
            <a:ext cx="66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843949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88768" y="1331245"/>
            <a:ext cx="197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0910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(4-year)</a:t>
            </a:r>
          </a:p>
          <a:p>
            <a:r>
              <a:rPr lang="en-US" dirty="0" smtClean="0"/>
              <a:t>C = 1112 (4-year)</a:t>
            </a:r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87799" y="31115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Writing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0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19368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Math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4498" y="9906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9317" y="1375172"/>
            <a:ext cx="1973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</a:t>
            </a:r>
            <a:r>
              <a:rPr lang="en-US" dirty="0" smtClean="0"/>
              <a:t>1011 </a:t>
            </a:r>
            <a:r>
              <a:rPr lang="en-US" dirty="0"/>
              <a:t>(4-year)</a:t>
            </a:r>
          </a:p>
          <a:p>
            <a:r>
              <a:rPr lang="en-US" dirty="0"/>
              <a:t>B = </a:t>
            </a:r>
            <a:r>
              <a:rPr lang="en-US" dirty="0" smtClean="0"/>
              <a:t>1112 </a:t>
            </a:r>
            <a:r>
              <a:rPr lang="en-US" dirty="0"/>
              <a:t>(4-year)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490470"/>
              </p:ext>
            </p:extLst>
          </p:nvPr>
        </p:nvGraphicFramePr>
        <p:xfrm>
          <a:off x="343697" y="800922"/>
          <a:ext cx="6209503" cy="529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02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393493"/>
              </p:ext>
            </p:extLst>
          </p:nvPr>
        </p:nvGraphicFramePr>
        <p:xfrm>
          <a:off x="501674" y="905435"/>
          <a:ext cx="6315612" cy="534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607207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Amer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/</a:t>
            </a:r>
          </a:p>
          <a:p>
            <a:pPr algn="ctr"/>
            <a:r>
              <a:rPr lang="en-US" sz="1200" dirty="0" smtClean="0"/>
              <a:t>AK Native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622446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Asian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6217166"/>
            <a:ext cx="67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6224467"/>
            <a:ext cx="49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4498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7286" y="1283732"/>
            <a:ext cx="1969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1011 (4-year)</a:t>
            </a:r>
          </a:p>
          <a:p>
            <a:r>
              <a:rPr lang="en-US" dirty="0"/>
              <a:t>B</a:t>
            </a:r>
            <a:r>
              <a:rPr lang="en-US" dirty="0" smtClean="0"/>
              <a:t> = 1112 (4-year)</a:t>
            </a:r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835313" y="31115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MATH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930378"/>
              </p:ext>
            </p:extLst>
          </p:nvPr>
        </p:nvGraphicFramePr>
        <p:xfrm>
          <a:off x="457200" y="843806"/>
          <a:ext cx="6705599" cy="554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6262301"/>
            <a:ext cx="88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Hispanic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17496" y="6271710"/>
            <a:ext cx="1029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Multi-Ethnic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747480" y="6271710"/>
            <a:ext cx="1138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Pac. Islander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627171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White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6247493"/>
            <a:ext cx="685800" cy="27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44499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93678" y="1298972"/>
            <a:ext cx="1969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1011 (4-year)</a:t>
            </a:r>
          </a:p>
          <a:p>
            <a:r>
              <a:rPr lang="en-US" dirty="0"/>
              <a:t>B</a:t>
            </a:r>
            <a:r>
              <a:rPr lang="en-US" dirty="0" smtClean="0"/>
              <a:t> = 1112 (4-year)</a:t>
            </a:r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54100" y="31115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MATH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60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746895"/>
              </p:ext>
            </p:extLst>
          </p:nvPr>
        </p:nvGraphicFramePr>
        <p:xfrm>
          <a:off x="609600" y="743398"/>
          <a:ext cx="6180406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62000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Econ Dis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38979" y="6214353"/>
            <a:ext cx="609600" cy="2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190464" y="6214347"/>
            <a:ext cx="749300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SwDis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46600" y="6214351"/>
            <a:ext cx="66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44499" y="9906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0006" y="1364414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1011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1112 (4-year)</a:t>
            </a:r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925003" y="31115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MATH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50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718"/>
            <a:ext cx="5791200" cy="1371600"/>
          </a:xfrm>
        </p:spPr>
        <p:txBody>
          <a:bodyPr/>
          <a:lstStyle/>
          <a:p>
            <a:pPr algn="r"/>
            <a:r>
              <a:rPr lang="en-US" dirty="0" smtClean="0"/>
              <a:t>Graduation Rates</a:t>
            </a:r>
            <a:endParaRPr lang="en-US" dirty="0"/>
          </a:p>
        </p:txBody>
      </p:sp>
      <p:pic>
        <p:nvPicPr>
          <p:cNvPr id="6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79826"/>
              </p:ext>
            </p:extLst>
          </p:nvPr>
        </p:nvGraphicFramePr>
        <p:xfrm>
          <a:off x="457200" y="17526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600200"/>
                <a:gridCol w="14478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Cohort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2011-12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4-year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72.0 (68%*)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5-year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75.9 (73.8%*)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58234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*ODE’s cohort rate methodology changed  to include modified diplomas a graduates; this number is an estimate using the old methodology.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306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7467600" cy="4373563"/>
          </a:xfrm>
        </p:spPr>
        <p:txBody>
          <a:bodyPr>
            <a:normAutofit fontScale="92500"/>
          </a:bodyPr>
          <a:lstStyle/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Graduation </a:t>
            </a:r>
            <a:r>
              <a:rPr lang="en-US" b="0" dirty="0"/>
              <a:t>rate not </a:t>
            </a:r>
            <a:r>
              <a:rPr lang="en-US" b="0" dirty="0" smtClean="0"/>
              <a:t>impacted</a:t>
            </a:r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The 2010-11 cohort did not take Smarter Balanced assessments</a:t>
            </a:r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Percentages of Essential Skill of Reading sources of evidence remain consistent, with slight increases in the “other” category</a:t>
            </a:r>
            <a:endParaRPr lang="en-US" b="0" dirty="0" smtClean="0"/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Increasing </a:t>
            </a:r>
            <a:r>
              <a:rPr lang="en-US" b="0" dirty="0" smtClean="0"/>
              <a:t>use of work samples and other standardized tests for Essential Skill of </a:t>
            </a:r>
            <a:r>
              <a:rPr lang="en-US" b="0" dirty="0" smtClean="0"/>
              <a:t>Writing</a:t>
            </a:r>
            <a:endParaRPr lang="en-US" b="0" dirty="0" smtClean="0"/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Significant percentage of LEP and students with disabilities using work samples to meet Essential Skill of </a:t>
            </a:r>
            <a:r>
              <a:rPr lang="en-US" b="0" dirty="0" smtClean="0"/>
              <a:t>Writing</a:t>
            </a:r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 smtClean="0"/>
              <a:t>Increasing use of work samples and other standardized tests by most student groups to </a:t>
            </a:r>
            <a:r>
              <a:rPr lang="en-US" b="0" dirty="0" smtClean="0"/>
              <a:t>meet Essential Skill of </a:t>
            </a:r>
            <a:r>
              <a:rPr lang="en-US" b="0" dirty="0" smtClean="0"/>
              <a:t>Math</a:t>
            </a:r>
            <a:endParaRPr lang="en-US" b="0" dirty="0" smtClean="0"/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 eaLnBrk="1" fontAlgn="t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7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838200"/>
            <a:ext cx="7024687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2988" y="2054225"/>
            <a:ext cx="7415212" cy="3508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2010-11 Cohort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Show methods of meeting Essential Skills requirements for 4-Year Graduates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Compare methods of meeting Essentials Skills to previous cohorts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Review graduation </a:t>
            </a:r>
            <a:r>
              <a:rPr lang="en-US" smtClean="0"/>
              <a:t>rate trends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Review OAKS-Smarter Balanced linking methodology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Discuss Smarter Balanced postsecondary transition policies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 bwMode="auto">
          <a:xfrm>
            <a:off x="4343400" y="579120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 indent="0">
              <a:buNone/>
            </a:pP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Link to full reports at end.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8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5791200" cy="1371600"/>
          </a:xfrm>
        </p:spPr>
        <p:txBody>
          <a:bodyPr/>
          <a:lstStyle/>
          <a:p>
            <a:r>
              <a:rPr lang="en-US" dirty="0" smtClean="0"/>
              <a:t>Report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4038600"/>
          </a:xfrm>
        </p:spPr>
        <p:txBody>
          <a:bodyPr/>
          <a:lstStyle/>
          <a:p>
            <a:pPr marL="69850" indent="0">
              <a:buNone/>
            </a:pPr>
            <a:r>
              <a:rPr lang="en-US" b="1" dirty="0" smtClean="0"/>
              <a:t>Essential Skills Report:</a:t>
            </a:r>
            <a:endParaRPr lang="en-US" b="1" dirty="0"/>
          </a:p>
          <a:p>
            <a:pPr marL="69850" indent="0">
              <a:buNone/>
            </a:pPr>
            <a:r>
              <a:rPr lang="en-US" dirty="0">
                <a:hlinkClick r:id="rId3"/>
              </a:rPr>
              <a:t>http://www.ode.state.or.us/search/page/?</a:t>
            </a:r>
            <a:r>
              <a:rPr lang="en-US" dirty="0" smtClean="0">
                <a:hlinkClick r:id="rId3"/>
              </a:rPr>
              <a:t>id=3960</a:t>
            </a:r>
            <a:endParaRPr lang="en-US" dirty="0" smtClean="0"/>
          </a:p>
          <a:p>
            <a:pPr marL="69850" indent="0">
              <a:buNone/>
            </a:pPr>
            <a:endParaRPr lang="en-US" dirty="0" smtClean="0"/>
          </a:p>
          <a:p>
            <a:pPr marL="69850" indent="0">
              <a:buNone/>
            </a:pPr>
            <a:r>
              <a:rPr lang="en-US" b="1" dirty="0"/>
              <a:t>Graduation Data:</a:t>
            </a:r>
          </a:p>
          <a:p>
            <a:pPr marL="69850" indent="0">
              <a:buNone/>
            </a:pPr>
            <a:r>
              <a:rPr lang="en-US" dirty="0">
                <a:hlinkClick r:id="rId4"/>
              </a:rPr>
              <a:t>http://www.ode.state.or.us/search/page/?id=2644</a:t>
            </a:r>
            <a:endParaRPr lang="en-US" dirty="0"/>
          </a:p>
          <a:p>
            <a:pPr marL="69850" indent="0">
              <a:buNone/>
            </a:pPr>
            <a:endParaRPr lang="en-US" dirty="0"/>
          </a:p>
        </p:txBody>
      </p:sp>
      <p:pic>
        <p:nvPicPr>
          <p:cNvPr id="4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404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2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Contact Information					</a:t>
            </a:r>
            <a:endParaRPr lang="en-US" sz="3200" b="1" dirty="0"/>
          </a:p>
        </p:txBody>
      </p:sp>
      <p:pic>
        <p:nvPicPr>
          <p:cNvPr id="4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762000" y="3200400"/>
            <a:ext cx="243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300" dirty="0" smtClean="0">
                <a:solidFill>
                  <a:schemeClr val="tx1"/>
                </a:solidFill>
              </a:rPr>
              <a:t>Derek Brown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Assistant Superintendent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derek.brown@state.or.us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503-947-5841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3581400" y="3200400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300" dirty="0" smtClean="0">
                <a:solidFill>
                  <a:schemeClr val="tx1"/>
                </a:solidFill>
              </a:rPr>
              <a:t>Mary Anderson</a:t>
            </a:r>
            <a:endParaRPr lang="en-US" sz="23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Director of Assessment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m</a:t>
            </a:r>
            <a:r>
              <a:rPr lang="en-US" sz="1600" dirty="0" smtClean="0">
                <a:solidFill>
                  <a:schemeClr val="tx1"/>
                </a:solidFill>
              </a:rPr>
              <a:t>ary.anderson</a:t>
            </a:r>
            <a:r>
              <a:rPr lang="en-US" sz="1600" dirty="0" smtClean="0">
                <a:solidFill>
                  <a:schemeClr val="tx1"/>
                </a:solidFill>
              </a:rPr>
              <a:t>@state.or.us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503-947-5721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914400" y="2209800"/>
            <a:ext cx="6934200" cy="44958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/>
              <a:t>Essential Skill requirements apply to all regular or modified diplomas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Essential </a:t>
            </a:r>
            <a:r>
              <a:rPr lang="en-US" sz="2400" dirty="0"/>
              <a:t>Skills graduation </a:t>
            </a:r>
            <a:r>
              <a:rPr lang="en-US" sz="2400" dirty="0" smtClean="0"/>
              <a:t>requirements based on grade 9 year (cohort)</a:t>
            </a:r>
            <a:endParaRPr lang="en-US" sz="2400" dirty="0"/>
          </a:p>
          <a:p>
            <a:pPr lvl="2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 smtClean="0"/>
              <a:t>2008-09 cohort was first to have </a:t>
            </a:r>
            <a:r>
              <a:rPr lang="en-US" sz="2200" dirty="0"/>
              <a:t>Essential Skill of Reading </a:t>
            </a:r>
            <a:r>
              <a:rPr lang="en-US" sz="2200" dirty="0" smtClean="0"/>
              <a:t>as </a:t>
            </a:r>
            <a:r>
              <a:rPr lang="en-US" sz="2200" dirty="0"/>
              <a:t>a graduation </a:t>
            </a:r>
            <a:r>
              <a:rPr lang="en-US" sz="2200" dirty="0" smtClean="0"/>
              <a:t>requirement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 smtClean="0"/>
              <a:t>2009-10 </a:t>
            </a:r>
            <a:r>
              <a:rPr lang="en-US" sz="2200" dirty="0"/>
              <a:t>cohort was first to have Essential Skill of </a:t>
            </a:r>
            <a:r>
              <a:rPr lang="en-US" sz="2200" dirty="0" smtClean="0"/>
              <a:t>Writing as </a:t>
            </a:r>
            <a:r>
              <a:rPr lang="en-US" sz="2200" dirty="0"/>
              <a:t>a graduation </a:t>
            </a:r>
            <a:r>
              <a:rPr lang="en-US" sz="2200" dirty="0" smtClean="0"/>
              <a:t>requirement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 smtClean="0"/>
              <a:t>2010-11 cohort was first to have Essential Skill of Mathematics as a graduation requirement</a:t>
            </a:r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988" y="838200"/>
            <a:ext cx="7024687" cy="1143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6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914400" y="2209800"/>
            <a:ext cx="6934200" cy="45720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/>
              <a:t>There are three approved assessment options for Essential Skill requirements: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/>
              <a:t>OAKS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/>
              <a:t>Other standardized assessments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/>
              <a:t>Work samples (2)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988" y="838200"/>
            <a:ext cx="7024687" cy="1143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6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5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5791200" cy="46482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kern="1200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Regular </a:t>
            </a:r>
            <a:r>
              <a:rPr lang="en-US" sz="3600" kern="1200" cap="all" spc="-6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Diploma</a:t>
            </a:r>
            <a:br>
              <a:rPr lang="en-US" sz="3600" kern="1200" cap="all" spc="-6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400" dirty="0" smtClean="0">
                <a:latin typeface="Franklin Gothic Book" pitchFamily="34" charset="0"/>
                <a:ea typeface="+mj-ea"/>
                <a:cs typeface="+mj-cs"/>
              </a:rPr>
              <a:t>Among </a:t>
            </a:r>
            <a:r>
              <a:rPr lang="en-US" sz="2400" dirty="0" smtClean="0">
                <a:latin typeface="Franklin Gothic Book" pitchFamily="34" charset="0"/>
              </a:rPr>
              <a:t>students who met the graduation requirements, what % used each of the assessment categories?</a:t>
            </a:r>
            <a:br>
              <a:rPr lang="en-US" sz="2400" dirty="0" smtClean="0">
                <a:latin typeface="Franklin Gothic Book" pitchFamily="34" charset="0"/>
              </a:rPr>
            </a:br>
            <a:r>
              <a:rPr lang="en-US" sz="2400" dirty="0">
                <a:latin typeface="Franklin Gothic Book" pitchFamily="34" charset="0"/>
              </a:rPr>
              <a:t/>
            </a:r>
            <a:br>
              <a:rPr lang="en-US" sz="2400" dirty="0">
                <a:latin typeface="Franklin Gothic Book" pitchFamily="34" charset="0"/>
              </a:rPr>
            </a:br>
            <a:r>
              <a:rPr lang="en-US" sz="2400" dirty="0" smtClean="0">
                <a:latin typeface="Franklin Gothic Book" pitchFamily="34" charset="0"/>
              </a:rPr>
              <a:t/>
            </a:r>
            <a:br>
              <a:rPr lang="en-US" sz="2400" dirty="0" smtClean="0">
                <a:latin typeface="Franklin Gothic Book" pitchFamily="34" charset="0"/>
              </a:rPr>
            </a:br>
            <a:r>
              <a:rPr lang="en-US" sz="2400" dirty="0" smtClean="0">
                <a:latin typeface="Franklin Gothic Book" pitchFamily="34" charset="0"/>
              </a:rPr>
              <a:t/>
            </a:r>
            <a:br>
              <a:rPr lang="en-US" sz="2400" dirty="0" smtClean="0">
                <a:latin typeface="Franklin Gothic Book" pitchFamily="34" charset="0"/>
              </a:rPr>
            </a:br>
            <a:endParaRPr lang="en-US" dirty="0"/>
          </a:p>
        </p:txBody>
      </p:sp>
      <p:pic>
        <p:nvPicPr>
          <p:cNvPr id="5" name="Picture 9" descr="C:\Users\MacGlasS\AppData\Local\Microsoft\Windows\Temporary Internet Files\Content.Outlook\83CAQP2M\ode_logo_print_med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95"/>
            <a:ext cx="27432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1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219200" y="31115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reading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10668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98084" y="1436132"/>
            <a:ext cx="1973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0910 (4-year)</a:t>
            </a:r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1112 (4-year)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939157"/>
              </p:ext>
            </p:extLst>
          </p:nvPr>
        </p:nvGraphicFramePr>
        <p:xfrm>
          <a:off x="457200" y="990600"/>
          <a:ext cx="6172200" cy="5483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235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66800" y="22860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reading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508149"/>
              </p:ext>
            </p:extLst>
          </p:nvPr>
        </p:nvGraphicFramePr>
        <p:xfrm>
          <a:off x="457200" y="737040"/>
          <a:ext cx="6781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3932" y="62171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Amer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/</a:t>
            </a:r>
          </a:p>
          <a:p>
            <a:pPr algn="ctr"/>
            <a:r>
              <a:rPr lang="en-US" sz="1200" dirty="0" smtClean="0"/>
              <a:t>AK Native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630949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Asian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6309495"/>
            <a:ext cx="67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5852" y="6309496"/>
            <a:ext cx="49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3884" y="838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1457" y="1222772"/>
            <a:ext cx="1973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0910 (4-year)</a:t>
            </a:r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1112 (4-year)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516883"/>
              </p:ext>
            </p:extLst>
          </p:nvPr>
        </p:nvGraphicFramePr>
        <p:xfrm>
          <a:off x="381000" y="698500"/>
          <a:ext cx="7162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5848" y="5853494"/>
            <a:ext cx="88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Hispanic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5853495"/>
            <a:ext cx="1029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Multi-Ethnic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747480" y="5853502"/>
            <a:ext cx="1138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Pac. Islander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585390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White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19700" y="5853902"/>
            <a:ext cx="685800" cy="27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  <a:endParaRPr lang="en-US" sz="12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891833" y="22860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reading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4499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76559" y="1312468"/>
            <a:ext cx="1986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0910 (4-year)</a:t>
            </a:r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1112 (4-year)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DA79-DE5A-4CD5-BC49-1F58D419497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406940"/>
              </p:ext>
            </p:extLst>
          </p:nvPr>
        </p:nvGraphicFramePr>
        <p:xfrm>
          <a:off x="437777" y="653770"/>
          <a:ext cx="6667350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615922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Econ Dis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04614" y="6159220"/>
            <a:ext cx="609600" cy="27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6154303"/>
            <a:ext cx="749300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SwDis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6186155"/>
            <a:ext cx="66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All</a:t>
            </a:r>
            <a:endParaRPr lang="en-US" sz="12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87799" y="228600"/>
            <a:ext cx="6965950" cy="469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of Meeting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reading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Essential Skills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8640" y="914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Regular Diploma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6940" y="1286470"/>
            <a:ext cx="1973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0910 (4-year)</a:t>
            </a:r>
          </a:p>
          <a:p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1011 </a:t>
            </a:r>
            <a:r>
              <a:rPr lang="en-US" dirty="0"/>
              <a:t>(</a:t>
            </a:r>
            <a:r>
              <a:rPr lang="en-US" dirty="0" smtClean="0"/>
              <a:t>4-year)</a:t>
            </a:r>
            <a:endParaRPr lang="en-US" dirty="0"/>
          </a:p>
          <a:p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1112 (4-year)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57&quot;&gt;&lt;object type=&quot;3&quot; unique_id=&quot;10058&quot;&gt;&lt;property id=&quot;20148&quot; value=&quot;5&quot;/&gt;&lt;property id=&quot;20300&quot; value=&quot;Slide 1 - &amp;quot;2010-11 Cohort:    Essential Skills Update&amp;quot;&quot;/&gt;&lt;property id=&quot;20307&quot; value=&quot;489&quot;/&gt;&lt;/object&gt;&lt;object type=&quot;3&quot; unique_id=&quot;10059&quot;&gt;&lt;property id=&quot;20148&quot; value=&quot;5&quot;/&gt;&lt;property id=&quot;20300&quot; value=&quot;Slide 2 - &amp;quot;Objectives&amp;quot;&quot;/&gt;&lt;property id=&quot;20307&quot; value=&quot;490&quot;/&gt;&lt;/object&gt;&lt;object type=&quot;3&quot; unique_id=&quot;10060&quot;&gt;&lt;property id=&quot;20148&quot; value=&quot;5&quot;/&gt;&lt;property id=&quot;20300&quot; value=&quot;Slide 3 - &amp;quot;Review&amp;quot;&quot;/&gt;&lt;property id=&quot;20307&quot; value=&quot;491&quot;/&gt;&lt;/object&gt;&lt;object type=&quot;3&quot; unique_id=&quot;10061&quot;&gt;&lt;property id=&quot;20148&quot; value=&quot;5&quot;/&gt;&lt;property id=&quot;20300&quot; value=&quot;Slide 4 - &amp;quot;Review&amp;quot;&quot;/&gt;&lt;property id=&quot;20307&quot; value=&quot;492&quot;/&gt;&lt;/object&gt;&lt;object type=&quot;3&quot; unique_id=&quot;10062&quot;&gt;&lt;property id=&quot;20148&quot; value=&quot;5&quot;/&gt;&lt;property id=&quot;20300&quot; value=&quot;Slide 5 - &amp;quot;Regular Diploma Among students who met the graduation requirements, what % used each of the assessment categories? &quot;/&gt;&lt;property id=&quot;20307&quot; value=&quot;497&quot;/&gt;&lt;/object&gt;&lt;object type=&quot;3&quot; unique_id=&quot;10063&quot;&gt;&lt;property id=&quot;20148&quot; value=&quot;5&quot;/&gt;&lt;property id=&quot;20300&quot; value=&quot;Slide 6&quot;/&gt;&lt;property id=&quot;20307&quot; value=&quot;500&quot;/&gt;&lt;/object&gt;&lt;object type=&quot;3&quot; unique_id=&quot;10064&quot;&gt;&lt;property id=&quot;20148&quot; value=&quot;5&quot;/&gt;&lt;property id=&quot;20300&quot; value=&quot;Slide 7&quot;/&gt;&lt;property id=&quot;20307&quot; value=&quot;473&quot;/&gt;&lt;/object&gt;&lt;object type=&quot;3&quot; unique_id=&quot;10065&quot;&gt;&lt;property id=&quot;20148&quot; value=&quot;5&quot;/&gt;&lt;property id=&quot;20300&quot; value=&quot;Slide 8&quot;/&gt;&lt;property id=&quot;20307&quot; value=&quot;474&quot;/&gt;&lt;/object&gt;&lt;object type=&quot;3&quot; unique_id=&quot;10066&quot;&gt;&lt;property id=&quot;20148&quot; value=&quot;5&quot;/&gt;&lt;property id=&quot;20300&quot; value=&quot;Slide 9&quot;/&gt;&lt;property id=&quot;20307&quot; value=&quot;475&quot;/&gt;&lt;/object&gt;&lt;object type=&quot;3&quot; unique_id=&quot;10067&quot;&gt;&lt;property id=&quot;20148&quot; value=&quot;5&quot;/&gt;&lt;property id=&quot;20300&quot; value=&quot;Slide 10&quot;/&gt;&lt;property id=&quot;20307&quot; value=&quot;505&quot;/&gt;&lt;/object&gt;&lt;object type=&quot;3&quot; unique_id=&quot;10068&quot;&gt;&lt;property id=&quot;20148&quot; value=&quot;5&quot;/&gt;&lt;property id=&quot;20300&quot; value=&quot;Slide 11&quot;/&gt;&lt;property id=&quot;20307&quot; value=&quot;506&quot;/&gt;&lt;/object&gt;&lt;object type=&quot;3&quot; unique_id=&quot;10069&quot;&gt;&lt;property id=&quot;20148&quot; value=&quot;5&quot;/&gt;&lt;property id=&quot;20300&quot; value=&quot;Slide 12&quot;/&gt;&lt;property id=&quot;20307&quot; value=&quot;507&quot;/&gt;&lt;/object&gt;&lt;object type=&quot;3&quot; unique_id=&quot;10070&quot;&gt;&lt;property id=&quot;20148&quot; value=&quot;5&quot;/&gt;&lt;property id=&quot;20300&quot; value=&quot;Slide 13&quot;/&gt;&lt;property id=&quot;20307&quot; value=&quot;508&quot;/&gt;&lt;/object&gt;&lt;object type=&quot;3&quot; unique_id=&quot;10071&quot;&gt;&lt;property id=&quot;20148&quot; value=&quot;5&quot;/&gt;&lt;property id=&quot;20300&quot; value=&quot;Slide 14&quot;/&gt;&lt;property id=&quot;20307&quot; value=&quot;476&quot;/&gt;&lt;/object&gt;&lt;object type=&quot;3&quot; unique_id=&quot;10072&quot;&gt;&lt;property id=&quot;20148&quot; value=&quot;5&quot;/&gt;&lt;property id=&quot;20300&quot; value=&quot;Slide 15&quot;/&gt;&lt;property id=&quot;20307&quot; value=&quot;504&quot;/&gt;&lt;/object&gt;&lt;object type=&quot;3&quot; unique_id=&quot;10073&quot;&gt;&lt;property id=&quot;20148&quot; value=&quot;5&quot;/&gt;&lt;property id=&quot;20300&quot; value=&quot;Slide 16&quot;/&gt;&lt;property id=&quot;20307&quot; value=&quot;477&quot;/&gt;&lt;/object&gt;&lt;object type=&quot;3&quot; unique_id=&quot;10074&quot;&gt;&lt;property id=&quot;20148&quot; value=&quot;5&quot;/&gt;&lt;property id=&quot;20300&quot; value=&quot;Slide 17 - &amp;quot;Graduation Rates&amp;quot;&quot;/&gt;&lt;property id=&quot;20307&quot; value=&quot;494&quot;/&gt;&lt;/object&gt;&lt;object type=&quot;3&quot; unique_id=&quot;10075&quot;&gt;&lt;property id=&quot;20148&quot; value=&quot;5&quot;/&gt;&lt;property id=&quot;20300&quot; value=&quot;Slide 19 - &amp;quot;Report Information&amp;quot;&quot;/&gt;&lt;property id=&quot;20307&quot; value=&quot;495&quot;/&gt;&lt;/object&gt;&lt;object type=&quot;3&quot; unique_id=&quot;10076&quot;&gt;&lt;property id=&quot;20148&quot; value=&quot;5&quot;/&gt;&lt;property id=&quot;20300&quot; value=&quot;Slide 20&quot;/&gt;&lt;property id=&quot;20307&quot; value=&quot;509&quot;/&gt;&lt;/object&gt;&lt;object type=&quot;3&quot; unique_id=&quot;10077&quot;&gt;&lt;property id=&quot;20148&quot; value=&quot;5&quot;/&gt;&lt;property id=&quot;20300&quot; value=&quot;Slide 22&quot;/&gt;&lt;property id=&quot;20307&quot; value=&quot;510&quot;/&gt;&lt;/object&gt;&lt;object type=&quot;3&quot; unique_id=&quot;10078&quot;&gt;&lt;property id=&quot;20148&quot; value=&quot;5&quot;/&gt;&lt;property id=&quot;20300&quot; value=&quot;Slide 23 - &amp;quot;What the Smarter Balanced Placement Policy Is:&amp;quot;&quot;/&gt;&lt;property id=&quot;20307&quot; value=&quot;511&quot;/&gt;&lt;/object&gt;&lt;object type=&quot;3&quot; unique_id=&quot;10079&quot;&gt;&lt;property id=&quot;20148&quot; value=&quot;5&quot;/&gt;&lt;property id=&quot;20300&quot; value=&quot;Slide 24 - &amp;quot;What the Smarter Balanced Placement Policy Is Not:&amp;quot;&quot;/&gt;&lt;property id=&quot;20307&quot; value=&quot;512&quot;/&gt;&lt;/object&gt;&lt;object type=&quot;3&quot; unique_id=&quot;10080&quot;&gt;&lt;property id=&quot;20148&quot; value=&quot;5&quot;/&gt;&lt;property id=&quot;20300&quot; value=&quot;Slide 25 - &amp;quot;Policy Framework for Grade 11 Assessment Results&amp;quot;&quot;/&gt;&lt;property id=&quot;20307&quot; value=&quot;513&quot;/&gt;&lt;/object&gt;&lt;object type=&quot;3&quot; unique_id=&quot;10081&quot;&gt;&lt;property id=&quot;20148&quot; value=&quot;5&quot;/&gt;&lt;property id=&quot;20300&quot; value=&quot;Slide 26 - &amp;quot;An Example of what the process looks like:&amp;quot;&quot;/&gt;&lt;property id=&quot;20307&quot; value=&quot;514&quot;/&gt;&lt;/object&gt;&lt;object type=&quot;3&quot; unique_id=&quot;10082&quot;&gt;&lt;property id=&quot;20148&quot; value=&quot;5&quot;/&gt;&lt;property id=&quot;20300&quot; value=&quot;Slide 27 - &amp;quot;An Example of what the process looks like:&amp;quot;&quot;/&gt;&lt;property id=&quot;20307&quot; value=&quot;515&quot;/&gt;&lt;/object&gt;&lt;object type=&quot;3&quot; unique_id=&quot;10083&quot;&gt;&lt;property id=&quot;20148&quot; value=&quot;5&quot;/&gt;&lt;property id=&quot;20300&quot; value=&quot;Slide 28 - &amp;quot;Contact Information&amp;amp;#x09;&amp;amp;#x09;&amp;amp;#x09;&amp;amp;#x09;&amp;amp;#x09;&amp;quot;&quot;/&gt;&lt;property id=&quot;20307&quot; value=&quot;496&quot;/&gt;&lt;/object&gt;&lt;object type=&quot;3&quot; unique_id=&quot;11670&quot;&gt;&lt;property id=&quot;20148&quot; value=&quot;5&quot;/&gt;&lt;property id=&quot;20300&quot; value=&quot;Slide 21 - &amp;quot;OAKS-Smarter Balanced Linking Methodology    &amp;quot;&quot;/&gt;&lt;property id=&quot;20307&quot; value=&quot;516&quot;/&gt;&lt;/object&gt;&lt;object type=&quot;3&quot; unique_id=&quot;11672&quot;&gt;&lt;property id=&quot;20148&quot; value=&quot;5&quot;/&gt;&lt;property id=&quot;20300&quot; value=&quot;Slide 18 - &amp;quot;Take Aways&amp;quot;&quot;/&gt;&lt;property id=&quot;20307&quot; value=&quot;517&quot;/&gt;&lt;/object&gt;&lt;/object&gt;&lt;object type=&quot;8&quot; unique_id=&quot;1011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2020-07-18T14:41:07+00:00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09C1BFF9-E012-477B-9E25-2F5E09DD87C6}"/>
</file>

<file path=customXml/itemProps2.xml><?xml version="1.0" encoding="utf-8"?>
<ds:datastoreItem xmlns:ds="http://schemas.openxmlformats.org/officeDocument/2006/customXml" ds:itemID="{DA50B0B4-81C6-40C3-88AB-F6464673AB2D}"/>
</file>

<file path=customXml/itemProps3.xml><?xml version="1.0" encoding="utf-8"?>
<ds:datastoreItem xmlns:ds="http://schemas.openxmlformats.org/officeDocument/2006/customXml" ds:itemID="{F0072CE3-0133-4FB9-8FB3-85137B116FFD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11847</TotalTime>
  <Words>704</Words>
  <Application>Microsoft Office PowerPoint</Application>
  <PresentationFormat>On-screen Show (4:3)</PresentationFormat>
  <Paragraphs>181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2011-12 Cohort:    Essential Skills Update</vt:lpstr>
      <vt:lpstr>Objectives</vt:lpstr>
      <vt:lpstr>Review</vt:lpstr>
      <vt:lpstr>Review</vt:lpstr>
      <vt:lpstr>Regular Diploma Among students who met the graduation requirements, what % used each of the assessment categories?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Graduation Rates</vt:lpstr>
      <vt:lpstr>Take Aways</vt:lpstr>
      <vt:lpstr>Report Information</vt:lpstr>
      <vt:lpstr>Contact Information     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MCLEAN Cristen</dc:creator>
  <cp:lastModifiedBy>BROWN Derek</cp:lastModifiedBy>
  <cp:revision>482</cp:revision>
  <cp:lastPrinted>2016-04-26T22:06:18Z</cp:lastPrinted>
  <dcterms:created xsi:type="dcterms:W3CDTF">2013-04-24T23:55:07Z</dcterms:created>
  <dcterms:modified xsi:type="dcterms:W3CDTF">2016-06-22T23:03:48Z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