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32.xml" ContentType="application/vnd.openxmlformats-officedocument.presentationml.slide+xml"/>
  <Override PartName="/ppt/slides/slide18.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19.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2.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sldIdLst>
    <p:sldId id="257" r:id="rId3"/>
    <p:sldId id="287" r:id="rId4"/>
    <p:sldId id="281" r:id="rId5"/>
    <p:sldId id="288" r:id="rId6"/>
    <p:sldId id="283" r:id="rId7"/>
    <p:sldId id="290" r:id="rId8"/>
    <p:sldId id="282" r:id="rId9"/>
    <p:sldId id="284" r:id="rId10"/>
    <p:sldId id="285" r:id="rId11"/>
    <p:sldId id="286" r:id="rId12"/>
    <p:sldId id="259"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60" r:id="rId26"/>
    <p:sldId id="266" r:id="rId27"/>
    <p:sldId id="261" r:id="rId28"/>
    <p:sldId id="262" r:id="rId29"/>
    <p:sldId id="263" r:id="rId30"/>
    <p:sldId id="264" r:id="rId31"/>
    <p:sldId id="267" r:id="rId32"/>
    <p:sldId id="265" r:id="rId33"/>
    <p:sldId id="258"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1267"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ustomXml" Target="../customXml/item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169923" cy="481724"/>
          </a:xfrm>
          <a:prstGeom prst="rect">
            <a:avLst/>
          </a:prstGeom>
          <a:noFill/>
          <a:ln>
            <a:noFill/>
          </a:ln>
        </p:spPr>
        <p:txBody>
          <a:bodyPr vert="horz" wrap="square" lIns="96661" tIns="48335" rIns="96661" bIns="48335" anchor="t" anchorCtr="0" compatLnSpc="1">
            <a:noAutofit/>
          </a:bodyPr>
          <a:lstStyle>
            <a:lvl1pPr marL="0" marR="0" lvl="0" indent="0" algn="l" defTabSz="914400" rtl="0" fontAlgn="auto" hangingPunct="1">
              <a:lnSpc>
                <a:spcPct val="100000"/>
              </a:lnSpc>
              <a:spcBef>
                <a:spcPts val="0"/>
              </a:spcBef>
              <a:spcAft>
                <a:spcPts val="0"/>
              </a:spcAft>
              <a:buNone/>
              <a:tabLst/>
              <a:defRPr lang="en-US" sz="1300" b="0" i="0" u="none" strike="noStrike" kern="1200" cap="none" spc="0" baseline="0">
                <a:solidFill>
                  <a:srgbClr val="000000"/>
                </a:solidFill>
                <a:uFillTx/>
                <a:latin typeface="Calibri"/>
              </a:defRPr>
            </a:lvl1pPr>
          </a:lstStyle>
          <a:p>
            <a:pPr lvl="0"/>
            <a:endParaRPr lang="en-US"/>
          </a:p>
        </p:txBody>
      </p:sp>
      <p:sp>
        <p:nvSpPr>
          <p:cNvPr id="3" name="Date Placeholder 2"/>
          <p:cNvSpPr txBox="1">
            <a:spLocks noGrp="1"/>
          </p:cNvSpPr>
          <p:nvPr>
            <p:ph type="dt" idx="1"/>
          </p:nvPr>
        </p:nvSpPr>
        <p:spPr>
          <a:xfrm>
            <a:off x="4143585" y="0"/>
            <a:ext cx="3169923" cy="481724"/>
          </a:xfrm>
          <a:prstGeom prst="rect">
            <a:avLst/>
          </a:prstGeom>
          <a:noFill/>
          <a:ln>
            <a:noFill/>
          </a:ln>
        </p:spPr>
        <p:txBody>
          <a:bodyPr vert="horz" wrap="square" lIns="96661" tIns="48335" rIns="96661" bIns="48335" anchor="t" anchorCtr="0" compatLnSpc="1">
            <a:noAutofit/>
          </a:bodyPr>
          <a:lstStyle>
            <a:lvl1pPr marL="0" marR="0" lvl="0" indent="0" algn="r" defTabSz="914400" rtl="0" fontAlgn="auto" hangingPunct="1">
              <a:lnSpc>
                <a:spcPct val="100000"/>
              </a:lnSpc>
              <a:spcBef>
                <a:spcPts val="0"/>
              </a:spcBef>
              <a:spcAft>
                <a:spcPts val="0"/>
              </a:spcAft>
              <a:buNone/>
              <a:tabLst/>
              <a:defRPr lang="en-US" sz="1300" b="0" i="0" u="none" strike="noStrike" kern="1200" cap="none" spc="0" baseline="0">
                <a:solidFill>
                  <a:srgbClr val="000000"/>
                </a:solidFill>
                <a:uFillTx/>
                <a:latin typeface="Calibri"/>
              </a:defRPr>
            </a:lvl1pPr>
          </a:lstStyle>
          <a:p>
            <a:pPr lvl="0"/>
            <a:fld id="{98ED1E6F-EFBD-4238-8393-0343C6B879B2}" type="datetime1">
              <a:rPr lang="en-US"/>
              <a:pPr lvl="0"/>
              <a:t>4/20/2020</a:t>
            </a:fld>
            <a:endParaRPr lang="en-US"/>
          </a:p>
        </p:txBody>
      </p:sp>
      <p:sp>
        <p:nvSpPr>
          <p:cNvPr id="4" name="Slide Image Placeholder 3"/>
          <p:cNvSpPr>
            <a:spLocks noGrp="1" noRot="1" noChangeAspect="1"/>
          </p:cNvSpPr>
          <p:nvPr>
            <p:ph type="sldImg" idx="2"/>
          </p:nvPr>
        </p:nvSpPr>
        <p:spPr>
          <a:xfrm>
            <a:off x="1497009" y="1200150"/>
            <a:ext cx="4321170" cy="3240084"/>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731520" y="4620572"/>
            <a:ext cx="5852160" cy="3780477"/>
          </a:xfrm>
          <a:prstGeom prst="rect">
            <a:avLst/>
          </a:prstGeom>
          <a:noFill/>
          <a:ln>
            <a:noFill/>
          </a:ln>
        </p:spPr>
        <p:txBody>
          <a:bodyPr vert="horz" wrap="square" lIns="96661" tIns="48335" rIns="96661" bIns="48335"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txBox="1">
            <a:spLocks noGrp="1"/>
          </p:cNvSpPr>
          <p:nvPr>
            <p:ph type="ftr" sz="quarter" idx="4"/>
          </p:nvPr>
        </p:nvSpPr>
        <p:spPr>
          <a:xfrm>
            <a:off x="0" y="9119475"/>
            <a:ext cx="3169923" cy="481724"/>
          </a:xfrm>
          <a:prstGeom prst="rect">
            <a:avLst/>
          </a:prstGeom>
          <a:noFill/>
          <a:ln>
            <a:noFill/>
          </a:ln>
        </p:spPr>
        <p:txBody>
          <a:bodyPr vert="horz" wrap="square" lIns="96661" tIns="48335" rIns="96661" bIns="48335" anchor="b" anchorCtr="0" compatLnSpc="1">
            <a:noAutofit/>
          </a:bodyPr>
          <a:lstStyle>
            <a:lvl1pPr marL="0" marR="0" lvl="0" indent="0" algn="l" defTabSz="914400" rtl="0" fontAlgn="auto" hangingPunct="1">
              <a:lnSpc>
                <a:spcPct val="100000"/>
              </a:lnSpc>
              <a:spcBef>
                <a:spcPts val="0"/>
              </a:spcBef>
              <a:spcAft>
                <a:spcPts val="0"/>
              </a:spcAft>
              <a:buNone/>
              <a:tabLst/>
              <a:defRPr lang="en-US" sz="1300" b="0" i="0" u="none" strike="noStrike" kern="1200" cap="none" spc="0" baseline="0">
                <a:solidFill>
                  <a:srgbClr val="000000"/>
                </a:solidFill>
                <a:uFillTx/>
                <a:latin typeface="Calibri"/>
              </a:defRPr>
            </a:lvl1pPr>
          </a:lstStyle>
          <a:p>
            <a:pPr lvl="0"/>
            <a:endParaRPr lang="en-US"/>
          </a:p>
        </p:txBody>
      </p:sp>
      <p:sp>
        <p:nvSpPr>
          <p:cNvPr id="7" name="Slide Number Placeholder 6"/>
          <p:cNvSpPr txBox="1">
            <a:spLocks noGrp="1"/>
          </p:cNvSpPr>
          <p:nvPr>
            <p:ph type="sldNum" sz="quarter" idx="5"/>
          </p:nvPr>
        </p:nvSpPr>
        <p:spPr>
          <a:xfrm>
            <a:off x="4143585" y="9119475"/>
            <a:ext cx="3169923" cy="481724"/>
          </a:xfrm>
          <a:prstGeom prst="rect">
            <a:avLst/>
          </a:prstGeom>
          <a:noFill/>
          <a:ln>
            <a:noFill/>
          </a:ln>
        </p:spPr>
        <p:txBody>
          <a:bodyPr vert="horz" wrap="square" lIns="96661" tIns="48335" rIns="96661" bIns="48335" anchor="b" anchorCtr="0" compatLnSpc="1">
            <a:noAutofit/>
          </a:bodyPr>
          <a:lstStyle>
            <a:lvl1pPr marL="0" marR="0" lvl="0" indent="0" algn="r" defTabSz="914400" rtl="0" fontAlgn="auto" hangingPunct="1">
              <a:lnSpc>
                <a:spcPct val="100000"/>
              </a:lnSpc>
              <a:spcBef>
                <a:spcPts val="0"/>
              </a:spcBef>
              <a:spcAft>
                <a:spcPts val="0"/>
              </a:spcAft>
              <a:buNone/>
              <a:tabLst/>
              <a:defRPr lang="en-US" sz="1300" b="0" i="0" u="none" strike="noStrike" kern="1200" cap="none" spc="0" baseline="0">
                <a:solidFill>
                  <a:srgbClr val="000000"/>
                </a:solidFill>
                <a:uFillTx/>
                <a:latin typeface="Calibri"/>
              </a:defRPr>
            </a:lvl1pPr>
          </a:lstStyle>
          <a:p>
            <a:pPr lvl="0"/>
            <a:fld id="{6128FBE5-6990-4C47-BD30-B0E31E2DA885}" type="slidenum">
              <a:t>‹#›</a:t>
            </a:fld>
            <a:endParaRPr lang="en-US"/>
          </a:p>
        </p:txBody>
      </p:sp>
    </p:spTree>
    <p:extLst>
      <p:ext uri="{BB962C8B-B14F-4D97-AF65-F5344CB8AC3E}">
        <p14:creationId xmlns:p14="http://schemas.microsoft.com/office/powerpoint/2010/main" val="903454196"/>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a:spLocks noGrp="1"/>
          </p:cNvSpPr>
          <p:nvPr>
            <p:ph type="sldNum" sz="quarter" idx="8"/>
          </p:nvPr>
        </p:nvSpPr>
        <p:spPr/>
        <p:txBody>
          <a:bodyPr/>
          <a:lstStyle/>
          <a:p>
            <a:pPr lvl="0"/>
            <a:fld id="{804382CE-5DBA-4998-A10F-73E38CF5F32B}" type="slidenum">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Logo only">
    <p:bg>
      <p:bgPr>
        <a:solidFill>
          <a:srgbClr val="FFFFFF"/>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619597" y="2935982"/>
            <a:ext cx="7886700" cy="1325559"/>
          </a:xfrm>
        </p:spPr>
        <p:txBody>
          <a:bodyPr anchorCtr="1"/>
          <a:lstStyle>
            <a:lvl1pPr algn="ctr">
              <a:defRPr/>
            </a:lvl1pPr>
          </a:lstStyle>
          <a:p>
            <a:pPr lvl="0"/>
            <a:r>
              <a:rPr lang="en-US" smtClean="0"/>
              <a:t>Click to edit Master title style</a:t>
            </a:r>
            <a:endParaRPr lang="en-US"/>
          </a:p>
        </p:txBody>
      </p:sp>
      <p:pic>
        <p:nvPicPr>
          <p:cNvPr id="3" name="Picture 11" descr="Decorative geometric pattern">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9144000" cy="6494855"/>
          </a:xfrm>
          <a:prstGeom prst="rect">
            <a:avLst/>
          </a:prstGeom>
          <a:noFill/>
          <a:ln cap="flat">
            <a:noFill/>
          </a:ln>
        </p:spPr>
      </p:pic>
      <p:pic>
        <p:nvPicPr>
          <p:cNvPr id="4" name="Picture 12" descr="Decorative blue bar">
            <a:extLst>
              <a:ext uri="{FF2B5EF4-FFF2-40B4-BE49-F238E27FC236}">
                <a16:creationId xmlns:a16="http://schemas.microsoft.com/office/drawing/2014/main" id="{00000000-0000-0000-0000-000000000000}"/>
              </a:ext>
            </a:extLst>
          </p:cNvPr>
          <p:cNvPicPr>
            <a:picLocks noChangeAspect="1"/>
          </p:cNvPicPr>
          <p:nvPr/>
        </p:nvPicPr>
        <p:blipFill>
          <a:blip r:embed="rId3"/>
          <a:stretch>
            <a:fillRect/>
          </a:stretch>
        </p:blipFill>
        <p:spPr>
          <a:xfrm>
            <a:off x="0" y="6494855"/>
            <a:ext cx="9144000" cy="368375"/>
          </a:xfrm>
          <a:prstGeom prst="rect">
            <a:avLst/>
          </a:prstGeom>
          <a:noFill/>
          <a:ln cap="flat">
            <a:noFill/>
          </a:ln>
        </p:spPr>
      </p:pic>
      <p:pic>
        <p:nvPicPr>
          <p:cNvPr id="5" name="Picture 4" descr="Oregon Department of Education logo">
            <a:extLst>
              <a:ext uri="{FF2B5EF4-FFF2-40B4-BE49-F238E27FC236}">
                <a16:creationId xmlns:a16="http://schemas.microsoft.com/office/drawing/2014/main" id="{00000000-0000-0000-0000-000000000000}"/>
              </a:ext>
            </a:extLst>
          </p:cNvPr>
          <p:cNvPicPr>
            <a:picLocks noChangeAspect="1"/>
          </p:cNvPicPr>
          <p:nvPr/>
        </p:nvPicPr>
        <p:blipFill>
          <a:blip r:embed="rId4"/>
          <a:stretch>
            <a:fillRect/>
          </a:stretch>
        </p:blipFill>
        <p:spPr>
          <a:xfrm>
            <a:off x="3739082" y="615144"/>
            <a:ext cx="4296299" cy="2136577"/>
          </a:xfrm>
          <a:prstGeom prst="rect">
            <a:avLst/>
          </a:prstGeom>
          <a:noFill/>
          <a:ln cap="flat">
            <a:noFill/>
          </a:ln>
        </p:spPr>
      </p:pic>
      <p:pic>
        <p:nvPicPr>
          <p:cNvPr id="6" name="Picture 8" descr="Decorative blue swoosh">
            <a:extLst>
              <a:ext uri="{FF2B5EF4-FFF2-40B4-BE49-F238E27FC236}">
                <a16:creationId xmlns:a16="http://schemas.microsoft.com/office/drawing/2014/main" id="{00000000-0000-0000-0000-000000000000}"/>
              </a:ext>
            </a:extLst>
          </p:cNvPr>
          <p:cNvPicPr>
            <a:picLocks noChangeAspect="1"/>
          </p:cNvPicPr>
          <p:nvPr/>
        </p:nvPicPr>
        <p:blipFill>
          <a:blip r:embed="rId5"/>
          <a:stretch>
            <a:fillRect/>
          </a:stretch>
        </p:blipFill>
        <p:spPr>
          <a:xfrm>
            <a:off x="0" y="-400141"/>
            <a:ext cx="9144000" cy="2103531"/>
          </a:xfrm>
          <a:prstGeom prst="rect">
            <a:avLst/>
          </a:prstGeom>
          <a:noFill/>
          <a:ln cap="flat">
            <a:noFill/>
          </a:ln>
        </p:spPr>
      </p:pic>
      <p:sp>
        <p:nvSpPr>
          <p:cNvPr id="7" name="Slide Number Placeholder 3"/>
          <p:cNvSpPr txBox="1">
            <a:spLocks noGrp="1"/>
          </p:cNvSpPr>
          <p:nvPr>
            <p:ph type="sldNum" sz="quarter" idx="8"/>
          </p:nvPr>
        </p:nvSpPr>
        <p:spPr/>
        <p:txBody>
          <a:bodyPr/>
          <a:lstStyle>
            <a:lvl1pPr>
              <a:defRPr/>
            </a:lvl1pPr>
          </a:lstStyle>
          <a:p>
            <a:pPr lvl="0"/>
            <a:fld id="{B358C8BB-48FA-4B7E-B3E3-B1773510055D}" type="slidenum">
              <a:t>‹#›</a:t>
            </a:fld>
            <a:endParaRPr lang="en-US"/>
          </a:p>
        </p:txBody>
      </p:sp>
    </p:spTree>
    <p:extLst>
      <p:ext uri="{BB962C8B-B14F-4D97-AF65-F5344CB8AC3E}">
        <p14:creationId xmlns:p14="http://schemas.microsoft.com/office/powerpoint/2010/main" val="1298311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8869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9401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o pattern_Logo only">
    <p:bg>
      <p:bgPr>
        <a:solidFill>
          <a:srgbClr val="FFFFFF"/>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619597" y="2935982"/>
            <a:ext cx="7886700" cy="1325559"/>
          </a:xfrm>
        </p:spPr>
        <p:txBody>
          <a:bodyPr anchorCtr="1"/>
          <a:lstStyle>
            <a:lvl1pPr algn="ctr">
              <a:defRPr/>
            </a:lvl1pPr>
          </a:lstStyle>
          <a:p>
            <a:pPr lvl="0"/>
            <a:r>
              <a:rPr lang="en-US"/>
              <a:t>CLICK TO EDIT MASTER TITLE</a:t>
            </a:r>
          </a:p>
        </p:txBody>
      </p:sp>
      <p:pic>
        <p:nvPicPr>
          <p:cNvPr id="3" name="Picture 12" descr="Decorative blue bar">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6494855"/>
            <a:ext cx="9144000" cy="368375"/>
          </a:xfrm>
          <a:prstGeom prst="rect">
            <a:avLst/>
          </a:prstGeom>
          <a:noFill/>
          <a:ln cap="flat">
            <a:noFill/>
          </a:ln>
        </p:spPr>
      </p:pic>
      <p:pic>
        <p:nvPicPr>
          <p:cNvPr id="4" name="Picture 4" descr="Oregon Department of Education logo">
            <a:extLst>
              <a:ext uri="{FF2B5EF4-FFF2-40B4-BE49-F238E27FC236}">
                <a16:creationId xmlns:a16="http://schemas.microsoft.com/office/drawing/2014/main" id="{00000000-0000-0000-0000-000000000000}"/>
              </a:ext>
            </a:extLst>
          </p:cNvPr>
          <p:cNvPicPr>
            <a:picLocks noChangeAspect="1"/>
          </p:cNvPicPr>
          <p:nvPr/>
        </p:nvPicPr>
        <p:blipFill>
          <a:blip r:embed="rId3"/>
          <a:stretch>
            <a:fillRect/>
          </a:stretch>
        </p:blipFill>
        <p:spPr>
          <a:xfrm>
            <a:off x="3739082" y="615144"/>
            <a:ext cx="4296299" cy="2136577"/>
          </a:xfrm>
          <a:prstGeom prst="rect">
            <a:avLst/>
          </a:prstGeom>
          <a:noFill/>
          <a:ln cap="flat">
            <a:noFill/>
          </a:ln>
        </p:spPr>
      </p:pic>
      <p:pic>
        <p:nvPicPr>
          <p:cNvPr id="5" name="Picture 8" descr="Decorative blue swoosh">
            <a:extLst>
              <a:ext uri="{FF2B5EF4-FFF2-40B4-BE49-F238E27FC236}">
                <a16:creationId xmlns:a16="http://schemas.microsoft.com/office/drawing/2014/main" id="{00000000-0000-0000-0000-000000000000}"/>
              </a:ext>
            </a:extLst>
          </p:cNvPr>
          <p:cNvPicPr>
            <a:picLocks noChangeAspect="1"/>
          </p:cNvPicPr>
          <p:nvPr/>
        </p:nvPicPr>
        <p:blipFill>
          <a:blip r:embed="rId4"/>
          <a:stretch>
            <a:fillRect/>
          </a:stretch>
        </p:blipFill>
        <p:spPr>
          <a:xfrm>
            <a:off x="0" y="-400141"/>
            <a:ext cx="9144000" cy="2103531"/>
          </a:xfrm>
          <a:prstGeom prst="rect">
            <a:avLst/>
          </a:prstGeom>
          <a:noFill/>
          <a:ln cap="flat">
            <a:noFill/>
          </a:ln>
        </p:spPr>
      </p:pic>
      <p:sp>
        <p:nvSpPr>
          <p:cNvPr id="6" name="Slide Number Placeholder 3"/>
          <p:cNvSpPr txBox="1">
            <a:spLocks noGrp="1"/>
          </p:cNvSpPr>
          <p:nvPr>
            <p:ph type="sldNum" sz="quarter" idx="8"/>
          </p:nvPr>
        </p:nvSpPr>
        <p:spPr/>
        <p:txBody>
          <a:bodyPr/>
          <a:lstStyle>
            <a:lvl1pPr>
              <a:defRPr/>
            </a:lvl1pPr>
          </a:lstStyle>
          <a:p>
            <a:pPr lvl="0"/>
            <a:fld id="{487EB2AA-C94A-454F-889F-18D6D47B30D8}" type="slidenum">
              <a:t>‹#›</a:t>
            </a:fld>
            <a:endParaRPr lang="en-US"/>
          </a:p>
        </p:txBody>
      </p:sp>
    </p:spTree>
    <p:extLst>
      <p:ext uri="{BB962C8B-B14F-4D97-AF65-F5344CB8AC3E}">
        <p14:creationId xmlns:p14="http://schemas.microsoft.com/office/powerpoint/2010/main" val="2570170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1_no pattern_Blank">
    <p:bg>
      <p:bgPr>
        <a:solidFill>
          <a:srgbClr val="FFFFFF"/>
        </a:solidFill>
        <a:effectLst/>
      </p:bgPr>
    </p:bg>
    <p:spTree>
      <p:nvGrpSpPr>
        <p:cNvPr id="1" name=""/>
        <p:cNvGrpSpPr/>
        <p:nvPr/>
      </p:nvGrpSpPr>
      <p:grpSpPr>
        <a:xfrm>
          <a:off x="0" y="0"/>
          <a:ext cx="0" cy="0"/>
          <a:chOff x="0" y="0"/>
          <a:chExt cx="0" cy="0"/>
        </a:xfrm>
      </p:grpSpPr>
      <p:sp>
        <p:nvSpPr>
          <p:cNvPr id="2" name="Title 1"/>
          <p:cNvSpPr txBox="1"/>
          <p:nvPr/>
        </p:nvSpPr>
        <p:spPr>
          <a:xfrm>
            <a:off x="0" y="1034506"/>
            <a:ext cx="9144000" cy="949741"/>
          </a:xfrm>
          <a:prstGeom prst="rect">
            <a:avLst/>
          </a:prstGeom>
          <a:solidFill>
            <a:srgbClr val="1B75BC"/>
          </a:solidFill>
          <a:ln cap="flat">
            <a:noFill/>
          </a:ln>
        </p:spPr>
        <p:txBody>
          <a:bodyPr vert="horz" wrap="square" lIns="91440" tIns="45720" rIns="91440" bIns="45720" anchor="ctr" anchorCtr="0" compatLnSpc="1">
            <a:normAutofit/>
          </a:bodyPr>
          <a:lstStyle/>
          <a:p>
            <a:pPr marL="0" marR="0" lvl="0" indent="0" algn="l" defTabSz="914372" rtl="0" fontAlgn="auto" hangingPunct="1">
              <a:lnSpc>
                <a:spcPct val="90000"/>
              </a:lnSpc>
              <a:spcBef>
                <a:spcPts val="0"/>
              </a:spcBef>
              <a:spcAft>
                <a:spcPts val="0"/>
              </a:spcAft>
              <a:buNone/>
              <a:tabLst/>
              <a:defRPr sz="1800" b="0" i="0" u="none" strike="noStrike" kern="0" cap="none" spc="0" baseline="0">
                <a:solidFill>
                  <a:srgbClr val="000000"/>
                </a:solidFill>
                <a:uFillTx/>
              </a:defRPr>
            </a:pPr>
            <a:endParaRPr lang="en-US" sz="1600" b="1" i="0" u="none" strike="noStrike" kern="1200" cap="none" spc="0" baseline="0">
              <a:solidFill>
                <a:srgbClr val="FFFFFF"/>
              </a:solidFill>
              <a:uFillTx/>
              <a:latin typeface="Calibri"/>
            </a:endParaRPr>
          </a:p>
        </p:txBody>
      </p:sp>
      <p:sp>
        <p:nvSpPr>
          <p:cNvPr id="3" name="Title 1"/>
          <p:cNvSpPr txBox="1">
            <a:spLocks noGrp="1"/>
          </p:cNvSpPr>
          <p:nvPr>
            <p:ph type="title"/>
          </p:nvPr>
        </p:nvSpPr>
        <p:spPr>
          <a:xfrm>
            <a:off x="0" y="1028297"/>
            <a:ext cx="7152436" cy="1013402"/>
          </a:xfrm>
        </p:spPr>
        <p:txBody>
          <a:bodyPr/>
          <a:lstStyle>
            <a:lvl1pPr>
              <a:defRPr sz="3600">
                <a:solidFill>
                  <a:srgbClr val="FFFFFF"/>
                </a:solidFill>
              </a:defRPr>
            </a:lvl1pPr>
          </a:lstStyle>
          <a:p>
            <a:pPr lvl="0"/>
            <a:r>
              <a:rPr lang="en-US"/>
              <a:t>CLICK TO EDIT MASTER TITLE STYLE</a:t>
            </a:r>
          </a:p>
        </p:txBody>
      </p:sp>
      <p:pic>
        <p:nvPicPr>
          <p:cNvPr id="4" name="Picture 6" descr="Decorative blue bar">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6494855"/>
            <a:ext cx="9144000" cy="368375"/>
          </a:xfrm>
          <a:prstGeom prst="rect">
            <a:avLst/>
          </a:prstGeom>
          <a:noFill/>
          <a:ln cap="flat">
            <a:noFill/>
          </a:ln>
        </p:spPr>
      </p:pic>
      <p:pic>
        <p:nvPicPr>
          <p:cNvPr id="5" name="Picture 3" descr="Oregon Department of Education Logo">
            <a:extLst>
              <a:ext uri="{FF2B5EF4-FFF2-40B4-BE49-F238E27FC236}">
                <a16:creationId xmlns:a16="http://schemas.microsoft.com/office/drawing/2014/main" id="{00000000-0000-0000-0000-000000000000}"/>
              </a:ext>
            </a:extLst>
          </p:cNvPr>
          <p:cNvPicPr>
            <a:picLocks noChangeAspect="1"/>
          </p:cNvPicPr>
          <p:nvPr/>
        </p:nvPicPr>
        <p:blipFill>
          <a:blip r:embed="rId3"/>
          <a:stretch>
            <a:fillRect/>
          </a:stretch>
        </p:blipFill>
        <p:spPr>
          <a:xfrm>
            <a:off x="-90607" y="53565"/>
            <a:ext cx="1972452" cy="980913"/>
          </a:xfrm>
          <a:prstGeom prst="rect">
            <a:avLst/>
          </a:prstGeom>
          <a:noFill/>
          <a:ln cap="flat">
            <a:noFill/>
          </a:ln>
        </p:spPr>
      </p:pic>
      <p:sp>
        <p:nvSpPr>
          <p:cNvPr id="6" name="Slide Number Placeholder 3"/>
          <p:cNvSpPr txBox="1">
            <a:spLocks noGrp="1"/>
          </p:cNvSpPr>
          <p:nvPr>
            <p:ph type="sldNum" sz="quarter" idx="8"/>
          </p:nvPr>
        </p:nvSpPr>
        <p:spPr/>
        <p:txBody>
          <a:bodyPr/>
          <a:lstStyle>
            <a:lvl1pPr>
              <a:defRPr/>
            </a:lvl1pPr>
          </a:lstStyle>
          <a:p>
            <a:pPr lvl="0"/>
            <a:fld id="{C6EA0A11-EB50-4B3B-A4AA-1FF18B2CD0E0}" type="slidenum">
              <a:t>‹#›</a:t>
            </a:fld>
            <a:endParaRPr lang="en-US"/>
          </a:p>
        </p:txBody>
      </p:sp>
      <p:sp>
        <p:nvSpPr>
          <p:cNvPr id="7" name="Subtitle 2"/>
          <p:cNvSpPr txBox="1">
            <a:spLocks noGrp="1"/>
          </p:cNvSpPr>
          <p:nvPr>
            <p:ph type="subTitle" idx="4294967295"/>
          </p:nvPr>
        </p:nvSpPr>
        <p:spPr>
          <a:xfrm>
            <a:off x="989088" y="2809823"/>
            <a:ext cx="6858000" cy="1655758"/>
          </a:xfrm>
        </p:spPr>
        <p:txBody>
          <a:bodyPr anchorCtr="1"/>
          <a:lstStyle>
            <a:lvl1pPr marL="0" indent="0" algn="ctr">
              <a:buNone/>
              <a:defRPr sz="2400"/>
            </a:lvl1pPr>
          </a:lstStyle>
          <a:p>
            <a:pPr lvl="0"/>
            <a:r>
              <a:rPr lang="en-US"/>
              <a:t>Click to edit Master subtitle style</a:t>
            </a:r>
          </a:p>
        </p:txBody>
      </p:sp>
    </p:spTree>
    <p:extLst>
      <p:ext uri="{BB962C8B-B14F-4D97-AF65-F5344CB8AC3E}">
        <p14:creationId xmlns:p14="http://schemas.microsoft.com/office/powerpoint/2010/main" val="1924336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o pattern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7191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o pattern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7309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o pattern_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1077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no pattern_Comparison">
    <p:spTree>
      <p:nvGrpSpPr>
        <p:cNvPr id="1" name=""/>
        <p:cNvGrpSpPr/>
        <p:nvPr/>
      </p:nvGrpSpPr>
      <p:grpSpPr>
        <a:xfrm>
          <a:off x="0" y="0"/>
          <a:ext cx="0" cy="0"/>
          <a:chOff x="0" y="0"/>
          <a:chExt cx="0" cy="0"/>
        </a:xfrm>
      </p:grpSpPr>
      <p:sp>
        <p:nvSpPr>
          <p:cNvPr id="2" name="Slide Number Placeholder 3"/>
          <p:cNvSpPr txBox="1">
            <a:spLocks noGrp="1"/>
          </p:cNvSpPr>
          <p:nvPr>
            <p:ph type="sldNum" sz="quarter" idx="8"/>
          </p:nvPr>
        </p:nvSpPr>
        <p:spPr/>
        <p:txBody>
          <a:bodyPr/>
          <a:lstStyle>
            <a:lvl1pPr>
              <a:defRPr/>
            </a:lvl1pPr>
          </a:lstStyle>
          <a:p>
            <a:pPr lvl="0"/>
            <a:fld id="{0E6346AB-6A3A-4B04-ABFE-58D33FE1BDA8}" type="slidenum">
              <a:t>‹#›</a:t>
            </a:fld>
            <a:endParaRPr lang="en-US"/>
          </a:p>
        </p:txBody>
      </p:sp>
    </p:spTree>
    <p:extLst>
      <p:ext uri="{BB962C8B-B14F-4D97-AF65-F5344CB8AC3E}">
        <p14:creationId xmlns:p14="http://schemas.microsoft.com/office/powerpoint/2010/main" val="2038553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no pattern_Blank">
    <p:bg>
      <p:bgPr>
        <a:solidFill>
          <a:srgbClr val="FFFFFF"/>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881835" y="111584"/>
            <a:ext cx="7152436" cy="1013402"/>
          </a:xfrm>
        </p:spPr>
        <p:txBody>
          <a:bodyPr/>
          <a:lstStyle>
            <a:lvl1pPr algn="r">
              <a:defRPr sz="3600"/>
            </a:lvl1pPr>
          </a:lstStyle>
          <a:p>
            <a:pPr lvl="0"/>
            <a:r>
              <a:rPr lang="en-US"/>
              <a:t>CLICK TO EDIT MASTER TITLE STYLE</a:t>
            </a:r>
          </a:p>
        </p:txBody>
      </p:sp>
      <p:pic>
        <p:nvPicPr>
          <p:cNvPr id="3" name="Picture 6" descr="Decorative blue bar">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6494855"/>
            <a:ext cx="9144000" cy="368375"/>
          </a:xfrm>
          <a:prstGeom prst="rect">
            <a:avLst/>
          </a:prstGeom>
          <a:noFill/>
          <a:ln cap="flat">
            <a:noFill/>
          </a:ln>
        </p:spPr>
      </p:pic>
      <p:pic>
        <p:nvPicPr>
          <p:cNvPr id="4" name="Picture 3" descr="Oregon Department of Education Logo">
            <a:extLst>
              <a:ext uri="{FF2B5EF4-FFF2-40B4-BE49-F238E27FC236}">
                <a16:creationId xmlns:a16="http://schemas.microsoft.com/office/drawing/2014/main" id="{00000000-0000-0000-0000-000000000000}"/>
              </a:ext>
            </a:extLst>
          </p:cNvPr>
          <p:cNvPicPr>
            <a:picLocks noChangeAspect="1"/>
          </p:cNvPicPr>
          <p:nvPr/>
        </p:nvPicPr>
        <p:blipFill>
          <a:blip r:embed="rId3"/>
          <a:stretch>
            <a:fillRect/>
          </a:stretch>
        </p:blipFill>
        <p:spPr>
          <a:xfrm>
            <a:off x="-90607" y="53565"/>
            <a:ext cx="1972452" cy="980913"/>
          </a:xfrm>
          <a:prstGeom prst="rect">
            <a:avLst/>
          </a:prstGeom>
          <a:noFill/>
          <a:ln cap="flat">
            <a:noFill/>
          </a:ln>
        </p:spPr>
      </p:pic>
      <p:sp>
        <p:nvSpPr>
          <p:cNvPr id="5" name="Slide Number Placeholder 3"/>
          <p:cNvSpPr txBox="1">
            <a:spLocks noGrp="1"/>
          </p:cNvSpPr>
          <p:nvPr>
            <p:ph type="sldNum" sz="quarter" idx="8"/>
          </p:nvPr>
        </p:nvSpPr>
        <p:spPr/>
        <p:txBody>
          <a:bodyPr/>
          <a:lstStyle>
            <a:lvl1pPr>
              <a:defRPr/>
            </a:lvl1pPr>
          </a:lstStyle>
          <a:p>
            <a:pPr lvl="0"/>
            <a:fld id="{331D6267-B31A-44BB-8E21-400DD4E56EF6}" type="slidenum">
              <a:t>‹#›</a:t>
            </a:fld>
            <a:endParaRPr lang="en-US"/>
          </a:p>
        </p:txBody>
      </p:sp>
    </p:spTree>
    <p:extLst>
      <p:ext uri="{BB962C8B-B14F-4D97-AF65-F5344CB8AC3E}">
        <p14:creationId xmlns:p14="http://schemas.microsoft.com/office/powerpoint/2010/main" val="1365354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no pattern_3_Blank">
    <p:bg>
      <p:bgPr>
        <a:solidFill>
          <a:srgbClr val="FFFFFF"/>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20179" y="138549"/>
            <a:ext cx="8924544" cy="793580"/>
          </a:xfrm>
        </p:spPr>
        <p:txBody>
          <a:bodyPr/>
          <a:lstStyle>
            <a:lvl1pPr>
              <a:defRPr sz="3600"/>
            </a:lvl1pPr>
          </a:lstStyle>
          <a:p>
            <a:pPr lvl="0"/>
            <a:r>
              <a:rPr lang="en-US"/>
              <a:t>CLICK TO EDIT MASTER TITLE STYLE</a:t>
            </a:r>
          </a:p>
        </p:txBody>
      </p:sp>
      <p:pic>
        <p:nvPicPr>
          <p:cNvPr id="3" name="Picture 6" descr="Decorative blue bar">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6494855"/>
            <a:ext cx="9144000" cy="368375"/>
          </a:xfrm>
          <a:prstGeom prst="rect">
            <a:avLst/>
          </a:prstGeom>
          <a:noFill/>
          <a:ln cap="flat">
            <a:noFill/>
          </a:ln>
        </p:spPr>
      </p:pic>
      <p:pic>
        <p:nvPicPr>
          <p:cNvPr id="4" name="Picture 3" descr="Oregon Department of Education Logo">
            <a:extLst>
              <a:ext uri="{FF2B5EF4-FFF2-40B4-BE49-F238E27FC236}">
                <a16:creationId xmlns:a16="http://schemas.microsoft.com/office/drawing/2014/main" id="{00000000-0000-0000-0000-000000000000}"/>
              </a:ext>
            </a:extLst>
          </p:cNvPr>
          <p:cNvPicPr>
            <a:picLocks noChangeAspect="1"/>
          </p:cNvPicPr>
          <p:nvPr/>
        </p:nvPicPr>
        <p:blipFill>
          <a:blip r:embed="rId3"/>
          <a:stretch>
            <a:fillRect/>
          </a:stretch>
        </p:blipFill>
        <p:spPr>
          <a:xfrm>
            <a:off x="7171547" y="5594280"/>
            <a:ext cx="1972452" cy="980913"/>
          </a:xfrm>
          <a:prstGeom prst="rect">
            <a:avLst/>
          </a:prstGeom>
          <a:noFill/>
          <a:ln cap="flat">
            <a:noFill/>
          </a:ln>
        </p:spPr>
      </p:pic>
      <p:sp>
        <p:nvSpPr>
          <p:cNvPr id="5" name="Slide Number Placeholder 3"/>
          <p:cNvSpPr txBox="1">
            <a:spLocks noGrp="1"/>
          </p:cNvSpPr>
          <p:nvPr>
            <p:ph type="sldNum" sz="quarter" idx="8"/>
          </p:nvPr>
        </p:nvSpPr>
        <p:spPr/>
        <p:txBody>
          <a:bodyPr/>
          <a:lstStyle>
            <a:lvl1pPr>
              <a:defRPr/>
            </a:lvl1pPr>
          </a:lstStyle>
          <a:p>
            <a:pPr lvl="0"/>
            <a:fld id="{43D8CB26-A136-4071-A874-6A25A1A88888}" type="slidenum">
              <a:t>‹#›</a:t>
            </a:fld>
            <a:endParaRPr lang="en-US"/>
          </a:p>
        </p:txBody>
      </p:sp>
    </p:spTree>
    <p:extLst>
      <p:ext uri="{BB962C8B-B14F-4D97-AF65-F5344CB8AC3E}">
        <p14:creationId xmlns:p14="http://schemas.microsoft.com/office/powerpoint/2010/main" val="2526848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2_Blank">
    <p:bg>
      <p:bgPr>
        <a:solidFill>
          <a:srgbClr val="FFFFFF"/>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0" y="1028297"/>
            <a:ext cx="7152436" cy="1013402"/>
          </a:xfrm>
        </p:spPr>
        <p:txBody>
          <a:bodyPr/>
          <a:lstStyle>
            <a:lvl1pPr>
              <a:defRPr sz="3600">
                <a:solidFill>
                  <a:srgbClr val="FFFFFF"/>
                </a:solidFill>
              </a:defRPr>
            </a:lvl1pPr>
          </a:lstStyle>
          <a:p>
            <a:pPr lvl="0"/>
            <a:r>
              <a:rPr lang="en-US" smtClean="0"/>
              <a:t>Click to edit Master title style</a:t>
            </a:r>
            <a:endParaRPr lang="en-US"/>
          </a:p>
        </p:txBody>
      </p:sp>
      <p:pic>
        <p:nvPicPr>
          <p:cNvPr id="3" name="Picture 5" descr="Decorative geometric pattern">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9144000" cy="6494855"/>
          </a:xfrm>
          <a:prstGeom prst="rect">
            <a:avLst/>
          </a:prstGeom>
          <a:noFill/>
          <a:ln cap="flat">
            <a:noFill/>
          </a:ln>
        </p:spPr>
      </p:pic>
      <p:sp>
        <p:nvSpPr>
          <p:cNvPr id="4" name="Title 1"/>
          <p:cNvSpPr txBox="1"/>
          <p:nvPr/>
        </p:nvSpPr>
        <p:spPr>
          <a:xfrm>
            <a:off x="0" y="1034506"/>
            <a:ext cx="9144000" cy="949741"/>
          </a:xfrm>
          <a:prstGeom prst="rect">
            <a:avLst/>
          </a:prstGeom>
          <a:solidFill>
            <a:srgbClr val="1B75BC"/>
          </a:solidFill>
          <a:ln cap="flat">
            <a:noFill/>
          </a:ln>
        </p:spPr>
        <p:txBody>
          <a:bodyPr vert="horz" wrap="square" lIns="91440" tIns="45720" rIns="91440" bIns="45720" anchor="ctr" anchorCtr="0" compatLnSpc="1">
            <a:normAutofit/>
          </a:bodyPr>
          <a:lstStyle/>
          <a:p>
            <a:pPr marL="0" marR="0" lvl="0" indent="0" algn="l" defTabSz="914372" rtl="0" fontAlgn="auto" hangingPunct="1">
              <a:lnSpc>
                <a:spcPct val="90000"/>
              </a:lnSpc>
              <a:spcBef>
                <a:spcPts val="0"/>
              </a:spcBef>
              <a:spcAft>
                <a:spcPts val="0"/>
              </a:spcAft>
              <a:buNone/>
              <a:tabLst/>
              <a:defRPr sz="1800" b="0" i="0" u="none" strike="noStrike" kern="0" cap="none" spc="0" baseline="0">
                <a:solidFill>
                  <a:srgbClr val="000000"/>
                </a:solidFill>
                <a:uFillTx/>
              </a:defRPr>
            </a:pPr>
            <a:endParaRPr lang="en-US" sz="1600" b="1" i="0" u="none" strike="noStrike" kern="1200" cap="none" spc="0" baseline="0">
              <a:solidFill>
                <a:srgbClr val="FFFFFF"/>
              </a:solidFill>
              <a:uFillTx/>
              <a:latin typeface="Calibri"/>
            </a:endParaRPr>
          </a:p>
        </p:txBody>
      </p:sp>
      <p:pic>
        <p:nvPicPr>
          <p:cNvPr id="5" name="Picture 6" descr="Decorative blue bar">
            <a:extLst>
              <a:ext uri="{FF2B5EF4-FFF2-40B4-BE49-F238E27FC236}">
                <a16:creationId xmlns:a16="http://schemas.microsoft.com/office/drawing/2014/main" id="{00000000-0000-0000-0000-000000000000}"/>
              </a:ext>
            </a:extLst>
          </p:cNvPr>
          <p:cNvPicPr>
            <a:picLocks noChangeAspect="1"/>
          </p:cNvPicPr>
          <p:nvPr/>
        </p:nvPicPr>
        <p:blipFill>
          <a:blip r:embed="rId3"/>
          <a:stretch>
            <a:fillRect/>
          </a:stretch>
        </p:blipFill>
        <p:spPr>
          <a:xfrm>
            <a:off x="0" y="6494855"/>
            <a:ext cx="9144000" cy="368375"/>
          </a:xfrm>
          <a:prstGeom prst="rect">
            <a:avLst/>
          </a:prstGeom>
          <a:noFill/>
          <a:ln cap="flat">
            <a:noFill/>
          </a:ln>
        </p:spPr>
      </p:pic>
      <p:pic>
        <p:nvPicPr>
          <p:cNvPr id="6" name="Picture 3" descr="Oregon Department of Education Logo">
            <a:extLst>
              <a:ext uri="{FF2B5EF4-FFF2-40B4-BE49-F238E27FC236}">
                <a16:creationId xmlns:a16="http://schemas.microsoft.com/office/drawing/2014/main" id="{00000000-0000-0000-0000-000000000000}"/>
              </a:ext>
            </a:extLst>
          </p:cNvPr>
          <p:cNvPicPr>
            <a:picLocks noChangeAspect="1"/>
          </p:cNvPicPr>
          <p:nvPr/>
        </p:nvPicPr>
        <p:blipFill>
          <a:blip r:embed="rId4"/>
          <a:stretch>
            <a:fillRect/>
          </a:stretch>
        </p:blipFill>
        <p:spPr>
          <a:xfrm>
            <a:off x="-90607" y="53565"/>
            <a:ext cx="1972452" cy="980913"/>
          </a:xfrm>
          <a:prstGeom prst="rect">
            <a:avLst/>
          </a:prstGeom>
          <a:noFill/>
          <a:ln cap="flat">
            <a:noFill/>
          </a:ln>
        </p:spPr>
      </p:pic>
      <p:sp>
        <p:nvSpPr>
          <p:cNvPr id="7" name="Slide Number Placeholder 3"/>
          <p:cNvSpPr txBox="1">
            <a:spLocks noGrp="1"/>
          </p:cNvSpPr>
          <p:nvPr>
            <p:ph type="sldNum" sz="quarter" idx="8"/>
          </p:nvPr>
        </p:nvSpPr>
        <p:spPr/>
        <p:txBody>
          <a:bodyPr/>
          <a:lstStyle>
            <a:lvl1pPr>
              <a:defRPr/>
            </a:lvl1pPr>
          </a:lstStyle>
          <a:p>
            <a:pPr lvl="0"/>
            <a:fld id="{744DEEA1-D72A-4AEE-92AC-D4E7D768F3A1}" type="slidenum">
              <a:t>‹#›</a:t>
            </a:fld>
            <a:endParaRPr lang="en-US"/>
          </a:p>
        </p:txBody>
      </p:sp>
      <p:sp>
        <p:nvSpPr>
          <p:cNvPr id="8" name="Subtitle 2"/>
          <p:cNvSpPr txBox="1">
            <a:spLocks noGrp="1"/>
          </p:cNvSpPr>
          <p:nvPr>
            <p:ph type="subTitle" idx="4294967295"/>
          </p:nvPr>
        </p:nvSpPr>
        <p:spPr>
          <a:xfrm>
            <a:off x="989088" y="2809823"/>
            <a:ext cx="6858000" cy="1655758"/>
          </a:xfrm>
        </p:spPr>
        <p:txBody>
          <a:bodyPr anchorCtr="1"/>
          <a:lstStyle>
            <a:lvl1pPr marL="0" indent="0" algn="ctr">
              <a:buNone/>
              <a:defRPr sz="2400"/>
            </a:lvl1pPr>
          </a:lstStyle>
          <a:p>
            <a:pPr lvl="0"/>
            <a:r>
              <a:rPr lang="en-US" smtClean="0"/>
              <a:t>Click to edit Master subtitle style</a:t>
            </a:r>
            <a:endParaRPr lang="en-US"/>
          </a:p>
        </p:txBody>
      </p:sp>
    </p:spTree>
    <p:extLst>
      <p:ext uri="{BB962C8B-B14F-4D97-AF65-F5344CB8AC3E}">
        <p14:creationId xmlns:p14="http://schemas.microsoft.com/office/powerpoint/2010/main" val="1783146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no pattern_1_Blank">
    <p:bg>
      <p:bgPr>
        <a:solidFill>
          <a:srgbClr val="1B75BC"/>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881835" y="111584"/>
            <a:ext cx="7152436" cy="1013402"/>
          </a:xfrm>
        </p:spPr>
        <p:txBody>
          <a:bodyPr/>
          <a:lstStyle>
            <a:lvl1pPr algn="r">
              <a:defRPr sz="3600">
                <a:solidFill>
                  <a:srgbClr val="FFFFFF"/>
                </a:solidFill>
              </a:defRPr>
            </a:lvl1pPr>
          </a:lstStyle>
          <a:p>
            <a:pPr lvl="0"/>
            <a:r>
              <a:rPr lang="en-US"/>
              <a:t>CLICK TO EDIT MASTER TITLE STYLE</a:t>
            </a:r>
          </a:p>
        </p:txBody>
      </p:sp>
      <p:pic>
        <p:nvPicPr>
          <p:cNvPr id="3" name="Picture 5">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90607" y="53565"/>
            <a:ext cx="1972452" cy="980913"/>
          </a:xfrm>
          <a:prstGeom prst="rect">
            <a:avLst/>
          </a:prstGeom>
          <a:noFill/>
          <a:ln cap="flat">
            <a:noFill/>
          </a:ln>
        </p:spPr>
      </p:pic>
      <p:sp>
        <p:nvSpPr>
          <p:cNvPr id="4" name="Slide Number Placeholder 3"/>
          <p:cNvSpPr txBox="1">
            <a:spLocks noGrp="1"/>
          </p:cNvSpPr>
          <p:nvPr>
            <p:ph type="sldNum" sz="quarter" idx="8"/>
          </p:nvPr>
        </p:nvSpPr>
        <p:spPr/>
        <p:txBody>
          <a:bodyPr/>
          <a:lstStyle>
            <a:lvl1pPr>
              <a:defRPr/>
            </a:lvl1pPr>
          </a:lstStyle>
          <a:p>
            <a:pPr lvl="0"/>
            <a:fld id="{2A27024E-F6CA-4BF3-BF10-74AEC76FA0F1}" type="slidenum">
              <a:t>‹#›</a:t>
            </a:fld>
            <a:endParaRPr lang="en-US"/>
          </a:p>
        </p:txBody>
      </p:sp>
    </p:spTree>
    <p:extLst>
      <p:ext uri="{BB962C8B-B14F-4D97-AF65-F5344CB8AC3E}">
        <p14:creationId xmlns:p14="http://schemas.microsoft.com/office/powerpoint/2010/main" val="3551064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no pattern_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9872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no pattern_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5748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4671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57957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0463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4607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lank">
    <p:bg>
      <p:bgPr>
        <a:solidFill>
          <a:srgbClr val="FFFFFF"/>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881835" y="111584"/>
            <a:ext cx="7152436" cy="1013402"/>
          </a:xfrm>
        </p:spPr>
        <p:txBody>
          <a:bodyPr/>
          <a:lstStyle>
            <a:lvl1pPr algn="r">
              <a:defRPr sz="3600"/>
            </a:lvl1pPr>
          </a:lstStyle>
          <a:p>
            <a:pPr lvl="0"/>
            <a:r>
              <a:rPr lang="en-US" smtClean="0"/>
              <a:t>Click to edit Master title style</a:t>
            </a:r>
            <a:endParaRPr lang="en-US"/>
          </a:p>
        </p:txBody>
      </p:sp>
      <p:pic>
        <p:nvPicPr>
          <p:cNvPr id="3" name="Picture 5" descr="Decorative geometric pattern">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9144000" cy="6494855"/>
          </a:xfrm>
          <a:prstGeom prst="rect">
            <a:avLst/>
          </a:prstGeom>
          <a:noFill/>
          <a:ln cap="flat">
            <a:noFill/>
          </a:ln>
        </p:spPr>
      </p:pic>
      <p:pic>
        <p:nvPicPr>
          <p:cNvPr id="4" name="Picture 6" descr="Decorative blue bar">
            <a:extLst>
              <a:ext uri="{FF2B5EF4-FFF2-40B4-BE49-F238E27FC236}">
                <a16:creationId xmlns:a16="http://schemas.microsoft.com/office/drawing/2014/main" id="{00000000-0000-0000-0000-000000000000}"/>
              </a:ext>
            </a:extLst>
          </p:cNvPr>
          <p:cNvPicPr>
            <a:picLocks noChangeAspect="1"/>
          </p:cNvPicPr>
          <p:nvPr/>
        </p:nvPicPr>
        <p:blipFill>
          <a:blip r:embed="rId3"/>
          <a:stretch>
            <a:fillRect/>
          </a:stretch>
        </p:blipFill>
        <p:spPr>
          <a:xfrm>
            <a:off x="0" y="6494855"/>
            <a:ext cx="9144000" cy="368375"/>
          </a:xfrm>
          <a:prstGeom prst="rect">
            <a:avLst/>
          </a:prstGeom>
          <a:noFill/>
          <a:ln cap="flat">
            <a:noFill/>
          </a:ln>
        </p:spPr>
      </p:pic>
      <p:pic>
        <p:nvPicPr>
          <p:cNvPr id="5" name="Picture 3" descr="Oregon Department of Education Logo">
            <a:extLst>
              <a:ext uri="{FF2B5EF4-FFF2-40B4-BE49-F238E27FC236}">
                <a16:creationId xmlns:a16="http://schemas.microsoft.com/office/drawing/2014/main" id="{00000000-0000-0000-0000-000000000000}"/>
              </a:ext>
            </a:extLst>
          </p:cNvPr>
          <p:cNvPicPr>
            <a:picLocks noChangeAspect="1"/>
          </p:cNvPicPr>
          <p:nvPr/>
        </p:nvPicPr>
        <p:blipFill>
          <a:blip r:embed="rId4"/>
          <a:stretch>
            <a:fillRect/>
          </a:stretch>
        </p:blipFill>
        <p:spPr>
          <a:xfrm>
            <a:off x="-90607" y="53565"/>
            <a:ext cx="1972452" cy="980913"/>
          </a:xfrm>
          <a:prstGeom prst="rect">
            <a:avLst/>
          </a:prstGeom>
          <a:noFill/>
          <a:ln cap="flat">
            <a:noFill/>
          </a:ln>
        </p:spPr>
      </p:pic>
      <p:sp>
        <p:nvSpPr>
          <p:cNvPr id="6" name="Slide Number Placeholder 3"/>
          <p:cNvSpPr txBox="1">
            <a:spLocks noGrp="1"/>
          </p:cNvSpPr>
          <p:nvPr>
            <p:ph type="sldNum" sz="quarter" idx="8"/>
          </p:nvPr>
        </p:nvSpPr>
        <p:spPr/>
        <p:txBody>
          <a:bodyPr/>
          <a:lstStyle>
            <a:lvl1pPr>
              <a:defRPr/>
            </a:lvl1pPr>
          </a:lstStyle>
          <a:p>
            <a:pPr lvl="0"/>
            <a:fld id="{01D53BF9-C832-4AF0-8BF9-271BCB308218}" type="slidenum">
              <a:t>‹#›</a:t>
            </a:fld>
            <a:endParaRPr lang="en-US"/>
          </a:p>
        </p:txBody>
      </p:sp>
    </p:spTree>
    <p:extLst>
      <p:ext uri="{BB962C8B-B14F-4D97-AF65-F5344CB8AC3E}">
        <p14:creationId xmlns:p14="http://schemas.microsoft.com/office/powerpoint/2010/main" val="2751635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3_Blank">
    <p:bg>
      <p:bgPr>
        <a:solidFill>
          <a:srgbClr val="FFFFFF"/>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20179" y="138549"/>
            <a:ext cx="8924544" cy="793580"/>
          </a:xfrm>
        </p:spPr>
        <p:txBody>
          <a:bodyPr/>
          <a:lstStyle>
            <a:lvl1pPr>
              <a:defRPr sz="3600"/>
            </a:lvl1pPr>
          </a:lstStyle>
          <a:p>
            <a:pPr lvl="0"/>
            <a:r>
              <a:rPr lang="en-US" smtClean="0"/>
              <a:t>Click to edit Master title style</a:t>
            </a:r>
            <a:endParaRPr lang="en-US"/>
          </a:p>
        </p:txBody>
      </p:sp>
      <p:pic>
        <p:nvPicPr>
          <p:cNvPr id="3" name="Picture 7" descr="Decorative geometric pattern">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9144000" cy="6494855"/>
          </a:xfrm>
          <a:prstGeom prst="rect">
            <a:avLst/>
          </a:prstGeom>
          <a:noFill/>
          <a:ln cap="flat">
            <a:noFill/>
          </a:ln>
        </p:spPr>
      </p:pic>
      <p:pic>
        <p:nvPicPr>
          <p:cNvPr id="4" name="Picture 6" descr="Decorative blue bar">
            <a:extLst>
              <a:ext uri="{FF2B5EF4-FFF2-40B4-BE49-F238E27FC236}">
                <a16:creationId xmlns:a16="http://schemas.microsoft.com/office/drawing/2014/main" id="{00000000-0000-0000-0000-000000000000}"/>
              </a:ext>
            </a:extLst>
          </p:cNvPr>
          <p:cNvPicPr>
            <a:picLocks noChangeAspect="1"/>
          </p:cNvPicPr>
          <p:nvPr/>
        </p:nvPicPr>
        <p:blipFill>
          <a:blip r:embed="rId3"/>
          <a:stretch>
            <a:fillRect/>
          </a:stretch>
        </p:blipFill>
        <p:spPr>
          <a:xfrm>
            <a:off x="0" y="6494855"/>
            <a:ext cx="9144000" cy="368375"/>
          </a:xfrm>
          <a:prstGeom prst="rect">
            <a:avLst/>
          </a:prstGeom>
          <a:noFill/>
          <a:ln cap="flat">
            <a:noFill/>
          </a:ln>
        </p:spPr>
      </p:pic>
      <p:pic>
        <p:nvPicPr>
          <p:cNvPr id="5" name="Picture 3" descr="Oregon Department of Education Logo">
            <a:extLst>
              <a:ext uri="{FF2B5EF4-FFF2-40B4-BE49-F238E27FC236}">
                <a16:creationId xmlns:a16="http://schemas.microsoft.com/office/drawing/2014/main" id="{00000000-0000-0000-0000-000000000000}"/>
              </a:ext>
            </a:extLst>
          </p:cNvPr>
          <p:cNvPicPr>
            <a:picLocks noChangeAspect="1"/>
          </p:cNvPicPr>
          <p:nvPr/>
        </p:nvPicPr>
        <p:blipFill>
          <a:blip r:embed="rId4"/>
          <a:stretch>
            <a:fillRect/>
          </a:stretch>
        </p:blipFill>
        <p:spPr>
          <a:xfrm>
            <a:off x="7171547" y="5594280"/>
            <a:ext cx="1972452" cy="980913"/>
          </a:xfrm>
          <a:prstGeom prst="rect">
            <a:avLst/>
          </a:prstGeom>
          <a:noFill/>
          <a:ln cap="flat">
            <a:noFill/>
          </a:ln>
        </p:spPr>
      </p:pic>
      <p:sp>
        <p:nvSpPr>
          <p:cNvPr id="6" name="Slide Number Placeholder 3"/>
          <p:cNvSpPr txBox="1">
            <a:spLocks noGrp="1"/>
          </p:cNvSpPr>
          <p:nvPr>
            <p:ph type="sldNum" sz="quarter" idx="8"/>
          </p:nvPr>
        </p:nvSpPr>
        <p:spPr/>
        <p:txBody>
          <a:bodyPr/>
          <a:lstStyle>
            <a:lvl1pPr>
              <a:defRPr/>
            </a:lvl1pPr>
          </a:lstStyle>
          <a:p>
            <a:pPr lvl="0"/>
            <a:fld id="{CB3EA932-0D62-42A6-8DDF-90D53415FF92}" type="slidenum">
              <a:t>‹#›</a:t>
            </a:fld>
            <a:endParaRPr lang="en-US"/>
          </a:p>
        </p:txBody>
      </p:sp>
    </p:spTree>
    <p:extLst>
      <p:ext uri="{BB962C8B-B14F-4D97-AF65-F5344CB8AC3E}">
        <p14:creationId xmlns:p14="http://schemas.microsoft.com/office/powerpoint/2010/main" val="167835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1_Blank">
    <p:bg>
      <p:bgPr>
        <a:solidFill>
          <a:srgbClr val="1B75BC"/>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881835" y="111584"/>
            <a:ext cx="7152436" cy="1013402"/>
          </a:xfrm>
        </p:spPr>
        <p:txBody>
          <a:bodyPr/>
          <a:lstStyle>
            <a:lvl1pPr algn="r">
              <a:defRPr sz="3600">
                <a:solidFill>
                  <a:srgbClr val="FFFFFF"/>
                </a:solidFill>
              </a:defRPr>
            </a:lvl1pPr>
          </a:lstStyle>
          <a:p>
            <a:pPr lvl="0"/>
            <a:r>
              <a:rPr lang="en-US" smtClean="0"/>
              <a:t>Click to edit Master title style</a:t>
            </a:r>
            <a:endParaRPr lang="en-US"/>
          </a:p>
        </p:txBody>
      </p:sp>
      <p:pic>
        <p:nvPicPr>
          <p:cNvPr id="3" name="Picture 5">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90607" y="53565"/>
            <a:ext cx="1972452" cy="980913"/>
          </a:xfrm>
          <a:prstGeom prst="rect">
            <a:avLst/>
          </a:prstGeom>
          <a:noFill/>
          <a:ln cap="flat">
            <a:noFill/>
          </a:ln>
        </p:spPr>
      </p:pic>
      <p:sp>
        <p:nvSpPr>
          <p:cNvPr id="4" name="Slide Number Placeholder 3"/>
          <p:cNvSpPr txBox="1">
            <a:spLocks noGrp="1"/>
          </p:cNvSpPr>
          <p:nvPr>
            <p:ph type="sldNum" sz="quarter" idx="8"/>
          </p:nvPr>
        </p:nvSpPr>
        <p:spPr/>
        <p:txBody>
          <a:bodyPr/>
          <a:lstStyle>
            <a:lvl1pPr>
              <a:defRPr/>
            </a:lvl1pPr>
          </a:lstStyle>
          <a:p>
            <a:pPr lvl="0"/>
            <a:fld id="{1A5D486C-72F1-41CE-AB70-D8038D322263}" type="slidenum">
              <a:t>‹#›</a:t>
            </a:fld>
            <a:endParaRPr lang="en-US"/>
          </a:p>
        </p:txBody>
      </p:sp>
    </p:spTree>
    <p:extLst>
      <p:ext uri="{BB962C8B-B14F-4D97-AF65-F5344CB8AC3E}">
        <p14:creationId xmlns:p14="http://schemas.microsoft.com/office/powerpoint/2010/main" val="2094043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628650" y="1998485"/>
            <a:ext cx="7886700" cy="1325559"/>
          </a:xfrm>
          <a:prstGeom prst="rect">
            <a:avLst/>
          </a:prstGeom>
          <a:noFill/>
          <a:ln>
            <a:noFill/>
          </a:ln>
        </p:spPr>
        <p:txBody>
          <a:bodyPr vert="horz" wrap="square" lIns="91440" tIns="45720" rIns="91440" bIns="45720" anchor="ctr" anchorCtr="0" compatLnSpc="1">
            <a:normAutofit/>
          </a:bodyPr>
          <a:lstStyle/>
          <a:p>
            <a:pPr lvl="0"/>
            <a:r>
              <a:rPr lang="en-US" smtClean="0"/>
              <a:t>Click to edit Master title style</a:t>
            </a:r>
            <a:endParaRPr lang="en-US"/>
          </a:p>
        </p:txBody>
      </p:sp>
      <p:pic>
        <p:nvPicPr>
          <p:cNvPr id="3" name="Picture 9" descr="Decorative geometric pattern">
            <a:extLst>
              <a:ext uri="{FF2B5EF4-FFF2-40B4-BE49-F238E27FC236}">
                <a16:creationId xmlns:a16="http://schemas.microsoft.com/office/drawing/2014/main" id="{00000000-0000-0000-0000-000000000000}"/>
              </a:ext>
            </a:extLst>
          </p:cNvPr>
          <p:cNvPicPr>
            <a:picLocks noChangeAspect="1"/>
          </p:cNvPicPr>
          <p:nvPr/>
        </p:nvPicPr>
        <p:blipFill>
          <a:blip r:embed="rId13"/>
          <a:stretch>
            <a:fillRect/>
          </a:stretch>
        </p:blipFill>
        <p:spPr>
          <a:xfrm>
            <a:off x="0" y="0"/>
            <a:ext cx="9144000" cy="6494855"/>
          </a:xfrm>
          <a:prstGeom prst="rect">
            <a:avLst/>
          </a:prstGeom>
          <a:noFill/>
          <a:ln cap="flat">
            <a:noFill/>
          </a:ln>
        </p:spPr>
      </p:pic>
      <p:pic>
        <p:nvPicPr>
          <p:cNvPr id="4" name="Picture 10" descr="Decorative blue swoosh">
            <a:extLst>
              <a:ext uri="{FF2B5EF4-FFF2-40B4-BE49-F238E27FC236}">
                <a16:creationId xmlns:a16="http://schemas.microsoft.com/office/drawing/2014/main" id="{00000000-0000-0000-0000-000000000000}"/>
              </a:ext>
            </a:extLst>
          </p:cNvPr>
          <p:cNvPicPr>
            <a:picLocks noChangeAspect="1"/>
          </p:cNvPicPr>
          <p:nvPr/>
        </p:nvPicPr>
        <p:blipFill>
          <a:blip r:embed="rId14"/>
          <a:stretch>
            <a:fillRect/>
          </a:stretch>
        </p:blipFill>
        <p:spPr>
          <a:xfrm>
            <a:off x="0" y="-905"/>
            <a:ext cx="9144000" cy="2075285"/>
          </a:xfrm>
          <a:prstGeom prst="rect">
            <a:avLst/>
          </a:prstGeom>
          <a:noFill/>
          <a:ln cap="flat">
            <a:noFill/>
          </a:ln>
        </p:spPr>
      </p:pic>
      <p:pic>
        <p:nvPicPr>
          <p:cNvPr id="5" name="Picture 11" descr="Decorative blue bar">
            <a:extLst>
              <a:ext uri="{FF2B5EF4-FFF2-40B4-BE49-F238E27FC236}">
                <a16:creationId xmlns:a16="http://schemas.microsoft.com/office/drawing/2014/main" id="{00000000-0000-0000-0000-000000000000}"/>
              </a:ext>
            </a:extLst>
          </p:cNvPr>
          <p:cNvPicPr>
            <a:picLocks noChangeAspect="1"/>
          </p:cNvPicPr>
          <p:nvPr/>
        </p:nvPicPr>
        <p:blipFill>
          <a:blip r:embed="rId15"/>
          <a:stretch>
            <a:fillRect/>
          </a:stretch>
        </p:blipFill>
        <p:spPr>
          <a:xfrm>
            <a:off x="0" y="6494855"/>
            <a:ext cx="9144000" cy="368375"/>
          </a:xfrm>
          <a:prstGeom prst="rect">
            <a:avLst/>
          </a:prstGeom>
          <a:noFill/>
          <a:ln cap="flat">
            <a:noFill/>
          </a:ln>
        </p:spPr>
      </p:pic>
      <p:sp>
        <p:nvSpPr>
          <p:cNvPr id="6" name="Text Placeholder 2"/>
          <p:cNvSpPr txBox="1">
            <a:spLocks noGrp="1"/>
          </p:cNvSpPr>
          <p:nvPr>
            <p:ph type="body" idx="1"/>
          </p:nvPr>
        </p:nvSpPr>
        <p:spPr>
          <a:xfrm>
            <a:off x="628650" y="3427253"/>
            <a:ext cx="7886700" cy="2749710"/>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8">
            <a:extLst>
              <a:ext uri="{FF2B5EF4-FFF2-40B4-BE49-F238E27FC236}">
                <a16:creationId xmlns:a16="http://schemas.microsoft.com/office/drawing/2014/main" id="{00000000-0000-0000-0000-000000000000}"/>
              </a:ext>
            </a:extLst>
          </p:cNvPr>
          <p:cNvPicPr>
            <a:picLocks noChangeAspect="1"/>
          </p:cNvPicPr>
          <p:nvPr/>
        </p:nvPicPr>
        <p:blipFill>
          <a:blip r:embed="rId16"/>
          <a:stretch>
            <a:fillRect/>
          </a:stretch>
        </p:blipFill>
        <p:spPr>
          <a:xfrm>
            <a:off x="115168" y="186162"/>
            <a:ext cx="2710885" cy="1348145"/>
          </a:xfrm>
          <a:prstGeom prst="rect">
            <a:avLst/>
          </a:prstGeom>
          <a:noFill/>
          <a:ln cap="flat">
            <a:noFill/>
          </a:ln>
        </p:spPr>
      </p:pic>
      <p:pic>
        <p:nvPicPr>
          <p:cNvPr id="8" name="Picture 4">
            <a:extLst>
              <a:ext uri="{FF2B5EF4-FFF2-40B4-BE49-F238E27FC236}">
                <a16:creationId xmlns:a16="http://schemas.microsoft.com/office/drawing/2014/main" id="{00000000-0000-0000-0000-000000000000}"/>
              </a:ext>
            </a:extLst>
          </p:cNvPr>
          <p:cNvPicPr>
            <a:picLocks noChangeAspect="1"/>
          </p:cNvPicPr>
          <p:nvPr/>
        </p:nvPicPr>
        <p:blipFill>
          <a:blip r:embed="rId16"/>
          <a:stretch>
            <a:fillRect/>
          </a:stretch>
        </p:blipFill>
        <p:spPr>
          <a:xfrm>
            <a:off x="115168" y="186162"/>
            <a:ext cx="2710885" cy="1348145"/>
          </a:xfrm>
          <a:prstGeom prst="rect">
            <a:avLst/>
          </a:prstGeom>
          <a:noFill/>
          <a:ln cap="flat">
            <a:noFill/>
          </a:ln>
        </p:spPr>
      </p:pic>
      <p:pic>
        <p:nvPicPr>
          <p:cNvPr id="9" name="Picture 5" descr="Oregon Department of Education Logo">
            <a:extLst>
              <a:ext uri="{FF2B5EF4-FFF2-40B4-BE49-F238E27FC236}">
                <a16:creationId xmlns:a16="http://schemas.microsoft.com/office/drawing/2014/main" id="{00000000-0000-0000-0000-000000000000}"/>
              </a:ext>
            </a:extLst>
          </p:cNvPr>
          <p:cNvPicPr>
            <a:picLocks noChangeAspect="1"/>
          </p:cNvPicPr>
          <p:nvPr/>
        </p:nvPicPr>
        <p:blipFill>
          <a:blip r:embed="rId16"/>
          <a:stretch>
            <a:fillRect/>
          </a:stretch>
        </p:blipFill>
        <p:spPr>
          <a:xfrm>
            <a:off x="115168" y="186162"/>
            <a:ext cx="2710885" cy="1348145"/>
          </a:xfrm>
          <a:prstGeom prst="rect">
            <a:avLst/>
          </a:prstGeom>
          <a:noFill/>
          <a:ln cap="flat">
            <a:noFill/>
          </a:ln>
        </p:spPr>
      </p:pic>
      <p:sp>
        <p:nvSpPr>
          <p:cNvPr id="10" name="Slide Number Placeholder 3"/>
          <p:cNvSpPr txBox="1">
            <a:spLocks noGrp="1"/>
          </p:cNvSpPr>
          <p:nvPr>
            <p:ph type="sldNum" sz="quarter" idx="4"/>
          </p:nvPr>
        </p:nvSpPr>
        <p:spPr>
          <a:xfrm>
            <a:off x="6457949" y="6492532"/>
            <a:ext cx="20574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FFFFFF"/>
                </a:solidFill>
                <a:uFillTx/>
                <a:latin typeface="Calibri"/>
              </a:defRPr>
            </a:lvl1pPr>
          </a:lstStyle>
          <a:p>
            <a:pPr lvl="0"/>
            <a:fld id="{AD922B31-9ECA-458A-9C9A-71462FC5BEB9}"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914372" rtl="0" eaLnBrk="1" fontAlgn="auto" hangingPunct="1">
        <a:lnSpc>
          <a:spcPct val="90000"/>
        </a:lnSpc>
        <a:spcBef>
          <a:spcPts val="0"/>
        </a:spcBef>
        <a:spcAft>
          <a:spcPts val="0"/>
        </a:spcAft>
        <a:buNone/>
        <a:tabLst/>
        <a:defRPr lang="en-US" sz="4400" b="1" i="0" u="none" strike="noStrike" kern="1200" cap="none" spc="0" baseline="0">
          <a:solidFill>
            <a:srgbClr val="000000"/>
          </a:solidFill>
          <a:uFillTx/>
          <a:latin typeface="Calibri"/>
        </a:defRPr>
      </a:lvl1pPr>
    </p:titleStyle>
    <p:bodyStyle>
      <a:lvl1pPr marL="228590" marR="0" lvl="0" indent="-228590" algn="l" defTabSz="914372" rtl="0" eaLnBrk="1"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781" marR="0" lvl="1" indent="-228590" algn="l" defTabSz="914372" rtl="0" eaLnBrk="1"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2972" marR="0" lvl="2" indent="-228590" algn="l" defTabSz="914372" rtl="0" eaLnBrk="1"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163" marR="0" lvl="3" indent="-228590" algn="l" defTabSz="914372" rtl="0" eaLnBrk="1"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345" marR="0" lvl="4" indent="-228590" algn="l" defTabSz="914372" rtl="0" eaLnBrk="1"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628650" y="1998485"/>
            <a:ext cx="78867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pic>
        <p:nvPicPr>
          <p:cNvPr id="3" name="Picture 10" descr="Decorative blue swoosh">
            <a:extLst>
              <a:ext uri="{FF2B5EF4-FFF2-40B4-BE49-F238E27FC236}">
                <a16:creationId xmlns:a16="http://schemas.microsoft.com/office/drawing/2014/main" id="{00000000-0000-0000-0000-000000000000}"/>
              </a:ext>
            </a:extLst>
          </p:cNvPr>
          <p:cNvPicPr>
            <a:picLocks noChangeAspect="1"/>
          </p:cNvPicPr>
          <p:nvPr/>
        </p:nvPicPr>
        <p:blipFill>
          <a:blip r:embed="rId13"/>
          <a:stretch>
            <a:fillRect/>
          </a:stretch>
        </p:blipFill>
        <p:spPr>
          <a:xfrm>
            <a:off x="0" y="-905"/>
            <a:ext cx="9144000" cy="2075285"/>
          </a:xfrm>
          <a:prstGeom prst="rect">
            <a:avLst/>
          </a:prstGeom>
          <a:noFill/>
          <a:ln cap="flat">
            <a:noFill/>
          </a:ln>
        </p:spPr>
      </p:pic>
      <p:pic>
        <p:nvPicPr>
          <p:cNvPr id="4" name="Picture 11" descr="Decorative blue bar">
            <a:extLst>
              <a:ext uri="{FF2B5EF4-FFF2-40B4-BE49-F238E27FC236}">
                <a16:creationId xmlns:a16="http://schemas.microsoft.com/office/drawing/2014/main" id="{00000000-0000-0000-0000-000000000000}"/>
              </a:ext>
            </a:extLst>
          </p:cNvPr>
          <p:cNvPicPr>
            <a:picLocks noChangeAspect="1"/>
          </p:cNvPicPr>
          <p:nvPr/>
        </p:nvPicPr>
        <p:blipFill>
          <a:blip r:embed="rId14"/>
          <a:stretch>
            <a:fillRect/>
          </a:stretch>
        </p:blipFill>
        <p:spPr>
          <a:xfrm>
            <a:off x="0" y="6494855"/>
            <a:ext cx="9144000" cy="368375"/>
          </a:xfrm>
          <a:prstGeom prst="rect">
            <a:avLst/>
          </a:prstGeom>
          <a:noFill/>
          <a:ln cap="flat">
            <a:noFill/>
          </a:ln>
        </p:spPr>
      </p:pic>
      <p:sp>
        <p:nvSpPr>
          <p:cNvPr id="5" name="Text Placeholder 2"/>
          <p:cNvSpPr txBox="1">
            <a:spLocks noGrp="1"/>
          </p:cNvSpPr>
          <p:nvPr>
            <p:ph type="body" idx="1"/>
          </p:nvPr>
        </p:nvSpPr>
        <p:spPr>
          <a:xfrm>
            <a:off x="628650" y="3427253"/>
            <a:ext cx="7886700" cy="2749710"/>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8">
            <a:extLst>
              <a:ext uri="{FF2B5EF4-FFF2-40B4-BE49-F238E27FC236}">
                <a16:creationId xmlns:a16="http://schemas.microsoft.com/office/drawing/2014/main" id="{00000000-0000-0000-0000-000000000000}"/>
              </a:ext>
            </a:extLst>
          </p:cNvPr>
          <p:cNvPicPr>
            <a:picLocks noChangeAspect="1"/>
          </p:cNvPicPr>
          <p:nvPr/>
        </p:nvPicPr>
        <p:blipFill>
          <a:blip r:embed="rId15"/>
          <a:stretch>
            <a:fillRect/>
          </a:stretch>
        </p:blipFill>
        <p:spPr>
          <a:xfrm>
            <a:off x="115168" y="186162"/>
            <a:ext cx="2710885" cy="1348145"/>
          </a:xfrm>
          <a:prstGeom prst="rect">
            <a:avLst/>
          </a:prstGeom>
          <a:noFill/>
          <a:ln cap="flat">
            <a:noFill/>
          </a:ln>
        </p:spPr>
      </p:pic>
      <p:pic>
        <p:nvPicPr>
          <p:cNvPr id="7" name="Picture 4">
            <a:extLst>
              <a:ext uri="{FF2B5EF4-FFF2-40B4-BE49-F238E27FC236}">
                <a16:creationId xmlns:a16="http://schemas.microsoft.com/office/drawing/2014/main" id="{00000000-0000-0000-0000-000000000000}"/>
              </a:ext>
            </a:extLst>
          </p:cNvPr>
          <p:cNvPicPr>
            <a:picLocks noChangeAspect="1"/>
          </p:cNvPicPr>
          <p:nvPr/>
        </p:nvPicPr>
        <p:blipFill>
          <a:blip r:embed="rId15"/>
          <a:stretch>
            <a:fillRect/>
          </a:stretch>
        </p:blipFill>
        <p:spPr>
          <a:xfrm>
            <a:off x="115168" y="186162"/>
            <a:ext cx="2710885" cy="1348145"/>
          </a:xfrm>
          <a:prstGeom prst="rect">
            <a:avLst/>
          </a:prstGeom>
          <a:noFill/>
          <a:ln cap="flat">
            <a:noFill/>
          </a:ln>
        </p:spPr>
      </p:pic>
      <p:pic>
        <p:nvPicPr>
          <p:cNvPr id="8" name="Picture 5" descr="Oregon Department of Education Logo">
            <a:extLst>
              <a:ext uri="{FF2B5EF4-FFF2-40B4-BE49-F238E27FC236}">
                <a16:creationId xmlns:a16="http://schemas.microsoft.com/office/drawing/2014/main" id="{00000000-0000-0000-0000-000000000000}"/>
              </a:ext>
            </a:extLst>
          </p:cNvPr>
          <p:cNvPicPr>
            <a:picLocks noChangeAspect="1"/>
          </p:cNvPicPr>
          <p:nvPr/>
        </p:nvPicPr>
        <p:blipFill>
          <a:blip r:embed="rId15"/>
          <a:stretch>
            <a:fillRect/>
          </a:stretch>
        </p:blipFill>
        <p:spPr>
          <a:xfrm>
            <a:off x="115168" y="186162"/>
            <a:ext cx="2710885" cy="1348145"/>
          </a:xfrm>
          <a:prstGeom prst="rect">
            <a:avLst/>
          </a:prstGeom>
          <a:noFill/>
          <a:ln cap="flat">
            <a:noFill/>
          </a:ln>
        </p:spPr>
      </p:pic>
      <p:sp>
        <p:nvSpPr>
          <p:cNvPr id="9" name="Slide Number Placeholder 3"/>
          <p:cNvSpPr txBox="1">
            <a:spLocks noGrp="1"/>
          </p:cNvSpPr>
          <p:nvPr>
            <p:ph type="sldNum" sz="quarter" idx="4"/>
          </p:nvPr>
        </p:nvSpPr>
        <p:spPr>
          <a:xfrm>
            <a:off x="6457949" y="6492532"/>
            <a:ext cx="20574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FFFFFF"/>
                </a:solidFill>
                <a:uFillTx/>
                <a:latin typeface="Calibri"/>
              </a:defRPr>
            </a:lvl1pPr>
          </a:lstStyle>
          <a:p>
            <a:pPr lvl="0"/>
            <a:fld id="{4240F63A-8931-4A95-8B8D-62D2954A4EBE}" type="slidenum">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914372" rtl="0" fontAlgn="auto" hangingPunct="1">
        <a:lnSpc>
          <a:spcPct val="90000"/>
        </a:lnSpc>
        <a:spcBef>
          <a:spcPts val="0"/>
        </a:spcBef>
        <a:spcAft>
          <a:spcPts val="0"/>
        </a:spcAft>
        <a:buNone/>
        <a:tabLst/>
        <a:defRPr lang="en-US" sz="4400" b="1" i="0" u="none" strike="noStrike" kern="1200" cap="none" spc="0" baseline="0">
          <a:solidFill>
            <a:srgbClr val="000000"/>
          </a:solidFill>
          <a:uFillTx/>
          <a:latin typeface="Calibri"/>
        </a:defRPr>
      </a:lvl1pPr>
    </p:titleStyle>
    <p:bodyStyle>
      <a:lvl1pPr marL="228590" marR="0" lvl="0" indent="-228590" algn="l" defTabSz="914372"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781" marR="0" lvl="1" indent="-228590" algn="l" defTabSz="914372"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2972" marR="0" lvl="2" indent="-228590" algn="l" defTabSz="914372"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163" marR="0" lvl="3" indent="-228590" algn="l" defTabSz="914372"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345" marR="0" lvl="4" indent="-228590" algn="l" defTabSz="914372"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oogle.com/url?sa=i&amp;url=https%3A%2F%2Flessonpix.com%2Fmaterials%2F7282515%2FPrompt%2BHierarchy&amp;psig=AOvVaw0bg4eqzwl2HU-0PTfenioc&amp;ust=1585796091652000&amp;source=images&amp;cd=vfe&amp;ved=0CAIQjRxqFwoTCMjr2fecxugCFQAAAAAdAAAAABAT"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4"/>
          <p:cNvSpPr txBox="1">
            <a:spLocks noGrp="1"/>
          </p:cNvSpPr>
          <p:nvPr>
            <p:ph type="title"/>
          </p:nvPr>
        </p:nvSpPr>
        <p:spPr>
          <a:xfrm>
            <a:off x="428625" y="2935982"/>
            <a:ext cx="8410578" cy="2159895"/>
          </a:xfrm>
        </p:spPr>
        <p:txBody>
          <a:bodyPr anchorCtr="0">
            <a:normAutofit fontScale="90000"/>
          </a:bodyPr>
          <a:lstStyle/>
          <a:p>
            <a:pPr lvl="0" algn="l"/>
            <a:r>
              <a:rPr lang="en-US" sz="5100"/>
              <a:t>Distance Learning For All Updates</a:t>
            </a:r>
            <a:r>
              <a:rPr lang="en-US"/>
              <a:t/>
            </a:r>
            <a:br>
              <a:rPr lang="en-US"/>
            </a:br>
            <a:r>
              <a:rPr lang="en-US" sz="2200"/>
              <a:t/>
            </a:r>
            <a:br>
              <a:rPr lang="en-US" sz="2200"/>
            </a:br>
            <a:r>
              <a:rPr lang="en-US" sz="4000"/>
              <a:t>Special Education Director’s Webinar</a:t>
            </a:r>
            <a:br>
              <a:rPr lang="en-US" sz="4000"/>
            </a:br>
            <a:r>
              <a:rPr lang="en-US" sz="4000"/>
              <a:t>April 10, 2020</a:t>
            </a:r>
            <a:br>
              <a:rPr lang="en-US" sz="4000"/>
            </a:br>
            <a:r>
              <a:rPr lang="en-US" sz="4000"/>
              <a:t/>
            </a:r>
            <a:br>
              <a:rPr lang="en-US" sz="4000"/>
            </a:br>
            <a:r>
              <a:rPr lang="en-US" sz="2400">
                <a:cs typeface="Calibri"/>
              </a:rPr>
              <a:t>We will be starting soon.</a:t>
            </a:r>
            <a:br>
              <a:rPr lang="en-US" sz="2400">
                <a:cs typeface="Calibri"/>
              </a:rPr>
            </a:br>
            <a:r>
              <a:rPr lang="en-US" sz="2400" dirty="0">
                <a:cs typeface="Calibri"/>
              </a:rPr>
              <a:t>Please mute yourselves upon entering this meeting.</a:t>
            </a:r>
            <a:br>
              <a:rPr lang="en-US" sz="2400" dirty="0">
                <a:cs typeface="Calibri"/>
              </a:rPr>
            </a:br>
            <a:r>
              <a:rPr lang="en-US" sz="2400" dirty="0">
                <a:cs typeface="Calibri"/>
              </a:rPr>
              <a:t>Thank you!</a:t>
            </a:r>
            <a:endParaRPr lang="en-US" sz="4000" dirty="0">
              <a:cs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Title 1"/>
          <p:cNvSpPr txBox="1">
            <a:spLocks noGrp="1"/>
          </p:cNvSpPr>
          <p:nvPr>
            <p:ph type="title"/>
          </p:nvPr>
        </p:nvSpPr>
        <p:spPr>
          <a:xfrm>
            <a:off x="2679822" y="93195"/>
            <a:ext cx="6400800" cy="857423"/>
          </a:xfrm>
          <a:prstGeom prst="rect">
            <a:avLst/>
          </a:prstGeom>
          <a:noFill/>
          <a:ln>
            <a:noFill/>
          </a:ln>
        </p:spPr>
        <p:txBody>
          <a:bodyPr vert="horz" wrap="square" lIns="91440" tIns="45720" rIns="91440" bIns="45720" anchor="ctr" anchorCtr="0" compatLnSpc="1">
            <a:noAutofit/>
          </a:bodyPr>
          <a:lstStyle/>
          <a:p>
            <a:pPr lvl="0" algn="r"/>
            <a:r>
              <a:rPr lang="en-US" sz="3200">
                <a:solidFill>
                  <a:srgbClr val="FFFFFF"/>
                </a:solidFill>
                <a:cs typeface="Calibri"/>
              </a:rPr>
              <a:t>Specially Designed Instruction</a:t>
            </a:r>
            <a:endParaRPr lang="en-US" sz="3200" b="0">
              <a:solidFill>
                <a:srgbClr val="FFFFFF"/>
              </a:solidFill>
              <a:cs typeface="Calibri"/>
            </a:endParaRPr>
          </a:p>
          <a:p>
            <a:pPr lvl="0" algn="r"/>
            <a:r>
              <a:rPr lang="en-US" sz="3200">
                <a:solidFill>
                  <a:srgbClr val="FFFFFF"/>
                </a:solidFill>
                <a:cs typeface="Calibri"/>
              </a:rPr>
              <a:t>Examples</a:t>
            </a:r>
          </a:p>
        </p:txBody>
      </p:sp>
      <p:sp>
        <p:nvSpPr>
          <p:cNvPr id="3" name="Content Placeholder 2"/>
          <p:cNvSpPr txBox="1">
            <a:spLocks noGrp="1"/>
          </p:cNvSpPr>
          <p:nvPr>
            <p:ph type="body" idx="4294967295"/>
          </p:nvPr>
        </p:nvSpPr>
        <p:spPr>
          <a:xfrm>
            <a:off x="692027" y="2146078"/>
            <a:ext cx="7886700" cy="3987488"/>
          </a:xfrm>
        </p:spPr>
        <p:txBody>
          <a:bodyPr>
            <a:normAutofit fontScale="92500" lnSpcReduction="20000"/>
          </a:bodyPr>
          <a:lstStyle/>
          <a:p>
            <a:pPr marL="0" lvl="0" indent="0">
              <a:buNone/>
            </a:pPr>
            <a:r>
              <a:rPr lang="en-US" i="1">
                <a:cs typeface="Calibri"/>
              </a:rPr>
              <a:t>SDI for Self-Management for following 3 step directions MIGHT look like, embedded in HS Science </a:t>
            </a:r>
            <a:endParaRPr lang="en-US">
              <a:cs typeface="Calibri"/>
            </a:endParaRPr>
          </a:p>
          <a:p>
            <a:pPr marL="227969" lvl="0" indent="-227969"/>
            <a:r>
              <a:rPr lang="en-US">
                <a:cs typeface="Calibri"/>
              </a:rPr>
              <a:t>Determine what standard/learning target is being taught in the lesson that week (use a model to determine how photosynthesis turns light energy into chemical energy).</a:t>
            </a:r>
            <a:endParaRPr lang="en-US"/>
          </a:p>
          <a:p>
            <a:pPr marL="227969" lvl="0" indent="-227969"/>
            <a:r>
              <a:rPr lang="en-US">
                <a:cs typeface="Calibri"/>
              </a:rPr>
              <a:t>Create a simple 3 step direction activity to assemble a poster based on a provided chart or organizer.</a:t>
            </a:r>
            <a:endParaRPr lang="en-US"/>
          </a:p>
          <a:p>
            <a:pPr marL="227969" lvl="0" indent="-227969"/>
            <a:r>
              <a:rPr lang="en-US">
                <a:cs typeface="Calibri"/>
              </a:rPr>
              <a:t>Embed this direction in the science class’s google classroom as an individual assignment - can be done over the phone as well.</a:t>
            </a:r>
          </a:p>
          <a:p>
            <a:pPr marL="227969" lvl="0" indent="-227969"/>
            <a:r>
              <a:rPr lang="en-US">
                <a:cs typeface="Calibri"/>
              </a:rPr>
              <a:t>Communicate to parents a prompting script and </a:t>
            </a:r>
            <a:r>
              <a:rPr lang="en-US" u="sng">
                <a:cs typeface="Calibri"/>
                <a:hlinkClick r:id="rId2"/>
              </a:rPr>
              <a:t>rubric</a:t>
            </a:r>
            <a:r>
              <a:rPr lang="en-US">
                <a:cs typeface="Calibri"/>
              </a:rPr>
              <a:t>.</a:t>
            </a:r>
            <a:endParaRPr lang="en-US"/>
          </a:p>
          <a:p>
            <a:pPr marL="0" lvl="0" indent="0">
              <a:buNone/>
            </a:pPr>
            <a:endParaRPr lang="en-US">
              <a:cs typeface="Calibri"/>
            </a:endParaRPr>
          </a:p>
          <a:p>
            <a:pPr marL="227969" lvl="0" indent="-227969"/>
            <a:endParaRPr lang="en-US" i="1">
              <a:cs typeface="Calibri"/>
            </a:endParaRPr>
          </a:p>
          <a:p>
            <a:pPr marL="227969" lvl="0" indent="-227969"/>
            <a:endParaRPr lang="en-US">
              <a:cs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Graduation Pathways 2020</a:t>
            </a:r>
          </a:p>
        </p:txBody>
      </p:sp>
      <p:sp>
        <p:nvSpPr>
          <p:cNvPr id="3" name="Subtitle 2"/>
          <p:cNvSpPr txBox="1">
            <a:spLocks noGrp="1"/>
          </p:cNvSpPr>
          <p:nvPr>
            <p:ph type="subTitle" idx="4294967295"/>
          </p:nvPr>
        </p:nvSpPr>
        <p:spPr>
          <a:xfrm>
            <a:off x="200025" y="2171699"/>
            <a:ext cx="8734421" cy="4171949"/>
          </a:xfrm>
        </p:spPr>
        <p:txBody>
          <a:bodyPr>
            <a:normAutofit lnSpcReduction="10000"/>
          </a:bodyPr>
          <a:lstStyle/>
          <a:p>
            <a:pPr marL="342900" lvl="0" indent="-342900"/>
            <a:r>
              <a:rPr lang="en-US" sz="2400"/>
              <a:t>Ensures clear pathways to graduation for seniors</a:t>
            </a:r>
          </a:p>
          <a:p>
            <a:pPr marL="342900" lvl="0" indent="-342900"/>
            <a:r>
              <a:rPr lang="en-US" sz="2400"/>
              <a:t>Keeps learning aspirations high and helps protect future success</a:t>
            </a:r>
          </a:p>
          <a:p>
            <a:pPr marL="342900" lvl="0" indent="-342900"/>
            <a:r>
              <a:rPr lang="en-US" sz="2400"/>
              <a:t>Honors the significant learning and accomplishments of students over time </a:t>
            </a:r>
            <a:r>
              <a:rPr lang="en-US" sz="2400" b="1" i="1"/>
              <a:t>and</a:t>
            </a:r>
            <a:r>
              <a:rPr lang="en-US" sz="2400"/>
              <a:t> high standards for learning and achievement (maintains credit requirements)</a:t>
            </a:r>
          </a:p>
          <a:p>
            <a:pPr marL="342900" lvl="0" indent="-342900"/>
            <a:r>
              <a:rPr lang="en-US" sz="2400"/>
              <a:t>Allows seniors to receive credit for any course in which they were passing at the time of the extended school closure</a:t>
            </a:r>
          </a:p>
          <a:p>
            <a:pPr marL="342900" lvl="0" indent="-342900"/>
            <a:r>
              <a:rPr lang="en-US" sz="2400"/>
              <a:t>Aim is to mitigate negative consequences from any lost learning time due to COVID-19</a:t>
            </a:r>
          </a:p>
          <a:p>
            <a:pPr marL="342900" lvl="0" indent="-342900"/>
            <a:r>
              <a:rPr lang="en-US" sz="2400"/>
              <a:t>Recognizes and tries to mitigate the other losses our seniors are facing as they exit our public schools (e.g., prom, graduation)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Naming Inequities</a:t>
            </a:r>
          </a:p>
        </p:txBody>
      </p:sp>
      <p:sp>
        <p:nvSpPr>
          <p:cNvPr id="3" name="Subtitle 2"/>
          <p:cNvSpPr txBox="1">
            <a:spLocks noGrp="1"/>
          </p:cNvSpPr>
          <p:nvPr>
            <p:ph type="subTitle" idx="4294967295"/>
          </p:nvPr>
        </p:nvSpPr>
        <p:spPr>
          <a:xfrm>
            <a:off x="200025" y="2171699"/>
            <a:ext cx="8734421" cy="4171949"/>
          </a:xfrm>
        </p:spPr>
        <p:txBody>
          <a:bodyPr>
            <a:normAutofit lnSpcReduction="10000"/>
          </a:bodyPr>
          <a:lstStyle/>
          <a:p>
            <a:pPr marL="342900" lvl="0" indent="-342900"/>
            <a:r>
              <a:rPr lang="en-US" sz="2400"/>
              <a:t>Problematic paradox around who the system is designed to serve</a:t>
            </a:r>
          </a:p>
          <a:p>
            <a:pPr marL="342900" lvl="0" indent="-342900"/>
            <a:r>
              <a:rPr lang="en-US" sz="2400"/>
              <a:t>Magnified by the COVID-19 crisis, our students who have been pushed to the edge of our system carry the disproportionate weight of meeting graduation requirements</a:t>
            </a:r>
          </a:p>
          <a:p>
            <a:pPr marL="342900" lvl="0" indent="-342900"/>
            <a:r>
              <a:rPr lang="en-US" sz="2400"/>
              <a:t>Each of us as educators must acknowledge the predictable inequities in our system and be held accountable to collective action</a:t>
            </a:r>
          </a:p>
          <a:p>
            <a:pPr marL="342900" lvl="0" indent="-342900"/>
            <a:r>
              <a:rPr lang="en-US" sz="2400"/>
              <a:t>We must heighten our attention to particular groups of students who often bear the burden of the system’s oppressive practices</a:t>
            </a:r>
          </a:p>
          <a:p>
            <a:pPr marL="342900" lvl="0" indent="-342900"/>
            <a:r>
              <a:rPr lang="en-US" sz="2400" b="1" i="1"/>
              <a:t>Care, Connection, and Continuity of Learning requires an equity stance</a:t>
            </a:r>
          </a:p>
          <a:p>
            <a:pPr marL="342900" lvl="0" indent="-342900"/>
            <a:endParaRPr lang="en-U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Foundational Premise</a:t>
            </a:r>
          </a:p>
        </p:txBody>
      </p:sp>
      <p:sp>
        <p:nvSpPr>
          <p:cNvPr id="3" name="Subtitle 2"/>
          <p:cNvSpPr txBox="1">
            <a:spLocks noGrp="1"/>
          </p:cNvSpPr>
          <p:nvPr>
            <p:ph type="subTitle" idx="4294967295"/>
          </p:nvPr>
        </p:nvSpPr>
        <p:spPr>
          <a:xfrm>
            <a:off x="695328" y="2514600"/>
            <a:ext cx="7715250" cy="3486149"/>
          </a:xfrm>
        </p:spPr>
        <p:txBody>
          <a:bodyPr/>
          <a:lstStyle/>
          <a:p>
            <a:pPr marL="0" lvl="0" indent="0" algn="just">
              <a:buNone/>
            </a:pPr>
            <a:r>
              <a:rPr lang="en-US" sz="2400" b="1"/>
              <a:t>We will honor and recognize that seniors dedicated 12 years and 7 months of learning and progress during their K-12 careers. Our goal is to hold students harmless, recognize their accomplishments and protect their future plans. Less than 2 percent of seniors’ total K-12 learning time has been </a:t>
            </a:r>
          </a:p>
          <a:p>
            <a:pPr marL="0" lvl="0" indent="0" algn="ctr">
              <a:spcBef>
                <a:spcPts val="0"/>
              </a:spcBef>
              <a:buNone/>
            </a:pPr>
            <a:r>
              <a:rPr lang="en-US" sz="2400" b="1"/>
              <a:t>impacted by COVID-19.</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Graduation Requirements</a:t>
            </a:r>
          </a:p>
        </p:txBody>
      </p:sp>
      <p:sp>
        <p:nvSpPr>
          <p:cNvPr id="3" name="Subtitle 2"/>
          <p:cNvSpPr txBox="1">
            <a:spLocks noGrp="1"/>
          </p:cNvSpPr>
          <p:nvPr>
            <p:ph type="subTitle" idx="4294967295"/>
          </p:nvPr>
        </p:nvSpPr>
        <p:spPr>
          <a:xfrm>
            <a:off x="200025" y="2171699"/>
            <a:ext cx="8734421" cy="4171949"/>
          </a:xfrm>
        </p:spPr>
        <p:txBody>
          <a:bodyPr/>
          <a:lstStyle/>
          <a:p>
            <a:pPr marL="342900" lvl="0" indent="-342900"/>
            <a:r>
              <a:rPr lang="en-US" sz="2400"/>
              <a:t>Guidance for Graduation Pathways 2020 relates only to current high school seniors</a:t>
            </a:r>
          </a:p>
          <a:p>
            <a:pPr marL="342900" lvl="0" indent="-342900"/>
            <a:r>
              <a:rPr lang="en-US" sz="2400"/>
              <a:t>Provides options and recommendations to award credits for seniors that account for their work and accomplishments up to the point of school closure</a:t>
            </a:r>
          </a:p>
          <a:p>
            <a:pPr marL="342900" lvl="0" indent="-342900"/>
            <a:endParaRPr lang="en-U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What’s Essential</a:t>
            </a:r>
          </a:p>
        </p:txBody>
      </p:sp>
      <p:sp>
        <p:nvSpPr>
          <p:cNvPr id="3" name="Subtitle 2"/>
          <p:cNvSpPr txBox="1">
            <a:spLocks noGrp="1"/>
          </p:cNvSpPr>
          <p:nvPr>
            <p:ph type="subTitle" idx="4294967295"/>
          </p:nvPr>
        </p:nvSpPr>
        <p:spPr>
          <a:xfrm>
            <a:off x="200025" y="2171699"/>
            <a:ext cx="8734421" cy="4171949"/>
          </a:xfrm>
        </p:spPr>
        <p:txBody>
          <a:bodyPr>
            <a:normAutofit fontScale="92500" lnSpcReduction="10000"/>
          </a:bodyPr>
          <a:lstStyle/>
          <a:p>
            <a:pPr marL="342900" lvl="0" indent="-342900"/>
            <a:r>
              <a:rPr lang="en-US" sz="2400"/>
              <a:t>Maintain current Oregon Diploma, Oregon Modified Diploma, and Oregon Extended Diploma subject-area and credit requirements.</a:t>
            </a:r>
          </a:p>
          <a:p>
            <a:pPr marL="342900" lvl="0" indent="-342900"/>
            <a:r>
              <a:rPr lang="en-US" sz="2400"/>
              <a:t>Award subject-area credit based on a senior’s progress or demonstrated proficiency as of school closure.</a:t>
            </a:r>
          </a:p>
          <a:p>
            <a:pPr marL="342900" lvl="0" indent="-342900"/>
            <a:r>
              <a:rPr lang="en-US" sz="2400"/>
              <a:t>Award a diploma if a senior was on track to graduate prior to the closure.</a:t>
            </a:r>
          </a:p>
          <a:p>
            <a:pPr marL="342900" lvl="0" indent="-342900"/>
            <a:r>
              <a:rPr lang="en-US" sz="2400"/>
              <a:t>Ensure opportunity for seniors to earn credit for course work or learning they have engaged with since the school closure.</a:t>
            </a:r>
          </a:p>
          <a:p>
            <a:pPr marL="342900" lvl="0" indent="-342900"/>
            <a:r>
              <a:rPr lang="en-US" sz="2400"/>
              <a:t>Assign seniors Pass/Incomplete for all courses impacted by school closure.</a:t>
            </a:r>
          </a:p>
          <a:p>
            <a:pPr marL="342900" lvl="0" indent="-342900"/>
            <a:r>
              <a:rPr lang="en-US" sz="2400"/>
              <a:t>Suspend all Essential Skills and Personalized Learning requirements for seniors.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Reconciling Credit</a:t>
            </a:r>
          </a:p>
        </p:txBody>
      </p:sp>
      <p:sp>
        <p:nvSpPr>
          <p:cNvPr id="3" name="Subtitle 2"/>
          <p:cNvSpPr txBox="1">
            <a:spLocks noGrp="1"/>
          </p:cNvSpPr>
          <p:nvPr>
            <p:ph type="subTitle" idx="4294967295"/>
          </p:nvPr>
        </p:nvSpPr>
        <p:spPr>
          <a:xfrm>
            <a:off x="200025" y="2171699"/>
            <a:ext cx="8734421" cy="4171949"/>
          </a:xfrm>
        </p:spPr>
        <p:txBody>
          <a:bodyPr>
            <a:normAutofit fontScale="92500"/>
          </a:bodyPr>
          <a:lstStyle/>
          <a:p>
            <a:pPr marL="342900" lvl="0" indent="-342900"/>
            <a:r>
              <a:rPr lang="en-US" sz="2400"/>
              <a:t>Seniors shall be awarded credit based on a Pass/Incomplete determination</a:t>
            </a:r>
          </a:p>
          <a:p>
            <a:pPr marL="342900" lvl="0" indent="-342900"/>
            <a:r>
              <a:rPr lang="en-US" sz="2400"/>
              <a:t>Generally, if a senior was passing (A-D or equivalent), they should be awarded a “Pass” status for a course. If they were not yet passing (F or equivalent), they should be awarded an “Incomplete”.</a:t>
            </a:r>
          </a:p>
          <a:p>
            <a:pPr marL="342900" lvl="0" indent="-342900"/>
            <a:r>
              <a:rPr lang="en-US" sz="2400"/>
              <a:t>Districts shall provide opportunities for seniors awarded an incomplete to improve to a passing grade without starting over, preferably by the end of the school year (but before August 31)</a:t>
            </a:r>
          </a:p>
          <a:p>
            <a:pPr marL="342900" lvl="0" indent="-342900"/>
            <a:r>
              <a:rPr lang="en-US" sz="2400"/>
              <a:t>Do not penalize any seniors when determining whether credit should be awarded, taking into account where accommodations and supports such as extended time could not be provided due to COVID school closure.</a:t>
            </a:r>
          </a:p>
          <a:p>
            <a:pPr marL="342900" lvl="0" indent="-342900"/>
            <a:endParaRPr lang="en-US" sz="2400"/>
          </a:p>
          <a:p>
            <a:pPr marL="342900" lvl="0" indent="-342900"/>
            <a:endParaRPr lang="en-US" sz="2400"/>
          </a:p>
          <a:p>
            <a:pPr marL="342900" lvl="0" indent="-342900"/>
            <a:endParaRPr lang="en-U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Requirements and Recognition</a:t>
            </a:r>
          </a:p>
        </p:txBody>
      </p:sp>
      <p:sp>
        <p:nvSpPr>
          <p:cNvPr id="3" name="Subtitle 2"/>
          <p:cNvSpPr txBox="1">
            <a:spLocks noGrp="1"/>
          </p:cNvSpPr>
          <p:nvPr>
            <p:ph type="subTitle" idx="4294967295"/>
          </p:nvPr>
        </p:nvSpPr>
        <p:spPr>
          <a:xfrm>
            <a:off x="200025" y="2171699"/>
            <a:ext cx="8734421" cy="4171949"/>
          </a:xfrm>
        </p:spPr>
        <p:txBody>
          <a:bodyPr/>
          <a:lstStyle/>
          <a:p>
            <a:pPr marL="342900" lvl="0" indent="-342900"/>
            <a:r>
              <a:rPr lang="en-US" sz="2400"/>
              <a:t>Align all requirements for earning an Oregon Diploma with ODE guidance in order to ensure fair and equitable treatment of seniors across the state. </a:t>
            </a:r>
          </a:p>
          <a:p>
            <a:pPr marL="342900" lvl="0" indent="-342900"/>
            <a:r>
              <a:rPr lang="en-US" sz="2400"/>
              <a:t>Districts may not add additional graduation requirements for seniors in the Class of 2020.</a:t>
            </a:r>
          </a:p>
          <a:p>
            <a:pPr marL="342900" lvl="0" indent="-342900"/>
            <a:r>
              <a:rPr lang="en-US" sz="2400"/>
              <a:t>Provide additional support and credit-earning opportunities to seniors needing credits to graduate. </a:t>
            </a:r>
          </a:p>
          <a:p>
            <a:pPr marL="342900" lvl="0" indent="-342900"/>
            <a:r>
              <a:rPr lang="en-US" sz="2400"/>
              <a:t>When developing personalized student graduation plans, reflect the student context, funds of knowledge and learning environment. </a:t>
            </a:r>
          </a:p>
          <a:p>
            <a:pPr marL="342900" lvl="0" indent="-342900"/>
            <a:endParaRPr lang="en-US" sz="2400"/>
          </a:p>
          <a:p>
            <a:pPr marL="342900" lvl="0" indent="-342900"/>
            <a:endParaRPr lang="en-US" sz="2400"/>
          </a:p>
          <a:p>
            <a:pPr marL="342900" lvl="0" indent="-342900"/>
            <a:endParaRPr lang="en-U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le 1"/>
          <p:cNvSpPr txBox="1">
            <a:spLocks noGrp="1"/>
          </p:cNvSpPr>
          <p:nvPr>
            <p:ph type="title"/>
          </p:nvPr>
        </p:nvSpPr>
        <p:spPr>
          <a:xfrm>
            <a:off x="0" y="1028297"/>
            <a:ext cx="9144000" cy="1013402"/>
          </a:xfrm>
        </p:spPr>
        <p:txBody>
          <a:bodyPr>
            <a:normAutofit fontScale="90000"/>
          </a:bodyPr>
          <a:lstStyle/>
          <a:p>
            <a:pPr lvl="0"/>
            <a:r>
              <a:rPr lang="en-US"/>
              <a:t>Personalized Student Graduation &amp; Transition Plans</a:t>
            </a:r>
          </a:p>
        </p:txBody>
      </p:sp>
      <p:sp>
        <p:nvSpPr>
          <p:cNvPr id="3" name="Subtitle 2"/>
          <p:cNvSpPr txBox="1">
            <a:spLocks noGrp="1"/>
          </p:cNvSpPr>
          <p:nvPr>
            <p:ph type="subTitle" idx="4294967295"/>
          </p:nvPr>
        </p:nvSpPr>
        <p:spPr>
          <a:xfrm>
            <a:off x="200025" y="2171699"/>
            <a:ext cx="8734421" cy="4171949"/>
          </a:xfrm>
        </p:spPr>
        <p:txBody>
          <a:bodyPr>
            <a:normAutofit fontScale="92500"/>
          </a:bodyPr>
          <a:lstStyle/>
          <a:p>
            <a:pPr marL="457200" lvl="0" indent="-457200">
              <a:buFont typeface="Calibri"/>
              <a:buAutoNum type="arabicPeriod"/>
            </a:pPr>
            <a:r>
              <a:rPr lang="en-US" sz="2400"/>
              <a:t>Review and update teacher gradebooks</a:t>
            </a:r>
          </a:p>
          <a:p>
            <a:pPr marL="457200" lvl="0" indent="-457200">
              <a:buFont typeface="Calibri"/>
              <a:buAutoNum type="arabicPeriod"/>
            </a:pPr>
            <a:r>
              <a:rPr lang="en-US" sz="2400"/>
              <a:t>Use course completion data to determine which seniors are meeting or exceeding credit requirements to graduate and which seniors will need additional support to meet graduation credit requirements</a:t>
            </a:r>
          </a:p>
          <a:p>
            <a:pPr marL="457200" lvl="0" indent="-457200">
              <a:buFont typeface="Calibri"/>
              <a:buAutoNum type="arabicPeriod"/>
            </a:pPr>
            <a:r>
              <a:rPr lang="en-US" sz="2400"/>
              <a:t>Identify and determine support for students</a:t>
            </a:r>
          </a:p>
          <a:p>
            <a:pPr marL="457200" lvl="0" indent="-457200">
              <a:buFont typeface="Calibri"/>
              <a:buAutoNum type="arabicPeriod"/>
            </a:pPr>
            <a:r>
              <a:rPr lang="en-US" sz="2400"/>
              <a:t>Develop a personalized student graduation and transition plan for each student</a:t>
            </a:r>
          </a:p>
          <a:p>
            <a:pPr marL="457200" lvl="0" indent="-457200">
              <a:buFont typeface="Calibri"/>
              <a:buAutoNum type="arabicPeriod"/>
            </a:pPr>
            <a:r>
              <a:rPr lang="en-US" sz="2400"/>
              <a:t>Utilize student’s education plan and profile for additional considerations</a:t>
            </a:r>
          </a:p>
          <a:p>
            <a:pPr marL="457200" lvl="0" indent="-457200">
              <a:buFont typeface="Calibri"/>
              <a:buAutoNum type="arabicPeriod"/>
            </a:pPr>
            <a:r>
              <a:rPr lang="en-US" sz="2400"/>
              <a:t>Communicate with seniors and families to share credit status and finalize their graduation pathway plan</a:t>
            </a:r>
          </a:p>
          <a:p>
            <a:pPr marL="457200" lvl="0" indent="-457200">
              <a:buFont typeface="Calibri"/>
              <a:buAutoNum type="arabicPeriod"/>
            </a:pPr>
            <a:endParaRPr lang="en-US" sz="2400"/>
          </a:p>
          <a:p>
            <a:pPr marL="342900" lvl="0" indent="-342900"/>
            <a:endParaRPr lang="en-US" sz="2400"/>
          </a:p>
          <a:p>
            <a:pPr marL="342900" lvl="0" indent="-342900"/>
            <a:endParaRPr lang="en-US" sz="2400"/>
          </a:p>
          <a:p>
            <a:pPr marL="342900" lvl="0" indent="-342900"/>
            <a:endParaRPr lang="en-U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le 1"/>
          <p:cNvSpPr txBox="1">
            <a:spLocks noGrp="1"/>
          </p:cNvSpPr>
          <p:nvPr>
            <p:ph type="title"/>
          </p:nvPr>
        </p:nvSpPr>
        <p:spPr>
          <a:xfrm>
            <a:off x="0" y="1028297"/>
            <a:ext cx="9144000" cy="1013402"/>
          </a:xfrm>
        </p:spPr>
        <p:txBody>
          <a:bodyPr/>
          <a:lstStyle/>
          <a:p>
            <a:pPr lvl="0"/>
            <a:r>
              <a:rPr lang="en-US"/>
              <a:t>Communication Timeline</a:t>
            </a:r>
          </a:p>
        </p:txBody>
      </p:sp>
      <p:sp>
        <p:nvSpPr>
          <p:cNvPr id="3" name="Subtitle 2" descr="Chart contains the timeline for communicatiosn with the top having &quot;As soon as possible&quot; for initial communication to families on process and timeline to determine graduation status. &#10;&quot;April 30&quot; is next to notify each senior's family on their student's graduation status and next steps. &#10;" title="Communications Timeline Chart"/>
          <p:cNvSpPr txBox="1">
            <a:spLocks noGrp="1"/>
          </p:cNvSpPr>
          <p:nvPr>
            <p:ph type="subTitle" idx="4294967295"/>
          </p:nvPr>
        </p:nvSpPr>
        <p:spPr>
          <a:xfrm>
            <a:off x="200025" y="2171699"/>
            <a:ext cx="8734421" cy="4171949"/>
          </a:xfrm>
        </p:spPr>
        <p:txBody>
          <a:bodyPr/>
          <a:lstStyle/>
          <a:p>
            <a:pPr marL="457200" lvl="0" indent="-457200">
              <a:buFont typeface="Calibri"/>
              <a:buAutoNum type="arabicPeriod"/>
            </a:pPr>
            <a:endParaRPr lang="en-US" sz="2400"/>
          </a:p>
          <a:p>
            <a:pPr marL="342900" lvl="0" indent="-342900"/>
            <a:endParaRPr lang="en-US" sz="2400"/>
          </a:p>
          <a:p>
            <a:pPr marL="342900" lvl="0" indent="-342900"/>
            <a:endParaRPr lang="en-US" sz="2400"/>
          </a:p>
          <a:p>
            <a:pPr marL="342900" lvl="0" indent="-342900"/>
            <a:endParaRPr lang="en-US" sz="2400"/>
          </a:p>
        </p:txBody>
      </p:sp>
      <p:grpSp>
        <p:nvGrpSpPr>
          <p:cNvPr id="4" name="Diagram 3" descr="Chart contains the communication timeline to families in relationship to student graduation and next steps. " title="Communication Timeline Chart"/>
          <p:cNvGrpSpPr/>
          <p:nvPr/>
        </p:nvGrpSpPr>
        <p:grpSpPr>
          <a:xfrm>
            <a:off x="1876421" y="2289666"/>
            <a:ext cx="6096003" cy="3828062"/>
            <a:chOff x="1876421" y="2289666"/>
            <a:chExt cx="6096003" cy="3828062"/>
          </a:xfrm>
        </p:grpSpPr>
        <p:sp>
          <p:nvSpPr>
            <p:cNvPr id="5" name="Freeform 4"/>
            <p:cNvSpPr/>
            <p:nvPr/>
          </p:nvSpPr>
          <p:spPr>
            <a:xfrm>
              <a:off x="1876421" y="2540587"/>
              <a:ext cx="6096003" cy="963896"/>
            </a:xfrm>
            <a:custGeom>
              <a:avLst/>
              <a:gdLst>
                <a:gd name="f0" fmla="val 10800000"/>
                <a:gd name="f1" fmla="val 5400000"/>
                <a:gd name="f2" fmla="val 180"/>
                <a:gd name="f3" fmla="val w"/>
                <a:gd name="f4" fmla="val h"/>
                <a:gd name="f5" fmla="val 0"/>
                <a:gd name="f6" fmla="val 6096000"/>
                <a:gd name="f7" fmla="val 963900"/>
                <a:gd name="f8" fmla="+- 0 0 -90"/>
                <a:gd name="f9" fmla="*/ f3 1 6096000"/>
                <a:gd name="f10" fmla="*/ f4 1 963900"/>
                <a:gd name="f11" fmla="val f5"/>
                <a:gd name="f12" fmla="val f6"/>
                <a:gd name="f13" fmla="val f7"/>
                <a:gd name="f14" fmla="*/ f8 f0 1"/>
                <a:gd name="f15" fmla="+- f13 0 f11"/>
                <a:gd name="f16" fmla="+- f12 0 f11"/>
                <a:gd name="f17" fmla="*/ f14 1 f2"/>
                <a:gd name="f18" fmla="*/ f16 1 6096000"/>
                <a:gd name="f19" fmla="*/ f15 1 963900"/>
                <a:gd name="f20" fmla="*/ 0 f16 1"/>
                <a:gd name="f21" fmla="*/ 0 f15 1"/>
                <a:gd name="f22" fmla="*/ 6096000 f16 1"/>
                <a:gd name="f23" fmla="*/ 963900 f15 1"/>
                <a:gd name="f24" fmla="+- f17 0 f1"/>
                <a:gd name="f25" fmla="*/ f20 1 6096000"/>
                <a:gd name="f26" fmla="*/ f21 1 963900"/>
                <a:gd name="f27" fmla="*/ f22 1 6096000"/>
                <a:gd name="f28" fmla="*/ f23 1 963900"/>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6096000" h="963900">
                  <a:moveTo>
                    <a:pt x="f5" y="f5"/>
                  </a:moveTo>
                  <a:lnTo>
                    <a:pt x="f6" y="f5"/>
                  </a:lnTo>
                  <a:lnTo>
                    <a:pt x="f6" y="f7"/>
                  </a:lnTo>
                  <a:lnTo>
                    <a:pt x="f5" y="f7"/>
                  </a:lnTo>
                  <a:lnTo>
                    <a:pt x="f5" y="f5"/>
                  </a:lnTo>
                  <a:close/>
                </a:path>
              </a:pathLst>
            </a:custGeom>
            <a:solidFill>
              <a:srgbClr val="FFFFFF">
                <a:alpha val="90000"/>
              </a:srgbClr>
            </a:solidFill>
            <a:ln w="12701" cap="flat">
              <a:solidFill>
                <a:srgbClr val="1B75BC"/>
              </a:solidFill>
              <a:prstDash val="solid"/>
              <a:miter/>
            </a:ln>
          </p:spPr>
          <p:txBody>
            <a:bodyPr vert="horz" wrap="square" lIns="473119" tIns="354073" rIns="473119" bIns="120901" anchor="t" anchorCtr="0" compatLnSpc="1">
              <a:noAutofit/>
            </a:bodyPr>
            <a:lstStyle/>
            <a:p>
              <a:pPr marL="171450" marR="0" lvl="1" indent="-171450" algn="l" defTabSz="755651" rtl="0" fontAlgn="auto" hangingPunct="1">
                <a:lnSpc>
                  <a:spcPct val="90000"/>
                </a:lnSpc>
                <a:spcBef>
                  <a:spcPts val="0"/>
                </a:spcBef>
                <a:spcAft>
                  <a:spcPts val="300"/>
                </a:spcAft>
                <a:buSzPct val="100000"/>
                <a:buChar char="•"/>
                <a:tabLst/>
                <a:defRPr sz="1800" b="0" i="0" u="none" strike="noStrike" kern="0" cap="none" spc="0" baseline="0">
                  <a:solidFill>
                    <a:srgbClr val="000000"/>
                  </a:solidFill>
                  <a:uFillTx/>
                </a:defRPr>
              </a:pPr>
              <a:r>
                <a:rPr lang="en-US" sz="1700" b="0" i="0" u="none" strike="noStrike" kern="1200" cap="none" spc="0" baseline="0">
                  <a:solidFill>
                    <a:srgbClr val="000000"/>
                  </a:solidFill>
                  <a:uFillTx/>
                  <a:latin typeface="Calibri"/>
                </a:rPr>
                <a:t>Provide initial communication to families on the process and timeline for determining status for graduation.</a:t>
              </a:r>
            </a:p>
          </p:txBody>
        </p:sp>
        <p:sp>
          <p:nvSpPr>
            <p:cNvPr id="6" name="Freeform 5"/>
            <p:cNvSpPr/>
            <p:nvPr/>
          </p:nvSpPr>
          <p:spPr>
            <a:xfrm>
              <a:off x="2181228" y="2289666"/>
              <a:ext cx="4267203" cy="501841"/>
            </a:xfrm>
            <a:custGeom>
              <a:avLst/>
              <a:gdLst>
                <a:gd name="f0" fmla="val 10800000"/>
                <a:gd name="f1" fmla="val 5400000"/>
                <a:gd name="f2" fmla="val 180"/>
                <a:gd name="f3" fmla="val w"/>
                <a:gd name="f4" fmla="val h"/>
                <a:gd name="f5" fmla="val 0"/>
                <a:gd name="f6" fmla="val 4267200"/>
                <a:gd name="f7" fmla="val 501840"/>
                <a:gd name="f8" fmla="val 83642"/>
                <a:gd name="f9" fmla="val 37448"/>
                <a:gd name="f10" fmla="val 4183558"/>
                <a:gd name="f11" fmla="val 4229752"/>
                <a:gd name="f12" fmla="val 418198"/>
                <a:gd name="f13" fmla="val 464392"/>
                <a:gd name="f14" fmla="+- 0 0 -90"/>
                <a:gd name="f15" fmla="*/ f3 1 4267200"/>
                <a:gd name="f16" fmla="*/ f4 1 501840"/>
                <a:gd name="f17" fmla="val f5"/>
                <a:gd name="f18" fmla="val f6"/>
                <a:gd name="f19" fmla="val f7"/>
                <a:gd name="f20" fmla="*/ f14 f0 1"/>
                <a:gd name="f21" fmla="+- f19 0 f17"/>
                <a:gd name="f22" fmla="+- f18 0 f17"/>
                <a:gd name="f23" fmla="*/ f20 1 f2"/>
                <a:gd name="f24" fmla="*/ f22 1 4267200"/>
                <a:gd name="f25" fmla="*/ f21 1 501840"/>
                <a:gd name="f26" fmla="*/ 0 f22 1"/>
                <a:gd name="f27" fmla="*/ 83642 f21 1"/>
                <a:gd name="f28" fmla="*/ 83642 f22 1"/>
                <a:gd name="f29" fmla="*/ 0 f21 1"/>
                <a:gd name="f30" fmla="*/ 4183558 f22 1"/>
                <a:gd name="f31" fmla="*/ 4267200 f22 1"/>
                <a:gd name="f32" fmla="*/ 418198 f21 1"/>
                <a:gd name="f33" fmla="*/ 501840 f21 1"/>
                <a:gd name="f34" fmla="+- f23 0 f1"/>
                <a:gd name="f35" fmla="*/ f26 1 4267200"/>
                <a:gd name="f36" fmla="*/ f27 1 501840"/>
                <a:gd name="f37" fmla="*/ f28 1 4267200"/>
                <a:gd name="f38" fmla="*/ f29 1 501840"/>
                <a:gd name="f39" fmla="*/ f30 1 4267200"/>
                <a:gd name="f40" fmla="*/ f31 1 4267200"/>
                <a:gd name="f41" fmla="*/ f32 1 501840"/>
                <a:gd name="f42" fmla="*/ f33 1 501840"/>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4267200" h="501840">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1B75BC"/>
            </a:solidFill>
            <a:ln w="12701" cap="flat">
              <a:solidFill>
                <a:srgbClr val="FFFFFF"/>
              </a:solidFill>
              <a:prstDash val="solid"/>
              <a:miter/>
            </a:ln>
          </p:spPr>
          <p:txBody>
            <a:bodyPr vert="horz" wrap="square" lIns="185787" tIns="24496" rIns="185787" bIns="24496" anchor="ctr" anchorCtr="0" compatLnSpc="1">
              <a:noAutofit/>
            </a:bodyPr>
            <a:lstStyle/>
            <a:p>
              <a:pPr marL="0" marR="0" lvl="0" indent="0" algn="l" defTabSz="755651"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US" sz="1700" b="0" i="0" u="none" strike="noStrike" kern="1200" cap="none" spc="0" baseline="0">
                  <a:solidFill>
                    <a:srgbClr val="FFFFFF"/>
                  </a:solidFill>
                  <a:uFillTx/>
                  <a:latin typeface="Calibri"/>
                </a:rPr>
                <a:t>As soon as possible</a:t>
              </a:r>
            </a:p>
          </p:txBody>
        </p:sp>
        <p:sp>
          <p:nvSpPr>
            <p:cNvPr id="7" name="Freeform 6"/>
            <p:cNvSpPr/>
            <p:nvPr/>
          </p:nvSpPr>
          <p:spPr>
            <a:xfrm>
              <a:off x="1876421" y="3847209"/>
              <a:ext cx="6096003" cy="963896"/>
            </a:xfrm>
            <a:custGeom>
              <a:avLst/>
              <a:gdLst>
                <a:gd name="f0" fmla="val 10800000"/>
                <a:gd name="f1" fmla="val 5400000"/>
                <a:gd name="f2" fmla="val 180"/>
                <a:gd name="f3" fmla="val w"/>
                <a:gd name="f4" fmla="val h"/>
                <a:gd name="f5" fmla="val 0"/>
                <a:gd name="f6" fmla="val 6096000"/>
                <a:gd name="f7" fmla="val 963900"/>
                <a:gd name="f8" fmla="+- 0 0 -90"/>
                <a:gd name="f9" fmla="*/ f3 1 6096000"/>
                <a:gd name="f10" fmla="*/ f4 1 963900"/>
                <a:gd name="f11" fmla="val f5"/>
                <a:gd name="f12" fmla="val f6"/>
                <a:gd name="f13" fmla="val f7"/>
                <a:gd name="f14" fmla="*/ f8 f0 1"/>
                <a:gd name="f15" fmla="+- f13 0 f11"/>
                <a:gd name="f16" fmla="+- f12 0 f11"/>
                <a:gd name="f17" fmla="*/ f14 1 f2"/>
                <a:gd name="f18" fmla="*/ f16 1 6096000"/>
                <a:gd name="f19" fmla="*/ f15 1 963900"/>
                <a:gd name="f20" fmla="*/ 0 f16 1"/>
                <a:gd name="f21" fmla="*/ 0 f15 1"/>
                <a:gd name="f22" fmla="*/ 6096000 f16 1"/>
                <a:gd name="f23" fmla="*/ 963900 f15 1"/>
                <a:gd name="f24" fmla="+- f17 0 f1"/>
                <a:gd name="f25" fmla="*/ f20 1 6096000"/>
                <a:gd name="f26" fmla="*/ f21 1 963900"/>
                <a:gd name="f27" fmla="*/ f22 1 6096000"/>
                <a:gd name="f28" fmla="*/ f23 1 963900"/>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6096000" h="963900">
                  <a:moveTo>
                    <a:pt x="f5" y="f5"/>
                  </a:moveTo>
                  <a:lnTo>
                    <a:pt x="f6" y="f5"/>
                  </a:lnTo>
                  <a:lnTo>
                    <a:pt x="f6" y="f7"/>
                  </a:lnTo>
                  <a:lnTo>
                    <a:pt x="f5" y="f7"/>
                  </a:lnTo>
                  <a:lnTo>
                    <a:pt x="f5" y="f5"/>
                  </a:lnTo>
                  <a:close/>
                </a:path>
              </a:pathLst>
            </a:custGeom>
            <a:solidFill>
              <a:srgbClr val="FFFFFF">
                <a:alpha val="90000"/>
              </a:srgbClr>
            </a:solidFill>
            <a:ln w="12701" cap="flat">
              <a:solidFill>
                <a:srgbClr val="1B75BC"/>
              </a:solidFill>
              <a:prstDash val="solid"/>
              <a:miter/>
            </a:ln>
          </p:spPr>
          <p:txBody>
            <a:bodyPr vert="horz" wrap="square" lIns="473119" tIns="354073" rIns="473119" bIns="120901" anchor="t" anchorCtr="0" compatLnSpc="1">
              <a:noAutofit/>
            </a:bodyPr>
            <a:lstStyle/>
            <a:p>
              <a:pPr marL="171450" marR="0" lvl="1" indent="-171450" algn="l" defTabSz="755651" rtl="0" fontAlgn="auto" hangingPunct="1">
                <a:lnSpc>
                  <a:spcPct val="90000"/>
                </a:lnSpc>
                <a:spcBef>
                  <a:spcPts val="0"/>
                </a:spcBef>
                <a:spcAft>
                  <a:spcPts val="300"/>
                </a:spcAft>
                <a:buSzPct val="100000"/>
                <a:buChar char="•"/>
                <a:tabLst/>
                <a:defRPr sz="1800" b="0" i="0" u="none" strike="noStrike" kern="0" cap="none" spc="0" baseline="0">
                  <a:solidFill>
                    <a:srgbClr val="000000"/>
                  </a:solidFill>
                  <a:uFillTx/>
                </a:defRPr>
              </a:pPr>
              <a:r>
                <a:rPr lang="en-US" sz="1700" b="0" i="0" u="none" strike="noStrike" kern="1200" cap="none" spc="0" baseline="0">
                  <a:solidFill>
                    <a:srgbClr val="000000"/>
                  </a:solidFill>
                  <a:uFillTx/>
                  <a:latin typeface="Calibri"/>
                </a:rPr>
                <a:t>Notify each senior’s family on their student’s graduation status and next steps.</a:t>
              </a:r>
            </a:p>
          </p:txBody>
        </p:sp>
        <p:sp>
          <p:nvSpPr>
            <p:cNvPr id="8" name="Freeform 7"/>
            <p:cNvSpPr/>
            <p:nvPr/>
          </p:nvSpPr>
          <p:spPr>
            <a:xfrm>
              <a:off x="2181228" y="3596289"/>
              <a:ext cx="4267203" cy="501841"/>
            </a:xfrm>
            <a:custGeom>
              <a:avLst/>
              <a:gdLst>
                <a:gd name="f0" fmla="val 10800000"/>
                <a:gd name="f1" fmla="val 5400000"/>
                <a:gd name="f2" fmla="val 180"/>
                <a:gd name="f3" fmla="val w"/>
                <a:gd name="f4" fmla="val h"/>
                <a:gd name="f5" fmla="val 0"/>
                <a:gd name="f6" fmla="val 4267200"/>
                <a:gd name="f7" fmla="val 501840"/>
                <a:gd name="f8" fmla="val 83642"/>
                <a:gd name="f9" fmla="val 37448"/>
                <a:gd name="f10" fmla="val 4183558"/>
                <a:gd name="f11" fmla="val 4229752"/>
                <a:gd name="f12" fmla="val 418198"/>
                <a:gd name="f13" fmla="val 464392"/>
                <a:gd name="f14" fmla="+- 0 0 -90"/>
                <a:gd name="f15" fmla="*/ f3 1 4267200"/>
                <a:gd name="f16" fmla="*/ f4 1 501840"/>
                <a:gd name="f17" fmla="val f5"/>
                <a:gd name="f18" fmla="val f6"/>
                <a:gd name="f19" fmla="val f7"/>
                <a:gd name="f20" fmla="*/ f14 f0 1"/>
                <a:gd name="f21" fmla="+- f19 0 f17"/>
                <a:gd name="f22" fmla="+- f18 0 f17"/>
                <a:gd name="f23" fmla="*/ f20 1 f2"/>
                <a:gd name="f24" fmla="*/ f22 1 4267200"/>
                <a:gd name="f25" fmla="*/ f21 1 501840"/>
                <a:gd name="f26" fmla="*/ 0 f22 1"/>
                <a:gd name="f27" fmla="*/ 83642 f21 1"/>
                <a:gd name="f28" fmla="*/ 83642 f22 1"/>
                <a:gd name="f29" fmla="*/ 0 f21 1"/>
                <a:gd name="f30" fmla="*/ 4183558 f22 1"/>
                <a:gd name="f31" fmla="*/ 4267200 f22 1"/>
                <a:gd name="f32" fmla="*/ 418198 f21 1"/>
                <a:gd name="f33" fmla="*/ 501840 f21 1"/>
                <a:gd name="f34" fmla="+- f23 0 f1"/>
                <a:gd name="f35" fmla="*/ f26 1 4267200"/>
                <a:gd name="f36" fmla="*/ f27 1 501840"/>
                <a:gd name="f37" fmla="*/ f28 1 4267200"/>
                <a:gd name="f38" fmla="*/ f29 1 501840"/>
                <a:gd name="f39" fmla="*/ f30 1 4267200"/>
                <a:gd name="f40" fmla="*/ f31 1 4267200"/>
                <a:gd name="f41" fmla="*/ f32 1 501840"/>
                <a:gd name="f42" fmla="*/ f33 1 501840"/>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4267200" h="501840">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1B75BC"/>
            </a:solidFill>
            <a:ln w="12701" cap="flat">
              <a:solidFill>
                <a:srgbClr val="FFFFFF"/>
              </a:solidFill>
              <a:prstDash val="solid"/>
              <a:miter/>
            </a:ln>
          </p:spPr>
          <p:txBody>
            <a:bodyPr vert="horz" wrap="square" lIns="185787" tIns="24496" rIns="185787" bIns="24496" anchor="ctr" anchorCtr="0" compatLnSpc="1">
              <a:noAutofit/>
            </a:bodyPr>
            <a:lstStyle/>
            <a:p>
              <a:pPr marL="0" marR="0" lvl="0" indent="0" algn="l" defTabSz="755651"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US" sz="1700" b="0" i="0" u="none" strike="noStrike" kern="1200" cap="none" spc="0" baseline="0">
                  <a:solidFill>
                    <a:srgbClr val="FFFFFF"/>
                  </a:solidFill>
                  <a:uFillTx/>
                  <a:latin typeface="Calibri"/>
                </a:rPr>
                <a:t>April 30</a:t>
              </a:r>
            </a:p>
          </p:txBody>
        </p:sp>
        <p:sp>
          <p:nvSpPr>
            <p:cNvPr id="9" name="Freeform 8"/>
            <p:cNvSpPr/>
            <p:nvPr/>
          </p:nvSpPr>
          <p:spPr>
            <a:xfrm>
              <a:off x="1876421" y="5153832"/>
              <a:ext cx="6096003" cy="963896"/>
            </a:xfrm>
            <a:custGeom>
              <a:avLst/>
              <a:gdLst>
                <a:gd name="f0" fmla="val 10800000"/>
                <a:gd name="f1" fmla="val 5400000"/>
                <a:gd name="f2" fmla="val 180"/>
                <a:gd name="f3" fmla="val w"/>
                <a:gd name="f4" fmla="val h"/>
                <a:gd name="f5" fmla="val 0"/>
                <a:gd name="f6" fmla="val 6096000"/>
                <a:gd name="f7" fmla="val 963900"/>
                <a:gd name="f8" fmla="+- 0 0 -90"/>
                <a:gd name="f9" fmla="*/ f3 1 6096000"/>
                <a:gd name="f10" fmla="*/ f4 1 963900"/>
                <a:gd name="f11" fmla="val f5"/>
                <a:gd name="f12" fmla="val f6"/>
                <a:gd name="f13" fmla="val f7"/>
                <a:gd name="f14" fmla="*/ f8 f0 1"/>
                <a:gd name="f15" fmla="+- f13 0 f11"/>
                <a:gd name="f16" fmla="+- f12 0 f11"/>
                <a:gd name="f17" fmla="*/ f14 1 f2"/>
                <a:gd name="f18" fmla="*/ f16 1 6096000"/>
                <a:gd name="f19" fmla="*/ f15 1 963900"/>
                <a:gd name="f20" fmla="*/ 0 f16 1"/>
                <a:gd name="f21" fmla="*/ 0 f15 1"/>
                <a:gd name="f22" fmla="*/ 6096000 f16 1"/>
                <a:gd name="f23" fmla="*/ 963900 f15 1"/>
                <a:gd name="f24" fmla="+- f17 0 f1"/>
                <a:gd name="f25" fmla="*/ f20 1 6096000"/>
                <a:gd name="f26" fmla="*/ f21 1 963900"/>
                <a:gd name="f27" fmla="*/ f22 1 6096000"/>
                <a:gd name="f28" fmla="*/ f23 1 963900"/>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6096000" h="963900">
                  <a:moveTo>
                    <a:pt x="f5" y="f5"/>
                  </a:moveTo>
                  <a:lnTo>
                    <a:pt x="f6" y="f5"/>
                  </a:lnTo>
                  <a:lnTo>
                    <a:pt x="f6" y="f7"/>
                  </a:lnTo>
                  <a:lnTo>
                    <a:pt x="f5" y="f7"/>
                  </a:lnTo>
                  <a:lnTo>
                    <a:pt x="f5" y="f5"/>
                  </a:lnTo>
                  <a:close/>
                </a:path>
              </a:pathLst>
            </a:custGeom>
            <a:solidFill>
              <a:srgbClr val="FFFFFF">
                <a:alpha val="90000"/>
              </a:srgbClr>
            </a:solidFill>
            <a:ln w="12701" cap="flat">
              <a:solidFill>
                <a:srgbClr val="1B75BC"/>
              </a:solidFill>
              <a:prstDash val="solid"/>
              <a:miter/>
            </a:ln>
          </p:spPr>
          <p:txBody>
            <a:bodyPr vert="horz" wrap="square" lIns="473119" tIns="354073" rIns="473119" bIns="120901" anchor="t" anchorCtr="0" compatLnSpc="1">
              <a:noAutofit/>
            </a:bodyPr>
            <a:lstStyle/>
            <a:p>
              <a:pPr marL="171450" marR="0" lvl="1" indent="-171450" algn="l" defTabSz="755651" rtl="0" fontAlgn="auto" hangingPunct="1">
                <a:lnSpc>
                  <a:spcPct val="90000"/>
                </a:lnSpc>
                <a:spcBef>
                  <a:spcPts val="0"/>
                </a:spcBef>
                <a:spcAft>
                  <a:spcPts val="300"/>
                </a:spcAft>
                <a:buSzPct val="100000"/>
                <a:buChar char="•"/>
                <a:tabLst/>
                <a:defRPr sz="1800" b="0" i="0" u="none" strike="noStrike" kern="0" cap="none" spc="0" baseline="0">
                  <a:solidFill>
                    <a:srgbClr val="000000"/>
                  </a:solidFill>
                  <a:uFillTx/>
                </a:defRPr>
              </a:pPr>
              <a:r>
                <a:rPr lang="en-US" sz="1700" b="0" i="0" u="none" strike="noStrike" kern="1200" cap="none" spc="0" baseline="0" dirty="0" smtClean="0">
                  <a:solidFill>
                    <a:srgbClr val="000000"/>
                  </a:solidFill>
                  <a:uFillTx/>
                  <a:latin typeface="Calibri"/>
                </a:rPr>
                <a:t>Students </a:t>
              </a:r>
              <a:r>
                <a:rPr lang="en-US" sz="1700" b="0" i="0" u="none" strike="noStrike" kern="1200" cap="none" spc="0" baseline="0" dirty="0">
                  <a:solidFill>
                    <a:srgbClr val="000000"/>
                  </a:solidFill>
                  <a:uFillTx/>
                  <a:latin typeface="Calibri"/>
                </a:rPr>
                <a:t>meet Oregon Diploma 2020 requirements and receive a 2020 Diploma.</a:t>
              </a:r>
            </a:p>
          </p:txBody>
        </p:sp>
        <p:sp>
          <p:nvSpPr>
            <p:cNvPr id="10" name="Freeform 9"/>
            <p:cNvSpPr/>
            <p:nvPr/>
          </p:nvSpPr>
          <p:spPr>
            <a:xfrm>
              <a:off x="2181228" y="4902912"/>
              <a:ext cx="4267203" cy="501841"/>
            </a:xfrm>
            <a:custGeom>
              <a:avLst/>
              <a:gdLst>
                <a:gd name="f0" fmla="val 10800000"/>
                <a:gd name="f1" fmla="val 5400000"/>
                <a:gd name="f2" fmla="val 180"/>
                <a:gd name="f3" fmla="val w"/>
                <a:gd name="f4" fmla="val h"/>
                <a:gd name="f5" fmla="val 0"/>
                <a:gd name="f6" fmla="val 4267200"/>
                <a:gd name="f7" fmla="val 501840"/>
                <a:gd name="f8" fmla="val 83642"/>
                <a:gd name="f9" fmla="val 37448"/>
                <a:gd name="f10" fmla="val 4183558"/>
                <a:gd name="f11" fmla="val 4229752"/>
                <a:gd name="f12" fmla="val 418198"/>
                <a:gd name="f13" fmla="val 464392"/>
                <a:gd name="f14" fmla="+- 0 0 -90"/>
                <a:gd name="f15" fmla="*/ f3 1 4267200"/>
                <a:gd name="f16" fmla="*/ f4 1 501840"/>
                <a:gd name="f17" fmla="val f5"/>
                <a:gd name="f18" fmla="val f6"/>
                <a:gd name="f19" fmla="val f7"/>
                <a:gd name="f20" fmla="*/ f14 f0 1"/>
                <a:gd name="f21" fmla="+- f19 0 f17"/>
                <a:gd name="f22" fmla="+- f18 0 f17"/>
                <a:gd name="f23" fmla="*/ f20 1 f2"/>
                <a:gd name="f24" fmla="*/ f22 1 4267200"/>
                <a:gd name="f25" fmla="*/ f21 1 501840"/>
                <a:gd name="f26" fmla="*/ 0 f22 1"/>
                <a:gd name="f27" fmla="*/ 83642 f21 1"/>
                <a:gd name="f28" fmla="*/ 83642 f22 1"/>
                <a:gd name="f29" fmla="*/ 0 f21 1"/>
                <a:gd name="f30" fmla="*/ 4183558 f22 1"/>
                <a:gd name="f31" fmla="*/ 4267200 f22 1"/>
                <a:gd name="f32" fmla="*/ 418198 f21 1"/>
                <a:gd name="f33" fmla="*/ 501840 f21 1"/>
                <a:gd name="f34" fmla="+- f23 0 f1"/>
                <a:gd name="f35" fmla="*/ f26 1 4267200"/>
                <a:gd name="f36" fmla="*/ f27 1 501840"/>
                <a:gd name="f37" fmla="*/ f28 1 4267200"/>
                <a:gd name="f38" fmla="*/ f29 1 501840"/>
                <a:gd name="f39" fmla="*/ f30 1 4267200"/>
                <a:gd name="f40" fmla="*/ f31 1 4267200"/>
                <a:gd name="f41" fmla="*/ f32 1 501840"/>
                <a:gd name="f42" fmla="*/ f33 1 501840"/>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4267200" h="501840">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1B75BC"/>
            </a:solidFill>
            <a:ln w="12701" cap="flat">
              <a:solidFill>
                <a:srgbClr val="FFFFFF"/>
              </a:solidFill>
              <a:prstDash val="solid"/>
              <a:miter/>
            </a:ln>
          </p:spPr>
          <p:txBody>
            <a:bodyPr vert="horz" wrap="square" lIns="185787" tIns="24496" rIns="185787" bIns="24496" anchor="ctr" anchorCtr="0" compatLnSpc="1">
              <a:noAutofit/>
            </a:bodyPr>
            <a:lstStyle/>
            <a:p>
              <a:pPr marL="0" marR="0" lvl="0" indent="0" algn="l" defTabSz="755651"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US" sz="1700" b="0" i="0" u="none" strike="noStrike" kern="1200" cap="none" spc="0" baseline="0">
                  <a:solidFill>
                    <a:srgbClr val="FFFFFF"/>
                  </a:solidFill>
                  <a:uFillTx/>
                  <a:latin typeface="Calibri"/>
                </a:rPr>
                <a:t>August 31</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Topics Covered Today</a:t>
            </a:r>
          </a:p>
        </p:txBody>
      </p:sp>
      <p:sp>
        <p:nvSpPr>
          <p:cNvPr id="3" name="Subtitle 2"/>
          <p:cNvSpPr txBox="1">
            <a:spLocks noGrp="1"/>
          </p:cNvSpPr>
          <p:nvPr>
            <p:ph type="subTitle" idx="4294967295"/>
          </p:nvPr>
        </p:nvSpPr>
        <p:spPr>
          <a:xfrm>
            <a:off x="200025" y="2171699"/>
            <a:ext cx="8734421" cy="4171949"/>
          </a:xfrm>
        </p:spPr>
        <p:txBody>
          <a:bodyPr/>
          <a:lstStyle/>
          <a:p>
            <a:pPr marL="342900" lvl="0" indent="-342900"/>
            <a:r>
              <a:rPr lang="en-US" sz="2400">
                <a:cs typeface="Calibri"/>
              </a:rPr>
              <a:t>Specially Designed Instruction </a:t>
            </a:r>
          </a:p>
          <a:p>
            <a:pPr marL="342900" lvl="0" indent="-342900"/>
            <a:r>
              <a:rPr lang="en-US" sz="2400">
                <a:cs typeface="Calibri"/>
              </a:rPr>
              <a:t>Graduation Pathways: Implications for Special Education </a:t>
            </a:r>
          </a:p>
          <a:p>
            <a:pPr marL="342900" lvl="0" indent="-342900"/>
            <a:r>
              <a:rPr lang="en-US" sz="2400">
                <a:cs typeface="Calibri"/>
              </a:rPr>
              <a:t>Guidance Documents and Resources</a:t>
            </a:r>
            <a:endParaRPr lang="en-US" sz="2400"/>
          </a:p>
          <a:p>
            <a:pPr marL="342900" lvl="0" indent="-342900"/>
            <a:r>
              <a:rPr lang="en-US" sz="2400">
                <a:cs typeface="Calibri"/>
              </a:rPr>
              <a:t>FAQ</a:t>
            </a:r>
          </a:p>
          <a:p>
            <a:pPr marL="342900" lvl="0" indent="-342900"/>
            <a:endParaRPr lang="en-U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rmAutofit fontScale="90000"/>
          </a:bodyPr>
          <a:lstStyle/>
          <a:p>
            <a:pPr lvl="0"/>
            <a:r>
              <a:rPr lang="en-US"/>
              <a:t>Special Education Services for Seniors</a:t>
            </a:r>
          </a:p>
        </p:txBody>
      </p:sp>
      <p:sp>
        <p:nvSpPr>
          <p:cNvPr id="3" name="Subtitle 2"/>
          <p:cNvSpPr txBox="1">
            <a:spLocks noGrp="1"/>
          </p:cNvSpPr>
          <p:nvPr>
            <p:ph type="subTitle" idx="4294967295"/>
          </p:nvPr>
        </p:nvSpPr>
        <p:spPr>
          <a:xfrm>
            <a:off x="200025" y="2171699"/>
            <a:ext cx="8734421" cy="4171949"/>
          </a:xfrm>
        </p:spPr>
        <p:txBody>
          <a:bodyPr>
            <a:normAutofit fontScale="92500"/>
          </a:bodyPr>
          <a:lstStyle/>
          <a:p>
            <a:pPr marL="342900" lvl="0" indent="-342900"/>
            <a:r>
              <a:rPr lang="en-US" sz="2400"/>
              <a:t>When students are on track to graduate, communicate with the family:</a:t>
            </a:r>
          </a:p>
          <a:p>
            <a:pPr marL="342900" lvl="0" indent="-342900"/>
            <a:endParaRPr lang="en-US" sz="2400"/>
          </a:p>
          <a:p>
            <a:pPr marL="342900" lvl="0" indent="-342900"/>
            <a:endParaRPr lang="en-US" sz="2400"/>
          </a:p>
          <a:p>
            <a:pPr marL="342900" lvl="0" indent="-342900"/>
            <a:endParaRPr lang="en-US" sz="2400"/>
          </a:p>
          <a:p>
            <a:pPr marL="342900" lvl="0" indent="-342900"/>
            <a:endParaRPr lang="en-US" sz="2400"/>
          </a:p>
          <a:p>
            <a:pPr marL="342900" lvl="0" indent="-342900"/>
            <a:endParaRPr lang="en-US" sz="2400"/>
          </a:p>
          <a:p>
            <a:pPr marL="342900" lvl="0" indent="-342900"/>
            <a:endParaRPr lang="en-US" sz="2400"/>
          </a:p>
          <a:p>
            <a:pPr marL="342900" lvl="0" indent="-342900"/>
            <a:r>
              <a:rPr lang="en-US" sz="2400"/>
              <a:t>Discuss FAPE obligation ends with receipt of regular diploma</a:t>
            </a:r>
          </a:p>
          <a:p>
            <a:pPr marL="342900" lvl="0" indent="-342900"/>
            <a:r>
              <a:rPr lang="en-US" sz="2400"/>
              <a:t>Need IEP meeting if parents want services to continue until originally planned graduation date</a:t>
            </a:r>
          </a:p>
          <a:p>
            <a:pPr marL="457190" lvl="1" indent="0">
              <a:buNone/>
            </a:pPr>
            <a:endParaRPr lang="en-US" sz="2000"/>
          </a:p>
          <a:p>
            <a:pPr marL="800090" lvl="1" indent="-342900"/>
            <a:endParaRPr lang="en-US" sz="2000"/>
          </a:p>
          <a:p>
            <a:pPr marL="342900" lvl="0" indent="-342900"/>
            <a:endParaRPr lang="en-US" sz="2400"/>
          </a:p>
          <a:p>
            <a:pPr marL="342900" lvl="0" indent="-342900"/>
            <a:endParaRPr lang="en-US" sz="2400"/>
          </a:p>
          <a:p>
            <a:pPr marL="342900" lvl="0" indent="-342900"/>
            <a:endParaRPr lang="en-US" sz="2400"/>
          </a:p>
        </p:txBody>
      </p:sp>
      <p:grpSp>
        <p:nvGrpSpPr>
          <p:cNvPr id="4" name="Diagram 3" descr="Graphic contains the three diplomas for Oregon's students and what to communicate to the family in relation to those services. " title="Oregon Diplomas for Seniors and Education Services"/>
          <p:cNvGrpSpPr/>
          <p:nvPr/>
        </p:nvGrpSpPr>
        <p:grpSpPr>
          <a:xfrm>
            <a:off x="781994" y="2552703"/>
            <a:ext cx="7770498" cy="2514600"/>
            <a:chOff x="781994" y="2552703"/>
            <a:chExt cx="7770498" cy="2514600"/>
          </a:xfrm>
        </p:grpSpPr>
        <p:sp>
          <p:nvSpPr>
            <p:cNvPr id="5" name="Freeform 4"/>
            <p:cNvSpPr/>
            <p:nvPr/>
          </p:nvSpPr>
          <p:spPr>
            <a:xfrm>
              <a:off x="781994" y="2552703"/>
              <a:ext cx="2466822" cy="2514600"/>
            </a:xfrm>
            <a:custGeom>
              <a:avLst/>
              <a:gdLst>
                <a:gd name="f0" fmla="val 10800000"/>
                <a:gd name="f1" fmla="val 5400000"/>
                <a:gd name="f2" fmla="val 180"/>
                <a:gd name="f3" fmla="val w"/>
                <a:gd name="f4" fmla="val h"/>
                <a:gd name="f5" fmla="val 0"/>
                <a:gd name="f6" fmla="val 2466825"/>
                <a:gd name="f7" fmla="val 2514601"/>
                <a:gd name="f8" fmla="val 246683"/>
                <a:gd name="f9" fmla="val 110444"/>
                <a:gd name="f10" fmla="val 2220143"/>
                <a:gd name="f11" fmla="val 2356382"/>
                <a:gd name="f12" fmla="val 2466826"/>
                <a:gd name="f13" fmla="val 920428"/>
                <a:gd name="f14" fmla="val 1594174"/>
                <a:gd name="f15" fmla="val 2267919"/>
                <a:gd name="f16" fmla="val 2404158"/>
                <a:gd name="f17" fmla="val 2356381"/>
                <a:gd name="f18" fmla="val 2514602"/>
                <a:gd name="f19" fmla="val 2220142"/>
                <a:gd name="f20" fmla="val 2404157"/>
                <a:gd name="f21" fmla="val 2267918"/>
                <a:gd name="f22" fmla="+- 0 0 -90"/>
                <a:gd name="f23" fmla="*/ f3 1 2466825"/>
                <a:gd name="f24" fmla="*/ f4 1 2514601"/>
                <a:gd name="f25" fmla="val f5"/>
                <a:gd name="f26" fmla="val f6"/>
                <a:gd name="f27" fmla="val f7"/>
                <a:gd name="f28" fmla="*/ f22 f0 1"/>
                <a:gd name="f29" fmla="+- f27 0 f25"/>
                <a:gd name="f30" fmla="+- f26 0 f25"/>
                <a:gd name="f31" fmla="*/ f28 1 f2"/>
                <a:gd name="f32" fmla="*/ f30 1 2466825"/>
                <a:gd name="f33" fmla="*/ f29 1 2514601"/>
                <a:gd name="f34" fmla="*/ 0 f30 1"/>
                <a:gd name="f35" fmla="*/ 246683 f29 1"/>
                <a:gd name="f36" fmla="*/ 246683 f30 1"/>
                <a:gd name="f37" fmla="*/ 0 f29 1"/>
                <a:gd name="f38" fmla="*/ 2220143 f30 1"/>
                <a:gd name="f39" fmla="*/ 2466826 f30 1"/>
                <a:gd name="f40" fmla="*/ 2466825 f30 1"/>
                <a:gd name="f41" fmla="*/ 2267919 f29 1"/>
                <a:gd name="f42" fmla="*/ 2220142 f30 1"/>
                <a:gd name="f43" fmla="*/ 2514602 f29 1"/>
                <a:gd name="f44" fmla="*/ 2514601 f29 1"/>
                <a:gd name="f45" fmla="*/ 2267918 f29 1"/>
                <a:gd name="f46" fmla="+- f31 0 f1"/>
                <a:gd name="f47" fmla="*/ f34 1 2466825"/>
                <a:gd name="f48" fmla="*/ f35 1 2514601"/>
                <a:gd name="f49" fmla="*/ f36 1 2466825"/>
                <a:gd name="f50" fmla="*/ f37 1 2514601"/>
                <a:gd name="f51" fmla="*/ f38 1 2466825"/>
                <a:gd name="f52" fmla="*/ f39 1 2466825"/>
                <a:gd name="f53" fmla="*/ f40 1 2466825"/>
                <a:gd name="f54" fmla="*/ f41 1 2514601"/>
                <a:gd name="f55" fmla="*/ f42 1 2466825"/>
                <a:gd name="f56" fmla="*/ f43 1 2514601"/>
                <a:gd name="f57" fmla="*/ f44 1 2514601"/>
                <a:gd name="f58" fmla="*/ f45 1 2514601"/>
                <a:gd name="f59" fmla="*/ f25 1 f32"/>
                <a:gd name="f60" fmla="*/ f26 1 f32"/>
                <a:gd name="f61" fmla="*/ f25 1 f33"/>
                <a:gd name="f62" fmla="*/ f27 1 f33"/>
                <a:gd name="f63" fmla="*/ f47 1 f32"/>
                <a:gd name="f64" fmla="*/ f48 1 f33"/>
                <a:gd name="f65" fmla="*/ f49 1 f32"/>
                <a:gd name="f66" fmla="*/ f50 1 f33"/>
                <a:gd name="f67" fmla="*/ f51 1 f32"/>
                <a:gd name="f68" fmla="*/ f52 1 f32"/>
                <a:gd name="f69" fmla="*/ f53 1 f32"/>
                <a:gd name="f70" fmla="*/ f54 1 f33"/>
                <a:gd name="f71" fmla="*/ f55 1 f32"/>
                <a:gd name="f72" fmla="*/ f56 1 f33"/>
                <a:gd name="f73" fmla="*/ f57 1 f33"/>
                <a:gd name="f74" fmla="*/ f58 1 f33"/>
                <a:gd name="f75" fmla="*/ f59 f23 1"/>
                <a:gd name="f76" fmla="*/ f60 f23 1"/>
                <a:gd name="f77" fmla="*/ f62 f24 1"/>
                <a:gd name="f78" fmla="*/ f61 f24 1"/>
                <a:gd name="f79" fmla="*/ f63 f23 1"/>
                <a:gd name="f80" fmla="*/ f64 f24 1"/>
                <a:gd name="f81" fmla="*/ f65 f23 1"/>
                <a:gd name="f82" fmla="*/ f66 f24 1"/>
                <a:gd name="f83" fmla="*/ f67 f23 1"/>
                <a:gd name="f84" fmla="*/ f68 f23 1"/>
                <a:gd name="f85" fmla="*/ f69 f23 1"/>
                <a:gd name="f86" fmla="*/ f70 f24 1"/>
                <a:gd name="f87" fmla="*/ f71 f23 1"/>
                <a:gd name="f88" fmla="*/ f72 f24 1"/>
                <a:gd name="f89" fmla="*/ f73 f24 1"/>
                <a:gd name="f90" fmla="*/ f74 f24 1"/>
              </a:gdLst>
              <a:ahLst/>
              <a:cxnLst>
                <a:cxn ang="3cd4">
                  <a:pos x="hc" y="t"/>
                </a:cxn>
                <a:cxn ang="0">
                  <a:pos x="r" y="vc"/>
                </a:cxn>
                <a:cxn ang="cd4">
                  <a:pos x="hc" y="b"/>
                </a:cxn>
                <a:cxn ang="cd2">
                  <a:pos x="l" y="vc"/>
                </a:cxn>
                <a:cxn ang="f46">
                  <a:pos x="f79" y="f80"/>
                </a:cxn>
                <a:cxn ang="f46">
                  <a:pos x="f81" y="f82"/>
                </a:cxn>
                <a:cxn ang="f46">
                  <a:pos x="f83" y="f82"/>
                </a:cxn>
                <a:cxn ang="f46">
                  <a:pos x="f84" y="f80"/>
                </a:cxn>
                <a:cxn ang="f46">
                  <a:pos x="f85" y="f86"/>
                </a:cxn>
                <a:cxn ang="f46">
                  <a:pos x="f87" y="f88"/>
                </a:cxn>
                <a:cxn ang="f46">
                  <a:pos x="f81" y="f89"/>
                </a:cxn>
                <a:cxn ang="f46">
                  <a:pos x="f79" y="f90"/>
                </a:cxn>
                <a:cxn ang="f46">
                  <a:pos x="f79" y="f80"/>
                </a:cxn>
              </a:cxnLst>
              <a:rect l="f75" t="f78" r="f76" b="f77"/>
              <a:pathLst>
                <a:path w="2466825" h="2514601">
                  <a:moveTo>
                    <a:pt x="f5" y="f8"/>
                  </a:moveTo>
                  <a:cubicBezTo>
                    <a:pt x="f5" y="f9"/>
                    <a:pt x="f9" y="f5"/>
                    <a:pt x="f8" y="f5"/>
                  </a:cubicBezTo>
                  <a:lnTo>
                    <a:pt x="f10" y="f5"/>
                  </a:lnTo>
                  <a:cubicBezTo>
                    <a:pt x="f11" y="f5"/>
                    <a:pt x="f12" y="f9"/>
                    <a:pt x="f12" y="f8"/>
                  </a:cubicBezTo>
                  <a:cubicBezTo>
                    <a:pt x="f12" y="f13"/>
                    <a:pt x="f6" y="f14"/>
                    <a:pt x="f6" y="f15"/>
                  </a:cubicBezTo>
                  <a:cubicBezTo>
                    <a:pt x="f6" y="f16"/>
                    <a:pt x="f17" y="f18"/>
                    <a:pt x="f19" y="f18"/>
                  </a:cubicBezTo>
                  <a:lnTo>
                    <a:pt x="f8" y="f7"/>
                  </a:lnTo>
                  <a:cubicBezTo>
                    <a:pt x="f9" y="f7"/>
                    <a:pt x="f5" y="f20"/>
                    <a:pt x="f5" y="f21"/>
                  </a:cubicBezTo>
                  <a:lnTo>
                    <a:pt x="f5" y="f8"/>
                  </a:lnTo>
                  <a:close/>
                </a:path>
              </a:pathLst>
            </a:custGeom>
            <a:solidFill>
              <a:srgbClr val="CCD6E7"/>
            </a:solidFill>
            <a:ln cap="flat">
              <a:noFill/>
              <a:prstDash val="solid"/>
            </a:ln>
          </p:spPr>
          <p:txBody>
            <a:bodyPr vert="horz" wrap="square" lIns="80010" tIns="80010" rIns="80010" bIns="1840229" anchor="ctr" anchorCtr="1" compatLnSpc="1">
              <a:noAutofit/>
            </a:bodyPr>
            <a:lstStyle/>
            <a:p>
              <a:pPr marL="0" marR="0" lvl="0" indent="0" algn="ctr" defTabSz="933446" rtl="0" fontAlgn="auto" hangingPunct="1">
                <a:lnSpc>
                  <a:spcPct val="90000"/>
                </a:lnSpc>
                <a:spcBef>
                  <a:spcPts val="0"/>
                </a:spcBef>
                <a:spcAft>
                  <a:spcPts val="900"/>
                </a:spcAft>
                <a:buNone/>
                <a:tabLst/>
                <a:defRPr sz="1800" b="0" i="0" u="none" strike="noStrike" kern="0" cap="none" spc="0" baseline="0">
                  <a:solidFill>
                    <a:srgbClr val="000000"/>
                  </a:solidFill>
                  <a:uFillTx/>
                </a:defRPr>
              </a:pPr>
              <a:r>
                <a:rPr lang="en-US" sz="2100" b="0" i="0" u="none" strike="noStrike" kern="1200" cap="none" spc="0" baseline="0" dirty="0">
                  <a:solidFill>
                    <a:srgbClr val="000000"/>
                  </a:solidFill>
                  <a:uFillTx/>
                  <a:latin typeface="Calibri"/>
                </a:rPr>
                <a:t>Oregon Diploma</a:t>
              </a:r>
            </a:p>
          </p:txBody>
        </p:sp>
        <p:sp>
          <p:nvSpPr>
            <p:cNvPr id="6" name="Freeform 5"/>
            <p:cNvSpPr/>
            <p:nvPr/>
          </p:nvSpPr>
          <p:spPr>
            <a:xfrm>
              <a:off x="1028681" y="3307083"/>
              <a:ext cx="1973458" cy="1634490"/>
            </a:xfrm>
            <a:custGeom>
              <a:avLst/>
              <a:gdLst>
                <a:gd name="f0" fmla="val 10800000"/>
                <a:gd name="f1" fmla="val 5400000"/>
                <a:gd name="f2" fmla="val 180"/>
                <a:gd name="f3" fmla="val w"/>
                <a:gd name="f4" fmla="val h"/>
                <a:gd name="f5" fmla="val 0"/>
                <a:gd name="f6" fmla="val 1973460"/>
                <a:gd name="f7" fmla="val 1634490"/>
                <a:gd name="f8" fmla="val 163449"/>
                <a:gd name="f9" fmla="val 73179"/>
                <a:gd name="f10" fmla="val 1810011"/>
                <a:gd name="f11" fmla="val 1900281"/>
                <a:gd name="f12" fmla="val 1471041"/>
                <a:gd name="f13" fmla="val 1561311"/>
                <a:gd name="f14" fmla="+- 0 0 -90"/>
                <a:gd name="f15" fmla="*/ f3 1 1973460"/>
                <a:gd name="f16" fmla="*/ f4 1 1634490"/>
                <a:gd name="f17" fmla="val f5"/>
                <a:gd name="f18" fmla="val f6"/>
                <a:gd name="f19" fmla="val f7"/>
                <a:gd name="f20" fmla="*/ f14 f0 1"/>
                <a:gd name="f21" fmla="+- f19 0 f17"/>
                <a:gd name="f22" fmla="+- f18 0 f17"/>
                <a:gd name="f23" fmla="*/ f20 1 f2"/>
                <a:gd name="f24" fmla="*/ f22 1 1973460"/>
                <a:gd name="f25" fmla="*/ f21 1 1634490"/>
                <a:gd name="f26" fmla="*/ 0 f22 1"/>
                <a:gd name="f27" fmla="*/ 163449 f21 1"/>
                <a:gd name="f28" fmla="*/ 163449 f22 1"/>
                <a:gd name="f29" fmla="*/ 0 f21 1"/>
                <a:gd name="f30" fmla="*/ 1810011 f22 1"/>
                <a:gd name="f31" fmla="*/ 1973460 f22 1"/>
                <a:gd name="f32" fmla="*/ 1471041 f21 1"/>
                <a:gd name="f33" fmla="*/ 1634490 f21 1"/>
                <a:gd name="f34" fmla="+- f23 0 f1"/>
                <a:gd name="f35" fmla="*/ f26 1 1973460"/>
                <a:gd name="f36" fmla="*/ f27 1 1634490"/>
                <a:gd name="f37" fmla="*/ f28 1 1973460"/>
                <a:gd name="f38" fmla="*/ f29 1 1634490"/>
                <a:gd name="f39" fmla="*/ f30 1 1973460"/>
                <a:gd name="f40" fmla="*/ f31 1 1973460"/>
                <a:gd name="f41" fmla="*/ f32 1 1634490"/>
                <a:gd name="f42" fmla="*/ f33 1 1634490"/>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973460" h="1634490">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1B75BC"/>
            </a:solidFill>
            <a:ln w="12701" cap="flat">
              <a:solidFill>
                <a:srgbClr val="FFFFFF"/>
              </a:solidFill>
              <a:prstDash val="solid"/>
              <a:miter/>
            </a:ln>
          </p:spPr>
          <p:txBody>
            <a:bodyPr vert="horz" wrap="square" lIns="111373" tIns="95499" rIns="111373" bIns="95499" anchor="ctr" anchorCtr="1" compatLnSpc="1">
              <a:noAutofit/>
            </a:bodyPr>
            <a:lstStyle/>
            <a:p>
              <a:pPr marL="0" marR="0" lvl="0" indent="0" algn="ctr" defTabSz="1111252" rtl="0" fontAlgn="auto" hangingPunct="1">
                <a:lnSpc>
                  <a:spcPct val="90000"/>
                </a:lnSpc>
                <a:spcBef>
                  <a:spcPts val="0"/>
                </a:spcBef>
                <a:spcAft>
                  <a:spcPts val="1100"/>
                </a:spcAft>
                <a:buNone/>
                <a:tabLst/>
                <a:defRPr sz="1800" b="0" i="0" u="none" strike="noStrike" kern="0" cap="none" spc="0" baseline="0">
                  <a:solidFill>
                    <a:srgbClr val="000000"/>
                  </a:solidFill>
                  <a:uFillTx/>
                </a:defRPr>
              </a:pPr>
              <a:r>
                <a:rPr lang="en-US" sz="2500" b="0" i="0" u="none" strike="noStrike" kern="1200" cap="none" spc="0" baseline="0">
                  <a:solidFill>
                    <a:srgbClr val="FFFFFF"/>
                  </a:solidFill>
                  <a:uFillTx/>
                  <a:latin typeface="Calibri"/>
                </a:rPr>
                <a:t>Termination of Services</a:t>
              </a:r>
            </a:p>
          </p:txBody>
        </p:sp>
        <p:sp>
          <p:nvSpPr>
            <p:cNvPr id="7" name="Freeform 6"/>
            <p:cNvSpPr/>
            <p:nvPr/>
          </p:nvSpPr>
          <p:spPr>
            <a:xfrm>
              <a:off x="3433837" y="2552703"/>
              <a:ext cx="2466822" cy="2514600"/>
            </a:xfrm>
            <a:custGeom>
              <a:avLst/>
              <a:gdLst>
                <a:gd name="f0" fmla="val 10800000"/>
                <a:gd name="f1" fmla="val 5400000"/>
                <a:gd name="f2" fmla="val 180"/>
                <a:gd name="f3" fmla="val w"/>
                <a:gd name="f4" fmla="val h"/>
                <a:gd name="f5" fmla="val 0"/>
                <a:gd name="f6" fmla="val 2466825"/>
                <a:gd name="f7" fmla="val 2514601"/>
                <a:gd name="f8" fmla="val 246683"/>
                <a:gd name="f9" fmla="val 110444"/>
                <a:gd name="f10" fmla="val 2220143"/>
                <a:gd name="f11" fmla="val 2356382"/>
                <a:gd name="f12" fmla="val 2466826"/>
                <a:gd name="f13" fmla="val 920428"/>
                <a:gd name="f14" fmla="val 1594174"/>
                <a:gd name="f15" fmla="val 2267919"/>
                <a:gd name="f16" fmla="val 2404158"/>
                <a:gd name="f17" fmla="val 2356381"/>
                <a:gd name="f18" fmla="val 2514602"/>
                <a:gd name="f19" fmla="val 2220142"/>
                <a:gd name="f20" fmla="val 2404157"/>
                <a:gd name="f21" fmla="val 2267918"/>
                <a:gd name="f22" fmla="+- 0 0 -90"/>
                <a:gd name="f23" fmla="*/ f3 1 2466825"/>
                <a:gd name="f24" fmla="*/ f4 1 2514601"/>
                <a:gd name="f25" fmla="val f5"/>
                <a:gd name="f26" fmla="val f6"/>
                <a:gd name="f27" fmla="val f7"/>
                <a:gd name="f28" fmla="*/ f22 f0 1"/>
                <a:gd name="f29" fmla="+- f27 0 f25"/>
                <a:gd name="f30" fmla="+- f26 0 f25"/>
                <a:gd name="f31" fmla="*/ f28 1 f2"/>
                <a:gd name="f32" fmla="*/ f30 1 2466825"/>
                <a:gd name="f33" fmla="*/ f29 1 2514601"/>
                <a:gd name="f34" fmla="*/ 0 f30 1"/>
                <a:gd name="f35" fmla="*/ 246683 f29 1"/>
                <a:gd name="f36" fmla="*/ 246683 f30 1"/>
                <a:gd name="f37" fmla="*/ 0 f29 1"/>
                <a:gd name="f38" fmla="*/ 2220143 f30 1"/>
                <a:gd name="f39" fmla="*/ 2466826 f30 1"/>
                <a:gd name="f40" fmla="*/ 2466825 f30 1"/>
                <a:gd name="f41" fmla="*/ 2267919 f29 1"/>
                <a:gd name="f42" fmla="*/ 2220142 f30 1"/>
                <a:gd name="f43" fmla="*/ 2514602 f29 1"/>
                <a:gd name="f44" fmla="*/ 2514601 f29 1"/>
                <a:gd name="f45" fmla="*/ 2267918 f29 1"/>
                <a:gd name="f46" fmla="+- f31 0 f1"/>
                <a:gd name="f47" fmla="*/ f34 1 2466825"/>
                <a:gd name="f48" fmla="*/ f35 1 2514601"/>
                <a:gd name="f49" fmla="*/ f36 1 2466825"/>
                <a:gd name="f50" fmla="*/ f37 1 2514601"/>
                <a:gd name="f51" fmla="*/ f38 1 2466825"/>
                <a:gd name="f52" fmla="*/ f39 1 2466825"/>
                <a:gd name="f53" fmla="*/ f40 1 2466825"/>
                <a:gd name="f54" fmla="*/ f41 1 2514601"/>
                <a:gd name="f55" fmla="*/ f42 1 2466825"/>
                <a:gd name="f56" fmla="*/ f43 1 2514601"/>
                <a:gd name="f57" fmla="*/ f44 1 2514601"/>
                <a:gd name="f58" fmla="*/ f45 1 2514601"/>
                <a:gd name="f59" fmla="*/ f25 1 f32"/>
                <a:gd name="f60" fmla="*/ f26 1 f32"/>
                <a:gd name="f61" fmla="*/ f25 1 f33"/>
                <a:gd name="f62" fmla="*/ f27 1 f33"/>
                <a:gd name="f63" fmla="*/ f47 1 f32"/>
                <a:gd name="f64" fmla="*/ f48 1 f33"/>
                <a:gd name="f65" fmla="*/ f49 1 f32"/>
                <a:gd name="f66" fmla="*/ f50 1 f33"/>
                <a:gd name="f67" fmla="*/ f51 1 f32"/>
                <a:gd name="f68" fmla="*/ f52 1 f32"/>
                <a:gd name="f69" fmla="*/ f53 1 f32"/>
                <a:gd name="f70" fmla="*/ f54 1 f33"/>
                <a:gd name="f71" fmla="*/ f55 1 f32"/>
                <a:gd name="f72" fmla="*/ f56 1 f33"/>
                <a:gd name="f73" fmla="*/ f57 1 f33"/>
                <a:gd name="f74" fmla="*/ f58 1 f33"/>
                <a:gd name="f75" fmla="*/ f59 f23 1"/>
                <a:gd name="f76" fmla="*/ f60 f23 1"/>
                <a:gd name="f77" fmla="*/ f62 f24 1"/>
                <a:gd name="f78" fmla="*/ f61 f24 1"/>
                <a:gd name="f79" fmla="*/ f63 f23 1"/>
                <a:gd name="f80" fmla="*/ f64 f24 1"/>
                <a:gd name="f81" fmla="*/ f65 f23 1"/>
                <a:gd name="f82" fmla="*/ f66 f24 1"/>
                <a:gd name="f83" fmla="*/ f67 f23 1"/>
                <a:gd name="f84" fmla="*/ f68 f23 1"/>
                <a:gd name="f85" fmla="*/ f69 f23 1"/>
                <a:gd name="f86" fmla="*/ f70 f24 1"/>
                <a:gd name="f87" fmla="*/ f71 f23 1"/>
                <a:gd name="f88" fmla="*/ f72 f24 1"/>
                <a:gd name="f89" fmla="*/ f73 f24 1"/>
                <a:gd name="f90" fmla="*/ f74 f24 1"/>
              </a:gdLst>
              <a:ahLst/>
              <a:cxnLst>
                <a:cxn ang="3cd4">
                  <a:pos x="hc" y="t"/>
                </a:cxn>
                <a:cxn ang="0">
                  <a:pos x="r" y="vc"/>
                </a:cxn>
                <a:cxn ang="cd4">
                  <a:pos x="hc" y="b"/>
                </a:cxn>
                <a:cxn ang="cd2">
                  <a:pos x="l" y="vc"/>
                </a:cxn>
                <a:cxn ang="f46">
                  <a:pos x="f79" y="f80"/>
                </a:cxn>
                <a:cxn ang="f46">
                  <a:pos x="f81" y="f82"/>
                </a:cxn>
                <a:cxn ang="f46">
                  <a:pos x="f83" y="f82"/>
                </a:cxn>
                <a:cxn ang="f46">
                  <a:pos x="f84" y="f80"/>
                </a:cxn>
                <a:cxn ang="f46">
                  <a:pos x="f85" y="f86"/>
                </a:cxn>
                <a:cxn ang="f46">
                  <a:pos x="f87" y="f88"/>
                </a:cxn>
                <a:cxn ang="f46">
                  <a:pos x="f81" y="f89"/>
                </a:cxn>
                <a:cxn ang="f46">
                  <a:pos x="f79" y="f90"/>
                </a:cxn>
                <a:cxn ang="f46">
                  <a:pos x="f79" y="f80"/>
                </a:cxn>
              </a:cxnLst>
              <a:rect l="f75" t="f78" r="f76" b="f77"/>
              <a:pathLst>
                <a:path w="2466825" h="2514601">
                  <a:moveTo>
                    <a:pt x="f5" y="f8"/>
                  </a:moveTo>
                  <a:cubicBezTo>
                    <a:pt x="f5" y="f9"/>
                    <a:pt x="f9" y="f5"/>
                    <a:pt x="f8" y="f5"/>
                  </a:cubicBezTo>
                  <a:lnTo>
                    <a:pt x="f10" y="f5"/>
                  </a:lnTo>
                  <a:cubicBezTo>
                    <a:pt x="f11" y="f5"/>
                    <a:pt x="f12" y="f9"/>
                    <a:pt x="f12" y="f8"/>
                  </a:cubicBezTo>
                  <a:cubicBezTo>
                    <a:pt x="f12" y="f13"/>
                    <a:pt x="f6" y="f14"/>
                    <a:pt x="f6" y="f15"/>
                  </a:cubicBezTo>
                  <a:cubicBezTo>
                    <a:pt x="f6" y="f16"/>
                    <a:pt x="f17" y="f18"/>
                    <a:pt x="f19" y="f18"/>
                  </a:cubicBezTo>
                  <a:lnTo>
                    <a:pt x="f8" y="f7"/>
                  </a:lnTo>
                  <a:cubicBezTo>
                    <a:pt x="f9" y="f7"/>
                    <a:pt x="f5" y="f20"/>
                    <a:pt x="f5" y="f21"/>
                  </a:cubicBezTo>
                  <a:lnTo>
                    <a:pt x="f5" y="f8"/>
                  </a:lnTo>
                  <a:close/>
                </a:path>
              </a:pathLst>
            </a:custGeom>
            <a:solidFill>
              <a:srgbClr val="CCD6E7"/>
            </a:solidFill>
            <a:ln cap="flat">
              <a:noFill/>
              <a:prstDash val="solid"/>
            </a:ln>
          </p:spPr>
          <p:txBody>
            <a:bodyPr vert="horz" wrap="square" lIns="80010" tIns="80010" rIns="80010" bIns="1840229" anchor="ctr" anchorCtr="1" compatLnSpc="1">
              <a:noAutofit/>
            </a:bodyPr>
            <a:lstStyle/>
            <a:p>
              <a:pPr marL="0" marR="0" lvl="0" indent="0" algn="ctr" defTabSz="933446" rtl="0" fontAlgn="auto" hangingPunct="1">
                <a:lnSpc>
                  <a:spcPct val="90000"/>
                </a:lnSpc>
                <a:spcBef>
                  <a:spcPts val="0"/>
                </a:spcBef>
                <a:spcAft>
                  <a:spcPts val="900"/>
                </a:spcAft>
                <a:buNone/>
                <a:tabLst/>
                <a:defRPr sz="1800" b="0" i="0" u="none" strike="noStrike" kern="0" cap="none" spc="0" baseline="0">
                  <a:solidFill>
                    <a:srgbClr val="000000"/>
                  </a:solidFill>
                  <a:uFillTx/>
                </a:defRPr>
              </a:pPr>
              <a:r>
                <a:rPr lang="en-US" sz="2100" b="0" i="0" u="none" strike="noStrike" kern="1200" cap="none" spc="0" baseline="0">
                  <a:solidFill>
                    <a:srgbClr val="000000"/>
                  </a:solidFill>
                  <a:uFillTx/>
                  <a:latin typeface="Calibri"/>
                </a:rPr>
                <a:t>Oregon Modified Diploma</a:t>
              </a:r>
            </a:p>
          </p:txBody>
        </p:sp>
        <p:sp>
          <p:nvSpPr>
            <p:cNvPr id="8" name="Freeform 7"/>
            <p:cNvSpPr/>
            <p:nvPr/>
          </p:nvSpPr>
          <p:spPr>
            <a:xfrm>
              <a:off x="3680514" y="3307083"/>
              <a:ext cx="1973458" cy="1634490"/>
            </a:xfrm>
            <a:custGeom>
              <a:avLst/>
              <a:gdLst>
                <a:gd name="f0" fmla="val 10800000"/>
                <a:gd name="f1" fmla="val 5400000"/>
                <a:gd name="f2" fmla="val 180"/>
                <a:gd name="f3" fmla="val w"/>
                <a:gd name="f4" fmla="val h"/>
                <a:gd name="f5" fmla="val 0"/>
                <a:gd name="f6" fmla="val 1973460"/>
                <a:gd name="f7" fmla="val 1634490"/>
                <a:gd name="f8" fmla="val 163449"/>
                <a:gd name="f9" fmla="val 73179"/>
                <a:gd name="f10" fmla="val 1810011"/>
                <a:gd name="f11" fmla="val 1900281"/>
                <a:gd name="f12" fmla="val 1471041"/>
                <a:gd name="f13" fmla="val 1561311"/>
                <a:gd name="f14" fmla="+- 0 0 -90"/>
                <a:gd name="f15" fmla="*/ f3 1 1973460"/>
                <a:gd name="f16" fmla="*/ f4 1 1634490"/>
                <a:gd name="f17" fmla="val f5"/>
                <a:gd name="f18" fmla="val f6"/>
                <a:gd name="f19" fmla="val f7"/>
                <a:gd name="f20" fmla="*/ f14 f0 1"/>
                <a:gd name="f21" fmla="+- f19 0 f17"/>
                <a:gd name="f22" fmla="+- f18 0 f17"/>
                <a:gd name="f23" fmla="*/ f20 1 f2"/>
                <a:gd name="f24" fmla="*/ f22 1 1973460"/>
                <a:gd name="f25" fmla="*/ f21 1 1634490"/>
                <a:gd name="f26" fmla="*/ 0 f22 1"/>
                <a:gd name="f27" fmla="*/ 163449 f21 1"/>
                <a:gd name="f28" fmla="*/ 163449 f22 1"/>
                <a:gd name="f29" fmla="*/ 0 f21 1"/>
                <a:gd name="f30" fmla="*/ 1810011 f22 1"/>
                <a:gd name="f31" fmla="*/ 1973460 f22 1"/>
                <a:gd name="f32" fmla="*/ 1471041 f21 1"/>
                <a:gd name="f33" fmla="*/ 1634490 f21 1"/>
                <a:gd name="f34" fmla="+- f23 0 f1"/>
                <a:gd name="f35" fmla="*/ f26 1 1973460"/>
                <a:gd name="f36" fmla="*/ f27 1 1634490"/>
                <a:gd name="f37" fmla="*/ f28 1 1973460"/>
                <a:gd name="f38" fmla="*/ f29 1 1634490"/>
                <a:gd name="f39" fmla="*/ f30 1 1973460"/>
                <a:gd name="f40" fmla="*/ f31 1 1973460"/>
                <a:gd name="f41" fmla="*/ f32 1 1634490"/>
                <a:gd name="f42" fmla="*/ f33 1 1634490"/>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973460" h="1634490">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1B75BC"/>
            </a:solidFill>
            <a:ln w="12701" cap="flat">
              <a:solidFill>
                <a:srgbClr val="FFFFFF"/>
              </a:solidFill>
              <a:prstDash val="solid"/>
              <a:miter/>
            </a:ln>
          </p:spPr>
          <p:txBody>
            <a:bodyPr vert="horz" wrap="square" lIns="111373" tIns="95499" rIns="111373" bIns="95499" anchor="ctr" anchorCtr="1" compatLnSpc="1">
              <a:noAutofit/>
            </a:bodyPr>
            <a:lstStyle/>
            <a:p>
              <a:pPr marL="0" marR="0" lvl="0" indent="0" algn="ctr" defTabSz="1111252" rtl="0" fontAlgn="auto" hangingPunct="1">
                <a:lnSpc>
                  <a:spcPct val="90000"/>
                </a:lnSpc>
                <a:spcBef>
                  <a:spcPts val="0"/>
                </a:spcBef>
                <a:spcAft>
                  <a:spcPts val="1100"/>
                </a:spcAft>
                <a:buNone/>
                <a:tabLst/>
                <a:defRPr sz="1800" b="0" i="0" u="none" strike="noStrike" kern="0" cap="none" spc="0" baseline="0">
                  <a:solidFill>
                    <a:srgbClr val="000000"/>
                  </a:solidFill>
                  <a:uFillTx/>
                </a:defRPr>
              </a:pPr>
              <a:r>
                <a:rPr lang="en-US" sz="2500" b="0" i="0" u="none" strike="noStrike" kern="1200" cap="none" spc="0" baseline="0">
                  <a:solidFill>
                    <a:srgbClr val="FFFFFF"/>
                  </a:solidFill>
                  <a:uFillTx/>
                  <a:latin typeface="Calibri"/>
                </a:rPr>
                <a:t>Transition Services During Closure</a:t>
              </a:r>
            </a:p>
          </p:txBody>
        </p:sp>
        <p:sp>
          <p:nvSpPr>
            <p:cNvPr id="9" name="Freeform 8"/>
            <p:cNvSpPr/>
            <p:nvPr/>
          </p:nvSpPr>
          <p:spPr>
            <a:xfrm>
              <a:off x="6085670" y="2552703"/>
              <a:ext cx="2466822" cy="2514600"/>
            </a:xfrm>
            <a:custGeom>
              <a:avLst/>
              <a:gdLst>
                <a:gd name="f0" fmla="val 10800000"/>
                <a:gd name="f1" fmla="val 5400000"/>
                <a:gd name="f2" fmla="val 180"/>
                <a:gd name="f3" fmla="val w"/>
                <a:gd name="f4" fmla="val h"/>
                <a:gd name="f5" fmla="val 0"/>
                <a:gd name="f6" fmla="val 2466825"/>
                <a:gd name="f7" fmla="val 2514601"/>
                <a:gd name="f8" fmla="val 246683"/>
                <a:gd name="f9" fmla="val 110444"/>
                <a:gd name="f10" fmla="val 2220143"/>
                <a:gd name="f11" fmla="val 2356382"/>
                <a:gd name="f12" fmla="val 2466826"/>
                <a:gd name="f13" fmla="val 920428"/>
                <a:gd name="f14" fmla="val 1594174"/>
                <a:gd name="f15" fmla="val 2267919"/>
                <a:gd name="f16" fmla="val 2404158"/>
                <a:gd name="f17" fmla="val 2356381"/>
                <a:gd name="f18" fmla="val 2514602"/>
                <a:gd name="f19" fmla="val 2220142"/>
                <a:gd name="f20" fmla="val 2404157"/>
                <a:gd name="f21" fmla="val 2267918"/>
                <a:gd name="f22" fmla="+- 0 0 -90"/>
                <a:gd name="f23" fmla="*/ f3 1 2466825"/>
                <a:gd name="f24" fmla="*/ f4 1 2514601"/>
                <a:gd name="f25" fmla="val f5"/>
                <a:gd name="f26" fmla="val f6"/>
                <a:gd name="f27" fmla="val f7"/>
                <a:gd name="f28" fmla="*/ f22 f0 1"/>
                <a:gd name="f29" fmla="+- f27 0 f25"/>
                <a:gd name="f30" fmla="+- f26 0 f25"/>
                <a:gd name="f31" fmla="*/ f28 1 f2"/>
                <a:gd name="f32" fmla="*/ f30 1 2466825"/>
                <a:gd name="f33" fmla="*/ f29 1 2514601"/>
                <a:gd name="f34" fmla="*/ 0 f30 1"/>
                <a:gd name="f35" fmla="*/ 246683 f29 1"/>
                <a:gd name="f36" fmla="*/ 246683 f30 1"/>
                <a:gd name="f37" fmla="*/ 0 f29 1"/>
                <a:gd name="f38" fmla="*/ 2220143 f30 1"/>
                <a:gd name="f39" fmla="*/ 2466826 f30 1"/>
                <a:gd name="f40" fmla="*/ 2466825 f30 1"/>
                <a:gd name="f41" fmla="*/ 2267919 f29 1"/>
                <a:gd name="f42" fmla="*/ 2220142 f30 1"/>
                <a:gd name="f43" fmla="*/ 2514602 f29 1"/>
                <a:gd name="f44" fmla="*/ 2514601 f29 1"/>
                <a:gd name="f45" fmla="*/ 2267918 f29 1"/>
                <a:gd name="f46" fmla="+- f31 0 f1"/>
                <a:gd name="f47" fmla="*/ f34 1 2466825"/>
                <a:gd name="f48" fmla="*/ f35 1 2514601"/>
                <a:gd name="f49" fmla="*/ f36 1 2466825"/>
                <a:gd name="f50" fmla="*/ f37 1 2514601"/>
                <a:gd name="f51" fmla="*/ f38 1 2466825"/>
                <a:gd name="f52" fmla="*/ f39 1 2466825"/>
                <a:gd name="f53" fmla="*/ f40 1 2466825"/>
                <a:gd name="f54" fmla="*/ f41 1 2514601"/>
                <a:gd name="f55" fmla="*/ f42 1 2466825"/>
                <a:gd name="f56" fmla="*/ f43 1 2514601"/>
                <a:gd name="f57" fmla="*/ f44 1 2514601"/>
                <a:gd name="f58" fmla="*/ f45 1 2514601"/>
                <a:gd name="f59" fmla="*/ f25 1 f32"/>
                <a:gd name="f60" fmla="*/ f26 1 f32"/>
                <a:gd name="f61" fmla="*/ f25 1 f33"/>
                <a:gd name="f62" fmla="*/ f27 1 f33"/>
                <a:gd name="f63" fmla="*/ f47 1 f32"/>
                <a:gd name="f64" fmla="*/ f48 1 f33"/>
                <a:gd name="f65" fmla="*/ f49 1 f32"/>
                <a:gd name="f66" fmla="*/ f50 1 f33"/>
                <a:gd name="f67" fmla="*/ f51 1 f32"/>
                <a:gd name="f68" fmla="*/ f52 1 f32"/>
                <a:gd name="f69" fmla="*/ f53 1 f32"/>
                <a:gd name="f70" fmla="*/ f54 1 f33"/>
                <a:gd name="f71" fmla="*/ f55 1 f32"/>
                <a:gd name="f72" fmla="*/ f56 1 f33"/>
                <a:gd name="f73" fmla="*/ f57 1 f33"/>
                <a:gd name="f74" fmla="*/ f58 1 f33"/>
                <a:gd name="f75" fmla="*/ f59 f23 1"/>
                <a:gd name="f76" fmla="*/ f60 f23 1"/>
                <a:gd name="f77" fmla="*/ f62 f24 1"/>
                <a:gd name="f78" fmla="*/ f61 f24 1"/>
                <a:gd name="f79" fmla="*/ f63 f23 1"/>
                <a:gd name="f80" fmla="*/ f64 f24 1"/>
                <a:gd name="f81" fmla="*/ f65 f23 1"/>
                <a:gd name="f82" fmla="*/ f66 f24 1"/>
                <a:gd name="f83" fmla="*/ f67 f23 1"/>
                <a:gd name="f84" fmla="*/ f68 f23 1"/>
                <a:gd name="f85" fmla="*/ f69 f23 1"/>
                <a:gd name="f86" fmla="*/ f70 f24 1"/>
                <a:gd name="f87" fmla="*/ f71 f23 1"/>
                <a:gd name="f88" fmla="*/ f72 f24 1"/>
                <a:gd name="f89" fmla="*/ f73 f24 1"/>
                <a:gd name="f90" fmla="*/ f74 f24 1"/>
              </a:gdLst>
              <a:ahLst/>
              <a:cxnLst>
                <a:cxn ang="3cd4">
                  <a:pos x="hc" y="t"/>
                </a:cxn>
                <a:cxn ang="0">
                  <a:pos x="r" y="vc"/>
                </a:cxn>
                <a:cxn ang="cd4">
                  <a:pos x="hc" y="b"/>
                </a:cxn>
                <a:cxn ang="cd2">
                  <a:pos x="l" y="vc"/>
                </a:cxn>
                <a:cxn ang="f46">
                  <a:pos x="f79" y="f80"/>
                </a:cxn>
                <a:cxn ang="f46">
                  <a:pos x="f81" y="f82"/>
                </a:cxn>
                <a:cxn ang="f46">
                  <a:pos x="f83" y="f82"/>
                </a:cxn>
                <a:cxn ang="f46">
                  <a:pos x="f84" y="f80"/>
                </a:cxn>
                <a:cxn ang="f46">
                  <a:pos x="f85" y="f86"/>
                </a:cxn>
                <a:cxn ang="f46">
                  <a:pos x="f87" y="f88"/>
                </a:cxn>
                <a:cxn ang="f46">
                  <a:pos x="f81" y="f89"/>
                </a:cxn>
                <a:cxn ang="f46">
                  <a:pos x="f79" y="f90"/>
                </a:cxn>
                <a:cxn ang="f46">
                  <a:pos x="f79" y="f80"/>
                </a:cxn>
              </a:cxnLst>
              <a:rect l="f75" t="f78" r="f76" b="f77"/>
              <a:pathLst>
                <a:path w="2466825" h="2514601">
                  <a:moveTo>
                    <a:pt x="f5" y="f8"/>
                  </a:moveTo>
                  <a:cubicBezTo>
                    <a:pt x="f5" y="f9"/>
                    <a:pt x="f9" y="f5"/>
                    <a:pt x="f8" y="f5"/>
                  </a:cubicBezTo>
                  <a:lnTo>
                    <a:pt x="f10" y="f5"/>
                  </a:lnTo>
                  <a:cubicBezTo>
                    <a:pt x="f11" y="f5"/>
                    <a:pt x="f12" y="f9"/>
                    <a:pt x="f12" y="f8"/>
                  </a:cubicBezTo>
                  <a:cubicBezTo>
                    <a:pt x="f12" y="f13"/>
                    <a:pt x="f6" y="f14"/>
                    <a:pt x="f6" y="f15"/>
                  </a:cubicBezTo>
                  <a:cubicBezTo>
                    <a:pt x="f6" y="f16"/>
                    <a:pt x="f17" y="f18"/>
                    <a:pt x="f19" y="f18"/>
                  </a:cubicBezTo>
                  <a:lnTo>
                    <a:pt x="f8" y="f7"/>
                  </a:lnTo>
                  <a:cubicBezTo>
                    <a:pt x="f9" y="f7"/>
                    <a:pt x="f5" y="f20"/>
                    <a:pt x="f5" y="f21"/>
                  </a:cubicBezTo>
                  <a:lnTo>
                    <a:pt x="f5" y="f8"/>
                  </a:lnTo>
                  <a:close/>
                </a:path>
              </a:pathLst>
            </a:custGeom>
            <a:solidFill>
              <a:srgbClr val="CCD6E7"/>
            </a:solidFill>
            <a:ln cap="flat">
              <a:noFill/>
              <a:prstDash val="solid"/>
            </a:ln>
          </p:spPr>
          <p:txBody>
            <a:bodyPr vert="horz" wrap="square" lIns="80010" tIns="80010" rIns="80010" bIns="1840229" anchor="ctr" anchorCtr="1" compatLnSpc="1">
              <a:noAutofit/>
            </a:bodyPr>
            <a:lstStyle/>
            <a:p>
              <a:pPr marL="0" marR="0" lvl="0" indent="0" algn="ctr" defTabSz="933446" rtl="0" fontAlgn="auto" hangingPunct="1">
                <a:lnSpc>
                  <a:spcPct val="90000"/>
                </a:lnSpc>
                <a:spcBef>
                  <a:spcPts val="0"/>
                </a:spcBef>
                <a:spcAft>
                  <a:spcPts val="900"/>
                </a:spcAft>
                <a:buNone/>
                <a:tabLst/>
                <a:defRPr sz="1800" b="0" i="0" u="none" strike="noStrike" kern="0" cap="none" spc="0" baseline="0">
                  <a:solidFill>
                    <a:srgbClr val="000000"/>
                  </a:solidFill>
                  <a:uFillTx/>
                </a:defRPr>
              </a:pPr>
              <a:r>
                <a:rPr lang="en-US" sz="2100" b="0" i="0" u="none" strike="noStrike" kern="1200" cap="none" spc="0" baseline="0">
                  <a:solidFill>
                    <a:srgbClr val="000000"/>
                  </a:solidFill>
                  <a:uFillTx/>
                  <a:latin typeface="Calibri"/>
                </a:rPr>
                <a:t>Oregon Extended Diploma</a:t>
              </a:r>
            </a:p>
          </p:txBody>
        </p:sp>
        <p:sp>
          <p:nvSpPr>
            <p:cNvPr id="10" name="Freeform 9"/>
            <p:cNvSpPr/>
            <p:nvPr/>
          </p:nvSpPr>
          <p:spPr>
            <a:xfrm>
              <a:off x="6332357" y="3307083"/>
              <a:ext cx="1973458" cy="1634490"/>
            </a:xfrm>
            <a:custGeom>
              <a:avLst/>
              <a:gdLst>
                <a:gd name="f0" fmla="val 10800000"/>
                <a:gd name="f1" fmla="val 5400000"/>
                <a:gd name="f2" fmla="val 180"/>
                <a:gd name="f3" fmla="val w"/>
                <a:gd name="f4" fmla="val h"/>
                <a:gd name="f5" fmla="val 0"/>
                <a:gd name="f6" fmla="val 1973460"/>
                <a:gd name="f7" fmla="val 1634490"/>
                <a:gd name="f8" fmla="val 163449"/>
                <a:gd name="f9" fmla="val 73179"/>
                <a:gd name="f10" fmla="val 1810011"/>
                <a:gd name="f11" fmla="val 1900281"/>
                <a:gd name="f12" fmla="val 1471041"/>
                <a:gd name="f13" fmla="val 1561311"/>
                <a:gd name="f14" fmla="+- 0 0 -90"/>
                <a:gd name="f15" fmla="*/ f3 1 1973460"/>
                <a:gd name="f16" fmla="*/ f4 1 1634490"/>
                <a:gd name="f17" fmla="val f5"/>
                <a:gd name="f18" fmla="val f6"/>
                <a:gd name="f19" fmla="val f7"/>
                <a:gd name="f20" fmla="*/ f14 f0 1"/>
                <a:gd name="f21" fmla="+- f19 0 f17"/>
                <a:gd name="f22" fmla="+- f18 0 f17"/>
                <a:gd name="f23" fmla="*/ f20 1 f2"/>
                <a:gd name="f24" fmla="*/ f22 1 1973460"/>
                <a:gd name="f25" fmla="*/ f21 1 1634490"/>
                <a:gd name="f26" fmla="*/ 0 f22 1"/>
                <a:gd name="f27" fmla="*/ 163449 f21 1"/>
                <a:gd name="f28" fmla="*/ 163449 f22 1"/>
                <a:gd name="f29" fmla="*/ 0 f21 1"/>
                <a:gd name="f30" fmla="*/ 1810011 f22 1"/>
                <a:gd name="f31" fmla="*/ 1973460 f22 1"/>
                <a:gd name="f32" fmla="*/ 1471041 f21 1"/>
                <a:gd name="f33" fmla="*/ 1634490 f21 1"/>
                <a:gd name="f34" fmla="+- f23 0 f1"/>
                <a:gd name="f35" fmla="*/ f26 1 1973460"/>
                <a:gd name="f36" fmla="*/ f27 1 1634490"/>
                <a:gd name="f37" fmla="*/ f28 1 1973460"/>
                <a:gd name="f38" fmla="*/ f29 1 1634490"/>
                <a:gd name="f39" fmla="*/ f30 1 1973460"/>
                <a:gd name="f40" fmla="*/ f31 1 1973460"/>
                <a:gd name="f41" fmla="*/ f32 1 1634490"/>
                <a:gd name="f42" fmla="*/ f33 1 1634490"/>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973460" h="1634490">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1B75BC"/>
            </a:solidFill>
            <a:ln w="12701" cap="flat">
              <a:solidFill>
                <a:srgbClr val="FFFFFF"/>
              </a:solidFill>
              <a:prstDash val="solid"/>
              <a:miter/>
            </a:ln>
          </p:spPr>
          <p:txBody>
            <a:bodyPr vert="horz" wrap="square" lIns="111373" tIns="95499" rIns="111373" bIns="95499" anchor="ctr" anchorCtr="1" compatLnSpc="1">
              <a:noAutofit/>
            </a:bodyPr>
            <a:lstStyle/>
            <a:p>
              <a:pPr marL="0" marR="0" lvl="0" indent="0" algn="ctr" defTabSz="1111252" rtl="0" fontAlgn="auto" hangingPunct="1">
                <a:lnSpc>
                  <a:spcPct val="90000"/>
                </a:lnSpc>
                <a:spcBef>
                  <a:spcPts val="0"/>
                </a:spcBef>
                <a:spcAft>
                  <a:spcPts val="1100"/>
                </a:spcAft>
                <a:buNone/>
                <a:tabLst/>
                <a:defRPr sz="1800" b="0" i="0" u="none" strike="noStrike" kern="0" cap="none" spc="0" baseline="0">
                  <a:solidFill>
                    <a:srgbClr val="000000"/>
                  </a:solidFill>
                  <a:uFillTx/>
                </a:defRPr>
              </a:pPr>
              <a:r>
                <a:rPr lang="en-US" sz="2500" b="0" i="0" u="none" strike="noStrike" kern="1200" cap="none" spc="0" baseline="0">
                  <a:solidFill>
                    <a:srgbClr val="FFFFFF"/>
                  </a:solidFill>
                  <a:uFillTx/>
                  <a:latin typeface="Calibri"/>
                </a:rPr>
                <a:t>Transition Services During Closure</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le 1"/>
          <p:cNvSpPr txBox="1">
            <a:spLocks noGrp="1"/>
          </p:cNvSpPr>
          <p:nvPr>
            <p:ph type="title"/>
          </p:nvPr>
        </p:nvSpPr>
        <p:spPr>
          <a:xfrm>
            <a:off x="0" y="1028297"/>
            <a:ext cx="9144000" cy="1013402"/>
          </a:xfrm>
        </p:spPr>
        <p:txBody>
          <a:bodyPr>
            <a:normAutofit fontScale="90000"/>
          </a:bodyPr>
          <a:lstStyle/>
          <a:p>
            <a:pPr lvl="0"/>
            <a:r>
              <a:rPr lang="en-US"/>
              <a:t>Additional Considerations for Seniors with IEPs who may Need Credits to Graduate</a:t>
            </a:r>
          </a:p>
        </p:txBody>
      </p:sp>
      <p:sp>
        <p:nvSpPr>
          <p:cNvPr id="3" name="Subtitle 2"/>
          <p:cNvSpPr txBox="1">
            <a:spLocks noGrp="1"/>
          </p:cNvSpPr>
          <p:nvPr>
            <p:ph type="subTitle" idx="4294967295"/>
          </p:nvPr>
        </p:nvSpPr>
        <p:spPr>
          <a:xfrm>
            <a:off x="200025" y="2133596"/>
            <a:ext cx="8734421" cy="4324353"/>
          </a:xfrm>
        </p:spPr>
        <p:txBody>
          <a:bodyPr/>
          <a:lstStyle/>
          <a:p>
            <a:pPr marL="342900" lvl="0" indent="-342900"/>
            <a:r>
              <a:rPr lang="en-US"/>
              <a:t>The district must ensure appropriate services and supports were provided before classifying the senior as not on track</a:t>
            </a:r>
          </a:p>
          <a:p>
            <a:pPr marL="342900" lvl="0" indent="-342900"/>
            <a:r>
              <a:rPr lang="en-US"/>
              <a:t>This includes:</a:t>
            </a:r>
          </a:p>
          <a:p>
            <a:pPr marL="800090" lvl="1" indent="-342900"/>
            <a:r>
              <a:rPr lang="en-US"/>
              <a:t>Reviewing IEP records to ensure that district provided FAPE</a:t>
            </a:r>
          </a:p>
          <a:p>
            <a:pPr marL="800090" lvl="1" indent="-342900"/>
            <a:r>
              <a:rPr lang="en-US"/>
              <a:t>Gathering evidence from each teacher/course that an appropriately developed IEP was fully implemented</a:t>
            </a:r>
          </a:p>
          <a:p>
            <a:pPr marL="800090" lvl="1" indent="-342900"/>
            <a:r>
              <a:rPr lang="en-US"/>
              <a:t>Ensuring that the parent, guardian, or person in a parental relationship was afforded the opportunity to meaningfully participate in the IEP process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itle 1"/>
          <p:cNvSpPr txBox="1">
            <a:spLocks noGrp="1"/>
          </p:cNvSpPr>
          <p:nvPr>
            <p:ph type="title"/>
          </p:nvPr>
        </p:nvSpPr>
        <p:spPr>
          <a:xfrm>
            <a:off x="0" y="1028297"/>
            <a:ext cx="9144000" cy="1013402"/>
          </a:xfrm>
        </p:spPr>
        <p:txBody>
          <a:bodyPr>
            <a:normAutofit fontScale="90000"/>
          </a:bodyPr>
          <a:lstStyle/>
          <a:p>
            <a:pPr lvl="0"/>
            <a:r>
              <a:rPr lang="en-US"/>
              <a:t>Additional Considerations for Seniors with IEPs who may Need Credits to Graduate, continued</a:t>
            </a:r>
          </a:p>
        </p:txBody>
      </p:sp>
      <p:sp>
        <p:nvSpPr>
          <p:cNvPr id="3" name="Subtitle 2"/>
          <p:cNvSpPr txBox="1">
            <a:spLocks noGrp="1"/>
          </p:cNvSpPr>
          <p:nvPr>
            <p:ph type="subTitle" idx="4294967295"/>
          </p:nvPr>
        </p:nvSpPr>
        <p:spPr>
          <a:xfrm>
            <a:off x="200025" y="2171699"/>
            <a:ext cx="8734421" cy="4171949"/>
          </a:xfrm>
        </p:spPr>
        <p:txBody>
          <a:bodyPr/>
          <a:lstStyle/>
          <a:p>
            <a:pPr marL="342900" lvl="0" indent="-342900"/>
            <a:r>
              <a:rPr lang="en-US"/>
              <a:t>The District must document the requirements above in which the senior was considered not on track. This includes evidence that:</a:t>
            </a:r>
          </a:p>
          <a:p>
            <a:pPr marL="799469" lvl="1" indent="-342900"/>
            <a:r>
              <a:rPr lang="en-US"/>
              <a:t>Specially designed instruction (SDI) was delivered as intended</a:t>
            </a:r>
            <a:endParaRPr lang="en-US">
              <a:cs typeface="Calibri"/>
            </a:endParaRPr>
          </a:p>
          <a:p>
            <a:pPr marL="799469" lvl="1" indent="-342900"/>
            <a:r>
              <a:rPr lang="en-US"/>
              <a:t>Accommodations, related services and supplementary aids and services were delivered as intended </a:t>
            </a:r>
            <a:endParaRPr lang="en-US">
              <a:cs typeface="Calibri"/>
            </a:endParaRPr>
          </a:p>
          <a:p>
            <a:pPr marL="799469" lvl="1" indent="-342900"/>
            <a:r>
              <a:rPr lang="en-US"/>
              <a:t>The IEP team worked towards the measurable annual goals contained within the IEP, including progress monitoring data</a:t>
            </a:r>
            <a:endParaRPr lang="en-US">
              <a:cs typeface="Calibri"/>
            </a:endParaRPr>
          </a:p>
          <a:p>
            <a:pPr marL="342900" lvl="0" indent="-342900"/>
            <a:r>
              <a:rPr lang="en-US"/>
              <a:t>If such documentation cannot be provided, the district shall hold that student harmless during the closure.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name="Slide25">
    <p:spTree>
      <p:nvGrpSpPr>
        <p:cNvPr id="1" name=""/>
        <p:cNvGrpSpPr/>
        <p:nvPr/>
      </p:nvGrpSpPr>
      <p:grpSpPr>
        <a:xfrm>
          <a:off x="0" y="0"/>
          <a:ext cx="0" cy="0"/>
          <a:chOff x="0" y="0"/>
          <a:chExt cx="0" cy="0"/>
        </a:xfrm>
      </p:grpSpPr>
      <p:sp>
        <p:nvSpPr>
          <p:cNvPr id="2" name="Title 1"/>
          <p:cNvSpPr txBox="1">
            <a:spLocks noGrp="1"/>
          </p:cNvSpPr>
          <p:nvPr>
            <p:ph type="title"/>
          </p:nvPr>
        </p:nvSpPr>
        <p:spPr>
          <a:xfrm>
            <a:off x="0" y="1028297"/>
            <a:ext cx="9144000" cy="1013402"/>
          </a:xfrm>
        </p:spPr>
        <p:txBody>
          <a:bodyPr/>
          <a:lstStyle/>
          <a:p>
            <a:pPr lvl="0"/>
            <a:r>
              <a:rPr lang="en-US"/>
              <a:t>Guidance Documents </a:t>
            </a:r>
          </a:p>
        </p:txBody>
      </p:sp>
      <p:sp>
        <p:nvSpPr>
          <p:cNvPr id="3" name="Subtitle 2"/>
          <p:cNvSpPr txBox="1">
            <a:spLocks noGrp="1"/>
          </p:cNvSpPr>
          <p:nvPr>
            <p:ph type="subTitle" idx="4294967295"/>
          </p:nvPr>
        </p:nvSpPr>
        <p:spPr>
          <a:xfrm>
            <a:off x="200025" y="2171699"/>
            <a:ext cx="8734421" cy="4171949"/>
          </a:xfrm>
        </p:spPr>
        <p:txBody>
          <a:bodyPr/>
          <a:lstStyle/>
          <a:p>
            <a:endParaRPr lang="en-US"/>
          </a:p>
        </p:txBody>
      </p:sp>
      <p:pic>
        <p:nvPicPr>
          <p:cNvPr id="4" name="Picture 4" descr="A screenshot of a cell phone&#10;&#10;Description generated with very high confidence">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61328" y="2002106"/>
            <a:ext cx="9026911" cy="4509747"/>
          </a:xfrm>
          <a:prstGeom prst="rect">
            <a:avLst/>
          </a:prstGeom>
          <a:noFill/>
          <a:ln cap="flat">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p:cNvSpPr txBox="1">
            <a:spLocks noGrp="1"/>
          </p:cNvSpPr>
          <p:nvPr>
            <p:ph type="title"/>
          </p:nvPr>
        </p:nvSpPr>
        <p:spPr>
          <a:xfrm>
            <a:off x="0" y="1028297"/>
            <a:ext cx="9144000" cy="1013402"/>
          </a:xfrm>
        </p:spPr>
        <p:txBody>
          <a:bodyPr/>
          <a:lstStyle/>
          <a:p>
            <a:pPr lvl="0"/>
            <a:r>
              <a:rPr lang="en-US"/>
              <a:t>Speech-Language Pathology TeleHealth</a:t>
            </a:r>
          </a:p>
        </p:txBody>
      </p:sp>
      <p:sp>
        <p:nvSpPr>
          <p:cNvPr id="3" name="Subtitle 2"/>
          <p:cNvSpPr txBox="1">
            <a:spLocks noGrp="1"/>
          </p:cNvSpPr>
          <p:nvPr>
            <p:ph type="subTitle" idx="4294967295"/>
          </p:nvPr>
        </p:nvSpPr>
        <p:spPr>
          <a:xfrm>
            <a:off x="200025" y="2037886"/>
            <a:ext cx="8734421" cy="4305763"/>
          </a:xfrm>
        </p:spPr>
        <p:txBody>
          <a:bodyPr/>
          <a:lstStyle/>
          <a:p>
            <a:pPr marL="0" lvl="0" indent="0">
              <a:buNone/>
            </a:pPr>
            <a:r>
              <a:rPr lang="en-US" sz="2400"/>
              <a:t>Released in coordination with the Board of Examiners for Speech-Language Pathology and Audiology</a:t>
            </a:r>
          </a:p>
          <a:p>
            <a:pPr marL="342900" lvl="0" indent="-342900"/>
            <a:r>
              <a:rPr lang="en-US" sz="2400"/>
              <a:t>SLPs, SLPAs, and Audiologists are covered by this guidance</a:t>
            </a:r>
          </a:p>
          <a:p>
            <a:pPr marL="342900" lvl="0" indent="-342900"/>
            <a:r>
              <a:rPr lang="en-US" sz="2400"/>
              <a:t>Telehealth is allowed by the Board of Examiners.</a:t>
            </a:r>
          </a:p>
          <a:p>
            <a:pPr marL="342900" lvl="0" indent="-342900"/>
            <a:r>
              <a:rPr lang="en-US" sz="2400"/>
              <a:t>There are requirements for SLP Telehealth already outlined in rule (OAR 335-005-0016). Of note among these:</a:t>
            </a:r>
          </a:p>
          <a:p>
            <a:pPr marL="799469" lvl="1" indent="-342900"/>
            <a:r>
              <a:rPr lang="en-US" sz="2000"/>
              <a:t>Services must be equivalent in quality to in-person services</a:t>
            </a:r>
            <a:endParaRPr lang="en-US" sz="2000">
              <a:cs typeface="Calibri"/>
            </a:endParaRPr>
          </a:p>
          <a:p>
            <a:pPr marL="799469" lvl="1" indent="-342900"/>
            <a:r>
              <a:rPr lang="en-US" sz="2000"/>
              <a:t>Services must conform to professional standards</a:t>
            </a:r>
            <a:endParaRPr lang="en-US" sz="2000">
              <a:cs typeface="Calibri"/>
            </a:endParaRPr>
          </a:p>
          <a:p>
            <a:pPr marL="799469" lvl="1" indent="-342900"/>
            <a:r>
              <a:rPr lang="en-US" sz="2000"/>
              <a:t>Client must be a candidate for telepractice (determined by provider)</a:t>
            </a:r>
            <a:endParaRPr lang="en-US" sz="2000">
              <a:cs typeface="Calibri"/>
            </a:endParaRPr>
          </a:p>
          <a:p>
            <a:pPr marL="799469" lvl="1" indent="-342900"/>
            <a:r>
              <a:rPr lang="en-US" sz="2000"/>
              <a:t>Telepractitioner has knowledge and skills to competently telepractice</a:t>
            </a:r>
            <a:endParaRPr lang="en-US" sz="2000">
              <a:cs typeface="Calibri"/>
            </a:endParaRPr>
          </a:p>
          <a:p>
            <a:pPr marL="799469" lvl="1" indent="-342900"/>
            <a:r>
              <a:rPr lang="en-US" sz="2000"/>
              <a:t>Provider must receive prior consent from client/parent/guardian</a:t>
            </a:r>
            <a:endParaRPr lang="en-US" sz="2000">
              <a:cs typeface="Calibri"/>
            </a:endParaRPr>
          </a:p>
          <a:p>
            <a:pPr marL="342900" lvl="0" indent="-342900"/>
            <a:endParaRPr lang="en-US" sz="2400"/>
          </a:p>
          <a:p>
            <a:pPr marL="342900" lvl="0" indent="-342900"/>
            <a:endParaRPr lang="en-US" sz="2400"/>
          </a:p>
          <a:p>
            <a:pPr marL="342900" lvl="0" indent="-342900"/>
            <a:endParaRPr lang="en-US" sz="2400"/>
          </a:p>
          <a:p>
            <a:pPr marL="342900" lvl="0" indent="-342900"/>
            <a:endParaRPr lang="en-U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name="Slide11">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TeleHealth Guidance</a:t>
            </a:r>
          </a:p>
        </p:txBody>
      </p:sp>
      <p:sp>
        <p:nvSpPr>
          <p:cNvPr id="3" name="Subtitle 2"/>
          <p:cNvSpPr txBox="1">
            <a:spLocks noGrp="1"/>
          </p:cNvSpPr>
          <p:nvPr>
            <p:ph type="subTitle" idx="4294967295"/>
          </p:nvPr>
        </p:nvSpPr>
        <p:spPr>
          <a:xfrm>
            <a:off x="200025" y="2171699"/>
            <a:ext cx="8734421" cy="4371975"/>
          </a:xfrm>
        </p:spPr>
        <p:txBody>
          <a:bodyPr/>
          <a:lstStyle/>
          <a:p>
            <a:pPr marL="342900" lvl="0" indent="-342900"/>
            <a:r>
              <a:rPr lang="en-US" sz="2400"/>
              <a:t>All follow a consistent format with similar questions</a:t>
            </a:r>
          </a:p>
          <a:p>
            <a:pPr marL="342900" lvl="0" indent="-342900"/>
            <a:r>
              <a:rPr lang="en-US" sz="2400"/>
              <a:t>Answers may be consistent across documents, or may vary based on the requirements of the applicable board</a:t>
            </a:r>
          </a:p>
          <a:p>
            <a:pPr marL="342900" lvl="0" indent="-342900"/>
            <a:r>
              <a:rPr lang="en-US" sz="2400"/>
              <a:t>Common Questions Across Guidance:</a:t>
            </a:r>
          </a:p>
          <a:p>
            <a:pPr marL="800090" lvl="1" indent="-342900"/>
            <a:r>
              <a:rPr lang="en-US" sz="2000"/>
              <a:t>Is a district and/or school program required to provide FAPE to students who experience disabilities as part of “Distance Learning for All”?</a:t>
            </a:r>
          </a:p>
          <a:p>
            <a:pPr marL="800090" lvl="1" indent="-342900"/>
            <a:r>
              <a:rPr lang="en-US" sz="2000"/>
              <a:t>Can [provider] provide Telehealth (or telepractice) services in a school setting / as part of a child’s education?</a:t>
            </a:r>
          </a:p>
          <a:p>
            <a:pPr marL="800090" lvl="1" indent="-342900"/>
            <a:r>
              <a:rPr lang="en-US" sz="2000"/>
              <a:t>Can I use Skype, Zoom, or Google to provide [specific] telehealth services?</a:t>
            </a:r>
          </a:p>
          <a:p>
            <a:pPr marL="800090" lvl="1" indent="-342900"/>
            <a:r>
              <a:rPr lang="en-US" sz="2000"/>
              <a:t>Can I bill Medicaid for school health services (SLP, OT, RN, PT) provided through telehealth? </a:t>
            </a:r>
          </a:p>
          <a:p>
            <a:pPr marL="800090" lvl="1" indent="-342900"/>
            <a:r>
              <a:rPr lang="en-US" sz="2000"/>
              <a:t>What resources are available?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p:cNvSpPr txBox="1">
            <a:spLocks noGrp="1"/>
          </p:cNvSpPr>
          <p:nvPr>
            <p:ph type="title"/>
          </p:nvPr>
        </p:nvSpPr>
        <p:spPr>
          <a:xfrm>
            <a:off x="0" y="1028297"/>
            <a:ext cx="9144000" cy="1013402"/>
          </a:xfrm>
        </p:spPr>
        <p:txBody>
          <a:bodyPr/>
          <a:lstStyle/>
          <a:p>
            <a:pPr lvl="0"/>
            <a:r>
              <a:rPr lang="en-US"/>
              <a:t>Occupational Therapy TeleHealth</a:t>
            </a:r>
          </a:p>
        </p:txBody>
      </p:sp>
      <p:sp>
        <p:nvSpPr>
          <p:cNvPr id="3" name="Subtitle 2"/>
          <p:cNvSpPr txBox="1">
            <a:spLocks noGrp="1"/>
          </p:cNvSpPr>
          <p:nvPr>
            <p:ph type="subTitle" idx="4294967295"/>
          </p:nvPr>
        </p:nvSpPr>
        <p:spPr>
          <a:xfrm>
            <a:off x="200025" y="2171699"/>
            <a:ext cx="8734421" cy="4171949"/>
          </a:xfrm>
        </p:spPr>
        <p:txBody>
          <a:bodyPr>
            <a:normAutofit lnSpcReduction="10000"/>
          </a:bodyPr>
          <a:lstStyle/>
          <a:p>
            <a:pPr marL="342900" lvl="0" indent="-342900"/>
            <a:r>
              <a:rPr lang="en-US" sz="2400"/>
              <a:t>Reviewed/Vetted by the Oregon Occupational Therapy Licensing Board.</a:t>
            </a:r>
          </a:p>
          <a:p>
            <a:pPr marL="342900" lvl="0" indent="-342900"/>
            <a:r>
              <a:rPr lang="en-US" sz="2400"/>
              <a:t>OTs and COTAs are covered by this guidance.</a:t>
            </a:r>
          </a:p>
          <a:p>
            <a:pPr marL="342900" lvl="0" indent="-342900"/>
            <a:r>
              <a:rPr lang="en-US" sz="2400"/>
              <a:t>Telehealth is allowed by the Oregon Occupational Therapy Licensing Board.</a:t>
            </a:r>
          </a:p>
          <a:p>
            <a:pPr marL="342900" lvl="0" indent="-342900"/>
            <a:r>
              <a:rPr lang="en-US" sz="2400"/>
              <a:t>There are requirements for OT Telehealth already outlined in rule (OAR 339-010-0006). Of note among these:</a:t>
            </a:r>
          </a:p>
          <a:p>
            <a:pPr marL="800090" lvl="1" indent="-342900"/>
            <a:r>
              <a:rPr lang="en-US" sz="2000"/>
              <a:t>Exercise the same standard of care when providing occupational therapy services via telehealth as with any other mode of delivery</a:t>
            </a:r>
          </a:p>
          <a:p>
            <a:pPr marL="800090" lvl="1" indent="-342900"/>
            <a:r>
              <a:rPr lang="en-US" sz="2000"/>
              <a:t>Provide services consistent with the AOTA Code of Ethics and Ethical Standards of Practice</a:t>
            </a:r>
          </a:p>
          <a:p>
            <a:pPr marL="800090" lvl="1" indent="-342900"/>
            <a:r>
              <a:rPr lang="en-US" sz="2000"/>
              <a:t>Provider must receive prior consent from client/parent/guardian</a:t>
            </a:r>
          </a:p>
        </p:txBody>
      </p:sp>
      <p:sp>
        <p:nvSpPr>
          <p:cNvPr id="4" name="TextBox 3"/>
          <p:cNvSpPr txBox="1"/>
          <p:nvPr/>
        </p:nvSpPr>
        <p:spPr>
          <a:xfrm>
            <a:off x="5276846" y="133346"/>
            <a:ext cx="3476621" cy="584777"/>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1" i="0" u="none" strike="noStrike" kern="1200" cap="none" spc="0" baseline="0">
                <a:solidFill>
                  <a:srgbClr val="FF0000"/>
                </a:solidFill>
                <a:uFillTx/>
                <a:latin typeface="Calibri"/>
              </a:rPr>
              <a:t>NOT YET RELEASED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p:cNvSpPr txBox="1">
            <a:spLocks noGrp="1"/>
          </p:cNvSpPr>
          <p:nvPr>
            <p:ph type="title"/>
          </p:nvPr>
        </p:nvSpPr>
        <p:spPr>
          <a:xfrm>
            <a:off x="0" y="1028297"/>
            <a:ext cx="9144000" cy="1013402"/>
          </a:xfrm>
        </p:spPr>
        <p:txBody>
          <a:bodyPr/>
          <a:lstStyle/>
          <a:p>
            <a:pPr lvl="0"/>
            <a:r>
              <a:rPr lang="en-US"/>
              <a:t>Physical Therapy TeleHealth</a:t>
            </a:r>
          </a:p>
        </p:txBody>
      </p:sp>
      <p:sp>
        <p:nvSpPr>
          <p:cNvPr id="3" name="Subtitle 2"/>
          <p:cNvSpPr txBox="1">
            <a:spLocks noGrp="1"/>
          </p:cNvSpPr>
          <p:nvPr>
            <p:ph type="subTitle" idx="4294967295"/>
          </p:nvPr>
        </p:nvSpPr>
        <p:spPr>
          <a:xfrm>
            <a:off x="200025" y="2171699"/>
            <a:ext cx="8734421" cy="4171949"/>
          </a:xfrm>
        </p:spPr>
        <p:txBody>
          <a:bodyPr>
            <a:normAutofit lnSpcReduction="10000"/>
          </a:bodyPr>
          <a:lstStyle/>
          <a:p>
            <a:pPr marL="342900" lvl="0" indent="-342900"/>
            <a:r>
              <a:rPr lang="en-US" sz="2400"/>
              <a:t>Reviewed/Vetted by the Oregon Physical Therapist Board</a:t>
            </a:r>
          </a:p>
          <a:p>
            <a:pPr marL="342900" lvl="0" indent="-342900"/>
            <a:r>
              <a:rPr lang="en-US" sz="2400"/>
              <a:t>PTs and PTAs are covered by this guidance</a:t>
            </a:r>
          </a:p>
          <a:p>
            <a:pPr marL="342900" lvl="0" indent="-342900"/>
            <a:r>
              <a:rPr lang="en-US" sz="2400"/>
              <a:t>Physical Therapists and Physical Therapy Assistants are allowed to provide telehealth services. Physical Therapy Aides are not.</a:t>
            </a:r>
          </a:p>
          <a:p>
            <a:pPr marL="342900" lvl="0" indent="-342900"/>
            <a:r>
              <a:rPr lang="en-US" sz="2400"/>
              <a:t>There are requirements for PT Telehealth already outlined in rule (OAR 848-140-0180).  Of note among these:</a:t>
            </a:r>
          </a:p>
          <a:p>
            <a:pPr marL="800090" lvl="1" indent="-342900"/>
            <a:r>
              <a:rPr lang="en-US" sz="2000"/>
              <a:t>Telehealth services must be at least equivalent to the quality of services delivered in-person.</a:t>
            </a:r>
          </a:p>
          <a:p>
            <a:pPr marL="800090" lvl="1" indent="-342900"/>
            <a:r>
              <a:rPr lang="en-US" sz="2000"/>
              <a:t>Telehealth services provided must conform to the scope and standards of practice and documentation in ORS (Chapter 688) and OAR.</a:t>
            </a:r>
          </a:p>
          <a:p>
            <a:pPr marL="800090" lvl="1" indent="-342900"/>
            <a:r>
              <a:rPr lang="en-US" sz="2000"/>
              <a:t>Licensee shall obtain the patient’s consent to receive the services via telehealth.</a:t>
            </a:r>
          </a:p>
          <a:p>
            <a:pPr marL="342900" lvl="0" indent="-342900"/>
            <a:endParaRPr lang="en-US" sz="2400"/>
          </a:p>
          <a:p>
            <a:pPr marL="342900" lvl="0" indent="-342900"/>
            <a:endParaRPr lang="en-US" sz="2400"/>
          </a:p>
        </p:txBody>
      </p:sp>
      <p:sp>
        <p:nvSpPr>
          <p:cNvPr id="4" name="TextBox 3"/>
          <p:cNvSpPr txBox="1"/>
          <p:nvPr/>
        </p:nvSpPr>
        <p:spPr>
          <a:xfrm>
            <a:off x="5276846" y="133346"/>
            <a:ext cx="3476621" cy="584777"/>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1" i="0" u="none" strike="noStrike" kern="1200" cap="none" spc="0" baseline="0">
                <a:solidFill>
                  <a:srgbClr val="FF0000"/>
                </a:solidFill>
                <a:uFillTx/>
                <a:latin typeface="Calibri"/>
              </a:rPr>
              <a:t>NOT YET RELEASED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p:cNvSpPr txBox="1">
            <a:spLocks noGrp="1"/>
          </p:cNvSpPr>
          <p:nvPr>
            <p:ph type="title"/>
          </p:nvPr>
        </p:nvSpPr>
        <p:spPr>
          <a:xfrm>
            <a:off x="0" y="1028297"/>
            <a:ext cx="9144000" cy="1013402"/>
          </a:xfrm>
        </p:spPr>
        <p:txBody>
          <a:bodyPr/>
          <a:lstStyle/>
          <a:p>
            <a:pPr lvl="0"/>
            <a:r>
              <a:rPr lang="en-US"/>
              <a:t>School Nursing TeleHealth</a:t>
            </a:r>
          </a:p>
        </p:txBody>
      </p:sp>
      <p:sp>
        <p:nvSpPr>
          <p:cNvPr id="3" name="Subtitle 2"/>
          <p:cNvSpPr txBox="1">
            <a:spLocks noGrp="1"/>
          </p:cNvSpPr>
          <p:nvPr>
            <p:ph type="subTitle" idx="4294967295"/>
          </p:nvPr>
        </p:nvSpPr>
        <p:spPr>
          <a:xfrm>
            <a:off x="200025" y="2171699"/>
            <a:ext cx="8734421" cy="4171949"/>
          </a:xfrm>
        </p:spPr>
        <p:txBody>
          <a:bodyPr>
            <a:normAutofit lnSpcReduction="10000"/>
          </a:bodyPr>
          <a:lstStyle/>
          <a:p>
            <a:pPr marL="342900" lvl="0" indent="-342900"/>
            <a:r>
              <a:rPr lang="en-US" sz="2400"/>
              <a:t>Released in coordination with the Oregon State Board of Nursing</a:t>
            </a:r>
          </a:p>
          <a:p>
            <a:pPr marL="342900" lvl="0" indent="-342900"/>
            <a:r>
              <a:rPr lang="en-US" sz="2400"/>
              <a:t>School nurses can provide telehealth services in a school setting</a:t>
            </a:r>
          </a:p>
          <a:p>
            <a:pPr marL="342900" lvl="0" indent="-342900"/>
            <a:r>
              <a:rPr lang="en-US" sz="2400"/>
              <a:t>The exact same nursing scope of practice standards apply regardless of whether nursing services are provided face-to-face or through the use of telecommunications technology</a:t>
            </a:r>
          </a:p>
          <a:p>
            <a:pPr marL="342900" lvl="0" indent="-342900"/>
            <a:r>
              <a:rPr lang="en-US" sz="2400"/>
              <a:t>The individual nurse has accepts or declines a client assignment based on whether they possess the knowledge, skills, abilities, and competencies to complete the assignment safely</a:t>
            </a:r>
          </a:p>
          <a:p>
            <a:pPr marL="342900" lvl="0" indent="-342900"/>
            <a:r>
              <a:rPr lang="en-US" sz="2400"/>
              <a:t>The prudent nurse would obtain verbal consent for nursing services and the provision of those services through telehealth technology (not addressed in Act)</a:t>
            </a:r>
          </a:p>
          <a:p>
            <a:pPr marL="342900" lvl="0" indent="-342900"/>
            <a:endParaRPr lang="en-US" sz="2400"/>
          </a:p>
        </p:txBody>
      </p:sp>
      <p:sp>
        <p:nvSpPr>
          <p:cNvPr id="4" name="TextBox 3"/>
          <p:cNvSpPr txBox="1"/>
          <p:nvPr/>
        </p:nvSpPr>
        <p:spPr>
          <a:xfrm>
            <a:off x="5276846" y="133346"/>
            <a:ext cx="3476621" cy="584777"/>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1" i="0" u="none" strike="noStrike" kern="1200" cap="none" spc="0" baseline="0">
                <a:solidFill>
                  <a:srgbClr val="FF0000"/>
                </a:solidFill>
                <a:uFillTx/>
                <a:latin typeface="Calibri"/>
              </a:rPr>
              <a:t>NOT YET RELEASED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name="Slide9">
    <p:spTree>
      <p:nvGrpSpPr>
        <p:cNvPr id="1" name=""/>
        <p:cNvGrpSpPr/>
        <p:nvPr/>
      </p:nvGrpSpPr>
      <p:grpSpPr>
        <a:xfrm>
          <a:off x="0" y="0"/>
          <a:ext cx="0" cy="0"/>
          <a:chOff x="0" y="0"/>
          <a:chExt cx="0" cy="0"/>
        </a:xfrm>
      </p:grpSpPr>
      <p:sp>
        <p:nvSpPr>
          <p:cNvPr id="2" name="Title 1"/>
          <p:cNvSpPr txBox="1">
            <a:spLocks noGrp="1"/>
          </p:cNvSpPr>
          <p:nvPr>
            <p:ph type="title"/>
          </p:nvPr>
        </p:nvSpPr>
        <p:spPr>
          <a:xfrm>
            <a:off x="0" y="1028297"/>
            <a:ext cx="9144000" cy="1013402"/>
          </a:xfrm>
        </p:spPr>
        <p:txBody>
          <a:bodyPr/>
          <a:lstStyle/>
          <a:p>
            <a:pPr lvl="0"/>
            <a:r>
              <a:rPr lang="en-US"/>
              <a:t>Updated Guidance</a:t>
            </a:r>
          </a:p>
        </p:txBody>
      </p:sp>
      <p:sp>
        <p:nvSpPr>
          <p:cNvPr id="3" name="Subtitle 2"/>
          <p:cNvSpPr txBox="1">
            <a:spLocks noGrp="1"/>
          </p:cNvSpPr>
          <p:nvPr>
            <p:ph type="subTitle" idx="4294967295"/>
          </p:nvPr>
        </p:nvSpPr>
        <p:spPr>
          <a:xfrm>
            <a:off x="200025" y="2171699"/>
            <a:ext cx="8734421" cy="4267203"/>
          </a:xfrm>
        </p:spPr>
        <p:txBody>
          <a:bodyPr>
            <a:normAutofit fontScale="92500"/>
          </a:bodyPr>
          <a:lstStyle/>
          <a:p>
            <a:pPr marL="342900" lvl="0" indent="-342900"/>
            <a:r>
              <a:rPr lang="en-US" sz="2400"/>
              <a:t>Special Education Leaders’ FAQ</a:t>
            </a:r>
          </a:p>
          <a:p>
            <a:pPr marL="800090" lvl="1" indent="-342900"/>
            <a:r>
              <a:rPr lang="en-US" sz="2000"/>
              <a:t>Updated to reflect shift from Supplementary Education and Learning Supports to Distance Learning for All</a:t>
            </a:r>
          </a:p>
          <a:p>
            <a:pPr marL="800090" lvl="1" indent="-342900"/>
            <a:r>
              <a:rPr lang="en-US" sz="2000"/>
              <a:t>Added questions: </a:t>
            </a:r>
          </a:p>
          <a:p>
            <a:pPr marL="1257272" lvl="2" indent="-342900"/>
            <a:r>
              <a:rPr lang="en-US" sz="1800"/>
              <a:t>Under the “Distance Learning for All” instructional plan for Oregon students, what is the obligation to implement the IEP/IFSP for students with disabilities?</a:t>
            </a:r>
          </a:p>
          <a:p>
            <a:pPr marL="1257272" lvl="2" indent="-342900"/>
            <a:r>
              <a:rPr lang="en-US" sz="1800"/>
              <a:t>What if a parent does not want to receive some special education services during this period?</a:t>
            </a:r>
          </a:p>
          <a:p>
            <a:pPr marL="1257272" lvl="2" indent="-342900"/>
            <a:r>
              <a:rPr lang="en-US" sz="1800"/>
              <a:t>Is a district required to amend each student IEP/IFSP to reflect the shift to Distance Learning for All?</a:t>
            </a:r>
          </a:p>
          <a:p>
            <a:pPr marL="1257272" lvl="2" indent="-342900"/>
            <a:r>
              <a:rPr lang="en-US" sz="1800"/>
              <a:t>How should the district/ECSE program track services and student progress with the Distance Learning for All Model, including IEP/IFSP services unable to be fulfilled?</a:t>
            </a:r>
          </a:p>
          <a:p>
            <a:pPr marL="800090" lvl="1" indent="-342900"/>
            <a:r>
              <a:rPr lang="en-US" sz="2000"/>
              <a:t>Removed questions that are no longer relevant due to school closure through academic year (e.g., Will students who miss school due to absences beyond school closure…require additional services or extended school year services?)</a:t>
            </a:r>
          </a:p>
        </p:txBody>
      </p:sp>
      <p:sp>
        <p:nvSpPr>
          <p:cNvPr id="4" name="TextBox 3"/>
          <p:cNvSpPr txBox="1"/>
          <p:nvPr/>
        </p:nvSpPr>
        <p:spPr>
          <a:xfrm>
            <a:off x="5276846" y="133346"/>
            <a:ext cx="3476621" cy="584777"/>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1" i="0" u="none" strike="noStrike" kern="1200" cap="none" spc="0" baseline="0">
                <a:solidFill>
                  <a:srgbClr val="FF0000"/>
                </a:solidFill>
                <a:uFillTx/>
                <a:latin typeface="Calibri"/>
              </a:rPr>
              <a:t>NOT YET RELEASED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itle 1"/>
          <p:cNvSpPr txBox="1">
            <a:spLocks noGrp="1"/>
          </p:cNvSpPr>
          <p:nvPr>
            <p:ph type="title"/>
          </p:nvPr>
        </p:nvSpPr>
        <p:spPr>
          <a:xfrm>
            <a:off x="2679822" y="93195"/>
            <a:ext cx="6400800" cy="857423"/>
          </a:xfrm>
          <a:prstGeom prst="rect">
            <a:avLst/>
          </a:prstGeom>
          <a:noFill/>
          <a:ln>
            <a:noFill/>
          </a:ln>
        </p:spPr>
        <p:txBody>
          <a:bodyPr vert="horz" wrap="square" lIns="91440" tIns="45720" rIns="91440" bIns="45720" anchor="ctr" anchorCtr="0" compatLnSpc="1">
            <a:noAutofit/>
          </a:bodyPr>
          <a:lstStyle/>
          <a:p>
            <a:pPr lvl="0" algn="r"/>
            <a:r>
              <a:rPr lang="en-US" sz="3200">
                <a:solidFill>
                  <a:srgbClr val="FFFFFF"/>
                </a:solidFill>
                <a:cs typeface="Calibri"/>
              </a:rPr>
              <a:t>Full School Day</a:t>
            </a:r>
          </a:p>
        </p:txBody>
      </p:sp>
      <p:graphicFrame>
        <p:nvGraphicFramePr>
          <p:cNvPr id="3" name="Content Placeholder 4" descr="Chart contains grade level in first column, Teacher-Led Learning Structured, grade-level learning directed by teacher and supported by teacher in second column. Chart also contains Learning and Supplemental Activities In addition to Teacher-Led Learning, led by the student and/or family in third column. The final column on the chart has Meeting Nutrition and Wellness Needs Breakfast, Lunch, Snacks and Recess/Play breaks. " title="Full School Day Chart"/>
          <p:cNvGraphicFramePr>
            <a:graphicFrameLocks noGrp="1"/>
          </p:cNvGraphicFramePr>
          <p:nvPr>
            <p:ph type="tbl" idx="4294967295"/>
            <p:extLst>
              <p:ext uri="{D42A27DB-BD31-4B8C-83A1-F6EECF244321}">
                <p14:modId xmlns:p14="http://schemas.microsoft.com/office/powerpoint/2010/main" val="3619188315"/>
              </p:ext>
            </p:extLst>
          </p:nvPr>
        </p:nvGraphicFramePr>
        <p:xfrm>
          <a:off x="691377" y="2057400"/>
          <a:ext cx="7886696" cy="3746824"/>
        </p:xfrm>
        <a:graphic>
          <a:graphicData uri="http://schemas.openxmlformats.org/drawingml/2006/table">
            <a:tbl>
              <a:tblPr firstRow="1" bandRow="1">
                <a:effectLst/>
                <a:tableStyleId>{5C22544A-7EE6-4342-B048-85BDC9FD1C3A}</a:tableStyleId>
              </a:tblPr>
              <a:tblGrid>
                <a:gridCol w="1971674">
                  <a:extLst>
                    <a:ext uri="{9D8B030D-6E8A-4147-A177-3AD203B41FA5}">
                      <a16:colId xmlns:a16="http://schemas.microsoft.com/office/drawing/2014/main" val="3679347494"/>
                    </a:ext>
                  </a:extLst>
                </a:gridCol>
                <a:gridCol w="1971674">
                  <a:extLst>
                    <a:ext uri="{9D8B030D-6E8A-4147-A177-3AD203B41FA5}">
                      <a16:colId xmlns:a16="http://schemas.microsoft.com/office/drawing/2014/main" val="735216032"/>
                    </a:ext>
                  </a:extLst>
                </a:gridCol>
                <a:gridCol w="1971674">
                  <a:extLst>
                    <a:ext uri="{9D8B030D-6E8A-4147-A177-3AD203B41FA5}">
                      <a16:colId xmlns:a16="http://schemas.microsoft.com/office/drawing/2014/main" val="1940218447"/>
                    </a:ext>
                  </a:extLst>
                </a:gridCol>
                <a:gridCol w="1971674">
                  <a:extLst>
                    <a:ext uri="{9D8B030D-6E8A-4147-A177-3AD203B41FA5}">
                      <a16:colId xmlns:a16="http://schemas.microsoft.com/office/drawing/2014/main" val="4093240578"/>
                    </a:ext>
                  </a:extLst>
                </a:gridCol>
              </a:tblGrid>
              <a:tr h="1237375">
                <a:tc>
                  <a:txBody>
                    <a:bodyPr/>
                    <a:lstStyle/>
                    <a:p>
                      <a:pPr marL="0" marR="0" lvl="0">
                        <a:spcBef>
                          <a:spcPts val="0"/>
                        </a:spcBef>
                        <a:spcAft>
                          <a:spcPts val="0"/>
                        </a:spcAft>
                      </a:pPr>
                      <a:r>
                        <a:rPr lang="en-US" sz="1200"/>
                        <a:t>Grade Level</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a:t>Teacher-Led Learning</a:t>
                      </a:r>
                    </a:p>
                    <a:p>
                      <a:pPr marL="0" marR="0" lvl="0">
                        <a:spcBef>
                          <a:spcPts val="0"/>
                        </a:spcBef>
                        <a:spcAft>
                          <a:spcPts val="0"/>
                        </a:spcAft>
                      </a:pPr>
                      <a:r>
                        <a:rPr lang="en-US" sz="1200"/>
                        <a:t>Structured, grade-level learning directed by teacher and supported by teacher.</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dirty="0"/>
                        <a:t>Learning and Supplemental Activities </a:t>
                      </a:r>
                    </a:p>
                    <a:p>
                      <a:pPr marL="0" marR="0" lvl="0">
                        <a:spcBef>
                          <a:spcPts val="0"/>
                        </a:spcBef>
                        <a:spcAft>
                          <a:spcPts val="0"/>
                        </a:spcAft>
                      </a:pPr>
                      <a:r>
                        <a:rPr lang="en-US" sz="1200" dirty="0"/>
                        <a:t>In addition to Teacher-Led Learning, led by the student and/or family.</a:t>
                      </a:r>
                      <a:endParaRPr lang="en-US" sz="1200" dirty="0">
                        <a:latin typeface="Calibri" pitchFamily="34"/>
                      </a:endParaRPr>
                    </a:p>
                  </a:txBody>
                  <a:tcPr marL="63495" marR="63495" marT="63495" marB="63495"/>
                </a:tc>
                <a:tc>
                  <a:txBody>
                    <a:bodyPr/>
                    <a:lstStyle/>
                    <a:p>
                      <a:pPr marL="0" marR="0" lvl="0">
                        <a:spcBef>
                          <a:spcPts val="0"/>
                        </a:spcBef>
                        <a:spcAft>
                          <a:spcPts val="0"/>
                        </a:spcAft>
                      </a:pPr>
                      <a:r>
                        <a:rPr lang="en-US" sz="1200"/>
                        <a:t>Meeting Nutrition and Wellness Needs</a:t>
                      </a:r>
                    </a:p>
                    <a:p>
                      <a:pPr marL="0" marR="0" lvl="0">
                        <a:spcBef>
                          <a:spcPts val="0"/>
                        </a:spcBef>
                        <a:spcAft>
                          <a:spcPts val="0"/>
                        </a:spcAft>
                      </a:pPr>
                      <a:r>
                        <a:rPr lang="en-US" sz="1200"/>
                        <a:t>Breakfast, Lunch, Snack and Recess/Play breaks.</a:t>
                      </a:r>
                      <a:endParaRPr lang="en-US" sz="1200">
                        <a:latin typeface="Calibri" pitchFamily="34"/>
                      </a:endParaRPr>
                    </a:p>
                  </a:txBody>
                  <a:tcPr marL="63495" marR="63495" marT="63495" marB="63495"/>
                </a:tc>
                <a:extLst>
                  <a:ext uri="{0D108BD9-81ED-4DB2-BD59-A6C34878D82A}">
                    <a16:rowId xmlns:a16="http://schemas.microsoft.com/office/drawing/2014/main" val="3557894654"/>
                  </a:ext>
                </a:extLst>
              </a:tr>
              <a:tr h="370057">
                <a:tc>
                  <a:txBody>
                    <a:bodyPr/>
                    <a:lstStyle/>
                    <a:p>
                      <a:pPr marL="0" marR="0" lvl="0">
                        <a:spcBef>
                          <a:spcPts val="0"/>
                        </a:spcBef>
                        <a:spcAft>
                          <a:spcPts val="0"/>
                        </a:spcAft>
                      </a:pPr>
                      <a:r>
                        <a:rPr lang="en-US" sz="1200"/>
                        <a:t>K-1</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a:t>45 Minutes Maximum</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a:t>1-2 Hours Recommended</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a:t>2 Hours Recommended</a:t>
                      </a:r>
                      <a:endParaRPr lang="en-US" sz="1200">
                        <a:latin typeface="Calibri" pitchFamily="34"/>
                      </a:endParaRPr>
                    </a:p>
                  </a:txBody>
                  <a:tcPr marL="63495" marR="63495" marT="63495" marB="63495"/>
                </a:tc>
                <a:extLst>
                  <a:ext uri="{0D108BD9-81ED-4DB2-BD59-A6C34878D82A}">
                    <a16:rowId xmlns:a16="http://schemas.microsoft.com/office/drawing/2014/main" val="3399964716"/>
                  </a:ext>
                </a:extLst>
              </a:tr>
              <a:tr h="370057">
                <a:tc>
                  <a:txBody>
                    <a:bodyPr/>
                    <a:lstStyle/>
                    <a:p>
                      <a:pPr marL="0" marR="0" lvl="0">
                        <a:spcBef>
                          <a:spcPts val="0"/>
                        </a:spcBef>
                        <a:spcAft>
                          <a:spcPts val="0"/>
                        </a:spcAft>
                      </a:pPr>
                      <a:r>
                        <a:rPr lang="en-US" sz="1200"/>
                        <a:t>2-3</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a:t>60 Minutes Maximum</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a:t>2 Hours Recommended</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a:t>2 Hours Recommended</a:t>
                      </a:r>
                      <a:endParaRPr lang="en-US" sz="1200">
                        <a:latin typeface="Calibri" pitchFamily="34"/>
                      </a:endParaRPr>
                    </a:p>
                  </a:txBody>
                  <a:tcPr marL="63495" marR="63495" marT="63495" marB="63495"/>
                </a:tc>
                <a:extLst>
                  <a:ext uri="{0D108BD9-81ED-4DB2-BD59-A6C34878D82A}">
                    <a16:rowId xmlns:a16="http://schemas.microsoft.com/office/drawing/2014/main" val="2994710404"/>
                  </a:ext>
                </a:extLst>
              </a:tr>
              <a:tr h="370057">
                <a:tc>
                  <a:txBody>
                    <a:bodyPr/>
                    <a:lstStyle/>
                    <a:p>
                      <a:pPr marL="0" marR="0" lvl="0">
                        <a:spcBef>
                          <a:spcPts val="0"/>
                        </a:spcBef>
                        <a:spcAft>
                          <a:spcPts val="0"/>
                        </a:spcAft>
                      </a:pPr>
                      <a:r>
                        <a:rPr lang="en-US" sz="1200"/>
                        <a:t>4-5</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a:t>90 Minutes Maximum</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a:t>3 Hours Recommended</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a:t>2 Hours Recommended</a:t>
                      </a:r>
                      <a:endParaRPr lang="en-US" sz="1200">
                        <a:latin typeface="Calibri" pitchFamily="34"/>
                      </a:endParaRPr>
                    </a:p>
                  </a:txBody>
                  <a:tcPr marL="63495" marR="63495" marT="63495" marB="63495"/>
                </a:tc>
                <a:extLst>
                  <a:ext uri="{0D108BD9-81ED-4DB2-BD59-A6C34878D82A}">
                    <a16:rowId xmlns:a16="http://schemas.microsoft.com/office/drawing/2014/main" val="3076811414"/>
                  </a:ext>
                </a:extLst>
              </a:tr>
              <a:tr h="809500">
                <a:tc>
                  <a:txBody>
                    <a:bodyPr/>
                    <a:lstStyle/>
                    <a:p>
                      <a:pPr marL="0" marR="0" lvl="0">
                        <a:spcBef>
                          <a:spcPts val="0"/>
                        </a:spcBef>
                        <a:spcAft>
                          <a:spcPts val="0"/>
                        </a:spcAft>
                      </a:pPr>
                      <a:r>
                        <a:rPr lang="en-US" sz="1200"/>
                        <a:t>6-8</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a:t>30 Minutes per Subject; </a:t>
                      </a:r>
                    </a:p>
                    <a:p>
                      <a:pPr marL="0" marR="0" lvl="0">
                        <a:spcBef>
                          <a:spcPts val="0"/>
                        </a:spcBef>
                        <a:spcAft>
                          <a:spcPts val="0"/>
                        </a:spcAft>
                      </a:pPr>
                      <a:r>
                        <a:rPr lang="en-US" sz="1200"/>
                        <a:t>3 hours Maximum</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a:t>1-2 Hours Recommended</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a:t>2 Hours Recommended</a:t>
                      </a:r>
                      <a:endParaRPr lang="en-US" sz="1200">
                        <a:latin typeface="Calibri" pitchFamily="34"/>
                      </a:endParaRPr>
                    </a:p>
                  </a:txBody>
                  <a:tcPr marL="63495" marR="63495" marT="63495" marB="63495"/>
                </a:tc>
                <a:extLst>
                  <a:ext uri="{0D108BD9-81ED-4DB2-BD59-A6C34878D82A}">
                    <a16:rowId xmlns:a16="http://schemas.microsoft.com/office/drawing/2014/main" val="1535961392"/>
                  </a:ext>
                </a:extLst>
              </a:tr>
              <a:tr h="589778">
                <a:tc>
                  <a:txBody>
                    <a:bodyPr/>
                    <a:lstStyle/>
                    <a:p>
                      <a:pPr marL="0" marR="0" lvl="0">
                        <a:spcBef>
                          <a:spcPts val="0"/>
                        </a:spcBef>
                        <a:spcAft>
                          <a:spcPts val="0"/>
                        </a:spcAft>
                      </a:pPr>
                      <a:r>
                        <a:rPr lang="en-US" sz="1200"/>
                        <a:t>9-12</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a:t>30 Minutes per Subject; </a:t>
                      </a:r>
                    </a:p>
                    <a:p>
                      <a:pPr marL="0" marR="0" lvl="0">
                        <a:spcBef>
                          <a:spcPts val="0"/>
                        </a:spcBef>
                        <a:spcAft>
                          <a:spcPts val="0"/>
                        </a:spcAft>
                      </a:pPr>
                      <a:r>
                        <a:rPr lang="en-US" sz="1200"/>
                        <a:t>3 hours Maximum</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a:t>1-2 Hours Recommended</a:t>
                      </a:r>
                      <a:endParaRPr lang="en-US" sz="1200">
                        <a:latin typeface="Calibri" pitchFamily="34"/>
                      </a:endParaRPr>
                    </a:p>
                  </a:txBody>
                  <a:tcPr marL="63495" marR="63495" marT="63495" marB="63495"/>
                </a:tc>
                <a:tc>
                  <a:txBody>
                    <a:bodyPr/>
                    <a:lstStyle/>
                    <a:p>
                      <a:pPr marL="0" marR="0" lvl="0">
                        <a:spcBef>
                          <a:spcPts val="0"/>
                        </a:spcBef>
                        <a:spcAft>
                          <a:spcPts val="0"/>
                        </a:spcAft>
                      </a:pPr>
                      <a:r>
                        <a:rPr lang="en-US" sz="1200" dirty="0"/>
                        <a:t>2 Hours Recommended</a:t>
                      </a:r>
                      <a:endParaRPr lang="en-US" sz="1200" dirty="0">
                        <a:latin typeface="Calibri" pitchFamily="34"/>
                      </a:endParaRPr>
                    </a:p>
                  </a:txBody>
                  <a:tcPr marL="63495" marR="63495" marT="63495" marB="63495"/>
                </a:tc>
                <a:extLst>
                  <a:ext uri="{0D108BD9-81ED-4DB2-BD59-A6C34878D82A}">
                    <a16:rowId xmlns:a16="http://schemas.microsoft.com/office/drawing/2014/main" val="191505741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p:cNvSpPr txBox="1">
            <a:spLocks noGrp="1"/>
          </p:cNvSpPr>
          <p:nvPr>
            <p:ph type="title"/>
          </p:nvPr>
        </p:nvSpPr>
        <p:spPr>
          <a:xfrm>
            <a:off x="0" y="1028297"/>
            <a:ext cx="9144000" cy="1013402"/>
          </a:xfrm>
        </p:spPr>
        <p:txBody>
          <a:bodyPr/>
          <a:lstStyle/>
          <a:p>
            <a:pPr lvl="0"/>
            <a:r>
              <a:rPr lang="en-US"/>
              <a:t>Updated Guidance Parent FAQ</a:t>
            </a:r>
          </a:p>
        </p:txBody>
      </p:sp>
      <p:sp>
        <p:nvSpPr>
          <p:cNvPr id="3" name="Subtitle 2"/>
          <p:cNvSpPr txBox="1">
            <a:spLocks noGrp="1"/>
          </p:cNvSpPr>
          <p:nvPr>
            <p:ph type="subTitle" idx="4294967295"/>
          </p:nvPr>
        </p:nvSpPr>
        <p:spPr>
          <a:xfrm>
            <a:off x="200025" y="2171699"/>
            <a:ext cx="8734421" cy="4171949"/>
          </a:xfrm>
        </p:spPr>
        <p:txBody>
          <a:bodyPr/>
          <a:lstStyle/>
          <a:p>
            <a:pPr marL="342900" lvl="0" indent="-342900"/>
            <a:r>
              <a:rPr lang="en-US" sz="2400"/>
              <a:t>Parent Guidance</a:t>
            </a:r>
          </a:p>
          <a:p>
            <a:pPr marL="800090" lvl="1" indent="-342900"/>
            <a:r>
              <a:rPr lang="en-US" sz="2000"/>
              <a:t>Updated to reflect shift to Distance Learning for All</a:t>
            </a:r>
          </a:p>
          <a:p>
            <a:pPr marL="800090" lvl="1" indent="-342900"/>
            <a:r>
              <a:rPr lang="en-US" sz="2000"/>
              <a:t>Released in coordination with FACT Oregon and DHS/ODDS</a:t>
            </a:r>
          </a:p>
          <a:p>
            <a:pPr marL="800090" lvl="1" indent="-342900"/>
            <a:r>
              <a:rPr lang="en-US" sz="2000"/>
              <a:t>Added some additional resources</a:t>
            </a:r>
          </a:p>
          <a:p>
            <a:pPr marL="342900" lvl="0" indent="-342900"/>
            <a:r>
              <a:rPr lang="en-US" sz="2400"/>
              <a:t>Working on translation of special education documents into other languages</a:t>
            </a:r>
          </a:p>
          <a:p>
            <a:pPr marL="342900" lvl="0" indent="-342900"/>
            <a:r>
              <a:rPr lang="en-US" sz="2400"/>
              <a:t>Developing a central repository for special education guidance related to COVID-19.  Estimated to be initially released by 4/13/2020.</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p:cNvSpPr txBox="1">
            <a:spLocks noGrp="1"/>
          </p:cNvSpPr>
          <p:nvPr>
            <p:ph type="title"/>
          </p:nvPr>
        </p:nvSpPr>
        <p:spPr>
          <a:xfrm>
            <a:off x="0" y="1028297"/>
            <a:ext cx="9144000" cy="1013402"/>
          </a:xfrm>
        </p:spPr>
        <p:txBody>
          <a:bodyPr/>
          <a:lstStyle/>
          <a:p>
            <a:pPr lvl="0"/>
            <a:r>
              <a:rPr lang="en-US"/>
              <a:t>Coming Guidance</a:t>
            </a:r>
          </a:p>
        </p:txBody>
      </p:sp>
      <p:sp>
        <p:nvSpPr>
          <p:cNvPr id="3" name="Subtitle 2"/>
          <p:cNvSpPr txBox="1">
            <a:spLocks noGrp="1"/>
          </p:cNvSpPr>
          <p:nvPr>
            <p:ph type="subTitle" idx="4294967295"/>
          </p:nvPr>
        </p:nvSpPr>
        <p:spPr>
          <a:xfrm>
            <a:off x="200025" y="2171699"/>
            <a:ext cx="8734421" cy="4171949"/>
          </a:xfrm>
        </p:spPr>
        <p:txBody>
          <a:bodyPr/>
          <a:lstStyle/>
          <a:p>
            <a:pPr marL="342900" lvl="0" indent="-342900"/>
            <a:r>
              <a:rPr lang="en-US"/>
              <a:t>Upcoming Guidance:</a:t>
            </a:r>
            <a:endParaRPr lang="en-US">
              <a:cs typeface="Calibri"/>
            </a:endParaRPr>
          </a:p>
          <a:p>
            <a:pPr marL="799469" lvl="1" indent="-342900"/>
            <a:r>
              <a:rPr lang="en-US"/>
              <a:t>JDEP/YCEP Programs</a:t>
            </a:r>
            <a:endParaRPr lang="en-US">
              <a:cs typeface="Calibri"/>
            </a:endParaRPr>
          </a:p>
          <a:p>
            <a:pPr marL="799469" lvl="1" indent="-342900"/>
            <a:r>
              <a:rPr lang="en-US"/>
              <a:t>Mental and Behavioral Health TeleHealth FAQ </a:t>
            </a:r>
            <a:endParaRPr lang="en-US">
              <a:cs typeface="Calibri"/>
            </a:endParaRPr>
          </a:p>
          <a:p>
            <a:pPr marL="342900" lvl="0" indent="-342900"/>
            <a:r>
              <a:rPr lang="en-US"/>
              <a:t>Student Privacy Considerations and Distance Learning for All</a:t>
            </a:r>
          </a:p>
          <a:p>
            <a:pPr marL="799469" lvl="1" indent="-342900"/>
            <a:r>
              <a:rPr lang="en-US"/>
              <a:t>This will not be special education specific guidance as FERPA and HIPAA apply to all students</a:t>
            </a:r>
            <a:endParaRPr lang="en-US">
              <a:cs typeface="Calibri"/>
            </a:endParaRPr>
          </a:p>
          <a:p>
            <a:pPr marL="799469" lvl="1" indent="-342900"/>
            <a:r>
              <a:rPr lang="en-US"/>
              <a:t>It will specifically address privacy during special education service provision</a:t>
            </a:r>
            <a:endParaRPr lang="en-US">
              <a:cs typeface="Calibri"/>
            </a:endParaRPr>
          </a:p>
          <a:p>
            <a:pPr marL="799469" lvl="1" indent="-342900"/>
            <a:r>
              <a:rPr lang="en-US"/>
              <a:t>Goal is to release before April 13, 2020</a:t>
            </a:r>
            <a:endParaRPr lang="en-US">
              <a:cs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name="Slide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Topics Covered</a:t>
            </a:r>
          </a:p>
        </p:txBody>
      </p:sp>
      <p:sp>
        <p:nvSpPr>
          <p:cNvPr id="3" name="Subtitle 2"/>
          <p:cNvSpPr txBox="1">
            <a:spLocks noGrp="1"/>
          </p:cNvSpPr>
          <p:nvPr>
            <p:ph type="subTitle" idx="4294967295"/>
          </p:nvPr>
        </p:nvSpPr>
        <p:spPr>
          <a:xfrm>
            <a:off x="200025" y="2171699"/>
            <a:ext cx="8734421" cy="4171949"/>
          </a:xfrm>
        </p:spPr>
        <p:txBody>
          <a:bodyPr/>
          <a:lstStyle/>
          <a:p>
            <a:pPr marL="342900" lvl="0" indent="-342900"/>
            <a:r>
              <a:rPr lang="en-US" sz="2400" b="1">
                <a:solidFill>
                  <a:srgbClr val="00B050"/>
                </a:solidFill>
              </a:rPr>
              <a:t>Released:</a:t>
            </a:r>
            <a:r>
              <a:rPr lang="en-US" sz="2400" b="1"/>
              <a:t> </a:t>
            </a:r>
            <a:r>
              <a:rPr lang="en-US" sz="2400"/>
              <a:t>Graduation Pathways 2020</a:t>
            </a:r>
          </a:p>
          <a:p>
            <a:pPr marL="342900" lvl="0" indent="-342900"/>
            <a:r>
              <a:rPr lang="en-US" sz="2400" b="1">
                <a:solidFill>
                  <a:srgbClr val="00B050"/>
                </a:solidFill>
              </a:rPr>
              <a:t>Released:</a:t>
            </a:r>
            <a:r>
              <a:rPr lang="en-US" sz="2400" b="1"/>
              <a:t> </a:t>
            </a:r>
            <a:r>
              <a:rPr lang="en-US" sz="2400"/>
              <a:t>Speech-Language Pathology TeleHealth</a:t>
            </a:r>
          </a:p>
          <a:p>
            <a:pPr marL="342900" lvl="0" indent="-342900"/>
            <a:r>
              <a:rPr lang="en-US" sz="2400" b="1">
                <a:solidFill>
                  <a:srgbClr val="0070C0"/>
                </a:solidFill>
              </a:rPr>
              <a:t>Pending:</a:t>
            </a:r>
            <a:r>
              <a:rPr lang="en-US" sz="2400"/>
              <a:t> Occupational Therapy TeleHealth</a:t>
            </a:r>
          </a:p>
          <a:p>
            <a:pPr marL="342900" lvl="0" indent="-342900"/>
            <a:r>
              <a:rPr lang="en-US" sz="2400" b="1">
                <a:solidFill>
                  <a:srgbClr val="0070C0"/>
                </a:solidFill>
              </a:rPr>
              <a:t>Pending:</a:t>
            </a:r>
            <a:r>
              <a:rPr lang="en-US" sz="2400" b="1"/>
              <a:t> </a:t>
            </a:r>
            <a:r>
              <a:rPr lang="en-US" sz="2400"/>
              <a:t>Physical Therapy TeleHealth</a:t>
            </a:r>
          </a:p>
          <a:p>
            <a:pPr marL="342900" lvl="0" indent="-342900"/>
            <a:r>
              <a:rPr lang="en-US" sz="2400" b="1">
                <a:solidFill>
                  <a:srgbClr val="0070C0"/>
                </a:solidFill>
              </a:rPr>
              <a:t>Pending:</a:t>
            </a:r>
            <a:r>
              <a:rPr lang="en-US" sz="2400" b="1"/>
              <a:t> </a:t>
            </a:r>
            <a:r>
              <a:rPr lang="en-US" sz="2400"/>
              <a:t>School Nursing TeleHealth</a:t>
            </a:r>
          </a:p>
          <a:p>
            <a:pPr marL="342900" lvl="0" indent="-342900"/>
            <a:r>
              <a:rPr lang="en-US" sz="2400" b="1">
                <a:solidFill>
                  <a:srgbClr val="0070C0"/>
                </a:solidFill>
              </a:rPr>
              <a:t>Pending:</a:t>
            </a:r>
            <a:r>
              <a:rPr lang="en-US" sz="2400" b="1"/>
              <a:t> </a:t>
            </a:r>
            <a:r>
              <a:rPr lang="en-US" sz="2400"/>
              <a:t>Updated Special Education FAQ</a:t>
            </a:r>
          </a:p>
          <a:p>
            <a:pPr marL="342900" lvl="0" indent="-342900"/>
            <a:r>
              <a:rPr lang="en-US" sz="2400" b="1">
                <a:solidFill>
                  <a:srgbClr val="0070C0"/>
                </a:solidFill>
              </a:rPr>
              <a:t>Pending:</a:t>
            </a:r>
            <a:r>
              <a:rPr lang="en-US" sz="2400" b="1"/>
              <a:t> </a:t>
            </a:r>
            <a:r>
              <a:rPr lang="en-US" sz="2400"/>
              <a:t>Updated Parent Guidance</a:t>
            </a:r>
          </a:p>
          <a:p>
            <a:pPr marL="342900" lvl="0" indent="-342900"/>
            <a:r>
              <a:rPr lang="en-US" sz="2400" b="1">
                <a:solidFill>
                  <a:srgbClr val="FF0000"/>
                </a:solidFill>
              </a:rPr>
              <a:t>To Come: </a:t>
            </a:r>
            <a:r>
              <a:rPr lang="en-US" sz="2400"/>
              <a:t>JDEP/YCEP Guidance | Student Privacy Considerations | Mental and Behavioral TeleHealth FAQ</a:t>
            </a:r>
            <a:endParaRPr lang="en-US" sz="2400" b="1"/>
          </a:p>
          <a:p>
            <a:pPr marL="342900" lvl="0" indent="-342900"/>
            <a:endParaRPr lang="en-U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sp>
        <p:nvSpPr>
          <p:cNvPr id="2" name="Title 1"/>
          <p:cNvSpPr txBox="1">
            <a:spLocks noGrp="1"/>
          </p:cNvSpPr>
          <p:nvPr>
            <p:ph type="title"/>
          </p:nvPr>
        </p:nvSpPr>
        <p:spPr>
          <a:xfrm>
            <a:off x="2679822" y="93195"/>
            <a:ext cx="6400800" cy="857423"/>
          </a:xfrm>
          <a:prstGeom prst="rect">
            <a:avLst/>
          </a:prstGeom>
          <a:noFill/>
          <a:ln>
            <a:noFill/>
          </a:ln>
        </p:spPr>
        <p:txBody>
          <a:bodyPr vert="horz" wrap="square" lIns="91440" tIns="45720" rIns="91440" bIns="45720" anchor="ctr" anchorCtr="0" compatLnSpc="1">
            <a:noAutofit/>
          </a:bodyPr>
          <a:lstStyle/>
          <a:p>
            <a:pPr lvl="0" algn="r"/>
            <a:r>
              <a:rPr lang="en-US" sz="3200">
                <a:solidFill>
                  <a:srgbClr val="FFFFFF"/>
                </a:solidFill>
                <a:cs typeface="Calibri"/>
              </a:rPr>
              <a:t>Adjusting Specially Designed Instruction </a:t>
            </a:r>
            <a:endParaRPr lang="en-US" sz="3200">
              <a:solidFill>
                <a:srgbClr val="FFFFFF"/>
              </a:solidFill>
            </a:endParaRPr>
          </a:p>
        </p:txBody>
      </p:sp>
      <p:sp>
        <p:nvSpPr>
          <p:cNvPr id="3" name="Content Placeholder 2"/>
          <p:cNvSpPr txBox="1">
            <a:spLocks noGrp="1"/>
          </p:cNvSpPr>
          <p:nvPr>
            <p:ph type="body" idx="4294967295"/>
          </p:nvPr>
        </p:nvSpPr>
        <p:spPr>
          <a:xfrm>
            <a:off x="692027" y="2268745"/>
            <a:ext cx="7886700" cy="3229212"/>
          </a:xfrm>
        </p:spPr>
        <p:txBody>
          <a:bodyPr>
            <a:normAutofit fontScale="92500"/>
          </a:bodyPr>
          <a:lstStyle/>
          <a:p>
            <a:pPr marL="227969" lvl="0" indent="-227969"/>
            <a:r>
              <a:rPr lang="en-US">
                <a:cs typeface="Calibri"/>
              </a:rPr>
              <a:t>Adjustments to curriculum choices, modalities, instructional materials and methods DO NOT require an amendment to the IEP.  Most students IEPs could be implemented in the DL4A Plan </a:t>
            </a:r>
            <a:r>
              <a:rPr lang="en-US" b="1" i="1">
                <a:cs typeface="Calibri"/>
              </a:rPr>
              <a:t>without</a:t>
            </a:r>
            <a:r>
              <a:rPr lang="en-US">
                <a:cs typeface="Calibri"/>
              </a:rPr>
              <a:t> adjustment.</a:t>
            </a:r>
            <a:endParaRPr lang="en-US"/>
          </a:p>
          <a:p>
            <a:pPr marL="227969" lvl="0" indent="-227969"/>
            <a:r>
              <a:rPr lang="en-US">
                <a:cs typeface="Calibri"/>
              </a:rPr>
              <a:t>Adjustments to time, should be based on individual student needs and the District's DL4A Plan.</a:t>
            </a:r>
          </a:p>
          <a:p>
            <a:pPr marL="685169" lvl="1" indent="-227969"/>
            <a:r>
              <a:rPr lang="en-US">
                <a:cs typeface="Calibri"/>
              </a:rPr>
              <a:t>This will require an IEP amendment, parent participation, and a Prior Written Notice.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Title 1"/>
          <p:cNvSpPr txBox="1">
            <a:spLocks noGrp="1"/>
          </p:cNvSpPr>
          <p:nvPr>
            <p:ph type="title"/>
          </p:nvPr>
        </p:nvSpPr>
        <p:spPr>
          <a:xfrm>
            <a:off x="2679822" y="93195"/>
            <a:ext cx="6400800" cy="857423"/>
          </a:xfrm>
          <a:prstGeom prst="rect">
            <a:avLst/>
          </a:prstGeom>
          <a:noFill/>
          <a:ln>
            <a:noFill/>
          </a:ln>
        </p:spPr>
        <p:txBody>
          <a:bodyPr vert="horz" wrap="square" lIns="91440" tIns="45720" rIns="91440" bIns="45720" anchor="ctr" anchorCtr="0" compatLnSpc="1">
            <a:noAutofit/>
          </a:bodyPr>
          <a:lstStyle/>
          <a:p>
            <a:pPr lvl="0" algn="r"/>
            <a:r>
              <a:rPr lang="en-US" sz="3200">
                <a:solidFill>
                  <a:srgbClr val="FFFFFF"/>
                </a:solidFill>
                <a:cs typeface="Calibri"/>
              </a:rPr>
              <a:t>Helping Students Access General Education first</a:t>
            </a:r>
          </a:p>
        </p:txBody>
      </p:sp>
      <p:sp>
        <p:nvSpPr>
          <p:cNvPr id="3" name="Content Placeholder 2"/>
          <p:cNvSpPr txBox="1">
            <a:spLocks noGrp="1"/>
          </p:cNvSpPr>
          <p:nvPr>
            <p:ph type="body" idx="4294967295"/>
          </p:nvPr>
        </p:nvSpPr>
        <p:spPr>
          <a:xfrm>
            <a:off x="692027" y="2279891"/>
            <a:ext cx="7886700" cy="3820226"/>
          </a:xfrm>
        </p:spPr>
        <p:txBody>
          <a:bodyPr>
            <a:normAutofit fontScale="85000" lnSpcReduction="10000"/>
          </a:bodyPr>
          <a:lstStyle/>
          <a:p>
            <a:pPr marL="227969" lvl="0" indent="-227969"/>
            <a:r>
              <a:rPr lang="en-US">
                <a:cs typeface="Calibri"/>
              </a:rPr>
              <a:t>Co-plan with gen ed teams regularly</a:t>
            </a:r>
          </a:p>
          <a:p>
            <a:pPr marL="227969" lvl="0" indent="-227969"/>
            <a:r>
              <a:rPr lang="en-US">
                <a:cs typeface="Calibri"/>
              </a:rPr>
              <a:t>Bring UDL lens in planning process to the activities</a:t>
            </a:r>
            <a:endParaRPr lang="en-US"/>
          </a:p>
          <a:p>
            <a:pPr marL="227969" lvl="0" indent="-227969"/>
            <a:r>
              <a:rPr lang="en-US">
                <a:cs typeface="Calibri"/>
              </a:rPr>
              <a:t>Ensure IEP goals can be addressed in the lessons or with scaffolded additions (fluency example, main idea example)</a:t>
            </a:r>
          </a:p>
          <a:p>
            <a:pPr marL="227969" lvl="0" indent="-227969"/>
            <a:r>
              <a:rPr lang="en-US">
                <a:cs typeface="Calibri"/>
              </a:rPr>
              <a:t>Be prepared to bring ideas and materials for modifications for students with most diverse learning needs</a:t>
            </a:r>
            <a:endParaRPr lang="en-US"/>
          </a:p>
          <a:p>
            <a:pPr marL="227969" lvl="0" indent="-227969"/>
            <a:r>
              <a:rPr lang="en-US">
                <a:cs typeface="Calibri"/>
              </a:rPr>
              <a:t>Gather information on weekly check-ins to support what is going well for students in accessing their education and resolve barriers</a:t>
            </a:r>
            <a:endParaRPr lang="en-US"/>
          </a:p>
          <a:p>
            <a:pPr marL="227969" lvl="0" indent="-227969"/>
            <a:r>
              <a:rPr lang="en-US">
                <a:cs typeface="Calibri"/>
              </a:rPr>
              <a:t>Engage in assessment around IEP goals</a:t>
            </a:r>
            <a:endParaRPr lang="en-US"/>
          </a:p>
          <a:p>
            <a:pPr marL="227969" lvl="0" indent="-227969"/>
            <a:endParaRPr lang="en-US">
              <a:cs typeface="Calibri"/>
            </a:endParaRPr>
          </a:p>
        </p:txBody>
      </p:sp>
      <p:sp>
        <p:nvSpPr>
          <p:cNvPr id="4" name="Rectangle: Rounded Corners 3"/>
          <p:cNvSpPr/>
          <p:nvPr/>
        </p:nvSpPr>
        <p:spPr>
          <a:xfrm>
            <a:off x="6155475" y="1444084"/>
            <a:ext cx="2520177" cy="91440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1B75BC"/>
          </a:solidFill>
          <a:ln w="12701" cap="flat">
            <a:solidFill>
              <a:srgbClr val="115489"/>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FFFFFF"/>
                </a:solidFill>
                <a:uFillTx/>
                <a:latin typeface="Calibri"/>
                <a:cs typeface="Calibri"/>
              </a:rPr>
              <a:t>Adapted and shared from partners- not an exhaustive list</a:t>
            </a:r>
            <a:endParaRPr lang="en-US" sz="1800" b="0" i="0" u="none" strike="noStrike" kern="1200" cap="none" spc="0" baseline="0">
              <a:solidFill>
                <a:srgbClr val="FFFFFF"/>
              </a:solidFill>
              <a:uFillTx/>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Slide35">
    <p:spTree>
      <p:nvGrpSpPr>
        <p:cNvPr id="1" name=""/>
        <p:cNvGrpSpPr/>
        <p:nvPr/>
      </p:nvGrpSpPr>
      <p:grpSpPr>
        <a:xfrm>
          <a:off x="0" y="0"/>
          <a:ext cx="0" cy="0"/>
          <a:chOff x="0" y="0"/>
          <a:chExt cx="0" cy="0"/>
        </a:xfrm>
      </p:grpSpPr>
      <p:sp>
        <p:nvSpPr>
          <p:cNvPr id="2" name="Title 1"/>
          <p:cNvSpPr txBox="1">
            <a:spLocks noGrp="1"/>
          </p:cNvSpPr>
          <p:nvPr>
            <p:ph type="title"/>
          </p:nvPr>
        </p:nvSpPr>
        <p:spPr>
          <a:xfrm>
            <a:off x="2679822" y="93195"/>
            <a:ext cx="6400800" cy="857423"/>
          </a:xfrm>
          <a:prstGeom prst="rect">
            <a:avLst/>
          </a:prstGeom>
          <a:noFill/>
          <a:ln>
            <a:noFill/>
          </a:ln>
        </p:spPr>
        <p:txBody>
          <a:bodyPr vert="horz" wrap="square" lIns="91440" tIns="45720" rIns="91440" bIns="45720" anchor="ctr" anchorCtr="0" compatLnSpc="1">
            <a:noAutofit/>
          </a:bodyPr>
          <a:lstStyle/>
          <a:p>
            <a:pPr lvl="0" algn="r"/>
            <a:r>
              <a:rPr lang="en-US" sz="3200">
                <a:solidFill>
                  <a:srgbClr val="FFFFFF"/>
                </a:solidFill>
                <a:cs typeface="Calibri"/>
              </a:rPr>
              <a:t>Considerations when planning SDI</a:t>
            </a:r>
            <a:endParaRPr lang="en-US" sz="3200">
              <a:solidFill>
                <a:srgbClr val="FFFFFF"/>
              </a:solidFill>
            </a:endParaRPr>
          </a:p>
        </p:txBody>
      </p:sp>
      <p:graphicFrame>
        <p:nvGraphicFramePr>
          <p:cNvPr id="3" name="Table 20" descr=" Chart contains considerations when planning SDI with a rating system on how accessible the content is to the student and family. " title="Considerations when planning SDI Chart "/>
          <p:cNvGraphicFramePr>
            <a:graphicFrameLocks noGrp="1"/>
          </p:cNvGraphicFramePr>
          <p:nvPr>
            <p:extLst>
              <p:ext uri="{D42A27DB-BD31-4B8C-83A1-F6EECF244321}">
                <p14:modId xmlns:p14="http://schemas.microsoft.com/office/powerpoint/2010/main" val="3536814680"/>
              </p:ext>
            </p:extLst>
          </p:nvPr>
        </p:nvGraphicFramePr>
        <p:xfrm>
          <a:off x="490648" y="2230239"/>
          <a:ext cx="8240746" cy="3792864"/>
        </p:xfrm>
        <a:graphic>
          <a:graphicData uri="http://schemas.openxmlformats.org/drawingml/2006/table">
            <a:tbl>
              <a:tblPr firstRow="1" bandRow="1">
                <a:effectLst/>
                <a:tableStyleId>{5C22544A-7EE6-4342-B048-85BDC9FD1C3A}</a:tableStyleId>
              </a:tblPr>
              <a:tblGrid>
                <a:gridCol w="4159404">
                  <a:extLst>
                    <a:ext uri="{9D8B030D-6E8A-4147-A177-3AD203B41FA5}">
                      <a16:colId xmlns:a16="http://schemas.microsoft.com/office/drawing/2014/main" val="1274122315"/>
                    </a:ext>
                  </a:extLst>
                </a:gridCol>
                <a:gridCol w="4081342">
                  <a:extLst>
                    <a:ext uri="{9D8B030D-6E8A-4147-A177-3AD203B41FA5}">
                      <a16:colId xmlns:a16="http://schemas.microsoft.com/office/drawing/2014/main" val="1730709006"/>
                    </a:ext>
                  </a:extLst>
                </a:gridCol>
              </a:tblGrid>
              <a:tr h="1443599">
                <a:tc>
                  <a:txBody>
                    <a:bodyPr/>
                    <a:lstStyle/>
                    <a:p>
                      <a:pPr lvl="0" algn="ctr" rtl="0" fontAlgn="t">
                        <a:spcBef>
                          <a:spcPts val="0"/>
                        </a:spcBef>
                        <a:spcAft>
                          <a:spcPts val="0"/>
                        </a:spcAft>
                      </a:pPr>
                      <a:r>
                        <a:rPr lang="en-US" sz="1600" b="0" u="none" strike="noStrike" dirty="0"/>
                        <a:t>How much student and family can access K-5 distance learning packet instruction</a:t>
                      </a:r>
                      <a:r>
                        <a:rPr lang="en-US" sz="1400" b="0" u="none" strike="noStrike" dirty="0"/>
                        <a:t> </a:t>
                      </a:r>
                      <a:endParaRPr lang="en-US" sz="1400" b="0" dirty="0"/>
                    </a:p>
                  </a:txBody>
                  <a:tcPr marL="63495" marR="63495" marT="63495" marB="63495"/>
                </a:tc>
                <a:tc>
                  <a:txBody>
                    <a:bodyPr/>
                    <a:lstStyle/>
                    <a:p>
                      <a:pPr lvl="0" rtl="0" fontAlgn="t">
                        <a:spcBef>
                          <a:spcPts val="0"/>
                        </a:spcBef>
                        <a:spcAft>
                          <a:spcPts val="0"/>
                        </a:spcAft>
                      </a:pPr>
                      <a:r>
                        <a:rPr lang="en-US" sz="1400" u="none" strike="noStrike" dirty="0"/>
                        <a:t>Rating       1     2   3     4     5</a:t>
                      </a:r>
                      <a:endParaRPr lang="en-US" sz="1400" dirty="0"/>
                    </a:p>
                    <a:p>
                      <a:pPr lvl="0" rtl="0" fontAlgn="t">
                        <a:spcBef>
                          <a:spcPts val="0"/>
                        </a:spcBef>
                        <a:spcAft>
                          <a:spcPts val="0"/>
                        </a:spcAft>
                      </a:pPr>
                      <a:r>
                        <a:rPr lang="en-US" sz="1400" u="none" strike="noStrike" dirty="0"/>
                        <a:t>             </a:t>
                      </a:r>
                      <a:endParaRPr lang="en-US" sz="1400" dirty="0"/>
                    </a:p>
                    <a:p>
                      <a:pPr lvl="0">
                        <a:spcBef>
                          <a:spcPts val="0"/>
                        </a:spcBef>
                        <a:spcAft>
                          <a:spcPts val="0"/>
                        </a:spcAft>
                        <a:buNone/>
                      </a:pPr>
                      <a:r>
                        <a:rPr lang="en-US" sz="1400" u="none" strike="noStrike" dirty="0"/>
                        <a:t>  None      A little bit      About half Most of it         All</a:t>
                      </a:r>
                      <a:endParaRPr lang="en-US" sz="1400" dirty="0"/>
                    </a:p>
                    <a:p>
                      <a:pPr lvl="0" fontAlgn="t"/>
                      <a:r>
                        <a:rPr lang="en-US" dirty="0"/>
                        <a:t/>
                      </a:r>
                      <a:br>
                        <a:rPr lang="en-US" dirty="0"/>
                      </a:br>
                      <a:r>
                        <a:rPr lang="en-US" dirty="0"/>
                        <a:t/>
                      </a:r>
                      <a:br>
                        <a:rPr lang="en-US" dirty="0"/>
                      </a:br>
                      <a:endParaRPr lang="en-US" dirty="0"/>
                    </a:p>
                  </a:txBody>
                  <a:tcPr marL="63495" marR="63495" marT="63495" marB="63495"/>
                </a:tc>
                <a:extLst>
                  <a:ext uri="{0D108BD9-81ED-4DB2-BD59-A6C34878D82A}">
                    <a16:rowId xmlns:a16="http://schemas.microsoft.com/office/drawing/2014/main" val="1400315468"/>
                  </a:ext>
                </a:extLst>
              </a:tr>
              <a:tr h="1550538">
                <a:tc>
                  <a:txBody>
                    <a:bodyPr/>
                    <a:lstStyle/>
                    <a:p>
                      <a:pPr lvl="0" algn="ctr" rtl="0" fontAlgn="t">
                        <a:spcBef>
                          <a:spcPts val="0"/>
                        </a:spcBef>
                        <a:spcAft>
                          <a:spcPts val="0"/>
                        </a:spcAft>
                      </a:pPr>
                      <a:r>
                        <a:rPr lang="en-US" sz="1600" b="0" u="none" strike="noStrike"/>
                        <a:t>How much student and family can access 6-12 online distance learning instruction </a:t>
                      </a:r>
                      <a:endParaRPr lang="en-US" sz="1600" b="0"/>
                    </a:p>
                  </a:txBody>
                  <a:tcPr marL="63495" marR="63495" marT="63495" marB="63495"/>
                </a:tc>
                <a:tc>
                  <a:txBody>
                    <a:bodyPr/>
                    <a:lstStyle/>
                    <a:p>
                      <a:pPr lvl="0" rtl="0" fontAlgn="t">
                        <a:spcBef>
                          <a:spcPts val="0"/>
                        </a:spcBef>
                        <a:spcAft>
                          <a:spcPts val="0"/>
                        </a:spcAft>
                      </a:pPr>
                      <a:r>
                        <a:rPr lang="en-US" sz="1100" u="none" strike="noStrike"/>
                        <a:t>R</a:t>
                      </a:r>
                      <a:r>
                        <a:rPr lang="en-US" sz="1400" u="none" strike="noStrike"/>
                        <a:t>ating       1     2   3     4    5</a:t>
                      </a:r>
                      <a:endParaRPr lang="en-US" sz="1400"/>
                    </a:p>
                    <a:p>
                      <a:pPr lvl="0" rtl="0" fontAlgn="t">
                        <a:spcBef>
                          <a:spcPts val="0"/>
                        </a:spcBef>
                        <a:spcAft>
                          <a:spcPts val="0"/>
                        </a:spcAft>
                      </a:pPr>
                      <a:r>
                        <a:rPr lang="en-US" sz="1400" u="none" strike="noStrike"/>
                        <a:t>              </a:t>
                      </a:r>
                      <a:endParaRPr lang="en-US" sz="1400"/>
                    </a:p>
                    <a:p>
                      <a:pPr lvl="0">
                        <a:spcBef>
                          <a:spcPts val="0"/>
                        </a:spcBef>
                        <a:spcAft>
                          <a:spcPts val="0"/>
                        </a:spcAft>
                        <a:buNone/>
                      </a:pPr>
                      <a:r>
                        <a:rPr lang="en-US" sz="1400" u="none" strike="noStrike"/>
                        <a:t> None      A little bit      About half Most of it         All</a:t>
                      </a:r>
                      <a:r>
                        <a:rPr lang="en-US"/>
                        <a:t/>
                      </a:r>
                      <a:br>
                        <a:rPr lang="en-US"/>
                      </a:br>
                      <a:endParaRPr lang="en-US"/>
                    </a:p>
                  </a:txBody>
                  <a:tcPr marL="63495" marR="63495" marT="63495" marB="63495"/>
                </a:tc>
                <a:extLst>
                  <a:ext uri="{0D108BD9-81ED-4DB2-BD59-A6C34878D82A}">
                    <a16:rowId xmlns:a16="http://schemas.microsoft.com/office/drawing/2014/main" val="478228357"/>
                  </a:ext>
                </a:extLst>
              </a:tr>
              <a:tr h="652296">
                <a:tc>
                  <a:txBody>
                    <a:bodyPr/>
                    <a:lstStyle/>
                    <a:p>
                      <a:pPr lvl="0" algn="ctr" rtl="0" fontAlgn="t">
                        <a:spcBef>
                          <a:spcPts val="0"/>
                        </a:spcBef>
                        <a:spcAft>
                          <a:spcPts val="0"/>
                        </a:spcAft>
                      </a:pPr>
                      <a:r>
                        <a:rPr lang="en-US" sz="1600" b="0" u="none" strike="noStrike"/>
                        <a:t>Starting April 13</a:t>
                      </a:r>
                      <a:endParaRPr lang="en-US" sz="1600" b="0"/>
                    </a:p>
                  </a:txBody>
                  <a:tcPr marL="63495" marR="63495" marT="63495" marB="63495"/>
                </a:tc>
                <a:tc>
                  <a:txBody>
                    <a:bodyPr/>
                    <a:lstStyle/>
                    <a:p>
                      <a:pPr lvl="0" rtl="0" fontAlgn="t">
                        <a:spcBef>
                          <a:spcPts val="0"/>
                        </a:spcBef>
                        <a:spcAft>
                          <a:spcPts val="0"/>
                        </a:spcAft>
                      </a:pPr>
                      <a:r>
                        <a:rPr lang="en-US" sz="1100" u="none" strike="noStrike" dirty="0"/>
                        <a:t>Supports, accommodations, consultation, and services will be provided to ensure access to academic materials and help student </a:t>
                      </a:r>
                      <a:r>
                        <a:rPr lang="en-US" sz="1100" u="sng" dirty="0"/>
                        <a:t>make continued progress with IEP Goals and Objectives</a:t>
                      </a:r>
                      <a:endParaRPr lang="en-US" sz="1100" dirty="0"/>
                    </a:p>
                  </a:txBody>
                  <a:tcPr marL="63495" marR="63495" marT="63495" marB="63495"/>
                </a:tc>
                <a:extLst>
                  <a:ext uri="{0D108BD9-81ED-4DB2-BD59-A6C34878D82A}">
                    <a16:rowId xmlns:a16="http://schemas.microsoft.com/office/drawing/2014/main" val="262795797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Title 1"/>
          <p:cNvSpPr txBox="1">
            <a:spLocks noGrp="1"/>
          </p:cNvSpPr>
          <p:nvPr>
            <p:ph type="title"/>
          </p:nvPr>
        </p:nvSpPr>
        <p:spPr>
          <a:xfrm>
            <a:off x="2679822" y="93195"/>
            <a:ext cx="6400800" cy="857423"/>
          </a:xfrm>
          <a:prstGeom prst="rect">
            <a:avLst/>
          </a:prstGeom>
          <a:noFill/>
          <a:ln>
            <a:noFill/>
          </a:ln>
        </p:spPr>
        <p:txBody>
          <a:bodyPr vert="horz" wrap="square" lIns="91440" tIns="45720" rIns="91440" bIns="45720" anchor="ctr" anchorCtr="0" compatLnSpc="1">
            <a:noAutofit/>
          </a:bodyPr>
          <a:lstStyle/>
          <a:p>
            <a:pPr lvl="0" algn="r"/>
            <a:r>
              <a:rPr lang="en-US" sz="3200">
                <a:solidFill>
                  <a:srgbClr val="FFFFFF"/>
                </a:solidFill>
                <a:cs typeface="Calibri"/>
              </a:rPr>
              <a:t>Specially Designed Instruction</a:t>
            </a:r>
            <a:endParaRPr lang="en-US" sz="3200">
              <a:solidFill>
                <a:srgbClr val="FFFFFF"/>
              </a:solidFill>
            </a:endParaRPr>
          </a:p>
        </p:txBody>
      </p:sp>
      <p:sp>
        <p:nvSpPr>
          <p:cNvPr id="3" name="Content Placeholder 2"/>
          <p:cNvSpPr txBox="1">
            <a:spLocks noGrp="1"/>
          </p:cNvSpPr>
          <p:nvPr>
            <p:ph type="body" idx="4294967295"/>
          </p:nvPr>
        </p:nvSpPr>
        <p:spPr>
          <a:xfrm>
            <a:off x="692027" y="1945358"/>
            <a:ext cx="7886700" cy="4277426"/>
          </a:xfrm>
        </p:spPr>
        <p:txBody>
          <a:bodyPr/>
          <a:lstStyle/>
          <a:p>
            <a:pPr marL="227969" lvl="0" indent="-227969"/>
            <a:r>
              <a:rPr lang="en-US">
                <a:cs typeface="Calibri"/>
              </a:rPr>
              <a:t>“Specially Designed Instruction” (SDI) </a:t>
            </a:r>
            <a:r>
              <a:rPr lang="en-US" i="1">
                <a:cs typeface="Calibri"/>
              </a:rPr>
              <a:t>means adapting</a:t>
            </a:r>
            <a:r>
              <a:rPr lang="en-US">
                <a:cs typeface="Calibri"/>
              </a:rPr>
              <a:t>, as appropriate to the needs of each student, the content, methodology or delivery of instruction for the following purposes:</a:t>
            </a:r>
          </a:p>
          <a:p>
            <a:pPr marL="685169" lvl="1" indent="-227969"/>
            <a:r>
              <a:rPr lang="en-US">
                <a:cs typeface="Calibri"/>
              </a:rPr>
              <a:t> (1) To address the unique needs of the student that result from the student’s disability; and </a:t>
            </a:r>
          </a:p>
          <a:p>
            <a:pPr marL="685169" lvl="1" indent="-227969"/>
            <a:r>
              <a:rPr lang="en-US">
                <a:cs typeface="Calibri"/>
              </a:rPr>
              <a:t>(2) To ensure access of any student experiencing a disability to the general curriculum in this instance, the district’s Extended School Closure Guidance plan, so that the student can meet the educational standards within the jurisdiction of the agency that apply to all children.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Title 1"/>
          <p:cNvSpPr txBox="1">
            <a:spLocks noGrp="1"/>
          </p:cNvSpPr>
          <p:nvPr>
            <p:ph type="title"/>
          </p:nvPr>
        </p:nvSpPr>
        <p:spPr>
          <a:xfrm>
            <a:off x="2679822" y="93195"/>
            <a:ext cx="6400800" cy="857423"/>
          </a:xfrm>
          <a:prstGeom prst="rect">
            <a:avLst/>
          </a:prstGeom>
          <a:noFill/>
          <a:ln>
            <a:noFill/>
          </a:ln>
        </p:spPr>
        <p:txBody>
          <a:bodyPr vert="horz" wrap="square" lIns="91440" tIns="45720" rIns="91440" bIns="45720" anchor="ctr" anchorCtr="0" compatLnSpc="1">
            <a:noAutofit/>
          </a:bodyPr>
          <a:lstStyle/>
          <a:p>
            <a:pPr lvl="0" algn="r"/>
            <a:r>
              <a:rPr lang="en-US" sz="3200">
                <a:solidFill>
                  <a:srgbClr val="FFFFFF"/>
                </a:solidFill>
                <a:cs typeface="Calibri"/>
              </a:rPr>
              <a:t>Specially Designed Instruction</a:t>
            </a:r>
            <a:endParaRPr lang="en-US" sz="3200" b="0">
              <a:solidFill>
                <a:srgbClr val="FFFFFF"/>
              </a:solidFill>
              <a:cs typeface="Calibri"/>
            </a:endParaRPr>
          </a:p>
          <a:p>
            <a:pPr lvl="0" algn="r"/>
            <a:r>
              <a:rPr lang="en-US" sz="3200">
                <a:solidFill>
                  <a:srgbClr val="FFFFFF"/>
                </a:solidFill>
                <a:cs typeface="Calibri"/>
              </a:rPr>
              <a:t>Examples</a:t>
            </a:r>
          </a:p>
        </p:txBody>
      </p:sp>
      <p:sp>
        <p:nvSpPr>
          <p:cNvPr id="3" name="Content Placeholder 2"/>
          <p:cNvSpPr txBox="1">
            <a:spLocks noGrp="1"/>
          </p:cNvSpPr>
          <p:nvPr>
            <p:ph type="body" idx="4294967295"/>
          </p:nvPr>
        </p:nvSpPr>
        <p:spPr>
          <a:xfrm>
            <a:off x="692027" y="2134931"/>
            <a:ext cx="7886700" cy="3998643"/>
          </a:xfrm>
        </p:spPr>
        <p:txBody>
          <a:bodyPr>
            <a:normAutofit fontScale="92500" lnSpcReduction="20000"/>
          </a:bodyPr>
          <a:lstStyle/>
          <a:p>
            <a:pPr marL="0" lvl="0" indent="0">
              <a:buNone/>
            </a:pPr>
            <a:r>
              <a:rPr lang="en-US" i="1">
                <a:cs typeface="Calibri"/>
              </a:rPr>
              <a:t>SDI for reading comprehension MIGHT look like:</a:t>
            </a:r>
            <a:endParaRPr lang="en-US">
              <a:cs typeface="Calibri"/>
            </a:endParaRPr>
          </a:p>
          <a:p>
            <a:pPr marL="227969" lvl="0" indent="-227969"/>
            <a:r>
              <a:rPr lang="en-US">
                <a:cs typeface="Calibri"/>
              </a:rPr>
              <a:t>Determine a high leverage strategy to improve reading comprehension: in this case, using a graphic organizer to map story grammar</a:t>
            </a:r>
            <a:endParaRPr lang="en-US"/>
          </a:p>
          <a:p>
            <a:pPr marL="227969" lvl="0" indent="-227969"/>
            <a:r>
              <a:rPr lang="en-US">
                <a:cs typeface="Calibri"/>
              </a:rPr>
              <a:t>Embed a graphic organizer in all the students’ google classroom or other platform who will need this lesson, mail the organizer with other materials, or send pictures of it.</a:t>
            </a:r>
            <a:endParaRPr lang="en-US"/>
          </a:p>
          <a:p>
            <a:pPr marL="685169" lvl="1" indent="-227969"/>
            <a:r>
              <a:rPr lang="en-US">
                <a:cs typeface="Calibri"/>
              </a:rPr>
              <a:t>Your student can access this organizer (and others may as well)</a:t>
            </a:r>
          </a:p>
          <a:p>
            <a:pPr marL="227969" lvl="0" indent="-227969"/>
            <a:r>
              <a:rPr lang="en-US">
                <a:cs typeface="Calibri"/>
              </a:rPr>
              <a:t>Make sure the teacher includes one activity that involves finding applying story grammar questions</a:t>
            </a:r>
            <a:endParaRPr lang="en-US"/>
          </a:p>
          <a:p>
            <a:pPr marL="227969" lvl="0" indent="-227969"/>
            <a:endParaRPr lang="en-US">
              <a:cs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Slide30">
    <p:spTree>
      <p:nvGrpSpPr>
        <p:cNvPr id="1" name=""/>
        <p:cNvGrpSpPr/>
        <p:nvPr/>
      </p:nvGrpSpPr>
      <p:grpSpPr>
        <a:xfrm>
          <a:off x="0" y="0"/>
          <a:ext cx="0" cy="0"/>
          <a:chOff x="0" y="0"/>
          <a:chExt cx="0" cy="0"/>
        </a:xfrm>
      </p:grpSpPr>
      <p:sp>
        <p:nvSpPr>
          <p:cNvPr id="2" name="Title 1"/>
          <p:cNvSpPr txBox="1">
            <a:spLocks noGrp="1"/>
          </p:cNvSpPr>
          <p:nvPr>
            <p:ph type="title"/>
          </p:nvPr>
        </p:nvSpPr>
        <p:spPr>
          <a:xfrm>
            <a:off x="2679822" y="93195"/>
            <a:ext cx="6400800" cy="857423"/>
          </a:xfrm>
          <a:prstGeom prst="rect">
            <a:avLst/>
          </a:prstGeom>
          <a:noFill/>
          <a:ln>
            <a:noFill/>
          </a:ln>
        </p:spPr>
        <p:txBody>
          <a:bodyPr vert="horz" wrap="square" lIns="91440" tIns="45720" rIns="91440" bIns="45720" anchor="ctr" anchorCtr="0" compatLnSpc="1">
            <a:noAutofit/>
          </a:bodyPr>
          <a:lstStyle/>
          <a:p>
            <a:pPr lvl="0" algn="r"/>
            <a:r>
              <a:rPr lang="en-US" sz="3200">
                <a:solidFill>
                  <a:srgbClr val="FFFFFF"/>
                </a:solidFill>
                <a:cs typeface="Calibri"/>
              </a:rPr>
              <a:t>Specially Designed Instruction</a:t>
            </a:r>
            <a:endParaRPr lang="en-US" sz="3200" b="0">
              <a:solidFill>
                <a:srgbClr val="FFFFFF"/>
              </a:solidFill>
              <a:cs typeface="Calibri"/>
            </a:endParaRPr>
          </a:p>
          <a:p>
            <a:pPr lvl="0" algn="r"/>
            <a:r>
              <a:rPr lang="en-US" sz="3200">
                <a:solidFill>
                  <a:srgbClr val="FFFFFF"/>
                </a:solidFill>
                <a:cs typeface="Calibri"/>
              </a:rPr>
              <a:t>Examples</a:t>
            </a:r>
          </a:p>
        </p:txBody>
      </p:sp>
      <p:sp>
        <p:nvSpPr>
          <p:cNvPr id="3" name="Content Placeholder 2"/>
          <p:cNvSpPr txBox="1">
            <a:spLocks noGrp="1"/>
          </p:cNvSpPr>
          <p:nvPr>
            <p:ph type="body" idx="4294967295"/>
          </p:nvPr>
        </p:nvSpPr>
        <p:spPr>
          <a:xfrm>
            <a:off x="692027" y="2146078"/>
            <a:ext cx="7886700" cy="3987488"/>
          </a:xfrm>
        </p:spPr>
        <p:txBody>
          <a:bodyPr>
            <a:normAutofit fontScale="92500" lnSpcReduction="10000"/>
          </a:bodyPr>
          <a:lstStyle/>
          <a:p>
            <a:pPr marL="0" lvl="0" indent="0">
              <a:buNone/>
            </a:pPr>
            <a:r>
              <a:rPr lang="en-US" i="1">
                <a:cs typeface="Calibri"/>
              </a:rPr>
              <a:t>SDI for Spelling MIGHT look like:</a:t>
            </a:r>
            <a:endParaRPr lang="en-US">
              <a:cs typeface="Calibri"/>
            </a:endParaRPr>
          </a:p>
          <a:p>
            <a:pPr marL="227969" lvl="0" indent="-227969"/>
            <a:r>
              <a:rPr lang="en-US">
                <a:cs typeface="Calibri"/>
              </a:rPr>
              <a:t>Determine a high leverage strategy to improve spelling: ex: LOOK-SAY-COVER-WRITE-CHECK</a:t>
            </a:r>
          </a:p>
          <a:p>
            <a:pPr marL="227969" lvl="0" indent="-227969"/>
            <a:r>
              <a:rPr lang="en-US">
                <a:cs typeface="Calibri"/>
              </a:rPr>
              <a:t>Embed a video on the spelling strategy in the classroom with the general ed teacher.</a:t>
            </a:r>
          </a:p>
          <a:p>
            <a:pPr marL="685169" lvl="1" indent="-227969"/>
            <a:r>
              <a:rPr lang="en-US">
                <a:cs typeface="Calibri"/>
              </a:rPr>
              <a:t>Your student can access this video (and others may as well)</a:t>
            </a:r>
          </a:p>
          <a:p>
            <a:pPr marL="227969" lvl="0" indent="-227969"/>
            <a:r>
              <a:rPr lang="en-US">
                <a:cs typeface="Calibri"/>
              </a:rPr>
              <a:t>Make sure the teacher includes one activity that involves spelling that week.</a:t>
            </a:r>
            <a:endParaRPr lang="en-US"/>
          </a:p>
          <a:p>
            <a:pPr marL="227969" lvl="0" indent="-227969"/>
            <a:r>
              <a:rPr lang="en-US">
                <a:cs typeface="Calibri"/>
              </a:rPr>
              <a:t>This can also be adapted to over the phone with a student.</a:t>
            </a:r>
          </a:p>
          <a:p>
            <a:pPr marL="227969" lvl="0" indent="-227969"/>
            <a:endParaRPr lang="en-US" i="1">
              <a:cs typeface="Calibri"/>
            </a:endParaRPr>
          </a:p>
          <a:p>
            <a:pPr marL="227969" lvl="0" indent="-227969"/>
            <a:endParaRPr lang="en-US">
              <a:cs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DE_Powerpoint pattern backgroun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4-10Special Education Director's Webinar 2020.04.10" id="{4F932551-3FCC-4721-A05B-B918C8DF4F09}" vid="{B3F59CF4-8170-4388-8414-3AF655305692}"/>
    </a:ext>
  </a:extLst>
</a:theme>
</file>

<file path=ppt/theme/theme2.xml><?xml version="1.0" encoding="utf-8"?>
<a:theme xmlns:a="http://schemas.openxmlformats.org/drawingml/2006/main" name="OD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4-10Special Education Director's Webinar 2020.04.10" id="{4F932551-3FCC-4721-A05B-B918C8DF4F09}" vid="{49BCD962-5F2B-4436-AF57-16C66E8A55E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5DB7E7E9514D409D48DE211EBA603F" ma:contentTypeVersion="6" ma:contentTypeDescription="Create a new document." ma:contentTypeScope="" ma:versionID="fd5cb35cb3acffa6b482b50821b3510f">
  <xsd:schema xmlns:xsd="http://www.w3.org/2001/XMLSchema" xmlns:xs="http://www.w3.org/2001/XMLSchema" xmlns:p="http://schemas.microsoft.com/office/2006/metadata/properties" xmlns:ns1="http://schemas.microsoft.com/sharepoint/v3" xmlns:ns2="abe8f621-36cc-427b-b200-9b9a8e55e575" targetNamespace="http://schemas.microsoft.com/office/2006/metadata/properties" ma:root="true" ma:fieldsID="3757428b87d21a6b43985e7c12bbd98d" ns1:_="" ns2:_="">
    <xsd:import namespace="http://schemas.microsoft.com/sharepoint/v3"/>
    <xsd:import namespace="abe8f621-36cc-427b-b200-9b9a8e55e575"/>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e8f621-36cc-427b-b200-9b9a8e55e575"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Remediation_x0020_Date xmlns="abe8f621-36cc-427b-b200-9b9a8e55e575">2020-04-20T07:00:00+00:00</Remediation_x0020_Date>
    <Priority xmlns="abe8f621-36cc-427b-b200-9b9a8e55e575">New</Priority>
    <Estimated_x0020_Creation_x0020_Date xmlns="abe8f621-36cc-427b-b200-9b9a8e55e575" xsi:nil="true"/>
  </documentManagement>
</p:properties>
</file>

<file path=customXml/itemProps1.xml><?xml version="1.0" encoding="utf-8"?>
<ds:datastoreItem xmlns:ds="http://schemas.openxmlformats.org/officeDocument/2006/customXml" ds:itemID="{F15842B5-6CEA-49FA-BD1E-049DA33C5383}"/>
</file>

<file path=customXml/itemProps2.xml><?xml version="1.0" encoding="utf-8"?>
<ds:datastoreItem xmlns:ds="http://schemas.openxmlformats.org/officeDocument/2006/customXml" ds:itemID="{DA8A4801-857F-4E3C-A788-F15669712815}"/>
</file>

<file path=customXml/itemProps3.xml><?xml version="1.0" encoding="utf-8"?>
<ds:datastoreItem xmlns:ds="http://schemas.openxmlformats.org/officeDocument/2006/customXml" ds:itemID="{6421A33B-68F0-4414-9CE2-7622E83AF14D}"/>
</file>

<file path=docProps/app.xml><?xml version="1.0" encoding="utf-8"?>
<Properties xmlns="http://schemas.openxmlformats.org/officeDocument/2006/extended-properties" xmlns:vt="http://schemas.openxmlformats.org/officeDocument/2006/docPropsVTypes">
  <Template>4-10Special Education Director's Webinar 2020.04.10</Template>
  <TotalTime>18</TotalTime>
  <Words>2721</Words>
  <Application>Microsoft Office PowerPoint</Application>
  <PresentationFormat>On-screen Show (4:3)</PresentationFormat>
  <Paragraphs>256</Paragraphs>
  <Slides>32</Slides>
  <Notes>1</Notes>
  <HiddenSlides>4</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32</vt:i4>
      </vt:variant>
    </vt:vector>
  </HeadingPairs>
  <TitlesOfParts>
    <vt:vector size="36" baseType="lpstr">
      <vt:lpstr>Arial</vt:lpstr>
      <vt:lpstr>Calibri</vt:lpstr>
      <vt:lpstr>ODE_Powerpoint pattern background</vt:lpstr>
      <vt:lpstr>ODE_Powerpoint</vt:lpstr>
      <vt:lpstr>Distance Learning For All Updates  Special Education Director’s Webinar April 10, 2020  We will be starting soon. Please mute yourselves upon entering this meeting. Thank you!</vt:lpstr>
      <vt:lpstr>Topics Covered Today</vt:lpstr>
      <vt:lpstr>Full School Day</vt:lpstr>
      <vt:lpstr>Adjusting Specially Designed Instruction </vt:lpstr>
      <vt:lpstr>Helping Students Access General Education first</vt:lpstr>
      <vt:lpstr>Considerations when planning SDI</vt:lpstr>
      <vt:lpstr>Specially Designed Instruction</vt:lpstr>
      <vt:lpstr>Specially Designed Instruction Examples</vt:lpstr>
      <vt:lpstr>Specially Designed Instruction Examples</vt:lpstr>
      <vt:lpstr>Specially Designed Instruction Examples</vt:lpstr>
      <vt:lpstr>Graduation Pathways 2020</vt:lpstr>
      <vt:lpstr>Naming Inequities</vt:lpstr>
      <vt:lpstr>Foundational Premise</vt:lpstr>
      <vt:lpstr>Graduation Requirements</vt:lpstr>
      <vt:lpstr>What’s Essential</vt:lpstr>
      <vt:lpstr>Reconciling Credit</vt:lpstr>
      <vt:lpstr>Requirements and Recognition</vt:lpstr>
      <vt:lpstr>Personalized Student Graduation &amp; Transition Plans</vt:lpstr>
      <vt:lpstr>Communication Timeline</vt:lpstr>
      <vt:lpstr>Special Education Services for Seniors</vt:lpstr>
      <vt:lpstr>Additional Considerations for Seniors with IEPs who may Need Credits to Graduate</vt:lpstr>
      <vt:lpstr>Additional Considerations for Seniors with IEPs who may Need Credits to Graduate, continued</vt:lpstr>
      <vt:lpstr>Guidance Documents </vt:lpstr>
      <vt:lpstr>Speech-Language Pathology TeleHealth</vt:lpstr>
      <vt:lpstr>TeleHealth Guidance</vt:lpstr>
      <vt:lpstr>Occupational Therapy TeleHealth</vt:lpstr>
      <vt:lpstr>Physical Therapy TeleHealth</vt:lpstr>
      <vt:lpstr>School Nursing TeleHealth</vt:lpstr>
      <vt:lpstr>Updated Guidance</vt:lpstr>
      <vt:lpstr>Updated Guidance Parent FAQ</vt:lpstr>
      <vt:lpstr>Coming Guidance</vt:lpstr>
      <vt:lpstr>Topics Covered</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Distance Learning for All Updates</dc:title>
  <dc:creator>MORRIS Cameron - ODE</dc:creator>
  <cp:lastModifiedBy>TURNBULL Mariana - ODE</cp:lastModifiedBy>
  <cp:revision>3</cp:revision>
  <cp:lastPrinted>2017-08-28T18:38:33Z</cp:lastPrinted>
  <dcterms:created xsi:type="dcterms:W3CDTF">2020-04-13T18:48:48Z</dcterms:created>
  <dcterms:modified xsi:type="dcterms:W3CDTF">2020-04-20T16:59:51Z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0x010100915DB7E7E9514D409D48DE211EBA603F</vt:lpwstr>
  </property>
</Properties>
</file>