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notesSlides/notesSlide31.xml" ContentType="application/vnd.openxmlformats-officedocument.presentationml.notesSlide+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notesSlides/notesSlide33.xml" ContentType="application/vnd.openxmlformats-officedocument.presentationml.notesSlide+xml"/>
  <Override PartName="/ppt/tags/tag52.xml" ContentType="application/vnd.openxmlformats-officedocument.presentationml.tags+xml"/>
  <Override PartName="/ppt/notesSlides/notesSlide34.xml" ContentType="application/vnd.openxmlformats-officedocument.presentationml.notesSlide+xml"/>
  <Override PartName="/ppt/tags/tag53.xml" ContentType="application/vnd.openxmlformats-officedocument.presentationml.tags+xml"/>
  <Override PartName="/ppt/notesSlides/notesSlide35.xml" ContentType="application/vnd.openxmlformats-officedocument.presentationml.notesSlide+xml"/>
  <Override PartName="/ppt/tags/tag54.xml" ContentType="application/vnd.openxmlformats-officedocument.presentationml.tags+xml"/>
  <Override PartName="/ppt/notesSlides/notesSlide36.xml" ContentType="application/vnd.openxmlformats-officedocument.presentationml.notesSlide+xml"/>
  <Override PartName="/ppt/tags/tag55.xml" ContentType="application/vnd.openxmlformats-officedocument.presentationml.tags+xml"/>
  <Override PartName="/ppt/notesSlides/notesSlide37.xml" ContentType="application/vnd.openxmlformats-officedocument.presentationml.notesSlide+xml"/>
  <Override PartName="/ppt/tags/tag56.xml" ContentType="application/vnd.openxmlformats-officedocument.presentationml.tags+xml"/>
  <Override PartName="/ppt/notesSlides/notesSlide38.xml" ContentType="application/vnd.openxmlformats-officedocument.presentationml.notesSlide+xml"/>
  <Override PartName="/ppt/tags/tag57.xml" ContentType="application/vnd.openxmlformats-officedocument.presentationml.tags+xml"/>
  <Override PartName="/ppt/notesSlides/notesSlide39.xml" ContentType="application/vnd.openxmlformats-officedocument.presentationml.notesSlide+xml"/>
  <Override PartName="/ppt/tags/tag58.xml" ContentType="application/vnd.openxmlformats-officedocument.presentationml.tags+xml"/>
  <Override PartName="/ppt/notesSlides/notesSlide40.xml" ContentType="application/vnd.openxmlformats-officedocument.presentationml.notesSlide+xml"/>
  <Override PartName="/ppt/tags/tag59.xml" ContentType="application/vnd.openxmlformats-officedocument.presentationml.tags+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0.xml" ContentType="application/vnd.openxmlformats-officedocument.presentationml.tags+xml"/>
  <Override PartName="/ppt/notesSlides/notesSlide42.xml" ContentType="application/vnd.openxmlformats-officedocument.presentationml.notesSlide+xml"/>
  <Override PartName="/ppt/tags/tag61.xml" ContentType="application/vnd.openxmlformats-officedocument.presentationml.tags+xml"/>
  <Override PartName="/ppt/notesSlides/notesSlide43.xml" ContentType="application/vnd.openxmlformats-officedocument.presentationml.notesSlide+xml"/>
  <Override PartName="/ppt/tags/tag62.xml" ContentType="application/vnd.openxmlformats-officedocument.presentationml.tags+xml"/>
  <Override PartName="/ppt/notesSlides/notesSlide44.xml" ContentType="application/vnd.openxmlformats-officedocument.presentationml.notesSlide+xml"/>
  <Override PartName="/ppt/tags/tag63.xml" ContentType="application/vnd.openxmlformats-officedocument.presentationml.tags+xml"/>
  <Override PartName="/ppt/notesSlides/notesSlide45.xml" ContentType="application/vnd.openxmlformats-officedocument.presentationml.notesSlide+xml"/>
  <Override PartName="/ppt/tags/tag64.xml" ContentType="application/vnd.openxmlformats-officedocument.presentationml.tags+xml"/>
  <Override PartName="/ppt/notesSlides/notesSlide46.xml" ContentType="application/vnd.openxmlformats-officedocument.presentationml.notesSlide+xml"/>
  <Override PartName="/ppt/tags/tag65.xml" ContentType="application/vnd.openxmlformats-officedocument.presentationml.tags+xml"/>
  <Override PartName="/ppt/notesSlides/notesSlide47.xml" ContentType="application/vnd.openxmlformats-officedocument.presentationml.notesSlide+xml"/>
  <Override PartName="/ppt/tags/tag66.xml" ContentType="application/vnd.openxmlformats-officedocument.presentationml.tags+xml"/>
  <Override PartName="/ppt/notesSlides/notesSlide48.xml" ContentType="application/vnd.openxmlformats-officedocument.presentationml.notesSlide+xml"/>
  <Override PartName="/ppt/tags/tag67.xml" ContentType="application/vnd.openxmlformats-officedocument.presentationml.tags+xml"/>
  <Override PartName="/ppt/notesSlides/notesSlide49.xml" ContentType="application/vnd.openxmlformats-officedocument.presentationml.notesSlide+xml"/>
  <Override PartName="/ppt/tags/tag68.xml" ContentType="application/vnd.openxmlformats-officedocument.presentationml.tags+xml"/>
  <Override PartName="/ppt/notesSlides/notesSlide50.xml" ContentType="application/vnd.openxmlformats-officedocument.presentationml.notesSlide+xml"/>
  <Override PartName="/ppt/tags/tag69.xml" ContentType="application/vnd.openxmlformats-officedocument.presentationml.tags+xml"/>
  <Override PartName="/ppt/notesSlides/notesSlide51.xml" ContentType="application/vnd.openxmlformats-officedocument.presentationml.notesSlide+xml"/>
  <Override PartName="/ppt/tags/tag70.xml" ContentType="application/vnd.openxmlformats-officedocument.presentationml.tags+xml"/>
  <Override PartName="/ppt/notesSlides/notesSlide52.xml" ContentType="application/vnd.openxmlformats-officedocument.presentationml.notesSlide+xml"/>
  <Override PartName="/ppt/tags/tag71.xml" ContentType="application/vnd.openxmlformats-officedocument.presentationml.tags+xml"/>
  <Override PartName="/ppt/notesSlides/notesSlide53.xml" ContentType="application/vnd.openxmlformats-officedocument.presentationml.notesSlide+xml"/>
  <Override PartName="/ppt/tags/tag72.xml" ContentType="application/vnd.openxmlformats-officedocument.presentationml.tags+xml"/>
  <Override PartName="/ppt/notesSlides/notesSlide54.xml" ContentType="application/vnd.openxmlformats-officedocument.presentationml.notesSlide+xml"/>
  <Override PartName="/ppt/tags/tag73.xml" ContentType="application/vnd.openxmlformats-officedocument.presentationml.tags+xml"/>
  <Override PartName="/ppt/notesSlides/notesSlide55.xml" ContentType="application/vnd.openxmlformats-officedocument.presentationml.notesSlide+xml"/>
  <Override PartName="/ppt/tags/tag74.xml" ContentType="application/vnd.openxmlformats-officedocument.presentationml.tags+xml"/>
  <Override PartName="/ppt/notesSlides/notesSlide56.xml" ContentType="application/vnd.openxmlformats-officedocument.presentationml.notesSlide+xml"/>
  <Override PartName="/ppt/tags/tag75.xml" ContentType="application/vnd.openxmlformats-officedocument.presentationml.tags+xml"/>
  <Override PartName="/ppt/notesSlides/notesSlide57.xml" ContentType="application/vnd.openxmlformats-officedocument.presentationml.notesSlide+xml"/>
  <Override PartName="/ppt/tags/tag76.xml" ContentType="application/vnd.openxmlformats-officedocument.presentationml.tags+xml"/>
  <Override PartName="/ppt/notesSlides/notesSlide58.xml" ContentType="application/vnd.openxmlformats-officedocument.presentationml.notesSlide+xml"/>
  <Override PartName="/ppt/tags/tag77.xml" ContentType="application/vnd.openxmlformats-officedocument.presentationml.tags+xml"/>
  <Override PartName="/ppt/notesSlides/notesSlide59.xml" ContentType="application/vnd.openxmlformats-officedocument.presentationml.notesSlide+xml"/>
  <Override PartName="/ppt/tags/tag78.xml" ContentType="application/vnd.openxmlformats-officedocument.presentationml.tags+xml"/>
  <Override PartName="/ppt/notesSlides/notesSlide60.xml" ContentType="application/vnd.openxmlformats-officedocument.presentationml.notesSlide+xml"/>
  <Override PartName="/ppt/tags/tag79.xml" ContentType="application/vnd.openxmlformats-officedocument.presentationml.tags+xml"/>
  <Override PartName="/ppt/notesSlides/notesSlide61.xml" ContentType="application/vnd.openxmlformats-officedocument.presentationml.notesSlide+xml"/>
  <Override PartName="/ppt/tags/tag80.xml" ContentType="application/vnd.openxmlformats-officedocument.presentationml.tags+xml"/>
  <Override PartName="/ppt/notesSlides/notesSlide62.xml" ContentType="application/vnd.openxmlformats-officedocument.presentationml.notesSlide+xml"/>
  <Override PartName="/ppt/tags/tag81.xml" ContentType="application/vnd.openxmlformats-officedocument.presentationml.tags+xml"/>
  <Override PartName="/ppt/notesSlides/notesSlide63.xml" ContentType="application/vnd.openxmlformats-officedocument.presentationml.notesSlide+xml"/>
  <Override PartName="/ppt/tags/tag82.xml" ContentType="application/vnd.openxmlformats-officedocument.presentationml.tags+xml"/>
  <Override PartName="/ppt/notesSlides/notesSlide64.xml" ContentType="application/vnd.openxmlformats-officedocument.presentationml.notesSlide+xml"/>
  <Override PartName="/ppt/tags/tag83.xml" ContentType="application/vnd.openxmlformats-officedocument.presentationml.tags+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Lst>
  <p:notesMasterIdLst>
    <p:notesMasterId r:id="rId71"/>
  </p:notesMasterIdLst>
  <p:sldIdLst>
    <p:sldId id="257" r:id="rId5"/>
    <p:sldId id="385" r:id="rId6"/>
    <p:sldId id="414" r:id="rId7"/>
    <p:sldId id="259" r:id="rId8"/>
    <p:sldId id="430" r:id="rId9"/>
    <p:sldId id="302" r:id="rId10"/>
    <p:sldId id="453" r:id="rId11"/>
    <p:sldId id="451" r:id="rId12"/>
    <p:sldId id="304" r:id="rId13"/>
    <p:sldId id="454" r:id="rId14"/>
    <p:sldId id="395" r:id="rId15"/>
    <p:sldId id="410" r:id="rId16"/>
    <p:sldId id="405" r:id="rId17"/>
    <p:sldId id="404" r:id="rId18"/>
    <p:sldId id="434" r:id="rId19"/>
    <p:sldId id="448" r:id="rId20"/>
    <p:sldId id="436" r:id="rId21"/>
    <p:sldId id="364" r:id="rId22"/>
    <p:sldId id="367" r:id="rId23"/>
    <p:sldId id="346" r:id="rId24"/>
    <p:sldId id="431" r:id="rId25"/>
    <p:sldId id="446" r:id="rId26"/>
    <p:sldId id="415" r:id="rId27"/>
    <p:sldId id="355" r:id="rId28"/>
    <p:sldId id="363" r:id="rId29"/>
    <p:sldId id="265" r:id="rId30"/>
    <p:sldId id="455" r:id="rId31"/>
    <p:sldId id="438" r:id="rId32"/>
    <p:sldId id="456" r:id="rId33"/>
    <p:sldId id="284" r:id="rId34"/>
    <p:sldId id="433" r:id="rId35"/>
    <p:sldId id="400" r:id="rId36"/>
    <p:sldId id="418" r:id="rId37"/>
    <p:sldId id="267" r:id="rId38"/>
    <p:sldId id="268" r:id="rId39"/>
    <p:sldId id="447" r:id="rId40"/>
    <p:sldId id="356" r:id="rId41"/>
    <p:sldId id="272" r:id="rId42"/>
    <p:sldId id="439" r:id="rId43"/>
    <p:sldId id="440" r:id="rId44"/>
    <p:sldId id="424" r:id="rId45"/>
    <p:sldId id="350" r:id="rId46"/>
    <p:sldId id="374" r:id="rId47"/>
    <p:sldId id="421" r:id="rId48"/>
    <p:sldId id="429" r:id="rId49"/>
    <p:sldId id="351" r:id="rId50"/>
    <p:sldId id="441" r:id="rId51"/>
    <p:sldId id="442" r:id="rId52"/>
    <p:sldId id="423" r:id="rId53"/>
    <p:sldId id="419" r:id="rId54"/>
    <p:sldId id="378" r:id="rId55"/>
    <p:sldId id="443" r:id="rId56"/>
    <p:sldId id="444" r:id="rId57"/>
    <p:sldId id="445" r:id="rId58"/>
    <p:sldId id="315" r:id="rId59"/>
    <p:sldId id="277" r:id="rId60"/>
    <p:sldId id="449" r:id="rId61"/>
    <p:sldId id="279" r:id="rId62"/>
    <p:sldId id="280" r:id="rId63"/>
    <p:sldId id="281" r:id="rId64"/>
    <p:sldId id="392" r:id="rId65"/>
    <p:sldId id="450" r:id="rId66"/>
    <p:sldId id="340" r:id="rId67"/>
    <p:sldId id="394" r:id="rId68"/>
    <p:sldId id="452" r:id="rId69"/>
    <p:sldId id="341"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18296-7B62-411D-9E31-CFFECA66A51D}">
          <p14:sldIdLst>
            <p14:sldId id="257"/>
            <p14:sldId id="385"/>
          </p14:sldIdLst>
        </p14:section>
        <p14:section name="Protected Classes" id="{8EFB2DF4-0ADF-4E9A-905B-16BF73A804EA}">
          <p14:sldIdLst>
            <p14:sldId id="414"/>
            <p14:sldId id="259"/>
            <p14:sldId id="430"/>
            <p14:sldId id="302"/>
            <p14:sldId id="453"/>
            <p14:sldId id="451"/>
            <p14:sldId id="304"/>
            <p14:sldId id="454"/>
            <p14:sldId id="395"/>
          </p14:sldIdLst>
        </p14:section>
        <p14:section name="Protected Classes &amp; Following Rules" id="{77015893-8BBA-4AF8-8888-ECE55A38482B}">
          <p14:sldIdLst>
            <p14:sldId id="410"/>
            <p14:sldId id="405"/>
            <p14:sldId id="404"/>
            <p14:sldId id="434"/>
            <p14:sldId id="448"/>
            <p14:sldId id="436"/>
            <p14:sldId id="364"/>
            <p14:sldId id="367"/>
            <p14:sldId id="346"/>
            <p14:sldId id="431"/>
            <p14:sldId id="446"/>
          </p14:sldIdLst>
        </p14:section>
        <p14:section name="Limited English Proficiency Scenario" id="{53728845-2769-4A96-B0E6-3EBB6DC649EB}">
          <p14:sldIdLst>
            <p14:sldId id="415"/>
            <p14:sldId id="355"/>
            <p14:sldId id="363"/>
            <p14:sldId id="265"/>
            <p14:sldId id="455"/>
            <p14:sldId id="438"/>
            <p14:sldId id="456"/>
            <p14:sldId id="284"/>
            <p14:sldId id="433"/>
            <p14:sldId id="400"/>
          </p14:sldIdLst>
        </p14:section>
        <p14:section name="Justice For All Poster" id="{52E58FA3-07D5-441D-A122-A4D7805E69E4}">
          <p14:sldIdLst>
            <p14:sldId id="418"/>
            <p14:sldId id="267"/>
            <p14:sldId id="268"/>
            <p14:sldId id="447"/>
            <p14:sldId id="356"/>
            <p14:sldId id="272"/>
            <p14:sldId id="439"/>
            <p14:sldId id="440"/>
          </p14:sldIdLst>
        </p14:section>
        <p14:section name="Submitting Complaints" id="{1CB8C458-AE04-4C25-B93E-F0E0F006B887}">
          <p14:sldIdLst>
            <p14:sldId id="424"/>
            <p14:sldId id="350"/>
            <p14:sldId id="374"/>
            <p14:sldId id="421"/>
            <p14:sldId id="429"/>
            <p14:sldId id="351"/>
            <p14:sldId id="441"/>
            <p14:sldId id="442"/>
            <p14:sldId id="423"/>
          </p14:sldIdLst>
        </p14:section>
        <p14:section name="Customer Service Complaints" id="{C32B0FAD-2B60-4A5B-A297-C87E76F5CFBF}">
          <p14:sldIdLst>
            <p14:sldId id="419"/>
            <p14:sldId id="378"/>
            <p14:sldId id="443"/>
            <p14:sldId id="444"/>
            <p14:sldId id="445"/>
            <p14:sldId id="315"/>
            <p14:sldId id="277"/>
            <p14:sldId id="449"/>
            <p14:sldId id="279"/>
            <p14:sldId id="280"/>
            <p14:sldId id="281"/>
          </p14:sldIdLst>
        </p14:section>
        <p14:section name="Civil Rights Complaints" id="{28961CDC-2522-476E-80B4-FA61EAF98EF8}">
          <p14:sldIdLst>
            <p14:sldId id="392"/>
            <p14:sldId id="450"/>
          </p14:sldIdLst>
        </p14:section>
        <p14:section name="A note from the Civil Rights Coordinator" id="{093B8877-05A8-4414-89C1-0FD551CD4E88}">
          <p14:sldIdLst>
            <p14:sldId id="340"/>
            <p14:sldId id="394"/>
            <p14:sldId id="452"/>
            <p14:sldId id="3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5AB579-4131-8004-FB22-D957B460054F}" name="Medlen Joan E" initials="MJE" userId="S::JOAN.E.MEDLEN@oha.oregon.gov::815c5f0e-06fd-412d-be0f-c8fa188e3ce3" providerId="AD"/>
  <p188:author id="{DD8D9F86-A57C-A408-CFD4-2893C8879860}" name="Medlen Joan E" initials="MJE" userId="S::JOAN.E.MEDLEN@dhsoha.state.or.us::815c5f0e-06fd-412d-be0f-c8fa188e3c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C54A3"/>
    <a:srgbClr val="EE303A"/>
    <a:srgbClr val="FBCECD"/>
    <a:srgbClr val="F2706D"/>
    <a:srgbClr val="31B44B"/>
    <a:srgbClr val="2E3192"/>
    <a:srgbClr val="A1CD3A"/>
    <a:srgbClr val="A1CC3A"/>
    <a:srgbClr val="EE3439"/>
    <a:srgbClr val="F9B1A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0A8C4-7AB6-4EA1-8D80-64C74EB18392}" v="1" dt="2023-04-13T21:36:05.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49" autoAdjust="0"/>
    <p:restoredTop sz="71117" autoAdjust="0"/>
  </p:normalViewPr>
  <p:slideViewPr>
    <p:cSldViewPr>
      <p:cViewPr varScale="1">
        <p:scale>
          <a:sx n="81" d="100"/>
          <a:sy n="81" d="100"/>
        </p:scale>
        <p:origin x="342" y="60"/>
      </p:cViewPr>
      <p:guideLst/>
    </p:cSldViewPr>
  </p:slideViewPr>
  <p:notesTextViewPr>
    <p:cViewPr>
      <p:scale>
        <a:sx n="1" d="1"/>
        <a:sy n="1" d="1"/>
      </p:scale>
      <p:origin x="0" y="0"/>
    </p:cViewPr>
  </p:notesTextViewPr>
  <p:sorterViewPr>
    <p:cViewPr varScale="1">
      <p:scale>
        <a:sx n="100" d="100"/>
        <a:sy n="100" d="100"/>
      </p:scale>
      <p:origin x="0" y="-29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 McClendon (he/they)" userId="7d0921a2-504b-4c48-b6ed-5b23756788f0" providerId="ADAL" clId="{5BF0A8C4-7AB6-4EA1-8D80-64C74EB18392}"/>
    <pc:docChg chg="undo custSel modSld">
      <pc:chgData name="Barb McClendon (he/they)" userId="7d0921a2-504b-4c48-b6ed-5b23756788f0" providerId="ADAL" clId="{5BF0A8C4-7AB6-4EA1-8D80-64C74EB18392}" dt="2023-04-13T21:36:11.219" v="52" actId="20577"/>
      <pc:docMkLst>
        <pc:docMk/>
      </pc:docMkLst>
      <pc:sldChg chg="modSp mod">
        <pc:chgData name="Barb McClendon (he/they)" userId="7d0921a2-504b-4c48-b6ed-5b23756788f0" providerId="ADAL" clId="{5BF0A8C4-7AB6-4EA1-8D80-64C74EB18392}" dt="2023-04-13T21:36:11.219" v="52" actId="20577"/>
        <pc:sldMkLst>
          <pc:docMk/>
          <pc:sldMk cId="171643380" sldId="423"/>
        </pc:sldMkLst>
        <pc:spChg chg="mod">
          <ac:chgData name="Barb McClendon (he/they)" userId="7d0921a2-504b-4c48-b6ed-5b23756788f0" providerId="ADAL" clId="{5BF0A8C4-7AB6-4EA1-8D80-64C74EB18392}" dt="2023-04-13T21:36:11.219" v="52" actId="20577"/>
          <ac:spMkLst>
            <pc:docMk/>
            <pc:sldMk cId="171643380" sldId="423"/>
            <ac:spMk id="2" creationId="{A74F2735-6B95-46F9-807B-538EBDE2D4D4}"/>
          </ac:spMkLst>
        </pc:spChg>
      </pc:sldChg>
    </pc:docChg>
  </pc:docChgLst>
  <pc:docChgLst>
    <pc:chgData name="Barb McClendon (he/they)" userId="7d0921a2-504b-4c48-b6ed-5b23756788f0" providerId="ADAL" clId="{7FA99718-2E51-4755-B9E1-3391BD4237A2}"/>
    <pc:docChg chg="">
      <pc:chgData name="Barb McClendon (he/they)" userId="7d0921a2-504b-4c48-b6ed-5b23756788f0" providerId="ADAL" clId="{7FA99718-2E51-4755-B9E1-3391BD4237A2}" dt="2023-04-12T19:55:17.908" v="3"/>
      <pc:docMkLst>
        <pc:docMk/>
      </pc:docMkLst>
      <pc:sldChg chg="delCm modCm">
        <pc:chgData name="Barb McClendon (he/they)" userId="7d0921a2-504b-4c48-b6ed-5b23756788f0" providerId="ADAL" clId="{7FA99718-2E51-4755-B9E1-3391BD4237A2}" dt="2023-04-12T19:55:17.908" v="3"/>
        <pc:sldMkLst>
          <pc:docMk/>
          <pc:sldMk cId="487552998" sldId="268"/>
        </pc:sldMkLst>
      </pc:sldChg>
      <pc:sldChg chg="delCm modCm">
        <pc:chgData name="Barb McClendon (he/they)" userId="7d0921a2-504b-4c48-b6ed-5b23756788f0" providerId="ADAL" clId="{7FA99718-2E51-4755-B9E1-3391BD4237A2}" dt="2023-04-12T19:54:46.195" v="1"/>
        <pc:sldMkLst>
          <pc:docMk/>
          <pc:sldMk cId="1637439954" sldId="4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E77B5-22C9-42E3-AC46-75DBC5E8C40D}"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FDD7F778-C82B-4B62-B153-74ECF6ED59D8}">
      <dgm:prSet custT="1"/>
      <dgm:spPr>
        <a:solidFill>
          <a:srgbClr val="6C54A3"/>
        </a:solidFill>
      </dgm:spPr>
      <dgm:t>
        <a:bodyPr/>
        <a:lstStyle/>
        <a:p>
          <a:pPr algn="l"/>
          <a:r>
            <a:rPr lang="en-US" sz="3200" b="1" baseline="0" dirty="0">
              <a:latin typeface="+mj-lt"/>
              <a:ea typeface="Verdana" panose="020B0604030504040204" pitchFamily="34" charset="0"/>
            </a:rPr>
            <a:t>Complaints can be received in  many ways</a:t>
          </a:r>
        </a:p>
      </dgm:t>
    </dgm:pt>
    <dgm:pt modelId="{645AF05E-0DCA-46C2-ABA9-0C9DB0C9EB44}" type="parTrans" cxnId="{AFDFCF6A-5F82-4F72-9B6D-F7C6BCB52399}">
      <dgm:prSet/>
      <dgm:spPr/>
      <dgm:t>
        <a:bodyPr/>
        <a:lstStyle/>
        <a:p>
          <a:endParaRPr lang="en-US"/>
        </a:p>
      </dgm:t>
    </dgm:pt>
    <dgm:pt modelId="{E4E6E10B-F1B5-4941-865C-5CBB8195F7B9}" type="sibTrans" cxnId="{AFDFCF6A-5F82-4F72-9B6D-F7C6BCB52399}">
      <dgm:prSet/>
      <dgm:spPr/>
      <dgm:t>
        <a:bodyPr/>
        <a:lstStyle/>
        <a:p>
          <a:endParaRPr lang="en-US"/>
        </a:p>
      </dgm:t>
    </dgm:pt>
    <dgm:pt modelId="{66354F1A-B119-46B4-9AE2-C4183AE28B66}">
      <dgm:prSet/>
      <dgm:spPr>
        <a:solidFill>
          <a:schemeClr val="accent5">
            <a:lumMod val="40000"/>
            <a:lumOff val="60000"/>
            <a:alpha val="90000"/>
          </a:schemeClr>
        </a:solidFill>
      </dgm:spPr>
      <dgm:t>
        <a:bodyPr/>
        <a:lstStyle/>
        <a:p>
          <a:pPr>
            <a:lnSpc>
              <a:spcPct val="114000"/>
            </a:lnSpc>
          </a:pPr>
          <a:r>
            <a:rPr lang="en-US" baseline="0" dirty="0">
              <a:latin typeface="+mn-lt"/>
              <a:ea typeface="Verdana" panose="020B0604030504040204" pitchFamily="34" charset="0"/>
            </a:rPr>
            <a:t>In person, email, phone, things we see on social media</a:t>
          </a:r>
        </a:p>
      </dgm:t>
    </dgm:pt>
    <dgm:pt modelId="{681C3357-7A0A-43EE-8FD0-1CB363135505}" type="parTrans" cxnId="{59B571BE-03DA-4DAF-88FD-F94D93068218}">
      <dgm:prSet/>
      <dgm:spPr/>
      <dgm:t>
        <a:bodyPr/>
        <a:lstStyle/>
        <a:p>
          <a:endParaRPr lang="en-US"/>
        </a:p>
      </dgm:t>
    </dgm:pt>
    <dgm:pt modelId="{618FA954-5044-459A-B4C0-BC83F01E2C94}" type="sibTrans" cxnId="{59B571BE-03DA-4DAF-88FD-F94D93068218}">
      <dgm:prSet/>
      <dgm:spPr/>
      <dgm:t>
        <a:bodyPr/>
        <a:lstStyle/>
        <a:p>
          <a:endParaRPr lang="en-US"/>
        </a:p>
      </dgm:t>
    </dgm:pt>
    <dgm:pt modelId="{BF773076-2EF4-4564-99F6-1B0C4EEE1A8E}">
      <dgm:prSet/>
      <dgm:spPr>
        <a:solidFill>
          <a:schemeClr val="accent5">
            <a:lumMod val="40000"/>
            <a:lumOff val="60000"/>
            <a:alpha val="90000"/>
          </a:schemeClr>
        </a:solidFill>
      </dgm:spPr>
      <dgm:t>
        <a:bodyPr/>
        <a:lstStyle/>
        <a:p>
          <a:pPr>
            <a:lnSpc>
              <a:spcPct val="114000"/>
            </a:lnSpc>
          </a:pPr>
          <a:r>
            <a:rPr lang="en-US" baseline="0" dirty="0">
              <a:latin typeface="+mn-lt"/>
              <a:ea typeface="Verdana" panose="020B0604030504040204" pitchFamily="34" charset="0"/>
            </a:rPr>
            <a:t>Complaints can be submitted by witnesses or the person who experienced the event</a:t>
          </a:r>
        </a:p>
      </dgm:t>
    </dgm:pt>
    <dgm:pt modelId="{64526425-9A2D-4BA5-AAD3-1DDDE5C78E30}" type="parTrans" cxnId="{CB85BD4A-C1F0-46E0-A300-9B7F24237BBB}">
      <dgm:prSet/>
      <dgm:spPr/>
      <dgm:t>
        <a:bodyPr/>
        <a:lstStyle/>
        <a:p>
          <a:endParaRPr lang="en-US"/>
        </a:p>
      </dgm:t>
    </dgm:pt>
    <dgm:pt modelId="{4121361C-029F-44D0-BFDA-ABE69A4C6206}" type="sibTrans" cxnId="{CB85BD4A-C1F0-46E0-A300-9B7F24237BBB}">
      <dgm:prSet/>
      <dgm:spPr/>
      <dgm:t>
        <a:bodyPr/>
        <a:lstStyle/>
        <a:p>
          <a:endParaRPr lang="en-US"/>
        </a:p>
      </dgm:t>
    </dgm:pt>
    <dgm:pt modelId="{BBE4B292-13B3-49AF-8EC5-A7247946BA94}">
      <dgm:prSet custT="1"/>
      <dgm:spPr/>
      <dgm:t>
        <a:bodyPr/>
        <a:lstStyle/>
        <a:p>
          <a:r>
            <a:rPr lang="en-US" sz="3600" b="1" baseline="0" dirty="0">
              <a:latin typeface="+mj-lt"/>
              <a:ea typeface="Verdana" panose="020B0604030504040204" pitchFamily="34" charset="0"/>
            </a:rPr>
            <a:t>Enter all complaints</a:t>
          </a:r>
        </a:p>
      </dgm:t>
    </dgm:pt>
    <dgm:pt modelId="{2AD64208-F287-4E82-82AE-B595F7EB8CCE}" type="parTrans" cxnId="{46C6B5FF-0675-4A53-B82C-A021C55785EB}">
      <dgm:prSet/>
      <dgm:spPr/>
      <dgm:t>
        <a:bodyPr/>
        <a:lstStyle/>
        <a:p>
          <a:endParaRPr lang="en-US"/>
        </a:p>
      </dgm:t>
    </dgm:pt>
    <dgm:pt modelId="{81F46D07-1C17-4A0E-A2F8-F6397B89B151}" type="sibTrans" cxnId="{46C6B5FF-0675-4A53-B82C-A021C55785EB}">
      <dgm:prSet/>
      <dgm:spPr/>
      <dgm:t>
        <a:bodyPr/>
        <a:lstStyle/>
        <a:p>
          <a:endParaRPr lang="en-US"/>
        </a:p>
      </dgm:t>
    </dgm:pt>
    <dgm:pt modelId="{78F97983-4B9C-4CC7-B65C-3922535BC4ED}">
      <dgm:prSet/>
      <dgm:spPr/>
      <dgm:t>
        <a:bodyPr/>
        <a:lstStyle/>
        <a:p>
          <a:pPr>
            <a:lnSpc>
              <a:spcPct val="114000"/>
            </a:lnSpc>
          </a:pPr>
          <a:r>
            <a:rPr lang="en-US" baseline="0" dirty="0">
              <a:latin typeface="+mn-lt"/>
              <a:ea typeface="Verdana" panose="020B0604030504040204" pitchFamily="34" charset="0"/>
            </a:rPr>
            <a:t>Complaints can be about poor customer service, civil rights violations or a combination of both </a:t>
          </a:r>
        </a:p>
      </dgm:t>
    </dgm:pt>
    <dgm:pt modelId="{BDBF4E8C-CA6C-46D4-B147-162F50A0B187}" type="parTrans" cxnId="{11A7711B-15CD-440B-A54E-C936542F5183}">
      <dgm:prSet/>
      <dgm:spPr/>
      <dgm:t>
        <a:bodyPr/>
        <a:lstStyle/>
        <a:p>
          <a:endParaRPr lang="en-US"/>
        </a:p>
      </dgm:t>
    </dgm:pt>
    <dgm:pt modelId="{C1A33266-7B1F-4C36-92DA-00A921433002}" type="sibTrans" cxnId="{11A7711B-15CD-440B-A54E-C936542F5183}">
      <dgm:prSet/>
      <dgm:spPr/>
      <dgm:t>
        <a:bodyPr/>
        <a:lstStyle/>
        <a:p>
          <a:endParaRPr lang="en-US"/>
        </a:p>
      </dgm:t>
    </dgm:pt>
    <dgm:pt modelId="{BE824EAF-F4CE-41BA-A715-19A2FB3F955A}" type="pres">
      <dgm:prSet presAssocID="{C2AE77B5-22C9-42E3-AC46-75DBC5E8C40D}" presName="Name0" presStyleCnt="0">
        <dgm:presLayoutVars>
          <dgm:dir/>
          <dgm:animLvl val="lvl"/>
          <dgm:resizeHandles val="exact"/>
        </dgm:presLayoutVars>
      </dgm:prSet>
      <dgm:spPr/>
    </dgm:pt>
    <dgm:pt modelId="{F6D4C29B-2C17-4DFC-A104-C8C4FC06DFE5}" type="pres">
      <dgm:prSet presAssocID="{FDD7F778-C82B-4B62-B153-74ECF6ED59D8}" presName="linNode" presStyleCnt="0"/>
      <dgm:spPr/>
    </dgm:pt>
    <dgm:pt modelId="{DAFCC83A-04D8-48F0-9262-E9B27594EE8C}" type="pres">
      <dgm:prSet presAssocID="{FDD7F778-C82B-4B62-B153-74ECF6ED59D8}" presName="parentText" presStyleLbl="node1" presStyleIdx="0" presStyleCnt="2">
        <dgm:presLayoutVars>
          <dgm:chMax val="1"/>
          <dgm:bulletEnabled val="1"/>
        </dgm:presLayoutVars>
      </dgm:prSet>
      <dgm:spPr/>
    </dgm:pt>
    <dgm:pt modelId="{5ACAA5B2-9875-4BBF-A705-C3E893AA3988}" type="pres">
      <dgm:prSet presAssocID="{FDD7F778-C82B-4B62-B153-74ECF6ED59D8}" presName="descendantText" presStyleLbl="alignAccFollowNode1" presStyleIdx="0" presStyleCnt="2">
        <dgm:presLayoutVars>
          <dgm:bulletEnabled val="1"/>
        </dgm:presLayoutVars>
      </dgm:prSet>
      <dgm:spPr/>
    </dgm:pt>
    <dgm:pt modelId="{4E632D67-EDA4-4289-9870-D4D30067A0B4}" type="pres">
      <dgm:prSet presAssocID="{E4E6E10B-F1B5-4941-865C-5CBB8195F7B9}" presName="sp" presStyleCnt="0"/>
      <dgm:spPr/>
    </dgm:pt>
    <dgm:pt modelId="{C5BF919F-00FF-42AD-BF33-53EE780DF1D9}" type="pres">
      <dgm:prSet presAssocID="{BBE4B292-13B3-49AF-8EC5-A7247946BA94}" presName="linNode" presStyleCnt="0"/>
      <dgm:spPr/>
    </dgm:pt>
    <dgm:pt modelId="{94D85DEA-955E-4EEC-BB88-CB4AF2274337}" type="pres">
      <dgm:prSet presAssocID="{BBE4B292-13B3-49AF-8EC5-A7247946BA94}" presName="parentText" presStyleLbl="node1" presStyleIdx="1" presStyleCnt="2" custScaleX="107347">
        <dgm:presLayoutVars>
          <dgm:chMax val="1"/>
          <dgm:bulletEnabled val="1"/>
        </dgm:presLayoutVars>
      </dgm:prSet>
      <dgm:spPr/>
    </dgm:pt>
    <dgm:pt modelId="{99FA59A2-2245-4606-BAE5-5B5C385AA851}" type="pres">
      <dgm:prSet presAssocID="{BBE4B292-13B3-49AF-8EC5-A7247946BA94}" presName="descendantText" presStyleLbl="alignAccFollowNode1" presStyleIdx="1" presStyleCnt="2">
        <dgm:presLayoutVars>
          <dgm:bulletEnabled val="1"/>
        </dgm:presLayoutVars>
      </dgm:prSet>
      <dgm:spPr/>
    </dgm:pt>
  </dgm:ptLst>
  <dgm:cxnLst>
    <dgm:cxn modelId="{11A7711B-15CD-440B-A54E-C936542F5183}" srcId="{BBE4B292-13B3-49AF-8EC5-A7247946BA94}" destId="{78F97983-4B9C-4CC7-B65C-3922535BC4ED}" srcOrd="0" destOrd="0" parTransId="{BDBF4E8C-CA6C-46D4-B147-162F50A0B187}" sibTransId="{C1A33266-7B1F-4C36-92DA-00A921433002}"/>
    <dgm:cxn modelId="{C0F2FE30-9732-498F-A6EE-3DE40D9D5C33}" type="presOf" srcId="{66354F1A-B119-46B4-9AE2-C4183AE28B66}" destId="{5ACAA5B2-9875-4BBF-A705-C3E893AA3988}" srcOrd="0" destOrd="0" presId="urn:microsoft.com/office/officeart/2005/8/layout/vList5"/>
    <dgm:cxn modelId="{E2471760-9459-40E0-A7F0-F19F4613BCA6}" type="presOf" srcId="{BBE4B292-13B3-49AF-8EC5-A7247946BA94}" destId="{94D85DEA-955E-4EEC-BB88-CB4AF2274337}" srcOrd="0" destOrd="0" presId="urn:microsoft.com/office/officeart/2005/8/layout/vList5"/>
    <dgm:cxn modelId="{CB85BD4A-C1F0-46E0-A300-9B7F24237BBB}" srcId="{FDD7F778-C82B-4B62-B153-74ECF6ED59D8}" destId="{BF773076-2EF4-4564-99F6-1B0C4EEE1A8E}" srcOrd="1" destOrd="0" parTransId="{64526425-9A2D-4BA5-AAD3-1DDDE5C78E30}" sibTransId="{4121361C-029F-44D0-BFDA-ABE69A4C6206}"/>
    <dgm:cxn modelId="{AFDFCF6A-5F82-4F72-9B6D-F7C6BCB52399}" srcId="{C2AE77B5-22C9-42E3-AC46-75DBC5E8C40D}" destId="{FDD7F778-C82B-4B62-B153-74ECF6ED59D8}" srcOrd="0" destOrd="0" parTransId="{645AF05E-0DCA-46C2-ABA9-0C9DB0C9EB44}" sibTransId="{E4E6E10B-F1B5-4941-865C-5CBB8195F7B9}"/>
    <dgm:cxn modelId="{E54CFC9A-5686-47B0-93AF-AD5F2F242B79}" type="presOf" srcId="{C2AE77B5-22C9-42E3-AC46-75DBC5E8C40D}" destId="{BE824EAF-F4CE-41BA-A715-19A2FB3F955A}" srcOrd="0" destOrd="0" presId="urn:microsoft.com/office/officeart/2005/8/layout/vList5"/>
    <dgm:cxn modelId="{9D20E9AC-DFF3-4828-A607-4C49B66795AF}" type="presOf" srcId="{78F97983-4B9C-4CC7-B65C-3922535BC4ED}" destId="{99FA59A2-2245-4606-BAE5-5B5C385AA851}" srcOrd="0" destOrd="0" presId="urn:microsoft.com/office/officeart/2005/8/layout/vList5"/>
    <dgm:cxn modelId="{F0E68EBA-A5FE-4C15-AB86-8A1EC4B770F8}" type="presOf" srcId="{FDD7F778-C82B-4B62-B153-74ECF6ED59D8}" destId="{DAFCC83A-04D8-48F0-9262-E9B27594EE8C}" srcOrd="0" destOrd="0" presId="urn:microsoft.com/office/officeart/2005/8/layout/vList5"/>
    <dgm:cxn modelId="{59B571BE-03DA-4DAF-88FD-F94D93068218}" srcId="{FDD7F778-C82B-4B62-B153-74ECF6ED59D8}" destId="{66354F1A-B119-46B4-9AE2-C4183AE28B66}" srcOrd="0" destOrd="0" parTransId="{681C3357-7A0A-43EE-8FD0-1CB363135505}" sibTransId="{618FA954-5044-459A-B4C0-BC83F01E2C94}"/>
    <dgm:cxn modelId="{A2B2A4EC-3883-4A82-A40B-46F75FE81A6B}" type="presOf" srcId="{BF773076-2EF4-4564-99F6-1B0C4EEE1A8E}" destId="{5ACAA5B2-9875-4BBF-A705-C3E893AA3988}" srcOrd="0" destOrd="1" presId="urn:microsoft.com/office/officeart/2005/8/layout/vList5"/>
    <dgm:cxn modelId="{46C6B5FF-0675-4A53-B82C-A021C55785EB}" srcId="{C2AE77B5-22C9-42E3-AC46-75DBC5E8C40D}" destId="{BBE4B292-13B3-49AF-8EC5-A7247946BA94}" srcOrd="1" destOrd="0" parTransId="{2AD64208-F287-4E82-82AE-B595F7EB8CCE}" sibTransId="{81F46D07-1C17-4A0E-A2F8-F6397B89B151}"/>
    <dgm:cxn modelId="{9D8A45EB-EA99-4C04-90FF-C8B7DDF5379B}" type="presParOf" srcId="{BE824EAF-F4CE-41BA-A715-19A2FB3F955A}" destId="{F6D4C29B-2C17-4DFC-A104-C8C4FC06DFE5}" srcOrd="0" destOrd="0" presId="urn:microsoft.com/office/officeart/2005/8/layout/vList5"/>
    <dgm:cxn modelId="{C65ECFE8-5B60-4812-948B-581117C8AAAF}" type="presParOf" srcId="{F6D4C29B-2C17-4DFC-A104-C8C4FC06DFE5}" destId="{DAFCC83A-04D8-48F0-9262-E9B27594EE8C}" srcOrd="0" destOrd="0" presId="urn:microsoft.com/office/officeart/2005/8/layout/vList5"/>
    <dgm:cxn modelId="{33CBBBF2-6385-4B77-BA6D-0D0B2F38B173}" type="presParOf" srcId="{F6D4C29B-2C17-4DFC-A104-C8C4FC06DFE5}" destId="{5ACAA5B2-9875-4BBF-A705-C3E893AA3988}" srcOrd="1" destOrd="0" presId="urn:microsoft.com/office/officeart/2005/8/layout/vList5"/>
    <dgm:cxn modelId="{363DEC8D-6461-4E9F-9CF2-2159C5C9AB64}" type="presParOf" srcId="{BE824EAF-F4CE-41BA-A715-19A2FB3F955A}" destId="{4E632D67-EDA4-4289-9870-D4D30067A0B4}" srcOrd="1" destOrd="0" presId="urn:microsoft.com/office/officeart/2005/8/layout/vList5"/>
    <dgm:cxn modelId="{3204ACCB-4858-40EB-9E41-FF9F8361DE93}" type="presParOf" srcId="{BE824EAF-F4CE-41BA-A715-19A2FB3F955A}" destId="{C5BF919F-00FF-42AD-BF33-53EE780DF1D9}" srcOrd="2" destOrd="0" presId="urn:microsoft.com/office/officeart/2005/8/layout/vList5"/>
    <dgm:cxn modelId="{3B7364FA-6C9F-430F-B3EA-0E6CECD47A5C}" type="presParOf" srcId="{C5BF919F-00FF-42AD-BF33-53EE780DF1D9}" destId="{94D85DEA-955E-4EEC-BB88-CB4AF2274337}" srcOrd="0" destOrd="0" presId="urn:microsoft.com/office/officeart/2005/8/layout/vList5"/>
    <dgm:cxn modelId="{09E0142C-1398-4CAE-84B4-5DFFBAAC21EB}" type="presParOf" srcId="{C5BF919F-00FF-42AD-BF33-53EE780DF1D9}" destId="{99FA59A2-2245-4606-BAE5-5B5C385AA85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A5B2-9875-4BBF-A705-C3E893AA3988}">
      <dsp:nvSpPr>
        <dsp:cNvPr id="0" name=""/>
        <dsp:cNvSpPr/>
      </dsp:nvSpPr>
      <dsp:spPr>
        <a:xfrm rot="5400000">
          <a:off x="6561934" y="-2386778"/>
          <a:ext cx="1799138" cy="7022592"/>
        </a:xfrm>
        <a:prstGeom prst="round2SameRect">
          <a:avLst/>
        </a:prstGeom>
        <a:solidFill>
          <a:schemeClr val="accent5">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114000"/>
            </a:lnSpc>
            <a:spcBef>
              <a:spcPct val="0"/>
            </a:spcBef>
            <a:spcAft>
              <a:spcPct val="15000"/>
            </a:spcAft>
            <a:buChar char="•"/>
          </a:pPr>
          <a:r>
            <a:rPr lang="en-US" sz="2300" kern="1200" baseline="0" dirty="0">
              <a:latin typeface="+mn-lt"/>
              <a:ea typeface="Verdana" panose="020B0604030504040204" pitchFamily="34" charset="0"/>
            </a:rPr>
            <a:t>In person, email, phone, things we see on social media</a:t>
          </a:r>
        </a:p>
        <a:p>
          <a:pPr marL="228600" lvl="1" indent="-228600" algn="l" defTabSz="1022350">
            <a:lnSpc>
              <a:spcPct val="114000"/>
            </a:lnSpc>
            <a:spcBef>
              <a:spcPct val="0"/>
            </a:spcBef>
            <a:spcAft>
              <a:spcPct val="15000"/>
            </a:spcAft>
            <a:buChar char="•"/>
          </a:pPr>
          <a:r>
            <a:rPr lang="en-US" sz="2300" kern="1200" baseline="0" dirty="0">
              <a:latin typeface="+mn-lt"/>
              <a:ea typeface="Verdana" panose="020B0604030504040204" pitchFamily="34" charset="0"/>
            </a:rPr>
            <a:t>Complaints can be submitted by witnesses or the person who experienced the event</a:t>
          </a:r>
        </a:p>
      </dsp:txBody>
      <dsp:txXfrm rot="-5400000">
        <a:off x="3950208" y="312775"/>
        <a:ext cx="6934765" cy="1623484"/>
      </dsp:txXfrm>
    </dsp:sp>
    <dsp:sp modelId="{DAFCC83A-04D8-48F0-9262-E9B27594EE8C}">
      <dsp:nvSpPr>
        <dsp:cNvPr id="0" name=""/>
        <dsp:cNvSpPr/>
      </dsp:nvSpPr>
      <dsp:spPr>
        <a:xfrm>
          <a:off x="0" y="56"/>
          <a:ext cx="3950208" cy="2248922"/>
        </a:xfrm>
        <a:prstGeom prst="roundRect">
          <a:avLst/>
        </a:prstGeom>
        <a:solidFill>
          <a:srgbClr val="6C54A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en-US" sz="3200" b="1" kern="1200" baseline="0" dirty="0">
              <a:latin typeface="+mj-lt"/>
              <a:ea typeface="Verdana" panose="020B0604030504040204" pitchFamily="34" charset="0"/>
            </a:rPr>
            <a:t>Complaints can be received in  many ways</a:t>
          </a:r>
        </a:p>
      </dsp:txBody>
      <dsp:txXfrm>
        <a:off x="109783" y="109839"/>
        <a:ext cx="3730642" cy="2029356"/>
      </dsp:txXfrm>
    </dsp:sp>
    <dsp:sp modelId="{99FA59A2-2245-4606-BAE5-5B5C385AA851}">
      <dsp:nvSpPr>
        <dsp:cNvPr id="0" name=""/>
        <dsp:cNvSpPr/>
      </dsp:nvSpPr>
      <dsp:spPr>
        <a:xfrm rot="5400000">
          <a:off x="6647765" y="67173"/>
          <a:ext cx="1799138" cy="6837425"/>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114000"/>
            </a:lnSpc>
            <a:spcBef>
              <a:spcPct val="0"/>
            </a:spcBef>
            <a:spcAft>
              <a:spcPct val="15000"/>
            </a:spcAft>
            <a:buChar char="•"/>
          </a:pPr>
          <a:r>
            <a:rPr lang="en-US" sz="2300" kern="1200" baseline="0" dirty="0">
              <a:latin typeface="+mn-lt"/>
              <a:ea typeface="Verdana" panose="020B0604030504040204" pitchFamily="34" charset="0"/>
            </a:rPr>
            <a:t>Complaints can be about poor customer service, civil rights violations or a combination of both </a:t>
          </a:r>
        </a:p>
      </dsp:txBody>
      <dsp:txXfrm rot="-5400000">
        <a:off x="4128622" y="2674144"/>
        <a:ext cx="6749598" cy="1623484"/>
      </dsp:txXfrm>
    </dsp:sp>
    <dsp:sp modelId="{94D85DEA-955E-4EEC-BB88-CB4AF2274337}">
      <dsp:nvSpPr>
        <dsp:cNvPr id="0" name=""/>
        <dsp:cNvSpPr/>
      </dsp:nvSpPr>
      <dsp:spPr>
        <a:xfrm>
          <a:off x="0" y="2361425"/>
          <a:ext cx="4128621" cy="2248922"/>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baseline="0" dirty="0">
              <a:latin typeface="+mj-lt"/>
              <a:ea typeface="Verdana" panose="020B0604030504040204" pitchFamily="34" charset="0"/>
            </a:rPr>
            <a:t>Enter all complaints</a:t>
          </a:r>
        </a:p>
      </dsp:txBody>
      <dsp:txXfrm>
        <a:off x="109783" y="2471208"/>
        <a:ext cx="3909055" cy="20293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87088-7C17-41E8-BB78-BA48C7BD261D}"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5261-80E8-4EE9-B21F-C4FBF2CAB062}" type="slidenum">
              <a:rPr lang="en-US" smtClean="0"/>
              <a:t>‹#›</a:t>
            </a:fld>
            <a:endParaRPr lang="en-US"/>
          </a:p>
        </p:txBody>
      </p:sp>
    </p:spTree>
    <p:extLst>
      <p:ext uri="{BB962C8B-B14F-4D97-AF65-F5344CB8AC3E}">
        <p14:creationId xmlns:p14="http://schemas.microsoft.com/office/powerpoint/2010/main" val="213977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oregon.gov/OHA/PH/HEALTHYPEOPLEFAMILIES/WIC/Pages/wicpolicy.asp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Notes for training supervisor:</a:t>
            </a:r>
          </a:p>
          <a:p>
            <a:r>
              <a:rPr lang="en-US" b="0" dirty="0"/>
              <a:t>1) Copy and hand out the PDF 2-page job aid that goes with this presentation. One side is for notes and has a picture we’ll use later on, the other side has a “cheat sheet” that you can keep handy near your workstation after this training.</a:t>
            </a:r>
          </a:p>
          <a:p>
            <a:endParaRPr lang="en-US" b="0" dirty="0"/>
          </a:p>
          <a:p>
            <a:r>
              <a:rPr lang="en-US" b="0" dirty="0"/>
              <a:t>2) There is a more comprehensive Civil Rights course with the nitty gritty for new employees to take. This course is the annual refresher civil rights course for existing staff. We hope that by having a “refresher” style course that gets updated, we can use scenarios that have actually happened  to give you some skills that can be used on the job!</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a:t>
            </a:fld>
            <a:endParaRPr lang="en-US"/>
          </a:p>
        </p:txBody>
      </p:sp>
    </p:spTree>
    <p:extLst>
      <p:ext uri="{BB962C8B-B14F-4D97-AF65-F5344CB8AC3E}">
        <p14:creationId xmlns:p14="http://schemas.microsoft.com/office/powerpoint/2010/main" val="245833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Looking at this wheel, which </a:t>
            </a:r>
            <a:r>
              <a:rPr lang="en-US" sz="1200" b="1" u="sng" dirty="0"/>
              <a:t>two</a:t>
            </a:r>
            <a:r>
              <a:rPr lang="en-US" sz="1200" dirty="0"/>
              <a:t> protected classes are missing?</a:t>
            </a:r>
          </a:p>
          <a:p>
            <a:endParaRPr lang="en-US" b="1" dirty="0"/>
          </a:p>
          <a:p>
            <a:r>
              <a:rPr lang="en-US" b="1" dirty="0"/>
              <a:t>Race</a:t>
            </a:r>
          </a:p>
          <a:p>
            <a:endParaRPr lang="en-US" b="1" dirty="0"/>
          </a:p>
          <a:p>
            <a:r>
              <a:rPr lang="en-US" b="1" dirty="0"/>
              <a:t>Color</a:t>
            </a:r>
          </a:p>
        </p:txBody>
      </p:sp>
      <p:sp>
        <p:nvSpPr>
          <p:cNvPr id="4" name="Slide Number Placeholder 3"/>
          <p:cNvSpPr>
            <a:spLocks noGrp="1"/>
          </p:cNvSpPr>
          <p:nvPr>
            <p:ph type="sldNum" sz="quarter" idx="10"/>
          </p:nvPr>
        </p:nvSpPr>
        <p:spPr/>
        <p:txBody>
          <a:bodyPr/>
          <a:lstStyle/>
          <a:p>
            <a:fld id="{D77D0862-7A01-4078-90A6-ECACA0EF25D5}" type="slidenum">
              <a:rPr lang="en-US" smtClean="0"/>
              <a:t>10</a:t>
            </a:fld>
            <a:endParaRPr lang="en-US"/>
          </a:p>
        </p:txBody>
      </p:sp>
    </p:spTree>
    <p:extLst>
      <p:ext uri="{BB962C8B-B14F-4D97-AF65-F5344CB8AC3E}">
        <p14:creationId xmlns:p14="http://schemas.microsoft.com/office/powerpoint/2010/main" val="19522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Ask staff to share examples they can think about of discrimination based on a protected class.</a:t>
            </a:r>
          </a:p>
        </p:txBody>
      </p:sp>
      <p:sp>
        <p:nvSpPr>
          <p:cNvPr id="4" name="Slide Number Placeholder 3"/>
          <p:cNvSpPr>
            <a:spLocks noGrp="1"/>
          </p:cNvSpPr>
          <p:nvPr>
            <p:ph type="sldNum" sz="quarter" idx="10"/>
          </p:nvPr>
        </p:nvSpPr>
        <p:spPr/>
        <p:txBody>
          <a:bodyPr/>
          <a:lstStyle/>
          <a:p>
            <a:fld id="{D77D0862-7A01-4078-90A6-ECACA0EF25D5}" type="slidenum">
              <a:rPr lang="en-US" smtClean="0"/>
              <a:t>11</a:t>
            </a:fld>
            <a:endParaRPr lang="en-US"/>
          </a:p>
        </p:txBody>
      </p:sp>
    </p:spTree>
    <p:extLst>
      <p:ext uri="{BB962C8B-B14F-4D97-AF65-F5344CB8AC3E}">
        <p14:creationId xmlns:p14="http://schemas.microsoft.com/office/powerpoint/2010/main" val="323008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12</a:t>
            </a:fld>
            <a:endParaRPr lang="en-US"/>
          </a:p>
        </p:txBody>
      </p:sp>
    </p:spTree>
    <p:extLst>
      <p:ext uri="{BB962C8B-B14F-4D97-AF65-F5344CB8AC3E}">
        <p14:creationId xmlns:p14="http://schemas.microsoft.com/office/powerpoint/2010/main" val="381186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13</a:t>
            </a:fld>
            <a:endParaRPr lang="en-US"/>
          </a:p>
        </p:txBody>
      </p:sp>
    </p:spTree>
    <p:extLst>
      <p:ext uri="{BB962C8B-B14F-4D97-AF65-F5344CB8AC3E}">
        <p14:creationId xmlns:p14="http://schemas.microsoft.com/office/powerpoint/2010/main" val="52719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14</a:t>
            </a:fld>
            <a:endParaRPr lang="en-US"/>
          </a:p>
        </p:txBody>
      </p:sp>
    </p:spTree>
    <p:extLst>
      <p:ext uri="{BB962C8B-B14F-4D97-AF65-F5344CB8AC3E}">
        <p14:creationId xmlns:p14="http://schemas.microsoft.com/office/powerpoint/2010/main" val="171548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9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sz="1600" dirty="0"/>
              <a:t>Explain that the federal rules require that we collect the data, but reassure them that the information doesn’t affect their eligibility - it just helps us understand the needs of our participants.</a:t>
            </a:r>
          </a:p>
          <a:p>
            <a:endParaRPr lang="en-US" altLang="en-US" sz="1600" dirty="0"/>
          </a:p>
          <a:p>
            <a:r>
              <a:rPr lang="en-US" altLang="en-US" sz="1600" b="1" dirty="0"/>
              <a:t>If they still refuse</a:t>
            </a:r>
            <a:r>
              <a:rPr lang="en-US" altLang="en-US" sz="1600" dirty="0"/>
              <a:t>, let them know that you will need to enter this for them based on their perceived race and ethnicity.</a:t>
            </a:r>
          </a:p>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21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Ask: which of these protected classes do we collect in TWIST?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D0862-7A01-4078-90A6-ECACA0EF2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That’s right, we are able to collect information on race, sex, and age in TWIST. Currently, we cannot collect information about disability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D0862-7A01-4078-90A6-ECACA0EF2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71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 may have heard about REAL-D. REAL-D stands for Race, Ethnicity, Language and Disability. Collecting this information is a state requirement, so other programs may have started collecting this information. </a:t>
            </a:r>
          </a:p>
          <a:p>
            <a:r>
              <a:rPr lang="en-US" dirty="0"/>
              <a:t>This information will be documented in the new Management Information System, OTIS. </a:t>
            </a:r>
          </a:p>
          <a:p>
            <a:r>
              <a:rPr lang="en-US" dirty="0"/>
              <a:t>More information and training will be sent out in the future.</a:t>
            </a:r>
          </a:p>
        </p:txBody>
      </p:sp>
      <p:sp>
        <p:nvSpPr>
          <p:cNvPr id="4" name="Slide Number Placeholder 3"/>
          <p:cNvSpPr>
            <a:spLocks noGrp="1"/>
          </p:cNvSpPr>
          <p:nvPr>
            <p:ph type="sldNum" sz="quarter" idx="10"/>
          </p:nvPr>
        </p:nvSpPr>
        <p:spPr/>
        <p:txBody>
          <a:bodyPr/>
          <a:lstStyle/>
          <a:p>
            <a:fld id="{97455261-80E8-4EE9-B21F-C4FBF2CAB062}" type="slidenum">
              <a:rPr lang="en-US" smtClean="0"/>
              <a:t>20</a:t>
            </a:fld>
            <a:endParaRPr lang="en-US"/>
          </a:p>
        </p:txBody>
      </p:sp>
    </p:spTree>
    <p:extLst>
      <p:ext uri="{BB962C8B-B14F-4D97-AF65-F5344CB8AC3E}">
        <p14:creationId xmlns:p14="http://schemas.microsoft.com/office/powerpoint/2010/main" val="316360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2</a:t>
            </a:fld>
            <a:endParaRPr lang="en-US"/>
          </a:p>
        </p:txBody>
      </p:sp>
    </p:spTree>
    <p:extLst>
      <p:ext uri="{BB962C8B-B14F-4D97-AF65-F5344CB8AC3E}">
        <p14:creationId xmlns:p14="http://schemas.microsoft.com/office/powerpoint/2010/main" val="290875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altLang="en-US" sz="1800" b="0" dirty="0">
                <a:latin typeface="Verdana" panose="020B0604030504040204" pitchFamily="34" charset="0"/>
                <a:ea typeface="Verdana" panose="020B0604030504040204" pitchFamily="34" charset="0"/>
              </a:rPr>
              <a:t>WIC programs are required to provide accommodation to participants with disabilities to ensure everyone has an </a:t>
            </a:r>
            <a:r>
              <a:rPr lang="en-US" altLang="en-US" sz="1800" dirty="0">
                <a:latin typeface="Verdana" panose="020B0604030504040204" pitchFamily="34" charset="0"/>
                <a:ea typeface="Verdana" panose="020B0604030504040204" pitchFamily="34" charset="0"/>
              </a:rPr>
              <a:t>equal opportunity </a:t>
            </a:r>
            <a:r>
              <a:rPr lang="en-US" altLang="en-US" sz="1800" b="0" dirty="0">
                <a:latin typeface="Verdana" panose="020B0604030504040204" pitchFamily="34" charset="0"/>
                <a:ea typeface="Verdana" panose="020B0604030504040204" pitchFamily="34" charset="0"/>
              </a:rPr>
              <a:t>to receive WIC services.</a:t>
            </a:r>
          </a:p>
          <a:p>
            <a:pPr>
              <a:lnSpc>
                <a:spcPct val="110000"/>
              </a:lnSpc>
            </a:pPr>
            <a:endParaRPr lang="en-US" altLang="en-US" sz="1800" dirty="0"/>
          </a:p>
          <a:p>
            <a:pPr>
              <a:lnSpc>
                <a:spcPct val="110000"/>
              </a:lnSpc>
            </a:pPr>
            <a:r>
              <a:rPr lang="en-US" altLang="en-US" sz="1800" dirty="0"/>
              <a:t>Examples include:</a:t>
            </a:r>
          </a:p>
          <a:p>
            <a:pPr>
              <a:lnSpc>
                <a:spcPct val="110000"/>
              </a:lnSpc>
            </a:pPr>
            <a:r>
              <a:rPr lang="en-US" altLang="en-US" sz="1800" dirty="0"/>
              <a:t>Provide materials in alternate formats as needed; Braille, large-print, etc.</a:t>
            </a:r>
          </a:p>
          <a:p>
            <a:pPr>
              <a:lnSpc>
                <a:spcPct val="110000"/>
              </a:lnSpc>
            </a:pPr>
            <a:r>
              <a:rPr lang="en-US" altLang="en-US" sz="1800" dirty="0"/>
              <a:t>Ensure clinic sites are wheelchair accessible.</a:t>
            </a:r>
          </a:p>
          <a:p>
            <a:pPr>
              <a:lnSpc>
                <a:spcPct val="110000"/>
              </a:lnSpc>
            </a:pPr>
            <a:r>
              <a:rPr lang="en-US" altLang="en-US" sz="1800" dirty="0"/>
              <a:t>Provide a sign language interpreter for participants with hearing impairments.</a:t>
            </a:r>
          </a:p>
          <a:p>
            <a:pPr lvl="1">
              <a:lnSpc>
                <a:spcPct val="110000"/>
              </a:lnSpc>
            </a:pPr>
            <a:r>
              <a:rPr lang="en-US" altLang="en-US" sz="1800" dirty="0"/>
              <a:t>See Policy 452 for guidance.</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2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2800" dirty="0"/>
              <a:t>It is important that all facilities used by WIC are fully accessible. This should be a provision in any lease signed by any government agency that receives Federal funding. The landlord should be asked to make the building accessible, and the lease should be terminated as soon as possible if this cannot be done. </a:t>
            </a:r>
          </a:p>
          <a:p>
            <a:pPr lvl="0"/>
            <a:r>
              <a:rPr lang="en-US" sz="2800" dirty="0"/>
              <a:t>If there is access through another part of the building, directions on how to gain access should be clearly posted and the agency should check to see if it is accessible from the parking lot without problems.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45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23</a:t>
            </a:fld>
            <a:endParaRPr lang="en-US"/>
          </a:p>
        </p:txBody>
      </p:sp>
    </p:spTree>
    <p:extLst>
      <p:ext uri="{BB962C8B-B14F-4D97-AF65-F5344CB8AC3E}">
        <p14:creationId xmlns:p14="http://schemas.microsoft.com/office/powerpoint/2010/main" val="48469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Limited English Proficiency (LEP) means English is not the participant’s primary language and they do not read, speak, write or understand English. We must provide services in a language that the participant understands well enough to know what they need to do.</a:t>
            </a:r>
            <a:endParaRPr lang="en-US" dirty="0"/>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24</a:t>
            </a:fld>
            <a:endParaRPr lang="en-US"/>
          </a:p>
        </p:txBody>
      </p:sp>
    </p:spTree>
    <p:extLst>
      <p:ext uri="{BB962C8B-B14F-4D97-AF65-F5344CB8AC3E}">
        <p14:creationId xmlns:p14="http://schemas.microsoft.com/office/powerpoint/2010/main" val="1190492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State WIC office must ensure all rights and responsibilities are read to applicants in the appropriate language.</a:t>
            </a:r>
          </a:p>
          <a:p>
            <a:endParaRPr lang="en-US" sz="1200" b="0" dirty="0"/>
          </a:p>
          <a:p>
            <a:r>
              <a:rPr lang="en-US" sz="1200" b="0" dirty="0"/>
              <a:t>The State WIC office helps by providing translated documents for local agencies to use.</a:t>
            </a:r>
          </a:p>
          <a:p>
            <a:endParaRPr lang="en-US" sz="1200" b="0" dirty="0"/>
          </a:p>
          <a:p>
            <a:r>
              <a:rPr lang="en-US" sz="1200" b="0" dirty="0"/>
              <a:t>The State WIC office must consider: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The number of WIC participants who speak languages other than English. </a:t>
            </a:r>
            <a:r>
              <a:rPr lang="en-US" dirty="0"/>
              <a:t>All written materials are translated into any language </a:t>
            </a:r>
            <a:r>
              <a:rPr lang="en-US" b="1" dirty="0"/>
              <a:t>written</a:t>
            </a:r>
            <a:r>
              <a:rPr lang="en-US" dirty="0"/>
              <a:t> by more than 10% of participants statewide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For those who need help with spoken language, work to secure an approved translator.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Critical materials (Food List, outreach materials, etc.) are translated into additional languages and provided either in print or on our website. </a:t>
            </a:r>
            <a:r>
              <a:rPr lang="en-US" dirty="0">
                <a:solidFill>
                  <a:schemeClr val="accent1">
                    <a:lumMod val="75000"/>
                  </a:schemeClr>
                </a:solidFill>
              </a:rPr>
              <a:t>Our Food List is available in at least 14 languages on our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Translation requirement does not apply to materials targeting vendors.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accent1">
                  <a:lumMod val="75000"/>
                </a:schemeClr>
              </a:solidFill>
            </a:endParaRPr>
          </a:p>
          <a:p>
            <a:pPr marL="342900" indent="-342900">
              <a:buFont typeface="Arial" panose="020B0604020202020204" pitchFamily="34" charset="0"/>
              <a:buChar char="•"/>
            </a:pPr>
            <a:endParaRPr lang="en-US" sz="1200" b="0"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25</a:t>
            </a:fld>
            <a:endParaRPr lang="en-US"/>
          </a:p>
        </p:txBody>
      </p:sp>
    </p:spTree>
    <p:extLst>
      <p:ext uri="{BB962C8B-B14F-4D97-AF65-F5344CB8AC3E}">
        <p14:creationId xmlns:p14="http://schemas.microsoft.com/office/powerpoint/2010/main" val="1346676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26</a:t>
            </a:fld>
            <a:endParaRPr lang="en-US"/>
          </a:p>
        </p:txBody>
      </p:sp>
    </p:spTree>
    <p:extLst>
      <p:ext uri="{BB962C8B-B14F-4D97-AF65-F5344CB8AC3E}">
        <p14:creationId xmlns:p14="http://schemas.microsoft.com/office/powerpoint/2010/main" val="285709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u="sng" dirty="0"/>
              <a:t>Correct answer: </a:t>
            </a:r>
          </a:p>
          <a:p>
            <a:endParaRPr lang="en-US" b="1" u="sng" dirty="0"/>
          </a:p>
          <a:p>
            <a:r>
              <a:rPr lang="en-US" b="0" dirty="0"/>
              <a:t>No, we must </a:t>
            </a:r>
            <a:r>
              <a:rPr lang="en-US" b="0" u="sng" dirty="0"/>
              <a:t>offer</a:t>
            </a:r>
            <a:r>
              <a:rPr lang="en-US" b="0" dirty="0"/>
              <a:t> interpreter services, but participants can choose to decline.</a:t>
            </a:r>
          </a:p>
          <a:p>
            <a:endParaRPr lang="en-US" b="0" dirty="0"/>
          </a:p>
          <a:p>
            <a:r>
              <a:rPr lang="en-US" b="0" dirty="0"/>
              <a:t>If a participant declines documenting it in TWIST is best practice.</a:t>
            </a:r>
            <a:r>
              <a:rPr lang="en-US" b="0" dirty="0">
                <a:effectLst/>
              </a:rPr>
              <a:t> </a:t>
            </a:r>
            <a:r>
              <a:rPr lang="en-US" b="1" dirty="0"/>
              <a:t> </a:t>
            </a:r>
          </a:p>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27</a:t>
            </a:fld>
            <a:endParaRPr lang="en-US"/>
          </a:p>
        </p:txBody>
      </p:sp>
    </p:spTree>
    <p:extLst>
      <p:ext uri="{BB962C8B-B14F-4D97-AF65-F5344CB8AC3E}">
        <p14:creationId xmlns:p14="http://schemas.microsoft.com/office/powerpoint/2010/main" val="2423070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28</a:t>
            </a:fld>
            <a:endParaRPr lang="en-US"/>
          </a:p>
        </p:txBody>
      </p:sp>
    </p:spTree>
    <p:extLst>
      <p:ext uri="{BB962C8B-B14F-4D97-AF65-F5344CB8AC3E}">
        <p14:creationId xmlns:p14="http://schemas.microsoft.com/office/powerpoint/2010/main" val="402970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200" b="0" dirty="0">
                <a:solidFill>
                  <a:schemeClr val="tx1"/>
                </a:solidFill>
              </a:rPr>
              <a:t>What if the participant declines an interpreter because they have an older child along, and want their older child to interpret? WIC policy states that children cannot be used as interpreters.</a:t>
            </a:r>
          </a:p>
          <a:p>
            <a:r>
              <a:rPr lang="en-US" b="0" dirty="0"/>
              <a:t>First</a:t>
            </a:r>
            <a:r>
              <a:rPr lang="en-US" b="1" dirty="0"/>
              <a:t>, </a:t>
            </a:r>
            <a:r>
              <a:rPr lang="en-US" sz="1200" dirty="0"/>
              <a:t>Offer an interpreter from WIC. You could say something like:  “I’m so glad your older child is here! You must be proud of their skills. We would like to offer an interpreter. They have special training and can make sure you get all your questions answered.”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participant declines an in-person interpreter, offer to use the language line on speaker phone to help.  </a:t>
            </a:r>
          </a:p>
          <a:p>
            <a:r>
              <a:rPr lang="en-US" dirty="0"/>
              <a:t>Plan for the future. </a:t>
            </a:r>
            <a:r>
              <a:rPr lang="en-US" sz="1200" dirty="0"/>
              <a:t>Offer to have a translator available and ready to use at their next appointment. </a:t>
            </a:r>
          </a:p>
          <a:p>
            <a:endParaRPr lang="en-US" sz="1200" dirty="0"/>
          </a:p>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29</a:t>
            </a:fld>
            <a:endParaRPr lang="en-US"/>
          </a:p>
        </p:txBody>
      </p:sp>
    </p:spTree>
    <p:extLst>
      <p:ext uri="{BB962C8B-B14F-4D97-AF65-F5344CB8AC3E}">
        <p14:creationId xmlns:p14="http://schemas.microsoft.com/office/powerpoint/2010/main" val="250499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Verdana" panose="020B0604030504040204" pitchFamily="34" charset="0"/>
                <a:ea typeface="Verdana" panose="020B0604030504040204" pitchFamily="34" charset="0"/>
              </a:rPr>
              <a:t>Remember, providing a written translation may not be the best way to meet the participant’s needs!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10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b="1" dirty="0"/>
              <a:t>“Protected class” refers to a group of people sharing a common trait who are legally protected from being discriminated against based on that trait. We refer to the “protected classes” by their traits: age, race, national origin, sex, color, and disability. </a:t>
            </a:r>
          </a:p>
          <a:p>
            <a:endParaRPr lang="en-US" b="1" dirty="0"/>
          </a:p>
        </p:txBody>
      </p:sp>
      <p:sp>
        <p:nvSpPr>
          <p:cNvPr id="4" name="Slide Number Placeholder 3"/>
          <p:cNvSpPr>
            <a:spLocks noGrp="1"/>
          </p:cNvSpPr>
          <p:nvPr>
            <p:ph type="sldNum" sz="quarter" idx="10"/>
          </p:nvPr>
        </p:nvSpPr>
        <p:spPr/>
        <p:txBody>
          <a:bodyPr/>
          <a:lstStyle/>
          <a:p>
            <a:fld id="{97455261-80E8-4EE9-B21F-C4FBF2CAB062}" type="slidenum">
              <a:rPr lang="en-US" smtClean="0"/>
              <a:t>3</a:t>
            </a:fld>
            <a:endParaRPr lang="en-US"/>
          </a:p>
        </p:txBody>
      </p:sp>
    </p:spTree>
    <p:extLst>
      <p:ext uri="{BB962C8B-B14F-4D97-AF65-F5344CB8AC3E}">
        <p14:creationId xmlns:p14="http://schemas.microsoft.com/office/powerpoint/2010/main" val="2041195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kern="1200" dirty="0"/>
              <a:t>A clinic is located in an area near a large single-language minority population that might be eligible for WIC. What services can you offer?</a:t>
            </a:r>
            <a:endParaRPr lang="en-US" sz="11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t>If there is no one on staff who is qualified to interpret in the language spoken by the participants, a language line or some other means should be used to ensure that there is accurate interpretation.  If the clinic is located in an area with a large single language minority population that has regular contact with the clinic, then consideration should be given to hiring bilingual staff.</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41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32</a:t>
            </a:fld>
            <a:endParaRPr lang="en-US"/>
          </a:p>
        </p:txBody>
      </p:sp>
    </p:spTree>
    <p:extLst>
      <p:ext uri="{BB962C8B-B14F-4D97-AF65-F5344CB8AC3E}">
        <p14:creationId xmlns:p14="http://schemas.microsoft.com/office/powerpoint/2010/main" val="1156739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sz="1800" dirty="0">
                <a:effectLst/>
                <a:latin typeface="Calibri" panose="020F0502020204030204" pitchFamily="34" charset="0"/>
                <a:ea typeface="Calibri" panose="020F0502020204030204" pitchFamily="34" charset="0"/>
                <a:cs typeface="Arial" panose="020B0604020202020204" pitchFamily="34" charset="0"/>
              </a:rPr>
              <a:t>The USDA non-discrimination statement must be included on all WIC program materials that are produced for public notification. </a:t>
            </a:r>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33</a:t>
            </a:fld>
            <a:endParaRPr lang="en-US"/>
          </a:p>
        </p:txBody>
      </p:sp>
    </p:spTree>
    <p:extLst>
      <p:ext uri="{BB962C8B-B14F-4D97-AF65-F5344CB8AC3E}">
        <p14:creationId xmlns:p14="http://schemas.microsoft.com/office/powerpoint/2010/main" val="3128117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activities require the non-discrimination statement?</a:t>
            </a:r>
          </a:p>
          <a:p>
            <a:pPr marL="571500" indent="-571500">
              <a:buFont typeface="Arial" panose="020B0604020202020204" pitchFamily="34" charset="0"/>
              <a:buChar char="•"/>
            </a:pPr>
            <a:r>
              <a:rPr lang="en-US" b="0" dirty="0"/>
              <a:t>Using non-discrimination statement </a:t>
            </a:r>
          </a:p>
          <a:p>
            <a:pPr marL="571500" indent="-571500">
              <a:buFont typeface="Arial" panose="020B0604020202020204" pitchFamily="34" charset="0"/>
              <a:buChar char="•"/>
            </a:pPr>
            <a:r>
              <a:rPr lang="en-US" b="0" dirty="0"/>
              <a:t>Providing information in other languages and formats</a:t>
            </a:r>
          </a:p>
          <a:p>
            <a:pPr marL="571500" indent="-571500">
              <a:buFont typeface="Arial" panose="020B0604020202020204" pitchFamily="34" charset="0"/>
              <a:buChar char="•"/>
            </a:pPr>
            <a:r>
              <a:rPr lang="en-US" b="0" dirty="0"/>
              <a:t>Showing diversity in messaging and images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Conducting outreach (required at least 1x/year) is required</a:t>
            </a:r>
          </a:p>
          <a:p>
            <a:pPr marL="0" indent="0">
              <a:buFont typeface="Arial" panose="020B0604020202020204" pitchFamily="34" charset="0"/>
              <a:buNone/>
            </a:pP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027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Palatino Linotype" panose="02040502050505030304"/>
              </a:rPr>
              <a:t>The non discrimination statement is </a:t>
            </a:r>
            <a:r>
              <a:rPr lang="en-US" sz="1200" dirty="0">
                <a:solidFill>
                  <a:prstClr val="black"/>
                </a:solidFill>
                <a:latin typeface="Verdana" panose="020B0604030504040204" pitchFamily="34" charset="0"/>
                <a:ea typeface="Verdana" panose="020B0604030504040204" pitchFamily="34" charset="0"/>
              </a:rPr>
              <a:t>r</a:t>
            </a:r>
            <a:r>
              <a:rPr lang="en-US" sz="1200" dirty="0">
                <a:latin typeface="Verdana" panose="020B0604030504040204" pitchFamily="34" charset="0"/>
                <a:ea typeface="Verdana" panose="020B0604030504040204" pitchFamily="34" charset="0"/>
              </a:rPr>
              <a:t>equired on anything (print or electronic) that has an outreach message or information on WIC benefits and services</a:t>
            </a:r>
          </a:p>
          <a:p>
            <a:r>
              <a:rPr lang="en-US" sz="1200" dirty="0">
                <a:solidFill>
                  <a:prstClr val="black"/>
                </a:solidFill>
                <a:latin typeface="Palatino Linotype" panose="02040502050505030304"/>
              </a:rPr>
              <a:t>It is not required on nutrition education materials.</a:t>
            </a:r>
          </a:p>
          <a:p>
            <a:r>
              <a:rPr lang="en-US" sz="1200" dirty="0">
                <a:solidFill>
                  <a:prstClr val="black"/>
                </a:solidFill>
                <a:latin typeface="Palatino Linotype" panose="02040502050505030304"/>
              </a:rPr>
              <a:t>There is a short version that can be used on small items such as postcards and letters.</a:t>
            </a:r>
          </a:p>
          <a:p>
            <a:r>
              <a:rPr lang="en-US" sz="1200" dirty="0">
                <a:solidFill>
                  <a:prstClr val="black"/>
                </a:solidFill>
                <a:latin typeface="Palatino Linotype" panose="02040502050505030304"/>
              </a:rPr>
              <a:t>The short and long versions can be found in Policy 452</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876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altLang="en-US" sz="1200" b="0" dirty="0">
                <a:solidFill>
                  <a:schemeClr val="tx1"/>
                </a:solidFill>
              </a:rPr>
              <a:t>A newspaper wants to run a story about the local clinic’s conversion to </a:t>
            </a:r>
            <a:r>
              <a:rPr lang="en-US" altLang="en-US" sz="1200" b="0" dirty="0" err="1">
                <a:solidFill>
                  <a:schemeClr val="tx1"/>
                </a:solidFill>
              </a:rPr>
              <a:t>eWIC</a:t>
            </a:r>
            <a:r>
              <a:rPr lang="en-US" altLang="en-US" sz="1200" b="0" dirty="0">
                <a:solidFill>
                  <a:schemeClr val="tx1"/>
                </a:solidFill>
              </a:rPr>
              <a:t>. Does the newspaper need to print the non-discrimination statement in their story? </a:t>
            </a:r>
          </a:p>
          <a:p>
            <a:pPr lvl="0"/>
            <a:endParaRPr lang="en-US" altLang="en-US" sz="1200" b="0" dirty="0">
              <a:solidFill>
                <a:schemeClr val="tx1"/>
              </a:solidFill>
            </a:endParaRPr>
          </a:p>
          <a:p>
            <a:pPr lvl="0"/>
            <a:endParaRPr lang="en-US" altLang="en-US" sz="1200" b="0" dirty="0">
              <a:solidFill>
                <a:schemeClr val="tx1"/>
              </a:solidFill>
            </a:endParaRPr>
          </a:p>
          <a:p>
            <a:pPr lvl="0"/>
            <a:r>
              <a:rPr lang="en-US" dirty="0"/>
              <a:t>Newspapers do not need to include the nondiscrimination statement in stories that they write about the WIC program because they are not recipients of Federal financial assistance.  </a:t>
            </a:r>
          </a:p>
          <a:p>
            <a:pPr lvl="0"/>
            <a:r>
              <a:rPr lang="en-US" dirty="0"/>
              <a:t>If an agency sends in a press release or a public service announcement or pays for an ad, the nondiscrimination statement should be included, but the news media does not have to include it unless it is part of paid advertising.</a:t>
            </a:r>
          </a:p>
          <a:p>
            <a:pPr lvl="0"/>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856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37</a:t>
            </a:fld>
            <a:endParaRPr lang="en-US"/>
          </a:p>
        </p:txBody>
      </p:sp>
    </p:spTree>
    <p:extLst>
      <p:ext uri="{BB962C8B-B14F-4D97-AF65-F5344CB8AC3E}">
        <p14:creationId xmlns:p14="http://schemas.microsoft.com/office/powerpoint/2010/main" val="1695291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Verdana" panose="020B0604030504040204" pitchFamily="34" charset="0"/>
                <a:ea typeface="Verdana" panose="020B0604030504040204" pitchFamily="34" charset="0"/>
              </a:rPr>
              <a:t>What do you think an “easy-to-see” location is? Where would that be in your clinic?</a:t>
            </a:r>
          </a:p>
          <a:p>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Please share your thoughts with the group.</a:t>
            </a:r>
          </a:p>
          <a:p>
            <a:pPr marL="0" indent="0">
              <a:buFont typeface="Arial" panose="020B0604020202020204" pitchFamily="34" charset="0"/>
              <a:buNone/>
            </a:pPr>
            <a:endParaRPr lang="en-US" b="1" dirty="0"/>
          </a:p>
          <a:p>
            <a:r>
              <a:rPr lang="en-US" sz="1200" dirty="0"/>
              <a:t>An easy to see location is somewhere participants and the public can easily access the poster. This might be in an entry way, waiting area, etc. This does not mean having to go behind a counter or into another room or back hallway. </a:t>
            </a:r>
          </a:p>
          <a:p>
            <a:endParaRPr lang="en-US" sz="1200" dirty="0"/>
          </a:p>
          <a:p>
            <a:r>
              <a:rPr lang="en-US" sz="1200" dirty="0"/>
              <a:t>It is also somewhere participants can easily see the poster, without chairs, tables, desks, or counters blocking their ability to read it.</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38</a:t>
            </a:fld>
            <a:endParaRPr lang="en-US"/>
          </a:p>
        </p:txBody>
      </p:sp>
    </p:spTree>
    <p:extLst>
      <p:ext uri="{BB962C8B-B14F-4D97-AF65-F5344CB8AC3E}">
        <p14:creationId xmlns:p14="http://schemas.microsoft.com/office/powerpoint/2010/main" val="439186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that this poster is in an easy to see location?</a:t>
            </a:r>
          </a:p>
          <a:p>
            <a:endParaRPr lang="en-US" dirty="0"/>
          </a:p>
          <a:p>
            <a:r>
              <a:rPr lang="en-US" sz="1200" dirty="0"/>
              <a:t>It is a federal requirement, and must be posted in all locations that WIC services are provided. The audience for the poster is participants, applicants and the general public. It helps people find out how to file a complaint about a civil rights violation. They can do so easily and anonymously.</a:t>
            </a:r>
          </a:p>
          <a:p>
            <a:endParaRPr lang="en-US" sz="1200" dirty="0"/>
          </a:p>
          <a:p>
            <a:r>
              <a:rPr lang="en-US" sz="1200" dirty="0"/>
              <a:t>The poster has instructions in English and Spanish.</a:t>
            </a:r>
          </a:p>
          <a:p>
            <a:endParaRPr lang="en-US" dirty="0"/>
          </a:p>
          <a:p>
            <a:pPr marL="0" indent="0">
              <a:buFont typeface="Arial" panose="020B0604020202020204" pitchFamily="34" charset="0"/>
              <a:buNone/>
            </a:pPr>
            <a:r>
              <a:rPr lang="en-US" b="0" dirty="0"/>
              <a:t>Training supervisor note:</a:t>
            </a:r>
          </a:p>
          <a:p>
            <a:pPr marL="171450" indent="-171450">
              <a:buFont typeface="Arial" panose="020B0604020202020204" pitchFamily="34" charset="0"/>
              <a:buChar char="•"/>
            </a:pPr>
            <a:r>
              <a:rPr lang="en-US" b="0" dirty="0"/>
              <a:t>This poster is meant for participants, applicants, and the public. It is not meant to be put with the mandatory employment postings like wages and OSHA. </a:t>
            </a:r>
          </a:p>
          <a:p>
            <a:pPr marL="171450" indent="-171450">
              <a:buFont typeface="Arial" panose="020B0604020202020204" pitchFamily="34" charset="0"/>
              <a:buChar char="•"/>
            </a:pPr>
            <a:r>
              <a:rPr lang="en-US" b="0" dirty="0"/>
              <a:t>You can post as many of these as you want, you can order them through Shopify!</a:t>
            </a:r>
          </a:p>
        </p:txBody>
      </p:sp>
      <p:sp>
        <p:nvSpPr>
          <p:cNvPr id="4" name="Slide Number Placeholder 3"/>
          <p:cNvSpPr>
            <a:spLocks noGrp="1"/>
          </p:cNvSpPr>
          <p:nvPr>
            <p:ph type="sldNum" sz="quarter" idx="5"/>
          </p:nvPr>
        </p:nvSpPr>
        <p:spPr/>
        <p:txBody>
          <a:bodyPr/>
          <a:lstStyle/>
          <a:p>
            <a:fld id="{97455261-80E8-4EE9-B21F-C4FBF2CAB062}" type="slidenum">
              <a:rPr lang="en-US" smtClean="0"/>
              <a:t>39</a:t>
            </a:fld>
            <a:endParaRPr lang="en-US"/>
          </a:p>
        </p:txBody>
      </p:sp>
    </p:spTree>
    <p:extLst>
      <p:ext uri="{BB962C8B-B14F-4D97-AF65-F5344CB8AC3E}">
        <p14:creationId xmlns:p14="http://schemas.microsoft.com/office/powerpoint/2010/main" val="3407439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Where is the “And Justice for All” poster in your clinic? Is it easy for everyone to see and read? Remember, this poster must be put up at all satellite clinic locations and anywhere else you might be doing outreach.</a:t>
            </a:r>
          </a:p>
          <a:p>
            <a:endParaRPr lang="en-US" b="0" dirty="0"/>
          </a:p>
        </p:txBody>
      </p:sp>
      <p:sp>
        <p:nvSpPr>
          <p:cNvPr id="4" name="Slide Number Placeholder 3"/>
          <p:cNvSpPr>
            <a:spLocks noGrp="1"/>
          </p:cNvSpPr>
          <p:nvPr>
            <p:ph type="sldNum" sz="quarter" idx="5"/>
          </p:nvPr>
        </p:nvSpPr>
        <p:spPr/>
        <p:txBody>
          <a:bodyPr/>
          <a:lstStyle/>
          <a:p>
            <a:fld id="{97455261-80E8-4EE9-B21F-C4FBF2CAB062}" type="slidenum">
              <a:rPr lang="en-US" smtClean="0"/>
              <a:t>40</a:t>
            </a:fld>
            <a:endParaRPr lang="en-US"/>
          </a:p>
        </p:txBody>
      </p:sp>
    </p:spTree>
    <p:extLst>
      <p:ext uri="{BB962C8B-B14F-4D97-AF65-F5344CB8AC3E}">
        <p14:creationId xmlns:p14="http://schemas.microsoft.com/office/powerpoint/2010/main" val="192713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These are the 6 Federal Protected Classes. A detailed definition of what each one represents is on the “job aid”</a:t>
            </a:r>
          </a:p>
          <a:p>
            <a:endParaRPr lang="en-US" b="0" dirty="0"/>
          </a:p>
          <a:p>
            <a:r>
              <a:rPr lang="en-US" b="0" dirty="0"/>
              <a:t>The state of Oregon has made some of their definitions of the protected classes more inclusive. We will only be discussing the federal definitions since they are what is considered in a civil rights violation investigation.</a:t>
            </a:r>
          </a:p>
        </p:txBody>
      </p:sp>
      <p:sp>
        <p:nvSpPr>
          <p:cNvPr id="4" name="Slide Number Placeholder 3"/>
          <p:cNvSpPr>
            <a:spLocks noGrp="1"/>
          </p:cNvSpPr>
          <p:nvPr>
            <p:ph type="sldNum" sz="quarter" idx="10"/>
          </p:nvPr>
        </p:nvSpPr>
        <p:spPr/>
        <p:txBody>
          <a:bodyPr/>
          <a:lstStyle/>
          <a:p>
            <a:fld id="{D77D0862-7A01-4078-90A6-ECACA0EF25D5}" type="slidenum">
              <a:rPr lang="en-US" smtClean="0"/>
              <a:t>4</a:t>
            </a:fld>
            <a:endParaRPr lang="en-US"/>
          </a:p>
        </p:txBody>
      </p:sp>
    </p:spTree>
    <p:extLst>
      <p:ext uri="{BB962C8B-B14F-4D97-AF65-F5344CB8AC3E}">
        <p14:creationId xmlns:p14="http://schemas.microsoft.com/office/powerpoint/2010/main" val="1974794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41</a:t>
            </a:fld>
            <a:endParaRPr lang="en-US"/>
          </a:p>
        </p:txBody>
      </p:sp>
    </p:spTree>
    <p:extLst>
      <p:ext uri="{BB962C8B-B14F-4D97-AF65-F5344CB8AC3E}">
        <p14:creationId xmlns:p14="http://schemas.microsoft.com/office/powerpoint/2010/main" val="847811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1774"/>
            <a:endParaRPr lang="en-US" b="0" dirty="0"/>
          </a:p>
        </p:txBody>
      </p:sp>
      <p:sp>
        <p:nvSpPr>
          <p:cNvPr id="4" name="Slide Number Placeholder 3"/>
          <p:cNvSpPr>
            <a:spLocks noGrp="1"/>
          </p:cNvSpPr>
          <p:nvPr>
            <p:ph type="sldNum" sz="quarter" idx="10"/>
          </p:nvPr>
        </p:nvSpPr>
        <p:spPr/>
        <p:txBody>
          <a:bodyPr/>
          <a:lstStyle/>
          <a:p>
            <a:fld id="{97455261-80E8-4EE9-B21F-C4FBF2CAB062}" type="slidenum">
              <a:rPr lang="en-US" smtClean="0"/>
              <a:t>42</a:t>
            </a:fld>
            <a:endParaRPr lang="en-US"/>
          </a:p>
        </p:txBody>
      </p:sp>
    </p:spTree>
    <p:extLst>
      <p:ext uri="{BB962C8B-B14F-4D97-AF65-F5344CB8AC3E}">
        <p14:creationId xmlns:p14="http://schemas.microsoft.com/office/powerpoint/2010/main" val="1990057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If a participant is alleging discrimination, you must report the complaint so the state agency can review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Best case scenario is that it was not a civil rights violation, worst case it was and reporting it helps resolve it.</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43</a:t>
            </a:fld>
            <a:endParaRPr lang="en-US"/>
          </a:p>
        </p:txBody>
      </p:sp>
    </p:spTree>
    <p:extLst>
      <p:ext uri="{BB962C8B-B14F-4D97-AF65-F5344CB8AC3E}">
        <p14:creationId xmlns:p14="http://schemas.microsoft.com/office/powerpoint/2010/main" val="3460930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When entering complaints, if you think it might be a Civil Rights violation click the “Civil Rights” box in TWIST. </a:t>
            </a:r>
            <a:r>
              <a:rPr lang="en-US" b="0" dirty="0"/>
              <a:t>Even if you are not sure whether or not it was a civil rights violation, be sure to check the “Civil Rights?” box – it’s located where the red arrow is pointing. (</a:t>
            </a:r>
            <a:r>
              <a:rPr lang="en-US" b="0" i="1" dirty="0"/>
              <a:t>click to animate arrow</a:t>
            </a:r>
            <a:r>
              <a:rPr lang="en-US" b="0" dirty="0"/>
              <a:t>) Checking this box flags the complaint for the state agency Civil Rights Coordinator to review the complaint and make a determination. </a:t>
            </a:r>
          </a:p>
          <a:p>
            <a:pPr marL="0" indent="0">
              <a:buFont typeface="Arial" panose="020B0604020202020204" pitchFamily="34" charset="0"/>
              <a:buNone/>
            </a:pPr>
            <a:r>
              <a:rPr lang="en-US" sz="1200" dirty="0"/>
              <a:t> </a:t>
            </a:r>
          </a:p>
          <a:p>
            <a:pPr marL="0" indent="0">
              <a:buFont typeface="Arial" panose="020B0604020202020204" pitchFamily="34" charset="0"/>
              <a:buNone/>
            </a:pPr>
            <a:r>
              <a:rPr lang="en-US" sz="1200" dirty="0"/>
              <a:t>The State WIC Office Civil Rights Coordinator reviews all items selected as “Civil Rights” complaints in TWIST.</a:t>
            </a:r>
          </a:p>
          <a:p>
            <a:r>
              <a:rPr lang="en-US" sz="1200" dirty="0"/>
              <a:t> </a:t>
            </a:r>
          </a:p>
          <a:p>
            <a:pPr marL="0" indent="0">
              <a:buFont typeface="Arial" panose="020B0604020202020204" pitchFamily="34" charset="0"/>
              <a:buNone/>
            </a:pPr>
            <a:r>
              <a:rPr lang="en-US" sz="1200" dirty="0"/>
              <a:t>Checking the box flags the complaint so we are sure it gets reviewed correctly.</a:t>
            </a:r>
          </a:p>
          <a:p>
            <a:pPr indent="-228600">
              <a:buFont typeface="Arial" panose="020B0604020202020204" pitchFamily="34" charset="0"/>
              <a:buChar char="•"/>
            </a:pPr>
            <a:endParaRPr lang="en-US" sz="1200" b="0" dirty="0"/>
          </a:p>
          <a:p>
            <a:r>
              <a:rPr lang="en-US" b="0" dirty="0"/>
              <a:t>Local Agency staff do not have to worry about making the determination about whether a complaint was definitely a civil rights violation or not. The state agency Civil Rights Coordinator will review and refer to USDA for investigation. When it doubt, check the box!</a:t>
            </a:r>
            <a:endParaRPr lang="en-US" sz="1200"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44</a:t>
            </a:fld>
            <a:endParaRPr lang="en-US"/>
          </a:p>
        </p:txBody>
      </p:sp>
    </p:spTree>
    <p:extLst>
      <p:ext uri="{BB962C8B-B14F-4D97-AF65-F5344CB8AC3E}">
        <p14:creationId xmlns:p14="http://schemas.microsoft.com/office/powerpoint/2010/main" val="228576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 These information descriptions are located on your “cheat sheet”</a:t>
            </a:r>
          </a:p>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45</a:t>
            </a:fld>
            <a:endParaRPr lang="en-US"/>
          </a:p>
        </p:txBody>
      </p:sp>
    </p:spTree>
    <p:extLst>
      <p:ext uri="{BB962C8B-B14F-4D97-AF65-F5344CB8AC3E}">
        <p14:creationId xmlns:p14="http://schemas.microsoft.com/office/powerpoint/2010/main" val="386982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What if you run out of space on the TWIST complaint screen?</a:t>
            </a:r>
          </a:p>
          <a:p>
            <a:r>
              <a:rPr lang="en-US" sz="1200" b="1" dirty="0"/>
              <a:t>For participant complaints:</a:t>
            </a:r>
            <a:r>
              <a:rPr lang="en-US" sz="1200" u="sng" dirty="0"/>
              <a:t> </a:t>
            </a:r>
          </a:p>
          <a:p>
            <a:r>
              <a:rPr lang="en-US" sz="1200" dirty="0"/>
              <a:t>Put a note in </a:t>
            </a:r>
            <a:r>
              <a:rPr lang="en-US" sz="1200" i="1" dirty="0"/>
              <a:t>WIC Notes </a:t>
            </a:r>
            <a:r>
              <a:rPr lang="en-US" sz="1200" dirty="0"/>
              <a:t>with the rest of the information and add “see WIC Notes” on the TWIST complaint screen. </a:t>
            </a:r>
          </a:p>
          <a:p>
            <a:endParaRPr lang="en-US" sz="1200" dirty="0"/>
          </a:p>
          <a:p>
            <a:r>
              <a:rPr lang="en-US" sz="1200" b="1" dirty="0"/>
              <a:t>Non-participant complaints: </a:t>
            </a:r>
          </a:p>
          <a:p>
            <a:r>
              <a:rPr lang="en-US" sz="1200" dirty="0"/>
              <a:t>Use TWIST then email the State WIC Office Civil Rights Coordinator with the full complaint. </a:t>
            </a:r>
          </a:p>
          <a:p>
            <a:endParaRPr lang="en-US" sz="1200" dirty="0"/>
          </a:p>
          <a:p>
            <a:r>
              <a:rPr lang="en-US" sz="1200" b="1" dirty="0"/>
              <a:t>If there is additional documentation: </a:t>
            </a:r>
          </a:p>
          <a:p>
            <a:r>
              <a:rPr lang="en-US" sz="1200" dirty="0"/>
              <a:t>Email pictures or witness information to the State WIC Office Civil Rights Coordinator.</a:t>
            </a:r>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46</a:t>
            </a:fld>
            <a:endParaRPr lang="en-US"/>
          </a:p>
        </p:txBody>
      </p:sp>
    </p:spTree>
    <p:extLst>
      <p:ext uri="{BB962C8B-B14F-4D97-AF65-F5344CB8AC3E}">
        <p14:creationId xmlns:p14="http://schemas.microsoft.com/office/powerpoint/2010/main" val="4196701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t>Please submit complaints as soon as possible, because w</a:t>
            </a:r>
            <a:r>
              <a:rPr lang="en-US" sz="1200" dirty="0">
                <a:cs typeface="+mn-cs"/>
              </a:rPr>
              <a:t>e must respond and support participants as quickly as possible.  We have federal timeframe requirements for investigations. </a:t>
            </a:r>
          </a:p>
          <a:p>
            <a:endParaRPr lang="en-US" sz="1200" b="1" dirty="0"/>
          </a:p>
        </p:txBody>
      </p:sp>
      <p:sp>
        <p:nvSpPr>
          <p:cNvPr id="4" name="Slide Number Placeholder 3"/>
          <p:cNvSpPr>
            <a:spLocks noGrp="1"/>
          </p:cNvSpPr>
          <p:nvPr>
            <p:ph type="sldNum" sz="quarter" idx="5"/>
          </p:nvPr>
        </p:nvSpPr>
        <p:spPr/>
        <p:txBody>
          <a:bodyPr/>
          <a:lstStyle/>
          <a:p>
            <a:fld id="{97455261-80E8-4EE9-B21F-C4FBF2CAB062}" type="slidenum">
              <a:rPr lang="en-US" smtClean="0"/>
              <a:t>47</a:t>
            </a:fld>
            <a:endParaRPr lang="en-US"/>
          </a:p>
        </p:txBody>
      </p:sp>
    </p:spTree>
    <p:extLst>
      <p:ext uri="{BB962C8B-B14F-4D97-AF65-F5344CB8AC3E}">
        <p14:creationId xmlns:p14="http://schemas.microsoft.com/office/powerpoint/2010/main" val="2726030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chemeClr val="tx1"/>
                </a:solidFill>
                <a:latin typeface="Verdana" panose="020B0604030504040204" pitchFamily="34" charset="0"/>
                <a:ea typeface="Verdana" panose="020B0604030504040204" pitchFamily="34" charset="0"/>
              </a:rPr>
              <a:t>Complaints about WIC staff should not go into TWIST. To learn more read </a:t>
            </a:r>
            <a:r>
              <a:rPr lang="en-US" sz="1200" u="sng" dirty="0">
                <a:solidFill>
                  <a:schemeClr val="accent6"/>
                </a:solidFill>
                <a:latin typeface="Verdana" panose="020B0604030504040204" pitchFamily="34" charset="0"/>
                <a:ea typeface="Verdana" panose="020B0604030504040204" pitchFamily="34" charset="0"/>
              </a:rPr>
              <a:t>P</a:t>
            </a:r>
            <a:r>
              <a:rPr lang="en-US" sz="1200" dirty="0">
                <a:solidFill>
                  <a:schemeClr val="tx1"/>
                </a:solidFill>
                <a:latin typeface="Verdana" panose="020B0604030504040204" pitchFamily="34" charset="0"/>
                <a:ea typeface="Verdana" panose="020B0604030504040204" pitchFamily="34" charset="0"/>
                <a:hlinkClick r:id="rId3"/>
              </a:rPr>
              <a:t>olicy 588</a:t>
            </a:r>
            <a:r>
              <a:rPr lang="en-US" sz="1200" dirty="0">
                <a:solidFill>
                  <a:schemeClr val="tx1"/>
                </a:solidFill>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Verdana" panose="020B0604030504040204" pitchFamily="34" charset="0"/>
                <a:ea typeface="Verdana" panose="020B0604030504040204" pitchFamily="34" charset="0"/>
              </a:rPr>
              <a:t>Civil rights complaints about WIC staff should be sent to the Oregon Civil Rights Coordinator by phone or email marked urgent.</a:t>
            </a:r>
          </a:p>
          <a:p>
            <a:endParaRPr lang="en-US" sz="1200" b="1" dirty="0"/>
          </a:p>
        </p:txBody>
      </p:sp>
      <p:sp>
        <p:nvSpPr>
          <p:cNvPr id="4" name="Slide Number Placeholder 3"/>
          <p:cNvSpPr>
            <a:spLocks noGrp="1"/>
          </p:cNvSpPr>
          <p:nvPr>
            <p:ph type="sldNum" sz="quarter" idx="5"/>
          </p:nvPr>
        </p:nvSpPr>
        <p:spPr/>
        <p:txBody>
          <a:bodyPr/>
          <a:lstStyle/>
          <a:p>
            <a:fld id="{97455261-80E8-4EE9-B21F-C4FBF2CAB062}" type="slidenum">
              <a:rPr lang="en-US" smtClean="0"/>
              <a:t>48</a:t>
            </a:fld>
            <a:endParaRPr lang="en-US"/>
          </a:p>
        </p:txBody>
      </p:sp>
    </p:spTree>
    <p:extLst>
      <p:ext uri="{BB962C8B-B14F-4D97-AF65-F5344CB8AC3E}">
        <p14:creationId xmlns:p14="http://schemas.microsoft.com/office/powerpoint/2010/main" val="2652043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49</a:t>
            </a:fld>
            <a:endParaRPr lang="en-US"/>
          </a:p>
        </p:txBody>
      </p:sp>
    </p:spTree>
    <p:extLst>
      <p:ext uri="{BB962C8B-B14F-4D97-AF65-F5344CB8AC3E}">
        <p14:creationId xmlns:p14="http://schemas.microsoft.com/office/powerpoint/2010/main" val="704076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sz="1200" dirty="0"/>
              <a:t>Sometimes it’s hard to tell the difference between bad customer service and civil rights complaints.</a:t>
            </a:r>
          </a:p>
          <a:p>
            <a:endParaRPr lang="en-US" sz="1200" dirty="0"/>
          </a:p>
          <a:p>
            <a:r>
              <a:rPr lang="en-US" sz="1200" dirty="0"/>
              <a:t>All complaints should be reported even if they don’t seem serious, or they don’t seem like they can be “proved.” </a:t>
            </a:r>
          </a:p>
          <a:p>
            <a:endParaRPr lang="en-US" sz="1200" dirty="0"/>
          </a:p>
          <a:p>
            <a:r>
              <a:rPr lang="en-US" sz="1200" dirty="0"/>
              <a:t>Complaints are tracked and recorded to look at how we can support participants and our vendors. </a:t>
            </a:r>
          </a:p>
          <a:p>
            <a:endParaRPr lang="en-US" sz="1200" dirty="0"/>
          </a:p>
          <a:p>
            <a:r>
              <a:rPr lang="en-US" sz="1200" dirty="0"/>
              <a:t>Let’s look at some case studies to see the difference.</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50</a:t>
            </a:fld>
            <a:endParaRPr lang="en-US"/>
          </a:p>
        </p:txBody>
      </p:sp>
    </p:spTree>
    <p:extLst>
      <p:ext uri="{BB962C8B-B14F-4D97-AF65-F5344CB8AC3E}">
        <p14:creationId xmlns:p14="http://schemas.microsoft.com/office/powerpoint/2010/main" val="13509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As of 2022, sexual orientation and gender identity are now included in the protected class “sex.” </a:t>
            </a:r>
          </a:p>
        </p:txBody>
      </p:sp>
      <p:sp>
        <p:nvSpPr>
          <p:cNvPr id="4" name="Slide Number Placeholder 3"/>
          <p:cNvSpPr>
            <a:spLocks noGrp="1"/>
          </p:cNvSpPr>
          <p:nvPr>
            <p:ph type="sldNum" sz="quarter" idx="5"/>
          </p:nvPr>
        </p:nvSpPr>
        <p:spPr/>
        <p:txBody>
          <a:bodyPr/>
          <a:lstStyle/>
          <a:p>
            <a:fld id="{97455261-80E8-4EE9-B21F-C4FBF2CAB062}" type="slidenum">
              <a:rPr lang="en-US" smtClean="0"/>
              <a:t>5</a:t>
            </a:fld>
            <a:endParaRPr lang="en-US"/>
          </a:p>
        </p:txBody>
      </p:sp>
    </p:spTree>
    <p:extLst>
      <p:ext uri="{BB962C8B-B14F-4D97-AF65-F5344CB8AC3E}">
        <p14:creationId xmlns:p14="http://schemas.microsoft.com/office/powerpoint/2010/main" val="4072827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Questions:</a:t>
            </a:r>
          </a:p>
          <a:p>
            <a:r>
              <a:rPr lang="en-US" sz="1200" dirty="0"/>
              <a:t>Does having goat milk as a benefit make someone part of a protected class? </a:t>
            </a:r>
          </a:p>
          <a:p>
            <a:endParaRPr lang="en-US" sz="1200" dirty="0"/>
          </a:p>
          <a:p>
            <a:r>
              <a:rPr lang="en-US" sz="1200" dirty="0"/>
              <a:t>Is the store discriminating against the participant by declining to carry goat milk?</a:t>
            </a:r>
          </a:p>
          <a:p>
            <a:endParaRPr lang="en-US" sz="1200" dirty="0"/>
          </a:p>
          <a:p>
            <a:r>
              <a:rPr lang="en-US" sz="1200" dirty="0"/>
              <a:t>Is this bad customer service? </a:t>
            </a:r>
          </a:p>
          <a:p>
            <a:endParaRPr lang="en-US" sz="1200" dirty="0"/>
          </a:p>
          <a:p>
            <a:r>
              <a:rPr lang="en-US" sz="1200" dirty="0"/>
              <a:t>If you hear this complaint should you enter it into TWIST?</a:t>
            </a:r>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51</a:t>
            </a:fld>
            <a:endParaRPr lang="en-US"/>
          </a:p>
        </p:txBody>
      </p:sp>
    </p:spTree>
    <p:extLst>
      <p:ext uri="{BB962C8B-B14F-4D97-AF65-F5344CB8AC3E}">
        <p14:creationId xmlns:p14="http://schemas.microsoft.com/office/powerpoint/2010/main" val="1261363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0" dirty="0">
                <a:latin typeface="Verdana" panose="020B0604030504040204" pitchFamily="34" charset="0"/>
                <a:ea typeface="Verdana" panose="020B0604030504040204" pitchFamily="34" charset="0"/>
              </a:rPr>
              <a:t>Having goat milk as a benefit does not make someone part of a protected class.</a:t>
            </a:r>
          </a:p>
          <a:p>
            <a:pPr marL="342900" indent="-342900">
              <a:buFont typeface="Arial" panose="020B0604020202020204" pitchFamily="34" charset="0"/>
              <a:buChar char="•"/>
            </a:pPr>
            <a:r>
              <a:rPr lang="en-US" sz="1200" b="0" dirty="0">
                <a:latin typeface="Verdana" panose="020B0604030504040204" pitchFamily="34" charset="0"/>
                <a:ea typeface="Verdana" panose="020B0604030504040204" pitchFamily="34" charset="0"/>
              </a:rPr>
              <a:t>The store is not discriminating against the participant, because it is not a minimum stocking requirement to have goat milk.</a:t>
            </a:r>
          </a:p>
          <a:p>
            <a:pPr marL="342900" indent="-342900">
              <a:buFont typeface="Arial" panose="020B0604020202020204" pitchFamily="34" charset="0"/>
              <a:buChar char="•"/>
            </a:pPr>
            <a:r>
              <a:rPr lang="en-US" sz="1200" b="0" dirty="0">
                <a:latin typeface="Verdana" panose="020B0604030504040204" pitchFamily="34" charset="0"/>
                <a:ea typeface="Verdana" panose="020B0604030504040204" pitchFamily="34" charset="0"/>
              </a:rPr>
              <a:t>This is not bad customer service, they gave the WIC family a clear explanation about why they cannot carry this item.</a:t>
            </a:r>
          </a:p>
          <a:p>
            <a:pPr marL="342900" indent="-342900">
              <a:buFont typeface="Arial" panose="020B0604020202020204" pitchFamily="34" charset="0"/>
              <a:buChar char="•"/>
            </a:pPr>
            <a:r>
              <a:rPr lang="en-US" sz="1200" b="0" dirty="0">
                <a:latin typeface="Verdana" panose="020B0604030504040204" pitchFamily="34" charset="0"/>
                <a:ea typeface="Verdana" panose="020B0604030504040204" pitchFamily="34" charset="0"/>
              </a:rPr>
              <a:t>Yes, do enter this complaint in TWIST. </a:t>
            </a:r>
            <a:r>
              <a:rPr lang="en-US" sz="1200" dirty="0"/>
              <a:t>This helps us track and answer any questions or clarify important information with participants or the grocery store. </a:t>
            </a:r>
            <a:endParaRPr lang="en-US" sz="1200" b="0"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52</a:t>
            </a:fld>
            <a:endParaRPr lang="en-US"/>
          </a:p>
        </p:txBody>
      </p:sp>
    </p:spTree>
    <p:extLst>
      <p:ext uri="{BB962C8B-B14F-4D97-AF65-F5344CB8AC3E}">
        <p14:creationId xmlns:p14="http://schemas.microsoft.com/office/powerpoint/2010/main" val="16097285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Questions to consider:</a:t>
            </a:r>
          </a:p>
          <a:p>
            <a:r>
              <a:rPr lang="en-US" sz="1200" dirty="0"/>
              <a:t>Is being a WIC participant a protected class?</a:t>
            </a:r>
          </a:p>
          <a:p>
            <a:endParaRPr lang="en-US" sz="1200" dirty="0"/>
          </a:p>
          <a:p>
            <a:r>
              <a:rPr lang="en-US" sz="1200" dirty="0"/>
              <a:t>Are stores required to treat WIC participants like they treat all other customers? </a:t>
            </a:r>
          </a:p>
          <a:p>
            <a:endParaRPr lang="en-US" sz="1200" dirty="0"/>
          </a:p>
          <a:p>
            <a:r>
              <a:rPr lang="en-US" sz="1200" dirty="0"/>
              <a:t>Was this bad customer service? </a:t>
            </a:r>
          </a:p>
          <a:p>
            <a:endParaRPr lang="en-US" sz="1200" dirty="0"/>
          </a:p>
          <a:p>
            <a:r>
              <a:rPr lang="en-US" sz="1200" dirty="0"/>
              <a:t>If you hear about this in the participant’s next appointment should you enter a complaint into TWIST? </a:t>
            </a:r>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53</a:t>
            </a:fld>
            <a:endParaRPr lang="en-US"/>
          </a:p>
        </p:txBody>
      </p:sp>
    </p:spTree>
    <p:extLst>
      <p:ext uri="{BB962C8B-B14F-4D97-AF65-F5344CB8AC3E}">
        <p14:creationId xmlns:p14="http://schemas.microsoft.com/office/powerpoint/2010/main" val="1621089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Is being a WIC participant a protected class?</a:t>
            </a:r>
          </a:p>
          <a:p>
            <a:r>
              <a:rPr lang="en-US" sz="1200" b="1" dirty="0"/>
              <a:t>Answer </a:t>
            </a:r>
            <a:r>
              <a:rPr lang="en-US" sz="1200" dirty="0"/>
              <a:t>- No.</a:t>
            </a:r>
          </a:p>
          <a:p>
            <a:endParaRPr lang="en-US" sz="1200" dirty="0"/>
          </a:p>
          <a:p>
            <a:r>
              <a:rPr lang="en-US" sz="1200" dirty="0"/>
              <a:t>Are stores required to treat WIC participants like they treat all other customers? </a:t>
            </a:r>
          </a:p>
          <a:p>
            <a:r>
              <a:rPr lang="en-US" sz="1200" b="1" dirty="0"/>
              <a:t>Answer </a:t>
            </a:r>
            <a:r>
              <a:rPr lang="en-US" sz="1200" dirty="0"/>
              <a:t>- Yes. </a:t>
            </a:r>
          </a:p>
          <a:p>
            <a:endParaRPr lang="en-US" sz="1200" dirty="0"/>
          </a:p>
          <a:p>
            <a:r>
              <a:rPr lang="en-US" sz="1200" dirty="0"/>
              <a:t>Was this bad customer service? </a:t>
            </a:r>
          </a:p>
          <a:p>
            <a:r>
              <a:rPr lang="en-US" sz="1200" b="1" dirty="0"/>
              <a:t>Answer </a:t>
            </a:r>
            <a:r>
              <a:rPr lang="en-US" sz="1200" dirty="0"/>
              <a:t>- Yes. This is not treating the participant like other shoppers. </a:t>
            </a:r>
          </a:p>
          <a:p>
            <a:endParaRPr lang="en-US" sz="1200" dirty="0"/>
          </a:p>
          <a:p>
            <a:r>
              <a:rPr lang="en-US" sz="1200" dirty="0"/>
              <a:t>If you hear about this in the participant’s next appointment should you enter a complaint into TWIST? </a:t>
            </a:r>
          </a:p>
          <a:p>
            <a:r>
              <a:rPr lang="en-US" sz="1200" b="1" dirty="0"/>
              <a:t>Answer </a:t>
            </a:r>
            <a:r>
              <a:rPr lang="en-US" sz="1200" dirty="0"/>
              <a:t>- Yes. The State can provide feedback and training to vendors, and track this information.</a:t>
            </a:r>
          </a:p>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54</a:t>
            </a:fld>
            <a:endParaRPr lang="en-US"/>
          </a:p>
        </p:txBody>
      </p:sp>
    </p:spTree>
    <p:extLst>
      <p:ext uri="{BB962C8B-B14F-4D97-AF65-F5344CB8AC3E}">
        <p14:creationId xmlns:p14="http://schemas.microsoft.com/office/powerpoint/2010/main" val="3126531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803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043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50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629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What are some reasons a participant might feel angry?</a:t>
            </a:r>
          </a:p>
          <a:p>
            <a:r>
              <a:rPr lang="en-US" sz="1200" dirty="0"/>
              <a:t>When they are denied benefits or determined to be ineligible</a:t>
            </a:r>
          </a:p>
          <a:p>
            <a:r>
              <a:rPr lang="en-US" sz="1200" dirty="0"/>
              <a:t>When they’re received what they see as unsatisfactory service</a:t>
            </a:r>
          </a:p>
          <a:p>
            <a:r>
              <a:rPr lang="en-US" sz="1200" dirty="0"/>
              <a:t>When they see others receiving what they view as “better” service than what they’ve received</a:t>
            </a:r>
          </a:p>
          <a:p>
            <a:pPr algn="l" defTabSz="342900"/>
            <a:endParaRPr lang="en-US" sz="1200" b="0" dirty="0">
              <a:ln w="22225">
                <a:solidFill>
                  <a:srgbClr val="A5D028"/>
                </a:solidFill>
                <a:prstDash val="solid"/>
              </a:ln>
              <a:solidFill>
                <a:srgbClr val="A5D028">
                  <a:lumMod val="40000"/>
                  <a:lumOff val="60000"/>
                </a:srgbClr>
              </a:solidFill>
              <a:latin typeface="Corbel" panose="020B0503020204020204"/>
            </a:endParaRPr>
          </a:p>
          <a:p>
            <a:pPr algn="l" defTabSz="342900"/>
            <a:r>
              <a:rPr lang="en-US" sz="1200" b="0" dirty="0">
                <a:ln w="22225">
                  <a:solidFill>
                    <a:srgbClr val="A5D028"/>
                  </a:solidFill>
                  <a:prstDash val="solid"/>
                </a:ln>
                <a:solidFill>
                  <a:srgbClr val="A5D028">
                    <a:lumMod val="40000"/>
                    <a:lumOff val="60000"/>
                  </a:srgbClr>
                </a:solidFill>
                <a:latin typeface="Corbel" panose="020B0503020204020204"/>
              </a:rPr>
              <a:t>Resolving conflicts effectively can prevent a complaint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146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Listen: </a:t>
            </a:r>
          </a:p>
          <a:p>
            <a:pPr marL="628650" lvl="1" indent="-171450">
              <a:buFont typeface="Arial" panose="020B0604020202020204" pitchFamily="34" charset="0"/>
              <a:buChar char="•"/>
            </a:pPr>
            <a:r>
              <a:rPr lang="en-US" altLang="en-US" sz="1200" dirty="0">
                <a:latin typeface="Arial" panose="020B0604020202020204" pitchFamily="34" charset="0"/>
                <a:ea typeface="ＭＳ Ｐゴシック" panose="020B0600070205080204" pitchFamily="34" charset="-128"/>
              </a:rPr>
              <a:t>Be sincere and try to understand.</a:t>
            </a:r>
          </a:p>
          <a:p>
            <a:pPr marL="628650" lvl="1" indent="-171450">
              <a:buFont typeface="Arial" panose="020B0604020202020204" pitchFamily="34" charset="0"/>
              <a:buChar char="•"/>
            </a:pPr>
            <a:r>
              <a:rPr lang="en-US" altLang="en-US" sz="1200" dirty="0">
                <a:latin typeface="Arial" panose="020B0604020202020204" pitchFamily="34" charset="0"/>
                <a:ea typeface="ＭＳ Ｐゴシック" panose="020B0600070205080204" pitchFamily="34" charset="-128"/>
              </a:rPr>
              <a:t>Receive comments without interruption. </a:t>
            </a:r>
          </a:p>
          <a:p>
            <a:pPr marL="628650" lvl="1" indent="-171450">
              <a:buFont typeface="Arial" panose="020B0604020202020204" pitchFamily="34" charset="0"/>
              <a:buChar char="•"/>
            </a:pPr>
            <a:r>
              <a:rPr lang="en-US" altLang="en-US" sz="1200" dirty="0">
                <a:latin typeface="Arial" panose="020B0604020202020204" pitchFamily="34" charset="0"/>
                <a:ea typeface="ＭＳ Ｐゴシック" panose="020B0600070205080204" pitchFamily="34" charset="-128"/>
              </a:rPr>
              <a:t>Do not become defensive. </a:t>
            </a:r>
          </a:p>
          <a:p>
            <a:pPr marL="628650" lvl="1" indent="-171450">
              <a:buFont typeface="Arial" panose="020B0604020202020204" pitchFamily="34" charset="0"/>
              <a:buChar char="•"/>
            </a:pPr>
            <a:r>
              <a:rPr lang="en-US" altLang="en-US" sz="1200" dirty="0">
                <a:latin typeface="Arial" panose="020B0604020202020204" pitchFamily="34" charset="0"/>
                <a:ea typeface="ＭＳ Ｐゴシック" panose="020B0600070205080204" pitchFamily="34" charset="-128"/>
              </a:rPr>
              <a:t>Let them vent their frustration if necessary.</a:t>
            </a:r>
          </a:p>
          <a:p>
            <a:r>
              <a:rPr lang="en-US" dirty="0"/>
              <a:t>Ask Open Ended Questions</a:t>
            </a:r>
          </a:p>
          <a:p>
            <a:pPr marL="600075" lvl="1" indent="-257175">
              <a:buFont typeface="Arial" panose="020B0604020202020204" pitchFamily="34" charset="0"/>
              <a:buChar char="•"/>
              <a:defRPr/>
            </a:pPr>
            <a:r>
              <a:rPr lang="en-US" sz="1200" dirty="0"/>
              <a:t>Be careful to use tact when asking questions.</a:t>
            </a:r>
          </a:p>
          <a:p>
            <a:pPr marL="600075" lvl="1" indent="-257175">
              <a:buFont typeface="Arial" panose="020B0604020202020204" pitchFamily="34" charset="0"/>
              <a:buChar char="•"/>
              <a:defRPr/>
            </a:pPr>
            <a:r>
              <a:rPr lang="en-US" sz="1200" dirty="0"/>
              <a:t>Try identify the real issue. </a:t>
            </a:r>
          </a:p>
          <a:p>
            <a:pPr marL="600075" lvl="1" indent="-257175">
              <a:buFont typeface="Arial" panose="020B0604020202020204" pitchFamily="34" charset="0"/>
              <a:buChar char="•"/>
              <a:defRPr/>
            </a:pPr>
            <a:r>
              <a:rPr lang="en-US" sz="1200" dirty="0"/>
              <a:t>Avoid making excuses. </a:t>
            </a:r>
          </a:p>
          <a:p>
            <a:pPr marL="600075" lvl="1" indent="-257175">
              <a:buFont typeface="Arial" panose="020B0604020202020204" pitchFamily="34" charset="0"/>
              <a:buChar char="•"/>
              <a:defRPr/>
            </a:pPr>
            <a:r>
              <a:rPr lang="en-US" sz="1200" dirty="0"/>
              <a:t>Express your regret that the situation occurred. </a:t>
            </a:r>
            <a:endParaRPr lang="en-US" dirty="0"/>
          </a:p>
          <a:p>
            <a:r>
              <a:rPr lang="en-US" dirty="0"/>
              <a:t>Validate their concerns</a:t>
            </a:r>
          </a:p>
          <a:p>
            <a:pPr marL="600075" lvl="1" indent="-257175">
              <a:buFont typeface="Arial" panose="020B0604020202020204" pitchFamily="34" charset="0"/>
              <a:buChar char="•"/>
              <a:defRPr/>
            </a:pPr>
            <a:r>
              <a:rPr lang="en-US" sz="1200" dirty="0"/>
              <a:t>Show your desire to help work out the issue.</a:t>
            </a:r>
          </a:p>
          <a:p>
            <a:pPr marL="600075" lvl="1" indent="-257175">
              <a:buFont typeface="Arial" panose="020B0604020202020204" pitchFamily="34" charset="0"/>
              <a:buChar char="•"/>
              <a:defRPr/>
            </a:pPr>
            <a:r>
              <a:rPr lang="en-US" sz="1200" dirty="0"/>
              <a:t>Remember, someone in crisis may not be able to begin by talking about solutions.</a:t>
            </a:r>
          </a:p>
          <a:p>
            <a:pPr marL="600075" lvl="1" indent="-257175">
              <a:buFont typeface="Arial" panose="020B0604020202020204" pitchFamily="34" charset="0"/>
              <a:buChar char="•"/>
              <a:defRPr/>
            </a:pPr>
            <a:r>
              <a:rPr lang="en-US" sz="1200" dirty="0"/>
              <a:t>When ready, follow up with a discussion of the problem.</a:t>
            </a:r>
            <a:endParaRPr lang="en-US" dirty="0"/>
          </a:p>
          <a:p>
            <a:r>
              <a:rPr lang="en-US" dirty="0"/>
              <a:t>Empower, educate and empathize</a:t>
            </a:r>
          </a:p>
          <a:p>
            <a:pPr marL="600075" lvl="1" indent="-257175">
              <a:buFont typeface="Arial" panose="020B0604020202020204" pitchFamily="34" charset="0"/>
              <a:buChar char="•"/>
              <a:defRPr/>
            </a:pPr>
            <a:r>
              <a:rPr lang="en-US" sz="1200" dirty="0"/>
              <a:t>Empower by working together to find a solution.</a:t>
            </a:r>
          </a:p>
          <a:p>
            <a:pPr marL="600075" lvl="1" indent="-257175">
              <a:buFont typeface="Arial" panose="020B0604020202020204" pitchFamily="34" charset="0"/>
              <a:buChar char="•"/>
              <a:defRPr/>
            </a:pPr>
            <a:r>
              <a:rPr lang="en-US" sz="1200" dirty="0"/>
              <a:t>Empathize and respect each other’s point of view.</a:t>
            </a:r>
          </a:p>
          <a:p>
            <a:pPr marL="600075" lvl="1" indent="-257175">
              <a:buFont typeface="Arial" panose="020B0604020202020204" pitchFamily="34" charset="0"/>
              <a:buChar char="•"/>
              <a:defRPr/>
            </a:pPr>
            <a:r>
              <a:rPr lang="en-US" sz="1200" dirty="0"/>
              <a:t>Educate by offering realistic solutions.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BC169-F999-4A09-AE1C-CEC6B8589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54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How would you define discrimination? (take some answers from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Discrimination means the poor treatment of someone based on their association with a certain category of people, such as a being a member of a protected class.  </a:t>
            </a:r>
          </a:p>
          <a:p>
            <a:endParaRPr lang="en-US" b="0" dirty="0"/>
          </a:p>
        </p:txBody>
      </p:sp>
      <p:sp>
        <p:nvSpPr>
          <p:cNvPr id="4" name="Slide Number Placeholder 3"/>
          <p:cNvSpPr>
            <a:spLocks noGrp="1"/>
          </p:cNvSpPr>
          <p:nvPr>
            <p:ph type="sldNum" sz="quarter" idx="10"/>
          </p:nvPr>
        </p:nvSpPr>
        <p:spPr/>
        <p:txBody>
          <a:bodyPr/>
          <a:lstStyle/>
          <a:p>
            <a:fld id="{D77D0862-7A01-4078-90A6-ECACA0EF25D5}" type="slidenum">
              <a:rPr lang="en-US" smtClean="0"/>
              <a:t>6</a:t>
            </a:fld>
            <a:endParaRPr lang="en-US"/>
          </a:p>
        </p:txBody>
      </p:sp>
    </p:spTree>
    <p:extLst>
      <p:ext uri="{BB962C8B-B14F-4D97-AF65-F5344CB8AC3E}">
        <p14:creationId xmlns:p14="http://schemas.microsoft.com/office/powerpoint/2010/main" val="3171725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Questions:</a:t>
            </a:r>
          </a:p>
          <a:p>
            <a:r>
              <a:rPr lang="en-US" sz="1200" dirty="0"/>
              <a:t>Is this a Civil Rights Violation? If yes, why?</a:t>
            </a:r>
          </a:p>
          <a:p>
            <a:r>
              <a:rPr lang="en-US" sz="1200" dirty="0"/>
              <a:t> </a:t>
            </a:r>
          </a:p>
          <a:p>
            <a:r>
              <a:rPr lang="en-US" sz="1200" dirty="0"/>
              <a:t>If the participant tells you about this incident, what should you do? </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61</a:t>
            </a:fld>
            <a:endParaRPr lang="en-US"/>
          </a:p>
        </p:txBody>
      </p:sp>
    </p:spTree>
    <p:extLst>
      <p:ext uri="{BB962C8B-B14F-4D97-AF65-F5344CB8AC3E}">
        <p14:creationId xmlns:p14="http://schemas.microsoft.com/office/powerpoint/2010/main" val="3014464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a:latin typeface="Verdana" panose="020B0604030504040204" pitchFamily="34" charset="0"/>
                <a:ea typeface="Verdana" panose="020B0604030504040204" pitchFamily="34" charset="0"/>
              </a:rPr>
              <a:t>Yes, this is a civil rights violation. The mom was discriminated against based on a protected class.</a:t>
            </a:r>
          </a:p>
          <a:p>
            <a:r>
              <a:rPr lang="en-US" sz="1200" dirty="0"/>
              <a:t>Enter a complaint in TWIST and check as a possible Civil Rights violation.</a:t>
            </a:r>
          </a:p>
          <a:p>
            <a:r>
              <a:rPr lang="en-US" sz="1200" dirty="0"/>
              <a:t>Because the cashier refused to help the WIC Mom, she was forced to leave without any of her foods. This is different treatment than other customers receive.</a:t>
            </a:r>
          </a:p>
          <a:p>
            <a:r>
              <a:rPr lang="en-US" sz="1200" dirty="0"/>
              <a:t>The cashier at the store discriminated against the participant based on the way she spoke as a Latina WIC Mom when asking to take some items off her balance. This discrimination was clearly stated based on how the participant spoke.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Remember, it’s okay if you’re not sure if it is a clear Civil Rights Violation. Even if you’re not 100% sure, submit a complaint through TWIST and check the Civil Rights box. </a:t>
            </a:r>
          </a:p>
          <a:p>
            <a:endParaRPr lang="en-US" sz="1200"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62</a:t>
            </a:fld>
            <a:endParaRPr lang="en-US"/>
          </a:p>
        </p:txBody>
      </p:sp>
    </p:spTree>
    <p:extLst>
      <p:ext uri="{BB962C8B-B14F-4D97-AF65-F5344CB8AC3E}">
        <p14:creationId xmlns:p14="http://schemas.microsoft.com/office/powerpoint/2010/main" val="21105088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know it can be difficult. </a:t>
            </a:r>
            <a:r>
              <a:rPr lang="en-US" sz="1200" dirty="0"/>
              <a:t>We want to acknowledge that civil rights violations and complaints can come with a lot of intense emotions. From the participant who experienced the event, to you listening to them share their story. </a:t>
            </a:r>
          </a:p>
          <a:p>
            <a:endParaRPr lang="en-US" sz="1200" dirty="0"/>
          </a:p>
          <a:p>
            <a:r>
              <a:rPr lang="en-US" sz="1200" dirty="0"/>
              <a:t>If you are feeling upset, frustrated, angry, or any other emotion, be sure to do something to help you feel better. Whether that is taking a few deep breaths, taking a short walk on your break, meditating in your office, whatever helps you not focus solely on those intense emotions.</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63</a:t>
            </a:fld>
            <a:endParaRPr lang="en-US"/>
          </a:p>
        </p:txBody>
      </p:sp>
    </p:spTree>
    <p:extLst>
      <p:ext uri="{BB962C8B-B14F-4D97-AF65-F5344CB8AC3E}">
        <p14:creationId xmlns:p14="http://schemas.microsoft.com/office/powerpoint/2010/main" val="34640446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64</a:t>
            </a:fld>
            <a:endParaRPr lang="en-US"/>
          </a:p>
        </p:txBody>
      </p:sp>
    </p:spTree>
    <p:extLst>
      <p:ext uri="{BB962C8B-B14F-4D97-AF65-F5344CB8AC3E}">
        <p14:creationId xmlns:p14="http://schemas.microsoft.com/office/powerpoint/2010/main" val="2838549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a:t>
            </a:r>
            <a:r>
              <a:rPr lang="es-419" dirty="0" err="1"/>
              <a:t>Using</a:t>
            </a:r>
            <a:r>
              <a:rPr lang="es-419" dirty="0"/>
              <a:t> </a:t>
            </a:r>
            <a:r>
              <a:rPr lang="es-419" dirty="0" err="1"/>
              <a:t>an</a:t>
            </a:r>
            <a:r>
              <a:rPr lang="es-419" dirty="0"/>
              <a:t> </a:t>
            </a:r>
            <a:r>
              <a:rPr lang="es-419" dirty="0" err="1"/>
              <a:t>equity</a:t>
            </a:r>
            <a:r>
              <a:rPr lang="es-419" dirty="0"/>
              <a:t> </a:t>
            </a:r>
            <a:r>
              <a:rPr lang="es-419" dirty="0" err="1"/>
              <a:t>lens</a:t>
            </a:r>
            <a:r>
              <a:rPr lang="es-419" dirty="0"/>
              <a:t>” </a:t>
            </a:r>
            <a:r>
              <a:rPr lang="es-419" dirty="0" err="1"/>
              <a:t>refers</a:t>
            </a:r>
            <a:r>
              <a:rPr lang="es-419" dirty="0"/>
              <a:t> </a:t>
            </a:r>
            <a:r>
              <a:rPr lang="es-419" dirty="0" err="1"/>
              <a:t>to</a:t>
            </a:r>
            <a:r>
              <a:rPr lang="es-419" dirty="0"/>
              <a:t> </a:t>
            </a:r>
            <a:r>
              <a:rPr lang="es-419" dirty="0" err="1"/>
              <a:t>an</a:t>
            </a:r>
            <a:r>
              <a:rPr lang="es-419" dirty="0"/>
              <a:t> </a:t>
            </a:r>
            <a:r>
              <a:rPr lang="es-419" dirty="0" err="1"/>
              <a:t>intentionally</a:t>
            </a:r>
            <a:r>
              <a:rPr lang="es-419" dirty="0"/>
              <a:t> </a:t>
            </a:r>
            <a:r>
              <a:rPr lang="en-US" dirty="0"/>
              <a:t>inclusive approach to decision-making. It introduces a set of questions into the decision that help the decision makers focus on equity in both their process and outcomes. It is explicit in drawing attention to the inclusion of marginalized populations, typically communities of color, and can be adapted to focus on other communities.</a:t>
            </a:r>
          </a:p>
        </p:txBody>
      </p:sp>
      <p:sp>
        <p:nvSpPr>
          <p:cNvPr id="4" name="Slide Number Placeholder 3"/>
          <p:cNvSpPr>
            <a:spLocks noGrp="1"/>
          </p:cNvSpPr>
          <p:nvPr>
            <p:ph type="sldNum" sz="quarter" idx="5"/>
          </p:nvPr>
        </p:nvSpPr>
        <p:spPr/>
        <p:txBody>
          <a:bodyPr/>
          <a:lstStyle/>
          <a:p>
            <a:fld id="{97455261-80E8-4EE9-B21F-C4FBF2CAB062}" type="slidenum">
              <a:rPr lang="en-US" smtClean="0"/>
              <a:t>65</a:t>
            </a:fld>
            <a:endParaRPr lang="en-US"/>
          </a:p>
        </p:txBody>
      </p:sp>
    </p:spTree>
    <p:extLst>
      <p:ext uri="{BB962C8B-B14F-4D97-AF65-F5344CB8AC3E}">
        <p14:creationId xmlns:p14="http://schemas.microsoft.com/office/powerpoint/2010/main" val="14283017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66</a:t>
            </a:fld>
            <a:endParaRPr lang="en-US"/>
          </a:p>
        </p:txBody>
      </p:sp>
    </p:spTree>
    <p:extLst>
      <p:ext uri="{BB962C8B-B14F-4D97-AF65-F5344CB8AC3E}">
        <p14:creationId xmlns:p14="http://schemas.microsoft.com/office/powerpoint/2010/main" val="51515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How would you define discrimination? (take some answers from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Discrimination means the poor treatment of someone based on their association with a certain category of people, such as a being a member of a protected class.  </a:t>
            </a:r>
          </a:p>
          <a:p>
            <a:endParaRPr lang="en-US" b="0" dirty="0"/>
          </a:p>
        </p:txBody>
      </p:sp>
      <p:sp>
        <p:nvSpPr>
          <p:cNvPr id="4" name="Slide Number Placeholder 3"/>
          <p:cNvSpPr>
            <a:spLocks noGrp="1"/>
          </p:cNvSpPr>
          <p:nvPr>
            <p:ph type="sldNum" sz="quarter" idx="10"/>
          </p:nvPr>
        </p:nvSpPr>
        <p:spPr/>
        <p:txBody>
          <a:bodyPr/>
          <a:lstStyle/>
          <a:p>
            <a:fld id="{D77D0862-7A01-4078-90A6-ECACA0EF25D5}" type="slidenum">
              <a:rPr lang="en-US" smtClean="0"/>
              <a:t>7</a:t>
            </a:fld>
            <a:endParaRPr lang="en-US"/>
          </a:p>
        </p:txBody>
      </p:sp>
    </p:spTree>
    <p:extLst>
      <p:ext uri="{BB962C8B-B14F-4D97-AF65-F5344CB8AC3E}">
        <p14:creationId xmlns:p14="http://schemas.microsoft.com/office/powerpoint/2010/main" val="429360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In order for something to be a Civil Rights Violation, it must include discrimination involving one or more of these protected classes.</a:t>
            </a:r>
          </a:p>
          <a:p>
            <a:endParaRPr lang="en-US" sz="1200" dirty="0"/>
          </a:p>
          <a:p>
            <a:r>
              <a:rPr lang="en-US" sz="1200" dirty="0"/>
              <a:t>If the discrimination does not involve one of these 6 protected classes, it is not a civil rights violation. </a:t>
            </a:r>
          </a:p>
          <a:p>
            <a:endParaRPr lang="en-US" sz="1200" dirty="0"/>
          </a:p>
          <a:p>
            <a:r>
              <a:rPr lang="en-US" sz="1200" dirty="0"/>
              <a:t>Only these 6 protected classes are covered by the Federal Civil Rights Act.</a:t>
            </a:r>
          </a:p>
          <a:p>
            <a:endParaRPr lang="en-US" b="0" dirty="0"/>
          </a:p>
        </p:txBody>
      </p:sp>
      <p:sp>
        <p:nvSpPr>
          <p:cNvPr id="4" name="Slide Number Placeholder 3"/>
          <p:cNvSpPr>
            <a:spLocks noGrp="1"/>
          </p:cNvSpPr>
          <p:nvPr>
            <p:ph type="sldNum" sz="quarter" idx="10"/>
          </p:nvPr>
        </p:nvSpPr>
        <p:spPr/>
        <p:txBody>
          <a:bodyPr/>
          <a:lstStyle/>
          <a:p>
            <a:fld id="{D77D0862-7A01-4078-90A6-ECACA0EF25D5}" type="slidenum">
              <a:rPr lang="en-US" smtClean="0"/>
              <a:t>8</a:t>
            </a:fld>
            <a:endParaRPr lang="en-US"/>
          </a:p>
        </p:txBody>
      </p:sp>
    </p:spTree>
    <p:extLst>
      <p:ext uri="{BB962C8B-B14F-4D97-AF65-F5344CB8AC3E}">
        <p14:creationId xmlns:p14="http://schemas.microsoft.com/office/powerpoint/2010/main" val="294665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Looking at this wheel, which </a:t>
            </a:r>
            <a:r>
              <a:rPr lang="en-US" sz="1200" b="1" u="sng" dirty="0"/>
              <a:t>two</a:t>
            </a:r>
            <a:r>
              <a:rPr lang="en-US" sz="1200" dirty="0"/>
              <a:t> protected classes are missing?</a:t>
            </a:r>
          </a:p>
          <a:p>
            <a:endParaRPr lang="en-US" b="1" dirty="0"/>
          </a:p>
          <a:p>
            <a:r>
              <a:rPr lang="en-US" b="1" dirty="0"/>
              <a:t>Race</a:t>
            </a:r>
          </a:p>
          <a:p>
            <a:endParaRPr lang="en-US" b="1" dirty="0"/>
          </a:p>
          <a:p>
            <a:r>
              <a:rPr lang="en-US" b="1" dirty="0"/>
              <a:t>Color</a:t>
            </a:r>
          </a:p>
        </p:txBody>
      </p:sp>
      <p:sp>
        <p:nvSpPr>
          <p:cNvPr id="4" name="Slide Number Placeholder 3"/>
          <p:cNvSpPr>
            <a:spLocks noGrp="1"/>
          </p:cNvSpPr>
          <p:nvPr>
            <p:ph type="sldNum" sz="quarter" idx="10"/>
          </p:nvPr>
        </p:nvSpPr>
        <p:spPr/>
        <p:txBody>
          <a:bodyPr/>
          <a:lstStyle/>
          <a:p>
            <a:fld id="{D77D0862-7A01-4078-90A6-ECACA0EF25D5}" type="slidenum">
              <a:rPr lang="en-US" smtClean="0"/>
              <a:t>9</a:t>
            </a:fld>
            <a:endParaRPr lang="en-US"/>
          </a:p>
        </p:txBody>
      </p:sp>
    </p:spTree>
    <p:extLst>
      <p:ext uri="{BB962C8B-B14F-4D97-AF65-F5344CB8AC3E}">
        <p14:creationId xmlns:p14="http://schemas.microsoft.com/office/powerpoint/2010/main" val="299646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9334946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8671762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15914263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descr="Logo&#10;&#10;Description automatically generated">
            <a:extLst>
              <a:ext uri="{FF2B5EF4-FFF2-40B4-BE49-F238E27FC236}">
                <a16:creationId xmlns:a16="http://schemas.microsoft.com/office/drawing/2014/main" id="{051406A8-4252-45B7-A822-D0934F3A8F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5410200"/>
            <a:ext cx="2286005" cy="1295403"/>
          </a:xfrm>
          <a:prstGeom prst="rect">
            <a:avLst/>
          </a:prstGeom>
        </p:spPr>
      </p:pic>
    </p:spTree>
    <p:custDataLst>
      <p:tags r:id="rId1"/>
    </p:custDataLst>
    <p:extLst>
      <p:ext uri="{BB962C8B-B14F-4D97-AF65-F5344CB8AC3E}">
        <p14:creationId xmlns:p14="http://schemas.microsoft.com/office/powerpoint/2010/main" val="351573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a:p>
        </p:txBody>
      </p:sp>
    </p:spTree>
    <p:custDataLst>
      <p:tags r:id="rId1"/>
    </p:custDataLst>
    <p:extLst>
      <p:ext uri="{BB962C8B-B14F-4D97-AF65-F5344CB8AC3E}">
        <p14:creationId xmlns:p14="http://schemas.microsoft.com/office/powerpoint/2010/main" val="80438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r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9582" y="1650959"/>
            <a:ext cx="4729029" cy="3030620"/>
          </a:xfrm>
          <a:prstGeom prst="rect">
            <a:avLst/>
          </a:prstGeom>
        </p:spPr>
      </p:pic>
      <p:sp>
        <p:nvSpPr>
          <p:cNvPr id="4" name="Content Placeholder 3"/>
          <p:cNvSpPr>
            <a:spLocks noGrp="1"/>
          </p:cNvSpPr>
          <p:nvPr>
            <p:ph sz="half" idx="2" hasCustomPrompt="1"/>
          </p:nvPr>
        </p:nvSpPr>
        <p:spPr>
          <a:xfrm>
            <a:off x="5090695" y="10668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416798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16800" y="2911642"/>
            <a:ext cx="4978400" cy="4098758"/>
          </a:xfrm>
          <a:prstGeom prst="rect">
            <a:avLst/>
          </a:prstGeom>
        </p:spPr>
      </p:pic>
      <p:sp>
        <p:nvSpPr>
          <p:cNvPr id="2" name="Title 1"/>
          <p:cNvSpPr>
            <a:spLocks noGrp="1"/>
          </p:cNvSpPr>
          <p:nvPr>
            <p:ph type="ctrTitle" hasCustomPrompt="1"/>
          </p:nvPr>
        </p:nvSpPr>
        <p:spPr>
          <a:xfrm>
            <a:off x="481932" y="367632"/>
            <a:ext cx="10363200" cy="2387600"/>
          </a:xfrm>
        </p:spPr>
        <p:txBody>
          <a:bodyPr anchor="b">
            <a:normAutofit/>
          </a:bodyPr>
          <a:lstStyle>
            <a:lvl1pPr algn="ctr">
              <a:defRPr sz="4400" b="1">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481933" y="2894014"/>
            <a:ext cx="8560468"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72553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ho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495" y="1642269"/>
            <a:ext cx="4775200" cy="3200401"/>
          </a:xfrm>
          <a:prstGeom prst="rect">
            <a:avLst/>
          </a:prstGeom>
        </p:spPr>
      </p:pic>
      <p:sp>
        <p:nvSpPr>
          <p:cNvPr id="12" name="Content Placeholder 3"/>
          <p:cNvSpPr>
            <a:spLocks noGrp="1"/>
          </p:cNvSpPr>
          <p:nvPr>
            <p:ph sz="half" idx="10" hasCustomPrompt="1"/>
          </p:nvPr>
        </p:nvSpPr>
        <p:spPr>
          <a:xfrm>
            <a:off x="5085347" y="1066799"/>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75934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15200" y="1680369"/>
            <a:ext cx="3759200" cy="3581400"/>
          </a:xfrm>
          <a:prstGeom prst="rect">
            <a:avLst/>
          </a:prstGeom>
        </p:spPr>
      </p:pic>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2128109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6800" y="1642269"/>
            <a:ext cx="3657600" cy="3657600"/>
          </a:xfrm>
          <a:prstGeom prst="rect">
            <a:avLst/>
          </a:prstGeom>
        </p:spPr>
      </p:pic>
    </p:spTree>
    <p:extLst>
      <p:ext uri="{BB962C8B-B14F-4D97-AF65-F5344CB8AC3E}">
        <p14:creationId xmlns:p14="http://schemas.microsoft.com/office/powerpoint/2010/main" val="487257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3600" y="1771809"/>
            <a:ext cx="4714709" cy="3398520"/>
          </a:xfrm>
          <a:prstGeom prst="rect">
            <a:avLst/>
          </a:prstGeom>
        </p:spPr>
      </p:pic>
    </p:spTree>
    <p:extLst>
      <p:ext uri="{BB962C8B-B14F-4D97-AF65-F5344CB8AC3E}">
        <p14:creationId xmlns:p14="http://schemas.microsoft.com/office/powerpoint/2010/main" val="178094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custDataLst>
      <p:tags r:id="rId1"/>
    </p:custDataLst>
    <p:extLst>
      <p:ext uri="{BB962C8B-B14F-4D97-AF65-F5344CB8AC3E}">
        <p14:creationId xmlns:p14="http://schemas.microsoft.com/office/powerpoint/2010/main" val="180332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AB4C6BBB-5BEB-43E9-8E9F-44DBE2F55B01}"/>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28600" y="5446777"/>
            <a:ext cx="3248026" cy="1222248"/>
          </a:xfrm>
          <a:prstGeom prst="rect">
            <a:avLst/>
          </a:prstGeom>
        </p:spPr>
      </p:pic>
    </p:spTree>
    <p:custDataLst>
      <p:tags r:id="rId1"/>
    </p:custDataLst>
    <p:extLst>
      <p:ext uri="{BB962C8B-B14F-4D97-AF65-F5344CB8AC3E}">
        <p14:creationId xmlns:p14="http://schemas.microsoft.com/office/powerpoint/2010/main" val="2674797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2437508B-51FF-4493-8DD9-D7E5C628F1F1}"/>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47651" y="5486400"/>
            <a:ext cx="3181350" cy="1181103"/>
          </a:xfrm>
          <a:prstGeom prst="rect">
            <a:avLst/>
          </a:prstGeom>
        </p:spPr>
      </p:pic>
    </p:spTree>
    <p:custDataLst>
      <p:tags r:id="rId1"/>
    </p:custDataLst>
    <p:extLst>
      <p:ext uri="{BB962C8B-B14F-4D97-AF65-F5344CB8AC3E}">
        <p14:creationId xmlns:p14="http://schemas.microsoft.com/office/powerpoint/2010/main" val="62616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descr="Logo&#10;&#10;Description automatically generated">
            <a:extLst>
              <a:ext uri="{FF2B5EF4-FFF2-40B4-BE49-F238E27FC236}">
                <a16:creationId xmlns:a16="http://schemas.microsoft.com/office/drawing/2014/main" id="{240B067D-00FE-41FD-9656-BC4E39EC3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4972047"/>
            <a:ext cx="2286005" cy="1295403"/>
          </a:xfrm>
          <a:prstGeom prst="rect">
            <a:avLst/>
          </a:prstGeom>
        </p:spPr>
      </p:pic>
      <p:sp>
        <p:nvSpPr>
          <p:cNvPr id="8" name="Text Placeholder 5">
            <a:extLst>
              <a:ext uri="{FF2B5EF4-FFF2-40B4-BE49-F238E27FC236}">
                <a16:creationId xmlns:a16="http://schemas.microsoft.com/office/drawing/2014/main" id="{6FE133B8-839D-422C-AE3F-979CB3B51317}"/>
              </a:ext>
            </a:extLst>
          </p:cNvPr>
          <p:cNvSpPr>
            <a:spLocks noGrp="1"/>
          </p:cNvSpPr>
          <p:nvPr>
            <p:ph type="body" sz="quarter" idx="10"/>
          </p:nvPr>
        </p:nvSpPr>
        <p:spPr>
          <a:xfrm>
            <a:off x="0" y="6477000"/>
            <a:ext cx="12192000" cy="381000"/>
          </a:xfrm>
          <a:solidFill>
            <a:srgbClr val="2CB34A"/>
          </a:solidFill>
        </p:spPr>
        <p:txBody>
          <a:bodyPr/>
          <a:lstStyle>
            <a:lvl1pPr marL="0" indent="0">
              <a:buNone/>
              <a:defRPr>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327446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descr="Logo&#10;&#10;Description automatically generated">
            <a:extLst>
              <a:ext uri="{FF2B5EF4-FFF2-40B4-BE49-F238E27FC236}">
                <a16:creationId xmlns:a16="http://schemas.microsoft.com/office/drawing/2014/main" id="{240B067D-00FE-41FD-9656-BC4E39EC3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4972047"/>
            <a:ext cx="2286005" cy="1295403"/>
          </a:xfrm>
          <a:prstGeom prst="rect">
            <a:avLst/>
          </a:prstGeom>
        </p:spPr>
      </p:pic>
      <p:sp>
        <p:nvSpPr>
          <p:cNvPr id="8" name="Text Placeholder 5">
            <a:extLst>
              <a:ext uri="{FF2B5EF4-FFF2-40B4-BE49-F238E27FC236}">
                <a16:creationId xmlns:a16="http://schemas.microsoft.com/office/drawing/2014/main" id="{6FE133B8-839D-422C-AE3F-979CB3B51317}"/>
              </a:ext>
            </a:extLst>
          </p:cNvPr>
          <p:cNvSpPr>
            <a:spLocks noGrp="1"/>
          </p:cNvSpPr>
          <p:nvPr>
            <p:ph type="body" sz="quarter" idx="10"/>
          </p:nvPr>
        </p:nvSpPr>
        <p:spPr>
          <a:xfrm>
            <a:off x="0" y="6477000"/>
            <a:ext cx="12192000" cy="381000"/>
          </a:xfrm>
          <a:solidFill>
            <a:srgbClr val="A1CD3A"/>
          </a:solidFill>
        </p:spPr>
        <p:txBody>
          <a:bodyPr/>
          <a:lstStyle>
            <a:lvl1pPr marL="0" indent="0">
              <a:buNone/>
              <a:defRPr>
                <a:solidFill>
                  <a:schemeClr val="tx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539472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ullho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495" y="1642269"/>
            <a:ext cx="4775200" cy="3200401"/>
          </a:xfrm>
          <a:prstGeom prst="rect">
            <a:avLst/>
          </a:prstGeom>
        </p:spPr>
      </p:pic>
      <p:sp>
        <p:nvSpPr>
          <p:cNvPr id="12" name="Content Placeholder 3"/>
          <p:cNvSpPr>
            <a:spLocks noGrp="1"/>
          </p:cNvSpPr>
          <p:nvPr>
            <p:ph sz="half" idx="10" hasCustomPrompt="1"/>
          </p:nvPr>
        </p:nvSpPr>
        <p:spPr>
          <a:xfrm>
            <a:off x="5085347" y="1066799"/>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344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r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9582" y="1650959"/>
            <a:ext cx="4729029" cy="3030620"/>
          </a:xfrm>
          <a:prstGeom prst="rect">
            <a:avLst/>
          </a:prstGeom>
        </p:spPr>
      </p:pic>
      <p:sp>
        <p:nvSpPr>
          <p:cNvPr id="4" name="Content Placeholder 3"/>
          <p:cNvSpPr>
            <a:spLocks noGrp="1"/>
          </p:cNvSpPr>
          <p:nvPr>
            <p:ph sz="half" idx="2" hasCustomPrompt="1"/>
          </p:nvPr>
        </p:nvSpPr>
        <p:spPr>
          <a:xfrm>
            <a:off x="5090695" y="10668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19264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Dr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5200" y="1680369"/>
            <a:ext cx="3759200" cy="3581400"/>
          </a:xfrm>
          <a:prstGeom prst="rect">
            <a:avLst/>
          </a:prstGeom>
        </p:spPr>
      </p:pic>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951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1957969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6800" y="2911642"/>
            <a:ext cx="4978400" cy="4098758"/>
          </a:xfrm>
          <a:prstGeom prst="rect">
            <a:avLst/>
          </a:prstGeom>
        </p:spPr>
      </p:pic>
      <p:sp>
        <p:nvSpPr>
          <p:cNvPr id="2" name="Title 1"/>
          <p:cNvSpPr>
            <a:spLocks noGrp="1"/>
          </p:cNvSpPr>
          <p:nvPr>
            <p:ph type="ctrTitle" hasCustomPrompt="1"/>
          </p:nvPr>
        </p:nvSpPr>
        <p:spPr>
          <a:xfrm>
            <a:off x="481932" y="367632"/>
            <a:ext cx="10363200" cy="2387600"/>
          </a:xfrm>
        </p:spPr>
        <p:txBody>
          <a:bodyPr anchor="b">
            <a:normAutofit/>
          </a:bodyPr>
          <a:lstStyle>
            <a:lvl1pPr algn="ctr">
              <a:defRPr sz="4400" b="1">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481933" y="2894014"/>
            <a:ext cx="8560468"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582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6800" y="1642269"/>
            <a:ext cx="3657600" cy="3657600"/>
          </a:xfrm>
          <a:prstGeom prst="rect">
            <a:avLst/>
          </a:prstGeom>
        </p:spPr>
      </p:pic>
    </p:spTree>
    <p:extLst>
      <p:ext uri="{BB962C8B-B14F-4D97-AF65-F5344CB8AC3E}">
        <p14:creationId xmlns:p14="http://schemas.microsoft.com/office/powerpoint/2010/main" val="178135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286194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812800" y="1295400"/>
            <a:ext cx="62992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3600" y="1771809"/>
            <a:ext cx="4714709" cy="3398520"/>
          </a:xfrm>
          <a:prstGeom prst="rect">
            <a:avLst/>
          </a:prstGeom>
        </p:spPr>
      </p:pic>
    </p:spTree>
    <p:extLst>
      <p:ext uri="{BB962C8B-B14F-4D97-AF65-F5344CB8AC3E}">
        <p14:creationId xmlns:p14="http://schemas.microsoft.com/office/powerpoint/2010/main" val="2354093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27B1628-3540-463A-A985-0F6001FF151E}"/>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28600" y="5026152"/>
            <a:ext cx="3248026" cy="1222248"/>
          </a:xfrm>
          <a:prstGeom prst="rect">
            <a:avLst/>
          </a:prstGeom>
        </p:spPr>
      </p:pic>
      <p:sp>
        <p:nvSpPr>
          <p:cNvPr id="6" name="Text Placeholder 5">
            <a:extLst>
              <a:ext uri="{FF2B5EF4-FFF2-40B4-BE49-F238E27FC236}">
                <a16:creationId xmlns:a16="http://schemas.microsoft.com/office/drawing/2014/main" id="{E9123842-4CC7-4C61-90A5-B49724D92BCE}"/>
              </a:ext>
            </a:extLst>
          </p:cNvPr>
          <p:cNvSpPr>
            <a:spLocks noGrp="1"/>
          </p:cNvSpPr>
          <p:nvPr>
            <p:ph type="body" sz="quarter" idx="10"/>
          </p:nvPr>
        </p:nvSpPr>
        <p:spPr>
          <a:xfrm>
            <a:off x="0" y="6477000"/>
            <a:ext cx="12192000" cy="381000"/>
          </a:xfrm>
          <a:solidFill>
            <a:srgbClr val="EE3439"/>
          </a:solidFill>
        </p:spPr>
        <p:txBody>
          <a:bodyPr/>
          <a:lstStyle>
            <a:lvl1pPr marL="0" indent="0">
              <a:buNone/>
              <a:defRPr>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418550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27B1628-3540-463A-A985-0F6001FF151E}"/>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28600" y="5026152"/>
            <a:ext cx="3248026" cy="1222248"/>
          </a:xfrm>
          <a:prstGeom prst="rect">
            <a:avLst/>
          </a:prstGeom>
        </p:spPr>
      </p:pic>
      <p:sp>
        <p:nvSpPr>
          <p:cNvPr id="6" name="Text Placeholder 5">
            <a:extLst>
              <a:ext uri="{FF2B5EF4-FFF2-40B4-BE49-F238E27FC236}">
                <a16:creationId xmlns:a16="http://schemas.microsoft.com/office/drawing/2014/main" id="{E9123842-4CC7-4C61-90A5-B49724D92BCE}"/>
              </a:ext>
            </a:extLst>
          </p:cNvPr>
          <p:cNvSpPr>
            <a:spLocks noGrp="1"/>
          </p:cNvSpPr>
          <p:nvPr>
            <p:ph type="body" sz="quarter" idx="10"/>
          </p:nvPr>
        </p:nvSpPr>
        <p:spPr>
          <a:xfrm>
            <a:off x="0" y="6477000"/>
            <a:ext cx="12192000" cy="381000"/>
          </a:xfrm>
          <a:solidFill>
            <a:srgbClr val="F3716D"/>
          </a:solidFill>
        </p:spPr>
        <p:txBody>
          <a:bodyPr/>
          <a:lstStyle>
            <a:lvl1pPr marL="0" indent="0">
              <a:buNone/>
              <a:defRPr>
                <a:solidFill>
                  <a:schemeClr val="tx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90964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C5B3D7CA-C7FD-4F97-84D2-0661B3E09640}"/>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28600" y="5181600"/>
            <a:ext cx="3181350" cy="1181103"/>
          </a:xfrm>
          <a:prstGeom prst="rect">
            <a:avLst/>
          </a:prstGeom>
        </p:spPr>
      </p:pic>
      <p:sp>
        <p:nvSpPr>
          <p:cNvPr id="6" name="Text Placeholder 5">
            <a:extLst>
              <a:ext uri="{FF2B5EF4-FFF2-40B4-BE49-F238E27FC236}">
                <a16:creationId xmlns:a16="http://schemas.microsoft.com/office/drawing/2014/main" id="{67FADF4C-1F61-44E0-91B6-D9D80977A5F4}"/>
              </a:ext>
            </a:extLst>
          </p:cNvPr>
          <p:cNvSpPr>
            <a:spLocks noGrp="1"/>
          </p:cNvSpPr>
          <p:nvPr>
            <p:ph type="body" sz="quarter" idx="10"/>
          </p:nvPr>
        </p:nvSpPr>
        <p:spPr>
          <a:xfrm>
            <a:off x="0" y="6477000"/>
            <a:ext cx="12192000" cy="381000"/>
          </a:xfrm>
          <a:solidFill>
            <a:srgbClr val="2E3192"/>
          </a:solidFill>
        </p:spPr>
        <p:txBody>
          <a:bodyPr/>
          <a:lstStyle>
            <a:lvl1pPr marL="0" indent="0">
              <a:buNone/>
              <a:defRPr>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4630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55579" y="609600"/>
            <a:ext cx="1033780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C5B3D7CA-C7FD-4F97-84D2-0661B3E09640}"/>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28600" y="5181600"/>
            <a:ext cx="3181350" cy="1181103"/>
          </a:xfrm>
          <a:prstGeom prst="rect">
            <a:avLst/>
          </a:prstGeom>
        </p:spPr>
      </p:pic>
      <p:sp>
        <p:nvSpPr>
          <p:cNvPr id="6" name="Text Placeholder 5">
            <a:extLst>
              <a:ext uri="{FF2B5EF4-FFF2-40B4-BE49-F238E27FC236}">
                <a16:creationId xmlns:a16="http://schemas.microsoft.com/office/drawing/2014/main" id="{67FADF4C-1F61-44E0-91B6-D9D80977A5F4}"/>
              </a:ext>
            </a:extLst>
          </p:cNvPr>
          <p:cNvSpPr>
            <a:spLocks noGrp="1"/>
          </p:cNvSpPr>
          <p:nvPr>
            <p:ph type="body" sz="quarter" idx="10"/>
          </p:nvPr>
        </p:nvSpPr>
        <p:spPr>
          <a:xfrm>
            <a:off x="0" y="6477000"/>
            <a:ext cx="12192000" cy="381000"/>
          </a:xfrm>
          <a:solidFill>
            <a:srgbClr val="6C54A3"/>
          </a:solidFill>
        </p:spPr>
        <p:txBody>
          <a:bodyPr/>
          <a:lstStyle>
            <a:lvl1pPr marL="0" indent="0">
              <a:buNone/>
              <a:defRPr>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45452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C084-59C3-4865-AF8C-CD73E9526E8C}" type="slidenum">
              <a:rPr lang="en-US" smtClean="0"/>
              <a:t>‹#›</a:t>
            </a:fld>
            <a:endParaRPr lang="en-US"/>
          </a:p>
        </p:txBody>
      </p:sp>
    </p:spTree>
    <p:extLst>
      <p:ext uri="{BB962C8B-B14F-4D97-AF65-F5344CB8AC3E}">
        <p14:creationId xmlns:p14="http://schemas.microsoft.com/office/powerpoint/2010/main" val="142239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24585774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32151452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DC084-59C3-4865-AF8C-CD73E9526E8C}" type="slidenum">
              <a:rPr lang="en-US" smtClean="0"/>
              <a:t>‹#›</a:t>
            </a:fld>
            <a:endParaRPr lang="en-US"/>
          </a:p>
        </p:txBody>
      </p:sp>
    </p:spTree>
    <p:extLst>
      <p:ext uri="{BB962C8B-B14F-4D97-AF65-F5344CB8AC3E}">
        <p14:creationId xmlns:p14="http://schemas.microsoft.com/office/powerpoint/2010/main" val="325338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228812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17153812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0D0E4-8D94-443E-820B-188B2E9A69C3}" type="slidenum">
              <a:rPr lang="en-US" smtClean="0"/>
              <a:t>‹#›</a:t>
            </a:fld>
            <a:endParaRPr lang="en-US"/>
          </a:p>
        </p:txBody>
      </p:sp>
    </p:spTree>
    <p:custDataLst>
      <p:tags r:id="rId36"/>
    </p:custDataLst>
    <p:extLst>
      <p:ext uri="{BB962C8B-B14F-4D97-AF65-F5344CB8AC3E}">
        <p14:creationId xmlns:p14="http://schemas.microsoft.com/office/powerpoint/2010/main" val="148790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15" r:id="rId15"/>
    <p:sldLayoutId id="2147483722" r:id="rId16"/>
    <p:sldLayoutId id="2147483723" r:id="rId17"/>
    <p:sldLayoutId id="2147483724" r:id="rId18"/>
    <p:sldLayoutId id="2147483725" r:id="rId19"/>
    <p:sldLayoutId id="2147483727" r:id="rId20"/>
    <p:sldLayoutId id="2147483728" r:id="rId21"/>
    <p:sldLayoutId id="2147483708" r:id="rId22"/>
    <p:sldLayoutId id="2147483810" r:id="rId23"/>
    <p:sldLayoutId id="2147483709" r:id="rId24"/>
    <p:sldLayoutId id="2147483710" r:id="rId25"/>
    <p:sldLayoutId id="2147483711" r:id="rId26"/>
    <p:sldLayoutId id="2147483712" r:id="rId27"/>
    <p:sldLayoutId id="2147483677" r:id="rId28"/>
    <p:sldLayoutId id="2147483692" r:id="rId29"/>
    <p:sldLayoutId id="2147483693" r:id="rId30"/>
    <p:sldLayoutId id="2147483675" r:id="rId31"/>
    <p:sldLayoutId id="2147483809" r:id="rId32"/>
    <p:sldLayoutId id="2147483686" r:id="rId33"/>
    <p:sldLayoutId id="2147483808"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3.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2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ags" Target="../tags/tag29.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jpeg"/><Relationship Id="rId2" Type="http://schemas.openxmlformats.org/officeDocument/2006/relationships/slideLayout" Target="../slideLayouts/slideLayout34.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4.xml"/><Relationship Id="rId1" Type="http://schemas.openxmlformats.org/officeDocument/2006/relationships/tags" Target="../tags/tag3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3.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3.xml"/><Relationship Id="rId1" Type="http://schemas.openxmlformats.org/officeDocument/2006/relationships/tags" Target="../tags/tag3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3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39.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1.xml"/><Relationship Id="rId1" Type="http://schemas.openxmlformats.org/officeDocument/2006/relationships/tags" Target="../tags/tag4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1.xml"/><Relationship Id="rId1" Type="http://schemas.openxmlformats.org/officeDocument/2006/relationships/tags" Target="../tags/tag42.xml"/><Relationship Id="rId5" Type="http://schemas.openxmlformats.org/officeDocument/2006/relationships/hyperlink" Target="https://www.oregon.gov/oha/PH/HEALTHYPEOPLEFAMILIES/WIC/Pages/clinicforms.aspx"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1.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1.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1.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1.xml"/><Relationship Id="rId1" Type="http://schemas.openxmlformats.org/officeDocument/2006/relationships/tags" Target="../tags/tag47.xml"/><Relationship Id="rId5" Type="http://schemas.openxmlformats.org/officeDocument/2006/relationships/image" Target="../media/image27.png"/><Relationship Id="rId4" Type="http://schemas.openxmlformats.org/officeDocument/2006/relationships/hyperlink" Target="https://www.oregon.gov/oha/PH/HEALTHYPEOPLEFAMILIES/WIC/Documents/ppm/452.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1.xml"/><Relationship Id="rId1" Type="http://schemas.openxmlformats.org/officeDocument/2006/relationships/tags" Target="../tags/tag49.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tags" Target="../tags/tag5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3.xml"/><Relationship Id="rId1" Type="http://schemas.openxmlformats.org/officeDocument/2006/relationships/tags" Target="../tags/tag52.xml"/><Relationship Id="rId5" Type="http://schemas.openxmlformats.org/officeDocument/2006/relationships/image" Target="../media/image30.png"/><Relationship Id="rId4" Type="http://schemas.openxmlformats.org/officeDocument/2006/relationships/hyperlink" Target="https://www.oregon.gov/oha/PH/HEALTHYPEOPLEFAMILIES/WIC/Documents/ppm/452.pdf"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3.xml"/><Relationship Id="rId1" Type="http://schemas.openxmlformats.org/officeDocument/2006/relationships/tags" Target="../tags/tag53.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tags" Target="../tags/tag5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3.xml"/><Relationship Id="rId1" Type="http://schemas.openxmlformats.org/officeDocument/2006/relationships/tags" Target="../tags/tag55.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tags" Target="../tags/tag5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2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3.xml"/><Relationship Id="rId1" Type="http://schemas.openxmlformats.org/officeDocument/2006/relationships/tags" Target="../tags/tag5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1.xml"/><Relationship Id="rId7" Type="http://schemas.openxmlformats.org/officeDocument/2006/relationships/diagramColors" Target="../diagrams/colors1.xml"/><Relationship Id="rId2" Type="http://schemas.openxmlformats.org/officeDocument/2006/relationships/slideLayout" Target="../slideLayouts/slideLayout33.xml"/><Relationship Id="rId1" Type="http://schemas.openxmlformats.org/officeDocument/2006/relationships/tags" Target="../tags/tag5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3.xml"/><Relationship Id="rId1" Type="http://schemas.openxmlformats.org/officeDocument/2006/relationships/tags" Target="../tags/tag60.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3.xml"/><Relationship Id="rId1" Type="http://schemas.openxmlformats.org/officeDocument/2006/relationships/tags" Target="../tags/tag6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3.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3.xml"/><Relationship Id="rId1" Type="http://schemas.openxmlformats.org/officeDocument/2006/relationships/tags" Target="../tags/tag63.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3.xml"/><Relationship Id="rId1" Type="http://schemas.openxmlformats.org/officeDocument/2006/relationships/tags" Target="../tags/tag64.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3.xml"/><Relationship Id="rId1" Type="http://schemas.openxmlformats.org/officeDocument/2006/relationships/tags" Target="../tags/tag65.xml"/><Relationship Id="rId4" Type="http://schemas.openxmlformats.org/officeDocument/2006/relationships/hyperlink" Target="https://www.oregon.gov/OHA/PH/HEALTHYPEOPLEFAMILIES/WIC/Pages/wicpolicy.aspx"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3.xml"/><Relationship Id="rId1" Type="http://schemas.openxmlformats.org/officeDocument/2006/relationships/tags" Target="../tags/tag66.xml"/><Relationship Id="rId4" Type="http://schemas.openxmlformats.org/officeDocument/2006/relationships/hyperlink" Target="mailto:wic.compliance@odhsoha.oregon.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8.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4.xml"/><Relationship Id="rId1" Type="http://schemas.openxmlformats.org/officeDocument/2006/relationships/tags" Target="../tags/tag68.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4.xml"/><Relationship Id="rId1" Type="http://schemas.openxmlformats.org/officeDocument/2006/relationships/tags" Target="../tags/tag69.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4.xml"/><Relationship Id="rId1" Type="http://schemas.openxmlformats.org/officeDocument/2006/relationships/tags" Target="../tags/tag70.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4.xml"/><Relationship Id="rId1" Type="http://schemas.openxmlformats.org/officeDocument/2006/relationships/tags" Target="../tags/tag71.xm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8.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3.xml"/><Relationship Id="rId1" Type="http://schemas.openxmlformats.org/officeDocument/2006/relationships/tags" Target="../tags/tag7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3.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2.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ags" Target="../tags/tag2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2.xml"/><Relationship Id="rId1" Type="http://schemas.openxmlformats.org/officeDocument/2006/relationships/tags" Target="../tags/tag77.xml"/><Relationship Id="rId4" Type="http://schemas.openxmlformats.org/officeDocument/2006/relationships/image" Target="../media/image42.jp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3.xml"/><Relationship Id="rId1" Type="http://schemas.openxmlformats.org/officeDocument/2006/relationships/tags" Target="../tags/tag78.xml"/><Relationship Id="rId6" Type="http://schemas.openxmlformats.org/officeDocument/2006/relationships/hyperlink" Target="https://unsplash.com/search/photos/grocery-shopping?utm_source=unsplash&amp;utm_medium=referral&amp;utm_content=creditCopyText" TargetMode="External"/><Relationship Id="rId5" Type="http://schemas.openxmlformats.org/officeDocument/2006/relationships/hyperlink" Target="https://unsplash.com/photos/amI09sbNZdE?utm_source=unsplash&amp;utm_medium=referral&amp;utm_content=creditCopyText" TargetMode="Externa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3.xml"/><Relationship Id="rId1" Type="http://schemas.openxmlformats.org/officeDocument/2006/relationships/tags" Target="../tags/tag79.xml"/><Relationship Id="rId6" Type="http://schemas.openxmlformats.org/officeDocument/2006/relationships/hyperlink" Target="https://unsplash.com/search/photos/grocery-shopping?utm_source=unsplash&amp;utm_medium=referral&amp;utm_content=creditCopyText" TargetMode="External"/><Relationship Id="rId5" Type="http://schemas.openxmlformats.org/officeDocument/2006/relationships/hyperlink" Target="https://unsplash.com/photos/amI09sbNZdE?utm_source=unsplash&amp;utm_medium=referral&amp;utm_content=creditCopyText" TargetMode="Externa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4.xml"/><Relationship Id="rId1" Type="http://schemas.openxmlformats.org/officeDocument/2006/relationships/tags" Target="../tags/tag80.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4.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4.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8.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2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2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89C7FD-01E3-4D10-BD44-C4B101DA7AA2}"/>
              </a:ext>
            </a:extLst>
          </p:cNvPr>
          <p:cNvSpPr>
            <a:spLocks noGrp="1"/>
          </p:cNvSpPr>
          <p:nvPr>
            <p:ph type="ctrTitle"/>
          </p:nvPr>
        </p:nvSpPr>
        <p:spPr/>
        <p:txBody>
          <a:bodyPr/>
          <a:lstStyle/>
          <a:p>
            <a:r>
              <a:rPr lang="en-US" dirty="0">
                <a:solidFill>
                  <a:srgbClr val="2CB34A"/>
                </a:solidFill>
                <a:ea typeface="Verdana" panose="020B0604030504040204" pitchFamily="34" charset="0"/>
                <a:cs typeface="Arial" panose="020B0604020202020204" pitchFamily="34" charset="0"/>
              </a:rPr>
              <a:t>Civil Rights Training</a:t>
            </a:r>
            <a:br>
              <a:rPr lang="en-US" dirty="0">
                <a:solidFill>
                  <a:srgbClr val="2CB34A"/>
                </a:solidFill>
                <a:ea typeface="Verdana" panose="020B0604030504040204" pitchFamily="34" charset="0"/>
                <a:cs typeface="Arial" panose="020B0604020202020204" pitchFamily="34" charset="0"/>
              </a:rPr>
            </a:br>
            <a:r>
              <a:rPr lang="en-US" dirty="0">
                <a:solidFill>
                  <a:srgbClr val="2CB34A"/>
                </a:solidFill>
                <a:ea typeface="Verdana" panose="020B0604030504040204" pitchFamily="34" charset="0"/>
                <a:cs typeface="Arial" panose="020B0604020202020204" pitchFamily="34" charset="0"/>
              </a:rPr>
              <a:t>2023 Annual Refresher</a:t>
            </a:r>
            <a:br>
              <a:rPr lang="en-US" dirty="0">
                <a:solidFill>
                  <a:srgbClr val="2CB34A"/>
                </a:solidFill>
                <a:ea typeface="Verdana" panose="020B0604030504040204" pitchFamily="34" charset="0"/>
                <a:cs typeface="Arial" panose="020B0604020202020204" pitchFamily="34" charset="0"/>
              </a:rPr>
            </a:br>
            <a:endParaRPr lang="en-US" dirty="0">
              <a:ea typeface="Verdana" panose="020B0604030504040204" pitchFamily="34" charset="0"/>
            </a:endParaRPr>
          </a:p>
        </p:txBody>
      </p:sp>
      <p:sp>
        <p:nvSpPr>
          <p:cNvPr id="3" name="Content Placeholder 1">
            <a:extLst>
              <a:ext uri="{FF2B5EF4-FFF2-40B4-BE49-F238E27FC236}">
                <a16:creationId xmlns:a16="http://schemas.microsoft.com/office/drawing/2014/main" id="{CB0F1690-4C42-4C29-A43C-7843A1171E97}"/>
              </a:ext>
            </a:extLst>
          </p:cNvPr>
          <p:cNvSpPr txBox="1">
            <a:spLocks/>
          </p:cNvSpPr>
          <p:nvPr/>
        </p:nvSpPr>
        <p:spPr>
          <a:xfrm>
            <a:off x="2362200" y="2743201"/>
            <a:ext cx="7086600" cy="25907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US" sz="2600" b="0" dirty="0">
                <a:latin typeface="+mn-lt"/>
                <a:cs typeface="Arial" panose="020B0604020202020204" pitchFamily="34" charset="0"/>
              </a:rPr>
              <a:t>This continuous learning course is intended for WIC staff who have completed the Civil Rights Orientation Training as a new employee.</a:t>
            </a:r>
          </a:p>
          <a:p>
            <a:pPr algn="ctr"/>
            <a:endParaRPr lang="en-US" dirty="0">
              <a:latin typeface="+mn-lt"/>
            </a:endParaRPr>
          </a:p>
        </p:txBody>
      </p:sp>
    </p:spTree>
    <p:custDataLst>
      <p:tags r:id="rId1"/>
    </p:custDataLst>
    <p:extLst>
      <p:ext uri="{BB962C8B-B14F-4D97-AF65-F5344CB8AC3E}">
        <p14:creationId xmlns:p14="http://schemas.microsoft.com/office/powerpoint/2010/main" val="115689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5341093-8C2F-4188-9D69-AF431E40A25B}"/>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1219199" y="914401"/>
            <a:ext cx="5537355" cy="5257800"/>
          </a:xfrm>
        </p:spPr>
      </p:pic>
      <p:sp>
        <p:nvSpPr>
          <p:cNvPr id="4" name="Content Placeholder 3">
            <a:extLst>
              <a:ext uri="{FF2B5EF4-FFF2-40B4-BE49-F238E27FC236}">
                <a16:creationId xmlns:a16="http://schemas.microsoft.com/office/drawing/2014/main" id="{CFD80BCD-92E6-454F-8575-55FB917CD41C}"/>
              </a:ext>
            </a:extLst>
          </p:cNvPr>
          <p:cNvSpPr>
            <a:spLocks noGrp="1"/>
          </p:cNvSpPr>
          <p:nvPr>
            <p:ph type="body" sz="quarter" idx="10"/>
          </p:nvPr>
        </p:nvSpPr>
        <p:spPr/>
        <p:txBody>
          <a:bodyPr anchor="ctr">
            <a:noAutofit/>
          </a:bodyPr>
          <a:lstStyle/>
          <a:p>
            <a:r>
              <a:rPr lang="en-US" sz="2400" dirty="0"/>
              <a:t>Protected Classes in WIC</a:t>
            </a:r>
          </a:p>
        </p:txBody>
      </p:sp>
      <p:sp>
        <p:nvSpPr>
          <p:cNvPr id="2" name="Title 1">
            <a:extLst>
              <a:ext uri="{FF2B5EF4-FFF2-40B4-BE49-F238E27FC236}">
                <a16:creationId xmlns:a16="http://schemas.microsoft.com/office/drawing/2014/main" id="{D1773C7F-7937-4E17-A590-A38D6C1E55DE}"/>
              </a:ext>
            </a:extLst>
          </p:cNvPr>
          <p:cNvSpPr>
            <a:spLocks noGrp="1"/>
          </p:cNvSpPr>
          <p:nvPr>
            <p:ph type="title" idx="4294967295"/>
          </p:nvPr>
        </p:nvSpPr>
        <p:spPr>
          <a:xfrm>
            <a:off x="609600" y="90488"/>
            <a:ext cx="9617075" cy="1325562"/>
          </a:xfrm>
        </p:spPr>
        <p:txBody>
          <a:bodyPr>
            <a:normAutofit/>
          </a:bodyPr>
          <a:lstStyle/>
          <a:p>
            <a:r>
              <a:rPr lang="en-US" sz="3600" b="1" dirty="0">
                <a:latin typeface="+mn-lt"/>
              </a:rPr>
              <a:t>A Quick Quiz: What’s Missing?</a:t>
            </a:r>
          </a:p>
        </p:txBody>
      </p:sp>
      <p:sp>
        <p:nvSpPr>
          <p:cNvPr id="3" name="Slide Number Placeholder 2">
            <a:extLst>
              <a:ext uri="{FF2B5EF4-FFF2-40B4-BE49-F238E27FC236}">
                <a16:creationId xmlns:a16="http://schemas.microsoft.com/office/drawing/2014/main" id="{7F507551-2FA8-4AA4-A95D-3AEC32E8F9A2}"/>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10</a:t>
            </a:fld>
            <a:endParaRPr lang="en-US" dirty="0"/>
          </a:p>
        </p:txBody>
      </p:sp>
      <p:sp>
        <p:nvSpPr>
          <p:cNvPr id="8" name="TextBox 7">
            <a:extLst>
              <a:ext uri="{FF2B5EF4-FFF2-40B4-BE49-F238E27FC236}">
                <a16:creationId xmlns:a16="http://schemas.microsoft.com/office/drawing/2014/main" id="{3A1BA6CA-BB92-4640-B69D-41A7358769EC}"/>
              </a:ext>
            </a:extLst>
          </p:cNvPr>
          <p:cNvSpPr txBox="1"/>
          <p:nvPr/>
        </p:nvSpPr>
        <p:spPr>
          <a:xfrm>
            <a:off x="5484542" y="1955997"/>
            <a:ext cx="6099716" cy="954107"/>
          </a:xfrm>
          <a:prstGeom prst="rect">
            <a:avLst/>
          </a:prstGeom>
          <a:noFill/>
        </p:spPr>
        <p:txBody>
          <a:bodyPr wrap="square">
            <a:spAutoFit/>
          </a:bodyPr>
          <a:lstStyle/>
          <a:p>
            <a:pPr algn="ctr"/>
            <a:r>
              <a:rPr lang="en-US" sz="2800" dirty="0"/>
              <a:t>Looking at this wheel, which </a:t>
            </a:r>
            <a:r>
              <a:rPr lang="en-US" sz="2800" b="1" u="sng" dirty="0"/>
              <a:t>two</a:t>
            </a:r>
            <a:r>
              <a:rPr lang="en-US" sz="2800" dirty="0"/>
              <a:t> protected classes are missing?</a:t>
            </a:r>
          </a:p>
        </p:txBody>
      </p:sp>
      <p:pic>
        <p:nvPicPr>
          <p:cNvPr id="5" name="Picture 4">
            <a:extLst>
              <a:ext uri="{FF2B5EF4-FFF2-40B4-BE49-F238E27FC236}">
                <a16:creationId xmlns:a16="http://schemas.microsoft.com/office/drawing/2014/main" id="{484752B8-48E4-5A1D-7696-24BDD1B3E7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954" y="924102"/>
            <a:ext cx="5562600" cy="5281769"/>
          </a:xfrm>
          <a:prstGeom prst="rect">
            <a:avLst/>
          </a:prstGeom>
        </p:spPr>
      </p:pic>
      <p:sp>
        <p:nvSpPr>
          <p:cNvPr id="6" name="Rectangle: Rounded Corners 5">
            <a:extLst>
              <a:ext uri="{FF2B5EF4-FFF2-40B4-BE49-F238E27FC236}">
                <a16:creationId xmlns:a16="http://schemas.microsoft.com/office/drawing/2014/main" id="{E7A13FBA-4AE0-F0F0-6916-58951515A6AC}"/>
              </a:ext>
            </a:extLst>
          </p:cNvPr>
          <p:cNvSpPr/>
          <p:nvPr/>
        </p:nvSpPr>
        <p:spPr>
          <a:xfrm>
            <a:off x="7391400" y="3352800"/>
            <a:ext cx="1828800" cy="838200"/>
          </a:xfrm>
          <a:prstGeom prst="roundRect">
            <a:avLst/>
          </a:prstGeom>
          <a:solidFill>
            <a:srgbClr val="6C5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RACE</a:t>
            </a:r>
          </a:p>
        </p:txBody>
      </p:sp>
      <p:sp>
        <p:nvSpPr>
          <p:cNvPr id="7" name="Rectangle: Rounded Corners 6">
            <a:extLst>
              <a:ext uri="{FF2B5EF4-FFF2-40B4-BE49-F238E27FC236}">
                <a16:creationId xmlns:a16="http://schemas.microsoft.com/office/drawing/2014/main" id="{D2CDE824-C6EF-3028-E912-BD7F0096B449}"/>
              </a:ext>
            </a:extLst>
          </p:cNvPr>
          <p:cNvSpPr/>
          <p:nvPr/>
        </p:nvSpPr>
        <p:spPr>
          <a:xfrm>
            <a:off x="7391400" y="4495799"/>
            <a:ext cx="1828800" cy="838200"/>
          </a:xfrm>
          <a:prstGeom prst="roundRect">
            <a:avLst/>
          </a:prstGeom>
          <a:solidFill>
            <a:srgbClr val="EE30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COLOR</a:t>
            </a:r>
          </a:p>
        </p:txBody>
      </p:sp>
    </p:spTree>
    <p:custDataLst>
      <p:tags r:id="rId1"/>
    </p:custDataLst>
    <p:extLst>
      <p:ext uri="{BB962C8B-B14F-4D97-AF65-F5344CB8AC3E}">
        <p14:creationId xmlns:p14="http://schemas.microsoft.com/office/powerpoint/2010/main" val="247702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 y="762000"/>
            <a:ext cx="5562600" cy="5281769"/>
          </a:xfrm>
          <a:prstGeom prst="rect">
            <a:avLst/>
          </a:prstGeom>
        </p:spPr>
      </p:pic>
      <p:sp>
        <p:nvSpPr>
          <p:cNvPr id="7" name="TextBox 6">
            <a:extLst>
              <a:ext uri="{FF2B5EF4-FFF2-40B4-BE49-F238E27FC236}">
                <a16:creationId xmlns:a16="http://schemas.microsoft.com/office/drawing/2014/main" id="{3BD0240C-C836-4142-A5CD-1769B034BD26}"/>
              </a:ext>
            </a:extLst>
          </p:cNvPr>
          <p:cNvSpPr txBox="1"/>
          <p:nvPr/>
        </p:nvSpPr>
        <p:spPr>
          <a:xfrm>
            <a:off x="6645349" y="2156215"/>
            <a:ext cx="4800600" cy="2545569"/>
          </a:xfrm>
          <a:prstGeom prst="rect">
            <a:avLst/>
          </a:prstGeom>
          <a:noFill/>
        </p:spPr>
        <p:txBody>
          <a:bodyPr wrap="square" rtlCol="0">
            <a:spAutoFit/>
          </a:bodyPr>
          <a:lstStyle/>
          <a:p>
            <a:pPr>
              <a:lnSpc>
                <a:spcPct val="114000"/>
              </a:lnSpc>
            </a:pPr>
            <a:r>
              <a:rPr lang="en-US" sz="3200" dirty="0">
                <a:ea typeface="Verdana" panose="020B0604030504040204" pitchFamily="34" charset="0"/>
              </a:rPr>
              <a:t>What are examples of discrimination based on one of the protected classes?</a:t>
            </a:r>
          </a:p>
          <a:p>
            <a:endParaRPr lang="en-US" sz="1350" dirty="0"/>
          </a:p>
        </p:txBody>
      </p:sp>
      <p:sp>
        <p:nvSpPr>
          <p:cNvPr id="4" name="Content Placeholder 3">
            <a:extLst>
              <a:ext uri="{FF2B5EF4-FFF2-40B4-BE49-F238E27FC236}">
                <a16:creationId xmlns:a16="http://schemas.microsoft.com/office/drawing/2014/main" id="{24110DAF-A0F0-49C7-813E-96CDDB02DD8E}"/>
              </a:ext>
            </a:extLst>
          </p:cNvPr>
          <p:cNvSpPr>
            <a:spLocks noGrp="1"/>
          </p:cNvSpPr>
          <p:nvPr>
            <p:ph sz="half" idx="2"/>
          </p:nvPr>
        </p:nvSpPr>
        <p:spPr>
          <a:xfrm>
            <a:off x="855579" y="609600"/>
            <a:ext cx="10337800" cy="1295400"/>
          </a:xfrm>
        </p:spPr>
        <p:txBody>
          <a:bodyPr/>
          <a:lstStyle/>
          <a:p>
            <a:r>
              <a:rPr lang="en-US" dirty="0"/>
              <a:t>Discussion</a:t>
            </a:r>
          </a:p>
        </p:txBody>
      </p:sp>
      <p:sp>
        <p:nvSpPr>
          <p:cNvPr id="8" name="Text Placeholder 7">
            <a:extLst>
              <a:ext uri="{FF2B5EF4-FFF2-40B4-BE49-F238E27FC236}">
                <a16:creationId xmlns:a16="http://schemas.microsoft.com/office/drawing/2014/main" id="{96ABF2A4-AC31-4048-987D-4B80ACEBFA9B}"/>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11</a:t>
            </a:fld>
            <a:endParaRPr lang="en-US"/>
          </a:p>
        </p:txBody>
      </p:sp>
    </p:spTree>
    <p:custDataLst>
      <p:tags r:id="rId1"/>
    </p:custDataLst>
    <p:extLst>
      <p:ext uri="{BB962C8B-B14F-4D97-AF65-F5344CB8AC3E}">
        <p14:creationId xmlns:p14="http://schemas.microsoft.com/office/powerpoint/2010/main" val="330813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609600" y="228600"/>
            <a:ext cx="3992485"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Case Study</a:t>
            </a:r>
          </a:p>
          <a:p>
            <a:pPr>
              <a:lnSpc>
                <a:spcPct val="90000"/>
              </a:lnSpc>
              <a:spcBef>
                <a:spcPct val="0"/>
              </a:spcBef>
              <a:spcAft>
                <a:spcPts val="600"/>
              </a:spcAft>
            </a:pP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0EA64F52-8C17-40DC-8DE1-CAC436F69069}"/>
              </a:ext>
            </a:extLst>
          </p:cNvPr>
          <p:cNvSpPr>
            <a:spLocks noGrp="1"/>
          </p:cNvSpPr>
          <p:nvPr>
            <p:ph sz="half" idx="2"/>
          </p:nvPr>
        </p:nvSpPr>
        <p:spPr>
          <a:xfrm>
            <a:off x="1143000" y="1310685"/>
            <a:ext cx="7162800" cy="3962400"/>
          </a:xfrm>
        </p:spPr>
        <p:txBody>
          <a:bodyPr vert="horz" lIns="91440" tIns="45720" rIns="91440" bIns="45720" rtlCol="0">
            <a:normAutofit/>
          </a:bodyPr>
          <a:lstStyle/>
          <a:p>
            <a:pPr marL="290513" indent="-228600">
              <a:lnSpc>
                <a:spcPct val="134000"/>
              </a:lnSpc>
              <a:buFont typeface="Arial" panose="020B0604020202020204" pitchFamily="34" charset="0"/>
              <a:buChar char="•"/>
            </a:pPr>
            <a:r>
              <a:rPr lang="en-US" sz="2400" b="0" dirty="0">
                <a:ea typeface="Verdana" panose="020B0604030504040204" pitchFamily="34" charset="0"/>
              </a:rPr>
              <a:t>Lisa is a WIC participant who is Asian. Lisa  wants to purchase white rice instead of brown rice with her WIC benefits. </a:t>
            </a:r>
          </a:p>
          <a:p>
            <a:pPr marL="290513" indent="-228600">
              <a:lnSpc>
                <a:spcPct val="134000"/>
              </a:lnSpc>
              <a:buFont typeface="Arial" panose="020B0604020202020204" pitchFamily="34" charset="0"/>
              <a:buChar char="•"/>
            </a:pPr>
            <a:r>
              <a:rPr lang="en-US" sz="2400" b="0" dirty="0">
                <a:ea typeface="Verdana" panose="020B0604030504040204" pitchFamily="34" charset="0"/>
              </a:rPr>
              <a:t>The cashier tells her that white rice is not eligible and shows Lisa the food list with the eligible brown rice. </a:t>
            </a:r>
          </a:p>
          <a:p>
            <a:pPr marL="290513" indent="-228600">
              <a:lnSpc>
                <a:spcPct val="134000"/>
              </a:lnSpc>
              <a:buFont typeface="Arial" panose="020B0604020202020204" pitchFamily="34" charset="0"/>
              <a:buChar char="•"/>
            </a:pPr>
            <a:r>
              <a:rPr lang="en-US" sz="2400" b="0" dirty="0">
                <a:ea typeface="Verdana" panose="020B0604030504040204" pitchFamily="34" charset="0"/>
              </a:rPr>
              <a:t>Lisa feels like the cashier is denying her white rice because she is Asian.</a:t>
            </a:r>
          </a:p>
        </p:txBody>
      </p:sp>
      <p:sp>
        <p:nvSpPr>
          <p:cNvPr id="4" name="Text Placeholder 3">
            <a:extLst>
              <a:ext uri="{FF2B5EF4-FFF2-40B4-BE49-F238E27FC236}">
                <a16:creationId xmlns:a16="http://schemas.microsoft.com/office/drawing/2014/main" id="{B94FE375-7E35-45A1-88E5-51D47BED159B}"/>
              </a:ext>
            </a:extLst>
          </p:cNvPr>
          <p:cNvSpPr>
            <a:spLocks noGrp="1"/>
          </p:cNvSpPr>
          <p:nvPr>
            <p:ph type="body" sz="quarter" idx="10"/>
          </p:nvPr>
        </p:nvSpPr>
        <p:spPr/>
        <p:txBody>
          <a:bodyPr>
            <a:normAutofit fontScale="85000" lnSpcReduction="20000"/>
          </a:bodyPr>
          <a:lstStyle/>
          <a:p>
            <a:r>
              <a:rPr lang="en-US" dirty="0"/>
              <a:t>Case Study: Protected Classes</a:t>
            </a: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11318875" y="6356350"/>
            <a:ext cx="873125" cy="365125"/>
          </a:xfrm>
        </p:spPr>
        <p:txBody>
          <a:bodyPr vert="horz" lIns="91440" tIns="45720" rIns="91440" bIns="45720" rtlCol="0" anchor="ctr">
            <a:normAutofit/>
          </a:bodyPr>
          <a:lstStyle/>
          <a:p>
            <a:pPr>
              <a:spcAft>
                <a:spcPts val="600"/>
              </a:spcAft>
              <a:defRPr/>
            </a:pPr>
            <a:fld id="{D7A0D0E4-8D94-443E-820B-188B2E9A69C3}" type="slidenum">
              <a:rPr lang="en-US" smtClean="0">
                <a:solidFill>
                  <a:prstClr val="black">
                    <a:tint val="75000"/>
                  </a:prstClr>
                </a:solidFill>
                <a:latin typeface="Calibri" panose="020F0502020204030204"/>
              </a:rPr>
              <a:pPr>
                <a:spcAft>
                  <a:spcPts val="600"/>
                </a:spcAft>
                <a:defRPr/>
              </a:pPr>
              <a:t>12</a:t>
            </a:fld>
            <a:endParaRPr lang="en-US">
              <a:solidFill>
                <a:prstClr val="black">
                  <a:tint val="75000"/>
                </a:prstClr>
              </a:solidFill>
              <a:latin typeface="Calibri" panose="020F0502020204030204"/>
            </a:endParaRPr>
          </a:p>
        </p:txBody>
      </p:sp>
      <p:pic>
        <p:nvPicPr>
          <p:cNvPr id="7" name="Picture 6" descr="A picture containing indoor, handcart, shelf, floor&#10;&#10;Description generated with very high confidence">
            <a:extLst>
              <a:ext uri="{FF2B5EF4-FFF2-40B4-BE49-F238E27FC236}">
                <a16:creationId xmlns:a16="http://schemas.microsoft.com/office/drawing/2014/main" id="{BC24D6EC-357B-4F56-BEEA-D3A2834B94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29600" y="13"/>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ustDataLst>
      <p:tags r:id="rId1"/>
    </p:custDataLst>
    <p:extLst>
      <p:ext uri="{BB962C8B-B14F-4D97-AF65-F5344CB8AC3E}">
        <p14:creationId xmlns:p14="http://schemas.microsoft.com/office/powerpoint/2010/main" val="304738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6FA10-524E-44B2-A9F5-47F57F05CF99}"/>
              </a:ext>
            </a:extLst>
          </p:cNvPr>
          <p:cNvSpPr>
            <a:spLocks noGrp="1"/>
          </p:cNvSpPr>
          <p:nvPr>
            <p:ph sz="half" idx="2"/>
          </p:nvPr>
        </p:nvSpPr>
        <p:spPr>
          <a:xfrm>
            <a:off x="4162525" y="1025159"/>
            <a:ext cx="4114800" cy="4835049"/>
          </a:xfrm>
          <a:solidFill>
            <a:schemeClr val="bg1">
              <a:alpha val="37000"/>
            </a:schemeClr>
          </a:solidFill>
        </p:spPr>
        <p:txBody>
          <a:bodyPr anchor="ctr">
            <a:noAutofit/>
          </a:bodyPr>
          <a:lstStyle/>
          <a:p>
            <a:pPr>
              <a:lnSpc>
                <a:spcPct val="120000"/>
              </a:lnSpc>
            </a:pPr>
            <a:r>
              <a:rPr lang="en-US" sz="2800" b="0" dirty="0">
                <a:ea typeface="Verdana" panose="020B0604030504040204" pitchFamily="34" charset="0"/>
                <a:cs typeface="Calibri" panose="020F0502020204030204" pitchFamily="34" charset="0"/>
              </a:rPr>
              <a:t>Do you think the cashier is discriminating against Lisa because of her race by not allowing her to purchase white rice with her WIC benefits? </a:t>
            </a:r>
            <a:br>
              <a:rPr lang="en-US" sz="2100" dirty="0"/>
            </a:br>
            <a:endParaRPr lang="en-US" sz="2400" dirty="0"/>
          </a:p>
        </p:txBody>
      </p:sp>
      <p:sp>
        <p:nvSpPr>
          <p:cNvPr id="5" name="Text Placeholder 4">
            <a:extLst>
              <a:ext uri="{FF2B5EF4-FFF2-40B4-BE49-F238E27FC236}">
                <a16:creationId xmlns:a16="http://schemas.microsoft.com/office/drawing/2014/main" id="{8D1ECD3C-A51C-4223-A8E6-78CA72DAFECC}"/>
              </a:ext>
            </a:extLst>
          </p:cNvPr>
          <p:cNvSpPr>
            <a:spLocks noGrp="1"/>
          </p:cNvSpPr>
          <p:nvPr>
            <p:ph type="body" sz="quarter" idx="10"/>
          </p:nvPr>
        </p:nvSpPr>
        <p:spPr/>
        <p:txBody>
          <a:bodyPr>
            <a:normAutofit fontScale="85000" lnSpcReduction="20000"/>
          </a:bodyPr>
          <a:lstStyle/>
          <a:p>
            <a:r>
              <a:rPr lang="en-US" dirty="0"/>
              <a:t>Case Study: Protected Classes</a:t>
            </a:r>
          </a:p>
        </p:txBody>
      </p:sp>
      <p:sp>
        <p:nvSpPr>
          <p:cNvPr id="4" name="Title 3">
            <a:extLst>
              <a:ext uri="{FF2B5EF4-FFF2-40B4-BE49-F238E27FC236}">
                <a16:creationId xmlns:a16="http://schemas.microsoft.com/office/drawing/2014/main" id="{852EF2C4-B41E-43DC-869B-353D9349CADC}"/>
              </a:ext>
            </a:extLst>
          </p:cNvPr>
          <p:cNvSpPr>
            <a:spLocks noGrp="1"/>
          </p:cNvSpPr>
          <p:nvPr>
            <p:ph type="title" idx="4294967295"/>
          </p:nvPr>
        </p:nvSpPr>
        <p:spPr>
          <a:xfrm>
            <a:off x="609600" y="204788"/>
            <a:ext cx="4995863" cy="993775"/>
          </a:xfrm>
        </p:spPr>
        <p:txBody>
          <a:bodyPr>
            <a:normAutofit/>
          </a:bodyPr>
          <a:lstStyle/>
          <a:p>
            <a:r>
              <a:rPr lang="en-US" sz="3600" b="1" dirty="0">
                <a:latin typeface="Verdana" panose="020B0604030504040204" pitchFamily="34" charset="0"/>
                <a:ea typeface="Verdana" panose="020B0604030504040204" pitchFamily="34" charset="0"/>
              </a:rPr>
              <a:t>Let’s Discuss</a:t>
            </a:r>
          </a:p>
        </p:txBody>
      </p:sp>
      <p:sp>
        <p:nvSpPr>
          <p:cNvPr id="2" name="Slide Number Placeholder 1">
            <a:extLst>
              <a:ext uri="{FF2B5EF4-FFF2-40B4-BE49-F238E27FC236}">
                <a16:creationId xmlns:a16="http://schemas.microsoft.com/office/drawing/2014/main" id="{72DE13DB-69B9-4D74-A610-DD08245B1EFE}"/>
              </a:ext>
            </a:extLst>
          </p:cNvPr>
          <p:cNvSpPr>
            <a:spLocks noGrp="1"/>
          </p:cNvSpPr>
          <p:nvPr>
            <p:ph type="sldNum" sz="quarter" idx="4294967295"/>
          </p:nvPr>
        </p:nvSpPr>
        <p:spPr>
          <a:xfrm>
            <a:off x="11431588" y="6415088"/>
            <a:ext cx="760412" cy="274637"/>
          </a:xfrm>
        </p:spPr>
        <p:txBody>
          <a:bodyPr>
            <a:normAutofit/>
          </a:bodyPr>
          <a:lstStyle/>
          <a:p>
            <a:pPr>
              <a:spcAft>
                <a:spcPts val="600"/>
              </a:spcAft>
            </a:pPr>
            <a:fld id="{D7A0D0E4-8D94-443E-820B-188B2E9A69C3}" type="slidenum">
              <a:rPr lang="en-US" sz="920">
                <a:solidFill>
                  <a:srgbClr val="FFFFFF"/>
                </a:solidFill>
              </a:rPr>
              <a:pPr>
                <a:spcAft>
                  <a:spcPts val="600"/>
                </a:spcAft>
              </a:pPr>
              <a:t>13</a:t>
            </a:fld>
            <a:endParaRPr lang="en-US" sz="920">
              <a:solidFill>
                <a:srgbClr val="FFFFFF"/>
              </a:solidFill>
            </a:endParaRPr>
          </a:p>
        </p:txBody>
      </p:sp>
      <p:pic>
        <p:nvPicPr>
          <p:cNvPr id="6" name="Graphic 5" descr="Chat">
            <a:extLst>
              <a:ext uri="{FF2B5EF4-FFF2-40B4-BE49-F238E27FC236}">
                <a16:creationId xmlns:a16="http://schemas.microsoft.com/office/drawing/2014/main" id="{50951DB9-35AD-4948-92CE-894DC30E29B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62525" y="152400"/>
            <a:ext cx="1433413" cy="1433413"/>
          </a:xfrm>
          <a:prstGeom prst="rect">
            <a:avLst/>
          </a:prstGeom>
        </p:spPr>
      </p:pic>
      <p:pic>
        <p:nvPicPr>
          <p:cNvPr id="12" name="Content Placeholder 10">
            <a:extLst>
              <a:ext uri="{FF2B5EF4-FFF2-40B4-BE49-F238E27FC236}">
                <a16:creationId xmlns:a16="http://schemas.microsoft.com/office/drawing/2014/main" id="{07D99EF0-C3EE-4775-8624-5ADC894F5B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98" y="1801485"/>
            <a:ext cx="2620109" cy="2487831"/>
          </a:xfrm>
          <a:prstGeom prst="rect">
            <a:avLst/>
          </a:prstGeom>
        </p:spPr>
      </p:pic>
      <p:pic>
        <p:nvPicPr>
          <p:cNvPr id="14" name="Content Placeholder 4" descr="A bowl of food on a plate&#10;&#10;Description generated with very high confidence">
            <a:extLst>
              <a:ext uri="{FF2B5EF4-FFF2-40B4-BE49-F238E27FC236}">
                <a16:creationId xmlns:a16="http://schemas.microsoft.com/office/drawing/2014/main" id="{50C7487E-3BE4-4628-BEF7-8F09FCAF58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8686800" y="22053"/>
            <a:ext cx="4371599" cy="6841263"/>
          </a:xfrm>
          <a:prstGeom prst="rect">
            <a:avLst/>
          </a:prstGeom>
        </p:spPr>
      </p:pic>
    </p:spTree>
    <p:custDataLst>
      <p:tags r:id="rId1"/>
    </p:custDataLst>
    <p:extLst>
      <p:ext uri="{BB962C8B-B14F-4D97-AF65-F5344CB8AC3E}">
        <p14:creationId xmlns:p14="http://schemas.microsoft.com/office/powerpoint/2010/main" val="23470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DB006-B17C-4FED-B330-BCAEE645B08A}"/>
              </a:ext>
            </a:extLst>
          </p:cNvPr>
          <p:cNvSpPr>
            <a:spLocks noGrp="1"/>
          </p:cNvSpPr>
          <p:nvPr>
            <p:ph sz="half" idx="2"/>
          </p:nvPr>
        </p:nvSpPr>
        <p:spPr>
          <a:xfrm>
            <a:off x="1600200" y="1024268"/>
            <a:ext cx="7002379" cy="4343399"/>
          </a:xfrm>
        </p:spPr>
        <p:txBody>
          <a:bodyPr anchor="ctr">
            <a:normAutofit/>
          </a:bodyPr>
          <a:lstStyle/>
          <a:p>
            <a:r>
              <a:rPr lang="en-US" sz="3200" dirty="0">
                <a:ea typeface="Verdana" panose="020B0604030504040204" pitchFamily="34" charset="0"/>
              </a:rPr>
              <a:t>Not discrimination.</a:t>
            </a:r>
          </a:p>
          <a:p>
            <a:endParaRPr lang="en-US" sz="2400" dirty="0"/>
          </a:p>
          <a:p>
            <a:pPr marL="342900" indent="-342900">
              <a:lnSpc>
                <a:spcPct val="114000"/>
              </a:lnSpc>
              <a:buFont typeface="Arial" panose="020B0604020202020204" pitchFamily="34" charset="0"/>
              <a:buChar char="•"/>
            </a:pPr>
            <a:r>
              <a:rPr lang="en-US" sz="2400" b="0" dirty="0">
                <a:ea typeface="Verdana" panose="020B0604030504040204" pitchFamily="34" charset="0"/>
              </a:rPr>
              <a:t>White rice is not an eligible WIC food. </a:t>
            </a:r>
          </a:p>
          <a:p>
            <a:pPr marL="342900" indent="-342900">
              <a:lnSpc>
                <a:spcPct val="114000"/>
              </a:lnSpc>
              <a:buFont typeface="Arial" panose="020B0604020202020204" pitchFamily="34" charset="0"/>
              <a:buChar char="•"/>
            </a:pPr>
            <a:r>
              <a:rPr lang="en-US" sz="2400" b="0" dirty="0">
                <a:ea typeface="Verdana" panose="020B0604030504040204" pitchFamily="34" charset="0"/>
              </a:rPr>
              <a:t>The cashier is NOT discriminating against Lisa by not letting her substitute white rice for brown rice using her WIC benefits.</a:t>
            </a:r>
          </a:p>
          <a:p>
            <a:pPr marL="342900" indent="-342900">
              <a:lnSpc>
                <a:spcPct val="114000"/>
              </a:lnSpc>
              <a:buFont typeface="Arial" panose="020B0604020202020204" pitchFamily="34" charset="0"/>
              <a:buChar char="•"/>
            </a:pPr>
            <a:r>
              <a:rPr lang="en-US" sz="2400" b="0" dirty="0">
                <a:ea typeface="Verdana" panose="020B0604030504040204" pitchFamily="34" charset="0"/>
              </a:rPr>
              <a:t>Participants who belong to protected classes still have to follow program rules for WIC.</a:t>
            </a:r>
          </a:p>
          <a:p>
            <a:endParaRPr lang="en-US" sz="1600" dirty="0"/>
          </a:p>
        </p:txBody>
      </p:sp>
      <p:sp>
        <p:nvSpPr>
          <p:cNvPr id="5" name="Text Placeholder 4">
            <a:extLst>
              <a:ext uri="{FF2B5EF4-FFF2-40B4-BE49-F238E27FC236}">
                <a16:creationId xmlns:a16="http://schemas.microsoft.com/office/drawing/2014/main" id="{659068E6-5934-48C8-B112-8FC6406EEBEC}"/>
              </a:ext>
            </a:extLst>
          </p:cNvPr>
          <p:cNvSpPr>
            <a:spLocks noGrp="1"/>
          </p:cNvSpPr>
          <p:nvPr>
            <p:ph type="body" sz="quarter" idx="10"/>
          </p:nvPr>
        </p:nvSpPr>
        <p:spPr/>
        <p:txBody>
          <a:bodyPr>
            <a:normAutofit fontScale="85000" lnSpcReduction="20000"/>
          </a:bodyPr>
          <a:lstStyle/>
          <a:p>
            <a:r>
              <a:rPr lang="en-US" dirty="0"/>
              <a:t>Case Study: Protected Classes</a:t>
            </a:r>
          </a:p>
        </p:txBody>
      </p:sp>
      <p:sp>
        <p:nvSpPr>
          <p:cNvPr id="4" name="Title 3">
            <a:extLst>
              <a:ext uri="{FF2B5EF4-FFF2-40B4-BE49-F238E27FC236}">
                <a16:creationId xmlns:a16="http://schemas.microsoft.com/office/drawing/2014/main" id="{259C4FF3-18AF-4AED-8E70-1B6F0FDA08B8}"/>
              </a:ext>
            </a:extLst>
          </p:cNvPr>
          <p:cNvSpPr>
            <a:spLocks noGrp="1"/>
          </p:cNvSpPr>
          <p:nvPr>
            <p:ph type="title" idx="4294967295"/>
          </p:nvPr>
        </p:nvSpPr>
        <p:spPr>
          <a:xfrm>
            <a:off x="609600" y="42863"/>
            <a:ext cx="4995863" cy="993775"/>
          </a:xfrm>
        </p:spPr>
        <p:txBody>
          <a:bodyPr>
            <a:normAutofit/>
          </a:bodyPr>
          <a:lstStyle/>
          <a:p>
            <a:r>
              <a:rPr lang="en-US" sz="3600" b="1" dirty="0">
                <a:ea typeface="Verdana" panose="020B0604030504040204" pitchFamily="34" charset="0"/>
              </a:rPr>
              <a:t>Answer:</a:t>
            </a:r>
          </a:p>
        </p:txBody>
      </p:sp>
      <p:sp>
        <p:nvSpPr>
          <p:cNvPr id="2" name="Slide Number Placeholder 1">
            <a:extLst>
              <a:ext uri="{FF2B5EF4-FFF2-40B4-BE49-F238E27FC236}">
                <a16:creationId xmlns:a16="http://schemas.microsoft.com/office/drawing/2014/main" id="{D582782D-7206-4A74-99E7-D8E09A47ADA3}"/>
              </a:ext>
            </a:extLst>
          </p:cNvPr>
          <p:cNvSpPr>
            <a:spLocks noGrp="1"/>
          </p:cNvSpPr>
          <p:nvPr>
            <p:ph type="sldNum" sz="quarter" idx="4294967295"/>
          </p:nvPr>
        </p:nvSpPr>
        <p:spPr>
          <a:xfrm>
            <a:off x="11431588" y="6415088"/>
            <a:ext cx="760412" cy="274637"/>
          </a:xfrm>
        </p:spPr>
        <p:txBody>
          <a:bodyPr>
            <a:normAutofit/>
          </a:bodyPr>
          <a:lstStyle/>
          <a:p>
            <a:pPr>
              <a:spcAft>
                <a:spcPts val="600"/>
              </a:spcAft>
            </a:pPr>
            <a:fld id="{D7A0D0E4-8D94-443E-820B-188B2E9A69C3}" type="slidenum">
              <a:rPr lang="en-US" sz="920">
                <a:solidFill>
                  <a:srgbClr val="FFFFFF"/>
                </a:solidFill>
              </a:rPr>
              <a:pPr>
                <a:spcAft>
                  <a:spcPts val="600"/>
                </a:spcAft>
              </a:pPr>
              <a:t>14</a:t>
            </a:fld>
            <a:endParaRPr lang="en-US" sz="920">
              <a:solidFill>
                <a:srgbClr val="FFFFFF"/>
              </a:solidFill>
            </a:endParaRPr>
          </a:p>
        </p:txBody>
      </p:sp>
      <p:pic>
        <p:nvPicPr>
          <p:cNvPr id="10" name="Picture 2" descr="3d2a2ac7-d1cf-4d30-8c55-71e1363f82a9@dhsoha">
            <a:extLst>
              <a:ext uri="{FF2B5EF4-FFF2-40B4-BE49-F238E27FC236}">
                <a16:creationId xmlns:a16="http://schemas.microsoft.com/office/drawing/2014/main" id="{723CD822-A70D-447E-84FF-0A257A3295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94812" y="859449"/>
            <a:ext cx="2287588" cy="502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11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4EC250-86F9-4205-9DAA-11BCE4FE3127}"/>
              </a:ext>
            </a:extLst>
          </p:cNvPr>
          <p:cNvSpPr>
            <a:spLocks noGrp="1"/>
          </p:cNvSpPr>
          <p:nvPr>
            <p:ph type="ctrTitle"/>
          </p:nvPr>
        </p:nvSpPr>
        <p:spPr>
          <a:xfrm>
            <a:off x="304800" y="1219200"/>
            <a:ext cx="10363200" cy="2387600"/>
          </a:xfrm>
        </p:spPr>
        <p:txBody>
          <a:bodyPr vert="horz" lIns="68580" tIns="34290" rIns="68580" bIns="0" rtlCol="0" anchor="b">
            <a:noAutofit/>
          </a:bodyPr>
          <a:lstStyle/>
          <a:p>
            <a:pPr algn="l"/>
            <a:r>
              <a:rPr lang="en-US" sz="4800" b="1" dirty="0">
                <a:solidFill>
                  <a:schemeClr val="tx1"/>
                </a:solidFill>
                <a:ea typeface="Verdana" panose="020B0604030504040204" pitchFamily="34" charset="0"/>
              </a:rPr>
              <a:t>Data collection requirements</a:t>
            </a:r>
          </a:p>
        </p:txBody>
      </p:sp>
    </p:spTree>
    <p:custDataLst>
      <p:tags r:id="rId1"/>
    </p:custDataLst>
    <p:extLst>
      <p:ext uri="{BB962C8B-B14F-4D97-AF65-F5344CB8AC3E}">
        <p14:creationId xmlns:p14="http://schemas.microsoft.com/office/powerpoint/2010/main" val="158435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B889A-1BA1-422A-A99F-2C9E7D429EB2}"/>
              </a:ext>
            </a:extLst>
          </p:cNvPr>
          <p:cNvSpPr>
            <a:spLocks noGrp="1"/>
          </p:cNvSpPr>
          <p:nvPr>
            <p:ph sz="half" idx="2"/>
          </p:nvPr>
        </p:nvSpPr>
        <p:spPr>
          <a:xfrm>
            <a:off x="1295400" y="1295400"/>
            <a:ext cx="5029199" cy="3581400"/>
          </a:xfrm>
        </p:spPr>
        <p:txBody>
          <a:bodyPr>
            <a:normAutofit/>
          </a:bodyPr>
          <a:lstStyle/>
          <a:p>
            <a:pPr marL="0" indent="0">
              <a:buNone/>
            </a:pPr>
            <a:r>
              <a:rPr lang="en-US" altLang="en-US" sz="2400" b="1" dirty="0">
                <a:solidFill>
                  <a:srgbClr val="6C54A3"/>
                </a:solidFill>
                <a:latin typeface="+mj-lt"/>
                <a:ea typeface="Verdana" panose="020B0604030504040204" pitchFamily="34" charset="0"/>
              </a:rPr>
              <a:t>Race</a:t>
            </a:r>
            <a:endParaRPr lang="en-US" altLang="en-US" sz="1950" b="1" dirty="0">
              <a:solidFill>
                <a:srgbClr val="6C54A3"/>
              </a:solidFill>
              <a:latin typeface="+mj-lt"/>
              <a:ea typeface="Verdana" panose="020B0604030504040204" pitchFamily="34" charset="0"/>
            </a:endParaRPr>
          </a:p>
          <a:p>
            <a:pPr marL="0" indent="0">
              <a:buNone/>
            </a:pPr>
            <a:r>
              <a:rPr lang="en-US" altLang="en-US" sz="2400" b="1" dirty="0">
                <a:solidFill>
                  <a:srgbClr val="2E3192"/>
                </a:solidFill>
                <a:ea typeface="Verdana" panose="020B0604030504040204" pitchFamily="34" charset="0"/>
              </a:rPr>
              <a:t>Must choose AT LEAST one:</a:t>
            </a:r>
          </a:p>
          <a:p>
            <a:pPr marL="342900" indent="-342900">
              <a:buFont typeface="Arial" panose="020B0604020202020204" pitchFamily="34" charset="0"/>
              <a:buChar char="•"/>
            </a:pPr>
            <a:r>
              <a:rPr lang="en-US" altLang="en-US" sz="2400" b="0" dirty="0">
                <a:ea typeface="Verdana" panose="020B0604030504040204" pitchFamily="34" charset="0"/>
              </a:rPr>
              <a:t>American Indian/Alaskan Native</a:t>
            </a:r>
          </a:p>
          <a:p>
            <a:pPr marL="342900" indent="-342900">
              <a:buFont typeface="Arial" panose="020B0604020202020204" pitchFamily="34" charset="0"/>
              <a:buChar char="•"/>
            </a:pPr>
            <a:r>
              <a:rPr lang="en-US" altLang="en-US" sz="2400" b="0" dirty="0">
                <a:ea typeface="Verdana" panose="020B0604030504040204" pitchFamily="34" charset="0"/>
              </a:rPr>
              <a:t>Asian</a:t>
            </a:r>
          </a:p>
          <a:p>
            <a:pPr marL="342900" indent="-342900">
              <a:buFont typeface="Arial" panose="020B0604020202020204" pitchFamily="34" charset="0"/>
              <a:buChar char="•"/>
            </a:pPr>
            <a:r>
              <a:rPr lang="en-US" altLang="en-US" sz="2400" b="0" dirty="0">
                <a:ea typeface="Verdana" panose="020B0604030504040204" pitchFamily="34" charset="0"/>
              </a:rPr>
              <a:t>Black/African American</a:t>
            </a:r>
          </a:p>
          <a:p>
            <a:pPr marL="342900" indent="-342900">
              <a:buFont typeface="Arial" panose="020B0604020202020204" pitchFamily="34" charset="0"/>
              <a:buChar char="•"/>
            </a:pPr>
            <a:r>
              <a:rPr lang="en-US" altLang="en-US" sz="2400" b="0" dirty="0">
                <a:ea typeface="Verdana" panose="020B0604030504040204" pitchFamily="34" charset="0"/>
              </a:rPr>
              <a:t>Native Hawaiian/other Pacific Islander</a:t>
            </a:r>
          </a:p>
          <a:p>
            <a:pPr marL="342900" indent="-342900">
              <a:buFont typeface="Arial" panose="020B0604020202020204" pitchFamily="34" charset="0"/>
              <a:buChar char="•"/>
            </a:pPr>
            <a:r>
              <a:rPr lang="en-US" altLang="en-US" sz="2400" b="0" dirty="0">
                <a:ea typeface="Verdana" panose="020B0604030504040204" pitchFamily="34" charset="0"/>
              </a:rPr>
              <a:t>White</a:t>
            </a:r>
            <a:endParaRPr lang="en-US" sz="2400" b="0" dirty="0">
              <a:ea typeface="Verdana" panose="020B0604030504040204" pitchFamily="34" charset="0"/>
            </a:endParaRPr>
          </a:p>
        </p:txBody>
      </p:sp>
      <p:sp>
        <p:nvSpPr>
          <p:cNvPr id="4" name="Content Placeholder 3">
            <a:extLst>
              <a:ext uri="{FF2B5EF4-FFF2-40B4-BE49-F238E27FC236}">
                <a16:creationId xmlns:a16="http://schemas.microsoft.com/office/drawing/2014/main" id="{30D251B8-3017-4162-A968-FF07E655EF9D}"/>
              </a:ext>
            </a:extLst>
          </p:cNvPr>
          <p:cNvSpPr>
            <a:spLocks noGrp="1"/>
          </p:cNvSpPr>
          <p:nvPr>
            <p:ph type="body" sz="quarter" idx="10"/>
          </p:nvPr>
        </p:nvSpPr>
        <p:spPr/>
        <p:txBody>
          <a:bodyPr>
            <a:normAutofit fontScale="85000" lnSpcReduction="20000"/>
          </a:bodyPr>
          <a:lstStyle/>
          <a:p>
            <a:r>
              <a:rPr lang="en-US" dirty="0">
                <a:solidFill>
                  <a:schemeClr val="bg1"/>
                </a:solidFill>
              </a:rPr>
              <a:t>Collecting Protected Class Information from Participants</a:t>
            </a:r>
          </a:p>
        </p:txBody>
      </p:sp>
      <p:sp>
        <p:nvSpPr>
          <p:cNvPr id="2" name="Title 1">
            <a:extLst>
              <a:ext uri="{FF2B5EF4-FFF2-40B4-BE49-F238E27FC236}">
                <a16:creationId xmlns:a16="http://schemas.microsoft.com/office/drawing/2014/main" id="{619710CB-0D8A-4CCC-9B94-DDB3B1AF29EC}"/>
              </a:ext>
            </a:extLst>
          </p:cNvPr>
          <p:cNvSpPr>
            <a:spLocks noGrp="1"/>
          </p:cNvSpPr>
          <p:nvPr>
            <p:ph type="title" idx="4294967295"/>
          </p:nvPr>
        </p:nvSpPr>
        <p:spPr>
          <a:xfrm>
            <a:off x="600307" y="152400"/>
            <a:ext cx="9906000" cy="1325563"/>
          </a:xfrm>
        </p:spPr>
        <p:txBody>
          <a:bodyPr>
            <a:normAutofit/>
          </a:bodyPr>
          <a:lstStyle/>
          <a:p>
            <a:r>
              <a:rPr lang="en-US" sz="3600" b="1" dirty="0">
                <a:latin typeface="Verdana" panose="020B0604030504040204" pitchFamily="34" charset="0"/>
                <a:ea typeface="Verdana" panose="020B0604030504040204" pitchFamily="34" charset="0"/>
              </a:rPr>
              <a:t>Collecting race and ethnicity data</a:t>
            </a:r>
          </a:p>
        </p:txBody>
      </p:sp>
      <p:sp>
        <p:nvSpPr>
          <p:cNvPr id="6" name="Content Placeholder 2">
            <a:extLst>
              <a:ext uri="{FF2B5EF4-FFF2-40B4-BE49-F238E27FC236}">
                <a16:creationId xmlns:a16="http://schemas.microsoft.com/office/drawing/2014/main" id="{836E53F7-4449-4F04-B9CA-1F0A89FF09E6}"/>
              </a:ext>
            </a:extLst>
          </p:cNvPr>
          <p:cNvSpPr txBox="1">
            <a:spLocks/>
          </p:cNvSpPr>
          <p:nvPr/>
        </p:nvSpPr>
        <p:spPr>
          <a:xfrm>
            <a:off x="6410093" y="1323975"/>
            <a:ext cx="5181600" cy="3581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950" dirty="0">
                <a:solidFill>
                  <a:srgbClr val="FF0000"/>
                </a:solidFill>
                <a:latin typeface="+mj-lt"/>
                <a:ea typeface="Verdana" panose="020B0604030504040204" pitchFamily="34" charset="0"/>
              </a:rPr>
              <a:t>Ethnicity</a:t>
            </a:r>
          </a:p>
          <a:p>
            <a:r>
              <a:rPr lang="en-US" altLang="en-US" sz="2400" dirty="0">
                <a:solidFill>
                  <a:srgbClr val="2E3192"/>
                </a:solidFill>
                <a:latin typeface="Calibri" panose="020F0502020204030204" pitchFamily="34" charset="0"/>
                <a:ea typeface="Verdana" panose="020B0604030504040204" pitchFamily="34" charset="0"/>
                <a:cs typeface="Calibri" panose="020F0502020204030204" pitchFamily="34" charset="0"/>
              </a:rPr>
              <a:t>Must choose ONLY one:</a:t>
            </a:r>
          </a:p>
          <a:p>
            <a:pPr marL="342900" indent="-342900">
              <a:buFont typeface="Arial" panose="020B0604020202020204" pitchFamily="34" charset="0"/>
              <a:buChar char="•"/>
            </a:pPr>
            <a:r>
              <a:rPr lang="en-US" altLang="en-US" sz="2400" b="0" dirty="0">
                <a:latin typeface="Calibri" panose="020F0502020204030204" pitchFamily="34" charset="0"/>
                <a:ea typeface="Verdana" panose="020B0604030504040204" pitchFamily="34" charset="0"/>
                <a:cs typeface="Calibri" panose="020F0502020204030204" pitchFamily="34" charset="0"/>
              </a:rPr>
              <a:t>Hispanic or Latino</a:t>
            </a:r>
          </a:p>
          <a:p>
            <a:pPr marL="342900" indent="-342900">
              <a:buFont typeface="Arial" panose="020B0604020202020204" pitchFamily="34" charset="0"/>
              <a:buChar char="•"/>
            </a:pPr>
            <a:r>
              <a:rPr lang="en-US" altLang="en-US" sz="2400" b="0" dirty="0">
                <a:latin typeface="Calibri" panose="020F0502020204030204" pitchFamily="34" charset="0"/>
                <a:ea typeface="Verdana" panose="020B0604030504040204" pitchFamily="34" charset="0"/>
                <a:cs typeface="Calibri" panose="020F0502020204030204" pitchFamily="34" charset="0"/>
              </a:rPr>
              <a:t>Not Hispanic or Latino</a:t>
            </a:r>
          </a:p>
        </p:txBody>
      </p:sp>
    </p:spTree>
    <p:custDataLst>
      <p:tags r:id="rId1"/>
    </p:custDataLst>
    <p:extLst>
      <p:ext uri="{BB962C8B-B14F-4D97-AF65-F5344CB8AC3E}">
        <p14:creationId xmlns:p14="http://schemas.microsoft.com/office/powerpoint/2010/main" val="7254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21534B-8A27-4240-AA43-CC64BE5A1924}"/>
              </a:ext>
            </a:extLst>
          </p:cNvPr>
          <p:cNvSpPr>
            <a:spLocks noGrp="1"/>
          </p:cNvSpPr>
          <p:nvPr>
            <p:ph type="body" sz="quarter" idx="10"/>
          </p:nvPr>
        </p:nvSpPr>
        <p:spPr/>
        <p:txBody>
          <a:bodyPr>
            <a:normAutofit fontScale="85000" lnSpcReduction="20000"/>
          </a:bodyPr>
          <a:lstStyle/>
          <a:p>
            <a:endParaRPr lang="en-US"/>
          </a:p>
        </p:txBody>
      </p:sp>
      <p:sp>
        <p:nvSpPr>
          <p:cNvPr id="2" name="Title 1"/>
          <p:cNvSpPr>
            <a:spLocks noGrp="1"/>
          </p:cNvSpPr>
          <p:nvPr>
            <p:ph type="title" idx="4294967295"/>
          </p:nvPr>
        </p:nvSpPr>
        <p:spPr>
          <a:xfrm>
            <a:off x="533400" y="304801"/>
            <a:ext cx="9067800" cy="762000"/>
          </a:xfrm>
        </p:spPr>
        <p:txBody>
          <a:bodyPr anchor="t">
            <a:noAutofit/>
          </a:bodyPr>
          <a:lstStyle/>
          <a:p>
            <a:r>
              <a:rPr lang="en-US" sz="3600" b="1" dirty="0">
                <a:solidFill>
                  <a:srgbClr val="002060"/>
                </a:solidFill>
                <a:ea typeface="Verdana" panose="020B0604030504040204" pitchFamily="34" charset="0"/>
              </a:rPr>
              <a:t>What if the participant declines?</a:t>
            </a:r>
          </a:p>
        </p:txBody>
      </p:sp>
      <p:sp>
        <p:nvSpPr>
          <p:cNvPr id="9" name="TextBox 8">
            <a:extLst>
              <a:ext uri="{FF2B5EF4-FFF2-40B4-BE49-F238E27FC236}">
                <a16:creationId xmlns:a16="http://schemas.microsoft.com/office/drawing/2014/main" id="{F2B829F0-DFB9-422B-BA26-EB206B07D643}"/>
              </a:ext>
            </a:extLst>
          </p:cNvPr>
          <p:cNvSpPr txBox="1"/>
          <p:nvPr/>
        </p:nvSpPr>
        <p:spPr>
          <a:xfrm>
            <a:off x="1295400" y="1295400"/>
            <a:ext cx="7817005" cy="3015441"/>
          </a:xfrm>
          <a:prstGeom prst="rect">
            <a:avLst/>
          </a:prstGeom>
          <a:noFill/>
        </p:spPr>
        <p:txBody>
          <a:bodyPr wrap="square">
            <a:spAutoFit/>
          </a:bodyPr>
          <a:lstStyle/>
          <a:p>
            <a:pPr>
              <a:lnSpc>
                <a:spcPct val="114000"/>
              </a:lnSpc>
            </a:pPr>
            <a:r>
              <a:rPr lang="en-US" altLang="en-US" sz="2400" dirty="0">
                <a:ea typeface="Verdana" panose="020B0604030504040204" pitchFamily="34" charset="0"/>
              </a:rPr>
              <a:t>Use participant-centered language to:</a:t>
            </a:r>
          </a:p>
          <a:p>
            <a:pPr marL="342900" indent="-342900">
              <a:lnSpc>
                <a:spcPct val="114000"/>
              </a:lnSpc>
              <a:buFont typeface="Arial" panose="020B0604020202020204" pitchFamily="34" charset="0"/>
              <a:buChar char="•"/>
            </a:pPr>
            <a:r>
              <a:rPr lang="en-US" altLang="en-US" sz="2400" dirty="0">
                <a:ea typeface="Verdana" panose="020B0604030504040204" pitchFamily="34" charset="0"/>
              </a:rPr>
              <a:t>Reassure the person that the information does not affect eligibility</a:t>
            </a:r>
          </a:p>
          <a:p>
            <a:pPr marL="342900" indent="-342900">
              <a:lnSpc>
                <a:spcPct val="114000"/>
              </a:lnSpc>
              <a:buFont typeface="Arial" panose="020B0604020202020204" pitchFamily="34" charset="0"/>
              <a:buChar char="•"/>
            </a:pPr>
            <a:r>
              <a:rPr lang="en-US" altLang="en-US" sz="2400" dirty="0">
                <a:ea typeface="Verdana" panose="020B0604030504040204" pitchFamily="34" charset="0"/>
              </a:rPr>
              <a:t>Explain that federal rules require that we collect the information</a:t>
            </a:r>
          </a:p>
          <a:p>
            <a:pPr marL="342900" indent="-342900">
              <a:lnSpc>
                <a:spcPct val="114000"/>
              </a:lnSpc>
              <a:buFont typeface="Arial" panose="020B0604020202020204" pitchFamily="34" charset="0"/>
              <a:buChar char="•"/>
            </a:pPr>
            <a:r>
              <a:rPr lang="en-US" altLang="en-US" sz="2400" dirty="0">
                <a:ea typeface="Verdana" panose="020B0604030504040204" pitchFamily="34" charset="0"/>
              </a:rPr>
              <a:t>This information helps us – the WIC program – understand the needs of our participants</a:t>
            </a:r>
          </a:p>
        </p:txBody>
      </p:sp>
    </p:spTree>
    <p:custDataLst>
      <p:tags r:id="rId1"/>
    </p:custDataLst>
    <p:extLst>
      <p:ext uri="{BB962C8B-B14F-4D97-AF65-F5344CB8AC3E}">
        <p14:creationId xmlns:p14="http://schemas.microsoft.com/office/powerpoint/2010/main" val="86597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BBE2F-1156-43E7-8E21-739D1D6ADD3B}"/>
              </a:ext>
            </a:extLst>
          </p:cNvPr>
          <p:cNvSpPr/>
          <p:nvPr/>
        </p:nvSpPr>
        <p:spPr>
          <a:xfrm>
            <a:off x="2438400" y="2163382"/>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Rounded Corners 5">
            <a:extLst>
              <a:ext uri="{FF2B5EF4-FFF2-40B4-BE49-F238E27FC236}">
                <a16:creationId xmlns:a16="http://schemas.microsoft.com/office/drawing/2014/main" id="{938BB939-A8CF-4D4D-B2CA-EBA500673814}"/>
              </a:ext>
            </a:extLst>
          </p:cNvPr>
          <p:cNvSpPr/>
          <p:nvPr/>
        </p:nvSpPr>
        <p:spPr>
          <a:xfrm>
            <a:off x="7673082" y="2163382"/>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B93BA471-A804-4E57-8C8B-9C31287293D3}"/>
              </a:ext>
            </a:extLst>
          </p:cNvPr>
          <p:cNvSpPr txBox="1"/>
          <p:nvPr/>
        </p:nvSpPr>
        <p:spPr>
          <a:xfrm>
            <a:off x="7753991" y="2421858"/>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DISABILITY</a:t>
            </a:r>
          </a:p>
        </p:txBody>
      </p:sp>
      <p:sp>
        <p:nvSpPr>
          <p:cNvPr id="7" name="TextBox 6">
            <a:extLst>
              <a:ext uri="{FF2B5EF4-FFF2-40B4-BE49-F238E27FC236}">
                <a16:creationId xmlns:a16="http://schemas.microsoft.com/office/drawing/2014/main" id="{7E73425C-014A-4B7A-B0E1-79EE5D03DB0C}"/>
              </a:ext>
            </a:extLst>
          </p:cNvPr>
          <p:cNvSpPr txBox="1"/>
          <p:nvPr/>
        </p:nvSpPr>
        <p:spPr>
          <a:xfrm>
            <a:off x="2519309" y="2439233"/>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RACE</a:t>
            </a:r>
          </a:p>
        </p:txBody>
      </p:sp>
      <p:sp>
        <p:nvSpPr>
          <p:cNvPr id="8" name="Rectangle: Rounded Corners 7">
            <a:extLst>
              <a:ext uri="{FF2B5EF4-FFF2-40B4-BE49-F238E27FC236}">
                <a16:creationId xmlns:a16="http://schemas.microsoft.com/office/drawing/2014/main" id="{13A2B15D-63D8-44CA-A441-664D8ED118B0}"/>
              </a:ext>
            </a:extLst>
          </p:cNvPr>
          <p:cNvSpPr/>
          <p:nvPr/>
        </p:nvSpPr>
        <p:spPr>
          <a:xfrm>
            <a:off x="2438400" y="3546541"/>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8A26A6B2-7709-447B-B47B-33499813837C}"/>
              </a:ext>
            </a:extLst>
          </p:cNvPr>
          <p:cNvSpPr txBox="1"/>
          <p:nvPr/>
        </p:nvSpPr>
        <p:spPr>
          <a:xfrm>
            <a:off x="2519309" y="3805017"/>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SEX</a:t>
            </a:r>
          </a:p>
        </p:txBody>
      </p:sp>
      <p:sp>
        <p:nvSpPr>
          <p:cNvPr id="10" name="Rectangle: Rounded Corners 9">
            <a:extLst>
              <a:ext uri="{FF2B5EF4-FFF2-40B4-BE49-F238E27FC236}">
                <a16:creationId xmlns:a16="http://schemas.microsoft.com/office/drawing/2014/main" id="{3A086D2D-B355-4402-973F-C83A38BE0635}"/>
              </a:ext>
            </a:extLst>
          </p:cNvPr>
          <p:cNvSpPr/>
          <p:nvPr/>
        </p:nvSpPr>
        <p:spPr>
          <a:xfrm>
            <a:off x="7673082" y="3546541"/>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68CBCF2E-9E12-4A31-97A2-C632D8CD9A12}"/>
              </a:ext>
            </a:extLst>
          </p:cNvPr>
          <p:cNvSpPr txBox="1"/>
          <p:nvPr/>
        </p:nvSpPr>
        <p:spPr>
          <a:xfrm>
            <a:off x="7761697" y="3805017"/>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AGE</a:t>
            </a:r>
          </a:p>
        </p:txBody>
      </p:sp>
      <p:sp>
        <p:nvSpPr>
          <p:cNvPr id="3" name="Content Placeholder 2">
            <a:extLst>
              <a:ext uri="{FF2B5EF4-FFF2-40B4-BE49-F238E27FC236}">
                <a16:creationId xmlns:a16="http://schemas.microsoft.com/office/drawing/2014/main" id="{312361AC-A902-4910-9E0F-6473AAF6BD5C}"/>
              </a:ext>
            </a:extLst>
          </p:cNvPr>
          <p:cNvSpPr>
            <a:spLocks noGrp="1"/>
          </p:cNvSpPr>
          <p:nvPr>
            <p:ph sz="half" idx="2"/>
          </p:nvPr>
        </p:nvSpPr>
        <p:spPr>
          <a:xfrm>
            <a:off x="855579" y="609600"/>
            <a:ext cx="10337800" cy="1711484"/>
          </a:xfrm>
        </p:spPr>
        <p:txBody>
          <a:bodyPr>
            <a:normAutofit fontScale="92500" lnSpcReduction="10000"/>
          </a:bodyPr>
          <a:lstStyle/>
          <a:p>
            <a:pPr>
              <a:lnSpc>
                <a:spcPct val="114000"/>
              </a:lnSpc>
            </a:pPr>
            <a:r>
              <a:rPr lang="en-US" dirty="0">
                <a:latin typeface="+mj-lt"/>
              </a:rPr>
              <a:t>Which protected class information does Oregon WIC collect for every participant to document in TWIST?</a:t>
            </a:r>
            <a:br>
              <a:rPr lang="en-US" dirty="0">
                <a:latin typeface="+mj-lt"/>
              </a:rPr>
            </a:br>
            <a:endParaRPr lang="en-US" dirty="0">
              <a:latin typeface="+mj-lt"/>
            </a:endParaRPr>
          </a:p>
        </p:txBody>
      </p:sp>
      <p:sp>
        <p:nvSpPr>
          <p:cNvPr id="16" name="Text Placeholder 15">
            <a:extLst>
              <a:ext uri="{FF2B5EF4-FFF2-40B4-BE49-F238E27FC236}">
                <a16:creationId xmlns:a16="http://schemas.microsoft.com/office/drawing/2014/main" id="{A1918E19-9631-4964-9A71-3366EBC5014D}"/>
              </a:ext>
            </a:extLst>
          </p:cNvPr>
          <p:cNvSpPr>
            <a:spLocks noGrp="1"/>
          </p:cNvSpPr>
          <p:nvPr>
            <p:ph type="body" sz="quarter" idx="10"/>
          </p:nvPr>
        </p:nvSpPr>
        <p:spPr/>
        <p:txBody>
          <a:bodyPr>
            <a:normAutofit fontScale="85000" lnSpcReduction="20000"/>
          </a:bodyPr>
          <a:lstStyle/>
          <a:p>
            <a:r>
              <a:rPr lang="en-US" dirty="0">
                <a:solidFill>
                  <a:schemeClr val="bg1"/>
                </a:solidFill>
              </a:rPr>
              <a:t>Collecting Protected Class Information from Participants</a:t>
            </a:r>
          </a:p>
        </p:txBody>
      </p:sp>
      <p:sp>
        <p:nvSpPr>
          <p:cNvPr id="2" name="Slide Number Placeholder 1">
            <a:extLst>
              <a:ext uri="{FF2B5EF4-FFF2-40B4-BE49-F238E27FC236}">
                <a16:creationId xmlns:a16="http://schemas.microsoft.com/office/drawing/2014/main" id="{6EE8C99B-5F6D-4DBE-BFF7-C745C974294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18</a:t>
            </a:fld>
            <a:endParaRPr lang="en-US"/>
          </a:p>
        </p:txBody>
      </p:sp>
    </p:spTree>
    <p:custDataLst>
      <p:tags r:id="rId1"/>
    </p:custDataLst>
    <p:extLst>
      <p:ext uri="{BB962C8B-B14F-4D97-AF65-F5344CB8AC3E}">
        <p14:creationId xmlns:p14="http://schemas.microsoft.com/office/powerpoint/2010/main" val="417534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BBE2F-1156-43E7-8E21-739D1D6ADD3B}"/>
              </a:ext>
            </a:extLst>
          </p:cNvPr>
          <p:cNvSpPr/>
          <p:nvPr/>
        </p:nvSpPr>
        <p:spPr>
          <a:xfrm>
            <a:off x="2434546" y="2164355"/>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6" name="Rectangle: Rounded Corners 5">
            <a:extLst>
              <a:ext uri="{FF2B5EF4-FFF2-40B4-BE49-F238E27FC236}">
                <a16:creationId xmlns:a16="http://schemas.microsoft.com/office/drawing/2014/main" id="{938BB939-A8CF-4D4D-B2CA-EBA500673814}"/>
              </a:ext>
            </a:extLst>
          </p:cNvPr>
          <p:cNvSpPr/>
          <p:nvPr/>
        </p:nvSpPr>
        <p:spPr>
          <a:xfrm>
            <a:off x="7669228" y="2164355"/>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B93BA471-A804-4E57-8C8B-9C31287293D3}"/>
              </a:ext>
            </a:extLst>
          </p:cNvPr>
          <p:cNvSpPr txBox="1"/>
          <p:nvPr/>
        </p:nvSpPr>
        <p:spPr>
          <a:xfrm>
            <a:off x="7750137" y="2422831"/>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DISABILITY</a:t>
            </a:r>
          </a:p>
        </p:txBody>
      </p:sp>
      <p:sp>
        <p:nvSpPr>
          <p:cNvPr id="7" name="TextBox 6">
            <a:extLst>
              <a:ext uri="{FF2B5EF4-FFF2-40B4-BE49-F238E27FC236}">
                <a16:creationId xmlns:a16="http://schemas.microsoft.com/office/drawing/2014/main" id="{7E73425C-014A-4B7A-B0E1-79EE5D03DB0C}"/>
              </a:ext>
            </a:extLst>
          </p:cNvPr>
          <p:cNvSpPr txBox="1"/>
          <p:nvPr/>
        </p:nvSpPr>
        <p:spPr>
          <a:xfrm>
            <a:off x="2515455" y="2440206"/>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RACE</a:t>
            </a:r>
          </a:p>
        </p:txBody>
      </p:sp>
      <p:sp>
        <p:nvSpPr>
          <p:cNvPr id="8" name="Rectangle: Rounded Corners 7">
            <a:extLst>
              <a:ext uri="{FF2B5EF4-FFF2-40B4-BE49-F238E27FC236}">
                <a16:creationId xmlns:a16="http://schemas.microsoft.com/office/drawing/2014/main" id="{13A2B15D-63D8-44CA-A441-664D8ED118B0}"/>
              </a:ext>
            </a:extLst>
          </p:cNvPr>
          <p:cNvSpPr/>
          <p:nvPr/>
        </p:nvSpPr>
        <p:spPr>
          <a:xfrm>
            <a:off x="2434546" y="3547514"/>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8A26A6B2-7709-447B-B47B-33499813837C}"/>
              </a:ext>
            </a:extLst>
          </p:cNvPr>
          <p:cNvSpPr txBox="1"/>
          <p:nvPr/>
        </p:nvSpPr>
        <p:spPr>
          <a:xfrm>
            <a:off x="2515455" y="3805990"/>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SEX</a:t>
            </a:r>
          </a:p>
        </p:txBody>
      </p:sp>
      <p:sp>
        <p:nvSpPr>
          <p:cNvPr id="10" name="Rectangle: Rounded Corners 9">
            <a:extLst>
              <a:ext uri="{FF2B5EF4-FFF2-40B4-BE49-F238E27FC236}">
                <a16:creationId xmlns:a16="http://schemas.microsoft.com/office/drawing/2014/main" id="{3A086D2D-B355-4402-973F-C83A38BE0635}"/>
              </a:ext>
            </a:extLst>
          </p:cNvPr>
          <p:cNvSpPr/>
          <p:nvPr/>
        </p:nvSpPr>
        <p:spPr>
          <a:xfrm>
            <a:off x="7669228" y="3547514"/>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68CBCF2E-9E12-4A31-97A2-C632D8CD9A12}"/>
              </a:ext>
            </a:extLst>
          </p:cNvPr>
          <p:cNvSpPr txBox="1"/>
          <p:nvPr/>
        </p:nvSpPr>
        <p:spPr>
          <a:xfrm>
            <a:off x="7757843" y="3805990"/>
            <a:ext cx="2065106"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AGE</a:t>
            </a:r>
          </a:p>
        </p:txBody>
      </p:sp>
      <p:sp>
        <p:nvSpPr>
          <p:cNvPr id="15" name="Text Placeholder 14">
            <a:extLst>
              <a:ext uri="{FF2B5EF4-FFF2-40B4-BE49-F238E27FC236}">
                <a16:creationId xmlns:a16="http://schemas.microsoft.com/office/drawing/2014/main" id="{14C97E2E-4D62-4F30-8004-3D05A540E6F0}"/>
              </a:ext>
            </a:extLst>
          </p:cNvPr>
          <p:cNvSpPr>
            <a:spLocks noGrp="1"/>
          </p:cNvSpPr>
          <p:nvPr>
            <p:ph type="body" sz="quarter" idx="10"/>
          </p:nvPr>
        </p:nvSpPr>
        <p:spPr/>
        <p:txBody>
          <a:bodyPr>
            <a:normAutofit fontScale="85000" lnSpcReduction="20000"/>
          </a:bodyPr>
          <a:lstStyle/>
          <a:p>
            <a:r>
              <a:rPr lang="en-US" dirty="0">
                <a:solidFill>
                  <a:schemeClr val="bg1"/>
                </a:solidFill>
              </a:rPr>
              <a:t>Collecting Protected Class Information from Participants</a:t>
            </a:r>
          </a:p>
          <a:p>
            <a:endParaRPr lang="en-US" dirty="0"/>
          </a:p>
        </p:txBody>
      </p:sp>
      <p:sp>
        <p:nvSpPr>
          <p:cNvPr id="2" name="Slide Number Placeholder 1">
            <a:extLst>
              <a:ext uri="{FF2B5EF4-FFF2-40B4-BE49-F238E27FC236}">
                <a16:creationId xmlns:a16="http://schemas.microsoft.com/office/drawing/2014/main" id="{D58F898B-6219-47E7-B2A7-6379405BAD9C}"/>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19</a:t>
            </a:fld>
            <a:endParaRPr lang="en-US" dirty="0"/>
          </a:p>
        </p:txBody>
      </p:sp>
      <p:sp>
        <p:nvSpPr>
          <p:cNvPr id="31" name="Content Placeholder 2">
            <a:extLst>
              <a:ext uri="{FF2B5EF4-FFF2-40B4-BE49-F238E27FC236}">
                <a16:creationId xmlns:a16="http://schemas.microsoft.com/office/drawing/2014/main" id="{A0371BB9-3372-45B3-8283-A53CF1D501A9}"/>
              </a:ext>
            </a:extLst>
          </p:cNvPr>
          <p:cNvSpPr>
            <a:spLocks noGrp="1"/>
          </p:cNvSpPr>
          <p:nvPr>
            <p:ph sz="half" idx="2"/>
          </p:nvPr>
        </p:nvSpPr>
        <p:spPr>
          <a:xfrm>
            <a:off x="855579" y="609600"/>
            <a:ext cx="10337800" cy="1711484"/>
          </a:xfrm>
        </p:spPr>
        <p:txBody>
          <a:bodyPr>
            <a:normAutofit fontScale="92500" lnSpcReduction="10000"/>
          </a:bodyPr>
          <a:lstStyle/>
          <a:p>
            <a:pPr>
              <a:lnSpc>
                <a:spcPct val="114000"/>
              </a:lnSpc>
            </a:pPr>
            <a:r>
              <a:rPr lang="en-US" dirty="0"/>
              <a:t>Which protected class information does Oregon WIC collect for every participant to document in TWIST?</a:t>
            </a:r>
            <a:br>
              <a:rPr lang="en-US" dirty="0"/>
            </a:br>
            <a:endParaRPr lang="en-US" dirty="0"/>
          </a:p>
        </p:txBody>
      </p:sp>
    </p:spTree>
    <p:custDataLst>
      <p:tags r:id="rId1"/>
    </p:custDataLst>
    <p:extLst>
      <p:ext uri="{BB962C8B-B14F-4D97-AF65-F5344CB8AC3E}">
        <p14:creationId xmlns:p14="http://schemas.microsoft.com/office/powerpoint/2010/main" val="332243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EF4A98-4C7C-489F-8EA3-92194F161E8D}"/>
              </a:ext>
            </a:extLst>
          </p:cNvPr>
          <p:cNvSpPr>
            <a:spLocks noGrp="1"/>
          </p:cNvSpPr>
          <p:nvPr>
            <p:ph sz="half" idx="2"/>
          </p:nvPr>
        </p:nvSpPr>
        <p:spPr>
          <a:xfrm>
            <a:off x="855579" y="609600"/>
            <a:ext cx="10337800" cy="533400"/>
          </a:xfrm>
        </p:spPr>
        <p:txBody>
          <a:bodyPr>
            <a:normAutofit fontScale="92500" lnSpcReduction="10000"/>
          </a:bodyPr>
          <a:lstStyle/>
          <a:p>
            <a:r>
              <a:rPr lang="en-US" dirty="0">
                <a:solidFill>
                  <a:srgbClr val="31B44B"/>
                </a:solidFill>
                <a:latin typeface="+mj-lt"/>
              </a:rPr>
              <a:t>What you’ll learn:</a:t>
            </a:r>
          </a:p>
        </p:txBody>
      </p:sp>
      <p:sp>
        <p:nvSpPr>
          <p:cNvPr id="3" name="Slide Number Placeholder 2">
            <a:extLst>
              <a:ext uri="{FF2B5EF4-FFF2-40B4-BE49-F238E27FC236}">
                <a16:creationId xmlns:a16="http://schemas.microsoft.com/office/drawing/2014/main" id="{FFD9FFE9-3754-4AF9-9F28-9117A0455709}"/>
              </a:ext>
            </a:extLst>
          </p:cNvPr>
          <p:cNvSpPr>
            <a:spLocks noGrp="1"/>
          </p:cNvSpPr>
          <p:nvPr>
            <p:ph type="sldNum" sz="quarter" idx="4294967295"/>
          </p:nvPr>
        </p:nvSpPr>
        <p:spPr>
          <a:xfrm>
            <a:off x="11393488" y="6356350"/>
            <a:ext cx="798512" cy="365125"/>
          </a:xfrm>
        </p:spPr>
        <p:txBody>
          <a:bodyPr vert="horz" lIns="91440" tIns="45720" rIns="91440" bIns="45720" rtlCol="0" anchor="ctr">
            <a:normAutofit/>
          </a:bodyPr>
          <a:lstStyle/>
          <a:p>
            <a:pPr>
              <a:spcAft>
                <a:spcPts val="600"/>
              </a:spcAft>
            </a:pPr>
            <a:fld id="{D7A0D0E4-8D94-443E-820B-188B2E9A69C3}" type="slidenum">
              <a:rPr lang="en-US">
                <a:solidFill>
                  <a:schemeClr val="tx1">
                    <a:alpha val="80000"/>
                  </a:schemeClr>
                </a:solidFill>
              </a:rPr>
              <a:pPr>
                <a:spcAft>
                  <a:spcPts val="600"/>
                </a:spcAft>
              </a:pPr>
              <a:t>2</a:t>
            </a:fld>
            <a:endParaRPr lang="en-US">
              <a:solidFill>
                <a:schemeClr val="tx1">
                  <a:alpha val="80000"/>
                </a:schemeClr>
              </a:solidFill>
            </a:endParaRPr>
          </a:p>
        </p:txBody>
      </p:sp>
      <p:sp>
        <p:nvSpPr>
          <p:cNvPr id="28" name="Content Placeholder 2">
            <a:extLst>
              <a:ext uri="{FF2B5EF4-FFF2-40B4-BE49-F238E27FC236}">
                <a16:creationId xmlns:a16="http://schemas.microsoft.com/office/drawing/2014/main" id="{83B84B8B-502B-499F-9359-525DD6F746C7}"/>
              </a:ext>
            </a:extLst>
          </p:cNvPr>
          <p:cNvSpPr txBox="1">
            <a:spLocks/>
          </p:cNvSpPr>
          <p:nvPr/>
        </p:nvSpPr>
        <p:spPr>
          <a:xfrm>
            <a:off x="609600" y="1142265"/>
            <a:ext cx="5486400" cy="53272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lnSpc>
                <a:spcPct val="114000"/>
              </a:lnSpc>
              <a:spcBef>
                <a:spcPts val="1200"/>
              </a:spcBef>
              <a:buFont typeface="Arial" panose="020B0604020202020204" pitchFamily="34" charset="0"/>
              <a:buChar char="•"/>
            </a:pPr>
            <a:r>
              <a:rPr lang="en-US" sz="2000" dirty="0">
                <a:latin typeface="+mn-lt"/>
                <a:cs typeface="+mn-cs"/>
              </a:rPr>
              <a:t>Information about protected classes</a:t>
            </a:r>
          </a:p>
          <a:p>
            <a:pPr marL="457200" indent="-228600">
              <a:lnSpc>
                <a:spcPct val="114000"/>
              </a:lnSpc>
              <a:spcBef>
                <a:spcPts val="1200"/>
              </a:spcBef>
              <a:buFont typeface="Arial" panose="020B0604020202020204" pitchFamily="34" charset="0"/>
              <a:buChar char="•"/>
            </a:pPr>
            <a:r>
              <a:rPr lang="en-US" sz="2000" dirty="0">
                <a:latin typeface="+mn-lt"/>
                <a:cs typeface="+mn-cs"/>
              </a:rPr>
              <a:t>Collecting protected class information from participants </a:t>
            </a:r>
          </a:p>
          <a:p>
            <a:pPr marL="457200" indent="-228600">
              <a:lnSpc>
                <a:spcPct val="114000"/>
              </a:lnSpc>
              <a:spcBef>
                <a:spcPts val="1200"/>
              </a:spcBef>
              <a:buFont typeface="Arial" panose="020B0604020202020204" pitchFamily="34" charset="0"/>
              <a:buChar char="•"/>
            </a:pPr>
            <a:r>
              <a:rPr lang="en-US" sz="2000" dirty="0">
                <a:latin typeface="+mn-lt"/>
                <a:cs typeface="+mn-cs"/>
              </a:rPr>
              <a:t>WIC services for participants with Limited English Proficiency</a:t>
            </a:r>
          </a:p>
          <a:p>
            <a:pPr marL="457200" indent="-228600">
              <a:lnSpc>
                <a:spcPct val="114000"/>
              </a:lnSpc>
              <a:spcBef>
                <a:spcPts val="1200"/>
              </a:spcBef>
              <a:buFont typeface="Arial" panose="020B0604020202020204" pitchFamily="34" charset="0"/>
              <a:buChar char="•"/>
            </a:pPr>
            <a:r>
              <a:rPr lang="en-US" sz="2000" dirty="0">
                <a:latin typeface="+mn-lt"/>
                <a:cs typeface="+mn-cs"/>
              </a:rPr>
              <a:t>How to display the “And Justice for All” poster</a:t>
            </a:r>
          </a:p>
          <a:p>
            <a:pPr marL="457200" indent="-228600">
              <a:lnSpc>
                <a:spcPct val="114000"/>
              </a:lnSpc>
              <a:spcBef>
                <a:spcPts val="1200"/>
              </a:spcBef>
              <a:buFont typeface="Arial" panose="020B0604020202020204" pitchFamily="34" charset="0"/>
              <a:buChar char="•"/>
            </a:pPr>
            <a:r>
              <a:rPr lang="en-US" sz="2000" dirty="0">
                <a:latin typeface="+mn-lt"/>
                <a:cs typeface="+mn-cs"/>
              </a:rPr>
              <a:t>How to submit complaints to the State WIC Office</a:t>
            </a:r>
          </a:p>
          <a:p>
            <a:pPr marL="457200" indent="-228600">
              <a:lnSpc>
                <a:spcPct val="114000"/>
              </a:lnSpc>
              <a:spcBef>
                <a:spcPts val="1200"/>
              </a:spcBef>
              <a:buFont typeface="Arial" panose="020B0604020202020204" pitchFamily="34" charset="0"/>
              <a:buChar char="•"/>
            </a:pPr>
            <a:r>
              <a:rPr lang="en-US" sz="2000" dirty="0">
                <a:latin typeface="+mn-lt"/>
                <a:cs typeface="+mn-cs"/>
              </a:rPr>
              <a:t>Information about civil rights violations and customer service complaints</a:t>
            </a:r>
          </a:p>
        </p:txBody>
      </p:sp>
      <p:pic>
        <p:nvPicPr>
          <p:cNvPr id="8" name="Picture 7" descr="Person with baby working at computer">
            <a:extLst>
              <a:ext uri="{FF2B5EF4-FFF2-40B4-BE49-F238E27FC236}">
                <a16:creationId xmlns:a16="http://schemas.microsoft.com/office/drawing/2014/main" id="{14C51B10-B657-4F36-83DD-AF9E0B156E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72200" y="1447800"/>
            <a:ext cx="5715000" cy="3810000"/>
          </a:xfrm>
          <a:prstGeom prst="rect">
            <a:avLst/>
          </a:prstGeom>
          <a:ln w="12700">
            <a:solidFill>
              <a:schemeClr val="accent6"/>
            </a:solidFill>
          </a:ln>
        </p:spPr>
      </p:pic>
    </p:spTree>
    <p:custDataLst>
      <p:tags r:id="rId1"/>
    </p:custDataLst>
    <p:extLst>
      <p:ext uri="{BB962C8B-B14F-4D97-AF65-F5344CB8AC3E}">
        <p14:creationId xmlns:p14="http://schemas.microsoft.com/office/powerpoint/2010/main" val="275857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ell phone&#10;&#10;Description generated with very high confidence">
            <a:extLst>
              <a:ext uri="{FF2B5EF4-FFF2-40B4-BE49-F238E27FC236}">
                <a16:creationId xmlns:a16="http://schemas.microsoft.com/office/drawing/2014/main" id="{AE9C30EC-AFC9-4BF6-9D50-A20C32DA6FE3}"/>
              </a:ext>
            </a:extLst>
          </p:cNvPr>
          <p:cNvPicPr>
            <a:picLocks noGrp="1" noChangeAspect="1"/>
          </p:cNvPicPr>
          <p:nvPr>
            <p:ph sz="half" idx="2"/>
          </p:nvPr>
        </p:nvPicPr>
        <p:blipFill>
          <a:blip r:embed="rId4"/>
          <a:stretch>
            <a:fillRect/>
          </a:stretch>
        </p:blipFill>
        <p:spPr>
          <a:xfrm>
            <a:off x="5029200" y="273205"/>
            <a:ext cx="6203795" cy="6203795"/>
          </a:xfrm>
          <a:prstGeom prst="rect">
            <a:avLst/>
          </a:prstGeom>
          <a:ln>
            <a:noFill/>
          </a:ln>
          <a:effectLst>
            <a:outerShdw blurRad="190500" algn="tl" rotWithShape="0">
              <a:srgbClr val="000000">
                <a:alpha val="70000"/>
              </a:srgbClr>
            </a:outerShdw>
          </a:effectLst>
        </p:spPr>
      </p:pic>
      <p:sp>
        <p:nvSpPr>
          <p:cNvPr id="5" name="Text Placeholder 4">
            <a:extLst>
              <a:ext uri="{FF2B5EF4-FFF2-40B4-BE49-F238E27FC236}">
                <a16:creationId xmlns:a16="http://schemas.microsoft.com/office/drawing/2014/main" id="{C8047C06-DD63-41A1-8EA4-8A72D969B7E9}"/>
              </a:ext>
            </a:extLst>
          </p:cNvPr>
          <p:cNvSpPr>
            <a:spLocks noGrp="1"/>
          </p:cNvSpPr>
          <p:nvPr>
            <p:ph type="body" sz="quarter" idx="10"/>
          </p:nvPr>
        </p:nvSpPr>
        <p:spPr/>
        <p:txBody>
          <a:bodyPr>
            <a:normAutofit fontScale="85000" lnSpcReduction="20000"/>
          </a:bodyPr>
          <a:lstStyle/>
          <a:p>
            <a:r>
              <a:rPr lang="en-US" dirty="0">
                <a:solidFill>
                  <a:schemeClr val="bg1"/>
                </a:solidFill>
              </a:rPr>
              <a:t>Collecting Protected Class Information from Participants</a:t>
            </a:r>
            <a:endParaRPr lang="en-US" dirty="0"/>
          </a:p>
        </p:txBody>
      </p:sp>
      <p:sp>
        <p:nvSpPr>
          <p:cNvPr id="2" name="Title 1">
            <a:extLst>
              <a:ext uri="{FF2B5EF4-FFF2-40B4-BE49-F238E27FC236}">
                <a16:creationId xmlns:a16="http://schemas.microsoft.com/office/drawing/2014/main" id="{59521A74-82F3-4378-9784-3935FF8B3916}"/>
              </a:ext>
            </a:extLst>
          </p:cNvPr>
          <p:cNvSpPr>
            <a:spLocks noGrp="1"/>
          </p:cNvSpPr>
          <p:nvPr>
            <p:ph type="title" idx="4294967295"/>
          </p:nvPr>
        </p:nvSpPr>
        <p:spPr>
          <a:xfrm>
            <a:off x="1066800" y="361951"/>
            <a:ext cx="5486400" cy="2864003"/>
          </a:xfrm>
        </p:spPr>
        <p:txBody>
          <a:bodyPr vert="horz" lIns="91440" tIns="45720" rIns="91440" bIns="45720" rtlCol="0" anchor="b">
            <a:normAutofit/>
          </a:bodyPr>
          <a:lstStyle/>
          <a:p>
            <a:r>
              <a:rPr lang="en-US" sz="3600" b="1" dirty="0">
                <a:latin typeface="Verdana" panose="020B0604030504040204" pitchFamily="34" charset="0"/>
                <a:ea typeface="Verdana" panose="020B0604030504040204" pitchFamily="34" charset="0"/>
              </a:rPr>
              <a:t>REAL-D</a:t>
            </a:r>
            <a:br>
              <a:rPr lang="en-US" sz="3600" dirty="0"/>
            </a:br>
            <a:r>
              <a:rPr lang="en-US" sz="4200" dirty="0"/>
              <a:t>	</a:t>
            </a:r>
            <a:r>
              <a:rPr lang="en-US" sz="2800" b="1" dirty="0">
                <a:latin typeface="Calibri" panose="020F0502020204030204" pitchFamily="34" charset="0"/>
                <a:cs typeface="Calibri" panose="020F0502020204030204" pitchFamily="34" charset="0"/>
              </a:rPr>
              <a:t>R</a:t>
            </a:r>
            <a:r>
              <a:rPr lang="en-US" sz="2800" dirty="0">
                <a:latin typeface="Calibri" panose="020F0502020204030204" pitchFamily="34" charset="0"/>
                <a:cs typeface="Calibri" panose="020F0502020204030204" pitchFamily="34" charset="0"/>
              </a:rPr>
              <a:t>ace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E</a:t>
            </a:r>
            <a:r>
              <a:rPr lang="en-US" sz="2800" dirty="0">
                <a:latin typeface="Calibri" panose="020F0502020204030204" pitchFamily="34" charset="0"/>
                <a:cs typeface="Calibri" panose="020F0502020204030204" pitchFamily="34" charset="0"/>
              </a:rPr>
              <a:t>thnicity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L</a:t>
            </a:r>
            <a:r>
              <a:rPr lang="en-US" sz="2800" dirty="0">
                <a:latin typeface="Calibri" panose="020F0502020204030204" pitchFamily="34" charset="0"/>
                <a:cs typeface="Calibri" panose="020F0502020204030204" pitchFamily="34" charset="0"/>
              </a:rPr>
              <a:t>anguage</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and</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D</a:t>
            </a:r>
            <a:r>
              <a:rPr lang="en-US" sz="2800" dirty="0">
                <a:latin typeface="Calibri" panose="020F0502020204030204" pitchFamily="34" charset="0"/>
                <a:cs typeface="Calibri" panose="020F0502020204030204" pitchFamily="34" charset="0"/>
              </a:rPr>
              <a:t>isability </a:t>
            </a:r>
            <a:endParaRPr lang="en-US" sz="24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456FC27-E36F-4BFF-BB34-45E5CB1D74A1}"/>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20</a:t>
            </a:fld>
            <a:endParaRPr lang="en-US" dirty="0"/>
          </a:p>
        </p:txBody>
      </p:sp>
    </p:spTree>
    <p:custDataLst>
      <p:tags r:id="rId1"/>
    </p:custDataLst>
    <p:extLst>
      <p:ext uri="{BB962C8B-B14F-4D97-AF65-F5344CB8AC3E}">
        <p14:creationId xmlns:p14="http://schemas.microsoft.com/office/powerpoint/2010/main" val="4183971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B02257D-D682-48B3-923A-21FC0C9DE833}"/>
              </a:ext>
            </a:extLst>
          </p:cNvPr>
          <p:cNvSpPr>
            <a:spLocks noGrp="1"/>
          </p:cNvSpPr>
          <p:nvPr>
            <p:ph sz="half" idx="2"/>
          </p:nvPr>
        </p:nvSpPr>
        <p:spPr>
          <a:xfrm>
            <a:off x="2209800" y="2057400"/>
            <a:ext cx="7696200" cy="2743200"/>
          </a:xfrm>
        </p:spPr>
        <p:txBody>
          <a:bodyPr>
            <a:normAutofit/>
          </a:bodyPr>
          <a:lstStyle/>
          <a:p>
            <a:pPr>
              <a:lnSpc>
                <a:spcPct val="114000"/>
              </a:lnSpc>
            </a:pPr>
            <a:r>
              <a:rPr lang="en-US" altLang="en-US" sz="2800" b="0" dirty="0">
                <a:ea typeface="Verdana" panose="020B0604030504040204" pitchFamily="34" charset="0"/>
              </a:rPr>
              <a:t>WIC programs are required to provide accommodation to participants with disabilities to ensure everyone has an </a:t>
            </a:r>
            <a:r>
              <a:rPr lang="en-US" altLang="en-US" sz="2800" dirty="0">
                <a:ea typeface="Verdana" panose="020B0604030504040204" pitchFamily="34" charset="0"/>
              </a:rPr>
              <a:t>equal opportunity </a:t>
            </a:r>
            <a:r>
              <a:rPr lang="en-US" altLang="en-US" sz="2800" b="0" dirty="0">
                <a:ea typeface="Verdana" panose="020B0604030504040204" pitchFamily="34" charset="0"/>
              </a:rPr>
              <a:t>to receive WIC services</a:t>
            </a:r>
          </a:p>
        </p:txBody>
      </p:sp>
      <p:sp>
        <p:nvSpPr>
          <p:cNvPr id="2" name="Text Placeholder 1">
            <a:extLst>
              <a:ext uri="{FF2B5EF4-FFF2-40B4-BE49-F238E27FC236}">
                <a16:creationId xmlns:a16="http://schemas.microsoft.com/office/drawing/2014/main" id="{7D227506-9225-4B9B-9EDB-BC62C475AF73}"/>
              </a:ext>
            </a:extLst>
          </p:cNvPr>
          <p:cNvSpPr>
            <a:spLocks noGrp="1"/>
          </p:cNvSpPr>
          <p:nvPr>
            <p:ph type="body" sz="quarter" idx="10"/>
          </p:nvPr>
        </p:nvSpPr>
        <p:spPr/>
        <p:txBody>
          <a:bodyPr>
            <a:normAutofit fontScale="85000" lnSpcReduction="20000"/>
          </a:bodyPr>
          <a:lstStyle/>
          <a:p>
            <a:r>
              <a:rPr lang="en-US" dirty="0"/>
              <a:t>Disability and Reasonable Accommodation Requests</a:t>
            </a:r>
          </a:p>
        </p:txBody>
      </p:sp>
      <p:sp>
        <p:nvSpPr>
          <p:cNvPr id="6" name="Title 5">
            <a:extLst>
              <a:ext uri="{FF2B5EF4-FFF2-40B4-BE49-F238E27FC236}">
                <a16:creationId xmlns:a16="http://schemas.microsoft.com/office/drawing/2014/main" id="{F04EC250-86F9-4205-9DAA-11BCE4FE3127}"/>
              </a:ext>
            </a:extLst>
          </p:cNvPr>
          <p:cNvSpPr>
            <a:spLocks noGrp="1"/>
          </p:cNvSpPr>
          <p:nvPr>
            <p:ph type="title" idx="4294967295"/>
          </p:nvPr>
        </p:nvSpPr>
        <p:spPr>
          <a:xfrm>
            <a:off x="381000" y="228600"/>
            <a:ext cx="11430000" cy="1295400"/>
          </a:xfrm>
        </p:spPr>
        <p:txBody>
          <a:bodyPr vert="horz" lIns="68580" tIns="34290" rIns="68580" bIns="0" rtlCol="0" anchor="b">
            <a:noAutofit/>
          </a:bodyPr>
          <a:lstStyle/>
          <a:p>
            <a:pPr>
              <a:lnSpc>
                <a:spcPct val="114000"/>
              </a:lnSpc>
            </a:pPr>
            <a:r>
              <a:rPr lang="en-US" sz="4000" b="1" dirty="0">
                <a:solidFill>
                  <a:srgbClr val="31B44B"/>
                </a:solidFill>
                <a:ea typeface="Verdana" panose="020B0604030504040204" pitchFamily="34" charset="0"/>
              </a:rPr>
              <a:t>Providing reasonable accommodations for disability </a:t>
            </a:r>
          </a:p>
        </p:txBody>
      </p:sp>
      <p:pic>
        <p:nvPicPr>
          <p:cNvPr id="4" name="Picture 3" descr="Logo, icon&#10;&#10;Description automatically generated">
            <a:extLst>
              <a:ext uri="{FF2B5EF4-FFF2-40B4-BE49-F238E27FC236}">
                <a16:creationId xmlns:a16="http://schemas.microsoft.com/office/drawing/2014/main" id="{17B2302E-7B18-DE6B-0790-488B8AA6E7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0" y="4457700"/>
            <a:ext cx="1752600" cy="1752600"/>
          </a:xfrm>
          <a:prstGeom prst="rect">
            <a:avLst/>
          </a:prstGeom>
        </p:spPr>
      </p:pic>
    </p:spTree>
    <p:custDataLst>
      <p:tags r:id="rId1"/>
    </p:custDataLst>
    <p:extLst>
      <p:ext uri="{BB962C8B-B14F-4D97-AF65-F5344CB8AC3E}">
        <p14:creationId xmlns:p14="http://schemas.microsoft.com/office/powerpoint/2010/main" val="71861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B02257D-D682-48B3-923A-21FC0C9DE833}"/>
              </a:ext>
            </a:extLst>
          </p:cNvPr>
          <p:cNvSpPr>
            <a:spLocks noGrp="1"/>
          </p:cNvSpPr>
          <p:nvPr>
            <p:ph sz="half" idx="2"/>
          </p:nvPr>
        </p:nvSpPr>
        <p:spPr>
          <a:xfrm>
            <a:off x="609600" y="1981200"/>
            <a:ext cx="5143500" cy="3895725"/>
          </a:xfrm>
        </p:spPr>
        <p:txBody>
          <a:bodyPr>
            <a:normAutofit/>
          </a:bodyPr>
          <a:lstStyle/>
          <a:p>
            <a:pPr>
              <a:lnSpc>
                <a:spcPct val="114000"/>
              </a:lnSpc>
            </a:pPr>
            <a:r>
              <a:rPr lang="en-US" altLang="en-US" sz="2800" b="0" dirty="0">
                <a:ea typeface="Verdana" panose="020B0604030504040204" pitchFamily="34" charset="0"/>
              </a:rPr>
              <a:t>A WIC clinic is located in a rented space that does not have a ramp leading to the front door. </a:t>
            </a:r>
          </a:p>
          <a:p>
            <a:pPr>
              <a:lnSpc>
                <a:spcPct val="114000"/>
              </a:lnSpc>
            </a:pPr>
            <a:r>
              <a:rPr lang="en-US" altLang="en-US" sz="2800" b="0" dirty="0">
                <a:ea typeface="Verdana" panose="020B0604030504040204" pitchFamily="34" charset="0"/>
              </a:rPr>
              <a:t>What can you do?</a:t>
            </a:r>
          </a:p>
        </p:txBody>
      </p:sp>
      <p:sp>
        <p:nvSpPr>
          <p:cNvPr id="2" name="Text Placeholder 1">
            <a:extLst>
              <a:ext uri="{FF2B5EF4-FFF2-40B4-BE49-F238E27FC236}">
                <a16:creationId xmlns:a16="http://schemas.microsoft.com/office/drawing/2014/main" id="{7D227506-9225-4B9B-9EDB-BC62C475AF73}"/>
              </a:ext>
            </a:extLst>
          </p:cNvPr>
          <p:cNvSpPr>
            <a:spLocks noGrp="1"/>
          </p:cNvSpPr>
          <p:nvPr>
            <p:ph type="body" sz="quarter" idx="10"/>
          </p:nvPr>
        </p:nvSpPr>
        <p:spPr/>
        <p:txBody>
          <a:bodyPr>
            <a:normAutofit fontScale="85000" lnSpcReduction="20000"/>
          </a:bodyPr>
          <a:lstStyle/>
          <a:p>
            <a:r>
              <a:rPr lang="en-US" dirty="0"/>
              <a:t>Disability and Reasonable Accommodation Requests</a:t>
            </a:r>
          </a:p>
        </p:txBody>
      </p:sp>
      <p:sp>
        <p:nvSpPr>
          <p:cNvPr id="6" name="Title 5">
            <a:extLst>
              <a:ext uri="{FF2B5EF4-FFF2-40B4-BE49-F238E27FC236}">
                <a16:creationId xmlns:a16="http://schemas.microsoft.com/office/drawing/2014/main" id="{F04EC250-86F9-4205-9DAA-11BCE4FE3127}"/>
              </a:ext>
            </a:extLst>
          </p:cNvPr>
          <p:cNvSpPr>
            <a:spLocks noGrp="1"/>
          </p:cNvSpPr>
          <p:nvPr>
            <p:ph type="title" idx="4294967295"/>
          </p:nvPr>
        </p:nvSpPr>
        <p:spPr>
          <a:xfrm>
            <a:off x="609600" y="685800"/>
            <a:ext cx="8229600" cy="752475"/>
          </a:xfrm>
        </p:spPr>
        <p:txBody>
          <a:bodyPr vert="horz" lIns="68580" tIns="34290" rIns="68580" bIns="0" rtlCol="0" anchor="b">
            <a:noAutofit/>
          </a:bodyPr>
          <a:lstStyle/>
          <a:p>
            <a:r>
              <a:rPr lang="en-US" b="1" dirty="0">
                <a:solidFill>
                  <a:srgbClr val="31B44B"/>
                </a:solidFill>
                <a:ea typeface="Verdana" panose="020B0604030504040204" pitchFamily="34" charset="0"/>
              </a:rPr>
              <a:t>Example</a:t>
            </a:r>
          </a:p>
        </p:txBody>
      </p:sp>
      <p:pic>
        <p:nvPicPr>
          <p:cNvPr id="4" name="Picture 3" descr="Daughter and disabled father">
            <a:extLst>
              <a:ext uri="{FF2B5EF4-FFF2-40B4-BE49-F238E27FC236}">
                <a16:creationId xmlns:a16="http://schemas.microsoft.com/office/drawing/2014/main" id="{065142A7-9286-4304-B60D-75D29139E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3100" y="1752600"/>
            <a:ext cx="6172200" cy="4114800"/>
          </a:xfrm>
          <a:prstGeom prst="rect">
            <a:avLst/>
          </a:prstGeom>
        </p:spPr>
      </p:pic>
    </p:spTree>
    <p:custDataLst>
      <p:tags r:id="rId1"/>
    </p:custDataLst>
    <p:extLst>
      <p:ext uri="{BB962C8B-B14F-4D97-AF65-F5344CB8AC3E}">
        <p14:creationId xmlns:p14="http://schemas.microsoft.com/office/powerpoint/2010/main" val="4129109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609600" y="1600200"/>
            <a:ext cx="9220200" cy="2741717"/>
          </a:xfrm>
          <a:prstGeom prst="rect">
            <a:avLst/>
          </a:prstGeom>
        </p:spPr>
        <p:txBody>
          <a:bodyPr vert="horz" lIns="91440" tIns="45720" rIns="91440" bIns="45720" rtlCol="0" anchor="ctr">
            <a:normAutofit/>
          </a:bodyPr>
          <a:lstStyle/>
          <a:p>
            <a:pPr>
              <a:lnSpc>
                <a:spcPct val="120000"/>
              </a:lnSpc>
              <a:spcBef>
                <a:spcPct val="0"/>
              </a:spcBef>
              <a:spcAft>
                <a:spcPts val="600"/>
              </a:spcAft>
            </a:pPr>
            <a:r>
              <a:rPr lang="en-US" sz="4400" b="1" dirty="0">
                <a:latin typeface="+mj-lt"/>
                <a:ea typeface="Verdana" panose="020B0604030504040204" pitchFamily="34" charset="0"/>
                <a:cs typeface="+mj-cs"/>
              </a:rPr>
              <a:t>WIC Services for Participants with Limited English Proficiency (LEP)</a:t>
            </a:r>
          </a:p>
          <a:p>
            <a:pPr>
              <a:lnSpc>
                <a:spcPct val="90000"/>
              </a:lnSpc>
              <a:spcBef>
                <a:spcPct val="0"/>
              </a:spcBef>
              <a:spcAft>
                <a:spcPts val="600"/>
              </a:spcAft>
            </a:pPr>
            <a:endParaRPr lang="en-US" sz="3700" dirty="0">
              <a:latin typeface="+mj-lt"/>
              <a:ea typeface="+mj-ea"/>
              <a:cs typeface="+mj-cs"/>
            </a:endParaRP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23</a:t>
            </a:fld>
            <a:endParaRPr lang="en-US"/>
          </a:p>
        </p:txBody>
      </p:sp>
    </p:spTree>
    <p:custDataLst>
      <p:tags r:id="rId1"/>
    </p:custDataLst>
    <p:extLst>
      <p:ext uri="{BB962C8B-B14F-4D97-AF65-F5344CB8AC3E}">
        <p14:creationId xmlns:p14="http://schemas.microsoft.com/office/powerpoint/2010/main" val="284907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newspaper&#10;&#10;Description generated with high confidence">
            <a:extLst>
              <a:ext uri="{FF2B5EF4-FFF2-40B4-BE49-F238E27FC236}">
                <a16:creationId xmlns:a16="http://schemas.microsoft.com/office/drawing/2014/main" id="{9F0A2640-C676-4249-B0D0-451AE53723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140771"/>
            <a:ext cx="11125200" cy="6017302"/>
          </a:xfrm>
          <a:prstGeom prst="rect">
            <a:avLst/>
          </a:prstGeom>
        </p:spPr>
      </p:pic>
      <p:sp>
        <p:nvSpPr>
          <p:cNvPr id="5" name="TextBox 4">
            <a:extLst>
              <a:ext uri="{FF2B5EF4-FFF2-40B4-BE49-F238E27FC236}">
                <a16:creationId xmlns:a16="http://schemas.microsoft.com/office/drawing/2014/main" id="{5D1F5FC1-26F4-4195-9345-1ACDB280E2AA}"/>
              </a:ext>
            </a:extLst>
          </p:cNvPr>
          <p:cNvSpPr txBox="1"/>
          <p:nvPr/>
        </p:nvSpPr>
        <p:spPr>
          <a:xfrm>
            <a:off x="1918555" y="4756639"/>
            <a:ext cx="8354891"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300" dirty="0">
                <a:solidFill>
                  <a:srgbClr val="FFFFFF"/>
                </a:solidFill>
                <a:latin typeface="+mj-lt"/>
                <a:ea typeface="+mj-ea"/>
                <a:cs typeface="+mj-cs"/>
              </a:rPr>
              <a:t>Limited English Proficiency and WIC </a:t>
            </a:r>
          </a:p>
        </p:txBody>
      </p:sp>
      <p:sp>
        <p:nvSpPr>
          <p:cNvPr id="7" name="Text Placeholder 6">
            <a:extLst>
              <a:ext uri="{FF2B5EF4-FFF2-40B4-BE49-F238E27FC236}">
                <a16:creationId xmlns:a16="http://schemas.microsoft.com/office/drawing/2014/main" id="{26B8FA19-F2C8-4412-AE51-6DDE5C65F99C}"/>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p:txBody>
      </p:sp>
      <p:sp>
        <p:nvSpPr>
          <p:cNvPr id="2" name="Slide Number Placeholder 1">
            <a:extLst>
              <a:ext uri="{FF2B5EF4-FFF2-40B4-BE49-F238E27FC236}">
                <a16:creationId xmlns:a16="http://schemas.microsoft.com/office/drawing/2014/main" id="{6B095F21-6722-485F-BF30-EFC28CA0D9D0}"/>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24</a:t>
            </a:fld>
            <a:endParaRPr lang="en-US"/>
          </a:p>
        </p:txBody>
      </p:sp>
      <p:sp>
        <p:nvSpPr>
          <p:cNvPr id="6" name="Rectangle 5">
            <a:extLst>
              <a:ext uri="{FF2B5EF4-FFF2-40B4-BE49-F238E27FC236}">
                <a16:creationId xmlns:a16="http://schemas.microsoft.com/office/drawing/2014/main" id="{4896661A-18BF-4678-827D-535AB8BBB1F1}"/>
              </a:ext>
            </a:extLst>
          </p:cNvPr>
          <p:cNvSpPr/>
          <p:nvPr/>
        </p:nvSpPr>
        <p:spPr>
          <a:xfrm>
            <a:off x="2590800" y="-165277"/>
            <a:ext cx="9753600" cy="6521627"/>
          </a:xfrm>
          <a:prstGeom prst="rect">
            <a:avLst/>
          </a:prstGeom>
          <a:solidFill>
            <a:schemeClr val="lt1">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F9FC52C2-DA38-4882-9A1B-FAAE7799FE28}"/>
              </a:ext>
            </a:extLst>
          </p:cNvPr>
          <p:cNvSpPr/>
          <p:nvPr/>
        </p:nvSpPr>
        <p:spPr>
          <a:xfrm>
            <a:off x="2965023" y="1281207"/>
            <a:ext cx="6934200" cy="3628660"/>
          </a:xfrm>
          <a:prstGeom prst="roundRect">
            <a:avLst/>
          </a:prstGeom>
          <a:solidFill>
            <a:schemeClr val="bg1">
              <a:alpha val="97647"/>
            </a:schemeClr>
          </a:solidFill>
          <a:ln w="44450">
            <a:solidFill>
              <a:srgbClr val="EE303A"/>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t>
            </a:r>
          </a:p>
          <a:p>
            <a:pPr algn="ctr"/>
            <a:endParaRPr lang="en-US" dirty="0"/>
          </a:p>
          <a:p>
            <a:pPr algn="ctr"/>
            <a:endParaRPr lang="en-US" dirty="0"/>
          </a:p>
          <a:p>
            <a:pPr algn="ctr"/>
            <a:endParaRPr lang="en-US" sz="2800" dirty="0"/>
          </a:p>
          <a:p>
            <a:pPr>
              <a:lnSpc>
                <a:spcPct val="114000"/>
              </a:lnSpc>
            </a:pPr>
            <a:r>
              <a:rPr lang="en-US" sz="2800" dirty="0">
                <a:ea typeface="Verdana" panose="020B0604030504040204" pitchFamily="34" charset="0"/>
              </a:rPr>
              <a:t>Limited English Proficiency (LEP) means English is not the participant’s primary language and they do not read, speak, write or understand English</a:t>
            </a:r>
            <a:endParaRPr lang="en-US" sz="2800" dirty="0"/>
          </a:p>
          <a:p>
            <a:pPr algn="ctr"/>
            <a:endParaRPr lang="en-US" dirty="0"/>
          </a:p>
          <a:p>
            <a:pPr algn="ctr"/>
            <a:endParaRPr lang="en-US" dirty="0"/>
          </a:p>
          <a:p>
            <a:pPr algn="ctr"/>
            <a:endParaRPr lang="en-US" dirty="0"/>
          </a:p>
          <a:p>
            <a:pPr algn="ctr"/>
            <a:endParaRPr lang="en-US" dirty="0"/>
          </a:p>
        </p:txBody>
      </p:sp>
      <p:sp>
        <p:nvSpPr>
          <p:cNvPr id="9" name="Rectangle 8">
            <a:extLst>
              <a:ext uri="{FF2B5EF4-FFF2-40B4-BE49-F238E27FC236}">
                <a16:creationId xmlns:a16="http://schemas.microsoft.com/office/drawing/2014/main" id="{5AD2B8B5-C630-435E-896A-5212CEE6889B}"/>
              </a:ext>
            </a:extLst>
          </p:cNvPr>
          <p:cNvSpPr/>
          <p:nvPr/>
        </p:nvSpPr>
        <p:spPr>
          <a:xfrm>
            <a:off x="88473" y="1676400"/>
            <a:ext cx="2502327" cy="3352800"/>
          </a:xfrm>
          <a:prstGeom prst="rect">
            <a:avLst/>
          </a:prstGeom>
          <a:solidFill>
            <a:schemeClr val="lt1">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8663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20CEDA-AB2D-4559-9771-46FC59C2C859}"/>
              </a:ext>
            </a:extLst>
          </p:cNvPr>
          <p:cNvSpPr>
            <a:spLocks noGrp="1"/>
          </p:cNvSpPr>
          <p:nvPr>
            <p:ph sz="half" idx="2"/>
          </p:nvPr>
        </p:nvSpPr>
        <p:spPr>
          <a:xfrm>
            <a:off x="571500" y="1524000"/>
            <a:ext cx="10337800" cy="1752600"/>
          </a:xfrm>
        </p:spPr>
        <p:txBody>
          <a:bodyPr anchor="ctr">
            <a:normAutofit/>
          </a:bodyPr>
          <a:lstStyle/>
          <a:p>
            <a:pPr>
              <a:lnSpc>
                <a:spcPct val="114000"/>
              </a:lnSpc>
            </a:pPr>
            <a:r>
              <a:rPr lang="en-US" sz="2800" b="0" dirty="0"/>
              <a:t>The State WIC office must ensure all rights and responsibilities are read to applicants in the appropriate language</a:t>
            </a:r>
            <a:r>
              <a:rPr lang="en-US" sz="2100" b="0" dirty="0"/>
              <a:t>.</a:t>
            </a:r>
          </a:p>
          <a:p>
            <a:endParaRPr lang="en-US" sz="2100" b="0" dirty="0"/>
          </a:p>
        </p:txBody>
      </p:sp>
      <p:sp>
        <p:nvSpPr>
          <p:cNvPr id="5" name="Text Placeholder 4">
            <a:extLst>
              <a:ext uri="{FF2B5EF4-FFF2-40B4-BE49-F238E27FC236}">
                <a16:creationId xmlns:a16="http://schemas.microsoft.com/office/drawing/2014/main" id="{E0D38A41-F304-421A-A442-5D8D2FB204A8}"/>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p:txBody>
      </p:sp>
      <p:sp>
        <p:nvSpPr>
          <p:cNvPr id="3" name="Title 2">
            <a:extLst>
              <a:ext uri="{FF2B5EF4-FFF2-40B4-BE49-F238E27FC236}">
                <a16:creationId xmlns:a16="http://schemas.microsoft.com/office/drawing/2014/main" id="{78819631-DD8E-4CE8-A5A0-89F6BFC90FFF}"/>
              </a:ext>
            </a:extLst>
          </p:cNvPr>
          <p:cNvSpPr>
            <a:spLocks noGrp="1"/>
          </p:cNvSpPr>
          <p:nvPr>
            <p:ph type="title" idx="4294967295"/>
          </p:nvPr>
        </p:nvSpPr>
        <p:spPr>
          <a:xfrm>
            <a:off x="571500" y="152400"/>
            <a:ext cx="5562600" cy="1550987"/>
          </a:xfrm>
        </p:spPr>
        <p:txBody>
          <a:bodyPr>
            <a:normAutofit/>
          </a:bodyPr>
          <a:lstStyle/>
          <a:p>
            <a:r>
              <a:rPr lang="en-US" b="1" dirty="0">
                <a:solidFill>
                  <a:srgbClr val="EE303A"/>
                </a:solidFill>
                <a:ea typeface="Verdana" panose="020B0604030504040204" pitchFamily="34" charset="0"/>
              </a:rPr>
              <a:t>Translated Materials</a:t>
            </a:r>
          </a:p>
        </p:txBody>
      </p:sp>
      <p:sp>
        <p:nvSpPr>
          <p:cNvPr id="2" name="Slide Number Placeholder 1">
            <a:extLst>
              <a:ext uri="{FF2B5EF4-FFF2-40B4-BE49-F238E27FC236}">
                <a16:creationId xmlns:a16="http://schemas.microsoft.com/office/drawing/2014/main" id="{22C924FD-E8CD-4F45-9BF1-ACCAB2C37C83}"/>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25</a:t>
            </a:fld>
            <a:endParaRPr lang="en-US"/>
          </a:p>
        </p:txBody>
      </p:sp>
      <p:pic>
        <p:nvPicPr>
          <p:cNvPr id="9" name="Picture 8">
            <a:extLst>
              <a:ext uri="{FF2B5EF4-FFF2-40B4-BE49-F238E27FC236}">
                <a16:creationId xmlns:a16="http://schemas.microsoft.com/office/drawing/2014/main" id="{2B2E217C-0CD6-50D0-C687-AC21711BF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0" y="2960687"/>
            <a:ext cx="8065056" cy="2819400"/>
          </a:xfrm>
          <a:prstGeom prst="rect">
            <a:avLst/>
          </a:prstGeom>
          <a:ln>
            <a:solidFill>
              <a:schemeClr val="accent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C003F43-5A4E-D042-4615-135FA6084048}"/>
              </a:ext>
            </a:extLst>
          </p:cNvPr>
          <p:cNvSpPr txBox="1"/>
          <p:nvPr/>
        </p:nvSpPr>
        <p:spPr>
          <a:xfrm>
            <a:off x="3581400" y="5943877"/>
            <a:ext cx="8915400" cy="369332"/>
          </a:xfrm>
          <a:prstGeom prst="rect">
            <a:avLst/>
          </a:prstGeom>
          <a:noFill/>
        </p:spPr>
        <p:txBody>
          <a:bodyPr wrap="square" rtlCol="0">
            <a:spAutoFit/>
          </a:bodyPr>
          <a:lstStyle/>
          <a:p>
            <a:r>
              <a:rPr lang="en-US" dirty="0">
                <a:hlinkClick r:id="rId5"/>
              </a:rPr>
              <a:t>https://www.oregon.gov/oha/PH/HEALTHYPEOPLEFAMILIES/WIC/Pages/clinicforms.aspx</a:t>
            </a:r>
            <a:endParaRPr lang="en-US" dirty="0"/>
          </a:p>
        </p:txBody>
      </p:sp>
    </p:spTree>
    <p:custDataLst>
      <p:tags r:id="rId1"/>
    </p:custDataLst>
    <p:extLst>
      <p:ext uri="{BB962C8B-B14F-4D97-AF65-F5344CB8AC3E}">
        <p14:creationId xmlns:p14="http://schemas.microsoft.com/office/powerpoint/2010/main" val="165135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sz="half" idx="2"/>
          </p:nvPr>
        </p:nvSpPr>
        <p:spPr>
          <a:xfrm>
            <a:off x="609600" y="496664"/>
            <a:ext cx="10337800" cy="2438400"/>
          </a:xfrm>
        </p:spPr>
        <p:txBody>
          <a:bodyPr anchor="ctr">
            <a:noAutofit/>
          </a:bodyPr>
          <a:lstStyle/>
          <a:p>
            <a:pPr>
              <a:lnSpc>
                <a:spcPct val="114000"/>
              </a:lnSpc>
            </a:pPr>
            <a:r>
              <a:rPr lang="en-US" sz="3200" dirty="0">
                <a:latin typeface="+mj-lt"/>
                <a:ea typeface="Verdana" panose="020B0604030504040204" pitchFamily="34" charset="0"/>
              </a:rPr>
              <a:t>Are interpreters required to be physically present when the participant has limited English Proficiency? </a:t>
            </a:r>
          </a:p>
        </p:txBody>
      </p:sp>
      <p:sp>
        <p:nvSpPr>
          <p:cNvPr id="4" name="Text Placeholder 3">
            <a:extLst>
              <a:ext uri="{FF2B5EF4-FFF2-40B4-BE49-F238E27FC236}">
                <a16:creationId xmlns:a16="http://schemas.microsoft.com/office/drawing/2014/main" id="{90D8B5EA-1833-409C-8EC5-B9BCC0871090}"/>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26</a:t>
            </a:fld>
            <a:endParaRPr lang="en-US"/>
          </a:p>
        </p:txBody>
      </p:sp>
      <p:sp>
        <p:nvSpPr>
          <p:cNvPr id="14" name="Rectangle: Rounded Corners 13">
            <a:extLst>
              <a:ext uri="{FF2B5EF4-FFF2-40B4-BE49-F238E27FC236}">
                <a16:creationId xmlns:a16="http://schemas.microsoft.com/office/drawing/2014/main" id="{952BBB68-F9A9-4FC7-80E0-EBF9EFF75EF4}"/>
              </a:ext>
            </a:extLst>
          </p:cNvPr>
          <p:cNvSpPr/>
          <p:nvPr/>
        </p:nvSpPr>
        <p:spPr>
          <a:xfrm>
            <a:off x="2631040" y="2743200"/>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951F3EB-E8EF-41B3-B37F-C0274EDC7C42}"/>
              </a:ext>
            </a:extLst>
          </p:cNvPr>
          <p:cNvSpPr txBox="1"/>
          <p:nvPr/>
        </p:nvSpPr>
        <p:spPr>
          <a:xfrm>
            <a:off x="2631040" y="3015527"/>
            <a:ext cx="2065106" cy="461665"/>
          </a:xfrm>
          <a:prstGeom prst="rect">
            <a:avLst/>
          </a:prstGeom>
          <a:noFill/>
        </p:spPr>
        <p:txBody>
          <a:bodyPr wrap="square" rtlCol="0" anchor="ctr">
            <a:spAutoFit/>
          </a:bodyPr>
          <a:lstStyle/>
          <a:p>
            <a:pPr algn="ctr"/>
            <a:r>
              <a:rPr lang="en-US" sz="2400" b="1" dirty="0"/>
              <a:t>YES</a:t>
            </a:r>
          </a:p>
        </p:txBody>
      </p:sp>
      <p:sp>
        <p:nvSpPr>
          <p:cNvPr id="16" name="Rectangle: Rounded Corners 15">
            <a:extLst>
              <a:ext uri="{FF2B5EF4-FFF2-40B4-BE49-F238E27FC236}">
                <a16:creationId xmlns:a16="http://schemas.microsoft.com/office/drawing/2014/main" id="{E7478FCB-7ECD-41C3-8C11-1BB9B90E226B}"/>
              </a:ext>
            </a:extLst>
          </p:cNvPr>
          <p:cNvSpPr/>
          <p:nvPr/>
        </p:nvSpPr>
        <p:spPr>
          <a:xfrm>
            <a:off x="7166819" y="2743200"/>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E1CF13A7-7AD5-45C7-A045-0869EA230BA9}"/>
              </a:ext>
            </a:extLst>
          </p:cNvPr>
          <p:cNvSpPr txBox="1"/>
          <p:nvPr/>
        </p:nvSpPr>
        <p:spPr>
          <a:xfrm>
            <a:off x="7247728" y="3001675"/>
            <a:ext cx="2065106" cy="461665"/>
          </a:xfrm>
          <a:prstGeom prst="rect">
            <a:avLst/>
          </a:prstGeom>
          <a:noFill/>
        </p:spPr>
        <p:txBody>
          <a:bodyPr wrap="square" rtlCol="0" anchor="ctr">
            <a:spAutoFit/>
          </a:bodyPr>
          <a:lstStyle/>
          <a:p>
            <a:pPr algn="ctr"/>
            <a:r>
              <a:rPr lang="en-US" sz="2400" b="1" dirty="0"/>
              <a:t>NO</a:t>
            </a:r>
          </a:p>
        </p:txBody>
      </p:sp>
    </p:spTree>
    <p:custDataLst>
      <p:tags r:id="rId1"/>
    </p:custDataLst>
    <p:extLst>
      <p:ext uri="{BB962C8B-B14F-4D97-AF65-F5344CB8AC3E}">
        <p14:creationId xmlns:p14="http://schemas.microsoft.com/office/powerpoint/2010/main" val="50874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sz="half" idx="2"/>
          </p:nvPr>
        </p:nvSpPr>
        <p:spPr>
          <a:xfrm>
            <a:off x="609600" y="496664"/>
            <a:ext cx="10337800" cy="2438400"/>
          </a:xfrm>
        </p:spPr>
        <p:txBody>
          <a:bodyPr anchor="ctr">
            <a:noAutofit/>
          </a:bodyPr>
          <a:lstStyle/>
          <a:p>
            <a:pPr>
              <a:lnSpc>
                <a:spcPct val="114000"/>
              </a:lnSpc>
            </a:pPr>
            <a:r>
              <a:rPr lang="en-US" sz="3200" dirty="0">
                <a:latin typeface="+mj-lt"/>
                <a:ea typeface="Verdana" panose="020B0604030504040204" pitchFamily="34" charset="0"/>
              </a:rPr>
              <a:t>Are interpreters required to be physically present when the participant has limited English Proficiency? </a:t>
            </a:r>
          </a:p>
        </p:txBody>
      </p:sp>
      <p:sp>
        <p:nvSpPr>
          <p:cNvPr id="4" name="Text Placeholder 3">
            <a:extLst>
              <a:ext uri="{FF2B5EF4-FFF2-40B4-BE49-F238E27FC236}">
                <a16:creationId xmlns:a16="http://schemas.microsoft.com/office/drawing/2014/main" id="{90D8B5EA-1833-409C-8EC5-B9BCC0871090}"/>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27</a:t>
            </a:fld>
            <a:endParaRPr lang="en-US"/>
          </a:p>
        </p:txBody>
      </p:sp>
      <p:sp>
        <p:nvSpPr>
          <p:cNvPr id="14" name="Rectangle: Rounded Corners 13">
            <a:extLst>
              <a:ext uri="{FF2B5EF4-FFF2-40B4-BE49-F238E27FC236}">
                <a16:creationId xmlns:a16="http://schemas.microsoft.com/office/drawing/2014/main" id="{952BBB68-F9A9-4FC7-80E0-EBF9EFF75EF4}"/>
              </a:ext>
            </a:extLst>
          </p:cNvPr>
          <p:cNvSpPr/>
          <p:nvPr/>
        </p:nvSpPr>
        <p:spPr>
          <a:xfrm>
            <a:off x="2590800" y="2743200"/>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951F3EB-E8EF-41B3-B37F-C0274EDC7C42}"/>
              </a:ext>
            </a:extLst>
          </p:cNvPr>
          <p:cNvSpPr txBox="1"/>
          <p:nvPr/>
        </p:nvSpPr>
        <p:spPr>
          <a:xfrm>
            <a:off x="2590800" y="3015527"/>
            <a:ext cx="2065106" cy="461665"/>
          </a:xfrm>
          <a:prstGeom prst="rect">
            <a:avLst/>
          </a:prstGeom>
          <a:noFill/>
        </p:spPr>
        <p:txBody>
          <a:bodyPr wrap="square" rtlCol="0" anchor="ctr">
            <a:spAutoFit/>
          </a:bodyPr>
          <a:lstStyle/>
          <a:p>
            <a:pPr algn="ctr"/>
            <a:r>
              <a:rPr lang="en-US" sz="2400" b="1" dirty="0"/>
              <a:t>YES</a:t>
            </a:r>
          </a:p>
        </p:txBody>
      </p:sp>
      <p:sp>
        <p:nvSpPr>
          <p:cNvPr id="16" name="Rectangle: Rounded Corners 15">
            <a:extLst>
              <a:ext uri="{FF2B5EF4-FFF2-40B4-BE49-F238E27FC236}">
                <a16:creationId xmlns:a16="http://schemas.microsoft.com/office/drawing/2014/main" id="{E7478FCB-7ECD-41C3-8C11-1BB9B90E226B}"/>
              </a:ext>
            </a:extLst>
          </p:cNvPr>
          <p:cNvSpPr/>
          <p:nvPr/>
        </p:nvSpPr>
        <p:spPr>
          <a:xfrm>
            <a:off x="7166819" y="2743200"/>
            <a:ext cx="2226924" cy="978614"/>
          </a:xfrm>
          <a:prstGeom prst="roundRect">
            <a:avLst/>
          </a:prstGeom>
          <a:solidFill>
            <a:srgbClr val="FBC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E1CF13A7-7AD5-45C7-A045-0869EA230BA9}"/>
              </a:ext>
            </a:extLst>
          </p:cNvPr>
          <p:cNvSpPr txBox="1"/>
          <p:nvPr/>
        </p:nvSpPr>
        <p:spPr>
          <a:xfrm>
            <a:off x="7247728" y="3001675"/>
            <a:ext cx="2065106" cy="461665"/>
          </a:xfrm>
          <a:prstGeom prst="rect">
            <a:avLst/>
          </a:prstGeom>
          <a:noFill/>
        </p:spPr>
        <p:txBody>
          <a:bodyPr wrap="square" rtlCol="0" anchor="ctr">
            <a:spAutoFit/>
          </a:bodyPr>
          <a:lstStyle/>
          <a:p>
            <a:pPr algn="ctr"/>
            <a:r>
              <a:rPr lang="en-US" sz="2400" b="1" dirty="0"/>
              <a:t>NO</a:t>
            </a:r>
          </a:p>
        </p:txBody>
      </p:sp>
      <p:sp>
        <p:nvSpPr>
          <p:cNvPr id="6" name="Rectangle: Rounded Corners 5">
            <a:extLst>
              <a:ext uri="{FF2B5EF4-FFF2-40B4-BE49-F238E27FC236}">
                <a16:creationId xmlns:a16="http://schemas.microsoft.com/office/drawing/2014/main" id="{94487C59-9FF1-91FA-41DA-25095AE8BBA0}"/>
              </a:ext>
            </a:extLst>
          </p:cNvPr>
          <p:cNvSpPr/>
          <p:nvPr/>
        </p:nvSpPr>
        <p:spPr>
          <a:xfrm>
            <a:off x="3124200" y="4267200"/>
            <a:ext cx="8610600" cy="1965179"/>
          </a:xfrm>
          <a:prstGeom prst="roundRect">
            <a:avLst/>
          </a:prstGeom>
          <a:noFill/>
          <a:ln w="38100">
            <a:solidFill>
              <a:srgbClr val="EE3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AE273B-DEEF-9B81-09C3-55686C7E37BA}"/>
              </a:ext>
            </a:extLst>
          </p:cNvPr>
          <p:cNvSpPr txBox="1"/>
          <p:nvPr/>
        </p:nvSpPr>
        <p:spPr>
          <a:xfrm>
            <a:off x="3601570" y="4511821"/>
            <a:ext cx="8133230"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t>We</a:t>
            </a:r>
            <a:r>
              <a:rPr lang="en-US" sz="2000" dirty="0"/>
              <a:t> </a:t>
            </a:r>
            <a:r>
              <a:rPr lang="en-US" sz="2000" u="sng" dirty="0"/>
              <a:t>must offer </a:t>
            </a:r>
            <a:r>
              <a:rPr lang="en-US" sz="2000" dirty="0"/>
              <a:t>interpreter services. </a:t>
            </a:r>
          </a:p>
          <a:p>
            <a:pPr marL="342900" indent="-342900">
              <a:buFont typeface="Arial" panose="020B0604020202020204" pitchFamily="34" charset="0"/>
              <a:buChar char="•"/>
            </a:pPr>
            <a:r>
              <a:rPr lang="en-US" sz="2000" b="1" dirty="0"/>
              <a:t>We</a:t>
            </a:r>
            <a:r>
              <a:rPr lang="en-US" sz="2000" dirty="0"/>
              <a:t> must know how to access those services at the appointment. </a:t>
            </a:r>
          </a:p>
          <a:p>
            <a:pPr marL="342900" indent="-342900">
              <a:buFont typeface="Arial" panose="020B0604020202020204" pitchFamily="34" charset="0"/>
              <a:buChar char="•"/>
            </a:pPr>
            <a:r>
              <a:rPr lang="en-US" sz="2000" b="1" dirty="0"/>
              <a:t>Participants</a:t>
            </a:r>
            <a:r>
              <a:rPr lang="en-US" sz="2000" dirty="0"/>
              <a:t> may choose to decline the offer. </a:t>
            </a:r>
          </a:p>
          <a:p>
            <a:pPr marL="342900" indent="-342900">
              <a:buFont typeface="Arial" panose="020B0604020202020204" pitchFamily="34" charset="0"/>
              <a:buChar char="•"/>
            </a:pPr>
            <a:r>
              <a:rPr lang="en-US" sz="2000" dirty="0"/>
              <a:t>If a participant must offer declines interpreter services, document it in TWIST. </a:t>
            </a:r>
          </a:p>
        </p:txBody>
      </p:sp>
    </p:spTree>
    <p:custDataLst>
      <p:tags r:id="rId1"/>
    </p:custDataLst>
    <p:extLst>
      <p:ext uri="{BB962C8B-B14F-4D97-AF65-F5344CB8AC3E}">
        <p14:creationId xmlns:p14="http://schemas.microsoft.com/office/powerpoint/2010/main" val="323005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sz="half" idx="2"/>
          </p:nvPr>
        </p:nvSpPr>
        <p:spPr>
          <a:xfrm>
            <a:off x="609600" y="546845"/>
            <a:ext cx="10972800" cy="2577355"/>
          </a:xfrm>
        </p:spPr>
        <p:txBody>
          <a:bodyPr anchor="ctr">
            <a:noAutofit/>
          </a:bodyPr>
          <a:lstStyle/>
          <a:p>
            <a:pPr algn="l">
              <a:lnSpc>
                <a:spcPct val="114000"/>
              </a:lnSpc>
            </a:pPr>
            <a:r>
              <a:rPr lang="en-US" sz="3600" b="0" dirty="0">
                <a:solidFill>
                  <a:schemeClr val="tx1"/>
                </a:solidFill>
              </a:rPr>
              <a:t>A participant declines an interpreter</a:t>
            </a:r>
            <a:r>
              <a:rPr lang="en-US" b="0" dirty="0"/>
              <a:t> because they </a:t>
            </a:r>
            <a:r>
              <a:rPr lang="en-US" sz="3600" b="0" dirty="0">
                <a:solidFill>
                  <a:schemeClr val="tx1"/>
                </a:solidFill>
              </a:rPr>
              <a:t>want their older child to interpret</a:t>
            </a:r>
            <a:r>
              <a:rPr lang="en-US" b="0" dirty="0"/>
              <a:t> for them</a:t>
            </a:r>
          </a:p>
          <a:p>
            <a:pPr algn="l">
              <a:lnSpc>
                <a:spcPct val="114000"/>
              </a:lnSpc>
            </a:pPr>
            <a:r>
              <a:rPr lang="en-US" sz="3600" b="0" dirty="0">
                <a:solidFill>
                  <a:schemeClr val="tx1"/>
                </a:solidFill>
              </a:rPr>
              <a:t>What do you do? </a:t>
            </a:r>
          </a:p>
        </p:txBody>
      </p:sp>
      <p:sp>
        <p:nvSpPr>
          <p:cNvPr id="4" name="Text Placeholder 3">
            <a:extLst>
              <a:ext uri="{FF2B5EF4-FFF2-40B4-BE49-F238E27FC236}">
                <a16:creationId xmlns:a16="http://schemas.microsoft.com/office/drawing/2014/main" id="{90D8B5EA-1833-409C-8EC5-B9BCC0871090}"/>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28</a:t>
            </a:fld>
            <a:endParaRPr lang="en-US"/>
          </a:p>
        </p:txBody>
      </p:sp>
    </p:spTree>
    <p:custDataLst>
      <p:tags r:id="rId1"/>
    </p:custDataLst>
    <p:extLst>
      <p:ext uri="{BB962C8B-B14F-4D97-AF65-F5344CB8AC3E}">
        <p14:creationId xmlns:p14="http://schemas.microsoft.com/office/powerpoint/2010/main" val="2804308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sz="half" idx="2"/>
          </p:nvPr>
        </p:nvSpPr>
        <p:spPr>
          <a:xfrm>
            <a:off x="609600" y="546845"/>
            <a:ext cx="10972800" cy="2577355"/>
          </a:xfrm>
        </p:spPr>
        <p:txBody>
          <a:bodyPr anchor="ctr">
            <a:noAutofit/>
          </a:bodyPr>
          <a:lstStyle/>
          <a:p>
            <a:pPr algn="l">
              <a:lnSpc>
                <a:spcPct val="114000"/>
              </a:lnSpc>
            </a:pPr>
            <a:r>
              <a:rPr lang="en-US" sz="3600" b="0" dirty="0">
                <a:solidFill>
                  <a:schemeClr val="tx1"/>
                </a:solidFill>
              </a:rPr>
              <a:t>A participant declines an interpreter</a:t>
            </a:r>
            <a:r>
              <a:rPr lang="en-US" b="0" dirty="0"/>
              <a:t> because they </a:t>
            </a:r>
            <a:r>
              <a:rPr lang="en-US" sz="3600" b="0" dirty="0">
                <a:solidFill>
                  <a:schemeClr val="tx1"/>
                </a:solidFill>
              </a:rPr>
              <a:t>want their older child to interpret</a:t>
            </a:r>
            <a:r>
              <a:rPr lang="en-US" b="0" dirty="0"/>
              <a:t> for them</a:t>
            </a:r>
          </a:p>
          <a:p>
            <a:pPr algn="l">
              <a:lnSpc>
                <a:spcPct val="114000"/>
              </a:lnSpc>
            </a:pPr>
            <a:r>
              <a:rPr lang="en-US" sz="3600" b="0" dirty="0">
                <a:solidFill>
                  <a:schemeClr val="tx1"/>
                </a:solidFill>
              </a:rPr>
              <a:t>What do you do? </a:t>
            </a:r>
          </a:p>
        </p:txBody>
      </p:sp>
      <p:sp>
        <p:nvSpPr>
          <p:cNvPr id="4" name="Text Placeholder 3">
            <a:extLst>
              <a:ext uri="{FF2B5EF4-FFF2-40B4-BE49-F238E27FC236}">
                <a16:creationId xmlns:a16="http://schemas.microsoft.com/office/drawing/2014/main" id="{90D8B5EA-1833-409C-8EC5-B9BCC0871090}"/>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29</a:t>
            </a:fld>
            <a:endParaRPr lang="en-US"/>
          </a:p>
        </p:txBody>
      </p:sp>
      <p:sp>
        <p:nvSpPr>
          <p:cNvPr id="10" name="TextBox 9">
            <a:extLst>
              <a:ext uri="{FF2B5EF4-FFF2-40B4-BE49-F238E27FC236}">
                <a16:creationId xmlns:a16="http://schemas.microsoft.com/office/drawing/2014/main" id="{7EE531DF-6B87-4F1E-A25C-2B2B74586A4C}"/>
              </a:ext>
            </a:extLst>
          </p:cNvPr>
          <p:cNvSpPr txBox="1"/>
          <p:nvPr/>
        </p:nvSpPr>
        <p:spPr>
          <a:xfrm>
            <a:off x="3581400" y="3470198"/>
            <a:ext cx="8432800" cy="2173415"/>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n-US" sz="2400" dirty="0">
                <a:ea typeface="Verdana" panose="020B0604030504040204" pitchFamily="34" charset="0"/>
              </a:rPr>
              <a:t>WIC policy states that children cannot be used as interpreters</a:t>
            </a:r>
          </a:p>
          <a:p>
            <a:pPr marL="800100" lvl="1" indent="-342900">
              <a:lnSpc>
                <a:spcPct val="114000"/>
              </a:lnSpc>
              <a:buFont typeface="Arial" panose="020B0604020202020204" pitchFamily="34" charset="0"/>
              <a:buChar char="•"/>
            </a:pPr>
            <a:r>
              <a:rPr lang="en-US" sz="2400" dirty="0">
                <a:ea typeface="Verdana" panose="020B0604030504040204" pitchFamily="34" charset="0"/>
              </a:rPr>
              <a:t>Offer an interpreter from WIC.</a:t>
            </a:r>
          </a:p>
          <a:p>
            <a:pPr marL="800100" lvl="1" indent="-342900">
              <a:lnSpc>
                <a:spcPct val="114000"/>
              </a:lnSpc>
              <a:buFont typeface="Arial" panose="020B0604020202020204" pitchFamily="34" charset="0"/>
              <a:buChar char="•"/>
            </a:pPr>
            <a:r>
              <a:rPr lang="en-US" sz="2400" dirty="0">
                <a:ea typeface="Verdana" panose="020B0604030504040204" pitchFamily="34" charset="0"/>
              </a:rPr>
              <a:t>If a participant declines an in-person interpreter, offer to use the language line on speaker phone to help.</a:t>
            </a:r>
          </a:p>
          <a:p>
            <a:pPr marL="800100" lvl="1" indent="-342900">
              <a:lnSpc>
                <a:spcPct val="114000"/>
              </a:lnSpc>
              <a:buFont typeface="Arial" panose="020B0604020202020204" pitchFamily="34" charset="0"/>
              <a:buChar char="•"/>
            </a:pPr>
            <a:r>
              <a:rPr lang="en-US" sz="2400" dirty="0">
                <a:ea typeface="Verdana" panose="020B0604030504040204" pitchFamily="34" charset="0"/>
              </a:rPr>
              <a:t>Plan for the future. </a:t>
            </a:r>
          </a:p>
        </p:txBody>
      </p:sp>
      <p:sp>
        <p:nvSpPr>
          <p:cNvPr id="5" name="Rectangle: Rounded Corners 4">
            <a:extLst>
              <a:ext uri="{FF2B5EF4-FFF2-40B4-BE49-F238E27FC236}">
                <a16:creationId xmlns:a16="http://schemas.microsoft.com/office/drawing/2014/main" id="{F89B5714-A0D9-BF8D-7C37-B69D5B7F83B9}"/>
              </a:ext>
            </a:extLst>
          </p:cNvPr>
          <p:cNvSpPr/>
          <p:nvPr/>
        </p:nvSpPr>
        <p:spPr>
          <a:xfrm>
            <a:off x="3276600" y="3200400"/>
            <a:ext cx="8763000" cy="2895600"/>
          </a:xfrm>
          <a:prstGeom prst="roundRect">
            <a:avLst/>
          </a:prstGeom>
          <a:noFill/>
          <a:ln w="38100">
            <a:solidFill>
              <a:srgbClr val="EE3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726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609600" y="186149"/>
            <a:ext cx="4496679"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solidFill>
                  <a:srgbClr val="002060"/>
                </a:solidFill>
                <a:latin typeface="Calibri" panose="020F0502020204030204" pitchFamily="34" charset="0"/>
                <a:ea typeface="Verdana" panose="020B0604030504040204" pitchFamily="34" charset="0"/>
                <a:cs typeface="+mj-cs"/>
              </a:rPr>
              <a:t>What are Protected Classes?</a:t>
            </a:r>
          </a:p>
          <a:p>
            <a:pPr>
              <a:lnSpc>
                <a:spcPct val="90000"/>
              </a:lnSpc>
              <a:spcBef>
                <a:spcPct val="0"/>
              </a:spcBef>
              <a:spcAft>
                <a:spcPts val="600"/>
              </a:spcAft>
            </a:pPr>
            <a:endParaRPr lang="en-US" sz="3700" dirty="0">
              <a:latin typeface="Calibri" panose="020F0502020204030204" pitchFamily="34" charset="0"/>
              <a:ea typeface="+mj-ea"/>
              <a:cs typeface="+mj-cs"/>
            </a:endParaRPr>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7138366" y="304800"/>
            <a:ext cx="4751559" cy="4511675"/>
          </a:xfrm>
          <a:prstGeom prst="rect">
            <a:avLst/>
          </a:prstGeom>
        </p:spPr>
      </p:pic>
      <p:sp>
        <p:nvSpPr>
          <p:cNvPr id="4" name="Text Placeholder 3">
            <a:extLst>
              <a:ext uri="{FF2B5EF4-FFF2-40B4-BE49-F238E27FC236}">
                <a16:creationId xmlns:a16="http://schemas.microsoft.com/office/drawing/2014/main" id="{613D3504-855D-49D6-AAC0-79C01FB8A146}"/>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3</a:t>
            </a:fld>
            <a:endParaRPr lang="en-US"/>
          </a:p>
        </p:txBody>
      </p:sp>
      <p:sp>
        <p:nvSpPr>
          <p:cNvPr id="2" name="TextBox 1">
            <a:extLst>
              <a:ext uri="{FF2B5EF4-FFF2-40B4-BE49-F238E27FC236}">
                <a16:creationId xmlns:a16="http://schemas.microsoft.com/office/drawing/2014/main" id="{8E0BFFDC-29C3-4CCB-725C-BF1C95DC16EE}"/>
              </a:ext>
            </a:extLst>
          </p:cNvPr>
          <p:cNvSpPr txBox="1"/>
          <p:nvPr/>
        </p:nvSpPr>
        <p:spPr>
          <a:xfrm>
            <a:off x="2209800" y="2838089"/>
            <a:ext cx="5410200" cy="2283702"/>
          </a:xfrm>
          <a:prstGeom prst="rect">
            <a:avLst/>
          </a:prstGeom>
          <a:noFill/>
        </p:spPr>
        <p:txBody>
          <a:bodyPr wrap="square" rtlCol="0">
            <a:spAutoFit/>
          </a:bodyPr>
          <a:lstStyle/>
          <a:p>
            <a:pPr>
              <a:lnSpc>
                <a:spcPct val="120000"/>
              </a:lnSpc>
            </a:pPr>
            <a:r>
              <a:rPr lang="en-US" sz="2000" b="1" dirty="0"/>
              <a:t>Protected class</a:t>
            </a:r>
            <a:r>
              <a:rPr lang="en-US" sz="2000" dirty="0"/>
              <a:t> refers to a group of people sharing </a:t>
            </a:r>
            <a:br>
              <a:rPr lang="en-US" sz="2000" dirty="0"/>
            </a:br>
            <a:r>
              <a:rPr lang="en-US" sz="2000" dirty="0"/>
              <a:t>a common trait who are legally protected from </a:t>
            </a:r>
            <a:br>
              <a:rPr lang="en-US" sz="2000" dirty="0"/>
            </a:br>
            <a:r>
              <a:rPr lang="en-US" sz="2000" dirty="0"/>
              <a:t>being discriminated against based on that trait. </a:t>
            </a:r>
          </a:p>
          <a:p>
            <a:pPr>
              <a:lnSpc>
                <a:spcPct val="120000"/>
              </a:lnSpc>
            </a:pPr>
            <a:br>
              <a:rPr lang="en-US" sz="2000" dirty="0"/>
            </a:br>
            <a:r>
              <a:rPr lang="en-US" sz="2000" dirty="0"/>
              <a:t>We refer to the “protected classes” by their traits: </a:t>
            </a:r>
            <a:br>
              <a:rPr lang="en-US" sz="2000" dirty="0"/>
            </a:br>
            <a:r>
              <a:rPr lang="en-US" sz="2000" dirty="0"/>
              <a:t>age, race, national origin, sex, color, and disability.</a:t>
            </a:r>
          </a:p>
        </p:txBody>
      </p:sp>
    </p:spTree>
    <p:custDataLst>
      <p:tags r:id="rId1"/>
    </p:custDataLst>
    <p:extLst>
      <p:ext uri="{BB962C8B-B14F-4D97-AF65-F5344CB8AC3E}">
        <p14:creationId xmlns:p14="http://schemas.microsoft.com/office/powerpoint/2010/main" val="163743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6800" y="1821025"/>
            <a:ext cx="8593463" cy="3581400"/>
          </a:xfrm>
        </p:spPr>
        <p:txBody>
          <a:bodyPr>
            <a:normAutofit/>
          </a:bodyPr>
          <a:lstStyle/>
          <a:p>
            <a:pPr marL="0" indent="0">
              <a:lnSpc>
                <a:spcPct val="110000"/>
              </a:lnSpc>
              <a:buNone/>
            </a:pPr>
            <a:r>
              <a:rPr lang="en-US" altLang="en-US" sz="2800" dirty="0">
                <a:ea typeface="Verdana" panose="020B0604030504040204" pitchFamily="34" charset="0"/>
                <a:sym typeface="CommonBullets" panose="020B0603050302020204" pitchFamily="34" charset="2"/>
              </a:rPr>
              <a:t>Other services may be needed at local clinics:</a:t>
            </a:r>
          </a:p>
          <a:p>
            <a:pPr marL="800100" lvl="1" indent="-342900">
              <a:lnSpc>
                <a:spcPct val="110000"/>
              </a:lnSpc>
              <a:buFont typeface="Arial" panose="020B0604020202020204" pitchFamily="34" charset="0"/>
              <a:buChar char="•"/>
            </a:pPr>
            <a:r>
              <a:rPr lang="en-US" altLang="en-US" sz="2400" dirty="0">
                <a:ea typeface="Verdana" panose="020B0604030504040204" pitchFamily="34" charset="0"/>
              </a:rPr>
              <a:t>Oral language services </a:t>
            </a:r>
            <a:br>
              <a:rPr lang="en-US" altLang="en-US" sz="2400" dirty="0">
                <a:ea typeface="Verdana" panose="020B0604030504040204" pitchFamily="34" charset="0"/>
              </a:rPr>
            </a:br>
            <a:r>
              <a:rPr lang="en-US" altLang="en-US" sz="2400" dirty="0">
                <a:ea typeface="Verdana" panose="020B0604030504040204" pitchFamily="34" charset="0"/>
              </a:rPr>
              <a:t>(telephone language lines, interpreters, bilingual staff).</a:t>
            </a:r>
          </a:p>
          <a:p>
            <a:pPr marL="800100" lvl="1" indent="-342900">
              <a:lnSpc>
                <a:spcPct val="110000"/>
              </a:lnSpc>
              <a:buFont typeface="Arial" panose="020B0604020202020204" pitchFamily="34" charset="0"/>
              <a:buChar char="•"/>
            </a:pPr>
            <a:r>
              <a:rPr lang="en-US" altLang="en-US" sz="2400" dirty="0">
                <a:ea typeface="Verdana" panose="020B0604030504040204" pitchFamily="34" charset="0"/>
              </a:rPr>
              <a:t>Written language services </a:t>
            </a:r>
            <a:br>
              <a:rPr lang="en-US" altLang="en-US" sz="2400" dirty="0">
                <a:ea typeface="Verdana" panose="020B0604030504040204" pitchFamily="34" charset="0"/>
              </a:rPr>
            </a:br>
            <a:r>
              <a:rPr lang="en-US" altLang="en-US" sz="2400" dirty="0">
                <a:ea typeface="Verdana" panose="020B0604030504040204" pitchFamily="34" charset="0"/>
              </a:rPr>
              <a:t>(translation of office specific forms and materials).</a:t>
            </a:r>
          </a:p>
          <a:p>
            <a:pPr marL="800100" lvl="1" indent="-342900">
              <a:lnSpc>
                <a:spcPct val="110000"/>
              </a:lnSpc>
              <a:buFont typeface="Arial" panose="020B0604020202020204" pitchFamily="34" charset="0"/>
              <a:buChar char="•"/>
            </a:pPr>
            <a:r>
              <a:rPr lang="en-US" altLang="en-US" sz="2400" dirty="0">
                <a:ea typeface="Verdana" panose="020B0604030504040204" pitchFamily="34" charset="0"/>
              </a:rPr>
              <a:t>See Policy </a:t>
            </a:r>
            <a:r>
              <a:rPr lang="en-US" altLang="en-US" sz="2400" dirty="0">
                <a:ea typeface="Verdana" panose="020B0604030504040204" pitchFamily="34" charset="0"/>
                <a:hlinkClick r:id="rId4"/>
              </a:rPr>
              <a:t>452: Civil Rights  </a:t>
            </a:r>
            <a:r>
              <a:rPr lang="en-US" altLang="en-US" sz="2400" dirty="0">
                <a:ea typeface="Verdana" panose="020B0604030504040204" pitchFamily="34" charset="0"/>
              </a:rPr>
              <a:t>for guidance.</a:t>
            </a:r>
          </a:p>
          <a:p>
            <a:pPr marL="0" indent="0">
              <a:lnSpc>
                <a:spcPct val="110000"/>
              </a:lnSpc>
              <a:buNone/>
            </a:pPr>
            <a:endParaRPr lang="en-US" altLang="en-US" dirty="0">
              <a:latin typeface="Verdana" panose="020B0604030504040204" pitchFamily="34" charset="0"/>
              <a:ea typeface="Verdana" panose="020B0604030504040204" pitchFamily="34" charset="0"/>
            </a:endParaRPr>
          </a:p>
          <a:p>
            <a:pPr>
              <a:lnSpc>
                <a:spcPct val="110000"/>
              </a:lnSpc>
            </a:pPr>
            <a:endParaRPr lang="en-US" sz="1125" dirty="0">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711A5603-2BAB-4521-90EF-3A458355DCF1}"/>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a:p>
            <a:endParaRPr lang="en-US" dirty="0"/>
          </a:p>
        </p:txBody>
      </p:sp>
      <p:sp>
        <p:nvSpPr>
          <p:cNvPr id="2" name="Title 1"/>
          <p:cNvSpPr>
            <a:spLocks noGrp="1"/>
          </p:cNvSpPr>
          <p:nvPr>
            <p:ph type="title" idx="4294967295"/>
          </p:nvPr>
        </p:nvSpPr>
        <p:spPr>
          <a:xfrm>
            <a:off x="533400" y="364273"/>
            <a:ext cx="10058400" cy="787400"/>
          </a:xfrm>
        </p:spPr>
        <p:txBody>
          <a:bodyPr>
            <a:noAutofit/>
          </a:bodyPr>
          <a:lstStyle/>
          <a:p>
            <a:r>
              <a:rPr lang="en-US" sz="4000" b="1" dirty="0">
                <a:ea typeface="Verdana" panose="020B0604030504040204" pitchFamily="34" charset="0"/>
              </a:rPr>
              <a:t>Are other services needed?</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136" y="1858053"/>
            <a:ext cx="2099327" cy="2469797"/>
          </a:xfrm>
          <a:prstGeom prst="rect">
            <a:avLst/>
          </a:prstGeom>
        </p:spPr>
      </p:pic>
    </p:spTree>
    <p:custDataLst>
      <p:tags r:id="rId1"/>
    </p:custDataLst>
    <p:extLst>
      <p:ext uri="{BB962C8B-B14F-4D97-AF65-F5344CB8AC3E}">
        <p14:creationId xmlns:p14="http://schemas.microsoft.com/office/powerpoint/2010/main" val="2865356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D85004F-BB11-4FA4-8399-294A7B394E89}"/>
              </a:ext>
            </a:extLst>
          </p:cNvPr>
          <p:cNvSpPr/>
          <p:nvPr/>
        </p:nvSpPr>
        <p:spPr>
          <a:xfrm>
            <a:off x="1447799" y="1676400"/>
            <a:ext cx="9508893" cy="2895600"/>
          </a:xfrm>
          <a:custGeom>
            <a:avLst/>
            <a:gdLst>
              <a:gd name="connsiteX0" fmla="*/ 0 w 10337800"/>
              <a:gd name="connsiteY0" fmla="*/ 0 h 877027"/>
              <a:gd name="connsiteX1" fmla="*/ 10337800 w 10337800"/>
              <a:gd name="connsiteY1" fmla="*/ 0 h 877027"/>
              <a:gd name="connsiteX2" fmla="*/ 10337800 w 10337800"/>
              <a:gd name="connsiteY2" fmla="*/ 877027 h 877027"/>
              <a:gd name="connsiteX3" fmla="*/ 0 w 10337800"/>
              <a:gd name="connsiteY3" fmla="*/ 877027 h 877027"/>
              <a:gd name="connsiteX4" fmla="*/ 0 w 10337800"/>
              <a:gd name="connsiteY4" fmla="*/ 0 h 87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800" h="877027">
                <a:moveTo>
                  <a:pt x="0" y="0"/>
                </a:moveTo>
                <a:lnTo>
                  <a:pt x="10337800" y="0"/>
                </a:lnTo>
                <a:lnTo>
                  <a:pt x="10337800" y="877027"/>
                </a:lnTo>
                <a:lnTo>
                  <a:pt x="0" y="8770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en-US" sz="3200" kern="1200" dirty="0"/>
              <a:t>A clinic is located in an area near a large, single-language minority population that might have members who are eligible for WIC. </a:t>
            </a:r>
          </a:p>
          <a:p>
            <a:pPr marL="0" lvl="0" indent="0" algn="l" defTabSz="1066800">
              <a:lnSpc>
                <a:spcPct val="90000"/>
              </a:lnSpc>
              <a:spcBef>
                <a:spcPct val="0"/>
              </a:spcBef>
              <a:spcAft>
                <a:spcPct val="35000"/>
              </a:spcAft>
              <a:buNone/>
            </a:pPr>
            <a:r>
              <a:rPr lang="en-US" altLang="en-US" sz="3200" kern="1200" dirty="0"/>
              <a:t>What services can you offer?</a:t>
            </a:r>
            <a:endParaRPr lang="en-US" sz="3200" kern="1200" dirty="0"/>
          </a:p>
        </p:txBody>
      </p:sp>
      <p:sp>
        <p:nvSpPr>
          <p:cNvPr id="3" name="Text Placeholder 2">
            <a:extLst>
              <a:ext uri="{FF2B5EF4-FFF2-40B4-BE49-F238E27FC236}">
                <a16:creationId xmlns:a16="http://schemas.microsoft.com/office/drawing/2014/main" id="{E4D8D717-0AA4-4BF2-B3CE-94764B1B476A}"/>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a:p>
            <a:endParaRPr lang="en-US" dirty="0"/>
          </a:p>
          <a:p>
            <a:endParaRPr lang="en-US" dirty="0"/>
          </a:p>
          <a:p>
            <a:endParaRPr lang="en-US" dirty="0"/>
          </a:p>
        </p:txBody>
      </p:sp>
      <p:sp>
        <p:nvSpPr>
          <p:cNvPr id="2" name="Title 1"/>
          <p:cNvSpPr>
            <a:spLocks noGrp="1"/>
          </p:cNvSpPr>
          <p:nvPr>
            <p:ph type="title" idx="4294967295"/>
          </p:nvPr>
        </p:nvSpPr>
        <p:spPr>
          <a:xfrm>
            <a:off x="609600" y="512395"/>
            <a:ext cx="7140575" cy="785812"/>
          </a:xfrm>
        </p:spPr>
        <p:txBody>
          <a:bodyPr>
            <a:normAutofit/>
          </a:bodyPr>
          <a:lstStyle/>
          <a:p>
            <a:r>
              <a:rPr lang="en-US" b="1" dirty="0">
                <a:ea typeface="Verdana" panose="020B0604030504040204" pitchFamily="34" charset="0"/>
              </a:rPr>
              <a:t>Example</a:t>
            </a:r>
          </a:p>
        </p:txBody>
      </p:sp>
    </p:spTree>
    <p:custDataLst>
      <p:tags r:id="rId1"/>
    </p:custDataLst>
    <p:extLst>
      <p:ext uri="{BB962C8B-B14F-4D97-AF65-F5344CB8AC3E}">
        <p14:creationId xmlns:p14="http://schemas.microsoft.com/office/powerpoint/2010/main" val="4092171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05B13-E70B-4229-9EBA-474B6F00CABF}"/>
              </a:ext>
            </a:extLst>
          </p:cNvPr>
          <p:cNvSpPr>
            <a:spLocks noGrp="1"/>
          </p:cNvSpPr>
          <p:nvPr>
            <p:ph sz="half" idx="2"/>
          </p:nvPr>
        </p:nvSpPr>
        <p:spPr>
          <a:xfrm>
            <a:off x="1219200" y="1981200"/>
            <a:ext cx="7078514" cy="2286000"/>
          </a:xfrm>
        </p:spPr>
        <p:txBody>
          <a:bodyPr>
            <a:normAutofit fontScale="85000" lnSpcReduction="10000"/>
          </a:bodyPr>
          <a:lstStyle/>
          <a:p>
            <a:r>
              <a:rPr lang="en-US" sz="3200" b="0" dirty="0"/>
              <a:t>How are interpreters used in your clinic?</a:t>
            </a:r>
          </a:p>
          <a:p>
            <a:endParaRPr lang="en-US" sz="3200" b="0" dirty="0"/>
          </a:p>
          <a:p>
            <a:pPr>
              <a:lnSpc>
                <a:spcPct val="120000"/>
              </a:lnSpc>
            </a:pPr>
            <a:r>
              <a:rPr lang="en-US" sz="3200" b="0" dirty="0"/>
              <a:t>What questions do you have about using </a:t>
            </a:r>
            <a:br>
              <a:rPr lang="en-US" sz="3200" b="0" dirty="0"/>
            </a:br>
            <a:r>
              <a:rPr lang="en-US" sz="3200" b="0" dirty="0"/>
              <a:t>the language line or scheduling interpreters?</a:t>
            </a:r>
          </a:p>
          <a:p>
            <a:endParaRPr lang="en-US" sz="1700" dirty="0"/>
          </a:p>
        </p:txBody>
      </p:sp>
      <p:sp>
        <p:nvSpPr>
          <p:cNvPr id="6" name="Text Placeholder 5">
            <a:extLst>
              <a:ext uri="{FF2B5EF4-FFF2-40B4-BE49-F238E27FC236}">
                <a16:creationId xmlns:a16="http://schemas.microsoft.com/office/drawing/2014/main" id="{18FBFDD7-E16E-4E97-8765-A5E7BFD1BC26}"/>
              </a:ext>
            </a:extLst>
          </p:cNvPr>
          <p:cNvSpPr>
            <a:spLocks noGrp="1"/>
          </p:cNvSpPr>
          <p:nvPr>
            <p:ph type="body" sz="quarter" idx="10"/>
          </p:nvPr>
        </p:nvSpPr>
        <p:spPr/>
        <p:txBody>
          <a:bodyPr>
            <a:normAutofit fontScale="85000" lnSpcReduction="20000"/>
          </a:bodyPr>
          <a:lstStyle/>
          <a:p>
            <a:r>
              <a:rPr lang="en-US" dirty="0">
                <a:solidFill>
                  <a:schemeClr val="bg1"/>
                </a:solidFill>
              </a:rPr>
              <a:t>WIC Services for Participants with Limited English Proficiency</a:t>
            </a:r>
          </a:p>
        </p:txBody>
      </p:sp>
      <p:sp>
        <p:nvSpPr>
          <p:cNvPr id="4" name="Slide Number Placeholder 3">
            <a:extLst>
              <a:ext uri="{FF2B5EF4-FFF2-40B4-BE49-F238E27FC236}">
                <a16:creationId xmlns:a16="http://schemas.microsoft.com/office/drawing/2014/main" id="{35BC3046-A490-4882-AF96-B5104DE05574}"/>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32</a:t>
            </a:fld>
            <a:endParaRPr lang="en-US"/>
          </a:p>
        </p:txBody>
      </p:sp>
      <p:pic>
        <p:nvPicPr>
          <p:cNvPr id="5" name="Picture 4" descr="A picture containing person, man, indoor&#10;&#10;Description generated with very high confidence">
            <a:extLst>
              <a:ext uri="{FF2B5EF4-FFF2-40B4-BE49-F238E27FC236}">
                <a16:creationId xmlns:a16="http://schemas.microsoft.com/office/drawing/2014/main" id="{FEFC29EC-C9FA-433E-92D3-AE0ACEA5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5327" y="0"/>
            <a:ext cx="3476673" cy="6857990"/>
          </a:xfrm>
          <a:prstGeom prst="rect">
            <a:avLst/>
          </a:prstGeom>
          <a:effectLst/>
        </p:spPr>
      </p:pic>
      <p:sp>
        <p:nvSpPr>
          <p:cNvPr id="9" name="Title 3">
            <a:extLst>
              <a:ext uri="{FF2B5EF4-FFF2-40B4-BE49-F238E27FC236}">
                <a16:creationId xmlns:a16="http://schemas.microsoft.com/office/drawing/2014/main" id="{B2002E20-9B73-48B6-887C-F8E6327539CF}"/>
              </a:ext>
            </a:extLst>
          </p:cNvPr>
          <p:cNvSpPr txBox="1">
            <a:spLocks/>
          </p:cNvSpPr>
          <p:nvPr/>
        </p:nvSpPr>
        <p:spPr>
          <a:xfrm>
            <a:off x="609600" y="204788"/>
            <a:ext cx="6280033" cy="993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ea typeface="Verdana" panose="020B0604030504040204" pitchFamily="34" charset="0"/>
              </a:rPr>
              <a:t>How are we doing?</a:t>
            </a:r>
          </a:p>
        </p:txBody>
      </p:sp>
    </p:spTree>
    <p:custDataLst>
      <p:tags r:id="rId1"/>
    </p:custDataLst>
    <p:extLst>
      <p:ext uri="{BB962C8B-B14F-4D97-AF65-F5344CB8AC3E}">
        <p14:creationId xmlns:p14="http://schemas.microsoft.com/office/powerpoint/2010/main" val="92529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685800" y="1791441"/>
            <a:ext cx="9448799"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Verdana" panose="020B0604030504040204" pitchFamily="34" charset="0"/>
                <a:cs typeface="+mj-cs"/>
              </a:rPr>
              <a:t>Public Notification Requirements</a:t>
            </a:r>
          </a:p>
          <a:p>
            <a:pPr>
              <a:lnSpc>
                <a:spcPct val="90000"/>
              </a:lnSpc>
              <a:spcBef>
                <a:spcPct val="0"/>
              </a:spcBef>
              <a:spcAft>
                <a:spcPts val="600"/>
              </a:spcAft>
            </a:pPr>
            <a:endParaRPr lang="en-US" sz="3700" dirty="0">
              <a:latin typeface="+mj-lt"/>
              <a:ea typeface="+mj-ea"/>
              <a:cs typeface="+mj-cs"/>
            </a:endParaRP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33</a:t>
            </a:fld>
            <a:endParaRPr lang="en-US"/>
          </a:p>
        </p:txBody>
      </p:sp>
    </p:spTree>
    <p:custDataLst>
      <p:tags r:id="rId1"/>
    </p:custDataLst>
    <p:extLst>
      <p:ext uri="{BB962C8B-B14F-4D97-AF65-F5344CB8AC3E}">
        <p14:creationId xmlns:p14="http://schemas.microsoft.com/office/powerpoint/2010/main" val="108536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0" y="2209800"/>
            <a:ext cx="7162800" cy="1371599"/>
          </a:xfrm>
        </p:spPr>
        <p:txBody>
          <a:bodyPr anchor="ctr">
            <a:normAutofit/>
          </a:bodyPr>
          <a:lstStyle/>
          <a:p>
            <a:r>
              <a:rPr lang="en-US" b="0" dirty="0"/>
              <a:t>What are WIC’s requirements for public notification and outreach?</a:t>
            </a:r>
          </a:p>
        </p:txBody>
      </p:sp>
      <p:sp>
        <p:nvSpPr>
          <p:cNvPr id="4" name="Text Placeholder 3">
            <a:extLst>
              <a:ext uri="{FF2B5EF4-FFF2-40B4-BE49-F238E27FC236}">
                <a16:creationId xmlns:a16="http://schemas.microsoft.com/office/drawing/2014/main" id="{CAED2CF1-74A3-42E4-A8BD-9A5E0644E2CA}"/>
              </a:ext>
            </a:extLst>
          </p:cNvPr>
          <p:cNvSpPr>
            <a:spLocks noGrp="1"/>
          </p:cNvSpPr>
          <p:nvPr>
            <p:ph type="body" sz="quarter" idx="10"/>
          </p:nvPr>
        </p:nvSpPr>
        <p:spPr/>
        <p:txBody>
          <a:bodyPr>
            <a:normAutofit fontScale="85000" lnSpcReduction="20000"/>
          </a:bodyPr>
          <a:lstStyle/>
          <a:p>
            <a:r>
              <a:rPr lang="en-US" dirty="0"/>
              <a:t>Public Notification Requirements</a:t>
            </a:r>
          </a:p>
        </p:txBody>
      </p:sp>
      <p:sp>
        <p:nvSpPr>
          <p:cNvPr id="2" name="Title 1"/>
          <p:cNvSpPr>
            <a:spLocks noGrp="1"/>
          </p:cNvSpPr>
          <p:nvPr>
            <p:ph type="title" idx="4294967295"/>
          </p:nvPr>
        </p:nvSpPr>
        <p:spPr>
          <a:xfrm>
            <a:off x="609600" y="251833"/>
            <a:ext cx="10058400" cy="1195968"/>
          </a:xfrm>
        </p:spPr>
        <p:txBody>
          <a:bodyPr anchor="ctr">
            <a:normAutofit/>
          </a:bodyPr>
          <a:lstStyle/>
          <a:p>
            <a:r>
              <a:rPr lang="en-US" sz="4000" b="1" dirty="0">
                <a:ea typeface="Verdana" panose="020B0604030504040204" pitchFamily="34" charset="0"/>
              </a:rPr>
              <a:t>Public notification and outreach requirements</a:t>
            </a:r>
          </a:p>
        </p:txBody>
      </p:sp>
      <p:pic>
        <p:nvPicPr>
          <p:cNvPr id="10" name="Picture 9">
            <a:extLst>
              <a:ext uri="{FF2B5EF4-FFF2-40B4-BE49-F238E27FC236}">
                <a16:creationId xmlns:a16="http://schemas.microsoft.com/office/drawing/2014/main" id="{6FA5AC41-3DED-41FC-9DCF-BCFB015E50E9}"/>
              </a:ext>
            </a:extLst>
          </p:cNvPr>
          <p:cNvPicPr>
            <a:picLocks noChangeAspect="1"/>
          </p:cNvPicPr>
          <p:nvPr/>
        </p:nvPicPr>
        <p:blipFill>
          <a:blip r:embed="rId4"/>
          <a:stretch>
            <a:fillRect/>
          </a:stretch>
        </p:blipFill>
        <p:spPr>
          <a:xfrm>
            <a:off x="8305800" y="1676400"/>
            <a:ext cx="2781300" cy="429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61747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4E2251-F01A-4C0F-98B9-912B1ACCD312}"/>
              </a:ext>
            </a:extLst>
          </p:cNvPr>
          <p:cNvSpPr>
            <a:spLocks noGrp="1"/>
          </p:cNvSpPr>
          <p:nvPr>
            <p:ph type="body" sz="quarter" idx="10"/>
          </p:nvPr>
        </p:nvSpPr>
        <p:spPr/>
        <p:txBody>
          <a:bodyPr>
            <a:normAutofit fontScale="85000" lnSpcReduction="20000"/>
          </a:bodyPr>
          <a:lstStyle/>
          <a:p>
            <a:r>
              <a:rPr lang="en-US" dirty="0"/>
              <a:t>Public Notification Requirements</a:t>
            </a:r>
          </a:p>
        </p:txBody>
      </p:sp>
      <p:sp>
        <p:nvSpPr>
          <p:cNvPr id="2" name="Title 1"/>
          <p:cNvSpPr>
            <a:spLocks noGrp="1"/>
          </p:cNvSpPr>
          <p:nvPr>
            <p:ph type="title" idx="4294967295"/>
          </p:nvPr>
        </p:nvSpPr>
        <p:spPr>
          <a:xfrm>
            <a:off x="609600" y="304800"/>
            <a:ext cx="8534400" cy="2005013"/>
          </a:xfrm>
        </p:spPr>
        <p:txBody>
          <a:bodyPr anchor="t">
            <a:normAutofit/>
          </a:bodyPr>
          <a:lstStyle/>
          <a:p>
            <a:r>
              <a:rPr lang="en-US" sz="3600" b="1" dirty="0">
                <a:latin typeface="Verdana" panose="020B0604030504040204" pitchFamily="34" charset="0"/>
                <a:ea typeface="Verdana" panose="020B0604030504040204" pitchFamily="34" charset="0"/>
              </a:rPr>
              <a:t>Non-discrimination statement</a:t>
            </a:r>
          </a:p>
        </p:txBody>
      </p:sp>
      <p:sp>
        <p:nvSpPr>
          <p:cNvPr id="8" name="TextBox 7">
            <a:extLst>
              <a:ext uri="{FF2B5EF4-FFF2-40B4-BE49-F238E27FC236}">
                <a16:creationId xmlns:a16="http://schemas.microsoft.com/office/drawing/2014/main" id="{265784E1-23A9-4471-A93D-4A66651C63A9}"/>
              </a:ext>
            </a:extLst>
          </p:cNvPr>
          <p:cNvSpPr txBox="1"/>
          <p:nvPr/>
        </p:nvSpPr>
        <p:spPr>
          <a:xfrm>
            <a:off x="762000" y="1143000"/>
            <a:ext cx="10134600" cy="3539430"/>
          </a:xfrm>
          <a:prstGeom prst="rect">
            <a:avLst/>
          </a:prstGeom>
          <a:noFill/>
        </p:spPr>
        <p:txBody>
          <a:bodyPr wrap="square">
            <a:spAutoFit/>
          </a:bodyPr>
          <a:lstStyle/>
          <a:p>
            <a:pPr lvl="0"/>
            <a:r>
              <a:rPr lang="en-US" sz="2800" dirty="0">
                <a:ea typeface="Verdana" panose="020B0604030504040204" pitchFamily="34" charset="0"/>
              </a:rPr>
              <a:t>Required on anything (print or electronic) that </a:t>
            </a:r>
            <a:br>
              <a:rPr lang="en-US" sz="2800" dirty="0">
                <a:ea typeface="Verdana" panose="020B0604030504040204" pitchFamily="34" charset="0"/>
              </a:rPr>
            </a:br>
            <a:r>
              <a:rPr lang="en-US" sz="2800" dirty="0">
                <a:ea typeface="Verdana" panose="020B0604030504040204" pitchFamily="34" charset="0"/>
              </a:rPr>
              <a:t>has an outreach message or information on</a:t>
            </a:r>
            <a:br>
              <a:rPr lang="en-US" sz="2800" dirty="0">
                <a:ea typeface="Verdana" panose="020B0604030504040204" pitchFamily="34" charset="0"/>
              </a:rPr>
            </a:br>
            <a:r>
              <a:rPr lang="en-US" sz="2800" dirty="0">
                <a:ea typeface="Verdana" panose="020B0604030504040204" pitchFamily="34" charset="0"/>
              </a:rPr>
              <a:t>WIC benefits and services</a:t>
            </a:r>
          </a:p>
          <a:p>
            <a:pPr lvl="0"/>
            <a:endParaRPr lang="en-US" sz="2800" dirty="0">
              <a:ea typeface="Verdana" panose="020B0604030504040204" pitchFamily="34" charset="0"/>
            </a:endParaRPr>
          </a:p>
          <a:p>
            <a:pPr lvl="0"/>
            <a:r>
              <a:rPr lang="en-US" sz="2800" dirty="0">
                <a:ea typeface="Verdana" panose="020B0604030504040204" pitchFamily="34" charset="0"/>
              </a:rPr>
              <a:t>Wording is provided in </a:t>
            </a:r>
            <a:r>
              <a:rPr lang="en-US" sz="2800" dirty="0">
                <a:ea typeface="Verdana" panose="020B0604030504040204" pitchFamily="34" charset="0"/>
                <a:hlinkClick r:id="rId4"/>
              </a:rPr>
              <a:t>Policy 452: Civil Rights</a:t>
            </a:r>
            <a:endParaRPr lang="en-US" sz="2800" dirty="0">
              <a:ea typeface="Verdana" panose="020B0604030504040204" pitchFamily="34" charset="0"/>
            </a:endParaRPr>
          </a:p>
          <a:p>
            <a:pPr lvl="0"/>
            <a:endParaRPr lang="en-US" sz="2800" dirty="0">
              <a:ea typeface="Verdana" panose="020B0604030504040204" pitchFamily="34" charset="0"/>
            </a:endParaRPr>
          </a:p>
          <a:p>
            <a:pPr lvl="0"/>
            <a:r>
              <a:rPr lang="en-US" sz="2800" dirty="0">
                <a:ea typeface="Verdana" panose="020B0604030504040204" pitchFamily="34" charset="0"/>
              </a:rPr>
              <a:t>Some local agencies will use language </a:t>
            </a:r>
            <a:br>
              <a:rPr lang="en-US" sz="2800" dirty="0">
                <a:ea typeface="Verdana" panose="020B0604030504040204" pitchFamily="34" charset="0"/>
              </a:rPr>
            </a:br>
            <a:r>
              <a:rPr lang="en-US" sz="2800" dirty="0">
                <a:ea typeface="Verdana" panose="020B0604030504040204" pitchFamily="34" charset="0"/>
              </a:rPr>
              <a:t>provided by their organization</a:t>
            </a:r>
          </a:p>
        </p:txBody>
      </p:sp>
      <p:pic>
        <p:nvPicPr>
          <p:cNvPr id="5" name="Picture 4">
            <a:extLst>
              <a:ext uri="{FF2B5EF4-FFF2-40B4-BE49-F238E27FC236}">
                <a16:creationId xmlns:a16="http://schemas.microsoft.com/office/drawing/2014/main" id="{4169FB3A-D822-1143-05E2-AD92D55804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1652">
            <a:off x="7899272" y="1218728"/>
            <a:ext cx="3517638" cy="4675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48755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4E2251-F01A-4C0F-98B9-912B1ACCD312}"/>
              </a:ext>
            </a:extLst>
          </p:cNvPr>
          <p:cNvSpPr>
            <a:spLocks noGrp="1"/>
          </p:cNvSpPr>
          <p:nvPr>
            <p:ph type="body" sz="quarter" idx="10"/>
          </p:nvPr>
        </p:nvSpPr>
        <p:spPr/>
        <p:txBody>
          <a:bodyPr>
            <a:normAutofit fontScale="85000" lnSpcReduction="20000"/>
          </a:bodyPr>
          <a:lstStyle/>
          <a:p>
            <a:r>
              <a:rPr lang="en-US" dirty="0"/>
              <a:t>Public Notification Requirements</a:t>
            </a:r>
          </a:p>
        </p:txBody>
      </p:sp>
      <p:sp>
        <p:nvSpPr>
          <p:cNvPr id="2" name="Title 1"/>
          <p:cNvSpPr>
            <a:spLocks noGrp="1"/>
          </p:cNvSpPr>
          <p:nvPr>
            <p:ph type="title" idx="4294967295"/>
          </p:nvPr>
        </p:nvSpPr>
        <p:spPr>
          <a:xfrm>
            <a:off x="609600" y="304801"/>
            <a:ext cx="8534400" cy="762000"/>
          </a:xfrm>
        </p:spPr>
        <p:txBody>
          <a:bodyPr anchor="t">
            <a:normAutofit/>
          </a:bodyPr>
          <a:lstStyle/>
          <a:p>
            <a:r>
              <a:rPr lang="en-US" sz="3600" b="1" dirty="0">
                <a:latin typeface="Verdana" panose="020B0604030504040204" pitchFamily="34" charset="0"/>
                <a:ea typeface="Verdana" panose="020B0604030504040204" pitchFamily="34" charset="0"/>
              </a:rPr>
              <a:t>Example</a:t>
            </a:r>
          </a:p>
        </p:txBody>
      </p:sp>
      <p:sp>
        <p:nvSpPr>
          <p:cNvPr id="8" name="TextBox 7">
            <a:extLst>
              <a:ext uri="{FF2B5EF4-FFF2-40B4-BE49-F238E27FC236}">
                <a16:creationId xmlns:a16="http://schemas.microsoft.com/office/drawing/2014/main" id="{265784E1-23A9-4471-A93D-4A66651C63A9}"/>
              </a:ext>
            </a:extLst>
          </p:cNvPr>
          <p:cNvSpPr txBox="1"/>
          <p:nvPr/>
        </p:nvSpPr>
        <p:spPr>
          <a:xfrm>
            <a:off x="914400" y="1357845"/>
            <a:ext cx="5334000" cy="3502882"/>
          </a:xfrm>
          <a:prstGeom prst="rect">
            <a:avLst/>
          </a:prstGeom>
          <a:noFill/>
        </p:spPr>
        <p:txBody>
          <a:bodyPr wrap="square">
            <a:spAutoFit/>
          </a:bodyPr>
          <a:lstStyle/>
          <a:p>
            <a:pPr lvl="0">
              <a:lnSpc>
                <a:spcPct val="114000"/>
              </a:lnSpc>
            </a:pPr>
            <a:r>
              <a:rPr lang="en-US" altLang="en-US" sz="2800" dirty="0">
                <a:solidFill>
                  <a:schemeClr val="tx1"/>
                </a:solidFill>
                <a:ea typeface="Verdana" panose="020B0604030504040204" pitchFamily="34" charset="0"/>
              </a:rPr>
              <a:t>A newspaper wants to run a story about the local WIC clinic’s conversion to </a:t>
            </a:r>
            <a:r>
              <a:rPr lang="en-US" altLang="en-US" sz="2800" dirty="0" err="1">
                <a:solidFill>
                  <a:schemeClr val="tx1"/>
                </a:solidFill>
                <a:ea typeface="Verdana" panose="020B0604030504040204" pitchFamily="34" charset="0"/>
              </a:rPr>
              <a:t>eWIC</a:t>
            </a:r>
            <a:endParaRPr lang="en-US" altLang="en-US" sz="2800" dirty="0">
              <a:ea typeface="Verdana" panose="020B0604030504040204" pitchFamily="34" charset="0"/>
            </a:endParaRPr>
          </a:p>
          <a:p>
            <a:pPr lvl="0">
              <a:lnSpc>
                <a:spcPct val="114000"/>
              </a:lnSpc>
            </a:pPr>
            <a:endParaRPr lang="en-US" altLang="en-US" sz="2800" dirty="0">
              <a:solidFill>
                <a:schemeClr val="tx1"/>
              </a:solidFill>
              <a:ea typeface="Verdana" panose="020B0604030504040204" pitchFamily="34" charset="0"/>
            </a:endParaRPr>
          </a:p>
          <a:p>
            <a:pPr lvl="0">
              <a:lnSpc>
                <a:spcPct val="114000"/>
              </a:lnSpc>
            </a:pPr>
            <a:r>
              <a:rPr lang="en-US" altLang="en-US" sz="2800" dirty="0">
                <a:solidFill>
                  <a:schemeClr val="tx1"/>
                </a:solidFill>
                <a:ea typeface="Verdana" panose="020B0604030504040204" pitchFamily="34" charset="0"/>
              </a:rPr>
              <a:t>Does the newspaper need to print the non-discrimination statement in their story? </a:t>
            </a:r>
            <a:endParaRPr lang="en-US" sz="2800" dirty="0">
              <a:ea typeface="Verdana" panose="020B0604030504040204" pitchFamily="34" charset="0"/>
            </a:endParaRPr>
          </a:p>
        </p:txBody>
      </p:sp>
      <p:pic>
        <p:nvPicPr>
          <p:cNvPr id="5" name="Picture 4" descr="Rolls of Newspaper">
            <a:extLst>
              <a:ext uri="{FF2B5EF4-FFF2-40B4-BE49-F238E27FC236}">
                <a16:creationId xmlns:a16="http://schemas.microsoft.com/office/drawing/2014/main" id="{31C75C44-060A-429F-83EC-D814560631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1895" y="1159727"/>
            <a:ext cx="5850105" cy="3899118"/>
          </a:xfrm>
          <a:prstGeom prst="rect">
            <a:avLst/>
          </a:prstGeom>
        </p:spPr>
      </p:pic>
    </p:spTree>
    <p:custDataLst>
      <p:tags r:id="rId1"/>
    </p:custDataLst>
    <p:extLst>
      <p:ext uri="{BB962C8B-B14F-4D97-AF65-F5344CB8AC3E}">
        <p14:creationId xmlns:p14="http://schemas.microsoft.com/office/powerpoint/2010/main" val="384672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99D265-8A5A-4F76-9D67-3D556012E2DC}"/>
              </a:ext>
            </a:extLst>
          </p:cNvPr>
          <p:cNvSpPr txBox="1"/>
          <p:nvPr/>
        </p:nvSpPr>
        <p:spPr>
          <a:xfrm>
            <a:off x="1905000" y="1447800"/>
            <a:ext cx="6019800" cy="2678635"/>
          </a:xfrm>
          <a:prstGeom prst="rect">
            <a:avLst/>
          </a:prstGeom>
        </p:spPr>
        <p:txBody>
          <a:bodyPr vert="horz" lIns="91440" tIns="45720" rIns="91440" bIns="45720" rtlCol="0" anchor="b">
            <a:noAutofit/>
          </a:bodyPr>
          <a:lstStyle/>
          <a:p>
            <a:pPr>
              <a:lnSpc>
                <a:spcPct val="120000"/>
              </a:lnSpc>
              <a:spcBef>
                <a:spcPct val="0"/>
              </a:spcBef>
              <a:spcAft>
                <a:spcPts val="600"/>
              </a:spcAft>
            </a:pPr>
            <a:r>
              <a:rPr lang="en-US" sz="3600" dirty="0">
                <a:latin typeface="+mj-lt"/>
                <a:ea typeface="Verdana" panose="020B0604030504040204" pitchFamily="34" charset="0"/>
                <a:cs typeface="+mj-cs"/>
              </a:rPr>
              <a:t>All WIC clinics are required to display “And Justice for All” posters in an easy-to-see location</a:t>
            </a:r>
          </a:p>
        </p:txBody>
      </p:sp>
      <p:sp>
        <p:nvSpPr>
          <p:cNvPr id="4" name="Text Placeholder 3">
            <a:extLst>
              <a:ext uri="{FF2B5EF4-FFF2-40B4-BE49-F238E27FC236}">
                <a16:creationId xmlns:a16="http://schemas.microsoft.com/office/drawing/2014/main" id="{B2FFEA48-AF13-4707-9C14-90FC727F6DD2}"/>
              </a:ext>
            </a:extLst>
          </p:cNvPr>
          <p:cNvSpPr>
            <a:spLocks noGrp="1"/>
          </p:cNvSpPr>
          <p:nvPr>
            <p:ph type="body" sz="quarter" idx="10"/>
          </p:nvPr>
        </p:nvSpPr>
        <p:spPr/>
        <p:txBody>
          <a:bodyPr>
            <a:normAutofit fontScale="85000" lnSpcReduction="20000"/>
          </a:bodyPr>
          <a:lstStyle/>
          <a:p>
            <a:r>
              <a:rPr lang="en-US" dirty="0"/>
              <a:t>Displaying “And Justice for All” Posters</a:t>
            </a:r>
          </a:p>
        </p:txBody>
      </p:sp>
      <p:sp>
        <p:nvSpPr>
          <p:cNvPr id="2" name="Slide Number Placeholder 1">
            <a:extLst>
              <a:ext uri="{FF2B5EF4-FFF2-40B4-BE49-F238E27FC236}">
                <a16:creationId xmlns:a16="http://schemas.microsoft.com/office/drawing/2014/main" id="{F8DD43DC-AE69-48DC-94AA-15C4A2083AEB}"/>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37</a:t>
            </a:fld>
            <a:endParaRPr lang="en-US"/>
          </a:p>
        </p:txBody>
      </p:sp>
      <p:pic>
        <p:nvPicPr>
          <p:cNvPr id="5" name="Picture 4">
            <a:extLst>
              <a:ext uri="{FF2B5EF4-FFF2-40B4-BE49-F238E27FC236}">
                <a16:creationId xmlns:a16="http://schemas.microsoft.com/office/drawing/2014/main" id="{7EEADFE3-29B4-490D-A029-EA3A2652EE6A}"/>
              </a:ext>
            </a:extLst>
          </p:cNvPr>
          <p:cNvPicPr>
            <a:picLocks noChangeAspect="1"/>
          </p:cNvPicPr>
          <p:nvPr/>
        </p:nvPicPr>
        <p:blipFill>
          <a:blip r:embed="rId4"/>
          <a:stretch>
            <a:fillRect/>
          </a:stretch>
        </p:blipFill>
        <p:spPr>
          <a:xfrm>
            <a:off x="8001000" y="1047600"/>
            <a:ext cx="3086100" cy="476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46785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type="body" sz="quarter" idx="10"/>
          </p:nvPr>
        </p:nvSpPr>
        <p:spPr/>
        <p:txBody>
          <a:bodyPr anchor="ctr">
            <a:normAutofit fontScale="92500" lnSpcReduction="10000"/>
          </a:bodyPr>
          <a:lstStyle/>
          <a:p>
            <a:r>
              <a:rPr lang="en-US" sz="2400" dirty="0"/>
              <a:t>Displaying “And Justice for All” Posters</a:t>
            </a:r>
          </a:p>
        </p:txBody>
      </p:sp>
      <p:sp>
        <p:nvSpPr>
          <p:cNvPr id="3" name="Slide Number Placeholder 2">
            <a:extLst>
              <a:ext uri="{FF2B5EF4-FFF2-40B4-BE49-F238E27FC236}">
                <a16:creationId xmlns:a16="http://schemas.microsoft.com/office/drawing/2014/main" id="{9B503B44-084B-4E8F-B279-EF8FB3833AB4}"/>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38</a:t>
            </a:fld>
            <a:endParaRPr lang="en-US"/>
          </a:p>
        </p:txBody>
      </p:sp>
      <p:sp>
        <p:nvSpPr>
          <p:cNvPr id="10" name="Content Placeholder 9">
            <a:extLst>
              <a:ext uri="{FF2B5EF4-FFF2-40B4-BE49-F238E27FC236}">
                <a16:creationId xmlns:a16="http://schemas.microsoft.com/office/drawing/2014/main" id="{BFFECF79-62FC-4998-B4E9-D78B85112CC1}"/>
              </a:ext>
            </a:extLst>
          </p:cNvPr>
          <p:cNvSpPr>
            <a:spLocks noGrp="1"/>
          </p:cNvSpPr>
          <p:nvPr>
            <p:ph sz="half" idx="2"/>
          </p:nvPr>
        </p:nvSpPr>
        <p:spPr/>
        <p:txBody>
          <a:bodyPr>
            <a:normAutofit/>
          </a:bodyPr>
          <a:lstStyle/>
          <a:p>
            <a:r>
              <a:rPr lang="en-US" sz="4400" b="1" dirty="0">
                <a:latin typeface="+mj-lt"/>
                <a:ea typeface="Verdana" panose="020B0604030504040204" pitchFamily="34" charset="0"/>
              </a:rPr>
              <a:t>“Easy to see” location</a:t>
            </a:r>
          </a:p>
        </p:txBody>
      </p:sp>
      <p:pic>
        <p:nvPicPr>
          <p:cNvPr id="11" name="Picture 10" descr="A living room filled with furniture and a tv&#10;&#10;Description generated with very high confidence">
            <a:extLst>
              <a:ext uri="{FF2B5EF4-FFF2-40B4-BE49-F238E27FC236}">
                <a16:creationId xmlns:a16="http://schemas.microsoft.com/office/drawing/2014/main" id="{FD0415EB-3EE3-4B49-930B-FD2B4C19BE96}"/>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855579" y="1544529"/>
            <a:ext cx="5021179" cy="3332271"/>
          </a:xfrm>
          <a:prstGeom prst="rect">
            <a:avLst/>
          </a:prstGeom>
          <a:noFill/>
          <a:ln>
            <a:solidFill>
              <a:schemeClr val="tx1"/>
            </a:solidFill>
          </a:ln>
        </p:spPr>
      </p:pic>
      <p:pic>
        <p:nvPicPr>
          <p:cNvPr id="12" name="Picture 11" descr="A living room filled with furniture and a tv&#10;&#10;Description generated with very high confidence">
            <a:extLst>
              <a:ext uri="{FF2B5EF4-FFF2-40B4-BE49-F238E27FC236}">
                <a16:creationId xmlns:a16="http://schemas.microsoft.com/office/drawing/2014/main" id="{B4029EE8-FC92-4F15-8BBF-2254DFB5F58C}"/>
              </a:ext>
            </a:extLst>
          </p:cNvPr>
          <p:cNvPicPr/>
          <p:nvPr/>
        </p:nvPicPr>
        <p:blipFill>
          <a:blip r:embed="rId5" cstate="screen">
            <a:extLst>
              <a:ext uri="{28A0092B-C50C-407E-A947-70E740481C1C}">
                <a14:useLocalDpi xmlns:a14="http://schemas.microsoft.com/office/drawing/2010/main"/>
              </a:ext>
            </a:extLst>
          </a:blip>
          <a:stretch>
            <a:fillRect/>
          </a:stretch>
        </p:blipFill>
        <p:spPr>
          <a:xfrm>
            <a:off x="6629399" y="1531937"/>
            <a:ext cx="4563979" cy="3344864"/>
          </a:xfrm>
          <a:prstGeom prst="rect">
            <a:avLst/>
          </a:prstGeom>
          <a:ln>
            <a:solidFill>
              <a:schemeClr val="tx1"/>
            </a:solidFill>
          </a:ln>
        </p:spPr>
      </p:pic>
      <p:sp>
        <p:nvSpPr>
          <p:cNvPr id="13" name="Oval 12">
            <a:extLst>
              <a:ext uri="{FF2B5EF4-FFF2-40B4-BE49-F238E27FC236}">
                <a16:creationId xmlns:a16="http://schemas.microsoft.com/office/drawing/2014/main" id="{F49904EC-1554-4941-84D0-CB8445EF96D1}"/>
              </a:ext>
            </a:extLst>
          </p:cNvPr>
          <p:cNvSpPr/>
          <p:nvPr/>
        </p:nvSpPr>
        <p:spPr>
          <a:xfrm>
            <a:off x="5099048" y="2458930"/>
            <a:ext cx="37592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99FED4A-DA57-4C3E-8C86-43279823CAE1}"/>
              </a:ext>
            </a:extLst>
          </p:cNvPr>
          <p:cNvSpPr/>
          <p:nvPr/>
        </p:nvSpPr>
        <p:spPr>
          <a:xfrm>
            <a:off x="9593915" y="1828800"/>
            <a:ext cx="53340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4951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99D265-8A5A-4F76-9D67-3D556012E2DC}"/>
              </a:ext>
            </a:extLst>
          </p:cNvPr>
          <p:cNvSpPr txBox="1"/>
          <p:nvPr/>
        </p:nvSpPr>
        <p:spPr>
          <a:xfrm>
            <a:off x="1181101" y="1219200"/>
            <a:ext cx="6019800" cy="2678635"/>
          </a:xfrm>
          <a:prstGeom prst="rect">
            <a:avLst/>
          </a:prstGeom>
        </p:spPr>
        <p:txBody>
          <a:bodyPr vert="horz" lIns="91440" tIns="45720" rIns="91440" bIns="45720" rtlCol="0" anchor="b">
            <a:noAutofit/>
          </a:bodyPr>
          <a:lstStyle/>
          <a:p>
            <a:pPr>
              <a:lnSpc>
                <a:spcPct val="112000"/>
              </a:lnSpc>
              <a:spcBef>
                <a:spcPct val="0"/>
              </a:spcBef>
              <a:spcAft>
                <a:spcPts val="600"/>
              </a:spcAft>
            </a:pPr>
            <a:r>
              <a:rPr lang="en-US" sz="3600" dirty="0">
                <a:ea typeface="Verdana" panose="020B0604030504040204" pitchFamily="34" charset="0"/>
                <a:cs typeface="+mj-cs"/>
              </a:rPr>
              <a:t>Why is it important that this poster is in an easy-to-see location? </a:t>
            </a:r>
          </a:p>
        </p:txBody>
      </p:sp>
      <p:sp>
        <p:nvSpPr>
          <p:cNvPr id="4" name="Text Placeholder 3">
            <a:extLst>
              <a:ext uri="{FF2B5EF4-FFF2-40B4-BE49-F238E27FC236}">
                <a16:creationId xmlns:a16="http://schemas.microsoft.com/office/drawing/2014/main" id="{B2FFEA48-AF13-4707-9C14-90FC727F6DD2}"/>
              </a:ext>
            </a:extLst>
          </p:cNvPr>
          <p:cNvSpPr>
            <a:spLocks noGrp="1"/>
          </p:cNvSpPr>
          <p:nvPr>
            <p:ph type="body" sz="quarter" idx="10"/>
          </p:nvPr>
        </p:nvSpPr>
        <p:spPr/>
        <p:txBody>
          <a:bodyPr>
            <a:normAutofit fontScale="85000" lnSpcReduction="20000"/>
          </a:bodyPr>
          <a:lstStyle/>
          <a:p>
            <a:r>
              <a:rPr lang="en-US" dirty="0"/>
              <a:t>Displaying “And Justice for All” Posters</a:t>
            </a:r>
          </a:p>
        </p:txBody>
      </p:sp>
      <p:sp>
        <p:nvSpPr>
          <p:cNvPr id="2" name="Slide Number Placeholder 1">
            <a:extLst>
              <a:ext uri="{FF2B5EF4-FFF2-40B4-BE49-F238E27FC236}">
                <a16:creationId xmlns:a16="http://schemas.microsoft.com/office/drawing/2014/main" id="{F8DD43DC-AE69-48DC-94AA-15C4A2083AEB}"/>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39</a:t>
            </a:fld>
            <a:endParaRPr lang="en-US"/>
          </a:p>
        </p:txBody>
      </p:sp>
      <p:pic>
        <p:nvPicPr>
          <p:cNvPr id="8" name="Picture 7">
            <a:extLst>
              <a:ext uri="{FF2B5EF4-FFF2-40B4-BE49-F238E27FC236}">
                <a16:creationId xmlns:a16="http://schemas.microsoft.com/office/drawing/2014/main" id="{A86D9CBE-9F93-4BF1-A3D7-111D625E3F8C}"/>
              </a:ext>
            </a:extLst>
          </p:cNvPr>
          <p:cNvPicPr>
            <a:picLocks noChangeAspect="1"/>
          </p:cNvPicPr>
          <p:nvPr/>
        </p:nvPicPr>
        <p:blipFill>
          <a:blip r:embed="rId4"/>
          <a:stretch>
            <a:fillRect/>
          </a:stretch>
        </p:blipFill>
        <p:spPr>
          <a:xfrm>
            <a:off x="8001000" y="1047600"/>
            <a:ext cx="3086100" cy="476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6" name="Group 5">
            <a:extLst>
              <a:ext uri="{FF2B5EF4-FFF2-40B4-BE49-F238E27FC236}">
                <a16:creationId xmlns:a16="http://schemas.microsoft.com/office/drawing/2014/main" id="{B5DA6070-AB28-0A26-8E0F-928DEC699B54}"/>
              </a:ext>
            </a:extLst>
          </p:cNvPr>
          <p:cNvGrpSpPr/>
          <p:nvPr/>
        </p:nvGrpSpPr>
        <p:grpSpPr>
          <a:xfrm>
            <a:off x="0" y="0"/>
            <a:ext cx="2895600" cy="533400"/>
            <a:chOff x="0" y="0"/>
            <a:chExt cx="2895600" cy="533400"/>
          </a:xfrm>
        </p:grpSpPr>
        <p:sp>
          <p:nvSpPr>
            <p:cNvPr id="5" name="Rectangle: Single Corner Snipped 4">
              <a:extLst>
                <a:ext uri="{FF2B5EF4-FFF2-40B4-BE49-F238E27FC236}">
                  <a16:creationId xmlns:a16="http://schemas.microsoft.com/office/drawing/2014/main" id="{75D5E175-9353-6450-1FE9-C25383BC22B7}"/>
                </a:ext>
              </a:extLst>
            </p:cNvPr>
            <p:cNvSpPr/>
            <p:nvPr/>
          </p:nvSpPr>
          <p:spPr>
            <a:xfrm>
              <a:off x="0" y="0"/>
              <a:ext cx="2895600" cy="533400"/>
            </a:xfrm>
            <a:prstGeom prst="snip1Rect">
              <a:avLst/>
            </a:prstGeom>
            <a:solidFill>
              <a:srgbClr val="A1C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EF1D7D-0EAD-3509-8C49-3E47DA8A996A}"/>
                </a:ext>
              </a:extLst>
            </p:cNvPr>
            <p:cNvSpPr txBox="1"/>
            <p:nvPr/>
          </p:nvSpPr>
          <p:spPr>
            <a:xfrm>
              <a:off x="342900" y="66645"/>
              <a:ext cx="2552700" cy="400110"/>
            </a:xfrm>
            <a:prstGeom prst="rect">
              <a:avLst/>
            </a:prstGeom>
            <a:noFill/>
          </p:spPr>
          <p:txBody>
            <a:bodyPr wrap="square" rtlCol="0">
              <a:spAutoFit/>
            </a:bodyPr>
            <a:lstStyle/>
            <a:p>
              <a:r>
                <a:rPr lang="en-US" sz="2000" dirty="0">
                  <a:latin typeface="Arial Rounded MT Bold" panose="020F0704030504030204" pitchFamily="34" charset="0"/>
                </a:rPr>
                <a:t>Discussion topic</a:t>
              </a:r>
            </a:p>
          </p:txBody>
        </p:sp>
      </p:grpSp>
    </p:spTree>
    <p:custDataLst>
      <p:tags r:id="rId1"/>
    </p:custDataLst>
    <p:extLst>
      <p:ext uri="{BB962C8B-B14F-4D97-AF65-F5344CB8AC3E}">
        <p14:creationId xmlns:p14="http://schemas.microsoft.com/office/powerpoint/2010/main" val="323873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6036" y="895651"/>
            <a:ext cx="5557102" cy="5276549"/>
          </a:xfrm>
          <a:prstGeom prst="rect">
            <a:avLst/>
          </a:prstGeom>
        </p:spPr>
      </p:pic>
      <p:sp>
        <p:nvSpPr>
          <p:cNvPr id="6" name="TextBox 5">
            <a:extLst>
              <a:ext uri="{FF2B5EF4-FFF2-40B4-BE49-F238E27FC236}">
                <a16:creationId xmlns:a16="http://schemas.microsoft.com/office/drawing/2014/main" id="{C719F967-4D35-48FE-8CA6-250C87156263}"/>
              </a:ext>
            </a:extLst>
          </p:cNvPr>
          <p:cNvSpPr txBox="1"/>
          <p:nvPr/>
        </p:nvSpPr>
        <p:spPr>
          <a:xfrm>
            <a:off x="6883138" y="1449589"/>
            <a:ext cx="4318262" cy="4036811"/>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sz="3600" b="1" dirty="0">
                <a:solidFill>
                  <a:srgbClr val="2E3192"/>
                </a:solidFill>
                <a:latin typeface="Calibri" panose="020F0502020204030204" pitchFamily="34" charset="0"/>
                <a:ea typeface="Verdana" panose="020B0604030504040204" pitchFamily="34" charset="0"/>
              </a:rPr>
              <a:t>Age</a:t>
            </a:r>
          </a:p>
          <a:p>
            <a:pPr marL="457200" indent="-457200">
              <a:lnSpc>
                <a:spcPct val="120000"/>
              </a:lnSpc>
              <a:buFont typeface="Arial" panose="020B0604020202020204" pitchFamily="34" charset="0"/>
              <a:buChar char="•"/>
            </a:pPr>
            <a:r>
              <a:rPr lang="en-US" sz="3600" b="1" dirty="0">
                <a:solidFill>
                  <a:srgbClr val="6C54A3"/>
                </a:solidFill>
                <a:latin typeface="Calibri" panose="020F0502020204030204" pitchFamily="34" charset="0"/>
                <a:ea typeface="Verdana" panose="020B0604030504040204" pitchFamily="34" charset="0"/>
              </a:rPr>
              <a:t>Race</a:t>
            </a:r>
          </a:p>
          <a:p>
            <a:pPr marL="457200" indent="-457200">
              <a:lnSpc>
                <a:spcPct val="120000"/>
              </a:lnSpc>
              <a:buFont typeface="Arial" panose="020B0604020202020204" pitchFamily="34" charset="0"/>
              <a:buChar char="•"/>
            </a:pPr>
            <a:r>
              <a:rPr lang="en-US" sz="3600" b="1" dirty="0">
                <a:solidFill>
                  <a:srgbClr val="31B44B"/>
                </a:solidFill>
                <a:latin typeface="Calibri" panose="020F0502020204030204" pitchFamily="34" charset="0"/>
                <a:ea typeface="Verdana" panose="020B0604030504040204" pitchFamily="34" charset="0"/>
              </a:rPr>
              <a:t>National Origin</a:t>
            </a:r>
          </a:p>
          <a:p>
            <a:pPr marL="457200" indent="-457200">
              <a:lnSpc>
                <a:spcPct val="120000"/>
              </a:lnSpc>
              <a:buFont typeface="Arial" panose="020B0604020202020204" pitchFamily="34" charset="0"/>
              <a:buChar char="•"/>
            </a:pPr>
            <a:r>
              <a:rPr lang="en-US" sz="3600" b="1" dirty="0">
                <a:solidFill>
                  <a:srgbClr val="A1CC3A"/>
                </a:solidFill>
                <a:latin typeface="Calibri" panose="020F0502020204030204" pitchFamily="34" charset="0"/>
                <a:ea typeface="Verdana" panose="020B0604030504040204" pitchFamily="34" charset="0"/>
              </a:rPr>
              <a:t>Sex</a:t>
            </a:r>
          </a:p>
          <a:p>
            <a:pPr marL="457200" indent="-457200">
              <a:lnSpc>
                <a:spcPct val="120000"/>
              </a:lnSpc>
              <a:buFont typeface="Arial" panose="020B0604020202020204" pitchFamily="34" charset="0"/>
              <a:buChar char="•"/>
            </a:pPr>
            <a:r>
              <a:rPr lang="en-US" sz="3600" b="1" dirty="0">
                <a:solidFill>
                  <a:srgbClr val="EE303A"/>
                </a:solidFill>
                <a:latin typeface="Calibri" panose="020F0502020204030204" pitchFamily="34" charset="0"/>
                <a:ea typeface="Verdana" panose="020B0604030504040204" pitchFamily="34" charset="0"/>
              </a:rPr>
              <a:t>Color</a:t>
            </a:r>
          </a:p>
          <a:p>
            <a:pPr marL="457200" indent="-457200">
              <a:lnSpc>
                <a:spcPct val="120000"/>
              </a:lnSpc>
              <a:buFont typeface="Arial" panose="020B0604020202020204" pitchFamily="34" charset="0"/>
              <a:buChar char="•"/>
            </a:pPr>
            <a:r>
              <a:rPr lang="en-US" sz="3600" b="1" dirty="0">
                <a:solidFill>
                  <a:srgbClr val="F2706D"/>
                </a:solidFill>
                <a:latin typeface="Calibri" panose="020F0502020204030204" pitchFamily="34" charset="0"/>
                <a:ea typeface="Verdana" panose="020B0604030504040204" pitchFamily="34" charset="0"/>
              </a:rPr>
              <a:t>Disability</a:t>
            </a:r>
          </a:p>
        </p:txBody>
      </p:sp>
      <p:sp>
        <p:nvSpPr>
          <p:cNvPr id="7" name="TextBox 6">
            <a:extLst>
              <a:ext uri="{FF2B5EF4-FFF2-40B4-BE49-F238E27FC236}">
                <a16:creationId xmlns:a16="http://schemas.microsoft.com/office/drawing/2014/main" id="{3BD0240C-C836-4142-A5CD-1769B034BD26}"/>
              </a:ext>
            </a:extLst>
          </p:cNvPr>
          <p:cNvSpPr txBox="1"/>
          <p:nvPr/>
        </p:nvSpPr>
        <p:spPr>
          <a:xfrm>
            <a:off x="2514600" y="373648"/>
            <a:ext cx="7834460" cy="854080"/>
          </a:xfrm>
          <a:prstGeom prst="rect">
            <a:avLst/>
          </a:prstGeom>
          <a:noFill/>
        </p:spPr>
        <p:txBody>
          <a:bodyPr wrap="square" rtlCol="0">
            <a:spAutoFit/>
          </a:bodyPr>
          <a:lstStyle/>
          <a:p>
            <a:pPr algn="ctr"/>
            <a:r>
              <a:rPr lang="en-US" sz="3600" b="1" dirty="0">
                <a:latin typeface="+mj-lt"/>
                <a:ea typeface="Verdana" panose="020B0604030504040204" pitchFamily="34" charset="0"/>
              </a:rPr>
              <a:t>6 Protected Classes in WIC</a:t>
            </a:r>
          </a:p>
          <a:p>
            <a:endParaRPr lang="en-US" sz="1350" dirty="0"/>
          </a:p>
        </p:txBody>
      </p:sp>
      <p:sp>
        <p:nvSpPr>
          <p:cNvPr id="5" name="Text Placeholder 4">
            <a:extLst>
              <a:ext uri="{FF2B5EF4-FFF2-40B4-BE49-F238E27FC236}">
                <a16:creationId xmlns:a16="http://schemas.microsoft.com/office/drawing/2014/main" id="{798816E6-ADB9-453F-85E4-9DF4B025C3DC}"/>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CB04C64E-76E0-4036-B1D0-85AD7F78DEF0}"/>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4</a:t>
            </a:fld>
            <a:endParaRPr lang="en-US"/>
          </a:p>
        </p:txBody>
      </p:sp>
    </p:spTree>
    <p:custDataLst>
      <p:tags r:id="rId1"/>
    </p:custDataLst>
    <p:extLst>
      <p:ext uri="{BB962C8B-B14F-4D97-AF65-F5344CB8AC3E}">
        <p14:creationId xmlns:p14="http://schemas.microsoft.com/office/powerpoint/2010/main" val="3493241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99D265-8A5A-4F76-9D67-3D556012E2DC}"/>
              </a:ext>
            </a:extLst>
          </p:cNvPr>
          <p:cNvSpPr txBox="1"/>
          <p:nvPr/>
        </p:nvSpPr>
        <p:spPr>
          <a:xfrm>
            <a:off x="1295400" y="2286000"/>
            <a:ext cx="6172200" cy="1453859"/>
          </a:xfrm>
          <a:prstGeom prst="rect">
            <a:avLst/>
          </a:prstGeom>
        </p:spPr>
        <p:txBody>
          <a:bodyPr vert="horz" lIns="91440" tIns="45720" rIns="91440" bIns="45720" rtlCol="0" anchor="b">
            <a:noAutofit/>
          </a:bodyPr>
          <a:lstStyle/>
          <a:p>
            <a:pPr>
              <a:lnSpc>
                <a:spcPct val="120000"/>
              </a:lnSpc>
              <a:spcBef>
                <a:spcPct val="0"/>
              </a:spcBef>
              <a:spcAft>
                <a:spcPts val="600"/>
              </a:spcAft>
            </a:pPr>
            <a:r>
              <a:rPr lang="en-US" sz="3200" dirty="0">
                <a:latin typeface="Verdana" panose="020B0604030504040204" pitchFamily="34" charset="0"/>
                <a:ea typeface="Verdana" panose="020B0604030504040204" pitchFamily="34" charset="0"/>
                <a:cs typeface="+mj-cs"/>
              </a:rPr>
              <a:t>Where is the “And Justice for All” poster in your clinic?</a:t>
            </a:r>
          </a:p>
        </p:txBody>
      </p:sp>
      <p:sp>
        <p:nvSpPr>
          <p:cNvPr id="4" name="Text Placeholder 3">
            <a:extLst>
              <a:ext uri="{FF2B5EF4-FFF2-40B4-BE49-F238E27FC236}">
                <a16:creationId xmlns:a16="http://schemas.microsoft.com/office/drawing/2014/main" id="{B2FFEA48-AF13-4707-9C14-90FC727F6DD2}"/>
              </a:ext>
            </a:extLst>
          </p:cNvPr>
          <p:cNvSpPr>
            <a:spLocks noGrp="1"/>
          </p:cNvSpPr>
          <p:nvPr>
            <p:ph type="body" sz="quarter" idx="10"/>
          </p:nvPr>
        </p:nvSpPr>
        <p:spPr/>
        <p:txBody>
          <a:bodyPr>
            <a:normAutofit fontScale="85000" lnSpcReduction="20000"/>
          </a:bodyPr>
          <a:lstStyle/>
          <a:p>
            <a:r>
              <a:rPr lang="en-US" dirty="0"/>
              <a:t>Displaying “And Justice for All” Posters</a:t>
            </a:r>
          </a:p>
        </p:txBody>
      </p:sp>
      <p:sp>
        <p:nvSpPr>
          <p:cNvPr id="2" name="Slide Number Placeholder 1">
            <a:extLst>
              <a:ext uri="{FF2B5EF4-FFF2-40B4-BE49-F238E27FC236}">
                <a16:creationId xmlns:a16="http://schemas.microsoft.com/office/drawing/2014/main" id="{F8DD43DC-AE69-48DC-94AA-15C4A2083AEB}"/>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40</a:t>
            </a:fld>
            <a:endParaRPr lang="en-US"/>
          </a:p>
        </p:txBody>
      </p:sp>
      <p:pic>
        <p:nvPicPr>
          <p:cNvPr id="8" name="Picture 7">
            <a:extLst>
              <a:ext uri="{FF2B5EF4-FFF2-40B4-BE49-F238E27FC236}">
                <a16:creationId xmlns:a16="http://schemas.microsoft.com/office/drawing/2014/main" id="{7A9C5C07-E704-4FB9-ADC0-AAE301B35F0A}"/>
              </a:ext>
            </a:extLst>
          </p:cNvPr>
          <p:cNvPicPr>
            <a:picLocks noChangeAspect="1"/>
          </p:cNvPicPr>
          <p:nvPr/>
        </p:nvPicPr>
        <p:blipFill>
          <a:blip r:embed="rId4"/>
          <a:stretch>
            <a:fillRect/>
          </a:stretch>
        </p:blipFill>
        <p:spPr>
          <a:xfrm>
            <a:off x="8001000" y="1047600"/>
            <a:ext cx="3086100" cy="476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 name="Group 2">
            <a:extLst>
              <a:ext uri="{FF2B5EF4-FFF2-40B4-BE49-F238E27FC236}">
                <a16:creationId xmlns:a16="http://schemas.microsoft.com/office/drawing/2014/main" id="{040ED39D-89CD-8347-C0EA-16946660B571}"/>
              </a:ext>
            </a:extLst>
          </p:cNvPr>
          <p:cNvGrpSpPr/>
          <p:nvPr/>
        </p:nvGrpSpPr>
        <p:grpSpPr>
          <a:xfrm>
            <a:off x="0" y="0"/>
            <a:ext cx="2895600" cy="533400"/>
            <a:chOff x="0" y="0"/>
            <a:chExt cx="2895600" cy="533400"/>
          </a:xfrm>
        </p:grpSpPr>
        <p:sp>
          <p:nvSpPr>
            <p:cNvPr id="6" name="Rectangle: Single Corner Snipped 5">
              <a:extLst>
                <a:ext uri="{FF2B5EF4-FFF2-40B4-BE49-F238E27FC236}">
                  <a16:creationId xmlns:a16="http://schemas.microsoft.com/office/drawing/2014/main" id="{1200CB59-3335-40BB-8856-FA7EE6A65DE7}"/>
                </a:ext>
              </a:extLst>
            </p:cNvPr>
            <p:cNvSpPr/>
            <p:nvPr/>
          </p:nvSpPr>
          <p:spPr>
            <a:xfrm>
              <a:off x="0" y="0"/>
              <a:ext cx="2895600" cy="533400"/>
            </a:xfrm>
            <a:prstGeom prst="snip1Rect">
              <a:avLst/>
            </a:prstGeom>
            <a:solidFill>
              <a:srgbClr val="A1C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E7FE8A-1781-7584-3EA8-2F5E39A698F6}"/>
                </a:ext>
              </a:extLst>
            </p:cNvPr>
            <p:cNvSpPr txBox="1"/>
            <p:nvPr/>
          </p:nvSpPr>
          <p:spPr>
            <a:xfrm>
              <a:off x="342900" y="66645"/>
              <a:ext cx="2552700" cy="400110"/>
            </a:xfrm>
            <a:prstGeom prst="rect">
              <a:avLst/>
            </a:prstGeom>
            <a:noFill/>
          </p:spPr>
          <p:txBody>
            <a:bodyPr wrap="square" rtlCol="0">
              <a:spAutoFit/>
            </a:bodyPr>
            <a:lstStyle/>
            <a:p>
              <a:r>
                <a:rPr lang="en-US" sz="2000" dirty="0">
                  <a:latin typeface="Arial Rounded MT Bold" panose="020F0704030504030204" pitchFamily="34" charset="0"/>
                </a:rPr>
                <a:t>Discussion topic</a:t>
              </a:r>
            </a:p>
          </p:txBody>
        </p:sp>
      </p:grpSp>
    </p:spTree>
    <p:custDataLst>
      <p:tags r:id="rId1"/>
    </p:custDataLst>
    <p:extLst>
      <p:ext uri="{BB962C8B-B14F-4D97-AF65-F5344CB8AC3E}">
        <p14:creationId xmlns:p14="http://schemas.microsoft.com/office/powerpoint/2010/main" val="145150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1510431" y="2552700"/>
            <a:ext cx="7924799" cy="1752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Verdana" panose="020B0604030504040204" pitchFamily="34" charset="0"/>
                <a:ea typeface="Verdana" panose="020B0604030504040204" pitchFamily="34" charset="0"/>
                <a:cs typeface="+mj-cs"/>
              </a:rPr>
              <a:t>Submitting Complaints</a:t>
            </a:r>
            <a:endParaRPr lang="en-US" sz="4400" dirty="0">
              <a:latin typeface="+mj-lt"/>
              <a:ea typeface="+mj-ea"/>
              <a:cs typeface="+mj-cs"/>
            </a:endParaRP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41</a:t>
            </a:fld>
            <a:endParaRPr lang="en-US"/>
          </a:p>
        </p:txBody>
      </p:sp>
    </p:spTree>
    <p:custDataLst>
      <p:tags r:id="rId1"/>
    </p:custDataLst>
    <p:extLst>
      <p:ext uri="{BB962C8B-B14F-4D97-AF65-F5344CB8AC3E}">
        <p14:creationId xmlns:p14="http://schemas.microsoft.com/office/powerpoint/2010/main" val="2491996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58A17540-901C-42FC-BC37-74BF27A38662}"/>
              </a:ext>
            </a:extLst>
          </p:cNvPr>
          <p:cNvGraphicFramePr>
            <a:graphicFrameLocks noGrp="1"/>
          </p:cNvGraphicFramePr>
          <p:nvPr>
            <p:ph sz="half" idx="2"/>
            <p:extLst>
              <p:ext uri="{D42A27DB-BD31-4B8C-83A1-F6EECF244321}">
                <p14:modId xmlns:p14="http://schemas.microsoft.com/office/powerpoint/2010/main" val="2316318355"/>
              </p:ext>
            </p:extLst>
          </p:nvPr>
        </p:nvGraphicFramePr>
        <p:xfrm>
          <a:off x="685800" y="342596"/>
          <a:ext cx="10972800" cy="4610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3">
            <a:extLst>
              <a:ext uri="{FF2B5EF4-FFF2-40B4-BE49-F238E27FC236}">
                <a16:creationId xmlns:a16="http://schemas.microsoft.com/office/drawing/2014/main" id="{13917787-92C7-4233-B8B2-7856054B2471}"/>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p:txBody>
      </p:sp>
      <p:sp>
        <p:nvSpPr>
          <p:cNvPr id="2" name="Slide Number Placeholder 1">
            <a:extLst>
              <a:ext uri="{FF2B5EF4-FFF2-40B4-BE49-F238E27FC236}">
                <a16:creationId xmlns:a16="http://schemas.microsoft.com/office/drawing/2014/main" id="{0825DB9E-2537-4170-8671-E8DCCEB950AA}"/>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42</a:t>
            </a:fld>
            <a:endParaRPr lang="en-US"/>
          </a:p>
        </p:txBody>
      </p:sp>
    </p:spTree>
    <p:custDataLst>
      <p:tags r:id="rId1"/>
    </p:custDataLst>
    <p:extLst>
      <p:ext uri="{BB962C8B-B14F-4D97-AF65-F5344CB8AC3E}">
        <p14:creationId xmlns:p14="http://schemas.microsoft.com/office/powerpoint/2010/main" val="2064993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7A9C0B-76E5-4F76-8E86-0C94EC1BF339}"/>
              </a:ext>
            </a:extLst>
          </p:cNvPr>
          <p:cNvSpPr>
            <a:spLocks noGrp="1"/>
          </p:cNvSpPr>
          <p:nvPr>
            <p:ph sz="half" idx="2"/>
          </p:nvPr>
        </p:nvSpPr>
        <p:spPr>
          <a:xfrm>
            <a:off x="927100" y="1638300"/>
            <a:ext cx="6388100" cy="3581400"/>
          </a:xfrm>
        </p:spPr>
        <p:txBody>
          <a:bodyPr>
            <a:normAutofit/>
          </a:bodyPr>
          <a:lstStyle/>
          <a:p>
            <a:pPr>
              <a:lnSpc>
                <a:spcPct val="120000"/>
              </a:lnSpc>
            </a:pPr>
            <a:r>
              <a:rPr lang="en-US" sz="3200" b="0" dirty="0">
                <a:ea typeface="Verdana" panose="020B0604030504040204" pitchFamily="34" charset="0"/>
              </a:rPr>
              <a:t>Anytime a participant claims discrimination, you must report the complaint to the State WIC office for review </a:t>
            </a:r>
            <a:endParaRPr lang="en-US" sz="1800"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282E3EDC-FD27-410A-BB05-D71BC4FAC650}"/>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p:txBody>
      </p:sp>
      <p:sp>
        <p:nvSpPr>
          <p:cNvPr id="2" name="Slide Number Placeholder 1">
            <a:extLst>
              <a:ext uri="{FF2B5EF4-FFF2-40B4-BE49-F238E27FC236}">
                <a16:creationId xmlns:a16="http://schemas.microsoft.com/office/drawing/2014/main" id="{045AA023-456B-409B-A5A2-B7DB488539B5}"/>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43</a:t>
            </a:fld>
            <a:endParaRPr lang="en-US"/>
          </a:p>
        </p:txBody>
      </p:sp>
      <p:pic>
        <p:nvPicPr>
          <p:cNvPr id="5" name="Picture 4">
            <a:extLst>
              <a:ext uri="{FF2B5EF4-FFF2-40B4-BE49-F238E27FC236}">
                <a16:creationId xmlns:a16="http://schemas.microsoft.com/office/drawing/2014/main" id="{626E381C-36A9-4EF2-973A-D3BD13954E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1963002"/>
            <a:ext cx="4688077" cy="4453673"/>
          </a:xfrm>
          <a:prstGeom prst="rect">
            <a:avLst/>
          </a:prstGeom>
        </p:spPr>
      </p:pic>
    </p:spTree>
    <p:custDataLst>
      <p:tags r:id="rId1"/>
    </p:custDataLst>
    <p:extLst>
      <p:ext uri="{BB962C8B-B14F-4D97-AF65-F5344CB8AC3E}">
        <p14:creationId xmlns:p14="http://schemas.microsoft.com/office/powerpoint/2010/main" val="1507974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F7F1C-750A-4069-B500-A8BA84894347}"/>
              </a:ext>
            </a:extLst>
          </p:cNvPr>
          <p:cNvSpPr>
            <a:spLocks noGrp="1"/>
          </p:cNvSpPr>
          <p:nvPr>
            <p:ph sz="half" idx="2"/>
          </p:nvPr>
        </p:nvSpPr>
        <p:spPr>
          <a:xfrm>
            <a:off x="855579" y="1214400"/>
            <a:ext cx="10337800" cy="2976599"/>
          </a:xfrm>
        </p:spPr>
        <p:txBody>
          <a:bodyPr vert="horz" lIns="91440" tIns="45720" rIns="91440" bIns="45720" rtlCol="0">
            <a:normAutofit/>
          </a:bodyPr>
          <a:lstStyle/>
          <a:p>
            <a:pPr>
              <a:lnSpc>
                <a:spcPct val="120000"/>
              </a:lnSpc>
            </a:pPr>
            <a:r>
              <a:rPr lang="en-US" sz="2800" b="0" dirty="0">
                <a:ea typeface="Verdana" panose="020B0604030504040204" pitchFamily="34" charset="0"/>
              </a:rPr>
              <a:t>Complaints are entered in the </a:t>
            </a:r>
            <a:r>
              <a:rPr lang="en-US" sz="2800" b="0" i="1" dirty="0">
                <a:ea typeface="Verdana" panose="020B0604030504040204" pitchFamily="34" charset="0"/>
              </a:rPr>
              <a:t>Compliance</a:t>
            </a:r>
            <a:r>
              <a:rPr lang="en-US" sz="2800" b="0" dirty="0">
                <a:ea typeface="Verdana" panose="020B0604030504040204" pitchFamily="34" charset="0"/>
              </a:rPr>
              <a:t> section of </a:t>
            </a:r>
            <a:br>
              <a:rPr lang="en-US" sz="2800" b="0" dirty="0">
                <a:ea typeface="Verdana" panose="020B0604030504040204" pitchFamily="34" charset="0"/>
              </a:rPr>
            </a:br>
            <a:r>
              <a:rPr lang="en-US" sz="2800" b="0" i="1" dirty="0">
                <a:ea typeface="Verdana" panose="020B0604030504040204" pitchFamily="34" charset="0"/>
              </a:rPr>
              <a:t>Operations Management </a:t>
            </a:r>
            <a:r>
              <a:rPr lang="en-US" sz="2800" b="0" dirty="0">
                <a:ea typeface="Verdana" panose="020B0604030504040204" pitchFamily="34" charset="0"/>
              </a:rPr>
              <a:t>in TWIST</a:t>
            </a:r>
          </a:p>
          <a:p>
            <a:pPr indent="-228600" algn="ctr">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4E59993B-4EBE-46EA-A1DC-616EC07BBC29}"/>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p:txBody>
      </p:sp>
      <p:sp>
        <p:nvSpPr>
          <p:cNvPr id="2" name="Title 1">
            <a:extLst>
              <a:ext uri="{FF2B5EF4-FFF2-40B4-BE49-F238E27FC236}">
                <a16:creationId xmlns:a16="http://schemas.microsoft.com/office/drawing/2014/main" id="{D7F3E2A3-D9E8-4A2A-9CF5-1A05B077D9AA}"/>
              </a:ext>
            </a:extLst>
          </p:cNvPr>
          <p:cNvSpPr>
            <a:spLocks noGrp="1"/>
          </p:cNvSpPr>
          <p:nvPr>
            <p:ph type="title" idx="4294967295"/>
          </p:nvPr>
        </p:nvSpPr>
        <p:spPr>
          <a:xfrm>
            <a:off x="533400" y="292100"/>
            <a:ext cx="8389938" cy="635000"/>
          </a:xfrm>
        </p:spPr>
        <p:txBody>
          <a:bodyPr vert="horz" lIns="91440" tIns="45720" rIns="91440" bIns="45720" rtlCol="0" anchor="b">
            <a:normAutofit/>
          </a:bodyPr>
          <a:lstStyle/>
          <a:p>
            <a:r>
              <a:rPr lang="en-US" sz="3600" b="1" dirty="0">
                <a:ea typeface="Verdana" panose="020B0604030504040204" pitchFamily="34" charset="0"/>
              </a:rPr>
              <a:t>Reporting Complaints in TWIST</a:t>
            </a:r>
          </a:p>
        </p:txBody>
      </p:sp>
      <p:pic>
        <p:nvPicPr>
          <p:cNvPr id="9" name="Content Placeholder 8" descr="A screenshot of a cell phone&#10;&#10;Description generated with very high confidence">
            <a:extLst>
              <a:ext uri="{FF2B5EF4-FFF2-40B4-BE49-F238E27FC236}">
                <a16:creationId xmlns:a16="http://schemas.microsoft.com/office/drawing/2014/main" id="{ACAD426E-DEC2-4E9A-9C6B-B347A8AF5A09}"/>
              </a:ext>
            </a:extLst>
          </p:cNvPr>
          <p:cNvPicPr>
            <a:picLocks noGrp="1" noChangeAspect="1"/>
          </p:cNvPicPr>
          <p:nvPr>
            <p:ph sz="half" idx="4294967295"/>
          </p:nvPr>
        </p:nvPicPr>
        <p:blipFill rotWithShape="1">
          <a:blip r:embed="rId4" cstate="screen">
            <a:extLst>
              <a:ext uri="{28A0092B-C50C-407E-A947-70E740481C1C}">
                <a14:useLocalDpi xmlns:a14="http://schemas.microsoft.com/office/drawing/2010/main"/>
              </a:ext>
            </a:extLst>
          </a:blip>
          <a:srcRect/>
          <a:stretch/>
        </p:blipFill>
        <p:spPr>
          <a:xfrm>
            <a:off x="3116263" y="2557499"/>
            <a:ext cx="9075737" cy="3632200"/>
          </a:xfrm>
        </p:spPr>
      </p:pic>
      <p:sp>
        <p:nvSpPr>
          <p:cNvPr id="4" name="Slide Number Placeholder 3">
            <a:extLst>
              <a:ext uri="{FF2B5EF4-FFF2-40B4-BE49-F238E27FC236}">
                <a16:creationId xmlns:a16="http://schemas.microsoft.com/office/drawing/2014/main" id="{80AC9C51-A54D-4A1F-917E-D0B5200726D9}"/>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44</a:t>
            </a:fld>
            <a:endParaRPr lang="en-US"/>
          </a:p>
        </p:txBody>
      </p:sp>
      <p:sp>
        <p:nvSpPr>
          <p:cNvPr id="6" name="Arrow: Up 5">
            <a:extLst>
              <a:ext uri="{FF2B5EF4-FFF2-40B4-BE49-F238E27FC236}">
                <a16:creationId xmlns:a16="http://schemas.microsoft.com/office/drawing/2014/main" id="{72F29F9F-2F40-4582-8C60-45C79CE170FB}"/>
              </a:ext>
            </a:extLst>
          </p:cNvPr>
          <p:cNvSpPr/>
          <p:nvPr/>
        </p:nvSpPr>
        <p:spPr>
          <a:xfrm rot="13662273">
            <a:off x="4934562" y="3483012"/>
            <a:ext cx="449263" cy="685800"/>
          </a:xfrm>
          <a:prstGeom prst="upArrow">
            <a:avLst/>
          </a:prstGeom>
          <a:solidFill>
            <a:srgbClr val="EE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8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1434BE-A278-42E9-AFF4-A5618F8FF526}"/>
              </a:ext>
            </a:extLst>
          </p:cNvPr>
          <p:cNvSpPr>
            <a:spLocks noGrp="1"/>
          </p:cNvSpPr>
          <p:nvPr>
            <p:ph sz="half" idx="2"/>
          </p:nvPr>
        </p:nvSpPr>
        <p:spPr>
          <a:xfrm>
            <a:off x="3505200" y="1295400"/>
            <a:ext cx="8305800" cy="5334000"/>
          </a:xfrm>
        </p:spPr>
        <p:txBody>
          <a:bodyPr>
            <a:normAutofit fontScale="55000" lnSpcReduction="20000"/>
          </a:bodyPr>
          <a:lstStyle/>
          <a:p>
            <a:pPr>
              <a:lnSpc>
                <a:spcPct val="134000"/>
              </a:lnSpc>
              <a:spcBef>
                <a:spcPts val="800"/>
              </a:spcBef>
            </a:pPr>
            <a:r>
              <a:rPr lang="en-US" sz="4400" b="0" dirty="0">
                <a:ea typeface="Verdana" panose="020B0604030504040204" pitchFamily="34" charset="0"/>
              </a:rPr>
              <a:t>Here’s what we need to know:</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Who was involved?</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What happened during the incident?</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Where did it happen? </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When did the participant realize it happened? </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Why is this a potential violation? Which protected classes may have been involved?</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Include all available documents related to the incident</a:t>
            </a:r>
          </a:p>
          <a:p>
            <a:pPr marL="457200" indent="-457200">
              <a:lnSpc>
                <a:spcPct val="134000"/>
              </a:lnSpc>
              <a:spcBef>
                <a:spcPts val="800"/>
              </a:spcBef>
              <a:buFont typeface="Arial" panose="020B0604020202020204" pitchFamily="34" charset="0"/>
              <a:buChar char="•"/>
            </a:pPr>
            <a:r>
              <a:rPr lang="en-US" sz="4400" b="0" dirty="0">
                <a:ea typeface="Verdana" panose="020B0604030504040204" pitchFamily="34" charset="0"/>
              </a:rPr>
              <a:t>Include any information about witnesses  or people who may have been around during the incident </a:t>
            </a:r>
            <a:endParaRPr lang="en-US" sz="44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E5595CCE-48CB-4A28-B3C6-A68C6374034B}"/>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p:txBody>
      </p:sp>
      <p:sp>
        <p:nvSpPr>
          <p:cNvPr id="2" name="Title 1">
            <a:extLst>
              <a:ext uri="{FF2B5EF4-FFF2-40B4-BE49-F238E27FC236}">
                <a16:creationId xmlns:a16="http://schemas.microsoft.com/office/drawing/2014/main" id="{E54A5A1A-96DD-46DF-AABB-BB78E1B2480D}"/>
              </a:ext>
            </a:extLst>
          </p:cNvPr>
          <p:cNvSpPr>
            <a:spLocks noGrp="1"/>
          </p:cNvSpPr>
          <p:nvPr>
            <p:ph type="title" idx="4294967295"/>
          </p:nvPr>
        </p:nvSpPr>
        <p:spPr>
          <a:xfrm>
            <a:off x="381000" y="136525"/>
            <a:ext cx="10947400" cy="1325563"/>
          </a:xfrm>
        </p:spPr>
        <p:txBody>
          <a:bodyPr>
            <a:normAutofit/>
          </a:bodyPr>
          <a:lstStyle/>
          <a:p>
            <a:r>
              <a:rPr lang="en-US" sz="3200" dirty="0">
                <a:latin typeface="Verdana" panose="020B0604030504040204" pitchFamily="34" charset="0"/>
                <a:ea typeface="Verdana" panose="020B0604030504040204" pitchFamily="34" charset="0"/>
              </a:rPr>
              <a:t>What do I include in a Civil Rights complaint?</a:t>
            </a:r>
          </a:p>
        </p:txBody>
      </p:sp>
      <p:sp>
        <p:nvSpPr>
          <p:cNvPr id="3" name="Slide Number Placeholder 2">
            <a:extLst>
              <a:ext uri="{FF2B5EF4-FFF2-40B4-BE49-F238E27FC236}">
                <a16:creationId xmlns:a16="http://schemas.microsoft.com/office/drawing/2014/main" id="{F23F41D4-440C-4A11-8790-E20C03A32F18}"/>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45</a:t>
            </a:fld>
            <a:endParaRPr lang="en-US"/>
          </a:p>
        </p:txBody>
      </p:sp>
      <p:sp>
        <p:nvSpPr>
          <p:cNvPr id="9" name="Rectangle 8">
            <a:extLst>
              <a:ext uri="{FF2B5EF4-FFF2-40B4-BE49-F238E27FC236}">
                <a16:creationId xmlns:a16="http://schemas.microsoft.com/office/drawing/2014/main" id="{C16B0B5D-E3BB-4570-ABE7-3290662D5B72}"/>
              </a:ext>
            </a:extLst>
          </p:cNvPr>
          <p:cNvSpPr/>
          <p:nvPr/>
        </p:nvSpPr>
        <p:spPr>
          <a:xfrm>
            <a:off x="1524001"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custDataLst>
      <p:tags r:id="rId1"/>
    </p:custDataLst>
    <p:extLst>
      <p:ext uri="{BB962C8B-B14F-4D97-AF65-F5344CB8AC3E}">
        <p14:creationId xmlns:p14="http://schemas.microsoft.com/office/powerpoint/2010/main" val="749709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34F973-4610-4D5F-B0F3-BC818C558797}"/>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a:p>
            <a:endParaRPr lang="en-US" dirty="0"/>
          </a:p>
        </p:txBody>
      </p:sp>
      <p:sp>
        <p:nvSpPr>
          <p:cNvPr id="2" name="Slide Number Placeholder 1">
            <a:extLst>
              <a:ext uri="{FF2B5EF4-FFF2-40B4-BE49-F238E27FC236}">
                <a16:creationId xmlns:a16="http://schemas.microsoft.com/office/drawing/2014/main" id="{733865C9-E88E-4329-A54C-06C70615CAC6}"/>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46</a:t>
            </a:fld>
            <a:endParaRPr lang="en-US"/>
          </a:p>
        </p:txBody>
      </p:sp>
      <p:sp>
        <p:nvSpPr>
          <p:cNvPr id="8" name="Content Placeholder 7">
            <a:extLst>
              <a:ext uri="{FF2B5EF4-FFF2-40B4-BE49-F238E27FC236}">
                <a16:creationId xmlns:a16="http://schemas.microsoft.com/office/drawing/2014/main" id="{4632EEA0-9A17-4C6A-85BA-6D2E2C465C4B}"/>
              </a:ext>
            </a:extLst>
          </p:cNvPr>
          <p:cNvSpPr>
            <a:spLocks noGrp="1"/>
          </p:cNvSpPr>
          <p:nvPr>
            <p:ph sz="half" idx="2"/>
          </p:nvPr>
        </p:nvSpPr>
        <p:spPr/>
        <p:txBody>
          <a:bodyPr/>
          <a:lstStyle/>
          <a:p>
            <a:pPr>
              <a:lnSpc>
                <a:spcPct val="120000"/>
              </a:lnSpc>
            </a:pPr>
            <a:r>
              <a:rPr lang="en-US" kern="1200" dirty="0">
                <a:latin typeface="+mj-lt"/>
                <a:cs typeface="+mj-cs"/>
              </a:rPr>
              <a:t>What if you run out of space on the TWIST </a:t>
            </a:r>
            <a:br>
              <a:rPr lang="en-US" kern="1200" dirty="0">
                <a:latin typeface="+mj-lt"/>
                <a:cs typeface="+mj-cs"/>
              </a:rPr>
            </a:br>
            <a:r>
              <a:rPr lang="en-US" kern="1200" dirty="0">
                <a:latin typeface="+mj-lt"/>
                <a:cs typeface="+mj-cs"/>
              </a:rPr>
              <a:t>complaint screen?</a:t>
            </a:r>
            <a:br>
              <a:rPr lang="en-US" kern="1200" dirty="0">
                <a:cs typeface="+mj-cs"/>
              </a:rPr>
            </a:br>
            <a:endParaRPr lang="en-US" dirty="0"/>
          </a:p>
        </p:txBody>
      </p:sp>
      <p:pic>
        <p:nvPicPr>
          <p:cNvPr id="10" name="Picture 9" descr="Person using laptop computer">
            <a:extLst>
              <a:ext uri="{FF2B5EF4-FFF2-40B4-BE49-F238E27FC236}">
                <a16:creationId xmlns:a16="http://schemas.microsoft.com/office/drawing/2014/main" id="{759B94F0-5CCF-4C4B-A95F-8942C68F0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0" y="2222938"/>
            <a:ext cx="7087172" cy="4073087"/>
          </a:xfrm>
          <a:prstGeom prst="rect">
            <a:avLst/>
          </a:prstGeom>
        </p:spPr>
      </p:pic>
    </p:spTree>
    <p:custDataLst>
      <p:tags r:id="rId1"/>
    </p:custDataLst>
    <p:extLst>
      <p:ext uri="{BB962C8B-B14F-4D97-AF65-F5344CB8AC3E}">
        <p14:creationId xmlns:p14="http://schemas.microsoft.com/office/powerpoint/2010/main" val="138660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34F973-4610-4D5F-B0F3-BC818C558797}"/>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a:p>
            <a:endParaRPr lang="en-US" dirty="0"/>
          </a:p>
        </p:txBody>
      </p:sp>
      <p:sp>
        <p:nvSpPr>
          <p:cNvPr id="2" name="Slide Number Placeholder 1">
            <a:extLst>
              <a:ext uri="{FF2B5EF4-FFF2-40B4-BE49-F238E27FC236}">
                <a16:creationId xmlns:a16="http://schemas.microsoft.com/office/drawing/2014/main" id="{733865C9-E88E-4329-A54C-06C70615CAC6}"/>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47</a:t>
            </a:fld>
            <a:endParaRPr lang="en-US"/>
          </a:p>
        </p:txBody>
      </p:sp>
      <p:sp>
        <p:nvSpPr>
          <p:cNvPr id="8" name="Content Placeholder 7">
            <a:extLst>
              <a:ext uri="{FF2B5EF4-FFF2-40B4-BE49-F238E27FC236}">
                <a16:creationId xmlns:a16="http://schemas.microsoft.com/office/drawing/2014/main" id="{4632EEA0-9A17-4C6A-85BA-6D2E2C465C4B}"/>
              </a:ext>
            </a:extLst>
          </p:cNvPr>
          <p:cNvSpPr>
            <a:spLocks noGrp="1"/>
          </p:cNvSpPr>
          <p:nvPr>
            <p:ph sz="half" idx="2"/>
          </p:nvPr>
        </p:nvSpPr>
        <p:spPr/>
        <p:txBody>
          <a:bodyPr/>
          <a:lstStyle/>
          <a:p>
            <a:r>
              <a:rPr lang="en-US" kern="1200" dirty="0">
                <a:latin typeface="+mj-lt"/>
                <a:ea typeface="Verdana" panose="020B0604030504040204" pitchFamily="34" charset="0"/>
                <a:cs typeface="+mj-cs"/>
              </a:rPr>
              <a:t>Submit complaints as soon as possible</a:t>
            </a:r>
            <a:br>
              <a:rPr lang="en-US" kern="1200" dirty="0">
                <a:latin typeface="+mj-lt"/>
                <a:ea typeface="Verdana" panose="020B0604030504040204" pitchFamily="34" charset="0"/>
                <a:cs typeface="+mj-cs"/>
              </a:rPr>
            </a:br>
            <a:endParaRPr lang="en-US" dirty="0">
              <a:latin typeface="+mj-lt"/>
              <a:ea typeface="Verdana" panose="020B0604030504040204" pitchFamily="34" charset="0"/>
            </a:endParaRPr>
          </a:p>
        </p:txBody>
      </p:sp>
      <p:pic>
        <p:nvPicPr>
          <p:cNvPr id="5" name="Picture 4" descr="Half face clock on a wall">
            <a:extLst>
              <a:ext uri="{FF2B5EF4-FFF2-40B4-BE49-F238E27FC236}">
                <a16:creationId xmlns:a16="http://schemas.microsoft.com/office/drawing/2014/main" id="{47CA4AA2-8344-4C9A-8AE2-5E03C7A27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9610" y="1567447"/>
            <a:ext cx="6822390" cy="4909553"/>
          </a:xfrm>
          <a:prstGeom prst="rect">
            <a:avLst/>
          </a:prstGeom>
        </p:spPr>
      </p:pic>
    </p:spTree>
    <p:custDataLst>
      <p:tags r:id="rId1"/>
    </p:custDataLst>
    <p:extLst>
      <p:ext uri="{BB962C8B-B14F-4D97-AF65-F5344CB8AC3E}">
        <p14:creationId xmlns:p14="http://schemas.microsoft.com/office/powerpoint/2010/main" val="2357897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34F973-4610-4D5F-B0F3-BC818C558797}"/>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a:p>
            <a:endParaRPr lang="en-US" dirty="0"/>
          </a:p>
        </p:txBody>
      </p:sp>
      <p:sp>
        <p:nvSpPr>
          <p:cNvPr id="2" name="Slide Number Placeholder 1">
            <a:extLst>
              <a:ext uri="{FF2B5EF4-FFF2-40B4-BE49-F238E27FC236}">
                <a16:creationId xmlns:a16="http://schemas.microsoft.com/office/drawing/2014/main" id="{733865C9-E88E-4329-A54C-06C70615CAC6}"/>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48</a:t>
            </a:fld>
            <a:endParaRPr lang="en-US"/>
          </a:p>
        </p:txBody>
      </p:sp>
      <p:sp>
        <p:nvSpPr>
          <p:cNvPr id="8" name="Content Placeholder 7">
            <a:extLst>
              <a:ext uri="{FF2B5EF4-FFF2-40B4-BE49-F238E27FC236}">
                <a16:creationId xmlns:a16="http://schemas.microsoft.com/office/drawing/2014/main" id="{4632EEA0-9A17-4C6A-85BA-6D2E2C465C4B}"/>
              </a:ext>
            </a:extLst>
          </p:cNvPr>
          <p:cNvSpPr>
            <a:spLocks noGrp="1"/>
          </p:cNvSpPr>
          <p:nvPr>
            <p:ph sz="half" idx="2"/>
          </p:nvPr>
        </p:nvSpPr>
        <p:spPr/>
        <p:txBody>
          <a:bodyPr/>
          <a:lstStyle/>
          <a:p>
            <a:r>
              <a:rPr lang="en-US" sz="3600" dirty="0"/>
              <a:t>What do I do if the complaint is about WIC Staff?</a:t>
            </a:r>
          </a:p>
        </p:txBody>
      </p:sp>
      <p:sp>
        <p:nvSpPr>
          <p:cNvPr id="7" name="TextBox 6">
            <a:extLst>
              <a:ext uri="{FF2B5EF4-FFF2-40B4-BE49-F238E27FC236}">
                <a16:creationId xmlns:a16="http://schemas.microsoft.com/office/drawing/2014/main" id="{9294DD8B-8FF4-470A-B7E7-644A6A4BE714}"/>
              </a:ext>
            </a:extLst>
          </p:cNvPr>
          <p:cNvSpPr txBox="1"/>
          <p:nvPr/>
        </p:nvSpPr>
        <p:spPr>
          <a:xfrm>
            <a:off x="1828800" y="1752600"/>
            <a:ext cx="9821779" cy="2643159"/>
          </a:xfrm>
          <a:prstGeom prst="rect">
            <a:avLst/>
          </a:prstGeom>
          <a:noFill/>
        </p:spPr>
        <p:txBody>
          <a:bodyPr wrap="square">
            <a:spAutoFit/>
          </a:bodyPr>
          <a:lstStyle/>
          <a:p>
            <a:pPr lvl="0">
              <a:lnSpc>
                <a:spcPct val="120000"/>
              </a:lnSpc>
            </a:pPr>
            <a:r>
              <a:rPr lang="en-US" sz="2800" dirty="0">
                <a:solidFill>
                  <a:schemeClr val="tx1"/>
                </a:solidFill>
                <a:ea typeface="Verdana" panose="020B0604030504040204" pitchFamily="34" charset="0"/>
              </a:rPr>
              <a:t>Complaints about </a:t>
            </a:r>
            <a:r>
              <a:rPr lang="en-US" sz="2800" b="1" dirty="0">
                <a:solidFill>
                  <a:schemeClr val="tx1"/>
                </a:solidFill>
                <a:ea typeface="Verdana" panose="020B0604030504040204" pitchFamily="34" charset="0"/>
              </a:rPr>
              <a:t>WIC staff </a:t>
            </a:r>
            <a:r>
              <a:rPr lang="en-US" sz="2800" dirty="0">
                <a:solidFill>
                  <a:schemeClr val="tx1"/>
                </a:solidFill>
                <a:ea typeface="Verdana" panose="020B0604030504040204" pitchFamily="34" charset="0"/>
              </a:rPr>
              <a:t>should not go into TWIST</a:t>
            </a:r>
            <a:br>
              <a:rPr lang="en-US" sz="2800" dirty="0">
                <a:solidFill>
                  <a:schemeClr val="tx1"/>
                </a:solidFill>
                <a:ea typeface="Verdana" panose="020B0604030504040204" pitchFamily="34" charset="0"/>
              </a:rPr>
            </a:br>
            <a:r>
              <a:rPr lang="en-US" sz="2800" dirty="0">
                <a:solidFill>
                  <a:schemeClr val="tx1"/>
                </a:solidFill>
                <a:ea typeface="Verdana" panose="020B0604030504040204" pitchFamily="34" charset="0"/>
              </a:rPr>
              <a:t>Read </a:t>
            </a:r>
            <a:r>
              <a:rPr lang="en-US" sz="2800" dirty="0">
                <a:solidFill>
                  <a:schemeClr val="tx1"/>
                </a:solidFill>
                <a:ea typeface="Verdana" panose="020B0604030504040204" pitchFamily="34" charset="0"/>
                <a:hlinkClick r:id="rId4"/>
              </a:rPr>
              <a:t>Policy 588</a:t>
            </a:r>
            <a:r>
              <a:rPr lang="en-US" sz="2800" dirty="0">
                <a:solidFill>
                  <a:schemeClr val="tx1"/>
                </a:solidFill>
                <a:ea typeface="Verdana" panose="020B0604030504040204" pitchFamily="34" charset="0"/>
              </a:rPr>
              <a:t> </a:t>
            </a:r>
            <a:r>
              <a:rPr lang="en-US" sz="2800" dirty="0">
                <a:solidFill>
                  <a:schemeClr val="tx1"/>
                </a:solidFill>
                <a:ea typeface="Verdana" panose="020B0604030504040204" pitchFamily="34" charset="0"/>
                <a:hlinkClick r:id="rId4"/>
              </a:rPr>
              <a:t>Program Integrity: Complaints</a:t>
            </a:r>
            <a:r>
              <a:rPr lang="en-US" sz="2800" dirty="0">
                <a:solidFill>
                  <a:schemeClr val="tx1"/>
                </a:solidFill>
                <a:ea typeface="Verdana" panose="020B0604030504040204" pitchFamily="34" charset="0"/>
              </a:rPr>
              <a:t> to learn more</a:t>
            </a:r>
          </a:p>
          <a:p>
            <a:pPr lvl="0">
              <a:lnSpc>
                <a:spcPct val="120000"/>
              </a:lnSpc>
            </a:pPr>
            <a:endParaRPr lang="en-US" sz="2800" dirty="0">
              <a:ea typeface="Verdana" panose="020B0604030504040204" pitchFamily="34" charset="0"/>
            </a:endParaRPr>
          </a:p>
          <a:p>
            <a:pPr lvl="0">
              <a:lnSpc>
                <a:spcPct val="120000"/>
              </a:lnSpc>
            </a:pPr>
            <a:r>
              <a:rPr lang="en-US" sz="2800" dirty="0">
                <a:solidFill>
                  <a:schemeClr val="tx1"/>
                </a:solidFill>
                <a:ea typeface="Verdana" panose="020B0604030504040204" pitchFamily="34" charset="0"/>
              </a:rPr>
              <a:t>Send Civil rights complaints about </a:t>
            </a:r>
            <a:r>
              <a:rPr lang="en-US" sz="2800" b="1" dirty="0">
                <a:solidFill>
                  <a:schemeClr val="tx1"/>
                </a:solidFill>
                <a:ea typeface="Verdana" panose="020B0604030504040204" pitchFamily="34" charset="0"/>
              </a:rPr>
              <a:t>WIC staff </a:t>
            </a:r>
            <a:r>
              <a:rPr lang="en-US" sz="2800" dirty="0">
                <a:solidFill>
                  <a:schemeClr val="tx1"/>
                </a:solidFill>
                <a:ea typeface="Verdana" panose="020B0604030504040204" pitchFamily="34" charset="0"/>
              </a:rPr>
              <a:t>to the Oregon WIC Civil Rights Coordinator by phone or email marked urgent</a:t>
            </a:r>
          </a:p>
        </p:txBody>
      </p:sp>
    </p:spTree>
    <p:custDataLst>
      <p:tags r:id="rId1"/>
    </p:custDataLst>
    <p:extLst>
      <p:ext uri="{BB962C8B-B14F-4D97-AF65-F5344CB8AC3E}">
        <p14:creationId xmlns:p14="http://schemas.microsoft.com/office/powerpoint/2010/main" val="3757452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F2735-6B95-46F9-807B-538EBDE2D4D4}"/>
              </a:ext>
            </a:extLst>
          </p:cNvPr>
          <p:cNvSpPr>
            <a:spLocks noGrp="1"/>
          </p:cNvSpPr>
          <p:nvPr>
            <p:ph sz="half" idx="2"/>
          </p:nvPr>
        </p:nvSpPr>
        <p:spPr>
          <a:xfrm>
            <a:off x="1600200" y="1709013"/>
            <a:ext cx="9499600" cy="4336255"/>
          </a:xfrm>
        </p:spPr>
        <p:txBody>
          <a:bodyPr>
            <a:normAutofit/>
          </a:bodyPr>
          <a:lstStyle/>
          <a:p>
            <a:pPr algn="ctr"/>
            <a:r>
              <a:rPr lang="en-US" sz="2800" b="0" dirty="0">
                <a:solidFill>
                  <a:schemeClr val="tx1"/>
                </a:solidFill>
              </a:rPr>
              <a:t>Questions? </a:t>
            </a:r>
          </a:p>
          <a:p>
            <a:pPr algn="ctr"/>
            <a:r>
              <a:rPr lang="en-US" sz="2800" b="0" dirty="0">
                <a:solidFill>
                  <a:schemeClr val="tx1"/>
                </a:solidFill>
              </a:rPr>
              <a:t>Want more information? </a:t>
            </a:r>
          </a:p>
          <a:p>
            <a:pPr algn="ctr"/>
            <a:r>
              <a:rPr lang="en-US" sz="2800" b="0" dirty="0">
                <a:solidFill>
                  <a:schemeClr val="tx1"/>
                </a:solidFill>
              </a:rPr>
              <a:t>Need help </a:t>
            </a:r>
            <a:r>
              <a:rPr lang="en-US" sz="2800" b="0" dirty="0"/>
              <a:t>with</a:t>
            </a:r>
            <a:r>
              <a:rPr lang="en-US" sz="2800" b="0" dirty="0">
                <a:solidFill>
                  <a:schemeClr val="tx1"/>
                </a:solidFill>
              </a:rPr>
              <a:t> the complaint?</a:t>
            </a:r>
          </a:p>
          <a:p>
            <a:endParaRPr lang="en-US" sz="2600" b="0" dirty="0">
              <a:solidFill>
                <a:schemeClr val="tx1"/>
              </a:solidFill>
            </a:endParaRPr>
          </a:p>
          <a:p>
            <a:pPr algn="ctr"/>
            <a:r>
              <a:rPr lang="en-US" sz="2600" b="0" dirty="0">
                <a:solidFill>
                  <a:schemeClr val="tx1"/>
                </a:solidFill>
              </a:rPr>
              <a:t>Contact: </a:t>
            </a:r>
          </a:p>
          <a:p>
            <a:pPr algn="ctr"/>
            <a:r>
              <a:rPr lang="en-US" sz="2600" dirty="0">
                <a:solidFill>
                  <a:schemeClr val="tx1"/>
                </a:solidFill>
              </a:rPr>
              <a:t>Compliance and Civil Rights Coordinator</a:t>
            </a:r>
          </a:p>
          <a:p>
            <a:pPr algn="ctr"/>
            <a:r>
              <a:rPr lang="en-US" sz="2400" dirty="0">
                <a:hlinkClick r:id="rId4"/>
              </a:rPr>
              <a:t>wic.compliance@odhsoha.oregon.gov</a:t>
            </a:r>
            <a:endParaRPr lang="en-US" sz="2400" b="0" dirty="0">
              <a:solidFill>
                <a:schemeClr val="tx1"/>
              </a:solidFill>
            </a:endParaRPr>
          </a:p>
          <a:p>
            <a:pPr algn="ctr"/>
            <a:r>
              <a:rPr lang="en-US" sz="2600" b="0">
                <a:solidFill>
                  <a:schemeClr val="tx1"/>
                </a:solidFill>
              </a:rPr>
              <a:t>971-673-0040</a:t>
            </a:r>
            <a:endParaRPr lang="en-US" sz="2600" b="0" dirty="0">
              <a:solidFill>
                <a:schemeClr val="tx1"/>
              </a:solidFill>
            </a:endParaRPr>
          </a:p>
        </p:txBody>
      </p:sp>
      <p:sp>
        <p:nvSpPr>
          <p:cNvPr id="4" name="Text Placeholder 3">
            <a:extLst>
              <a:ext uri="{FF2B5EF4-FFF2-40B4-BE49-F238E27FC236}">
                <a16:creationId xmlns:a16="http://schemas.microsoft.com/office/drawing/2014/main" id="{B47694A6-50C8-4011-ADC7-006A29385CE5}"/>
              </a:ext>
            </a:extLst>
          </p:cNvPr>
          <p:cNvSpPr>
            <a:spLocks noGrp="1"/>
          </p:cNvSpPr>
          <p:nvPr>
            <p:ph type="body" sz="quarter" idx="10"/>
          </p:nvPr>
        </p:nvSpPr>
        <p:spPr/>
        <p:txBody>
          <a:bodyPr>
            <a:normAutofit fontScale="85000" lnSpcReduction="20000"/>
          </a:bodyPr>
          <a:lstStyle/>
          <a:p>
            <a:r>
              <a:rPr lang="en-US" dirty="0">
                <a:solidFill>
                  <a:schemeClr val="bg1"/>
                </a:solidFill>
              </a:rPr>
              <a:t>Submitting Complaints</a:t>
            </a:r>
          </a:p>
        </p:txBody>
      </p:sp>
      <p:sp>
        <p:nvSpPr>
          <p:cNvPr id="3" name="Slide Number Placeholder 2">
            <a:extLst>
              <a:ext uri="{FF2B5EF4-FFF2-40B4-BE49-F238E27FC236}">
                <a16:creationId xmlns:a16="http://schemas.microsoft.com/office/drawing/2014/main" id="{0CAD84C5-808A-4A5F-BCA6-F6EF53A8EA1A}"/>
              </a:ext>
            </a:extLst>
          </p:cNvPr>
          <p:cNvSpPr>
            <a:spLocks noGrp="1"/>
          </p:cNvSpPr>
          <p:nvPr>
            <p:ph type="sldNum" sz="quarter" idx="4294967295"/>
          </p:nvPr>
        </p:nvSpPr>
        <p:spPr>
          <a:xfrm>
            <a:off x="10134600" y="6356350"/>
            <a:ext cx="2057400" cy="365125"/>
          </a:xfrm>
        </p:spPr>
        <p:txBody>
          <a:bodyPr/>
          <a:lstStyle/>
          <a:p>
            <a:fld id="{D7A0D0E4-8D94-443E-820B-188B2E9A69C3}" type="slidenum">
              <a:rPr lang="en-US" smtClean="0"/>
              <a:t>49</a:t>
            </a:fld>
            <a:endParaRPr lang="en-US"/>
          </a:p>
        </p:txBody>
      </p:sp>
      <p:sp>
        <p:nvSpPr>
          <p:cNvPr id="11" name="Title 1">
            <a:extLst>
              <a:ext uri="{FF2B5EF4-FFF2-40B4-BE49-F238E27FC236}">
                <a16:creationId xmlns:a16="http://schemas.microsoft.com/office/drawing/2014/main" id="{A8AC387E-AFE6-4208-B634-3424589AF939}"/>
              </a:ext>
            </a:extLst>
          </p:cNvPr>
          <p:cNvSpPr txBox="1">
            <a:spLocks/>
          </p:cNvSpPr>
          <p:nvPr/>
        </p:nvSpPr>
        <p:spPr>
          <a:xfrm>
            <a:off x="533400" y="419893"/>
            <a:ext cx="10896600" cy="1325563"/>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600" dirty="0"/>
              <a:t>State WIC Office Civil Rights Coordinator</a:t>
            </a:r>
          </a:p>
        </p:txBody>
      </p:sp>
    </p:spTree>
    <p:custDataLst>
      <p:tags r:id="rId1"/>
    </p:custDataLst>
    <p:extLst>
      <p:ext uri="{BB962C8B-B14F-4D97-AF65-F5344CB8AC3E}">
        <p14:creationId xmlns:p14="http://schemas.microsoft.com/office/powerpoint/2010/main" val="17164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6E43A-0063-4C26-80FD-7D4EAEFD1431}"/>
              </a:ext>
            </a:extLst>
          </p:cNvPr>
          <p:cNvSpPr>
            <a:spLocks noGrp="1"/>
          </p:cNvSpPr>
          <p:nvPr>
            <p:ph sz="half" idx="2"/>
          </p:nvPr>
        </p:nvSpPr>
        <p:spPr>
          <a:xfrm>
            <a:off x="381000" y="762000"/>
            <a:ext cx="10955422" cy="3581400"/>
          </a:xfrm>
        </p:spPr>
        <p:txBody>
          <a:bodyPr/>
          <a:lstStyle/>
          <a:p>
            <a:r>
              <a:rPr lang="en-US" sz="4800" dirty="0">
                <a:solidFill>
                  <a:srgbClr val="2E3192"/>
                </a:solidFill>
              </a:rPr>
              <a:t>New: </a:t>
            </a:r>
          </a:p>
          <a:p>
            <a:pPr>
              <a:lnSpc>
                <a:spcPct val="120000"/>
              </a:lnSpc>
            </a:pPr>
            <a:r>
              <a:rPr lang="en-US" dirty="0"/>
              <a:t>Sexual orientation and gender </a:t>
            </a:r>
            <a:br>
              <a:rPr lang="en-US" dirty="0"/>
            </a:br>
            <a:r>
              <a:rPr lang="en-US" dirty="0"/>
              <a:t>identity are now included with </a:t>
            </a:r>
            <a:br>
              <a:rPr lang="en-US" dirty="0"/>
            </a:br>
            <a:r>
              <a:rPr lang="en-US" dirty="0"/>
              <a:t>the protected class for sex</a:t>
            </a:r>
          </a:p>
        </p:txBody>
      </p:sp>
      <p:sp>
        <p:nvSpPr>
          <p:cNvPr id="4" name="Text Placeholder 3">
            <a:extLst>
              <a:ext uri="{FF2B5EF4-FFF2-40B4-BE49-F238E27FC236}">
                <a16:creationId xmlns:a16="http://schemas.microsoft.com/office/drawing/2014/main" id="{0CA30E1C-9983-4AD9-9D13-EFA93D4A7056}"/>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5AA78142-45B2-4675-A2E4-C114830110E6}"/>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5</a:t>
            </a:fld>
            <a:endParaRPr lang="en-US"/>
          </a:p>
        </p:txBody>
      </p:sp>
      <p:grpSp>
        <p:nvGrpSpPr>
          <p:cNvPr id="7" name="Group 6">
            <a:extLst>
              <a:ext uri="{FF2B5EF4-FFF2-40B4-BE49-F238E27FC236}">
                <a16:creationId xmlns:a16="http://schemas.microsoft.com/office/drawing/2014/main" id="{CD907029-D354-439B-E76B-6AAFE9F31172}"/>
              </a:ext>
            </a:extLst>
          </p:cNvPr>
          <p:cNvGrpSpPr/>
          <p:nvPr/>
        </p:nvGrpSpPr>
        <p:grpSpPr>
          <a:xfrm>
            <a:off x="6096000" y="914400"/>
            <a:ext cx="6089904" cy="5486400"/>
            <a:chOff x="5245010" y="943276"/>
            <a:chExt cx="5575390" cy="5284486"/>
          </a:xfrm>
        </p:grpSpPr>
        <p:pic>
          <p:nvPicPr>
            <p:cNvPr id="5" name="Picture 4">
              <a:extLst>
                <a:ext uri="{FF2B5EF4-FFF2-40B4-BE49-F238E27FC236}">
                  <a16:creationId xmlns:a16="http://schemas.microsoft.com/office/drawing/2014/main" id="{1FBCBCD1-5FCE-4EDD-896C-59B49EA5B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3298" y="943276"/>
              <a:ext cx="5557102" cy="5276549"/>
            </a:xfrm>
            <a:prstGeom prst="rect">
              <a:avLst/>
            </a:prstGeom>
          </p:spPr>
        </p:pic>
        <p:pic>
          <p:nvPicPr>
            <p:cNvPr id="6" name="Picture 5">
              <a:extLst>
                <a:ext uri="{FF2B5EF4-FFF2-40B4-BE49-F238E27FC236}">
                  <a16:creationId xmlns:a16="http://schemas.microsoft.com/office/drawing/2014/main" id="{5FFB7D51-F2A0-466E-8FEA-F6745FE3E7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5010" y="951213"/>
              <a:ext cx="5557102" cy="5276549"/>
            </a:xfrm>
            <a:prstGeom prst="pie">
              <a:avLst>
                <a:gd name="adj1" fmla="val 5517940"/>
                <a:gd name="adj2" fmla="val 1867811"/>
              </a:avLst>
            </a:prstGeom>
          </p:spPr>
        </p:pic>
      </p:grpSp>
    </p:spTree>
    <p:custDataLst>
      <p:tags r:id="rId1"/>
    </p:custDataLst>
    <p:extLst>
      <p:ext uri="{BB962C8B-B14F-4D97-AF65-F5344CB8AC3E}">
        <p14:creationId xmlns:p14="http://schemas.microsoft.com/office/powerpoint/2010/main" val="3063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1447800" y="1981200"/>
            <a:ext cx="8686799" cy="1752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Verdana" panose="020B0604030504040204" pitchFamily="34" charset="0"/>
                <a:ea typeface="Verdana" panose="020B0604030504040204" pitchFamily="34" charset="0"/>
                <a:cs typeface="+mj-cs"/>
              </a:rPr>
              <a:t>Complaint Case Studies</a:t>
            </a:r>
            <a:endParaRPr lang="en-US" sz="4400" dirty="0">
              <a:latin typeface="+mj-lt"/>
              <a:ea typeface="+mj-ea"/>
              <a:cs typeface="+mj-cs"/>
            </a:endParaRP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50</a:t>
            </a:fld>
            <a:endParaRPr lang="en-US"/>
          </a:p>
        </p:txBody>
      </p:sp>
    </p:spTree>
    <p:custDataLst>
      <p:tags r:id="rId1"/>
    </p:custDataLst>
    <p:extLst>
      <p:ext uri="{BB962C8B-B14F-4D97-AF65-F5344CB8AC3E}">
        <p14:creationId xmlns:p14="http://schemas.microsoft.com/office/powerpoint/2010/main" val="3488842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F8871-2646-4617-9812-EB525A160155}"/>
              </a:ext>
            </a:extLst>
          </p:cNvPr>
          <p:cNvSpPr>
            <a:spLocks noGrp="1"/>
          </p:cNvSpPr>
          <p:nvPr>
            <p:ph sz="half" idx="2"/>
          </p:nvPr>
        </p:nvSpPr>
        <p:spPr>
          <a:xfrm>
            <a:off x="685800" y="1143000"/>
            <a:ext cx="8153399" cy="4876800"/>
          </a:xfrm>
        </p:spPr>
        <p:txBody>
          <a:bodyPr>
            <a:normAutofit/>
          </a:bodyPr>
          <a:lstStyle/>
          <a:p>
            <a:pPr>
              <a:lnSpc>
                <a:spcPct val="124000"/>
              </a:lnSpc>
            </a:pPr>
            <a:r>
              <a:rPr lang="en-US" sz="2400" b="0" dirty="0">
                <a:ea typeface="Verdana" panose="020B0604030504040204" pitchFamily="34" charset="0"/>
              </a:rPr>
              <a:t>A participant has goat milk as a benefit in their food package.</a:t>
            </a:r>
          </a:p>
          <a:p>
            <a:pPr>
              <a:lnSpc>
                <a:spcPct val="124000"/>
              </a:lnSpc>
            </a:pPr>
            <a:r>
              <a:rPr lang="en-US" sz="2400" b="0" dirty="0">
                <a:ea typeface="Verdana" panose="020B0604030504040204" pitchFamily="34" charset="0"/>
              </a:rPr>
              <a:t>The family can’t find it on the shelf at the local store. The participant asks the store to start carrying it for them.</a:t>
            </a:r>
          </a:p>
          <a:p>
            <a:pPr>
              <a:lnSpc>
                <a:spcPct val="124000"/>
              </a:lnSpc>
            </a:pPr>
            <a:r>
              <a:rPr lang="en-US" sz="2400" b="0" dirty="0">
                <a:ea typeface="Verdana" panose="020B0604030504040204" pitchFamily="34" charset="0"/>
              </a:rPr>
              <a:t>The store tells them that it’s not a minimum stock </a:t>
            </a:r>
            <a:br>
              <a:rPr lang="en-US" sz="2400" b="0" dirty="0">
                <a:ea typeface="Verdana" panose="020B0604030504040204" pitchFamily="34" charset="0"/>
              </a:rPr>
            </a:br>
            <a:r>
              <a:rPr lang="en-US" sz="2400" b="0" dirty="0">
                <a:ea typeface="Verdana" panose="020B0604030504040204" pitchFamily="34" charset="0"/>
              </a:rPr>
              <a:t>requirement for the WIC program. The store tells the WIC participant they cannot carry it because it’s too expensive and they are not required to carry it.</a:t>
            </a:r>
          </a:p>
          <a:p>
            <a:endParaRPr lang="en-US" sz="1500" b="0" dirty="0">
              <a:ea typeface="Verdana" panose="020B0604030504040204" pitchFamily="34" charset="0"/>
            </a:endParaRPr>
          </a:p>
        </p:txBody>
      </p:sp>
      <p:sp>
        <p:nvSpPr>
          <p:cNvPr id="6" name="Text Placeholder 5">
            <a:extLst>
              <a:ext uri="{FF2B5EF4-FFF2-40B4-BE49-F238E27FC236}">
                <a16:creationId xmlns:a16="http://schemas.microsoft.com/office/drawing/2014/main" id="{3EB70E2A-0245-428F-93EB-365C237196AA}"/>
              </a:ext>
            </a:extLst>
          </p:cNvPr>
          <p:cNvSpPr>
            <a:spLocks noGrp="1"/>
          </p:cNvSpPr>
          <p:nvPr>
            <p:ph type="body" sz="quarter" idx="10"/>
          </p:nvPr>
        </p:nvSpPr>
        <p:spPr/>
        <p:txBody>
          <a:bodyPr>
            <a:normAutofit fontScale="85000" lnSpcReduction="20000"/>
          </a:bodyPr>
          <a:lstStyle/>
          <a:p>
            <a:r>
              <a:rPr lang="en-US" dirty="0">
                <a:solidFill>
                  <a:schemeClr val="bg1"/>
                </a:solidFill>
              </a:rPr>
              <a:t>Case Study: Complaints</a:t>
            </a:r>
          </a:p>
        </p:txBody>
      </p:sp>
      <p:sp>
        <p:nvSpPr>
          <p:cNvPr id="2" name="Title 1">
            <a:extLst>
              <a:ext uri="{FF2B5EF4-FFF2-40B4-BE49-F238E27FC236}">
                <a16:creationId xmlns:a16="http://schemas.microsoft.com/office/drawing/2014/main" id="{E90ED00D-DDD2-45D6-80AC-175B3571F7C8}"/>
              </a:ext>
            </a:extLst>
          </p:cNvPr>
          <p:cNvSpPr>
            <a:spLocks noGrp="1"/>
          </p:cNvSpPr>
          <p:nvPr>
            <p:ph type="title" idx="4294967295"/>
          </p:nvPr>
        </p:nvSpPr>
        <p:spPr>
          <a:xfrm>
            <a:off x="533400" y="304800"/>
            <a:ext cx="5870711" cy="1066800"/>
          </a:xfrm>
        </p:spPr>
        <p:txBody>
          <a:bodyPr>
            <a:normAutofit/>
          </a:bodyPr>
          <a:lstStyle/>
          <a:p>
            <a:r>
              <a:rPr lang="en-US" sz="3600" b="1" dirty="0">
                <a:solidFill>
                  <a:srgbClr val="6C54A3"/>
                </a:solidFill>
                <a:ea typeface="Verdana" panose="020B0604030504040204" pitchFamily="34" charset="0"/>
              </a:rPr>
              <a:t>Case Study </a:t>
            </a:r>
          </a:p>
        </p:txBody>
      </p:sp>
      <p:sp>
        <p:nvSpPr>
          <p:cNvPr id="4" name="Slide Number Placeholder 3">
            <a:extLst>
              <a:ext uri="{FF2B5EF4-FFF2-40B4-BE49-F238E27FC236}">
                <a16:creationId xmlns:a16="http://schemas.microsoft.com/office/drawing/2014/main" id="{49D0DCFA-BB27-4C73-A42F-15676654B179}"/>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51</a:t>
            </a:fld>
            <a:endParaRPr lang="en-US"/>
          </a:p>
        </p:txBody>
      </p:sp>
      <p:pic>
        <p:nvPicPr>
          <p:cNvPr id="5" name="Picture 4" descr="A picture containing animal, mammal, grass, fence&#10;&#10;Description generated with very high confidence">
            <a:extLst>
              <a:ext uri="{FF2B5EF4-FFF2-40B4-BE49-F238E27FC236}">
                <a16:creationId xmlns:a16="http://schemas.microsoft.com/office/drawing/2014/main" id="{E68498D3-5678-4B49-B355-A5E28ABC5C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86800" y="1823088"/>
            <a:ext cx="2858171" cy="3891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154238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F8871-2646-4617-9812-EB525A160155}"/>
              </a:ext>
            </a:extLst>
          </p:cNvPr>
          <p:cNvSpPr>
            <a:spLocks noGrp="1"/>
          </p:cNvSpPr>
          <p:nvPr>
            <p:ph sz="half" idx="2"/>
          </p:nvPr>
        </p:nvSpPr>
        <p:spPr>
          <a:xfrm>
            <a:off x="762000" y="1453918"/>
            <a:ext cx="6973956" cy="3581400"/>
          </a:xfrm>
        </p:spPr>
        <p:txBody>
          <a:bodyPr>
            <a:normAutofit/>
          </a:bodyPr>
          <a:lstStyle/>
          <a:p>
            <a:pPr marL="342900" indent="-342900">
              <a:lnSpc>
                <a:spcPct val="114000"/>
              </a:lnSpc>
              <a:buFont typeface="Arial" panose="020B0604020202020204" pitchFamily="34" charset="0"/>
              <a:buChar char="•"/>
            </a:pPr>
            <a:r>
              <a:rPr lang="en-US" sz="2400" b="0" dirty="0">
                <a:ea typeface="Verdana" panose="020B0604030504040204" pitchFamily="34" charset="0"/>
              </a:rPr>
              <a:t>Having goat milk is not a part of a protected class</a:t>
            </a:r>
          </a:p>
          <a:p>
            <a:pPr marL="342900" indent="-342900">
              <a:lnSpc>
                <a:spcPct val="114000"/>
              </a:lnSpc>
              <a:buFont typeface="Arial" panose="020B0604020202020204" pitchFamily="34" charset="0"/>
              <a:buChar char="•"/>
            </a:pPr>
            <a:r>
              <a:rPr lang="en-US" sz="2400" b="0" dirty="0">
                <a:ea typeface="Verdana" panose="020B0604030504040204" pitchFamily="34" charset="0"/>
              </a:rPr>
              <a:t>The store is not discriminating against the participant</a:t>
            </a:r>
          </a:p>
          <a:p>
            <a:pPr marL="342900" indent="-342900">
              <a:lnSpc>
                <a:spcPct val="114000"/>
              </a:lnSpc>
              <a:buFont typeface="Arial" panose="020B0604020202020204" pitchFamily="34" charset="0"/>
              <a:buChar char="•"/>
            </a:pPr>
            <a:r>
              <a:rPr lang="en-US" sz="2400" b="0" dirty="0">
                <a:ea typeface="Verdana" panose="020B0604030504040204" pitchFamily="34" charset="0"/>
              </a:rPr>
              <a:t>This is not bad customer service.</a:t>
            </a:r>
          </a:p>
          <a:p>
            <a:pPr marL="342900" indent="-342900">
              <a:lnSpc>
                <a:spcPct val="114000"/>
              </a:lnSpc>
              <a:buFont typeface="Arial" panose="020B0604020202020204" pitchFamily="34" charset="0"/>
              <a:buChar char="•"/>
            </a:pPr>
            <a:r>
              <a:rPr lang="en-US" sz="2400" b="0" dirty="0">
                <a:ea typeface="Verdana" panose="020B0604030504040204" pitchFamily="34" charset="0"/>
              </a:rPr>
              <a:t>The complaint must be entered in TWIST</a:t>
            </a:r>
          </a:p>
        </p:txBody>
      </p:sp>
      <p:sp>
        <p:nvSpPr>
          <p:cNvPr id="6" name="Text Placeholder 5">
            <a:extLst>
              <a:ext uri="{FF2B5EF4-FFF2-40B4-BE49-F238E27FC236}">
                <a16:creationId xmlns:a16="http://schemas.microsoft.com/office/drawing/2014/main" id="{3EB70E2A-0245-428F-93EB-365C237196AA}"/>
              </a:ext>
            </a:extLst>
          </p:cNvPr>
          <p:cNvSpPr>
            <a:spLocks noGrp="1"/>
          </p:cNvSpPr>
          <p:nvPr>
            <p:ph type="body" sz="quarter" idx="10"/>
          </p:nvPr>
        </p:nvSpPr>
        <p:spPr/>
        <p:txBody>
          <a:bodyPr>
            <a:normAutofit fontScale="85000" lnSpcReduction="20000"/>
          </a:bodyPr>
          <a:lstStyle/>
          <a:p>
            <a:r>
              <a:rPr lang="en-US" dirty="0">
                <a:solidFill>
                  <a:schemeClr val="bg1"/>
                </a:solidFill>
              </a:rPr>
              <a:t>Case Study: Complaints</a:t>
            </a:r>
          </a:p>
        </p:txBody>
      </p:sp>
      <p:sp>
        <p:nvSpPr>
          <p:cNvPr id="2" name="Title 1">
            <a:extLst>
              <a:ext uri="{FF2B5EF4-FFF2-40B4-BE49-F238E27FC236}">
                <a16:creationId xmlns:a16="http://schemas.microsoft.com/office/drawing/2014/main" id="{E90ED00D-DDD2-45D6-80AC-175B3571F7C8}"/>
              </a:ext>
            </a:extLst>
          </p:cNvPr>
          <p:cNvSpPr>
            <a:spLocks noGrp="1"/>
          </p:cNvSpPr>
          <p:nvPr>
            <p:ph type="title" idx="4294967295"/>
          </p:nvPr>
        </p:nvSpPr>
        <p:spPr>
          <a:xfrm>
            <a:off x="453889" y="0"/>
            <a:ext cx="6556511" cy="1676400"/>
          </a:xfrm>
        </p:spPr>
        <p:txBody>
          <a:bodyPr>
            <a:normAutofit/>
          </a:bodyPr>
          <a:lstStyle/>
          <a:p>
            <a:r>
              <a:rPr lang="en-US" b="1" dirty="0">
                <a:solidFill>
                  <a:srgbClr val="6C54A3"/>
                </a:solidFill>
                <a:ea typeface="Verdana" panose="020B0604030504040204" pitchFamily="34" charset="0"/>
              </a:rPr>
              <a:t>Case Study Answers </a:t>
            </a:r>
          </a:p>
        </p:txBody>
      </p:sp>
      <p:sp>
        <p:nvSpPr>
          <p:cNvPr id="4" name="Slide Number Placeholder 3">
            <a:extLst>
              <a:ext uri="{FF2B5EF4-FFF2-40B4-BE49-F238E27FC236}">
                <a16:creationId xmlns:a16="http://schemas.microsoft.com/office/drawing/2014/main" id="{49D0DCFA-BB27-4C73-A42F-15676654B179}"/>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52</a:t>
            </a:fld>
            <a:endParaRPr lang="en-US"/>
          </a:p>
        </p:txBody>
      </p:sp>
      <p:pic>
        <p:nvPicPr>
          <p:cNvPr id="8" name="Picture 7" descr="Glass of milk">
            <a:extLst>
              <a:ext uri="{FF2B5EF4-FFF2-40B4-BE49-F238E27FC236}">
                <a16:creationId xmlns:a16="http://schemas.microsoft.com/office/drawing/2014/main" id="{4076B872-4FA4-4198-B73D-767E994DA2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48600" y="-25865"/>
            <a:ext cx="4343400" cy="6515100"/>
          </a:xfrm>
          <a:prstGeom prst="rect">
            <a:avLst/>
          </a:prstGeom>
        </p:spPr>
      </p:pic>
    </p:spTree>
    <p:custDataLst>
      <p:tags r:id="rId1"/>
    </p:custDataLst>
    <p:extLst>
      <p:ext uri="{BB962C8B-B14F-4D97-AF65-F5344CB8AC3E}">
        <p14:creationId xmlns:p14="http://schemas.microsoft.com/office/powerpoint/2010/main" val="1808629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F8871-2646-4617-9812-EB525A160155}"/>
              </a:ext>
            </a:extLst>
          </p:cNvPr>
          <p:cNvSpPr>
            <a:spLocks noGrp="1"/>
          </p:cNvSpPr>
          <p:nvPr>
            <p:ph sz="half" idx="2"/>
          </p:nvPr>
        </p:nvSpPr>
        <p:spPr>
          <a:xfrm>
            <a:off x="1600200" y="1223807"/>
            <a:ext cx="5413511" cy="4410385"/>
          </a:xfrm>
        </p:spPr>
        <p:txBody>
          <a:bodyPr>
            <a:normAutofit/>
          </a:bodyPr>
          <a:lstStyle/>
          <a:p>
            <a:pPr>
              <a:lnSpc>
                <a:spcPct val="114000"/>
              </a:lnSpc>
            </a:pPr>
            <a:r>
              <a:rPr lang="en-US" sz="2200" b="0" dirty="0">
                <a:ea typeface="Verdana" panose="020B0604030504040204" pitchFamily="34" charset="0"/>
              </a:rPr>
              <a:t>A participant goes to the register to check out. Here is what is in their cart:</a:t>
            </a:r>
          </a:p>
          <a:p>
            <a:pPr marL="548640" lvl="1" indent="-342900">
              <a:lnSpc>
                <a:spcPct val="134000"/>
              </a:lnSpc>
              <a:spcBef>
                <a:spcPts val="0"/>
              </a:spcBef>
              <a:buFont typeface="Arial" panose="020B0604020202020204" pitchFamily="34" charset="0"/>
              <a:buChar char="•"/>
            </a:pPr>
            <a:r>
              <a:rPr lang="en-US" sz="2200" b="0" dirty="0">
                <a:ea typeface="Verdana" panose="020B0604030504040204" pitchFamily="34" charset="0"/>
              </a:rPr>
              <a:t>milk, </a:t>
            </a:r>
          </a:p>
          <a:p>
            <a:pPr marL="548640" lvl="1" indent="-342900">
              <a:lnSpc>
                <a:spcPct val="134000"/>
              </a:lnSpc>
              <a:spcBef>
                <a:spcPts val="0"/>
              </a:spcBef>
              <a:buFont typeface="Arial" panose="020B0604020202020204" pitchFamily="34" charset="0"/>
              <a:buChar char="•"/>
            </a:pPr>
            <a:r>
              <a:rPr lang="en-US" sz="2200" b="0" dirty="0">
                <a:ea typeface="Verdana" panose="020B0604030504040204" pitchFamily="34" charset="0"/>
              </a:rPr>
              <a:t>bread, </a:t>
            </a:r>
          </a:p>
          <a:p>
            <a:pPr marL="548640" lvl="1" indent="-342900">
              <a:lnSpc>
                <a:spcPct val="134000"/>
              </a:lnSpc>
              <a:spcBef>
                <a:spcPts val="0"/>
              </a:spcBef>
              <a:buFont typeface="Arial" panose="020B0604020202020204" pitchFamily="34" charset="0"/>
              <a:buChar char="•"/>
            </a:pPr>
            <a:r>
              <a:rPr lang="en-US" sz="2200" b="0" dirty="0">
                <a:ea typeface="Verdana" panose="020B0604030504040204" pitchFamily="34" charset="0"/>
              </a:rPr>
              <a:t>eggs, </a:t>
            </a:r>
          </a:p>
          <a:p>
            <a:pPr marL="548640" lvl="1" indent="-342900">
              <a:lnSpc>
                <a:spcPct val="134000"/>
              </a:lnSpc>
              <a:spcBef>
                <a:spcPts val="0"/>
              </a:spcBef>
              <a:buFont typeface="Arial" panose="020B0604020202020204" pitchFamily="34" charset="0"/>
              <a:buChar char="•"/>
            </a:pPr>
            <a:r>
              <a:rPr lang="en-US" sz="2200" b="0" dirty="0">
                <a:ea typeface="Verdana" panose="020B0604030504040204" pitchFamily="34" charset="0"/>
              </a:rPr>
              <a:t>cheese,</a:t>
            </a:r>
          </a:p>
          <a:p>
            <a:pPr marL="548640" lvl="1" indent="-342900">
              <a:lnSpc>
                <a:spcPct val="134000"/>
              </a:lnSpc>
              <a:spcBef>
                <a:spcPts val="0"/>
              </a:spcBef>
              <a:buFont typeface="Arial" panose="020B0604020202020204" pitchFamily="34" charset="0"/>
              <a:buChar char="•"/>
            </a:pPr>
            <a:r>
              <a:rPr lang="en-US" sz="2200" b="0" dirty="0">
                <a:ea typeface="Verdana" panose="020B0604030504040204" pitchFamily="34" charset="0"/>
              </a:rPr>
              <a:t>cereal</a:t>
            </a:r>
          </a:p>
          <a:p>
            <a:pPr>
              <a:lnSpc>
                <a:spcPct val="114000"/>
              </a:lnSpc>
            </a:pPr>
            <a:r>
              <a:rPr lang="en-US" sz="2200" b="0" dirty="0">
                <a:ea typeface="Verdana" panose="020B0604030504040204" pitchFamily="34" charset="0"/>
              </a:rPr>
              <a:t>The cashier says “Oh, you must be on WIC, I can tell by what you’re buying.”</a:t>
            </a:r>
          </a:p>
        </p:txBody>
      </p:sp>
      <p:sp>
        <p:nvSpPr>
          <p:cNvPr id="6" name="Text Placeholder 5">
            <a:extLst>
              <a:ext uri="{FF2B5EF4-FFF2-40B4-BE49-F238E27FC236}">
                <a16:creationId xmlns:a16="http://schemas.microsoft.com/office/drawing/2014/main" id="{3EB70E2A-0245-428F-93EB-365C237196AA}"/>
              </a:ext>
            </a:extLst>
          </p:cNvPr>
          <p:cNvSpPr>
            <a:spLocks noGrp="1"/>
          </p:cNvSpPr>
          <p:nvPr>
            <p:ph type="body" sz="quarter" idx="10"/>
          </p:nvPr>
        </p:nvSpPr>
        <p:spPr/>
        <p:txBody>
          <a:bodyPr>
            <a:normAutofit fontScale="85000" lnSpcReduction="20000"/>
          </a:bodyPr>
          <a:lstStyle/>
          <a:p>
            <a:r>
              <a:rPr lang="en-US" dirty="0">
                <a:solidFill>
                  <a:schemeClr val="bg1"/>
                </a:solidFill>
              </a:rPr>
              <a:t>Case Study: Complaints</a:t>
            </a:r>
          </a:p>
        </p:txBody>
      </p:sp>
      <p:sp>
        <p:nvSpPr>
          <p:cNvPr id="2" name="Title 1">
            <a:extLst>
              <a:ext uri="{FF2B5EF4-FFF2-40B4-BE49-F238E27FC236}">
                <a16:creationId xmlns:a16="http://schemas.microsoft.com/office/drawing/2014/main" id="{E90ED00D-DDD2-45D6-80AC-175B3571F7C8}"/>
              </a:ext>
            </a:extLst>
          </p:cNvPr>
          <p:cNvSpPr>
            <a:spLocks noGrp="1"/>
          </p:cNvSpPr>
          <p:nvPr>
            <p:ph type="title" idx="4294967295"/>
          </p:nvPr>
        </p:nvSpPr>
        <p:spPr>
          <a:xfrm>
            <a:off x="381000" y="323231"/>
            <a:ext cx="6556511" cy="990600"/>
          </a:xfrm>
        </p:spPr>
        <p:txBody>
          <a:bodyPr>
            <a:normAutofit/>
          </a:bodyPr>
          <a:lstStyle/>
          <a:p>
            <a:r>
              <a:rPr lang="en-US" sz="4000" b="1" dirty="0">
                <a:solidFill>
                  <a:srgbClr val="6C54A3"/>
                </a:solidFill>
                <a:ea typeface="Verdana" panose="020B0604030504040204" pitchFamily="34" charset="0"/>
              </a:rPr>
              <a:t>Case Study </a:t>
            </a:r>
          </a:p>
        </p:txBody>
      </p:sp>
      <p:sp>
        <p:nvSpPr>
          <p:cNvPr id="4" name="Slide Number Placeholder 3">
            <a:extLst>
              <a:ext uri="{FF2B5EF4-FFF2-40B4-BE49-F238E27FC236}">
                <a16:creationId xmlns:a16="http://schemas.microsoft.com/office/drawing/2014/main" id="{49D0DCFA-BB27-4C73-A42F-15676654B179}"/>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53</a:t>
            </a:fld>
            <a:endParaRPr lang="en-US"/>
          </a:p>
        </p:txBody>
      </p:sp>
      <p:pic>
        <p:nvPicPr>
          <p:cNvPr id="7" name="Picture 6" descr="A picture containing bottle, indoor, food, refrigerator&#10;&#10;Description generated with very high confidence">
            <a:extLst>
              <a:ext uri="{FF2B5EF4-FFF2-40B4-BE49-F238E27FC236}">
                <a16:creationId xmlns:a16="http://schemas.microsoft.com/office/drawing/2014/main" id="{C9064789-A715-4A89-BFD8-31E4340A01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67600" y="0"/>
            <a:ext cx="4756627" cy="6477000"/>
          </a:xfrm>
          <a:prstGeom prst="rect">
            <a:avLst/>
          </a:prstGeom>
          <a:effectLst/>
        </p:spPr>
      </p:pic>
    </p:spTree>
    <p:custDataLst>
      <p:tags r:id="rId1"/>
    </p:custDataLst>
    <p:extLst>
      <p:ext uri="{BB962C8B-B14F-4D97-AF65-F5344CB8AC3E}">
        <p14:creationId xmlns:p14="http://schemas.microsoft.com/office/powerpoint/2010/main" val="4008282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F8871-2646-4617-9812-EB525A160155}"/>
              </a:ext>
            </a:extLst>
          </p:cNvPr>
          <p:cNvSpPr>
            <a:spLocks noGrp="1"/>
          </p:cNvSpPr>
          <p:nvPr>
            <p:ph sz="half" idx="2"/>
          </p:nvPr>
        </p:nvSpPr>
        <p:spPr>
          <a:xfrm>
            <a:off x="1752600" y="1627414"/>
            <a:ext cx="5108711" cy="3581400"/>
          </a:xfrm>
        </p:spPr>
        <p:txBody>
          <a:bodyPr>
            <a:normAutofit/>
          </a:bodyPr>
          <a:lstStyle/>
          <a:p>
            <a:pPr marL="342900" indent="-342900">
              <a:lnSpc>
                <a:spcPct val="114000"/>
              </a:lnSpc>
              <a:buFont typeface="Arial" panose="020B0604020202020204" pitchFamily="34" charset="0"/>
              <a:buChar char="•"/>
            </a:pPr>
            <a:r>
              <a:rPr lang="en-US" sz="2400" b="0" dirty="0">
                <a:ea typeface="Verdana" panose="020B0604030504040204" pitchFamily="34" charset="0"/>
              </a:rPr>
              <a:t>Being a WIC participant is not a protected class</a:t>
            </a:r>
          </a:p>
          <a:p>
            <a:pPr marL="342900" indent="-342900">
              <a:lnSpc>
                <a:spcPct val="114000"/>
              </a:lnSpc>
              <a:buFont typeface="Arial" panose="020B0604020202020204" pitchFamily="34" charset="0"/>
              <a:buChar char="•"/>
            </a:pPr>
            <a:r>
              <a:rPr lang="en-US" sz="2400" b="0" dirty="0">
                <a:ea typeface="Verdana" panose="020B0604030504040204" pitchFamily="34" charset="0"/>
              </a:rPr>
              <a:t>Stores are required to treat WIC participants like they treat all other customers</a:t>
            </a:r>
          </a:p>
          <a:p>
            <a:pPr marL="342900" indent="-342900">
              <a:lnSpc>
                <a:spcPct val="114000"/>
              </a:lnSpc>
              <a:buFont typeface="Arial" panose="020B0604020202020204" pitchFamily="34" charset="0"/>
              <a:buChar char="•"/>
            </a:pPr>
            <a:r>
              <a:rPr lang="en-US" sz="2400" b="0" dirty="0">
                <a:ea typeface="Verdana" panose="020B0604030504040204" pitchFamily="34" charset="0"/>
              </a:rPr>
              <a:t>This is bad customer service</a:t>
            </a:r>
          </a:p>
          <a:p>
            <a:pPr marL="342900" indent="-342900">
              <a:lnSpc>
                <a:spcPct val="114000"/>
              </a:lnSpc>
              <a:buFont typeface="Arial" panose="020B0604020202020204" pitchFamily="34" charset="0"/>
              <a:buChar char="•"/>
            </a:pPr>
            <a:r>
              <a:rPr lang="en-US" sz="2400" b="0" dirty="0">
                <a:ea typeface="Verdana" panose="020B0604030504040204" pitchFamily="34" charset="0"/>
              </a:rPr>
              <a:t>Enter this complaint in TWIST</a:t>
            </a:r>
          </a:p>
        </p:txBody>
      </p:sp>
      <p:sp>
        <p:nvSpPr>
          <p:cNvPr id="6" name="Text Placeholder 5">
            <a:extLst>
              <a:ext uri="{FF2B5EF4-FFF2-40B4-BE49-F238E27FC236}">
                <a16:creationId xmlns:a16="http://schemas.microsoft.com/office/drawing/2014/main" id="{3EB70E2A-0245-428F-93EB-365C237196AA}"/>
              </a:ext>
            </a:extLst>
          </p:cNvPr>
          <p:cNvSpPr>
            <a:spLocks noGrp="1"/>
          </p:cNvSpPr>
          <p:nvPr>
            <p:ph type="body" sz="quarter" idx="10"/>
          </p:nvPr>
        </p:nvSpPr>
        <p:spPr/>
        <p:txBody>
          <a:bodyPr>
            <a:normAutofit fontScale="85000" lnSpcReduction="20000"/>
          </a:bodyPr>
          <a:lstStyle/>
          <a:p>
            <a:r>
              <a:rPr lang="en-US" dirty="0">
                <a:solidFill>
                  <a:schemeClr val="bg1"/>
                </a:solidFill>
              </a:rPr>
              <a:t>Case Study: Complaints</a:t>
            </a:r>
          </a:p>
        </p:txBody>
      </p:sp>
      <p:sp>
        <p:nvSpPr>
          <p:cNvPr id="2" name="Title 1">
            <a:extLst>
              <a:ext uri="{FF2B5EF4-FFF2-40B4-BE49-F238E27FC236}">
                <a16:creationId xmlns:a16="http://schemas.microsoft.com/office/drawing/2014/main" id="{E90ED00D-DDD2-45D6-80AC-175B3571F7C8}"/>
              </a:ext>
            </a:extLst>
          </p:cNvPr>
          <p:cNvSpPr>
            <a:spLocks noGrp="1"/>
          </p:cNvSpPr>
          <p:nvPr>
            <p:ph type="title" idx="4294967295"/>
          </p:nvPr>
        </p:nvSpPr>
        <p:spPr>
          <a:xfrm>
            <a:off x="453889" y="0"/>
            <a:ext cx="6556511" cy="1676400"/>
          </a:xfrm>
        </p:spPr>
        <p:txBody>
          <a:bodyPr>
            <a:normAutofit/>
          </a:bodyPr>
          <a:lstStyle/>
          <a:p>
            <a:r>
              <a:rPr lang="en-US" sz="3600" b="1" dirty="0">
                <a:solidFill>
                  <a:srgbClr val="6C54A3"/>
                </a:solidFill>
                <a:ea typeface="Verdana" panose="020B0604030504040204" pitchFamily="34" charset="0"/>
              </a:rPr>
              <a:t>Case Study Answers </a:t>
            </a:r>
          </a:p>
        </p:txBody>
      </p:sp>
      <p:sp>
        <p:nvSpPr>
          <p:cNvPr id="4" name="Slide Number Placeholder 3">
            <a:extLst>
              <a:ext uri="{FF2B5EF4-FFF2-40B4-BE49-F238E27FC236}">
                <a16:creationId xmlns:a16="http://schemas.microsoft.com/office/drawing/2014/main" id="{49D0DCFA-BB27-4C73-A42F-15676654B179}"/>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54</a:t>
            </a:fld>
            <a:endParaRPr lang="en-US"/>
          </a:p>
        </p:txBody>
      </p:sp>
      <p:pic>
        <p:nvPicPr>
          <p:cNvPr id="7" name="Picture 6" descr="Mother and child picking tomatoes">
            <a:extLst>
              <a:ext uri="{FF2B5EF4-FFF2-40B4-BE49-F238E27FC236}">
                <a16:creationId xmlns:a16="http://schemas.microsoft.com/office/drawing/2014/main" id="{B8FDEC37-5F1F-4B01-AD3C-385AFDE840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2800" y="1585101"/>
            <a:ext cx="4867506" cy="3623713"/>
          </a:xfrm>
          <a:prstGeom prst="rect">
            <a:avLst/>
          </a:prstGeom>
        </p:spPr>
      </p:pic>
    </p:spTree>
    <p:custDataLst>
      <p:tags r:id="rId1"/>
    </p:custDataLst>
    <p:extLst>
      <p:ext uri="{BB962C8B-B14F-4D97-AF65-F5344CB8AC3E}">
        <p14:creationId xmlns:p14="http://schemas.microsoft.com/office/powerpoint/2010/main" val="1283363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E02B3D-E703-473C-8DE4-46759DE114FF}"/>
              </a:ext>
            </a:extLst>
          </p:cNvPr>
          <p:cNvSpPr>
            <a:spLocks noGrp="1"/>
          </p:cNvSpPr>
          <p:nvPr>
            <p:ph type="subTitle" idx="1"/>
          </p:nvPr>
        </p:nvSpPr>
        <p:spPr>
          <a:xfrm>
            <a:off x="1815766" y="2971800"/>
            <a:ext cx="8560468" cy="1655762"/>
          </a:xfrm>
        </p:spPr>
        <p:txBody>
          <a:bodyPr>
            <a:normAutofit/>
          </a:bodyPr>
          <a:lstStyle/>
          <a:p>
            <a:pPr algn="l"/>
            <a:r>
              <a:rPr lang="en-US" sz="4800" dirty="0">
                <a:latin typeface="+mj-lt"/>
                <a:ea typeface="Verdana" panose="020B0604030504040204" pitchFamily="34" charset="0"/>
              </a:rPr>
              <a:t>Compliance Review</a:t>
            </a:r>
          </a:p>
        </p:txBody>
      </p:sp>
    </p:spTree>
    <p:custDataLst>
      <p:tags r:id="rId1"/>
    </p:custDataLst>
    <p:extLst>
      <p:ext uri="{BB962C8B-B14F-4D97-AF65-F5344CB8AC3E}">
        <p14:creationId xmlns:p14="http://schemas.microsoft.com/office/powerpoint/2010/main" val="1048793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057400" y="1219200"/>
            <a:ext cx="8966200" cy="4724400"/>
          </a:xfrm>
        </p:spPr>
        <p:txBody>
          <a:bodyPr anchor="ctr">
            <a:normAutofit fontScale="77500" lnSpcReduction="20000"/>
          </a:bodyPr>
          <a:lstStyle/>
          <a:p>
            <a:pPr marL="571500" indent="-571500">
              <a:lnSpc>
                <a:spcPct val="134000"/>
              </a:lnSpc>
              <a:buFont typeface="Arial" panose="020B0604020202020204" pitchFamily="34" charset="0"/>
              <a:buChar char="•"/>
            </a:pPr>
            <a:r>
              <a:rPr lang="en-US" altLang="en-US" b="0" dirty="0">
                <a:solidFill>
                  <a:srgbClr val="000000"/>
                </a:solidFill>
              </a:rPr>
              <a:t>USDA Western Region staff review state and local WIC programs for civil rights compliance.</a:t>
            </a:r>
          </a:p>
          <a:p>
            <a:pPr marL="571500" indent="-571500">
              <a:lnSpc>
                <a:spcPct val="134000"/>
              </a:lnSpc>
              <a:buFont typeface="Arial" panose="020B0604020202020204" pitchFamily="34" charset="0"/>
              <a:buChar char="•"/>
            </a:pPr>
            <a:r>
              <a:rPr lang="en-US" altLang="en-US" b="0" dirty="0">
                <a:solidFill>
                  <a:srgbClr val="000000"/>
                </a:solidFill>
              </a:rPr>
              <a:t>Local agencies are reviewed for civil rights compliance during the biennial WIC review and the triennial review.</a:t>
            </a:r>
          </a:p>
          <a:p>
            <a:pPr marL="571500" indent="-571500">
              <a:lnSpc>
                <a:spcPct val="134000"/>
              </a:lnSpc>
              <a:buFont typeface="Arial" panose="020B0604020202020204" pitchFamily="34" charset="0"/>
              <a:buChar char="•"/>
            </a:pPr>
            <a:r>
              <a:rPr lang="en-US" altLang="en-US" b="0" dirty="0">
                <a:solidFill>
                  <a:srgbClr val="000000"/>
                </a:solidFill>
              </a:rPr>
              <a:t>Corrective actions may be needed to bring the agency into compliance.</a:t>
            </a:r>
          </a:p>
          <a:p>
            <a:pPr marL="571500" indent="-571500">
              <a:lnSpc>
                <a:spcPct val="134000"/>
              </a:lnSpc>
              <a:buFont typeface="Arial" panose="020B0604020202020204" pitchFamily="34" charset="0"/>
              <a:buChar char="•"/>
            </a:pPr>
            <a:r>
              <a:rPr lang="en-US" altLang="en-US" b="0" dirty="0">
                <a:solidFill>
                  <a:srgbClr val="000000"/>
                </a:solidFill>
              </a:rPr>
              <a:t>Failure or refusal to cooperate can result in loss of federal funding.</a:t>
            </a:r>
          </a:p>
          <a:p>
            <a:pPr>
              <a:lnSpc>
                <a:spcPct val="110000"/>
              </a:lnSpc>
            </a:pPr>
            <a:endParaRPr lang="en-US" dirty="0">
              <a:solidFill>
                <a:srgbClr val="000000"/>
              </a:solidFill>
            </a:endParaRPr>
          </a:p>
        </p:txBody>
      </p:sp>
      <p:sp>
        <p:nvSpPr>
          <p:cNvPr id="4" name="Text Placeholder 3">
            <a:extLst>
              <a:ext uri="{FF2B5EF4-FFF2-40B4-BE49-F238E27FC236}">
                <a16:creationId xmlns:a16="http://schemas.microsoft.com/office/drawing/2014/main" id="{671F3827-06EC-45E2-848E-04B186A93A39}"/>
              </a:ext>
            </a:extLst>
          </p:cNvPr>
          <p:cNvSpPr>
            <a:spLocks noGrp="1"/>
          </p:cNvSpPr>
          <p:nvPr>
            <p:ph type="body" sz="quarter" idx="10"/>
          </p:nvPr>
        </p:nvSpPr>
        <p:spPr/>
        <p:txBody>
          <a:bodyPr>
            <a:normAutofit fontScale="85000" lnSpcReduction="20000"/>
          </a:bodyPr>
          <a:lstStyle/>
          <a:p>
            <a:r>
              <a:rPr lang="en-US" dirty="0"/>
              <a:t>Compliance Review</a:t>
            </a:r>
          </a:p>
        </p:txBody>
      </p:sp>
      <p:sp>
        <p:nvSpPr>
          <p:cNvPr id="2" name="Title 1"/>
          <p:cNvSpPr>
            <a:spLocks noGrp="1"/>
          </p:cNvSpPr>
          <p:nvPr>
            <p:ph type="title" idx="4294967295"/>
          </p:nvPr>
        </p:nvSpPr>
        <p:spPr>
          <a:xfrm>
            <a:off x="533400" y="207962"/>
            <a:ext cx="7620000" cy="1011238"/>
          </a:xfrm>
        </p:spPr>
        <p:txBody>
          <a:bodyPr anchor="ctr">
            <a:normAutofit/>
          </a:bodyPr>
          <a:lstStyle/>
          <a:p>
            <a:r>
              <a:rPr lang="en-US" sz="3600" b="1" dirty="0">
                <a:ea typeface="Verdana" panose="020B0604030504040204" pitchFamily="34" charset="0"/>
              </a:rPr>
              <a:t>Civil Rights compliance review</a:t>
            </a:r>
          </a:p>
        </p:txBody>
      </p:sp>
    </p:spTree>
    <p:custDataLst>
      <p:tags r:id="rId1"/>
    </p:custDataLst>
    <p:extLst>
      <p:ext uri="{BB962C8B-B14F-4D97-AF65-F5344CB8AC3E}">
        <p14:creationId xmlns:p14="http://schemas.microsoft.com/office/powerpoint/2010/main" val="1812844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895600" y="1219200"/>
            <a:ext cx="8585200" cy="2743200"/>
          </a:xfrm>
        </p:spPr>
        <p:txBody>
          <a:bodyPr anchor="ctr">
            <a:normAutofit/>
          </a:bodyPr>
          <a:lstStyle/>
          <a:p>
            <a:pPr marL="571500" indent="-571500">
              <a:lnSpc>
                <a:spcPct val="114000"/>
              </a:lnSpc>
              <a:buFont typeface="Arial" panose="020B0604020202020204" pitchFamily="34" charset="0"/>
              <a:buChar char="•"/>
            </a:pPr>
            <a:r>
              <a:rPr lang="en-US" altLang="en-US" sz="2400" b="0" dirty="0">
                <a:solidFill>
                  <a:srgbClr val="000000"/>
                </a:solidFill>
              </a:rPr>
              <a:t>Any findings related to civil rights will be provided in writing to the local program.</a:t>
            </a:r>
          </a:p>
          <a:p>
            <a:pPr marL="571500" indent="-571500">
              <a:lnSpc>
                <a:spcPct val="114000"/>
              </a:lnSpc>
              <a:buFont typeface="Arial" panose="020B0604020202020204" pitchFamily="34" charset="0"/>
              <a:buChar char="•"/>
            </a:pPr>
            <a:r>
              <a:rPr lang="en-US" altLang="en-US" sz="2400" b="0" dirty="0">
                <a:solidFill>
                  <a:srgbClr val="000000"/>
                </a:solidFill>
              </a:rPr>
              <a:t>Nutrition Consultants and the Civil Rights Coordinator work with local programs to resolve any findings of non-compliance.</a:t>
            </a:r>
          </a:p>
        </p:txBody>
      </p:sp>
      <p:sp>
        <p:nvSpPr>
          <p:cNvPr id="4" name="Text Placeholder 3">
            <a:extLst>
              <a:ext uri="{FF2B5EF4-FFF2-40B4-BE49-F238E27FC236}">
                <a16:creationId xmlns:a16="http://schemas.microsoft.com/office/drawing/2014/main" id="{671F3827-06EC-45E2-848E-04B186A93A39}"/>
              </a:ext>
            </a:extLst>
          </p:cNvPr>
          <p:cNvSpPr>
            <a:spLocks noGrp="1"/>
          </p:cNvSpPr>
          <p:nvPr>
            <p:ph type="body" sz="quarter" idx="10"/>
          </p:nvPr>
        </p:nvSpPr>
        <p:spPr/>
        <p:txBody>
          <a:bodyPr>
            <a:normAutofit fontScale="85000" lnSpcReduction="20000"/>
          </a:bodyPr>
          <a:lstStyle/>
          <a:p>
            <a:r>
              <a:rPr lang="en-US" dirty="0"/>
              <a:t>Compliance Review</a:t>
            </a:r>
          </a:p>
        </p:txBody>
      </p:sp>
      <p:sp>
        <p:nvSpPr>
          <p:cNvPr id="2" name="Title 1"/>
          <p:cNvSpPr>
            <a:spLocks noGrp="1"/>
          </p:cNvSpPr>
          <p:nvPr>
            <p:ph type="title" idx="4294967295"/>
          </p:nvPr>
        </p:nvSpPr>
        <p:spPr>
          <a:xfrm>
            <a:off x="533400" y="207962"/>
            <a:ext cx="7620000" cy="1011238"/>
          </a:xfrm>
        </p:spPr>
        <p:txBody>
          <a:bodyPr anchor="ctr">
            <a:normAutofit/>
          </a:bodyPr>
          <a:lstStyle/>
          <a:p>
            <a:r>
              <a:rPr lang="en-US" sz="3600" b="1" dirty="0">
                <a:ea typeface="Verdana" panose="020B0604030504040204" pitchFamily="34" charset="0"/>
              </a:rPr>
              <a:t>Resolution of non-compliance</a:t>
            </a:r>
          </a:p>
        </p:txBody>
      </p:sp>
    </p:spTree>
    <p:custDataLst>
      <p:tags r:id="rId1"/>
    </p:custDataLst>
    <p:extLst>
      <p:ext uri="{BB962C8B-B14F-4D97-AF65-F5344CB8AC3E}">
        <p14:creationId xmlns:p14="http://schemas.microsoft.com/office/powerpoint/2010/main" val="3050634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371600"/>
            <a:ext cx="8305800" cy="2387600"/>
          </a:xfrm>
        </p:spPr>
        <p:txBody>
          <a:bodyPr/>
          <a:lstStyle/>
          <a:p>
            <a:pPr algn="l"/>
            <a:r>
              <a:rPr lang="en-US" b="0" dirty="0">
                <a:solidFill>
                  <a:schemeClr val="tx1"/>
                </a:solidFill>
                <a:latin typeface="Verdana" panose="020B0604030504040204" pitchFamily="34" charset="0"/>
                <a:ea typeface="Verdana" panose="020B0604030504040204" pitchFamily="34" charset="0"/>
              </a:rPr>
              <a:t>Conflict resolution</a:t>
            </a:r>
          </a:p>
        </p:txBody>
      </p:sp>
    </p:spTree>
    <p:custDataLst>
      <p:tags r:id="rId1"/>
    </p:custDataLst>
    <p:extLst>
      <p:ext uri="{BB962C8B-B14F-4D97-AF65-F5344CB8AC3E}">
        <p14:creationId xmlns:p14="http://schemas.microsoft.com/office/powerpoint/2010/main" val="131858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43270" y="1828800"/>
            <a:ext cx="10337800" cy="2730119"/>
          </a:xfrm>
        </p:spPr>
        <p:txBody>
          <a:bodyPr>
            <a:normAutofit/>
          </a:bodyPr>
          <a:lstStyle/>
          <a:p>
            <a:r>
              <a:rPr lang="en-US" sz="2800" b="0" dirty="0">
                <a:ea typeface="Verdana" panose="020B0604030504040204" pitchFamily="34" charset="0"/>
              </a:rPr>
              <a:t>What are some reasons a participant might feel angry?</a:t>
            </a:r>
          </a:p>
        </p:txBody>
      </p:sp>
      <p:sp>
        <p:nvSpPr>
          <p:cNvPr id="5" name="Text Placeholder 4">
            <a:extLst>
              <a:ext uri="{FF2B5EF4-FFF2-40B4-BE49-F238E27FC236}">
                <a16:creationId xmlns:a16="http://schemas.microsoft.com/office/drawing/2014/main" id="{2F8AD45B-D204-452F-B6AB-5FE5C2663738}"/>
              </a:ext>
            </a:extLst>
          </p:cNvPr>
          <p:cNvSpPr>
            <a:spLocks noGrp="1"/>
          </p:cNvSpPr>
          <p:nvPr>
            <p:ph type="body" sz="quarter" idx="10"/>
          </p:nvPr>
        </p:nvSpPr>
        <p:spPr/>
        <p:txBody>
          <a:bodyPr>
            <a:normAutofit fontScale="85000" lnSpcReduction="20000"/>
          </a:bodyPr>
          <a:lstStyle/>
          <a:p>
            <a:r>
              <a:rPr lang="en-US" dirty="0"/>
              <a:t>Conflict Resolution</a:t>
            </a:r>
          </a:p>
        </p:txBody>
      </p:sp>
      <p:sp>
        <p:nvSpPr>
          <p:cNvPr id="2" name="Title 1"/>
          <p:cNvSpPr>
            <a:spLocks noGrp="1"/>
          </p:cNvSpPr>
          <p:nvPr>
            <p:ph type="title" idx="4294967295"/>
          </p:nvPr>
        </p:nvSpPr>
        <p:spPr>
          <a:xfrm>
            <a:off x="609600" y="152401"/>
            <a:ext cx="9202041" cy="1219200"/>
          </a:xfrm>
        </p:spPr>
        <p:txBody>
          <a:bodyPr>
            <a:normAutofit/>
          </a:bodyPr>
          <a:lstStyle/>
          <a:p>
            <a:r>
              <a:rPr lang="en-US" sz="4000" b="1" dirty="0">
                <a:ea typeface="Verdana" panose="020B0604030504040204" pitchFamily="34" charset="0"/>
              </a:rPr>
              <a:t>When participants are angry</a:t>
            </a:r>
          </a:p>
        </p:txBody>
      </p:sp>
    </p:spTree>
    <p:custDataLst>
      <p:tags r:id="rId1"/>
    </p:custDataLst>
    <p:extLst>
      <p:ext uri="{BB962C8B-B14F-4D97-AF65-F5344CB8AC3E}">
        <p14:creationId xmlns:p14="http://schemas.microsoft.com/office/powerpoint/2010/main" val="312263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6036" y="857251"/>
            <a:ext cx="5557102" cy="5276549"/>
          </a:xfrm>
          <a:prstGeom prst="rect">
            <a:avLst/>
          </a:prstGeom>
        </p:spPr>
      </p:pic>
      <p:sp>
        <p:nvSpPr>
          <p:cNvPr id="4" name="Content Placeholder 3">
            <a:extLst>
              <a:ext uri="{FF2B5EF4-FFF2-40B4-BE49-F238E27FC236}">
                <a16:creationId xmlns:a16="http://schemas.microsoft.com/office/drawing/2014/main" id="{FFA8A634-FA26-4609-923C-7B18C6C69A08}"/>
              </a:ext>
            </a:extLst>
          </p:cNvPr>
          <p:cNvSpPr>
            <a:spLocks noGrp="1"/>
          </p:cNvSpPr>
          <p:nvPr>
            <p:ph sz="half" idx="2"/>
          </p:nvPr>
        </p:nvSpPr>
        <p:spPr>
          <a:xfrm>
            <a:off x="609600" y="609600"/>
            <a:ext cx="10583779" cy="3581400"/>
          </a:xfrm>
        </p:spPr>
        <p:txBody>
          <a:bodyPr/>
          <a:lstStyle/>
          <a:p>
            <a:r>
              <a:rPr lang="en-US" dirty="0"/>
              <a:t>Discrimination</a:t>
            </a:r>
          </a:p>
        </p:txBody>
      </p:sp>
      <p:sp>
        <p:nvSpPr>
          <p:cNvPr id="5" name="Text Placeholder 4">
            <a:extLst>
              <a:ext uri="{FF2B5EF4-FFF2-40B4-BE49-F238E27FC236}">
                <a16:creationId xmlns:a16="http://schemas.microsoft.com/office/drawing/2014/main" id="{335F10C9-2E3A-40A9-B6D2-F6F8A40483FD}"/>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6</a:t>
            </a:fld>
            <a:endParaRPr lang="en-US"/>
          </a:p>
        </p:txBody>
      </p:sp>
      <p:sp>
        <p:nvSpPr>
          <p:cNvPr id="10" name="TextBox 9">
            <a:extLst>
              <a:ext uri="{FF2B5EF4-FFF2-40B4-BE49-F238E27FC236}">
                <a16:creationId xmlns:a16="http://schemas.microsoft.com/office/drawing/2014/main" id="{6FB37725-7934-4544-9E10-B52A1759CF70}"/>
              </a:ext>
            </a:extLst>
          </p:cNvPr>
          <p:cNvSpPr txBox="1"/>
          <p:nvPr/>
        </p:nvSpPr>
        <p:spPr>
          <a:xfrm>
            <a:off x="6634898" y="2200245"/>
            <a:ext cx="5557102" cy="400110"/>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How would you define discrimination?</a:t>
            </a:r>
          </a:p>
        </p:txBody>
      </p:sp>
    </p:spTree>
    <p:custDataLst>
      <p:tags r:id="rId1"/>
    </p:custDataLst>
    <p:extLst>
      <p:ext uri="{BB962C8B-B14F-4D97-AF65-F5344CB8AC3E}">
        <p14:creationId xmlns:p14="http://schemas.microsoft.com/office/powerpoint/2010/main" val="3906467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rot="1038435">
            <a:off x="7455648" y="1944694"/>
            <a:ext cx="3864142" cy="3581400"/>
          </a:xfrm>
        </p:spPr>
      </p:pic>
      <p:sp>
        <p:nvSpPr>
          <p:cNvPr id="7" name="Content Placeholder 6"/>
          <p:cNvSpPr>
            <a:spLocks noGrp="1"/>
          </p:cNvSpPr>
          <p:nvPr>
            <p:ph type="body" sz="quarter" idx="10"/>
          </p:nvPr>
        </p:nvSpPr>
        <p:spPr/>
        <p:txBody>
          <a:bodyPr>
            <a:normAutofit fontScale="77500" lnSpcReduction="20000"/>
          </a:bodyPr>
          <a:lstStyle/>
          <a:p>
            <a:r>
              <a:rPr lang="en-US" sz="3000" dirty="0"/>
              <a:t>Conflict Resolution</a:t>
            </a:r>
          </a:p>
        </p:txBody>
      </p:sp>
      <p:sp>
        <p:nvSpPr>
          <p:cNvPr id="2" name="Title 1"/>
          <p:cNvSpPr>
            <a:spLocks noGrp="1"/>
          </p:cNvSpPr>
          <p:nvPr>
            <p:ph type="title" idx="4294967295"/>
          </p:nvPr>
        </p:nvSpPr>
        <p:spPr>
          <a:xfrm>
            <a:off x="533400" y="396686"/>
            <a:ext cx="10591800" cy="1131888"/>
          </a:xfrm>
        </p:spPr>
        <p:txBody>
          <a:bodyPr>
            <a:noAutofit/>
          </a:bodyPr>
          <a:lstStyle/>
          <a:p>
            <a:r>
              <a:rPr lang="en-US" sz="4000" b="1" dirty="0">
                <a:ea typeface="Verdana" panose="020B0604030504040204" pitchFamily="34" charset="0"/>
              </a:rPr>
              <a:t>Defuse angry situations with </a:t>
            </a:r>
            <a:r>
              <a:rPr lang="en-US" sz="4000" b="1" dirty="0" err="1">
                <a:ea typeface="Verdana" panose="020B0604030504040204" pitchFamily="34" charset="0"/>
              </a:rPr>
              <a:t>l.o.v.e</a:t>
            </a:r>
            <a:r>
              <a:rPr lang="en-US" sz="4000" b="1" dirty="0">
                <a:ea typeface="Verdana" panose="020B0604030504040204" pitchFamily="34" charset="0"/>
              </a:rPr>
              <a:t>.</a:t>
            </a:r>
          </a:p>
        </p:txBody>
      </p:sp>
      <p:sp>
        <p:nvSpPr>
          <p:cNvPr id="3" name="TextBox 2"/>
          <p:cNvSpPr txBox="1"/>
          <p:nvPr/>
        </p:nvSpPr>
        <p:spPr>
          <a:xfrm>
            <a:off x="9704471" y="6019800"/>
            <a:ext cx="2894076" cy="300082"/>
          </a:xfrm>
          <a:prstGeom prst="rect">
            <a:avLst/>
          </a:prstGeom>
          <a:noFill/>
        </p:spPr>
        <p:txBody>
          <a:bodyPr wrap="square" rtlCol="0">
            <a:spAutoFit/>
          </a:bodyPr>
          <a:lstStyle/>
          <a:p>
            <a:pPr defTabSz="342900"/>
            <a:r>
              <a:rPr lang="en-US" sz="1350" dirty="0">
                <a:solidFill>
                  <a:srgbClr val="2C2C2C"/>
                </a:solidFill>
                <a:latin typeface="Corbel" panose="020B0503020204020204"/>
              </a:rPr>
              <a:t>Adapted from Kansas WIC</a:t>
            </a:r>
          </a:p>
        </p:txBody>
      </p:sp>
      <p:sp>
        <p:nvSpPr>
          <p:cNvPr id="8" name="TextBox 7">
            <a:extLst>
              <a:ext uri="{FF2B5EF4-FFF2-40B4-BE49-F238E27FC236}">
                <a16:creationId xmlns:a16="http://schemas.microsoft.com/office/drawing/2014/main" id="{E848A8E9-1AB8-481D-B264-36F8FC9AF7F8}"/>
              </a:ext>
            </a:extLst>
          </p:cNvPr>
          <p:cNvSpPr txBox="1"/>
          <p:nvPr/>
        </p:nvSpPr>
        <p:spPr>
          <a:xfrm>
            <a:off x="1371600" y="1685692"/>
            <a:ext cx="6166624" cy="2416687"/>
          </a:xfrm>
          <a:prstGeom prst="rect">
            <a:avLst/>
          </a:prstGeom>
          <a:noFill/>
        </p:spPr>
        <p:txBody>
          <a:bodyPr wrap="square">
            <a:spAutoFit/>
          </a:bodyPr>
          <a:lstStyle/>
          <a:p>
            <a:pPr>
              <a:lnSpc>
                <a:spcPct val="120000"/>
              </a:lnSpc>
            </a:pPr>
            <a:r>
              <a:rPr lang="en-US" sz="3200" b="1" dirty="0">
                <a:solidFill>
                  <a:schemeClr val="accent1">
                    <a:lumMod val="75000"/>
                  </a:schemeClr>
                </a:solidFill>
              </a:rPr>
              <a:t>Listen</a:t>
            </a:r>
            <a:endParaRPr lang="en-US" sz="3200" dirty="0"/>
          </a:p>
          <a:p>
            <a:pPr>
              <a:lnSpc>
                <a:spcPct val="120000"/>
              </a:lnSpc>
            </a:pPr>
            <a:r>
              <a:rPr lang="en-US" sz="3200" dirty="0"/>
              <a:t>Ask </a:t>
            </a:r>
            <a:r>
              <a:rPr lang="en-US" sz="3200" b="1" dirty="0">
                <a:solidFill>
                  <a:srgbClr val="92D050"/>
                </a:solidFill>
              </a:rPr>
              <a:t>open-ended</a:t>
            </a:r>
            <a:r>
              <a:rPr lang="en-US" sz="3200" dirty="0"/>
              <a:t> questions</a:t>
            </a:r>
          </a:p>
          <a:p>
            <a:pPr>
              <a:lnSpc>
                <a:spcPct val="120000"/>
              </a:lnSpc>
            </a:pPr>
            <a:r>
              <a:rPr lang="en-US" sz="3200" b="1" dirty="0">
                <a:solidFill>
                  <a:srgbClr val="FF0000"/>
                </a:solidFill>
              </a:rPr>
              <a:t>Validate</a:t>
            </a:r>
            <a:r>
              <a:rPr lang="en-US" sz="3200" dirty="0"/>
              <a:t> their concerns</a:t>
            </a:r>
          </a:p>
          <a:p>
            <a:pPr>
              <a:lnSpc>
                <a:spcPct val="120000"/>
              </a:lnSpc>
            </a:pPr>
            <a:r>
              <a:rPr lang="en-US" sz="3200" b="1" dirty="0">
                <a:solidFill>
                  <a:srgbClr val="7030A0"/>
                </a:solidFill>
              </a:rPr>
              <a:t>Empower</a:t>
            </a:r>
            <a:r>
              <a:rPr lang="en-US" sz="3200" dirty="0"/>
              <a:t>, </a:t>
            </a:r>
            <a:r>
              <a:rPr lang="en-US" sz="3200" b="1" dirty="0">
                <a:solidFill>
                  <a:srgbClr val="7030A0"/>
                </a:solidFill>
              </a:rPr>
              <a:t>educate</a:t>
            </a:r>
            <a:r>
              <a:rPr lang="en-US" sz="3200" dirty="0"/>
              <a:t> and </a:t>
            </a:r>
            <a:r>
              <a:rPr lang="en-US" sz="3200" b="1" dirty="0">
                <a:solidFill>
                  <a:srgbClr val="7030A0"/>
                </a:solidFill>
              </a:rPr>
              <a:t>empathize</a:t>
            </a:r>
          </a:p>
        </p:txBody>
      </p:sp>
    </p:spTree>
    <p:custDataLst>
      <p:tags r:id="rId1"/>
    </p:custDataLst>
    <p:extLst>
      <p:ext uri="{BB962C8B-B14F-4D97-AF65-F5344CB8AC3E}">
        <p14:creationId xmlns:p14="http://schemas.microsoft.com/office/powerpoint/2010/main" val="329037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3C341-FCF0-44CE-81EE-7B5E86AA86D5}"/>
              </a:ext>
            </a:extLst>
          </p:cNvPr>
          <p:cNvSpPr>
            <a:spLocks noGrp="1"/>
          </p:cNvSpPr>
          <p:nvPr>
            <p:ph sz="half" idx="2"/>
          </p:nvPr>
        </p:nvSpPr>
        <p:spPr>
          <a:xfrm>
            <a:off x="457200" y="961457"/>
            <a:ext cx="8382000" cy="5057094"/>
          </a:xfrm>
        </p:spPr>
        <p:txBody>
          <a:bodyPr>
            <a:normAutofit/>
          </a:bodyPr>
          <a:lstStyle/>
          <a:p>
            <a:pPr marL="285750" indent="-285750">
              <a:lnSpc>
                <a:spcPct val="114000"/>
              </a:lnSpc>
              <a:buFont typeface="Arial" panose="020B0604020202020204" pitchFamily="34" charset="0"/>
              <a:buChar char="•"/>
            </a:pPr>
            <a:r>
              <a:rPr lang="en-US" sz="2200" b="0" dirty="0">
                <a:ea typeface="Verdana" panose="020B0604030504040204" pitchFamily="34" charset="0"/>
              </a:rPr>
              <a:t>A WIC participant for whom English is not their first language goes to the register to check out with WIC eligible foods. She speaks with a heavy accent. </a:t>
            </a:r>
          </a:p>
          <a:p>
            <a:pPr marL="285750" indent="-285750">
              <a:lnSpc>
                <a:spcPct val="114000"/>
              </a:lnSpc>
              <a:buFont typeface="Arial" panose="020B0604020202020204" pitchFamily="34" charset="0"/>
              <a:buChar char="•"/>
            </a:pPr>
            <a:r>
              <a:rPr lang="en-US" sz="2200" b="0" dirty="0">
                <a:ea typeface="Verdana" panose="020B0604030504040204" pitchFamily="34" charset="0"/>
              </a:rPr>
              <a:t>She does not have enough CVB benefits to cover all of her fruits and veggies, so she asks to have some of the vegetables removed.</a:t>
            </a:r>
          </a:p>
          <a:p>
            <a:pPr marL="285750" indent="-285750">
              <a:lnSpc>
                <a:spcPct val="114000"/>
              </a:lnSpc>
              <a:buFont typeface="Arial" panose="020B0604020202020204" pitchFamily="34" charset="0"/>
              <a:buChar char="•"/>
            </a:pPr>
            <a:r>
              <a:rPr lang="en-US" sz="2200" b="0" dirty="0">
                <a:ea typeface="Verdana" panose="020B0604030504040204" pitchFamily="34" charset="0"/>
              </a:rPr>
              <a:t>The cashier yells “I can’t understand you, if you can’t speak English I can’t help you so you’ll have to go somewhere else.”</a:t>
            </a:r>
          </a:p>
          <a:p>
            <a:pPr marL="285750" indent="-285750">
              <a:lnSpc>
                <a:spcPct val="114000"/>
              </a:lnSpc>
              <a:buFont typeface="Arial" panose="020B0604020202020204" pitchFamily="34" charset="0"/>
              <a:buChar char="•"/>
            </a:pPr>
            <a:r>
              <a:rPr lang="en-US" sz="2200" b="0" dirty="0">
                <a:ea typeface="Verdana" panose="020B0604030504040204" pitchFamily="34" charset="0"/>
              </a:rPr>
              <a:t>The participant was embarrassed. They left without any of the WIC foods because the cashier refused to help her.</a:t>
            </a:r>
          </a:p>
        </p:txBody>
      </p:sp>
      <p:sp>
        <p:nvSpPr>
          <p:cNvPr id="9" name="Text Placeholder 8">
            <a:extLst>
              <a:ext uri="{FF2B5EF4-FFF2-40B4-BE49-F238E27FC236}">
                <a16:creationId xmlns:a16="http://schemas.microsoft.com/office/drawing/2014/main" id="{63C2D6C1-EA1F-48EA-9FF2-39D2B465776E}"/>
              </a:ext>
            </a:extLst>
          </p:cNvPr>
          <p:cNvSpPr>
            <a:spLocks noGrp="1"/>
          </p:cNvSpPr>
          <p:nvPr>
            <p:ph type="body" sz="quarter" idx="10"/>
          </p:nvPr>
        </p:nvSpPr>
        <p:spPr/>
        <p:txBody>
          <a:bodyPr>
            <a:normAutofit fontScale="85000" lnSpcReduction="20000"/>
          </a:bodyPr>
          <a:lstStyle/>
          <a:p>
            <a:r>
              <a:rPr lang="en-US" dirty="0"/>
              <a:t>Case Study: Complaints</a:t>
            </a:r>
          </a:p>
        </p:txBody>
      </p:sp>
      <p:sp>
        <p:nvSpPr>
          <p:cNvPr id="2" name="Title 1">
            <a:extLst>
              <a:ext uri="{FF2B5EF4-FFF2-40B4-BE49-F238E27FC236}">
                <a16:creationId xmlns:a16="http://schemas.microsoft.com/office/drawing/2014/main" id="{4D263540-0718-4791-A299-B4DB3282267B}"/>
              </a:ext>
            </a:extLst>
          </p:cNvPr>
          <p:cNvSpPr>
            <a:spLocks noGrp="1"/>
          </p:cNvSpPr>
          <p:nvPr>
            <p:ph type="title" idx="4294967295"/>
          </p:nvPr>
        </p:nvSpPr>
        <p:spPr>
          <a:xfrm>
            <a:off x="228600" y="250257"/>
            <a:ext cx="6477000" cy="590550"/>
          </a:xfrm>
        </p:spPr>
        <p:txBody>
          <a:bodyPr anchor="b">
            <a:noAutofit/>
          </a:bodyPr>
          <a:lstStyle/>
          <a:p>
            <a:r>
              <a:rPr lang="en-US" sz="3600" b="1" dirty="0">
                <a:ea typeface="Verdana" panose="020B0604030504040204" pitchFamily="34" charset="0"/>
              </a:rPr>
              <a:t>Case Study: Complaints</a:t>
            </a:r>
          </a:p>
        </p:txBody>
      </p:sp>
      <p:sp>
        <p:nvSpPr>
          <p:cNvPr id="4" name="Slide Number Placeholder 3">
            <a:extLst>
              <a:ext uri="{FF2B5EF4-FFF2-40B4-BE49-F238E27FC236}">
                <a16:creationId xmlns:a16="http://schemas.microsoft.com/office/drawing/2014/main" id="{D76267C1-5620-4269-9682-22EF9DF797EB}"/>
              </a:ext>
            </a:extLst>
          </p:cNvPr>
          <p:cNvSpPr>
            <a:spLocks noGrp="1"/>
          </p:cNvSpPr>
          <p:nvPr>
            <p:ph type="sldNum" sz="quarter" idx="4294967295"/>
          </p:nvPr>
        </p:nvSpPr>
        <p:spPr>
          <a:xfrm>
            <a:off x="11301413" y="6356350"/>
            <a:ext cx="890587" cy="365125"/>
          </a:xfrm>
        </p:spPr>
        <p:txBody>
          <a:bodyPr>
            <a:normAutofit/>
          </a:bodyPr>
          <a:lstStyle/>
          <a:p>
            <a:pPr>
              <a:spcAft>
                <a:spcPts val="600"/>
              </a:spcAft>
            </a:pPr>
            <a:fld id="{D7A0D0E4-8D94-443E-820B-188B2E9A69C3}" type="slidenum">
              <a:rPr lang="en-US" smtClean="0"/>
              <a:pPr>
                <a:spcAft>
                  <a:spcPts val="600"/>
                </a:spcAft>
              </a:pPr>
              <a:t>61</a:t>
            </a:fld>
            <a:endParaRPr lang="en-US"/>
          </a:p>
        </p:txBody>
      </p:sp>
      <p:pic>
        <p:nvPicPr>
          <p:cNvPr id="6" name="Picture 5" descr="A bunch of food is on display in a store&#10;&#10;Description generated with high confidence">
            <a:extLst>
              <a:ext uri="{FF2B5EF4-FFF2-40B4-BE49-F238E27FC236}">
                <a16:creationId xmlns:a16="http://schemas.microsoft.com/office/drawing/2014/main" id="{B4670BE5-D848-4ED9-875C-6DB8ED3E13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1600" y="316619"/>
            <a:ext cx="3031273" cy="5979406"/>
          </a:xfrm>
          <a:prstGeom prst="rect">
            <a:avLst/>
          </a:prstGeom>
          <a:effectLst/>
        </p:spPr>
      </p:pic>
      <p:sp>
        <p:nvSpPr>
          <p:cNvPr id="7" name="Rectangle 6">
            <a:extLst>
              <a:ext uri="{FF2B5EF4-FFF2-40B4-BE49-F238E27FC236}">
                <a16:creationId xmlns:a16="http://schemas.microsoft.com/office/drawing/2014/main" id="{E267FE7E-376B-42FA-AB41-4251155CD021}"/>
              </a:ext>
            </a:extLst>
          </p:cNvPr>
          <p:cNvSpPr/>
          <p:nvPr/>
        </p:nvSpPr>
        <p:spPr>
          <a:xfrm>
            <a:off x="9220200" y="6508849"/>
            <a:ext cx="3476672" cy="307777"/>
          </a:xfrm>
          <a:prstGeom prst="rect">
            <a:avLst/>
          </a:prstGeom>
        </p:spPr>
        <p:txBody>
          <a:bodyPr wrap="square">
            <a:spAutoFit/>
          </a:bodyPr>
          <a:lstStyle/>
          <a:p>
            <a:r>
              <a:rPr lang="en-US" sz="1400" dirty="0">
                <a:latin typeface="-apple-system"/>
              </a:rPr>
              <a:t>Photo by </a:t>
            </a:r>
            <a:r>
              <a:rPr lang="en-US" sz="1400" dirty="0" err="1">
                <a:solidFill>
                  <a:srgbClr val="0563C1"/>
                </a:solidFill>
                <a:latin typeface="-apple-system"/>
                <a:hlinkClick r:id="rId5">
                  <a:extLst>
                    <a:ext uri="{A12FA001-AC4F-418D-AE19-62706E023703}">
                      <ahyp:hlinkClr xmlns:ahyp="http://schemas.microsoft.com/office/drawing/2018/hyperlinkcolor" val="tx"/>
                    </a:ext>
                  </a:extLst>
                </a:hlinkClick>
              </a:rPr>
              <a:t>Fikri</a:t>
            </a:r>
            <a:r>
              <a:rPr lang="en-US" sz="1400" dirty="0">
                <a:solidFill>
                  <a:srgbClr val="0563C1"/>
                </a:solidFill>
                <a:latin typeface="-apple-system"/>
                <a:hlinkClick r:id="rId5">
                  <a:extLst>
                    <a:ext uri="{A12FA001-AC4F-418D-AE19-62706E023703}">
                      <ahyp:hlinkClr xmlns:ahyp="http://schemas.microsoft.com/office/drawing/2018/hyperlinkcolor" val="tx"/>
                    </a:ext>
                  </a:extLst>
                </a:hlinkClick>
              </a:rPr>
              <a:t> </a:t>
            </a:r>
            <a:r>
              <a:rPr lang="en-US" sz="1400" dirty="0" err="1">
                <a:latin typeface="-apple-system"/>
                <a:hlinkClick r:id="rId5">
                  <a:extLst>
                    <a:ext uri="{A12FA001-AC4F-418D-AE19-62706E023703}">
                      <ahyp:hlinkClr xmlns:ahyp="http://schemas.microsoft.com/office/drawing/2018/hyperlinkcolor" val="tx"/>
                    </a:ext>
                  </a:extLst>
                </a:hlinkClick>
              </a:rPr>
              <a:t>Rasyid</a:t>
            </a:r>
            <a:r>
              <a:rPr lang="en-US" sz="1400" dirty="0">
                <a:latin typeface="-apple-system"/>
              </a:rPr>
              <a:t> on </a:t>
            </a:r>
            <a:r>
              <a:rPr lang="en-US" sz="1400" dirty="0" err="1">
                <a:latin typeface="-apple-system"/>
                <a:hlinkClick r:id="rId6">
                  <a:extLst>
                    <a:ext uri="{A12FA001-AC4F-418D-AE19-62706E023703}">
                      <ahyp:hlinkClr xmlns:ahyp="http://schemas.microsoft.com/office/drawing/2018/hyperlinkcolor" val="tx"/>
                    </a:ext>
                  </a:extLst>
                </a:hlinkClick>
              </a:rPr>
              <a:t>Unsplash</a:t>
            </a:r>
            <a:endParaRPr lang="en-US" sz="1400" dirty="0"/>
          </a:p>
        </p:txBody>
      </p:sp>
    </p:spTree>
    <p:custDataLst>
      <p:tags r:id="rId1"/>
    </p:custDataLst>
    <p:extLst>
      <p:ext uri="{BB962C8B-B14F-4D97-AF65-F5344CB8AC3E}">
        <p14:creationId xmlns:p14="http://schemas.microsoft.com/office/powerpoint/2010/main" val="3746636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3C341-FCF0-44CE-81EE-7B5E86AA86D5}"/>
              </a:ext>
            </a:extLst>
          </p:cNvPr>
          <p:cNvSpPr>
            <a:spLocks noGrp="1"/>
          </p:cNvSpPr>
          <p:nvPr>
            <p:ph sz="half" idx="2"/>
          </p:nvPr>
        </p:nvSpPr>
        <p:spPr>
          <a:xfrm>
            <a:off x="1797749" y="1905000"/>
            <a:ext cx="7010400" cy="3533094"/>
          </a:xfrm>
        </p:spPr>
        <p:txBody>
          <a:bodyPr>
            <a:normAutofit/>
          </a:bodyPr>
          <a:lstStyle/>
          <a:p>
            <a:pPr marL="285750" indent="-285750">
              <a:lnSpc>
                <a:spcPct val="120000"/>
              </a:lnSpc>
              <a:buFont typeface="Arial" panose="020B0604020202020204" pitchFamily="34" charset="0"/>
              <a:buChar char="•"/>
            </a:pPr>
            <a:r>
              <a:rPr lang="en-US" sz="2400" b="0" dirty="0">
                <a:ea typeface="Verdana" panose="020B0604030504040204" pitchFamily="34" charset="0"/>
              </a:rPr>
              <a:t>Yes, this is a civil rights violation.</a:t>
            </a:r>
          </a:p>
          <a:p>
            <a:pPr marL="285750" indent="-285750">
              <a:lnSpc>
                <a:spcPct val="120000"/>
              </a:lnSpc>
              <a:buFont typeface="Arial" panose="020B0604020202020204" pitchFamily="34" charset="0"/>
              <a:buChar char="•"/>
            </a:pPr>
            <a:r>
              <a:rPr lang="en-US" sz="2400" b="0" dirty="0">
                <a:ea typeface="Verdana" panose="020B0604030504040204" pitchFamily="34" charset="0"/>
              </a:rPr>
              <a:t>Enter a complaint in TWIST and check as a possible Civil Rights violation</a:t>
            </a:r>
          </a:p>
          <a:p>
            <a:pPr marL="285750" indent="-285750">
              <a:buFont typeface="Arial" panose="020B0604020202020204" pitchFamily="34" charset="0"/>
              <a:buChar char="•"/>
            </a:pPr>
            <a:endParaRPr lang="en-US" sz="2000" b="0" dirty="0">
              <a:latin typeface="Verdana" panose="020B0604030504040204" pitchFamily="34" charset="0"/>
              <a:ea typeface="Verdana" panose="020B0604030504040204" pitchFamily="34" charset="0"/>
            </a:endParaRPr>
          </a:p>
        </p:txBody>
      </p:sp>
      <p:sp>
        <p:nvSpPr>
          <p:cNvPr id="9" name="Text Placeholder 8">
            <a:extLst>
              <a:ext uri="{FF2B5EF4-FFF2-40B4-BE49-F238E27FC236}">
                <a16:creationId xmlns:a16="http://schemas.microsoft.com/office/drawing/2014/main" id="{63C2D6C1-EA1F-48EA-9FF2-39D2B465776E}"/>
              </a:ext>
            </a:extLst>
          </p:cNvPr>
          <p:cNvSpPr>
            <a:spLocks noGrp="1"/>
          </p:cNvSpPr>
          <p:nvPr>
            <p:ph type="body" sz="quarter" idx="10"/>
          </p:nvPr>
        </p:nvSpPr>
        <p:spPr/>
        <p:txBody>
          <a:bodyPr>
            <a:normAutofit fontScale="85000" lnSpcReduction="20000"/>
          </a:bodyPr>
          <a:lstStyle/>
          <a:p>
            <a:r>
              <a:rPr lang="en-US" dirty="0"/>
              <a:t>Case Study: Complaints</a:t>
            </a:r>
          </a:p>
        </p:txBody>
      </p:sp>
      <p:sp>
        <p:nvSpPr>
          <p:cNvPr id="2" name="Title 1">
            <a:extLst>
              <a:ext uri="{FF2B5EF4-FFF2-40B4-BE49-F238E27FC236}">
                <a16:creationId xmlns:a16="http://schemas.microsoft.com/office/drawing/2014/main" id="{4D263540-0718-4791-A299-B4DB3282267B}"/>
              </a:ext>
            </a:extLst>
          </p:cNvPr>
          <p:cNvSpPr>
            <a:spLocks noGrp="1"/>
          </p:cNvSpPr>
          <p:nvPr>
            <p:ph type="title" idx="4294967295"/>
          </p:nvPr>
        </p:nvSpPr>
        <p:spPr>
          <a:xfrm>
            <a:off x="609600" y="589606"/>
            <a:ext cx="6477000" cy="590550"/>
          </a:xfrm>
        </p:spPr>
        <p:txBody>
          <a:bodyPr anchor="b">
            <a:noAutofit/>
          </a:bodyPr>
          <a:lstStyle/>
          <a:p>
            <a:r>
              <a:rPr lang="en-US" sz="3600" b="1" dirty="0">
                <a:ea typeface="Verdana" panose="020B0604030504040204" pitchFamily="34" charset="0"/>
              </a:rPr>
              <a:t>Case Study: Answers</a:t>
            </a:r>
          </a:p>
        </p:txBody>
      </p:sp>
      <p:sp>
        <p:nvSpPr>
          <p:cNvPr id="4" name="Slide Number Placeholder 3">
            <a:extLst>
              <a:ext uri="{FF2B5EF4-FFF2-40B4-BE49-F238E27FC236}">
                <a16:creationId xmlns:a16="http://schemas.microsoft.com/office/drawing/2014/main" id="{D76267C1-5620-4269-9682-22EF9DF797EB}"/>
              </a:ext>
            </a:extLst>
          </p:cNvPr>
          <p:cNvSpPr>
            <a:spLocks noGrp="1"/>
          </p:cNvSpPr>
          <p:nvPr>
            <p:ph type="sldNum" sz="quarter" idx="4294967295"/>
          </p:nvPr>
        </p:nvSpPr>
        <p:spPr>
          <a:xfrm>
            <a:off x="11301413" y="6356350"/>
            <a:ext cx="890587" cy="365125"/>
          </a:xfrm>
        </p:spPr>
        <p:txBody>
          <a:bodyPr>
            <a:normAutofit/>
          </a:bodyPr>
          <a:lstStyle/>
          <a:p>
            <a:pPr>
              <a:spcAft>
                <a:spcPts val="600"/>
              </a:spcAft>
            </a:pPr>
            <a:fld id="{D7A0D0E4-8D94-443E-820B-188B2E9A69C3}" type="slidenum">
              <a:rPr lang="en-US" smtClean="0"/>
              <a:pPr>
                <a:spcAft>
                  <a:spcPts val="600"/>
                </a:spcAft>
              </a:pPr>
              <a:t>62</a:t>
            </a:fld>
            <a:endParaRPr lang="en-US"/>
          </a:p>
        </p:txBody>
      </p:sp>
      <p:pic>
        <p:nvPicPr>
          <p:cNvPr id="6" name="Picture 5" descr="A bunch of food is on display in a store&#10;&#10;Description generated with high confidence">
            <a:extLst>
              <a:ext uri="{FF2B5EF4-FFF2-40B4-BE49-F238E27FC236}">
                <a16:creationId xmlns:a16="http://schemas.microsoft.com/office/drawing/2014/main" id="{B4670BE5-D848-4ED9-875C-6DB8ED3E13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59376" y="278287"/>
            <a:ext cx="3031273" cy="5979406"/>
          </a:xfrm>
          <a:prstGeom prst="rect">
            <a:avLst/>
          </a:prstGeom>
          <a:effectLst/>
        </p:spPr>
      </p:pic>
      <p:sp>
        <p:nvSpPr>
          <p:cNvPr id="7" name="Rectangle 6">
            <a:extLst>
              <a:ext uri="{FF2B5EF4-FFF2-40B4-BE49-F238E27FC236}">
                <a16:creationId xmlns:a16="http://schemas.microsoft.com/office/drawing/2014/main" id="{E267FE7E-376B-42FA-AB41-4251155CD021}"/>
              </a:ext>
            </a:extLst>
          </p:cNvPr>
          <p:cNvSpPr/>
          <p:nvPr/>
        </p:nvSpPr>
        <p:spPr>
          <a:xfrm>
            <a:off x="9059376" y="6204691"/>
            <a:ext cx="3476672" cy="307777"/>
          </a:xfrm>
          <a:prstGeom prst="rect">
            <a:avLst/>
          </a:prstGeom>
        </p:spPr>
        <p:txBody>
          <a:bodyPr wrap="square">
            <a:spAutoFit/>
          </a:bodyPr>
          <a:lstStyle/>
          <a:p>
            <a:r>
              <a:rPr lang="en-US" sz="1400" dirty="0">
                <a:latin typeface="-apple-system"/>
              </a:rPr>
              <a:t>Photo by </a:t>
            </a:r>
            <a:r>
              <a:rPr lang="en-US" sz="1400" dirty="0" err="1">
                <a:solidFill>
                  <a:srgbClr val="0563C1"/>
                </a:solidFill>
                <a:latin typeface="-apple-system"/>
                <a:hlinkClick r:id="rId5">
                  <a:extLst>
                    <a:ext uri="{A12FA001-AC4F-418D-AE19-62706E023703}">
                      <ahyp:hlinkClr xmlns:ahyp="http://schemas.microsoft.com/office/drawing/2018/hyperlinkcolor" val="tx"/>
                    </a:ext>
                  </a:extLst>
                </a:hlinkClick>
              </a:rPr>
              <a:t>Fikri</a:t>
            </a:r>
            <a:r>
              <a:rPr lang="en-US" sz="1400" dirty="0">
                <a:solidFill>
                  <a:srgbClr val="0563C1"/>
                </a:solidFill>
                <a:latin typeface="-apple-system"/>
                <a:hlinkClick r:id="rId5">
                  <a:extLst>
                    <a:ext uri="{A12FA001-AC4F-418D-AE19-62706E023703}">
                      <ahyp:hlinkClr xmlns:ahyp="http://schemas.microsoft.com/office/drawing/2018/hyperlinkcolor" val="tx"/>
                    </a:ext>
                  </a:extLst>
                </a:hlinkClick>
              </a:rPr>
              <a:t> </a:t>
            </a:r>
            <a:r>
              <a:rPr lang="en-US" sz="1400" dirty="0" err="1">
                <a:latin typeface="-apple-system"/>
                <a:hlinkClick r:id="rId5">
                  <a:extLst>
                    <a:ext uri="{A12FA001-AC4F-418D-AE19-62706E023703}">
                      <ahyp:hlinkClr xmlns:ahyp="http://schemas.microsoft.com/office/drawing/2018/hyperlinkcolor" val="tx"/>
                    </a:ext>
                  </a:extLst>
                </a:hlinkClick>
              </a:rPr>
              <a:t>Rasyid</a:t>
            </a:r>
            <a:r>
              <a:rPr lang="en-US" sz="1400" dirty="0">
                <a:latin typeface="-apple-system"/>
              </a:rPr>
              <a:t> on </a:t>
            </a:r>
            <a:r>
              <a:rPr lang="en-US" sz="1400" dirty="0" err="1">
                <a:latin typeface="-apple-system"/>
                <a:hlinkClick r:id="rId6">
                  <a:extLst>
                    <a:ext uri="{A12FA001-AC4F-418D-AE19-62706E023703}">
                      <ahyp:hlinkClr xmlns:ahyp="http://schemas.microsoft.com/office/drawing/2018/hyperlinkcolor" val="tx"/>
                    </a:ext>
                  </a:extLst>
                </a:hlinkClick>
              </a:rPr>
              <a:t>Unsplash</a:t>
            </a:r>
            <a:endParaRPr lang="en-US" sz="1400" dirty="0"/>
          </a:p>
        </p:txBody>
      </p:sp>
    </p:spTree>
    <p:custDataLst>
      <p:tags r:id="rId1"/>
    </p:custDataLst>
    <p:extLst>
      <p:ext uri="{BB962C8B-B14F-4D97-AF65-F5344CB8AC3E}">
        <p14:creationId xmlns:p14="http://schemas.microsoft.com/office/powerpoint/2010/main" val="2863812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EFA0-2ACF-4F90-8238-2CCB4C0151C4}"/>
              </a:ext>
            </a:extLst>
          </p:cNvPr>
          <p:cNvSpPr>
            <a:spLocks noGrp="1"/>
          </p:cNvSpPr>
          <p:nvPr>
            <p:ph sz="half" idx="2"/>
          </p:nvPr>
        </p:nvSpPr>
        <p:spPr>
          <a:xfrm>
            <a:off x="855579" y="609600"/>
            <a:ext cx="10337800" cy="762000"/>
          </a:xfrm>
        </p:spPr>
        <p:txBody>
          <a:bodyPr>
            <a:normAutofit/>
          </a:bodyPr>
          <a:lstStyle/>
          <a:p>
            <a:r>
              <a:rPr lang="en-US" sz="4000" dirty="0">
                <a:latin typeface="+mj-lt"/>
                <a:ea typeface="Verdana" panose="020B0604030504040204" pitchFamily="34" charset="0"/>
                <a:cs typeface="+mj-cs"/>
              </a:rPr>
              <a:t>A note about equity and Civil Rights </a:t>
            </a:r>
            <a:endParaRPr lang="en-US" sz="4000" dirty="0">
              <a:latin typeface="+mj-lt"/>
              <a:ea typeface="Verdana" panose="020B0604030504040204" pitchFamily="34" charset="0"/>
            </a:endParaRPr>
          </a:p>
        </p:txBody>
      </p:sp>
      <p:sp>
        <p:nvSpPr>
          <p:cNvPr id="6" name="Text Placeholder 5">
            <a:extLst>
              <a:ext uri="{FF2B5EF4-FFF2-40B4-BE49-F238E27FC236}">
                <a16:creationId xmlns:a16="http://schemas.microsoft.com/office/drawing/2014/main" id="{D50FD45A-08E9-4CCA-BDDD-C4383A921681}"/>
              </a:ext>
            </a:extLst>
          </p:cNvPr>
          <p:cNvSpPr>
            <a:spLocks noGrp="1"/>
          </p:cNvSpPr>
          <p:nvPr>
            <p:ph type="body" sz="quarter" idx="10"/>
          </p:nvPr>
        </p:nvSpPr>
        <p:spPr/>
        <p:txBody>
          <a:bodyPr>
            <a:normAutofit fontScale="85000" lnSpcReduction="20000"/>
          </a:bodyPr>
          <a:lstStyle/>
          <a:p>
            <a:r>
              <a:rPr lang="en-US" dirty="0"/>
              <a:t>A note from the Civil Rights Coordinator</a:t>
            </a:r>
          </a:p>
        </p:txBody>
      </p:sp>
      <p:sp>
        <p:nvSpPr>
          <p:cNvPr id="2" name="Slide Number Placeholder 1">
            <a:extLst>
              <a:ext uri="{FF2B5EF4-FFF2-40B4-BE49-F238E27FC236}">
                <a16:creationId xmlns:a16="http://schemas.microsoft.com/office/drawing/2014/main" id="{D1E39980-D468-4659-AD12-4BBBB4540C5F}"/>
              </a:ext>
            </a:extLst>
          </p:cNvPr>
          <p:cNvSpPr>
            <a:spLocks noGrp="1"/>
          </p:cNvSpPr>
          <p:nvPr>
            <p:ph type="sldNum" sz="quarter" idx="4294967295"/>
          </p:nvPr>
        </p:nvSpPr>
        <p:spPr>
          <a:xfrm>
            <a:off x="9448800" y="6356350"/>
            <a:ext cx="2743200" cy="365125"/>
          </a:xfrm>
        </p:spPr>
        <p:txBody>
          <a:bodyPr/>
          <a:lstStyle/>
          <a:p>
            <a:fld id="{D7A0D0E4-8D94-443E-820B-188B2E9A69C3}" type="slidenum">
              <a:rPr lang="en-US" smtClean="0"/>
              <a:t>63</a:t>
            </a:fld>
            <a:endParaRPr lang="en-US"/>
          </a:p>
        </p:txBody>
      </p:sp>
      <p:pic>
        <p:nvPicPr>
          <p:cNvPr id="5" name="Picture 4">
            <a:extLst>
              <a:ext uri="{FF2B5EF4-FFF2-40B4-BE49-F238E27FC236}">
                <a16:creationId xmlns:a16="http://schemas.microsoft.com/office/drawing/2014/main" id="{A5B68049-13ED-467B-8602-A361FE5658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01000" y="1503553"/>
            <a:ext cx="3886200" cy="4716272"/>
          </a:xfrm>
          <a:prstGeom prst="rect">
            <a:avLst/>
          </a:prstGeom>
        </p:spPr>
      </p:pic>
      <p:sp>
        <p:nvSpPr>
          <p:cNvPr id="7" name="Content Placeholder 2">
            <a:extLst>
              <a:ext uri="{FF2B5EF4-FFF2-40B4-BE49-F238E27FC236}">
                <a16:creationId xmlns:a16="http://schemas.microsoft.com/office/drawing/2014/main" id="{D124D2AA-7D41-4CDB-A923-828ADF8FEF44}"/>
              </a:ext>
            </a:extLst>
          </p:cNvPr>
          <p:cNvSpPr txBox="1">
            <a:spLocks/>
          </p:cNvSpPr>
          <p:nvPr/>
        </p:nvSpPr>
        <p:spPr>
          <a:xfrm>
            <a:off x="859296" y="2286000"/>
            <a:ext cx="6459621" cy="762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0" dirty="0">
                <a:latin typeface="Verdana" panose="020B0604030504040204" pitchFamily="34" charset="0"/>
                <a:ea typeface="Verdana" panose="020B0604030504040204" pitchFamily="34" charset="0"/>
                <a:cs typeface="+mj-cs"/>
              </a:rPr>
              <a:t>We know it can be difficult</a:t>
            </a:r>
            <a:endParaRPr lang="en-US" sz="2800" b="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4131023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3FCCC-A56A-4184-B866-36A450EE88E3}"/>
              </a:ext>
            </a:extLst>
          </p:cNvPr>
          <p:cNvSpPr>
            <a:spLocks noGrp="1"/>
          </p:cNvSpPr>
          <p:nvPr>
            <p:ph sz="half" idx="2"/>
          </p:nvPr>
        </p:nvSpPr>
        <p:spPr>
          <a:xfrm>
            <a:off x="1892300" y="1676400"/>
            <a:ext cx="9906000" cy="2514600"/>
          </a:xfrm>
        </p:spPr>
        <p:txBody>
          <a:bodyPr>
            <a:normAutofit/>
          </a:bodyPr>
          <a:lstStyle/>
          <a:p>
            <a:pPr marL="342900" indent="-342900">
              <a:lnSpc>
                <a:spcPct val="134000"/>
              </a:lnSpc>
              <a:buFont typeface="Arial" panose="020B0604020202020204" pitchFamily="34" charset="0"/>
              <a:buChar char="•"/>
            </a:pPr>
            <a:r>
              <a:rPr lang="en-US" sz="2400" b="0" dirty="0">
                <a:ea typeface="Verdana" panose="020B0604030504040204" pitchFamily="34" charset="0"/>
              </a:rPr>
              <a:t>The law does not always address equity, diversity, and inclusion and can leave gaps</a:t>
            </a:r>
          </a:p>
          <a:p>
            <a:pPr marL="342900" indent="-342900">
              <a:lnSpc>
                <a:spcPct val="134000"/>
              </a:lnSpc>
              <a:buFont typeface="Arial" panose="020B0604020202020204" pitchFamily="34" charset="0"/>
              <a:buChar char="•"/>
            </a:pPr>
            <a:r>
              <a:rPr lang="en-US" sz="2400" b="0" dirty="0">
                <a:ea typeface="Verdana" panose="020B0604030504040204" pitchFamily="34" charset="0"/>
              </a:rPr>
              <a:t>Civil Rights laws, while good in intent, are open to interpretation based on personal feelings, values, and bias when it comes to application</a:t>
            </a:r>
          </a:p>
        </p:txBody>
      </p:sp>
      <p:sp>
        <p:nvSpPr>
          <p:cNvPr id="5" name="Text Placeholder 4">
            <a:extLst>
              <a:ext uri="{FF2B5EF4-FFF2-40B4-BE49-F238E27FC236}">
                <a16:creationId xmlns:a16="http://schemas.microsoft.com/office/drawing/2014/main" id="{11603CA2-04BF-4486-9AAC-C82D72543770}"/>
              </a:ext>
            </a:extLst>
          </p:cNvPr>
          <p:cNvSpPr>
            <a:spLocks noGrp="1"/>
          </p:cNvSpPr>
          <p:nvPr>
            <p:ph type="body" sz="quarter" idx="10"/>
          </p:nvPr>
        </p:nvSpPr>
        <p:spPr/>
        <p:txBody>
          <a:bodyPr>
            <a:normAutofit fontScale="85000" lnSpcReduction="20000"/>
          </a:bodyPr>
          <a:lstStyle/>
          <a:p>
            <a:r>
              <a:rPr lang="en-US" dirty="0"/>
              <a:t>A note from the Civil Rights Coordinator</a:t>
            </a:r>
          </a:p>
        </p:txBody>
      </p:sp>
      <p:sp>
        <p:nvSpPr>
          <p:cNvPr id="2" name="Title 1">
            <a:extLst>
              <a:ext uri="{FF2B5EF4-FFF2-40B4-BE49-F238E27FC236}">
                <a16:creationId xmlns:a16="http://schemas.microsoft.com/office/drawing/2014/main" id="{B3548346-A6ED-48D7-B3D8-B34933E6A19D}"/>
              </a:ext>
            </a:extLst>
          </p:cNvPr>
          <p:cNvSpPr>
            <a:spLocks noGrp="1"/>
          </p:cNvSpPr>
          <p:nvPr>
            <p:ph type="title" idx="4294967295"/>
          </p:nvPr>
        </p:nvSpPr>
        <p:spPr>
          <a:xfrm>
            <a:off x="457200" y="365125"/>
            <a:ext cx="9906000" cy="549275"/>
          </a:xfrm>
        </p:spPr>
        <p:txBody>
          <a:bodyPr>
            <a:noAutofit/>
          </a:bodyPr>
          <a:lstStyle/>
          <a:p>
            <a:r>
              <a:rPr lang="en-US" sz="3600" b="1" dirty="0">
                <a:ea typeface="Verdana" panose="020B0604030504040204" pitchFamily="34" charset="0"/>
              </a:rPr>
              <a:t>We also need to acknowledge…</a:t>
            </a:r>
          </a:p>
        </p:txBody>
      </p:sp>
      <p:sp>
        <p:nvSpPr>
          <p:cNvPr id="4" name="Slide Number Placeholder 3">
            <a:extLst>
              <a:ext uri="{FF2B5EF4-FFF2-40B4-BE49-F238E27FC236}">
                <a16:creationId xmlns:a16="http://schemas.microsoft.com/office/drawing/2014/main" id="{736357D4-2DD9-4D62-8201-79A51A8F5CAA}"/>
              </a:ext>
            </a:extLst>
          </p:cNvPr>
          <p:cNvSpPr>
            <a:spLocks noGrp="1"/>
          </p:cNvSpPr>
          <p:nvPr>
            <p:ph type="sldNum" sz="quarter" idx="4294967295"/>
          </p:nvPr>
        </p:nvSpPr>
        <p:spPr>
          <a:xfrm>
            <a:off x="9448800" y="6356350"/>
            <a:ext cx="2743200" cy="365125"/>
          </a:xfrm>
        </p:spPr>
        <p:txBody>
          <a:bodyPr>
            <a:normAutofit/>
          </a:bodyPr>
          <a:lstStyle/>
          <a:p>
            <a:pPr>
              <a:spcAft>
                <a:spcPts val="600"/>
              </a:spcAft>
            </a:pPr>
            <a:fld id="{D7A0D0E4-8D94-443E-820B-188B2E9A69C3}" type="slidenum">
              <a:rPr lang="en-US" smtClean="0"/>
              <a:pPr>
                <a:spcAft>
                  <a:spcPts val="600"/>
                </a:spcAft>
              </a:pPr>
              <a:t>64</a:t>
            </a:fld>
            <a:endParaRPr lang="en-US"/>
          </a:p>
        </p:txBody>
      </p:sp>
    </p:spTree>
    <p:custDataLst>
      <p:tags r:id="rId1"/>
    </p:custDataLst>
    <p:extLst>
      <p:ext uri="{BB962C8B-B14F-4D97-AF65-F5344CB8AC3E}">
        <p14:creationId xmlns:p14="http://schemas.microsoft.com/office/powerpoint/2010/main" val="1120548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60B4F-A261-4E2F-BAF0-486C1E6DECE9}"/>
              </a:ext>
            </a:extLst>
          </p:cNvPr>
          <p:cNvSpPr>
            <a:spLocks noGrp="1"/>
          </p:cNvSpPr>
          <p:nvPr>
            <p:ph sz="half" idx="2"/>
          </p:nvPr>
        </p:nvSpPr>
        <p:spPr>
          <a:xfrm>
            <a:off x="855579" y="609600"/>
            <a:ext cx="10337800" cy="762000"/>
          </a:xfrm>
        </p:spPr>
        <p:txBody>
          <a:bodyPr>
            <a:normAutofit/>
          </a:bodyPr>
          <a:lstStyle/>
          <a:p>
            <a:r>
              <a:rPr lang="en-US" sz="4000" dirty="0">
                <a:latin typeface="+mj-lt"/>
              </a:rPr>
              <a:t>Here are things we can do beyond the law</a:t>
            </a:r>
          </a:p>
        </p:txBody>
      </p:sp>
      <p:sp>
        <p:nvSpPr>
          <p:cNvPr id="3" name="Text Placeholder 2">
            <a:extLst>
              <a:ext uri="{FF2B5EF4-FFF2-40B4-BE49-F238E27FC236}">
                <a16:creationId xmlns:a16="http://schemas.microsoft.com/office/drawing/2014/main" id="{7FE755F1-0D0F-4E25-BA55-CFAD470FFC51}"/>
              </a:ext>
            </a:extLst>
          </p:cNvPr>
          <p:cNvSpPr>
            <a:spLocks noGrp="1"/>
          </p:cNvSpPr>
          <p:nvPr>
            <p:ph type="body" sz="quarter" idx="10"/>
          </p:nvPr>
        </p:nvSpPr>
        <p:spPr/>
        <p:txBody>
          <a:bodyPr>
            <a:normAutofit fontScale="85000" lnSpcReduction="20000"/>
          </a:bodyPr>
          <a:lstStyle/>
          <a:p>
            <a:r>
              <a:rPr lang="en-US" dirty="0"/>
              <a:t>A note from the Civil Rights Coordinator</a:t>
            </a:r>
          </a:p>
        </p:txBody>
      </p:sp>
      <p:sp>
        <p:nvSpPr>
          <p:cNvPr id="5" name="TextBox 4">
            <a:extLst>
              <a:ext uri="{FF2B5EF4-FFF2-40B4-BE49-F238E27FC236}">
                <a16:creationId xmlns:a16="http://schemas.microsoft.com/office/drawing/2014/main" id="{2BE14C2B-8F44-482D-A316-EFCA7B3CAAE9}"/>
              </a:ext>
            </a:extLst>
          </p:cNvPr>
          <p:cNvSpPr txBox="1"/>
          <p:nvPr/>
        </p:nvSpPr>
        <p:spPr>
          <a:xfrm>
            <a:off x="3352800" y="1371600"/>
            <a:ext cx="8305800" cy="4823243"/>
          </a:xfrm>
          <a:prstGeom prst="rect">
            <a:avLst/>
          </a:prstGeom>
          <a:noFill/>
        </p:spPr>
        <p:txBody>
          <a:bodyPr wrap="square" rtlCol="0">
            <a:spAutoFit/>
          </a:bodyPr>
          <a:lstStyle/>
          <a:p>
            <a:pPr marL="342900" indent="-342900">
              <a:lnSpc>
                <a:spcPct val="134000"/>
              </a:lnSpc>
              <a:buFont typeface="Arial" panose="020B0604020202020204" pitchFamily="34" charset="0"/>
              <a:buChar char="•"/>
            </a:pPr>
            <a:r>
              <a:rPr lang="en-US" sz="2400" b="0" dirty="0">
                <a:ea typeface="Verdana" panose="020B0604030504040204" pitchFamily="34" charset="0"/>
              </a:rPr>
              <a:t>We can help address the gaps by using an equity lens in our work when we complete trainings, develop materials, and interact with others</a:t>
            </a:r>
          </a:p>
          <a:p>
            <a:pPr marL="342900" indent="-342900">
              <a:lnSpc>
                <a:spcPct val="134000"/>
              </a:lnSpc>
              <a:buFont typeface="Arial" panose="020B0604020202020204" pitchFamily="34" charset="0"/>
              <a:buChar char="•"/>
            </a:pPr>
            <a:r>
              <a:rPr lang="en-US" sz="2400" b="0" dirty="0">
                <a:ea typeface="Verdana" panose="020B0604030504040204" pitchFamily="34" charset="0"/>
              </a:rPr>
              <a:t>Using an equity lens in all interactions gives us the chance to reinforce WIC values that foster equitable and trauma sensitive interactions</a:t>
            </a:r>
          </a:p>
          <a:p>
            <a:pPr marL="342900" indent="-342900">
              <a:lnSpc>
                <a:spcPct val="134000"/>
              </a:lnSpc>
              <a:buFont typeface="Arial" panose="020B0604020202020204" pitchFamily="34" charset="0"/>
              <a:buChar char="•"/>
            </a:pPr>
            <a:r>
              <a:rPr lang="en-US" sz="2400" b="0" dirty="0">
                <a:ea typeface="Verdana" panose="020B0604030504040204" pitchFamily="34" charset="0"/>
              </a:rPr>
              <a:t>This will help us create an environment that feels safe for our participants to return to after they’ve had interactions like the ones in our case studies</a:t>
            </a:r>
          </a:p>
          <a:p>
            <a:endParaRPr lang="en-US" dirty="0"/>
          </a:p>
        </p:txBody>
      </p:sp>
    </p:spTree>
    <p:custDataLst>
      <p:tags r:id="rId1"/>
    </p:custDataLst>
    <p:extLst>
      <p:ext uri="{BB962C8B-B14F-4D97-AF65-F5344CB8AC3E}">
        <p14:creationId xmlns:p14="http://schemas.microsoft.com/office/powerpoint/2010/main" val="839132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2251F-32D8-4B60-B563-70E660D34D51}"/>
              </a:ext>
            </a:extLst>
          </p:cNvPr>
          <p:cNvSpPr>
            <a:spLocks noGrp="1"/>
          </p:cNvSpPr>
          <p:nvPr>
            <p:ph type="ctrTitle"/>
          </p:nvPr>
        </p:nvSpPr>
        <p:spPr>
          <a:xfrm>
            <a:off x="1828800" y="367632"/>
            <a:ext cx="9016332" cy="2387600"/>
          </a:xfrm>
        </p:spPr>
        <p:txBody>
          <a:bodyPr/>
          <a:lstStyle/>
          <a:p>
            <a:pPr algn="l"/>
            <a:r>
              <a:rPr lang="en-US" dirty="0">
                <a:solidFill>
                  <a:schemeClr val="tx1"/>
                </a:solidFill>
                <a:latin typeface="Verdana" panose="020B0604030504040204" pitchFamily="34" charset="0"/>
                <a:ea typeface="Verdana" panose="020B0604030504040204" pitchFamily="34" charset="0"/>
              </a:rPr>
              <a:t>CONGRATULATIONS!</a:t>
            </a:r>
          </a:p>
        </p:txBody>
      </p:sp>
      <p:sp>
        <p:nvSpPr>
          <p:cNvPr id="2" name="Content Placeholder 1">
            <a:extLst>
              <a:ext uri="{FF2B5EF4-FFF2-40B4-BE49-F238E27FC236}">
                <a16:creationId xmlns:a16="http://schemas.microsoft.com/office/drawing/2014/main" id="{D4C72101-756F-452E-8FA8-23387B08D117}"/>
              </a:ext>
            </a:extLst>
          </p:cNvPr>
          <p:cNvSpPr>
            <a:spLocks noGrp="1"/>
          </p:cNvSpPr>
          <p:nvPr>
            <p:ph type="subTitle" idx="1"/>
          </p:nvPr>
        </p:nvSpPr>
        <p:spPr>
          <a:xfrm>
            <a:off x="1600200" y="2895600"/>
            <a:ext cx="7366667" cy="1655762"/>
          </a:xfrm>
        </p:spPr>
        <p:txBody>
          <a:bodyPr anchor="ctr"/>
          <a:lstStyle/>
          <a:p>
            <a:pPr algn="ctr"/>
            <a:r>
              <a:rPr lang="en-US" dirty="0">
                <a:latin typeface="Verdana" panose="020B0604030504040204" pitchFamily="34" charset="0"/>
                <a:ea typeface="Verdana" panose="020B0604030504040204" pitchFamily="34" charset="0"/>
              </a:rPr>
              <a:t>You have completed the 2023</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Civil Rights Training!</a:t>
            </a:r>
          </a:p>
        </p:txBody>
      </p:sp>
    </p:spTree>
    <p:custDataLst>
      <p:tags r:id="rId1"/>
    </p:custDataLst>
    <p:extLst>
      <p:ext uri="{BB962C8B-B14F-4D97-AF65-F5344CB8AC3E}">
        <p14:creationId xmlns:p14="http://schemas.microsoft.com/office/powerpoint/2010/main" val="204381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6036" y="857251"/>
            <a:ext cx="5557102" cy="5276549"/>
          </a:xfrm>
          <a:prstGeom prst="rect">
            <a:avLst/>
          </a:prstGeom>
        </p:spPr>
      </p:pic>
      <p:sp>
        <p:nvSpPr>
          <p:cNvPr id="4" name="Content Placeholder 3">
            <a:extLst>
              <a:ext uri="{FF2B5EF4-FFF2-40B4-BE49-F238E27FC236}">
                <a16:creationId xmlns:a16="http://schemas.microsoft.com/office/drawing/2014/main" id="{FFA8A634-FA26-4609-923C-7B18C6C69A08}"/>
              </a:ext>
            </a:extLst>
          </p:cNvPr>
          <p:cNvSpPr>
            <a:spLocks noGrp="1"/>
          </p:cNvSpPr>
          <p:nvPr>
            <p:ph sz="half" idx="2"/>
          </p:nvPr>
        </p:nvSpPr>
        <p:spPr>
          <a:xfrm>
            <a:off x="609600" y="609600"/>
            <a:ext cx="10583779" cy="3581400"/>
          </a:xfrm>
        </p:spPr>
        <p:txBody>
          <a:bodyPr/>
          <a:lstStyle/>
          <a:p>
            <a:r>
              <a:rPr lang="en-US" dirty="0"/>
              <a:t>Discrimination</a:t>
            </a:r>
          </a:p>
        </p:txBody>
      </p:sp>
      <p:sp>
        <p:nvSpPr>
          <p:cNvPr id="5" name="Text Placeholder 4">
            <a:extLst>
              <a:ext uri="{FF2B5EF4-FFF2-40B4-BE49-F238E27FC236}">
                <a16:creationId xmlns:a16="http://schemas.microsoft.com/office/drawing/2014/main" id="{335F10C9-2E3A-40A9-B6D2-F6F8A40483FD}"/>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7</a:t>
            </a:fld>
            <a:endParaRPr lang="en-US"/>
          </a:p>
        </p:txBody>
      </p:sp>
      <p:sp>
        <p:nvSpPr>
          <p:cNvPr id="10" name="TextBox 9">
            <a:extLst>
              <a:ext uri="{FF2B5EF4-FFF2-40B4-BE49-F238E27FC236}">
                <a16:creationId xmlns:a16="http://schemas.microsoft.com/office/drawing/2014/main" id="{6FB37725-7934-4544-9E10-B52A1759CF70}"/>
              </a:ext>
            </a:extLst>
          </p:cNvPr>
          <p:cNvSpPr txBox="1"/>
          <p:nvPr/>
        </p:nvSpPr>
        <p:spPr>
          <a:xfrm>
            <a:off x="6634898" y="2200245"/>
            <a:ext cx="5557102" cy="400110"/>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How would you define discrimination?</a:t>
            </a:r>
          </a:p>
        </p:txBody>
      </p:sp>
      <p:sp>
        <p:nvSpPr>
          <p:cNvPr id="6" name="Rectangle: Rounded Corners 5">
            <a:extLst>
              <a:ext uri="{FF2B5EF4-FFF2-40B4-BE49-F238E27FC236}">
                <a16:creationId xmlns:a16="http://schemas.microsoft.com/office/drawing/2014/main" id="{6E7C58DD-6F11-4E9E-5DCE-0D09BE1BF06A}"/>
              </a:ext>
            </a:extLst>
          </p:cNvPr>
          <p:cNvSpPr/>
          <p:nvPr/>
        </p:nvSpPr>
        <p:spPr>
          <a:xfrm>
            <a:off x="6629400" y="3048000"/>
            <a:ext cx="4699262" cy="2571749"/>
          </a:xfrm>
          <a:prstGeom prst="roundRect">
            <a:avLst/>
          </a:prstGeom>
          <a:noFill/>
          <a:ln w="57150">
            <a:solidFill>
              <a:srgbClr val="2E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147779-3AA4-B1E3-7FC7-1B8905B58A0D}"/>
              </a:ext>
            </a:extLst>
          </p:cNvPr>
          <p:cNvSpPr txBox="1"/>
          <p:nvPr/>
        </p:nvSpPr>
        <p:spPr>
          <a:xfrm>
            <a:off x="6947162" y="3230076"/>
            <a:ext cx="4267200" cy="2246769"/>
          </a:xfrm>
          <a:prstGeom prst="rect">
            <a:avLst/>
          </a:prstGeom>
          <a:noFill/>
        </p:spPr>
        <p:txBody>
          <a:bodyPr wrap="square" rtlCol="0">
            <a:spAutoFit/>
          </a:bodyPr>
          <a:lstStyle/>
          <a:p>
            <a:r>
              <a:rPr lang="en-US" sz="2000" dirty="0"/>
              <a:t>Discrimination means the poor treatment of someone based on their association with a certain category of people</a:t>
            </a:r>
          </a:p>
          <a:p>
            <a:endParaRPr lang="en-US" sz="2000" dirty="0"/>
          </a:p>
          <a:p>
            <a:r>
              <a:rPr lang="en-US" sz="2000" dirty="0"/>
              <a:t>An example is being a member of a protected class</a:t>
            </a:r>
          </a:p>
        </p:txBody>
      </p:sp>
    </p:spTree>
    <p:custDataLst>
      <p:tags r:id="rId1"/>
    </p:custDataLst>
    <p:extLst>
      <p:ext uri="{BB962C8B-B14F-4D97-AF65-F5344CB8AC3E}">
        <p14:creationId xmlns:p14="http://schemas.microsoft.com/office/powerpoint/2010/main" val="115396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6036" y="857251"/>
            <a:ext cx="5557102" cy="5276549"/>
          </a:xfrm>
          <a:prstGeom prst="rect">
            <a:avLst/>
          </a:prstGeom>
        </p:spPr>
      </p:pic>
      <p:sp>
        <p:nvSpPr>
          <p:cNvPr id="4" name="Content Placeholder 3">
            <a:extLst>
              <a:ext uri="{FF2B5EF4-FFF2-40B4-BE49-F238E27FC236}">
                <a16:creationId xmlns:a16="http://schemas.microsoft.com/office/drawing/2014/main" id="{FFA8A634-FA26-4609-923C-7B18C6C69A08}"/>
              </a:ext>
            </a:extLst>
          </p:cNvPr>
          <p:cNvSpPr>
            <a:spLocks noGrp="1"/>
          </p:cNvSpPr>
          <p:nvPr>
            <p:ph sz="half" idx="2"/>
          </p:nvPr>
        </p:nvSpPr>
        <p:spPr>
          <a:xfrm>
            <a:off x="609600" y="609600"/>
            <a:ext cx="10583779" cy="3581400"/>
          </a:xfrm>
        </p:spPr>
        <p:txBody>
          <a:bodyPr/>
          <a:lstStyle/>
          <a:p>
            <a:r>
              <a:rPr lang="en-US" dirty="0"/>
              <a:t>Civil Rights Violations</a:t>
            </a:r>
          </a:p>
        </p:txBody>
      </p:sp>
      <p:sp>
        <p:nvSpPr>
          <p:cNvPr id="5" name="Text Placeholder 4">
            <a:extLst>
              <a:ext uri="{FF2B5EF4-FFF2-40B4-BE49-F238E27FC236}">
                <a16:creationId xmlns:a16="http://schemas.microsoft.com/office/drawing/2014/main" id="{335F10C9-2E3A-40A9-B6D2-F6F8A40483FD}"/>
              </a:ext>
            </a:extLst>
          </p:cNvPr>
          <p:cNvSpPr>
            <a:spLocks noGrp="1"/>
          </p:cNvSpPr>
          <p:nvPr>
            <p:ph type="body" sz="quarter" idx="10"/>
          </p:nvPr>
        </p:nvSpPr>
        <p:spPr/>
        <p:txBody>
          <a:bodyPr>
            <a:normAutofit fontScale="85000" lnSpcReduction="20000"/>
          </a:bodyPr>
          <a:lstStyle/>
          <a:p>
            <a:r>
              <a:rPr lang="en-US" dirty="0"/>
              <a:t>Protected Classes in WIC</a:t>
            </a:r>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8</a:t>
            </a:fld>
            <a:endParaRPr lang="en-US"/>
          </a:p>
        </p:txBody>
      </p:sp>
      <p:sp>
        <p:nvSpPr>
          <p:cNvPr id="10" name="TextBox 9">
            <a:extLst>
              <a:ext uri="{FF2B5EF4-FFF2-40B4-BE49-F238E27FC236}">
                <a16:creationId xmlns:a16="http://schemas.microsoft.com/office/drawing/2014/main" id="{6FB37725-7934-4544-9E10-B52A1759CF70}"/>
              </a:ext>
            </a:extLst>
          </p:cNvPr>
          <p:cNvSpPr txBox="1"/>
          <p:nvPr/>
        </p:nvSpPr>
        <p:spPr>
          <a:xfrm>
            <a:off x="6634898" y="2419350"/>
            <a:ext cx="5557102" cy="830997"/>
          </a:xfrm>
          <a:prstGeom prst="rect">
            <a:avLst/>
          </a:prstGeom>
          <a:noFill/>
        </p:spPr>
        <p:txBody>
          <a:bodyPr wrap="square">
            <a:spAutoFit/>
          </a:bodyPr>
          <a:lstStyle/>
          <a:p>
            <a:r>
              <a:rPr lang="en-US" sz="2400" b="1" dirty="0">
                <a:solidFill>
                  <a:srgbClr val="C00000"/>
                </a:solidFill>
              </a:rPr>
              <a:t>MUST </a:t>
            </a:r>
            <a:r>
              <a:rPr lang="en-US" sz="2400" dirty="0"/>
              <a:t>include discrimination involving </a:t>
            </a:r>
          </a:p>
          <a:p>
            <a:r>
              <a:rPr lang="en-US" sz="2400" dirty="0"/>
              <a:t>one or more of these 6 protected classes </a:t>
            </a:r>
          </a:p>
        </p:txBody>
      </p:sp>
    </p:spTree>
    <p:custDataLst>
      <p:tags r:id="rId1"/>
    </p:custDataLst>
    <p:extLst>
      <p:ext uri="{BB962C8B-B14F-4D97-AF65-F5344CB8AC3E}">
        <p14:creationId xmlns:p14="http://schemas.microsoft.com/office/powerpoint/2010/main" val="49872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5341093-8C2F-4188-9D69-AF431E40A25B}"/>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1219199" y="914401"/>
            <a:ext cx="5537355" cy="5257800"/>
          </a:xfrm>
        </p:spPr>
      </p:pic>
      <p:sp>
        <p:nvSpPr>
          <p:cNvPr id="4" name="Content Placeholder 3">
            <a:extLst>
              <a:ext uri="{FF2B5EF4-FFF2-40B4-BE49-F238E27FC236}">
                <a16:creationId xmlns:a16="http://schemas.microsoft.com/office/drawing/2014/main" id="{CFD80BCD-92E6-454F-8575-55FB917CD41C}"/>
              </a:ext>
            </a:extLst>
          </p:cNvPr>
          <p:cNvSpPr>
            <a:spLocks noGrp="1"/>
          </p:cNvSpPr>
          <p:nvPr>
            <p:ph type="body" sz="quarter" idx="10"/>
          </p:nvPr>
        </p:nvSpPr>
        <p:spPr/>
        <p:txBody>
          <a:bodyPr anchor="ctr">
            <a:noAutofit/>
          </a:bodyPr>
          <a:lstStyle/>
          <a:p>
            <a:r>
              <a:rPr lang="en-US" sz="2400" dirty="0"/>
              <a:t>Protected Classes in WIC</a:t>
            </a:r>
          </a:p>
        </p:txBody>
      </p:sp>
      <p:sp>
        <p:nvSpPr>
          <p:cNvPr id="2" name="Title 1">
            <a:extLst>
              <a:ext uri="{FF2B5EF4-FFF2-40B4-BE49-F238E27FC236}">
                <a16:creationId xmlns:a16="http://schemas.microsoft.com/office/drawing/2014/main" id="{D1773C7F-7937-4E17-A590-A38D6C1E55DE}"/>
              </a:ext>
            </a:extLst>
          </p:cNvPr>
          <p:cNvSpPr>
            <a:spLocks noGrp="1"/>
          </p:cNvSpPr>
          <p:nvPr>
            <p:ph type="title" idx="4294967295"/>
          </p:nvPr>
        </p:nvSpPr>
        <p:spPr>
          <a:xfrm>
            <a:off x="609600" y="90488"/>
            <a:ext cx="9617075" cy="1325562"/>
          </a:xfrm>
        </p:spPr>
        <p:txBody>
          <a:bodyPr>
            <a:normAutofit/>
          </a:bodyPr>
          <a:lstStyle/>
          <a:p>
            <a:r>
              <a:rPr lang="en-US" sz="3600" b="1" dirty="0">
                <a:latin typeface="+mn-lt"/>
              </a:rPr>
              <a:t>A Quick Quiz: What’s Missing?</a:t>
            </a:r>
          </a:p>
        </p:txBody>
      </p:sp>
      <p:sp>
        <p:nvSpPr>
          <p:cNvPr id="3" name="Slide Number Placeholder 2">
            <a:extLst>
              <a:ext uri="{FF2B5EF4-FFF2-40B4-BE49-F238E27FC236}">
                <a16:creationId xmlns:a16="http://schemas.microsoft.com/office/drawing/2014/main" id="{7F507551-2FA8-4AA4-A95D-3AEC32E8F9A2}"/>
              </a:ext>
            </a:extLst>
          </p:cNvPr>
          <p:cNvSpPr>
            <a:spLocks noGrp="1"/>
          </p:cNvSpPr>
          <p:nvPr>
            <p:ph type="sldNum" sz="quarter" idx="4294967295"/>
          </p:nvPr>
        </p:nvSpPr>
        <p:spPr>
          <a:xfrm>
            <a:off x="9448800" y="6356350"/>
            <a:ext cx="2743200" cy="365125"/>
          </a:xfrm>
        </p:spPr>
        <p:txBody>
          <a:bodyPr/>
          <a:lstStyle/>
          <a:p>
            <a:fld id="{BFCDC084-59C3-4865-AF8C-CD73E9526E8C}" type="slidenum">
              <a:rPr lang="en-US" smtClean="0"/>
              <a:t>9</a:t>
            </a:fld>
            <a:endParaRPr lang="en-US" dirty="0"/>
          </a:p>
        </p:txBody>
      </p:sp>
      <p:sp>
        <p:nvSpPr>
          <p:cNvPr id="8" name="TextBox 7">
            <a:extLst>
              <a:ext uri="{FF2B5EF4-FFF2-40B4-BE49-F238E27FC236}">
                <a16:creationId xmlns:a16="http://schemas.microsoft.com/office/drawing/2014/main" id="{3A1BA6CA-BB92-4640-B69D-41A7358769EC}"/>
              </a:ext>
            </a:extLst>
          </p:cNvPr>
          <p:cNvSpPr txBox="1"/>
          <p:nvPr/>
        </p:nvSpPr>
        <p:spPr>
          <a:xfrm>
            <a:off x="5484542" y="1955997"/>
            <a:ext cx="6099716" cy="954107"/>
          </a:xfrm>
          <a:prstGeom prst="rect">
            <a:avLst/>
          </a:prstGeom>
          <a:noFill/>
        </p:spPr>
        <p:txBody>
          <a:bodyPr wrap="square">
            <a:spAutoFit/>
          </a:bodyPr>
          <a:lstStyle/>
          <a:p>
            <a:pPr algn="ctr"/>
            <a:r>
              <a:rPr lang="en-US" sz="2800" dirty="0"/>
              <a:t>Looking at this wheel, which </a:t>
            </a:r>
            <a:r>
              <a:rPr lang="en-US" sz="2800" b="1" u="sng" dirty="0"/>
              <a:t>two</a:t>
            </a:r>
            <a:r>
              <a:rPr lang="en-US" sz="2800" dirty="0"/>
              <a:t> protected classes are missing?</a:t>
            </a:r>
          </a:p>
        </p:txBody>
      </p:sp>
    </p:spTree>
    <p:custDataLst>
      <p:tags r:id="rId1"/>
    </p:custDataLst>
    <p:extLst>
      <p:ext uri="{BB962C8B-B14F-4D97-AF65-F5344CB8AC3E}">
        <p14:creationId xmlns:p14="http://schemas.microsoft.com/office/powerpoint/2010/main" val="4052635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NWA 2017 THEME" val="NaggXOgh"/>
  <p:tag name="ARTICULATE_DESIGN_ID_GALLERY" val="oBfwiSAj"/>
  <p:tag name="ARTICULATE_DESIGN_ID_BANDED" val="v0EfjHft"/>
  <p:tag name="ARTICULATE_DESIGN_ID_NETWORK" val="HoqIvyFd"/>
  <p:tag name="ARTICULATE_SLIDE_THUMBNAIL_REFRESH" val="1"/>
  <p:tag name="ARTICULATE_SLIDE_COUNT" val="6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A 2017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http://www.oregon.gov/oha/PH/HEALTHYPEOPLEFAMILIES/WIC/Documents/nwa-ppt-template.pptx</Url>
      <Description>NWA branding template - Powerpoint</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2020-12-31T08:00:00+00:00</DocumentExpirationDate>
    <IATopic xmlns="59da1016-2a1b-4f8a-9768-d7a4932f6f16">Public Health - Providers and Partners</IATopic>
    <Meta_x0020_Keywords xmlns="f144fd3f-61b7-45a4-a8a5-a00a4ffd36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3E1D49-F0C7-4A44-87E1-E44C0D894DA4}">
  <ds:schemaRef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f9e09b15-5f86-460b-a13e-ba2724b485e7"/>
    <ds:schemaRef ds:uri="http://purl.org/dc/terms/"/>
    <ds:schemaRef ds:uri="98000937-51d4-4125-8c37-55d57d3060bc"/>
    <ds:schemaRef ds:uri="http://schemas.microsoft.com/sharepoint/v3"/>
    <ds:schemaRef ds:uri="http://www.w3.org/XML/1998/namespace"/>
    <ds:schemaRef ds:uri="59da1016-2a1b-4f8a-9768-d7a4932f6f16"/>
    <ds:schemaRef ds:uri="f144fd3f-61b7-45a4-a8a5-a00a4ffd3675"/>
  </ds:schemaRefs>
</ds:datastoreItem>
</file>

<file path=customXml/itemProps2.xml><?xml version="1.0" encoding="utf-8"?>
<ds:datastoreItem xmlns:ds="http://schemas.openxmlformats.org/officeDocument/2006/customXml" ds:itemID="{A855E272-4E98-40DC-8240-F200EEA62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da1016-2a1b-4f8a-9768-d7a4932f6f16"/>
    <ds:schemaRef ds:uri="f144fd3f-61b7-45a4-a8a5-a00a4ffd36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CFC8C4-9119-4CB4-8EBC-68F2DCF05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13002</TotalTime>
  <Words>5400</Words>
  <Application>Microsoft Office PowerPoint</Application>
  <PresentationFormat>Widescreen</PresentationFormat>
  <Paragraphs>617</Paragraphs>
  <Slides>66</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-apple-system</vt:lpstr>
      <vt:lpstr>Arial</vt:lpstr>
      <vt:lpstr>Arial Rounded MT Bold</vt:lpstr>
      <vt:lpstr>Calibri</vt:lpstr>
      <vt:lpstr>Calibri Light</vt:lpstr>
      <vt:lpstr>Corbel</vt:lpstr>
      <vt:lpstr>Palatino Linotype</vt:lpstr>
      <vt:lpstr>Verdana</vt:lpstr>
      <vt:lpstr>NWA 2017 Theme</vt:lpstr>
      <vt:lpstr>Civil Rights Training 2023 Annual Refresher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Quick Quiz: What’s Missing?</vt:lpstr>
      <vt:lpstr>A Quick Quiz: What’s Missing?</vt:lpstr>
      <vt:lpstr>PowerPoint Presentation</vt:lpstr>
      <vt:lpstr>PowerPoint Presentation</vt:lpstr>
      <vt:lpstr>Let’s Discuss</vt:lpstr>
      <vt:lpstr>Answer:</vt:lpstr>
      <vt:lpstr>Data collection requirements</vt:lpstr>
      <vt:lpstr>Collecting race and ethnicity data</vt:lpstr>
      <vt:lpstr>What if the participant declines?</vt:lpstr>
      <vt:lpstr>PowerPoint Presentation</vt:lpstr>
      <vt:lpstr>PowerPoint Presentation</vt:lpstr>
      <vt:lpstr>REAL-D  Race  Ethnicity  Language     and  Disability </vt:lpstr>
      <vt:lpstr>Providing reasonable accommodations for disability </vt:lpstr>
      <vt:lpstr>Example</vt:lpstr>
      <vt:lpstr>PowerPoint Presentation</vt:lpstr>
      <vt:lpstr>PowerPoint Presentation</vt:lpstr>
      <vt:lpstr>Translated Materials</vt:lpstr>
      <vt:lpstr>PowerPoint Presentation</vt:lpstr>
      <vt:lpstr>PowerPoint Presentation</vt:lpstr>
      <vt:lpstr>PowerPoint Presentation</vt:lpstr>
      <vt:lpstr>PowerPoint Presentation</vt:lpstr>
      <vt:lpstr>Are other services needed?</vt:lpstr>
      <vt:lpstr>Example</vt:lpstr>
      <vt:lpstr>PowerPoint Presentation</vt:lpstr>
      <vt:lpstr>PowerPoint Presentation</vt:lpstr>
      <vt:lpstr>Public notification and outreach requirements</vt:lpstr>
      <vt:lpstr>Non-discrimination statement</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Complaints in TWIST</vt:lpstr>
      <vt:lpstr>What do I include in a Civil Rights complaint?</vt:lpstr>
      <vt:lpstr>PowerPoint Presentation</vt:lpstr>
      <vt:lpstr>PowerPoint Presentation</vt:lpstr>
      <vt:lpstr>PowerPoint Presentation</vt:lpstr>
      <vt:lpstr>PowerPoint Presentation</vt:lpstr>
      <vt:lpstr>PowerPoint Presentation</vt:lpstr>
      <vt:lpstr>Case Study </vt:lpstr>
      <vt:lpstr>Case Study Answers </vt:lpstr>
      <vt:lpstr>Case Study </vt:lpstr>
      <vt:lpstr>Case Study Answers </vt:lpstr>
      <vt:lpstr>PowerPoint Presentation</vt:lpstr>
      <vt:lpstr>Civil Rights compliance review</vt:lpstr>
      <vt:lpstr>Resolution of non-compliance</vt:lpstr>
      <vt:lpstr>Conflict resolution</vt:lpstr>
      <vt:lpstr>When participants are angry</vt:lpstr>
      <vt:lpstr>Defuse angry situations with l.o.v.e.</vt:lpstr>
      <vt:lpstr>Case Study: Complaints</vt:lpstr>
      <vt:lpstr>Case Study: Answers</vt:lpstr>
      <vt:lpstr>PowerPoint Presentation</vt:lpstr>
      <vt:lpstr>We also need to acknowledge…</vt:lpstr>
      <vt:lpstr>PowerPoint Presentation</vt:lpstr>
      <vt:lpstr>CONGRATULATIONS!</vt:lpstr>
    </vt:vector>
  </TitlesOfParts>
  <Company>Oregon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NWA branding template - Powerpoint</dc:title>
  <dc:creator>Lowe Susannah E</dc:creator>
  <cp:lastModifiedBy>Barb McClendon (he/they)</cp:lastModifiedBy>
  <cp:revision>241</cp:revision>
  <dcterms:created xsi:type="dcterms:W3CDTF">2017-03-02T19:32:52Z</dcterms:created>
  <dcterms:modified xsi:type="dcterms:W3CDTF">2023-04-13T21:36:13Z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7a8214dd-047d-4ac3-b198-53133860870f,3;</vt:lpwstr>
  </property>
  <property fmtid="{D5CDD505-2E9C-101B-9397-08002B2CF9AE}" pid="4" name="ArticulateGUID">
    <vt:lpwstr>AEDDAF58-4B51-42AF-A197-879F6ECD0A45</vt:lpwstr>
  </property>
  <property fmtid="{D5CDD505-2E9C-101B-9397-08002B2CF9AE}" pid="5" name="ArticulatePath">
    <vt:lpwstr>2019 LA Training - Refresher - 2.5.19</vt:lpwstr>
  </property>
</Properties>
</file>