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2" r:id="rId2"/>
    <p:sldId id="263"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39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p:cViewPr>
        <p:scale>
          <a:sx n="222" d="100"/>
          <a:sy n="222" d="100"/>
        </p:scale>
        <p:origin x="144" y="-6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3" Type="http://schemas.openxmlformats.org/officeDocument/2006/relationships/hyperlink" Target="https://keepcovered.oregon.gov/" TargetMode="Externa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benefits.oregon.gov/" TargetMode="Externa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ssa.gov/medicare/sign-up" TargetMode="External"/><Relationship Id="rId7" Type="http://schemas.openxmlformats.org/officeDocument/2006/relationships/hyperlink" Target="https://keepcovered.oregon.gov/" TargetMode="External"/><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hyperlink" Target="mailto:feedback@odhsoha.oregon.gov" TargetMode="External"/><Relationship Id="rId5" Type="http://schemas.openxmlformats.org/officeDocument/2006/relationships/hyperlink" Target="https://oregonhealthcare.gov/" TargetMode="External"/><Relationship Id="rId4" Type="http://schemas.openxmlformats.org/officeDocument/2006/relationships/hyperlink" Target="https://oregonhealthcare.gov/GetHelp"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Factsheet P1">
    <p:spTree>
      <p:nvGrpSpPr>
        <p:cNvPr id="1" name=""/>
        <p:cNvGrpSpPr/>
        <p:nvPr/>
      </p:nvGrpSpPr>
      <p:grpSpPr>
        <a:xfrm>
          <a:off x="0" y="0"/>
          <a:ext cx="0" cy="0"/>
          <a:chOff x="0" y="0"/>
          <a:chExt cx="0" cy="0"/>
        </a:xfrm>
      </p:grpSpPr>
      <p:pic>
        <p:nvPicPr>
          <p:cNvPr id="3" name="Picture 2" descr="A picture containing dog, text, screenshot, clipart&#10;&#10;Description automatically generated">
            <a:extLst>
              <a:ext uri="{FF2B5EF4-FFF2-40B4-BE49-F238E27FC236}">
                <a16:creationId xmlns:a16="http://schemas.microsoft.com/office/drawing/2014/main" id="{ADA090BB-D9AF-94D1-FA82-02628562C3AB}"/>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4" name="object 2">
            <a:extLst>
              <a:ext uri="{FF2B5EF4-FFF2-40B4-BE49-F238E27FC236}">
                <a16:creationId xmlns:a16="http://schemas.microsoft.com/office/drawing/2014/main" id="{BE143C5E-34E2-23F3-6F3F-18AECB258D1D}"/>
              </a:ext>
            </a:extLst>
          </p:cNvPr>
          <p:cNvSpPr txBox="1"/>
          <p:nvPr userDrawn="1"/>
        </p:nvSpPr>
        <p:spPr>
          <a:xfrm>
            <a:off x="3742275" y="4503624"/>
            <a:ext cx="2846070" cy="761747"/>
          </a:xfrm>
          <a:prstGeom prst="rect">
            <a:avLst/>
          </a:prstGeom>
        </p:spPr>
        <p:txBody>
          <a:bodyPr vert="horz" wrap="square" lIns="0" tIns="22860" rIns="0" bIns="0" rtlCol="0">
            <a:spAutoFit/>
          </a:bodyPr>
          <a:lstStyle/>
          <a:p>
            <a:pPr algn="r" rtl="1"/>
            <a:r>
              <a:rPr lang="ar-AE" sz="1600" b="1" dirty="0">
                <a:solidFill>
                  <a:srgbClr val="2F4094"/>
                </a:solidFill>
                <a:effectLst/>
                <a:latin typeface="Arial" panose="020B0604020202020204" pitchFamily="34" charset="0"/>
              </a:rPr>
              <a:t>ابحث عن مكتب أو شريك مجتمعي بالقرب منك عن طريق الموقع </a:t>
            </a:r>
            <a:r>
              <a:rPr lang="en-US" sz="1600" b="1" u="sng" dirty="0" err="1">
                <a:solidFill>
                  <a:srgbClr val="6E8EC8"/>
                </a:solidFill>
                <a:effectLst/>
                <a:latin typeface="Arial" panose="020B0604020202020204" pitchFamily="34" charset="0"/>
                <a:hlinkClick r:id="rId3"/>
              </a:rPr>
              <a:t>KeepCovered.Oregon.gov</a:t>
            </a:r>
            <a:r>
              <a:rPr lang="en-US" sz="1600" b="1" dirty="0">
                <a:solidFill>
                  <a:srgbClr val="2F4094"/>
                </a:solidFill>
                <a:effectLst/>
                <a:latin typeface="Arial" panose="020B0604020202020204" pitchFamily="34" charset="0"/>
              </a:rPr>
              <a:t>.</a:t>
            </a:r>
          </a:p>
        </p:txBody>
      </p:sp>
      <p:sp>
        <p:nvSpPr>
          <p:cNvPr id="5" name="object 3">
            <a:extLst>
              <a:ext uri="{FF2B5EF4-FFF2-40B4-BE49-F238E27FC236}">
                <a16:creationId xmlns:a16="http://schemas.microsoft.com/office/drawing/2014/main" id="{1BCBAB70-FAE6-7A71-3985-6B5CFC2863EC}"/>
              </a:ext>
            </a:extLst>
          </p:cNvPr>
          <p:cNvSpPr txBox="1"/>
          <p:nvPr userDrawn="1"/>
        </p:nvSpPr>
        <p:spPr>
          <a:xfrm>
            <a:off x="678490" y="4322224"/>
            <a:ext cx="2108253" cy="515526"/>
          </a:xfrm>
          <a:prstGeom prst="rect">
            <a:avLst/>
          </a:prstGeom>
        </p:spPr>
        <p:txBody>
          <a:bodyPr vert="horz" wrap="square" lIns="0" tIns="22860" rIns="0" bIns="0" rtlCol="0">
            <a:spAutoFit/>
          </a:bodyPr>
          <a:lstStyle/>
          <a:p>
            <a:pPr algn="r" rtl="1"/>
            <a:r>
              <a:rPr lang="ar-AE" sz="1600" b="1" dirty="0">
                <a:solidFill>
                  <a:srgbClr val="2F4094"/>
                </a:solidFill>
                <a:effectLst/>
                <a:latin typeface="Arial" panose="020B0604020202020204" pitchFamily="34" charset="0"/>
              </a:rPr>
              <a:t>وعند وصولها، نفذ المطلوب بها على الفور.</a:t>
            </a:r>
          </a:p>
        </p:txBody>
      </p:sp>
      <p:sp>
        <p:nvSpPr>
          <p:cNvPr id="6" name="object 4">
            <a:extLst>
              <a:ext uri="{FF2B5EF4-FFF2-40B4-BE49-F238E27FC236}">
                <a16:creationId xmlns:a16="http://schemas.microsoft.com/office/drawing/2014/main" id="{225FCFC5-F9F3-C16E-C3AC-81C3BAC6A6C4}"/>
              </a:ext>
            </a:extLst>
          </p:cNvPr>
          <p:cNvSpPr txBox="1"/>
          <p:nvPr userDrawn="1"/>
        </p:nvSpPr>
        <p:spPr>
          <a:xfrm>
            <a:off x="678490" y="3603458"/>
            <a:ext cx="2685415" cy="515526"/>
          </a:xfrm>
          <a:prstGeom prst="rect">
            <a:avLst/>
          </a:prstGeom>
        </p:spPr>
        <p:txBody>
          <a:bodyPr vert="horz" wrap="square" lIns="0" tIns="22860" rIns="0" bIns="0" rtlCol="0">
            <a:spAutoFit/>
          </a:bodyPr>
          <a:lstStyle/>
          <a:p>
            <a:pPr algn="r" rtl="1"/>
            <a:r>
              <a:rPr lang="ar-AE" sz="1600" b="1" dirty="0">
                <a:solidFill>
                  <a:schemeClr val="bg1"/>
                </a:solidFill>
                <a:effectLst/>
                <a:latin typeface="Arial" panose="020B0604020202020204" pitchFamily="34" charset="0"/>
              </a:rPr>
              <a:t>الخطوة الثانية:</a:t>
            </a:r>
            <a:r>
              <a:rPr lang="ar-AE" sz="1600" dirty="0">
                <a:solidFill>
                  <a:schemeClr val="bg1"/>
                </a:solidFill>
                <a:effectLst/>
                <a:latin typeface="Arial" panose="020B0604020202020204" pitchFamily="34" charset="0"/>
              </a:rPr>
              <a:t> عليك مواصلة التحقق من بريدك بحثًا عن خطابات التجديد. </a:t>
            </a:r>
          </a:p>
        </p:txBody>
      </p:sp>
      <p:sp>
        <p:nvSpPr>
          <p:cNvPr id="7" name="object 5">
            <a:extLst>
              <a:ext uri="{FF2B5EF4-FFF2-40B4-BE49-F238E27FC236}">
                <a16:creationId xmlns:a16="http://schemas.microsoft.com/office/drawing/2014/main" id="{35CBBF4E-38F0-925A-BB73-A0900B12E16A}"/>
              </a:ext>
            </a:extLst>
          </p:cNvPr>
          <p:cNvSpPr txBox="1"/>
          <p:nvPr userDrawn="1"/>
        </p:nvSpPr>
        <p:spPr>
          <a:xfrm>
            <a:off x="1034143" y="2612231"/>
            <a:ext cx="6285403" cy="751488"/>
          </a:xfrm>
          <a:prstGeom prst="rect">
            <a:avLst/>
          </a:prstGeom>
        </p:spPr>
        <p:txBody>
          <a:bodyPr vert="horz" wrap="square" lIns="0" tIns="12700" rIns="0" bIns="0" rtlCol="0">
            <a:spAutoFit/>
          </a:bodyPr>
          <a:lstStyle/>
          <a:p>
            <a:pPr algn="r" rtl="1"/>
            <a:r>
              <a:rPr lang="ar-AE" sz="1600" b="1" dirty="0">
                <a:solidFill>
                  <a:srgbClr val="2F4094"/>
                </a:solidFill>
                <a:effectLst/>
                <a:latin typeface="Arial" panose="020B0604020202020204" pitchFamily="34" charset="0"/>
              </a:rPr>
              <a:t>إذا كنت تحصل على مزايا خطة </a:t>
            </a:r>
            <a:r>
              <a:rPr lang="en-US" sz="1600" b="1" dirty="0">
                <a:solidFill>
                  <a:srgbClr val="2F4094"/>
                </a:solidFill>
                <a:effectLst/>
                <a:latin typeface="Arial" panose="020B0604020202020204" pitchFamily="34" charset="0"/>
              </a:rPr>
              <a:t>Oregon Health Plan (OHP)</a:t>
            </a:r>
            <a:r>
              <a:rPr lang="en-US" sz="1600" b="1" dirty="0" err="1">
                <a:solidFill>
                  <a:srgbClr val="000000"/>
                </a:solidFill>
                <a:effectLst/>
                <a:latin typeface="Arial" panose="020B0604020202020204" pitchFamily="34" charset="0"/>
              </a:rPr>
              <a:t>i</a:t>
            </a:r>
            <a:r>
              <a:rPr lang="en-US" sz="1600" b="1" dirty="0">
                <a:solidFill>
                  <a:srgbClr val="2F4094"/>
                </a:solidFill>
                <a:effectLst/>
                <a:latin typeface="Arial" panose="020B0604020202020204" pitchFamily="34" charset="0"/>
              </a:rPr>
              <a:t> </a:t>
            </a:r>
            <a:r>
              <a:rPr lang="ar-AE" sz="1600" b="1" dirty="0">
                <a:solidFill>
                  <a:srgbClr val="2F4094"/>
                </a:solidFill>
                <a:effectLst/>
                <a:latin typeface="Arial" panose="020B0604020202020204" pitchFamily="34" charset="0"/>
              </a:rPr>
              <a:t>الصحية أو مزايا برنامج </a:t>
            </a:r>
            <a:r>
              <a:rPr lang="en-US" sz="1600" b="1" dirty="0">
                <a:solidFill>
                  <a:srgbClr val="2F4094"/>
                </a:solidFill>
                <a:effectLst/>
                <a:latin typeface="Arial" panose="020B0604020202020204" pitchFamily="34" charset="0"/>
              </a:rPr>
              <a:t>Medicaid </a:t>
            </a:r>
            <a:r>
              <a:rPr lang="ar-AE" sz="1600" b="1" dirty="0">
                <a:solidFill>
                  <a:srgbClr val="2F4094"/>
                </a:solidFill>
                <a:effectLst/>
                <a:latin typeface="Arial" panose="020B0604020202020204" pitchFamily="34" charset="0"/>
              </a:rPr>
              <a:t>الأخرى، فاتبع الخطوات التالية: إذا كانت هذه المزايا متاحة لك في أي وقت في أثناء جائحة كوفيد19-، فقد تظل متاحة لك. </a:t>
            </a:r>
            <a:endParaRPr lang="ar-AE" sz="1600" dirty="0">
              <a:solidFill>
                <a:srgbClr val="2F4094"/>
              </a:solidFill>
              <a:effectLst/>
              <a:latin typeface="Arial" panose="020B0604020202020204" pitchFamily="34" charset="0"/>
            </a:endParaRPr>
          </a:p>
        </p:txBody>
      </p:sp>
      <p:sp>
        <p:nvSpPr>
          <p:cNvPr id="8" name="object 23">
            <a:extLst>
              <a:ext uri="{FF2B5EF4-FFF2-40B4-BE49-F238E27FC236}">
                <a16:creationId xmlns:a16="http://schemas.microsoft.com/office/drawing/2014/main" id="{84C201EA-5F58-AAF0-BE98-4BC4562ACB9F}"/>
              </a:ext>
            </a:extLst>
          </p:cNvPr>
          <p:cNvSpPr txBox="1"/>
          <p:nvPr userDrawn="1"/>
        </p:nvSpPr>
        <p:spPr>
          <a:xfrm>
            <a:off x="3785818" y="3545822"/>
            <a:ext cx="3326288" cy="761747"/>
          </a:xfrm>
          <a:prstGeom prst="rect">
            <a:avLst/>
          </a:prstGeom>
        </p:spPr>
        <p:txBody>
          <a:bodyPr vert="horz" wrap="square" lIns="0" tIns="22860" rIns="0" bIns="0" rtlCol="0">
            <a:spAutoFit/>
          </a:bodyPr>
          <a:lstStyle/>
          <a:p>
            <a:pPr algn="r" rtl="1"/>
            <a:r>
              <a:rPr lang="ar-AE" sz="1600" b="1" dirty="0">
                <a:solidFill>
                  <a:schemeClr val="bg1"/>
                </a:solidFill>
                <a:effectLst/>
                <a:latin typeface="Arial" panose="020B0604020202020204" pitchFamily="34" charset="0"/>
              </a:rPr>
              <a:t>الخطوة الأولى:</a:t>
            </a:r>
            <a:r>
              <a:rPr lang="ar-AE" sz="1600" dirty="0">
                <a:solidFill>
                  <a:schemeClr val="bg1"/>
                </a:solidFill>
                <a:effectLst/>
                <a:latin typeface="Arial" panose="020B0604020202020204" pitchFamily="34" charset="0"/>
              </a:rPr>
              <a:t> تأكد من تحديث عنوانك. ويمكنك القيام بذلك بنفسك أو يمكنك الحصول على مساعدة مجانية بأي من الطرق التالية:</a:t>
            </a:r>
          </a:p>
        </p:txBody>
      </p:sp>
      <p:sp>
        <p:nvSpPr>
          <p:cNvPr id="9" name="TextBox 8">
            <a:extLst>
              <a:ext uri="{FF2B5EF4-FFF2-40B4-BE49-F238E27FC236}">
                <a16:creationId xmlns:a16="http://schemas.microsoft.com/office/drawing/2014/main" id="{BA8E1A20-F934-8C6C-7474-8EDB99DE9F6C}"/>
              </a:ext>
            </a:extLst>
          </p:cNvPr>
          <p:cNvSpPr txBox="1"/>
          <p:nvPr userDrawn="1"/>
        </p:nvSpPr>
        <p:spPr>
          <a:xfrm>
            <a:off x="2122714" y="272143"/>
            <a:ext cx="5196832" cy="1938992"/>
          </a:xfrm>
          <a:prstGeom prst="rect">
            <a:avLst/>
          </a:prstGeom>
          <a:noFill/>
        </p:spPr>
        <p:txBody>
          <a:bodyPr wrap="square" rtlCol="0">
            <a:spAutoFit/>
          </a:bodyPr>
          <a:lstStyle/>
          <a:p>
            <a:pPr algn="r" rtl="1"/>
            <a:r>
              <a:rPr lang="ar-AE" sz="3000" b="1" dirty="0">
                <a:solidFill>
                  <a:schemeClr val="bg1"/>
                </a:solidFill>
                <a:effectLst/>
                <a:latin typeface="Arial" panose="020B0604020202020204" pitchFamily="34" charset="0"/>
              </a:rPr>
              <a:t>حان الوقت لتجديد مزايا خطة</a:t>
            </a:r>
            <a:br>
              <a:rPr lang="ar-AE" sz="3000" b="1" dirty="0">
                <a:solidFill>
                  <a:schemeClr val="bg1"/>
                </a:solidFill>
                <a:effectLst/>
                <a:latin typeface="Arial" panose="020B0604020202020204" pitchFamily="34" charset="0"/>
              </a:rPr>
            </a:br>
            <a:r>
              <a:rPr lang="en-US" sz="3000" b="1" dirty="0">
                <a:solidFill>
                  <a:schemeClr val="bg1"/>
                </a:solidFill>
                <a:effectLst/>
                <a:latin typeface="Arial" panose="020B0604020202020204" pitchFamily="34" charset="0"/>
              </a:rPr>
              <a:t>Oregon Health Plan  </a:t>
            </a:r>
            <a:r>
              <a:rPr lang="ar-AE" sz="3000" b="1" dirty="0">
                <a:solidFill>
                  <a:schemeClr val="bg1"/>
                </a:solidFill>
                <a:effectLst/>
                <a:latin typeface="Arial" panose="020B0604020202020204" pitchFamily="34" charset="0"/>
              </a:rPr>
              <a:t>ومزايا </a:t>
            </a:r>
            <a:r>
              <a:rPr lang="en-US" sz="3000" b="1" dirty="0">
                <a:solidFill>
                  <a:schemeClr val="bg1"/>
                </a:solidFill>
                <a:effectLst/>
                <a:latin typeface="Arial" panose="020B0604020202020204" pitchFamily="34" charset="0"/>
              </a:rPr>
              <a:t>Medicaid </a:t>
            </a:r>
            <a:r>
              <a:rPr lang="ar-AE" sz="3000" b="1" dirty="0">
                <a:solidFill>
                  <a:schemeClr val="bg1"/>
                </a:solidFill>
                <a:effectLst/>
                <a:latin typeface="Arial" panose="020B0604020202020204" pitchFamily="34" charset="0"/>
              </a:rPr>
              <a:t>الأخرى الخاصة بك. </a:t>
            </a:r>
            <a:endParaRPr lang="ar-AE" sz="3000" dirty="0">
              <a:solidFill>
                <a:schemeClr val="bg1"/>
              </a:solidFill>
              <a:effectLst/>
              <a:latin typeface="Arial" panose="020B0604020202020204" pitchFamily="34" charset="0"/>
            </a:endParaRPr>
          </a:p>
          <a:p>
            <a:pPr algn="r" rtl="1"/>
            <a:r>
              <a:rPr lang="ar-AE" sz="3000" b="1" dirty="0">
                <a:solidFill>
                  <a:schemeClr val="bg1"/>
                </a:solidFill>
                <a:effectLst/>
                <a:latin typeface="Arial" panose="020B0604020202020204" pitchFamily="34" charset="0"/>
              </a:rPr>
              <a:t>اتخذ إجراءات لتأمين المزايا الخاصة بك!</a:t>
            </a:r>
            <a:endParaRPr lang="ar-AE" sz="3000" dirty="0">
              <a:solidFill>
                <a:schemeClr val="bg1"/>
              </a:solidFill>
              <a:effectLst/>
              <a:latin typeface="Arial" panose="020B0604020202020204" pitchFamily="34" charset="0"/>
            </a:endParaRPr>
          </a:p>
        </p:txBody>
      </p:sp>
      <p:sp>
        <p:nvSpPr>
          <p:cNvPr id="10" name="object 2">
            <a:extLst>
              <a:ext uri="{FF2B5EF4-FFF2-40B4-BE49-F238E27FC236}">
                <a16:creationId xmlns:a16="http://schemas.microsoft.com/office/drawing/2014/main" id="{96ADAA91-F5C6-73E8-A2C0-C357E1B9EE75}"/>
              </a:ext>
            </a:extLst>
          </p:cNvPr>
          <p:cNvSpPr txBox="1"/>
          <p:nvPr userDrawn="1"/>
        </p:nvSpPr>
        <p:spPr>
          <a:xfrm>
            <a:off x="3742275" y="5472453"/>
            <a:ext cx="2846070" cy="761747"/>
          </a:xfrm>
          <a:prstGeom prst="rect">
            <a:avLst/>
          </a:prstGeom>
        </p:spPr>
        <p:txBody>
          <a:bodyPr vert="horz" wrap="square" lIns="0" tIns="22860" rIns="0" bIns="0" rtlCol="0">
            <a:spAutoFit/>
          </a:bodyPr>
          <a:lstStyle/>
          <a:p>
            <a:pPr algn="r" rtl="1"/>
            <a:r>
              <a:rPr lang="ar-AE" sz="1600" b="1" dirty="0">
                <a:solidFill>
                  <a:srgbClr val="2F4094"/>
                </a:solidFill>
                <a:effectLst/>
                <a:latin typeface="Arial" panose="020B0604020202020204" pitchFamily="34" charset="0"/>
              </a:rPr>
              <a:t>أبلغ عن التغييرات واستجب للتجديدات على الإنترنت على الموقع</a:t>
            </a:r>
            <a:br>
              <a:rPr lang="ar-AE" sz="1600" b="1" dirty="0">
                <a:solidFill>
                  <a:srgbClr val="2F4094"/>
                </a:solidFill>
                <a:effectLst/>
                <a:latin typeface="Arial" panose="020B0604020202020204" pitchFamily="34" charset="0"/>
              </a:rPr>
            </a:br>
            <a:r>
              <a:rPr lang="en-US" sz="1600" b="1" u="sng" dirty="0" err="1">
                <a:solidFill>
                  <a:srgbClr val="6E8EC8"/>
                </a:solidFill>
                <a:effectLst/>
                <a:latin typeface="Arial" panose="020B0604020202020204" pitchFamily="34" charset="0"/>
                <a:hlinkClick r:id="rId4"/>
              </a:rPr>
              <a:t>Benefits.Oregon.gov</a:t>
            </a:r>
            <a:r>
              <a:rPr lang="en-US" sz="1600" b="1" dirty="0">
                <a:solidFill>
                  <a:srgbClr val="2F4094"/>
                </a:solidFill>
                <a:effectLst/>
                <a:latin typeface="Arial" panose="020B0604020202020204" pitchFamily="34" charset="0"/>
              </a:rPr>
              <a:t>.</a:t>
            </a:r>
          </a:p>
        </p:txBody>
      </p:sp>
      <p:sp>
        <p:nvSpPr>
          <p:cNvPr id="11" name="object 2">
            <a:extLst>
              <a:ext uri="{FF2B5EF4-FFF2-40B4-BE49-F238E27FC236}">
                <a16:creationId xmlns:a16="http://schemas.microsoft.com/office/drawing/2014/main" id="{F8949D68-60AA-5176-FBA3-F58EB863E632}"/>
              </a:ext>
            </a:extLst>
          </p:cNvPr>
          <p:cNvSpPr txBox="1"/>
          <p:nvPr userDrawn="1"/>
        </p:nvSpPr>
        <p:spPr>
          <a:xfrm>
            <a:off x="3742275" y="6441281"/>
            <a:ext cx="2846070" cy="1007968"/>
          </a:xfrm>
          <a:prstGeom prst="rect">
            <a:avLst/>
          </a:prstGeom>
          <a:solidFill>
            <a:schemeClr val="bg1"/>
          </a:solidFill>
        </p:spPr>
        <p:txBody>
          <a:bodyPr vert="horz" wrap="square" lIns="0" tIns="22860" rIns="0" bIns="0" rtlCol="0">
            <a:spAutoFit/>
          </a:bodyPr>
          <a:lstStyle/>
          <a:p>
            <a:pPr algn="r" rtl="1"/>
            <a:r>
              <a:rPr lang="ar-AE" sz="1600" b="1" dirty="0">
                <a:solidFill>
                  <a:srgbClr val="2F4094"/>
                </a:solidFill>
                <a:effectLst/>
                <a:latin typeface="Arial" panose="020B0604020202020204" pitchFamily="34" charset="0"/>
              </a:rPr>
              <a:t>على الموقع </a:t>
            </a:r>
            <a:r>
              <a:rPr lang="en-US" sz="1600" b="1" u="sng" dirty="0" err="1">
                <a:solidFill>
                  <a:srgbClr val="6E8EC8"/>
                </a:solidFill>
                <a:effectLst/>
                <a:latin typeface="Arial" panose="020B0604020202020204" pitchFamily="34" charset="0"/>
                <a:hlinkClick r:id="rId4"/>
              </a:rPr>
              <a:t>Benefits.Oregon.gov</a:t>
            </a:r>
            <a:endParaRPr lang="en-US" sz="1600" b="1" dirty="0">
              <a:solidFill>
                <a:srgbClr val="6E8EC8"/>
              </a:solidFill>
              <a:effectLst/>
              <a:latin typeface="Arial" panose="020B0604020202020204" pitchFamily="34" charset="0"/>
            </a:endParaRPr>
          </a:p>
          <a:p>
            <a:pPr algn="r" rtl="1"/>
            <a:r>
              <a:rPr lang="ar-AE" sz="1600" b="1" dirty="0">
                <a:solidFill>
                  <a:srgbClr val="2F4094"/>
                </a:solidFill>
                <a:effectLst/>
                <a:latin typeface="Arial" panose="020B0604020202020204" pitchFamily="34" charset="0"/>
              </a:rPr>
              <a:t>اتصل بالرقم </a:t>
            </a:r>
            <a:r>
              <a:rPr lang="en-US" sz="1600" b="1" dirty="0">
                <a:solidFill>
                  <a:srgbClr val="2F4094"/>
                </a:solidFill>
                <a:effectLst/>
                <a:latin typeface="Arial" panose="020B0604020202020204" pitchFamily="34" charset="0"/>
              </a:rPr>
              <a:t> </a:t>
            </a:r>
            <a:r>
              <a:rPr lang="en-US" sz="1600" b="1" dirty="0">
                <a:solidFill>
                  <a:schemeClr val="bg1"/>
                </a:solidFill>
                <a:effectLst/>
                <a:latin typeface="Arial" panose="020B0604020202020204" pitchFamily="34" charset="0"/>
              </a:rPr>
              <a:t>644-2153</a:t>
            </a:r>
            <a:r>
              <a:rPr lang="ar-AE" sz="1600" b="1" dirty="0">
                <a:solidFill>
                  <a:schemeClr val="bg1"/>
                </a:solidFill>
                <a:effectLst/>
                <a:latin typeface="Arial" panose="020B0604020202020204" pitchFamily="34" charset="0"/>
              </a:rPr>
              <a:t>‎(833) </a:t>
            </a:r>
            <a:r>
              <a:rPr lang="ar-AE" sz="1600" b="1" dirty="0">
                <a:solidFill>
                  <a:srgbClr val="2F4094"/>
                </a:solidFill>
                <a:effectLst/>
                <a:latin typeface="Arial" panose="020B0604020202020204" pitchFamily="34" charset="0"/>
              </a:rPr>
              <a:t>خلال أيام الأسبوع من الساعة 7 صباحًا إلى الساعة 6 مساءً.</a:t>
            </a:r>
          </a:p>
        </p:txBody>
      </p:sp>
      <p:sp>
        <p:nvSpPr>
          <p:cNvPr id="12" name="TextBox 11">
            <a:extLst>
              <a:ext uri="{FF2B5EF4-FFF2-40B4-BE49-F238E27FC236}">
                <a16:creationId xmlns:a16="http://schemas.microsoft.com/office/drawing/2014/main" id="{E86E760B-B542-BDFB-5670-39894966C300}"/>
              </a:ext>
            </a:extLst>
          </p:cNvPr>
          <p:cNvSpPr txBox="1"/>
          <p:nvPr userDrawn="1"/>
        </p:nvSpPr>
        <p:spPr>
          <a:xfrm>
            <a:off x="2558143" y="8969828"/>
            <a:ext cx="4703704" cy="923330"/>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ar-AE" b="1" dirty="0">
                <a:solidFill>
                  <a:schemeClr val="bg1"/>
                </a:solidFill>
                <a:effectLst/>
                <a:latin typeface="Arial" panose="020B0604020202020204" pitchFamily="34" charset="0"/>
              </a:rPr>
              <a:t>يتم إصدار الخطابات الآن حتى منتصف عام 2024. لن يتم التجديد للجميع في نفس الوقت. تحقق من بريدك كثيرًا بحثًا عن الخطابات المُرسلة من ولاية أوريغون. </a:t>
            </a:r>
            <a:endParaRPr lang="ar-AE" dirty="0">
              <a:solidFill>
                <a:schemeClr val="bg1"/>
              </a:solidFill>
              <a:effectLst/>
              <a:latin typeface="Arial" panose="020B0604020202020204" pitchFamily="34" charset="0"/>
            </a:endParaRPr>
          </a:p>
        </p:txBody>
      </p:sp>
      <p:sp>
        <p:nvSpPr>
          <p:cNvPr id="14" name="object 7">
            <a:extLst>
              <a:ext uri="{FF2B5EF4-FFF2-40B4-BE49-F238E27FC236}">
                <a16:creationId xmlns:a16="http://schemas.microsoft.com/office/drawing/2014/main" id="{638E7A9A-10BA-C110-FF6E-1F10455A2A71}"/>
              </a:ext>
            </a:extLst>
          </p:cNvPr>
          <p:cNvSpPr txBox="1"/>
          <p:nvPr userDrawn="1"/>
        </p:nvSpPr>
        <p:spPr>
          <a:xfrm>
            <a:off x="533478" y="9431493"/>
            <a:ext cx="1591310" cy="166712"/>
          </a:xfrm>
          <a:prstGeom prst="rect">
            <a:avLst/>
          </a:prstGeom>
        </p:spPr>
        <p:txBody>
          <a:bodyPr vert="horz" wrap="square" lIns="0" tIns="12700" rIns="0" bIns="0" rtlCol="0">
            <a:spAutoFit/>
          </a:bodyPr>
          <a:lstStyle/>
          <a:p>
            <a:pPr marL="12700">
              <a:lnSpc>
                <a:spcPct val="100000"/>
              </a:lnSpc>
              <a:spcBef>
                <a:spcPts val="100"/>
              </a:spcBef>
            </a:pPr>
            <a:r>
              <a:rPr sz="1000" b="1" spc="-10" dirty="0">
                <a:solidFill>
                  <a:schemeClr val="bg1"/>
                </a:solidFill>
                <a:latin typeface="Arial"/>
                <a:cs typeface="Arial"/>
                <a:hlinkClick r:id="rId3">
                  <a:extLst>
                    <a:ext uri="{A12FA001-AC4F-418D-AE19-62706E023703}">
                      <ahyp:hlinkClr xmlns:ahyp="http://schemas.microsoft.com/office/drawing/2018/hyperlinkcolor" val="tx"/>
                    </a:ext>
                  </a:extLst>
                </a:hlinkClick>
              </a:rPr>
              <a:t>KeepCovered.Oregon.gov</a:t>
            </a:r>
            <a:endParaRPr sz="1000" dirty="0">
              <a:solidFill>
                <a:schemeClr val="bg1"/>
              </a:solidFill>
              <a:latin typeface="Arial"/>
              <a:cs typeface="Arial"/>
            </a:endParaRPr>
          </a:p>
        </p:txBody>
      </p:sp>
      <p:sp>
        <p:nvSpPr>
          <p:cNvPr id="2" name="TextBox 1">
            <a:extLst>
              <a:ext uri="{FF2B5EF4-FFF2-40B4-BE49-F238E27FC236}">
                <a16:creationId xmlns:a16="http://schemas.microsoft.com/office/drawing/2014/main" id="{6DD34FEE-F001-11BB-C1FC-F4C8F48D605A}"/>
              </a:ext>
            </a:extLst>
          </p:cNvPr>
          <p:cNvSpPr txBox="1"/>
          <p:nvPr userDrawn="1"/>
        </p:nvSpPr>
        <p:spPr>
          <a:xfrm>
            <a:off x="4295956" y="6655935"/>
            <a:ext cx="1529586" cy="338554"/>
          </a:xfrm>
          <a:prstGeom prst="rect">
            <a:avLst/>
          </a:prstGeom>
          <a:noFill/>
        </p:spPr>
        <p:txBody>
          <a:bodyPr wrap="non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F4094"/>
                </a:solidFill>
                <a:effectLst/>
                <a:uLnTx/>
                <a:uFillTx/>
                <a:latin typeface="Arial" panose="020B0604020202020204" pitchFamily="34" charset="0"/>
                <a:ea typeface="+mn-ea"/>
                <a:cs typeface="+mn-cs"/>
              </a:rPr>
              <a:t>(833)644-2153</a:t>
            </a:r>
            <a:endParaRPr lang="en-US" dirty="0"/>
          </a:p>
        </p:txBody>
      </p:sp>
    </p:spTree>
    <p:extLst>
      <p:ext uri="{BB962C8B-B14F-4D97-AF65-F5344CB8AC3E}">
        <p14:creationId xmlns:p14="http://schemas.microsoft.com/office/powerpoint/2010/main" val="1145192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Factsheet P2">
    <p:spTree>
      <p:nvGrpSpPr>
        <p:cNvPr id="1" name=""/>
        <p:cNvGrpSpPr/>
        <p:nvPr/>
      </p:nvGrpSpPr>
      <p:grpSpPr>
        <a:xfrm>
          <a:off x="0" y="0"/>
          <a:ext cx="0" cy="0"/>
          <a:chOff x="0" y="0"/>
          <a:chExt cx="0" cy="0"/>
        </a:xfrm>
      </p:grpSpPr>
      <p:pic>
        <p:nvPicPr>
          <p:cNvPr id="3" name="Picture 2" descr="A screenshot of a phone&#10;&#10;Description automatically generated with low confidence">
            <a:extLst>
              <a:ext uri="{FF2B5EF4-FFF2-40B4-BE49-F238E27FC236}">
                <a16:creationId xmlns:a16="http://schemas.microsoft.com/office/drawing/2014/main" id="{8BDEE286-787E-FC4F-5675-280151B47E1D}"/>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4" name="Text Placeholder 5">
            <a:extLst>
              <a:ext uri="{FF2B5EF4-FFF2-40B4-BE49-F238E27FC236}">
                <a16:creationId xmlns:a16="http://schemas.microsoft.com/office/drawing/2014/main" id="{C0A0A663-E8E6-CACB-20C8-01B1CABF5322}"/>
              </a:ext>
            </a:extLst>
          </p:cNvPr>
          <p:cNvSpPr>
            <a:spLocks noGrp="1"/>
          </p:cNvSpPr>
          <p:nvPr>
            <p:ph type="body" sz="quarter" idx="10" hasCustomPrompt="1"/>
          </p:nvPr>
        </p:nvSpPr>
        <p:spPr>
          <a:xfrm>
            <a:off x="398932" y="8995872"/>
            <a:ext cx="1711325" cy="527982"/>
          </a:xfrm>
          <a:prstGeom prst="rect">
            <a:avLst/>
          </a:prstGeom>
        </p:spPr>
        <p:txBody>
          <a:bodyPr lIns="0" tIns="0" rIns="0" bIns="0"/>
          <a:lstStyle>
            <a:lvl1pPr marL="0" indent="0" algn="r">
              <a:lnSpc>
                <a:spcPct val="100000"/>
              </a:lnSpc>
              <a:spcBef>
                <a:spcPts val="0"/>
              </a:spcBef>
              <a:buNone/>
              <a:defRPr sz="700" b="0" i="0">
                <a:solidFill>
                  <a:srgbClr val="2A397C"/>
                </a:solidFill>
                <a:latin typeface="Arial Narrow" panose="020B0604020202020204" pitchFamily="34" charset="0"/>
                <a:cs typeface="Arial Narrow" panose="020B0604020202020204" pitchFamily="34" charset="0"/>
              </a:defRPr>
            </a:lvl1pPr>
            <a:lvl2pPr marL="388620" indent="0">
              <a:buNone/>
              <a:defRPr sz="800" b="0" i="0">
                <a:solidFill>
                  <a:srgbClr val="2A397C"/>
                </a:solidFill>
                <a:latin typeface="Arial Narrow" panose="020B0604020202020204" pitchFamily="34" charset="0"/>
                <a:cs typeface="Arial Narrow" panose="020B0604020202020204" pitchFamily="34" charset="0"/>
              </a:defRPr>
            </a:lvl2pPr>
            <a:lvl3pPr marL="777240" indent="0">
              <a:buNone/>
              <a:defRPr sz="800" b="0" i="0">
                <a:solidFill>
                  <a:srgbClr val="2A397C"/>
                </a:solidFill>
                <a:latin typeface="Arial Narrow" panose="020B0604020202020204" pitchFamily="34" charset="0"/>
                <a:cs typeface="Arial Narrow" panose="020B0604020202020204" pitchFamily="34" charset="0"/>
              </a:defRPr>
            </a:lvl3pPr>
            <a:lvl4pPr marL="1165860" indent="0">
              <a:buNone/>
              <a:defRPr sz="800" b="0" i="0">
                <a:solidFill>
                  <a:srgbClr val="2A397C"/>
                </a:solidFill>
                <a:latin typeface="Arial Narrow" panose="020B0604020202020204" pitchFamily="34" charset="0"/>
                <a:cs typeface="Arial Narrow" panose="020B0604020202020204" pitchFamily="34" charset="0"/>
              </a:defRPr>
            </a:lvl4pPr>
            <a:lvl5pPr marL="1554480" indent="0">
              <a:buNone/>
              <a:defRPr sz="800" b="0" i="0">
                <a:solidFill>
                  <a:srgbClr val="2A397C"/>
                </a:solidFill>
                <a:latin typeface="Arial Narrow" panose="020B0604020202020204" pitchFamily="34" charset="0"/>
                <a:cs typeface="Arial Narrow" panose="020B0604020202020204" pitchFamily="34" charset="0"/>
              </a:defRPr>
            </a:lvl5pPr>
          </a:lstStyle>
          <a:p>
            <a:pPr lvl="0"/>
            <a:r>
              <a:rPr lang="en-US" dirty="0"/>
              <a:t>Enter your information here</a:t>
            </a:r>
            <a:br>
              <a:rPr lang="en-US" dirty="0"/>
            </a:br>
            <a:r>
              <a:rPr lang="en-US" dirty="0"/>
              <a:t>address, phone number, hours </a:t>
            </a:r>
            <a:br>
              <a:rPr lang="en-US" dirty="0"/>
            </a:br>
            <a:r>
              <a:rPr lang="en-US" dirty="0"/>
              <a:t>up to 3 lines</a:t>
            </a:r>
          </a:p>
        </p:txBody>
      </p:sp>
      <p:sp>
        <p:nvSpPr>
          <p:cNvPr id="5" name="object 2">
            <a:extLst>
              <a:ext uri="{FF2B5EF4-FFF2-40B4-BE49-F238E27FC236}">
                <a16:creationId xmlns:a16="http://schemas.microsoft.com/office/drawing/2014/main" id="{B5159DAD-EA87-711F-91B5-97CE3E8532E4}"/>
              </a:ext>
            </a:extLst>
          </p:cNvPr>
          <p:cNvSpPr txBox="1"/>
          <p:nvPr userDrawn="1"/>
        </p:nvSpPr>
        <p:spPr>
          <a:xfrm>
            <a:off x="377591" y="355786"/>
            <a:ext cx="7014209" cy="952184"/>
          </a:xfrm>
          <a:prstGeom prst="rect">
            <a:avLst/>
          </a:prstGeom>
        </p:spPr>
        <p:txBody>
          <a:bodyPr vert="horz" wrap="square" lIns="0" tIns="89535" rIns="0" bIns="0" rtlCol="0">
            <a:spAutoFit/>
          </a:bodyPr>
          <a:lstStyle/>
          <a:p>
            <a:pPr algn="r" rtl="1"/>
            <a:r>
              <a:rPr lang="ar-AE" sz="1400" b="1" dirty="0">
                <a:solidFill>
                  <a:srgbClr val="2F4094"/>
                </a:solidFill>
                <a:effectLst/>
                <a:latin typeface="Arial" panose="020B0604020202020204" pitchFamily="34" charset="0"/>
              </a:rPr>
              <a:t>ستوضح لك خطابات التجديد ما عليك فعله.</a:t>
            </a:r>
            <a:endParaRPr lang="ar-AE" sz="1400" dirty="0">
              <a:solidFill>
                <a:srgbClr val="2F4094"/>
              </a:solidFill>
              <a:effectLst/>
              <a:latin typeface="Arial" panose="020B0604020202020204" pitchFamily="34" charset="0"/>
            </a:endParaRPr>
          </a:p>
          <a:p>
            <a:pPr algn="r" rtl="1"/>
            <a:r>
              <a:rPr lang="ar-AE" sz="1400" dirty="0">
                <a:solidFill>
                  <a:srgbClr val="2F4094"/>
                </a:solidFill>
                <a:effectLst/>
                <a:latin typeface="Arial" panose="020B0604020202020204" pitchFamily="34" charset="0"/>
              </a:rPr>
              <a:t>ستتلقى خطابات التجديد وملخصات الحالة التي توضح لك المزايا المتاحة لك. اقرأ ملخص الحالة الخاص بكل فرد من أفراد أسرتك بعناية. تواصل معنا من خلال أي من الموارد المدرجة في الخطوة الأولى إذا كنت بحاجة إلى مساعدة في الفهم.  </a:t>
            </a:r>
          </a:p>
          <a:p>
            <a:pPr algn="r" rtl="1"/>
            <a:r>
              <a:rPr lang="ar-AE" sz="1400" b="1" dirty="0">
                <a:solidFill>
                  <a:srgbClr val="2F4094"/>
                </a:solidFill>
                <a:effectLst/>
                <a:latin typeface="Arial" panose="020B0604020202020204" pitchFamily="34" charset="0"/>
              </a:rPr>
              <a:t>قد توضح لك الخطابات أمور مثل:</a:t>
            </a:r>
            <a:endParaRPr lang="ar-AE" sz="1400" dirty="0">
              <a:solidFill>
                <a:srgbClr val="2F4094"/>
              </a:solidFill>
              <a:effectLst/>
              <a:latin typeface="Arial" panose="020B0604020202020204" pitchFamily="34" charset="0"/>
            </a:endParaRPr>
          </a:p>
        </p:txBody>
      </p:sp>
      <p:sp>
        <p:nvSpPr>
          <p:cNvPr id="6" name="object 3">
            <a:extLst>
              <a:ext uri="{FF2B5EF4-FFF2-40B4-BE49-F238E27FC236}">
                <a16:creationId xmlns:a16="http://schemas.microsoft.com/office/drawing/2014/main" id="{2289A6F0-AFBE-08E7-5C22-4BAFD3E19108}"/>
              </a:ext>
            </a:extLst>
          </p:cNvPr>
          <p:cNvSpPr txBox="1"/>
          <p:nvPr userDrawn="1"/>
        </p:nvSpPr>
        <p:spPr>
          <a:xfrm>
            <a:off x="520024" y="2664313"/>
            <a:ext cx="1938020" cy="1305486"/>
          </a:xfrm>
          <a:prstGeom prst="rect">
            <a:avLst/>
          </a:prstGeom>
        </p:spPr>
        <p:txBody>
          <a:bodyPr vert="horz" wrap="square" lIns="0" tIns="12700" rIns="0" bIns="0" rtlCol="0">
            <a:spAutoFit/>
          </a:bodyPr>
          <a:lstStyle/>
          <a:p>
            <a:pPr algn="ctr" rtl="1"/>
            <a:r>
              <a:rPr lang="ar-AE" sz="1400" b="1" dirty="0">
                <a:solidFill>
                  <a:srgbClr val="2F4094"/>
                </a:solidFill>
                <a:effectLst/>
                <a:latin typeface="Arial" panose="020B0604020202020204" pitchFamily="34" charset="0"/>
              </a:rPr>
              <a:t>عليك تقديم المزيد من المعلومات لمعرفة ما إذا كنت لا تزال مؤهلا.</a:t>
            </a:r>
            <a:r>
              <a:rPr lang="ar-AE" sz="1400" dirty="0">
                <a:solidFill>
                  <a:srgbClr val="2F4094"/>
                </a:solidFill>
                <a:effectLst/>
                <a:latin typeface="Arial" panose="020B0604020202020204" pitchFamily="34" charset="0"/>
              </a:rPr>
              <a:t> قد يُطلب منك إرسال معلومات أو حضور مقابلة. عليك الرد في غضون 90 يومًا. ستوضح لك الخطابات ما عليك فعله.</a:t>
            </a:r>
          </a:p>
        </p:txBody>
      </p:sp>
      <p:sp>
        <p:nvSpPr>
          <p:cNvPr id="7" name="object 4">
            <a:extLst>
              <a:ext uri="{FF2B5EF4-FFF2-40B4-BE49-F238E27FC236}">
                <a16:creationId xmlns:a16="http://schemas.microsoft.com/office/drawing/2014/main" id="{8F6C8E2B-56D9-7C24-FC35-2F71BACABC59}"/>
              </a:ext>
            </a:extLst>
          </p:cNvPr>
          <p:cNvSpPr txBox="1"/>
          <p:nvPr userDrawn="1"/>
        </p:nvSpPr>
        <p:spPr>
          <a:xfrm>
            <a:off x="2817073" y="2664313"/>
            <a:ext cx="2185035" cy="1736373"/>
          </a:xfrm>
          <a:prstGeom prst="rect">
            <a:avLst/>
          </a:prstGeom>
        </p:spPr>
        <p:txBody>
          <a:bodyPr vert="horz" wrap="square" lIns="0" tIns="12700" rIns="0" bIns="0" rtlCol="0">
            <a:spAutoFit/>
          </a:bodyPr>
          <a:lstStyle/>
          <a:p>
            <a:pPr algn="ctr" rtl="1"/>
            <a:r>
              <a:rPr lang="ar-AE" sz="1400" b="1" dirty="0">
                <a:solidFill>
                  <a:srgbClr val="2F4094"/>
                </a:solidFill>
                <a:effectLst/>
                <a:latin typeface="Arial" panose="020B0604020202020204" pitchFamily="34" charset="0"/>
              </a:rPr>
              <a:t>يتم تغيير مزايا خطة </a:t>
            </a:r>
            <a:r>
              <a:rPr lang="en-US" sz="1400" b="1" dirty="0">
                <a:solidFill>
                  <a:srgbClr val="2F4094"/>
                </a:solidFill>
                <a:effectLst/>
                <a:latin typeface="Arial" panose="020B0604020202020204" pitchFamily="34" charset="0"/>
              </a:rPr>
              <a:t>Oregon Health Plan </a:t>
            </a:r>
            <a:r>
              <a:rPr lang="ar-AE" sz="1400" b="1" dirty="0">
                <a:solidFill>
                  <a:srgbClr val="2F4094"/>
                </a:solidFill>
                <a:effectLst/>
                <a:latin typeface="Arial" panose="020B0604020202020204" pitchFamily="34" charset="0"/>
              </a:rPr>
              <a:t>الصحية أو مزايا </a:t>
            </a:r>
            <a:r>
              <a:rPr lang="en-US" sz="1400" b="1" dirty="0">
                <a:solidFill>
                  <a:srgbClr val="2F4094"/>
                </a:solidFill>
                <a:effectLst/>
                <a:latin typeface="Arial" panose="020B0604020202020204" pitchFamily="34" charset="0"/>
              </a:rPr>
              <a:t>Medicaid </a:t>
            </a:r>
            <a:r>
              <a:rPr lang="ar-AE" sz="1400" b="1" dirty="0">
                <a:solidFill>
                  <a:srgbClr val="2F4094"/>
                </a:solidFill>
                <a:effectLst/>
                <a:latin typeface="Arial" panose="020B0604020202020204" pitchFamily="34" charset="0"/>
              </a:rPr>
              <a:t>الأخرى الخاصة بك أو لم تعُد مؤهلاً للحصول عليها.</a:t>
            </a:r>
            <a:r>
              <a:rPr lang="ar-AE" sz="1400" dirty="0">
                <a:solidFill>
                  <a:srgbClr val="2F4094"/>
                </a:solidFill>
                <a:effectLst/>
                <a:latin typeface="Arial" panose="020B0604020202020204" pitchFamily="34" charset="0"/>
              </a:rPr>
              <a:t> في حالة حدوث ذلك، ستتلقى إشعارًا قبل 60 يومًا قبل انتهاء المزايا الخاصة بك. سنرسل لك معلومات عن خيارات التغطية الصحية الأخرى الخاصة بك.</a:t>
            </a:r>
          </a:p>
        </p:txBody>
      </p:sp>
      <p:sp>
        <p:nvSpPr>
          <p:cNvPr id="8" name="object 5">
            <a:extLst>
              <a:ext uri="{FF2B5EF4-FFF2-40B4-BE49-F238E27FC236}">
                <a16:creationId xmlns:a16="http://schemas.microsoft.com/office/drawing/2014/main" id="{AB0065B7-DA0E-6BB8-15AE-7341DAD5C21A}"/>
              </a:ext>
            </a:extLst>
          </p:cNvPr>
          <p:cNvSpPr txBox="1"/>
          <p:nvPr userDrawn="1"/>
        </p:nvSpPr>
        <p:spPr>
          <a:xfrm>
            <a:off x="5259410" y="2664313"/>
            <a:ext cx="2149475" cy="1305486"/>
          </a:xfrm>
          <a:prstGeom prst="rect">
            <a:avLst/>
          </a:prstGeom>
        </p:spPr>
        <p:txBody>
          <a:bodyPr vert="horz" wrap="square" lIns="0" tIns="12700" rIns="0" bIns="0" rtlCol="0">
            <a:spAutoFit/>
          </a:bodyPr>
          <a:lstStyle/>
          <a:p>
            <a:pPr algn="ctr" rtl="1"/>
            <a:r>
              <a:rPr lang="ar-AE" sz="1400" b="1" dirty="0">
                <a:solidFill>
                  <a:srgbClr val="2F4094"/>
                </a:solidFill>
                <a:effectLst/>
                <a:latin typeface="Arial" panose="020B0604020202020204" pitchFamily="34" charset="0"/>
              </a:rPr>
              <a:t>يتم تلقائيًا تجديد حصولك على مزايا خطة </a:t>
            </a:r>
            <a:r>
              <a:rPr lang="en-US" sz="1400" b="1" dirty="0">
                <a:solidFill>
                  <a:srgbClr val="2F4094"/>
                </a:solidFill>
                <a:effectLst/>
                <a:latin typeface="Arial" panose="020B0604020202020204" pitchFamily="34" charset="0"/>
              </a:rPr>
              <a:t>Oregon Health Plan </a:t>
            </a:r>
            <a:r>
              <a:rPr lang="ar-AE" sz="1400" b="1" dirty="0">
                <a:solidFill>
                  <a:srgbClr val="2F4094"/>
                </a:solidFill>
                <a:effectLst/>
                <a:latin typeface="Arial" panose="020B0604020202020204" pitchFamily="34" charset="0"/>
              </a:rPr>
              <a:t>الصحية أو مزايا </a:t>
            </a:r>
            <a:r>
              <a:rPr lang="en-US" sz="1400" b="1" dirty="0">
                <a:solidFill>
                  <a:srgbClr val="2F4094"/>
                </a:solidFill>
                <a:effectLst/>
                <a:latin typeface="Arial" panose="020B0604020202020204" pitchFamily="34" charset="0"/>
              </a:rPr>
              <a:t>Medicaid </a:t>
            </a:r>
            <a:r>
              <a:rPr lang="ar-AE" sz="1400" b="1" dirty="0">
                <a:solidFill>
                  <a:srgbClr val="2F4094"/>
                </a:solidFill>
                <a:effectLst/>
                <a:latin typeface="Arial" panose="020B0604020202020204" pitchFamily="34" charset="0"/>
              </a:rPr>
              <a:t>الأخرى.</a:t>
            </a:r>
            <a:r>
              <a:rPr lang="ar-AE" sz="1400" dirty="0">
                <a:solidFill>
                  <a:srgbClr val="2F4094"/>
                </a:solidFill>
                <a:effectLst/>
                <a:latin typeface="Arial" panose="020B0604020202020204" pitchFamily="34" charset="0"/>
              </a:rPr>
              <a:t> عليك مراجعة المعلومات للتأكد من صحة كل شيء، وأخبرنا في حالة تغير أي شيء.</a:t>
            </a:r>
          </a:p>
        </p:txBody>
      </p:sp>
      <p:sp>
        <p:nvSpPr>
          <p:cNvPr id="9" name="object 6">
            <a:extLst>
              <a:ext uri="{FF2B5EF4-FFF2-40B4-BE49-F238E27FC236}">
                <a16:creationId xmlns:a16="http://schemas.microsoft.com/office/drawing/2014/main" id="{5721894C-D742-0E02-BF48-B66B17A58501}"/>
              </a:ext>
            </a:extLst>
          </p:cNvPr>
          <p:cNvSpPr txBox="1"/>
          <p:nvPr userDrawn="1"/>
        </p:nvSpPr>
        <p:spPr>
          <a:xfrm>
            <a:off x="377591" y="4620103"/>
            <a:ext cx="7005320" cy="4131900"/>
          </a:xfrm>
          <a:prstGeom prst="rect">
            <a:avLst/>
          </a:prstGeom>
        </p:spPr>
        <p:txBody>
          <a:bodyPr vert="horz" wrap="square" lIns="0" tIns="22860" rIns="0" bIns="0" rtlCol="0">
            <a:spAutoFit/>
          </a:bodyPr>
          <a:lstStyle/>
          <a:p>
            <a:pPr algn="r" rtl="1">
              <a:spcAft>
                <a:spcPts val="600"/>
              </a:spcAft>
            </a:pPr>
            <a:r>
              <a:rPr lang="ar-AE" sz="1400" b="1" dirty="0">
                <a:solidFill>
                  <a:srgbClr val="2F4094"/>
                </a:solidFill>
                <a:effectLst/>
                <a:latin typeface="Arial" panose="020B0604020202020204" pitchFamily="34" charset="0"/>
              </a:rPr>
              <a:t>إذا لم تعُد أنت أو أحد أفراد أسرتك مؤهلاً للحصول على مزايا خطة </a:t>
            </a:r>
            <a:r>
              <a:rPr lang="en-US" sz="1400" b="1" dirty="0">
                <a:solidFill>
                  <a:srgbClr val="2F4094"/>
                </a:solidFill>
                <a:effectLst/>
                <a:latin typeface="Arial" panose="020B0604020202020204" pitchFamily="34" charset="0"/>
              </a:rPr>
              <a:t>Oregon Health Plan </a:t>
            </a:r>
            <a:r>
              <a:rPr lang="ar-AE" sz="1400" b="1" dirty="0">
                <a:solidFill>
                  <a:srgbClr val="2F4094"/>
                </a:solidFill>
                <a:effectLst/>
                <a:latin typeface="Arial" panose="020B0604020202020204" pitchFamily="34" charset="0"/>
              </a:rPr>
              <a:t>الصحية أو مزايا </a:t>
            </a:r>
            <a:r>
              <a:rPr lang="en-US" sz="1400" b="1" dirty="0">
                <a:solidFill>
                  <a:srgbClr val="2F4094"/>
                </a:solidFill>
                <a:effectLst/>
                <a:latin typeface="Arial" panose="020B0604020202020204" pitchFamily="34" charset="0"/>
              </a:rPr>
              <a:t>Medicaid </a:t>
            </a:r>
            <a:r>
              <a:rPr lang="ar-AE" sz="1400" b="1" dirty="0">
                <a:solidFill>
                  <a:srgbClr val="2F4094"/>
                </a:solidFill>
                <a:effectLst/>
                <a:latin typeface="Arial" panose="020B0604020202020204" pitchFamily="34" charset="0"/>
              </a:rPr>
              <a:t>الأخرى:</a:t>
            </a:r>
            <a:endParaRPr lang="ar-AE" sz="1400" dirty="0">
              <a:solidFill>
                <a:srgbClr val="2F4094"/>
              </a:solidFill>
              <a:effectLst/>
              <a:latin typeface="Arial" panose="020B0604020202020204" pitchFamily="34" charset="0"/>
            </a:endParaRPr>
          </a:p>
          <a:p>
            <a:pPr algn="r" rtl="1">
              <a:spcAft>
                <a:spcPts val="600"/>
              </a:spcAft>
            </a:pPr>
            <a:r>
              <a:rPr lang="ar-AE" sz="1400" b="1" dirty="0">
                <a:solidFill>
                  <a:srgbClr val="2F4094"/>
                </a:solidFill>
                <a:effectLst/>
                <a:latin typeface="Arial" panose="020B0604020202020204" pitchFamily="34" charset="0"/>
              </a:rPr>
              <a:t>قد تكون مؤهلاً للحصول على مزايا برنامج </a:t>
            </a:r>
            <a:r>
              <a:rPr lang="en-US" sz="1400" b="1" dirty="0">
                <a:solidFill>
                  <a:srgbClr val="2F4094"/>
                </a:solidFill>
                <a:effectLst/>
                <a:latin typeface="Arial" panose="020B0604020202020204" pitchFamily="34" charset="0"/>
              </a:rPr>
              <a:t>Medicare.</a:t>
            </a:r>
            <a:r>
              <a:rPr lang="en-US" sz="1400" dirty="0">
                <a:solidFill>
                  <a:srgbClr val="2F4094"/>
                </a:solidFill>
                <a:effectLst/>
                <a:latin typeface="Arial" panose="020B0604020202020204" pitchFamily="34" charset="0"/>
              </a:rPr>
              <a:t> </a:t>
            </a:r>
            <a:r>
              <a:rPr lang="ar-AE" sz="1400" dirty="0">
                <a:solidFill>
                  <a:srgbClr val="2F4094"/>
                </a:solidFill>
                <a:effectLst/>
                <a:latin typeface="Arial" panose="020B0604020202020204" pitchFamily="34" charset="0"/>
              </a:rPr>
              <a:t>اتصل بإدارة الضمان الاجتماعي على الرقم ‎800-772-1213 للتسجيل عبر الهاتف أو لتحديد موعد في مكتب محلي. يمكنك أيضًا التسجيل في برنامج </a:t>
            </a:r>
            <a:r>
              <a:rPr lang="en-US" sz="1400" dirty="0">
                <a:solidFill>
                  <a:srgbClr val="2F4094"/>
                </a:solidFill>
                <a:effectLst/>
                <a:latin typeface="Arial" panose="020B0604020202020204" pitchFamily="34" charset="0"/>
              </a:rPr>
              <a:t>Medicare </a:t>
            </a:r>
            <a:r>
              <a:rPr lang="ar-AE" sz="1400" dirty="0">
                <a:solidFill>
                  <a:srgbClr val="2F4094"/>
                </a:solidFill>
                <a:effectLst/>
                <a:latin typeface="Arial" panose="020B0604020202020204" pitchFamily="34" charset="0"/>
              </a:rPr>
              <a:t>عبر الإنترنت من خلال الرابط </a:t>
            </a:r>
            <a:r>
              <a:rPr lang="en-US" sz="1400" b="1" u="sng" dirty="0" err="1">
                <a:solidFill>
                  <a:srgbClr val="6E8EC8"/>
                </a:solidFill>
                <a:effectLst/>
                <a:latin typeface="Arial" panose="020B0604020202020204" pitchFamily="34" charset="0"/>
                <a:hlinkClick r:id="rId3"/>
              </a:rPr>
              <a:t>ssa.gov</a:t>
            </a:r>
            <a:r>
              <a:rPr lang="en-US" sz="1400" b="1" u="sng" dirty="0">
                <a:solidFill>
                  <a:srgbClr val="6E8EC8"/>
                </a:solidFill>
                <a:effectLst/>
                <a:latin typeface="Arial" panose="020B0604020202020204" pitchFamily="34" charset="0"/>
                <a:hlinkClick r:id="rId3"/>
              </a:rPr>
              <a:t>/</a:t>
            </a:r>
            <a:r>
              <a:rPr lang="en-US" sz="1400" b="1" u="sng" dirty="0" err="1">
                <a:solidFill>
                  <a:srgbClr val="6E8EC8"/>
                </a:solidFill>
                <a:effectLst/>
                <a:latin typeface="Arial" panose="020B0604020202020204" pitchFamily="34" charset="0"/>
                <a:hlinkClick r:id="rId3"/>
              </a:rPr>
              <a:t>medicare</a:t>
            </a:r>
            <a:r>
              <a:rPr lang="en-US" sz="1400" b="1" u="sng" dirty="0">
                <a:solidFill>
                  <a:srgbClr val="6E8EC8"/>
                </a:solidFill>
                <a:effectLst/>
                <a:latin typeface="Arial" panose="020B0604020202020204" pitchFamily="34" charset="0"/>
                <a:hlinkClick r:id="rId3"/>
              </a:rPr>
              <a:t>/sign-up</a:t>
            </a:r>
            <a:r>
              <a:rPr lang="en-US" sz="1400" b="1" dirty="0">
                <a:solidFill>
                  <a:srgbClr val="2F4094"/>
                </a:solidFill>
                <a:effectLst/>
                <a:latin typeface="Arial" panose="020B0604020202020204" pitchFamily="34" charset="0"/>
                <a:hlinkClick r:id="rId3"/>
              </a:rPr>
              <a:t> </a:t>
            </a:r>
            <a:r>
              <a:rPr lang="ar-AE" sz="1400" dirty="0">
                <a:solidFill>
                  <a:srgbClr val="2F4094"/>
                </a:solidFill>
                <a:effectLst/>
                <a:latin typeface="Arial" panose="020B0604020202020204" pitchFamily="34" charset="0"/>
              </a:rPr>
              <a:t>أو يمكنك الانتقال إلى الرابط </a:t>
            </a:r>
            <a:r>
              <a:rPr lang="en-US" sz="1400" b="1" u="sng" dirty="0" err="1">
                <a:solidFill>
                  <a:srgbClr val="6E8EC8"/>
                </a:solidFill>
                <a:effectLst/>
                <a:latin typeface="Arial" panose="020B0604020202020204" pitchFamily="34" charset="0"/>
                <a:hlinkClick r:id="rId4"/>
              </a:rPr>
              <a:t>OregonHealthcare.gov</a:t>
            </a:r>
            <a:r>
              <a:rPr lang="en-US" sz="1400" b="1" u="sng" dirty="0">
                <a:solidFill>
                  <a:srgbClr val="6E8EC8"/>
                </a:solidFill>
                <a:effectLst/>
                <a:latin typeface="Arial" panose="020B0604020202020204" pitchFamily="34" charset="0"/>
                <a:hlinkClick r:id="rId4"/>
              </a:rPr>
              <a:t>/</a:t>
            </a:r>
            <a:r>
              <a:rPr lang="en-US" sz="1400" b="1" u="sng" dirty="0" err="1">
                <a:solidFill>
                  <a:srgbClr val="6E8EC8"/>
                </a:solidFill>
                <a:effectLst/>
                <a:latin typeface="Arial" panose="020B0604020202020204" pitchFamily="34" charset="0"/>
                <a:hlinkClick r:id="rId4"/>
              </a:rPr>
              <a:t>GetHelp</a:t>
            </a:r>
            <a:r>
              <a:rPr lang="en-US" sz="1400" b="1" dirty="0">
                <a:solidFill>
                  <a:srgbClr val="2F4094"/>
                </a:solidFill>
                <a:effectLst/>
                <a:latin typeface="Arial" panose="020B0604020202020204" pitchFamily="34" charset="0"/>
                <a:hlinkClick r:id="rId4"/>
              </a:rPr>
              <a:t> </a:t>
            </a:r>
            <a:r>
              <a:rPr lang="ar-AE" sz="1400" dirty="0">
                <a:solidFill>
                  <a:srgbClr val="2F4094"/>
                </a:solidFill>
                <a:effectLst/>
                <a:latin typeface="Arial" panose="020B0604020202020204" pitchFamily="34" charset="0"/>
              </a:rPr>
              <a:t>للعثور على وكيل تأمين أو جهة مساعدة في برنامج </a:t>
            </a:r>
            <a:r>
              <a:rPr lang="en-US" sz="1400" dirty="0">
                <a:solidFill>
                  <a:srgbClr val="2F4094"/>
                </a:solidFill>
                <a:effectLst/>
                <a:latin typeface="Arial" panose="020B0604020202020204" pitchFamily="34" charset="0"/>
              </a:rPr>
              <a:t>Senior Health Insurance Benefits Assistance </a:t>
            </a:r>
            <a:r>
              <a:rPr lang="ar-AE" sz="1400" dirty="0">
                <a:solidFill>
                  <a:srgbClr val="2F4094"/>
                </a:solidFill>
                <a:effectLst/>
                <a:latin typeface="Arial" panose="020B0604020202020204" pitchFamily="34" charset="0"/>
              </a:rPr>
              <a:t>الذي يقدم مزايا التأمين الصحي لكبار السن. يمكن لهذه الموارد مساعدتك في الاختيار من بين خيارات برنامج </a:t>
            </a:r>
            <a:r>
              <a:rPr lang="en-US" sz="1400" dirty="0">
                <a:solidFill>
                  <a:srgbClr val="2F4094"/>
                </a:solidFill>
                <a:effectLst/>
                <a:latin typeface="Arial" panose="020B0604020202020204" pitchFamily="34" charset="0"/>
              </a:rPr>
              <a:t>Medicare </a:t>
            </a:r>
            <a:r>
              <a:rPr lang="ar-AE" sz="1400" dirty="0">
                <a:solidFill>
                  <a:srgbClr val="2F4094"/>
                </a:solidFill>
                <a:effectLst/>
                <a:latin typeface="Arial" panose="020B0604020202020204" pitchFamily="34" charset="0"/>
              </a:rPr>
              <a:t>المتاحة لك.</a:t>
            </a:r>
          </a:p>
          <a:p>
            <a:pPr algn="r" rtl="1">
              <a:spcAft>
                <a:spcPts val="600"/>
              </a:spcAft>
            </a:pPr>
            <a:r>
              <a:rPr lang="ar-AE" sz="1400" b="1" dirty="0">
                <a:solidFill>
                  <a:srgbClr val="2F4094"/>
                </a:solidFill>
                <a:effectLst/>
                <a:latin typeface="Arial" panose="020B0604020202020204" pitchFamily="34" charset="0"/>
              </a:rPr>
              <a:t>إذا لم تكن مؤهلاً للتسجيل في برنامج </a:t>
            </a:r>
            <a:r>
              <a:rPr lang="en-US" sz="1400" b="1" dirty="0">
                <a:solidFill>
                  <a:srgbClr val="2F4094"/>
                </a:solidFill>
                <a:effectLst/>
                <a:latin typeface="Arial" panose="020B0604020202020204" pitchFamily="34" charset="0"/>
              </a:rPr>
              <a:t>Medicare، </a:t>
            </a:r>
            <a:r>
              <a:rPr lang="ar-AE" sz="1400" b="1" dirty="0">
                <a:solidFill>
                  <a:srgbClr val="2F4094"/>
                </a:solidFill>
                <a:effectLst/>
                <a:latin typeface="Arial" panose="020B0604020202020204" pitchFamily="34" charset="0"/>
              </a:rPr>
              <a:t>فتحقق لمعرفة ما إذا كان صاحب العمل الخاص بك يقدم خطة ميسورة التكلفة.</a:t>
            </a:r>
            <a:r>
              <a:rPr lang="ar-AE" sz="1400" dirty="0">
                <a:solidFill>
                  <a:srgbClr val="2F4094"/>
                </a:solidFill>
                <a:effectLst/>
                <a:latin typeface="Arial" panose="020B0604020202020204" pitchFamily="34" charset="0"/>
              </a:rPr>
              <a:t> احرص على التحدث مع رئيسك في العمل أو قسم الموارد البشرية قبل انتهاء خطة </a:t>
            </a:r>
            <a:r>
              <a:rPr lang="en-US" sz="1400" dirty="0">
                <a:solidFill>
                  <a:srgbClr val="2F4094"/>
                </a:solidFill>
                <a:effectLst/>
                <a:latin typeface="Arial" panose="020B0604020202020204" pitchFamily="34" charset="0"/>
              </a:rPr>
              <a:t>Oregon Health Plan </a:t>
            </a:r>
            <a:r>
              <a:rPr lang="ar-AE" sz="1400" dirty="0">
                <a:solidFill>
                  <a:srgbClr val="2F4094"/>
                </a:solidFill>
                <a:effectLst/>
                <a:latin typeface="Arial" panose="020B0604020202020204" pitchFamily="34" charset="0"/>
              </a:rPr>
              <a:t>الصحية الخاصة بك. ستتاح لك فترة تسجيل خاصة عندما تفقد خطة </a:t>
            </a:r>
            <a:r>
              <a:rPr lang="en-US" sz="1400" dirty="0">
                <a:solidFill>
                  <a:srgbClr val="2F4094"/>
                </a:solidFill>
                <a:effectLst/>
                <a:latin typeface="Arial" panose="020B0604020202020204" pitchFamily="34" charset="0"/>
              </a:rPr>
              <a:t>Oregon Health Plan </a:t>
            </a:r>
            <a:r>
              <a:rPr lang="ar-AE" sz="1400" dirty="0">
                <a:solidFill>
                  <a:srgbClr val="2F4094"/>
                </a:solidFill>
                <a:effectLst/>
                <a:latin typeface="Arial" panose="020B0604020202020204" pitchFamily="34" charset="0"/>
              </a:rPr>
              <a:t>الصحية الخاصة بك. </a:t>
            </a:r>
          </a:p>
          <a:p>
            <a:pPr algn="r" rtl="1">
              <a:spcAft>
                <a:spcPts val="600"/>
              </a:spcAft>
            </a:pPr>
            <a:r>
              <a:rPr lang="ar-AE" sz="1400" dirty="0">
                <a:solidFill>
                  <a:srgbClr val="2F4094"/>
                </a:solidFill>
                <a:effectLst/>
                <a:latin typeface="Arial" panose="020B0604020202020204" pitchFamily="34" charset="0"/>
              </a:rPr>
              <a:t>إذا لم تكن مؤهلاً للتسجيل في برنامج </a:t>
            </a:r>
            <a:r>
              <a:rPr lang="en-US" sz="1400" dirty="0">
                <a:solidFill>
                  <a:srgbClr val="2F4094"/>
                </a:solidFill>
                <a:effectLst/>
                <a:latin typeface="Arial" panose="020B0604020202020204" pitchFamily="34" charset="0"/>
              </a:rPr>
              <a:t>Medicare </a:t>
            </a:r>
            <a:r>
              <a:rPr lang="ar-AE" sz="1400" dirty="0">
                <a:solidFill>
                  <a:srgbClr val="2F4094"/>
                </a:solidFill>
                <a:effectLst/>
                <a:latin typeface="Arial" panose="020B0604020202020204" pitchFamily="34" charset="0"/>
              </a:rPr>
              <a:t>ولم يكن صاحب العمل الخاص بك يقدم خطة ميسورة التكلفة، </a:t>
            </a:r>
            <a:r>
              <a:rPr lang="ar-AE" sz="1400" b="1" dirty="0">
                <a:solidFill>
                  <a:srgbClr val="2F4094"/>
                </a:solidFill>
                <a:effectLst/>
                <a:latin typeface="Arial" panose="020B0604020202020204" pitchFamily="34" charset="0"/>
              </a:rPr>
              <a:t>فيمكنك شراء خطة صحية من </a:t>
            </a:r>
            <a:r>
              <a:rPr lang="en-US" sz="1400" b="1" dirty="0">
                <a:solidFill>
                  <a:srgbClr val="2F4094"/>
                </a:solidFill>
                <a:effectLst/>
                <a:latin typeface="Arial" panose="020B0604020202020204" pitchFamily="34" charset="0"/>
              </a:rPr>
              <a:t>Oregon Health Insurance Marketplace</a:t>
            </a:r>
            <a:r>
              <a:rPr lang="en-US" sz="1400" dirty="0">
                <a:solidFill>
                  <a:srgbClr val="2F4094"/>
                </a:solidFill>
                <a:effectLst/>
                <a:latin typeface="Arial" panose="020B0604020202020204" pitchFamily="34" charset="0"/>
              </a:rPr>
              <a:t> </a:t>
            </a:r>
            <a:r>
              <a:rPr lang="ar-AE" sz="1400" dirty="0">
                <a:solidFill>
                  <a:srgbClr val="2F4094"/>
                </a:solidFill>
                <a:effectLst/>
                <a:latin typeface="Arial" panose="020B0604020202020204" pitchFamily="34" charset="0"/>
              </a:rPr>
              <a:t>بمقابل زهيد يبلغ دولار واحد شهريًا فقط. يجب على الأشخاص الذين فقدوا خطة </a:t>
            </a:r>
            <a:r>
              <a:rPr lang="en-US" sz="1400" dirty="0">
                <a:solidFill>
                  <a:srgbClr val="2F4094"/>
                </a:solidFill>
                <a:effectLst/>
                <a:latin typeface="Arial" panose="020B0604020202020204" pitchFamily="34" charset="0"/>
              </a:rPr>
              <a:t>Oregon Health Plan </a:t>
            </a:r>
            <a:r>
              <a:rPr lang="ar-AE" sz="1400" dirty="0">
                <a:solidFill>
                  <a:srgbClr val="2F4094"/>
                </a:solidFill>
                <a:effectLst/>
                <a:latin typeface="Arial" panose="020B0604020202020204" pitchFamily="34" charset="0"/>
              </a:rPr>
              <a:t>الصحية التسجيل قبل انتهاء الخطة الخاصة بهم وذلك قبل 31 يوليو 2024. تغطي الخطط أشياء مثل العقاقير التي تُصرف بوصفة طبية، وزيارات الأطباء، والرعاية العاجلة، والإقامة في المستشفى والمزيد غير ذلك. للحصول على المزيد من المعلومات، تفضل بزيارة </a:t>
            </a:r>
            <a:r>
              <a:rPr lang="en-US" sz="1400" b="1" dirty="0" err="1">
                <a:solidFill>
                  <a:srgbClr val="2F4094"/>
                </a:solidFill>
                <a:effectLst/>
                <a:latin typeface="Arial" panose="020B0604020202020204" pitchFamily="34" charset="0"/>
                <a:hlinkClick r:id="rId5"/>
              </a:rPr>
              <a:t>OregonHealthCare.gov</a:t>
            </a:r>
            <a:r>
              <a:rPr lang="en-US" sz="1400" b="1" dirty="0">
                <a:solidFill>
                  <a:srgbClr val="2F4094"/>
                </a:solidFill>
                <a:effectLst/>
                <a:latin typeface="Arial" panose="020B0604020202020204" pitchFamily="34" charset="0"/>
                <a:hlinkClick r:id="rId5"/>
              </a:rPr>
              <a:t> </a:t>
            </a:r>
            <a:r>
              <a:rPr lang="ar-AE" sz="1400" dirty="0">
                <a:solidFill>
                  <a:srgbClr val="2F4094"/>
                </a:solidFill>
                <a:effectLst/>
                <a:latin typeface="Arial" panose="020B0604020202020204" pitchFamily="34" charset="0"/>
              </a:rPr>
              <a:t>أو اتصل بالرقم ‎1-833-699-6850 (رقم مجاني، جميع مكالمات الترحيل مقبولة). ويمكنك أيضًا زيارة شريك مجتمعي أو وكيل تأمين للحصول على مساعدة شخصية مجانية. للعثور على واحد بالقرب منك، تفضل بزيارة</a:t>
            </a:r>
            <a:br>
              <a:rPr lang="ar-AE" sz="1400" dirty="0">
                <a:solidFill>
                  <a:srgbClr val="2F4094"/>
                </a:solidFill>
                <a:effectLst/>
                <a:latin typeface="Arial" panose="020B0604020202020204" pitchFamily="34" charset="0"/>
              </a:rPr>
            </a:br>
            <a:r>
              <a:rPr lang="en-US" sz="1400" b="1" u="sng" dirty="0" err="1">
                <a:solidFill>
                  <a:srgbClr val="6E8EC8"/>
                </a:solidFill>
                <a:effectLst/>
                <a:latin typeface="Arial" panose="020B0604020202020204" pitchFamily="34" charset="0"/>
                <a:hlinkClick r:id="rId4"/>
              </a:rPr>
              <a:t>OregonHealthCare.gov</a:t>
            </a:r>
            <a:r>
              <a:rPr lang="en-US" sz="1400" b="1" u="sng" dirty="0">
                <a:solidFill>
                  <a:srgbClr val="6E8EC8"/>
                </a:solidFill>
                <a:effectLst/>
                <a:latin typeface="Arial" panose="020B0604020202020204" pitchFamily="34" charset="0"/>
                <a:hlinkClick r:id="rId4"/>
              </a:rPr>
              <a:t>/</a:t>
            </a:r>
            <a:r>
              <a:rPr lang="en-US" sz="1400" b="1" u="sng" dirty="0" err="1">
                <a:solidFill>
                  <a:srgbClr val="6E8EC8"/>
                </a:solidFill>
                <a:effectLst/>
                <a:latin typeface="Arial" panose="020B0604020202020204" pitchFamily="34" charset="0"/>
                <a:hlinkClick r:id="rId4"/>
              </a:rPr>
              <a:t>GetHelp</a:t>
            </a:r>
            <a:r>
              <a:rPr lang="en-US" sz="1400" dirty="0">
                <a:solidFill>
                  <a:srgbClr val="2F4094"/>
                </a:solidFill>
                <a:effectLst/>
                <a:latin typeface="Arial" panose="020B0604020202020204" pitchFamily="34" charset="0"/>
              </a:rPr>
              <a:t>.</a:t>
            </a:r>
          </a:p>
        </p:txBody>
      </p:sp>
      <p:sp>
        <p:nvSpPr>
          <p:cNvPr id="11" name="object 19">
            <a:extLst>
              <a:ext uri="{FF2B5EF4-FFF2-40B4-BE49-F238E27FC236}">
                <a16:creationId xmlns:a16="http://schemas.microsoft.com/office/drawing/2014/main" id="{220A32F0-982D-8791-C1CC-4D514D65836D}"/>
              </a:ext>
            </a:extLst>
          </p:cNvPr>
          <p:cNvSpPr txBox="1"/>
          <p:nvPr userDrawn="1"/>
        </p:nvSpPr>
        <p:spPr>
          <a:xfrm>
            <a:off x="398932" y="9627565"/>
            <a:ext cx="1133233" cy="135935"/>
          </a:xfrm>
          <a:prstGeom prst="rect">
            <a:avLst/>
          </a:prstGeom>
        </p:spPr>
        <p:txBody>
          <a:bodyPr vert="horz" wrap="square" lIns="0" tIns="12700" rIns="0" bIns="0" rtlCol="0">
            <a:spAutoFit/>
          </a:bodyPr>
          <a:lstStyle/>
          <a:p>
            <a:r>
              <a:rPr lang="en-US" sz="800" dirty="0">
                <a:effectLst/>
                <a:latin typeface="Arial" panose="020B0604020202020204" pitchFamily="34" charset="0"/>
              </a:rPr>
              <a:t>FS-C-AR (05/25/2023)</a:t>
            </a:r>
          </a:p>
        </p:txBody>
      </p:sp>
      <p:sp>
        <p:nvSpPr>
          <p:cNvPr id="12" name="TextBox 11">
            <a:extLst>
              <a:ext uri="{FF2B5EF4-FFF2-40B4-BE49-F238E27FC236}">
                <a16:creationId xmlns:a16="http://schemas.microsoft.com/office/drawing/2014/main" id="{EDCFF75C-24EF-5B0A-154E-79AA42C3DEE8}"/>
              </a:ext>
            </a:extLst>
          </p:cNvPr>
          <p:cNvSpPr txBox="1"/>
          <p:nvPr userDrawn="1"/>
        </p:nvSpPr>
        <p:spPr>
          <a:xfrm>
            <a:off x="2478519" y="2007170"/>
            <a:ext cx="338554"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ar-AE" b="1" dirty="0">
                <a:solidFill>
                  <a:srgbClr val="2F4094"/>
                </a:solidFill>
                <a:effectLst/>
                <a:latin typeface="Arial" panose="020B0604020202020204" pitchFamily="34" charset="0"/>
              </a:rPr>
              <a:t>أو</a:t>
            </a:r>
            <a:endParaRPr lang="ar-AE" dirty="0">
              <a:solidFill>
                <a:srgbClr val="2F4094"/>
              </a:solidFill>
              <a:effectLst/>
              <a:latin typeface="Arial" panose="020B0604020202020204" pitchFamily="34" charset="0"/>
            </a:endParaRPr>
          </a:p>
        </p:txBody>
      </p:sp>
      <p:sp>
        <p:nvSpPr>
          <p:cNvPr id="13" name="TextBox 12">
            <a:extLst>
              <a:ext uri="{FF2B5EF4-FFF2-40B4-BE49-F238E27FC236}">
                <a16:creationId xmlns:a16="http://schemas.microsoft.com/office/drawing/2014/main" id="{933264A4-2F26-C0F8-E1D5-783FAEFF6EDD}"/>
              </a:ext>
            </a:extLst>
          </p:cNvPr>
          <p:cNvSpPr txBox="1"/>
          <p:nvPr userDrawn="1"/>
        </p:nvSpPr>
        <p:spPr>
          <a:xfrm>
            <a:off x="4927804" y="2007170"/>
            <a:ext cx="338554"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ar-AE" b="1" dirty="0">
                <a:solidFill>
                  <a:srgbClr val="2F4094"/>
                </a:solidFill>
                <a:effectLst/>
                <a:latin typeface="Arial" panose="020B0604020202020204" pitchFamily="34" charset="0"/>
              </a:rPr>
              <a:t>أو</a:t>
            </a:r>
            <a:endParaRPr lang="ar-AE" dirty="0">
              <a:solidFill>
                <a:srgbClr val="2F4094"/>
              </a:solidFill>
              <a:effectLst/>
              <a:latin typeface="Arial" panose="020B0604020202020204" pitchFamily="34" charset="0"/>
            </a:endParaRPr>
          </a:p>
        </p:txBody>
      </p:sp>
      <p:sp>
        <p:nvSpPr>
          <p:cNvPr id="14" name="TextBox 13">
            <a:extLst>
              <a:ext uri="{FF2B5EF4-FFF2-40B4-BE49-F238E27FC236}">
                <a16:creationId xmlns:a16="http://schemas.microsoft.com/office/drawing/2014/main" id="{82CBFDC2-0E3F-D29A-9E47-1A33B1B6344E}"/>
              </a:ext>
            </a:extLst>
          </p:cNvPr>
          <p:cNvSpPr txBox="1"/>
          <p:nvPr userDrawn="1"/>
        </p:nvSpPr>
        <p:spPr>
          <a:xfrm>
            <a:off x="2189552" y="9523854"/>
            <a:ext cx="5202248" cy="307777"/>
          </a:xfrm>
          <a:prstGeom prst="rect">
            <a:avLst/>
          </a:prstGeom>
          <a:noFill/>
        </p:spPr>
        <p:txBody>
          <a:bodyPr wrap="square" rtlCol="0">
            <a:spAutoFit/>
          </a:bodyPr>
          <a:lstStyle/>
          <a:p>
            <a:pPr algn="r" rtl="1"/>
            <a:r>
              <a:rPr lang="ar-AE" sz="700" dirty="0">
                <a:solidFill>
                  <a:schemeClr val="tx1">
                    <a:lumMod val="50000"/>
                    <a:lumOff val="50000"/>
                  </a:schemeClr>
                </a:solidFill>
                <a:effectLst/>
                <a:latin typeface="Arial" panose="020B0604020202020204" pitchFamily="34" charset="0"/>
              </a:rPr>
              <a:t>بالنسبة للأشخاص ذوي الإعاقة أو الأشخاص الذين يتحدثون لغة أخرى غير الإنجليزية، يمكننا توفير المعلومات بتنسيقات بديلة مثل الترجمات أو الطباعة بحروف كبيرة أو بطريقة برايل. اتصل بالرقم ‎</a:t>
            </a:r>
            <a:r>
              <a:rPr lang="en-US" sz="700" dirty="0">
                <a:solidFill>
                  <a:schemeClr val="tx1">
                    <a:lumMod val="50000"/>
                    <a:lumOff val="50000"/>
                  </a:schemeClr>
                </a:solidFill>
                <a:effectLst/>
                <a:latin typeface="Arial" panose="020B0604020202020204" pitchFamily="34" charset="0"/>
              </a:rPr>
              <a:t>503-945-5488</a:t>
            </a:r>
            <a:r>
              <a:rPr lang="ar-AE" sz="700" dirty="0">
                <a:solidFill>
                  <a:schemeClr val="tx1">
                    <a:lumMod val="50000"/>
                    <a:lumOff val="50000"/>
                  </a:schemeClr>
                </a:solidFill>
                <a:effectLst/>
                <a:latin typeface="Arial" panose="020B0604020202020204" pitchFamily="34" charset="0"/>
              </a:rPr>
              <a:t> (جميع مكالمات الترحيل مقبولة) أو تفضل بزيارة </a:t>
            </a:r>
            <a:r>
              <a:rPr lang="en-US" sz="700" dirty="0" err="1">
                <a:solidFill>
                  <a:schemeClr val="tx1">
                    <a:lumMod val="50000"/>
                    <a:lumOff val="50000"/>
                  </a:schemeClr>
                </a:solidFill>
                <a:effectLst/>
                <a:latin typeface="Arial Narrow" panose="020B0604020202020204" pitchFamily="34" charset="0"/>
                <a:hlinkClick r:id="rId6">
                  <a:extLst>
                    <a:ext uri="{A12FA001-AC4F-418D-AE19-62706E023703}">
                      <ahyp:hlinkClr xmlns:ahyp="http://schemas.microsoft.com/office/drawing/2018/hyperlinkcolor" val="tx"/>
                    </a:ext>
                  </a:extLst>
                </a:hlinkClick>
              </a:rPr>
              <a:t>feedback@odhsoha.oregon.gov</a:t>
            </a:r>
            <a:r>
              <a:rPr lang="en-US" sz="700" dirty="0">
                <a:solidFill>
                  <a:schemeClr val="tx1">
                    <a:lumMod val="50000"/>
                    <a:lumOff val="50000"/>
                  </a:schemeClr>
                </a:solidFill>
                <a:effectLst/>
                <a:latin typeface="Arial Narrow" panose="020B0604020202020204" pitchFamily="34" charset="0"/>
              </a:rPr>
              <a:t>.</a:t>
            </a:r>
            <a:endParaRPr lang="en-US" sz="700" dirty="0">
              <a:solidFill>
                <a:schemeClr val="tx1">
                  <a:lumMod val="50000"/>
                  <a:lumOff val="50000"/>
                </a:schemeClr>
              </a:solidFill>
              <a:effectLst/>
              <a:latin typeface="Arial" panose="020B0604020202020204" pitchFamily="34" charset="0"/>
            </a:endParaRPr>
          </a:p>
        </p:txBody>
      </p:sp>
      <p:sp>
        <p:nvSpPr>
          <p:cNvPr id="16" name="TextBox 15">
            <a:extLst>
              <a:ext uri="{FF2B5EF4-FFF2-40B4-BE49-F238E27FC236}">
                <a16:creationId xmlns:a16="http://schemas.microsoft.com/office/drawing/2014/main" id="{E92E1164-6D40-58AA-42FB-79164AD0F706}"/>
              </a:ext>
            </a:extLst>
          </p:cNvPr>
          <p:cNvSpPr txBox="1"/>
          <p:nvPr userDrawn="1"/>
        </p:nvSpPr>
        <p:spPr>
          <a:xfrm>
            <a:off x="3487268" y="9369650"/>
            <a:ext cx="3886200" cy="215444"/>
          </a:xfrm>
          <a:prstGeom prst="rect">
            <a:avLst/>
          </a:prstGeom>
          <a:noFill/>
        </p:spPr>
        <p:txBody>
          <a:bodyPr wrap="square">
            <a:spAutoFit/>
          </a:bodyPr>
          <a:lstStyle/>
          <a:p>
            <a:pPr marL="12700" marR="0" lvl="0" indent="0" algn="r" defTabSz="457200" rtl="0" eaLnBrk="1" fontAlgn="auto" latinLnBrk="0" hangingPunct="1">
              <a:lnSpc>
                <a:spcPct val="100000"/>
              </a:lnSpc>
              <a:spcBef>
                <a:spcPts val="100"/>
              </a:spcBef>
              <a:spcAft>
                <a:spcPts val="0"/>
              </a:spcAft>
              <a:buClrTx/>
              <a:buSzTx/>
              <a:buFontTx/>
              <a:buNone/>
              <a:tabLst/>
              <a:defRPr/>
            </a:pPr>
            <a:r>
              <a:rPr kumimoji="0" lang="en-US" sz="800" b="1" i="0" u="none" strike="noStrike" kern="1200" cap="none" spc="-10" normalizeH="0" baseline="0" noProof="0" dirty="0">
                <a:ln>
                  <a:noFill/>
                </a:ln>
                <a:solidFill>
                  <a:srgbClr val="221F1F"/>
                </a:solidFill>
                <a:effectLst/>
                <a:uLnTx/>
                <a:uFillTx/>
                <a:latin typeface="Arial"/>
                <a:ea typeface="+mn-ea"/>
                <a:cs typeface="Arial"/>
                <a:hlinkClick r:id="rId7"/>
              </a:rPr>
              <a:t>KeepCovered.Oregon.gov</a:t>
            </a:r>
            <a:endParaRPr kumimoji="0" lang="en-US" sz="800" b="0" i="0" u="none" strike="noStrike" kern="1200" cap="none" spc="0" normalizeH="0" baseline="0" noProof="0" dirty="0">
              <a:ln>
                <a:noFill/>
              </a:ln>
              <a:solidFill>
                <a:srgbClr val="000000"/>
              </a:solidFill>
              <a:effectLst/>
              <a:uLnTx/>
              <a:uFillTx/>
              <a:latin typeface="Arial"/>
              <a:ea typeface="+mn-ea"/>
              <a:cs typeface="Arial"/>
            </a:endParaRPr>
          </a:p>
        </p:txBody>
      </p:sp>
    </p:spTree>
    <p:extLst>
      <p:ext uri="{BB962C8B-B14F-4D97-AF65-F5344CB8AC3E}">
        <p14:creationId xmlns:p14="http://schemas.microsoft.com/office/powerpoint/2010/main" val="2320617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54197100"/>
      </p:ext>
    </p:extLst>
  </p:cSld>
  <p:clrMap bg1="lt1" tx1="dk1" bg2="lt2" tx2="dk2" accent1="accent1" accent2="accent2" accent3="accent3" accent4="accent4" accent5="accent5" accent6="accent6" hlink="hlink" folHlink="folHlink"/>
  <p:sldLayoutIdLst>
    <p:sldLayoutId id="2147483667" r:id="rId1"/>
    <p:sldLayoutId id="2147483668" r:id="rId2"/>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3161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4753EA-D171-2A4A-1B1B-A196552A05F4}"/>
              </a:ext>
            </a:extLst>
          </p:cNvPr>
          <p:cNvSpPr>
            <a:spLocks noGrp="1"/>
          </p:cNvSpPr>
          <p:nvPr>
            <p:ph type="body" sz="quarter" idx="10"/>
          </p:nvPr>
        </p:nvSpPr>
        <p:spPr/>
        <p:txBody>
          <a:bodyPr/>
          <a:lstStyle/>
          <a:p>
            <a:endParaRPr lang="en-US"/>
          </a:p>
        </p:txBody>
      </p:sp>
      <p:pic>
        <p:nvPicPr>
          <p:cNvPr id="3" name="Picture 2">
            <a:extLst>
              <a:ext uri="{FF2B5EF4-FFF2-40B4-BE49-F238E27FC236}">
                <a16:creationId xmlns:a16="http://schemas.microsoft.com/office/drawing/2014/main" id="{296F88D7-985F-EDB3-6AFD-026A4E02CC42}"/>
              </a:ext>
            </a:extLst>
          </p:cNvPr>
          <p:cNvPicPr>
            <a:picLocks noChangeAspect="1"/>
          </p:cNvPicPr>
          <p:nvPr/>
        </p:nvPicPr>
        <p:blipFill>
          <a:blip r:embed="rId2"/>
          <a:srcRect/>
          <a:stretch/>
        </p:blipFill>
        <p:spPr>
          <a:xfrm>
            <a:off x="2256614" y="9003262"/>
            <a:ext cx="381000" cy="275896"/>
          </a:xfrm>
          <a:prstGeom prst="rect">
            <a:avLst/>
          </a:prstGeom>
        </p:spPr>
      </p:pic>
    </p:spTree>
    <p:extLst>
      <p:ext uri="{BB962C8B-B14F-4D97-AF65-F5344CB8AC3E}">
        <p14:creationId xmlns:p14="http://schemas.microsoft.com/office/powerpoint/2010/main" val="3230960633"/>
      </p:ext>
    </p:extLst>
  </p:cSld>
  <p:clrMapOvr>
    <a:masterClrMapping/>
  </p:clrMapOvr>
</p:sld>
</file>

<file path=ppt/theme/theme1.xml><?xml version="1.0" encoding="utf-8"?>
<a:theme xmlns:a="http://schemas.openxmlformats.org/drawingml/2006/main" name="Office Theme">
  <a:themeElements>
    <a:clrScheme name="OHP">
      <a:dk1>
        <a:srgbClr val="000000"/>
      </a:dk1>
      <a:lt1>
        <a:srgbClr val="FFFFFF"/>
      </a:lt1>
      <a:dk2>
        <a:srgbClr val="44546A"/>
      </a:dk2>
      <a:lt2>
        <a:srgbClr val="E7E6E6"/>
      </a:lt2>
      <a:accent1>
        <a:srgbClr val="294199"/>
      </a:accent1>
      <a:accent2>
        <a:srgbClr val="DB6012"/>
      </a:accent2>
      <a:accent3>
        <a:srgbClr val="6193F6"/>
      </a:accent3>
      <a:accent4>
        <a:srgbClr val="7ABCBD"/>
      </a:accent4>
      <a:accent5>
        <a:srgbClr val="F4D974"/>
      </a:accent5>
      <a:accent6>
        <a:srgbClr val="6EAC6A"/>
      </a:accent6>
      <a:hlink>
        <a:srgbClr val="6192F6"/>
      </a:hlink>
      <a:folHlink>
        <a:srgbClr val="6192F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36B1A66DE220E458FD6414F9598F7CA" ma:contentTypeVersion="18" ma:contentTypeDescription="Create a new document." ma:contentTypeScope="" ma:versionID="637e53a573105b8507f4915f9debd798">
  <xsd:schema xmlns:xsd="http://www.w3.org/2001/XMLSchema" xmlns:xs="http://www.w3.org/2001/XMLSchema" xmlns:p="http://schemas.microsoft.com/office/2006/metadata/properties" xmlns:ns1="http://schemas.microsoft.com/sharepoint/v3" xmlns:ns2="8b67cf5b-c5ed-46e6-bbf4-2bcc1c202471" xmlns:ns3="59da1016-2a1b-4f8a-9768-d7a4932f6f16" targetNamespace="http://schemas.microsoft.com/office/2006/metadata/properties" ma:root="true" ma:fieldsID="5eb0e10f0571061a8da3a0978aec45bb" ns1:_="" ns2:_="" ns3:_="">
    <xsd:import namespace="http://schemas.microsoft.com/sharepoint/v3"/>
    <xsd:import namespace="8b67cf5b-c5ed-46e6-bbf4-2bcc1c202471"/>
    <xsd:import namespace="59da1016-2a1b-4f8a-9768-d7a4932f6f16"/>
    <xsd:element name="properties">
      <xsd:complexType>
        <xsd:sequence>
          <xsd:element name="documentManagement">
            <xsd:complexType>
              <xsd:all>
                <xsd:element ref="ns2:Meta_x0020_Description" minOccurs="0"/>
                <xsd:element ref="ns2:Meta_x0020_Keywords" minOccurs="0"/>
                <xsd:element ref="ns3:IACategory" minOccurs="0"/>
                <xsd:element ref="ns3:IATopic" minOccurs="0"/>
                <xsd:element ref="ns3:IASubtopic" minOccurs="0"/>
                <xsd:element ref="ns3:DocumentExpirationDate" minOccurs="0"/>
                <xsd:element ref="ns1:URL" minOccurs="0"/>
                <xsd:element ref="ns1:PublishingStartDate" minOccurs="0"/>
                <xsd:element ref="ns1:PublishingExpirationDate"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RL" ma:index="8" nillable="true" ma:displayName="URL"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PublishingStartDate" ma:index="15"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6"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b67cf5b-c5ed-46e6-bbf4-2bcc1c202471" elementFormDefault="qualified">
    <xsd:import namespace="http://schemas.microsoft.com/office/2006/documentManagement/types"/>
    <xsd:import namespace="http://schemas.microsoft.com/office/infopath/2007/PartnerControls"/>
    <xsd:element name="Meta_x0020_Description" ma:index="2" nillable="true" ma:displayName="Meta Description" ma:internalName="Meta_x0020_Description" ma:readOnly="false">
      <xsd:simpleType>
        <xsd:restriction base="dms:Text"/>
      </xsd:simpleType>
    </xsd:element>
    <xsd:element name="Meta_x0020_Keywords" ma:index="3" nillable="true" ma:displayName="Meta Keywords" ma:internalName="Meta_x0020_Keywords"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4" nillable="true" ma:displayName="IA Category" ma:format="Dropdown"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5" nillable="true" ma:displayName="IA Topic" ma:format="Dropdown"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6" nillable="true" ma:displayName="IA Subtopic" ma:format="Dropdown"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7" nillable="true" ma:displayName="Document Expiration Date" ma:format="DateOnly" ma:internalName="DocumentExpirationDate" ma:readOnly="false">
      <xsd:simpleType>
        <xsd:restriction base="dms:DateTime"/>
      </xsd:simple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ACategory xmlns="59da1016-2a1b-4f8a-9768-d7a4932f6f16" xsi:nil="true"/>
    <DocumentExpirationDate xmlns="59da1016-2a1b-4f8a-9768-d7a4932f6f16" xsi:nil="true"/>
    <IATopic xmlns="59da1016-2a1b-4f8a-9768-d7a4932f6f16" xsi:nil="true"/>
    <IASubtopic xmlns="59da1016-2a1b-4f8a-9768-d7a4932f6f16" xsi:nil="true"/>
    <URL xmlns="http://schemas.microsoft.com/sharepoint/v3">
      <Url>https://www.oregon.gov/oha/PHE/Documents/OHP_FactSheet-2pages%20AR.pptx</Url>
      <Description>PowerPoint Presentation</Description>
    </URL>
    <Meta_x0020_Keywords xmlns="8b67cf5b-c5ed-46e6-bbf4-2bcc1c202471" xsi:nil="true"/>
    <PublishingExpirationDate xmlns="http://schemas.microsoft.com/sharepoint/v3" xsi:nil="true"/>
    <Meta_x0020_Description xmlns="8b67cf5b-c5ed-46e6-bbf4-2bcc1c202471" xsi:nil="true"/>
    <PublishingStartDate xmlns="http://schemas.microsoft.com/sharepoint/v3" xsi:nil="true"/>
  </documentManagement>
</p:properties>
</file>

<file path=customXml/itemProps1.xml><?xml version="1.0" encoding="utf-8"?>
<ds:datastoreItem xmlns:ds="http://schemas.openxmlformats.org/officeDocument/2006/customXml" ds:itemID="{D92E7D62-694E-4FAA-928E-1E377ABA08FF}"/>
</file>

<file path=customXml/itemProps2.xml><?xml version="1.0" encoding="utf-8"?>
<ds:datastoreItem xmlns:ds="http://schemas.openxmlformats.org/officeDocument/2006/customXml" ds:itemID="{024DB05A-5187-4B71-AB4C-9DE9529C6FDE}"/>
</file>

<file path=customXml/itemProps3.xml><?xml version="1.0" encoding="utf-8"?>
<ds:datastoreItem xmlns:ds="http://schemas.openxmlformats.org/officeDocument/2006/customXml" ds:itemID="{4C32227C-0348-4557-A8AF-0159AAF313C7}"/>
</file>

<file path=docProps/app.xml><?xml version="1.0" encoding="utf-8"?>
<Properties xmlns="http://schemas.openxmlformats.org/officeDocument/2006/extended-properties" xmlns:vt="http://schemas.openxmlformats.org/officeDocument/2006/docPropsVTypes">
  <Template>Office Theme 2013 - 2022</Template>
  <TotalTime>199</TotalTime>
  <Words>0</Words>
  <Application>Microsoft Macintosh PowerPoint</Application>
  <PresentationFormat>Custom</PresentationFormat>
  <Paragraphs>0</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Arial Narrow</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Sandra Augustin</dc:creator>
  <cp:lastModifiedBy>Sandra Augustin</cp:lastModifiedBy>
  <cp:revision>14</cp:revision>
  <dcterms:created xsi:type="dcterms:W3CDTF">2023-05-25T05:59:53Z</dcterms:created>
  <dcterms:modified xsi:type="dcterms:W3CDTF">2023-06-09T00:56:02Z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0x010100736B1A66DE220E458FD6414F9598F7CA</vt:lpwstr>
  </property>
  <property fmtid="{D5CDD505-2E9C-101B-9397-08002B2CF9AE}" pid="3" name="WorkflowChangePath">
    <vt:lpwstr>e4c0fadb-ea59-4728-bea3-6f3cf0705495,2;</vt:lpwstr>
  </property>
</Properties>
</file>