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1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4" d="100"/>
          <a:sy n="84" d="100"/>
        </p:scale>
        <p:origin x="3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overed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benefits.oregon.gov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ssa.gov/medicare/sign-up" TargetMode="External"/><Relationship Id="rId7" Type="http://schemas.openxmlformats.org/officeDocument/2006/relationships/hyperlink" Target="mailto:feedback@odhsoha.oregon.gov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keepcovered.oregon.gov/" TargetMode="External"/><Relationship Id="rId5" Type="http://schemas.openxmlformats.org/officeDocument/2006/relationships/hyperlink" Target="https://cuidadodesalud.oregon.gov/Pages/encontrar-ayuda.aspx" TargetMode="External"/><Relationship Id="rId4" Type="http://schemas.openxmlformats.org/officeDocument/2006/relationships/hyperlink" Target="https://cuidadodesalud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tsheet 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of a cartoon character holding a paper&#10;&#10;Description automatically generated with low confidence">
            <a:extLst>
              <a:ext uri="{FF2B5EF4-FFF2-40B4-BE49-F238E27FC236}">
                <a16:creationId xmlns:a16="http://schemas.microsoft.com/office/drawing/2014/main" id="{28BE0517-2BED-E882-5B96-01BA08914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0" y="0"/>
            <a:ext cx="7823200" cy="100584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E6B58E76-41EF-DBD5-13C8-1D2DE7084595}"/>
              </a:ext>
            </a:extLst>
          </p:cNvPr>
          <p:cNvSpPr txBox="1"/>
          <p:nvPr userDrawn="1"/>
        </p:nvSpPr>
        <p:spPr>
          <a:xfrm>
            <a:off x="968846" y="4307145"/>
            <a:ext cx="6539865" cy="234423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646804" marR="508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Cuando</a:t>
            </a:r>
            <a:r>
              <a:rPr sz="1200" spc="-2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llegue,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sigue</a:t>
            </a:r>
            <a:r>
              <a:rPr sz="1200" spc="-1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los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pasos</a:t>
            </a:r>
            <a:r>
              <a:rPr sz="1200" spc="-1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2A4197"/>
                </a:solidFill>
                <a:latin typeface="Arial Black"/>
                <a:cs typeface="Arial Black"/>
              </a:rPr>
              <a:t>que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te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piden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rápidamente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 marR="3682365">
              <a:lnSpc>
                <a:spcPts val="1400"/>
              </a:lnSpc>
              <a:spcBef>
                <a:spcPts val="150"/>
              </a:spcBef>
            </a:pP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Encuentra</a:t>
            </a:r>
            <a:r>
              <a:rPr sz="1200" spc="-2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la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oficina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de</a:t>
            </a:r>
            <a:r>
              <a:rPr sz="1200" spc="-1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uno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de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2A4197"/>
                </a:solidFill>
                <a:latin typeface="Arial Black"/>
                <a:cs typeface="Arial Black"/>
              </a:rPr>
              <a:t>los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socios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del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OHP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en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tu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comunidad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aquí:</a:t>
            </a:r>
            <a:r>
              <a:rPr sz="1200" spc="-7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b="1" u="sng" spc="-10" dirty="0">
                <a:solidFill>
                  <a:srgbClr val="6293F6"/>
                </a:solidFill>
                <a:uFill>
                  <a:solidFill>
                    <a:srgbClr val="6293F6"/>
                  </a:solidFill>
                </a:uFill>
                <a:latin typeface="Arial"/>
                <a:cs typeface="Arial"/>
                <a:hlinkClick r:id="rId3"/>
              </a:rPr>
              <a:t>KeepCovered.Oregon.gov</a:t>
            </a:r>
            <a:r>
              <a:rPr sz="1200" b="1" spc="-10" dirty="0">
                <a:solidFill>
                  <a:srgbClr val="2A4197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 marR="3808729">
              <a:lnSpc>
                <a:spcPts val="1400"/>
              </a:lnSpc>
              <a:spcBef>
                <a:spcPts val="1200"/>
              </a:spcBef>
            </a:pP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Reporta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cualquier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cambio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2A4197"/>
                </a:solidFill>
                <a:latin typeface="Arial Black"/>
                <a:cs typeface="Arial Black"/>
              </a:rPr>
              <a:t>que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tengas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y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responde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al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proceso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2A4197"/>
                </a:solidFill>
                <a:latin typeface="Arial Black"/>
                <a:cs typeface="Arial Black"/>
              </a:rPr>
              <a:t>de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renovación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en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línea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aquí: </a:t>
            </a:r>
            <a:r>
              <a:rPr sz="1200" b="1" u="sng" spc="-10" dirty="0">
                <a:solidFill>
                  <a:srgbClr val="6293F6"/>
                </a:solidFill>
                <a:uFill>
                  <a:solidFill>
                    <a:srgbClr val="6293F6"/>
                  </a:solidFill>
                </a:uFill>
                <a:latin typeface="Arial"/>
                <a:cs typeface="Arial"/>
                <a:hlinkClick r:id="rId4"/>
              </a:rPr>
              <a:t>Benefits.Oregon.gov</a:t>
            </a:r>
            <a:r>
              <a:rPr sz="1200" b="1" spc="-10" dirty="0">
                <a:solidFill>
                  <a:srgbClr val="2A4197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Arial"/>
              <a:cs typeface="Arial"/>
            </a:endParaRPr>
          </a:p>
          <a:p>
            <a:pPr marL="12700" marR="3901440">
              <a:lnSpc>
                <a:spcPts val="1400"/>
              </a:lnSpc>
            </a:pP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Llama</a:t>
            </a:r>
            <a:r>
              <a:rPr sz="1200" spc="-2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al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(833)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743-9182</a:t>
            </a:r>
            <a:r>
              <a:rPr sz="1200" spc="-7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lunes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</a:t>
            </a:r>
            <a:r>
              <a:rPr sz="1200" spc="-2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viernes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7:00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am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6:00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A4197"/>
                </a:solidFill>
                <a:latin typeface="Arial"/>
                <a:cs typeface="Arial"/>
              </a:rPr>
              <a:t>pm.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7A06DD5-FB69-1E18-770D-450B988ADC22}"/>
              </a:ext>
            </a:extLst>
          </p:cNvPr>
          <p:cNvSpPr txBox="1"/>
          <p:nvPr userDrawn="1"/>
        </p:nvSpPr>
        <p:spPr>
          <a:xfrm>
            <a:off x="3955011" y="3659969"/>
            <a:ext cx="3058160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Paso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2:</a:t>
            </a:r>
            <a:r>
              <a:rPr sz="1200" spc="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Manténte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atento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recibir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carta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OHP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renovación.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843C65C-E453-6341-181B-B541C1444E00}"/>
              </a:ext>
            </a:extLst>
          </p:cNvPr>
          <p:cNvSpPr txBox="1"/>
          <p:nvPr userDrawn="1"/>
        </p:nvSpPr>
        <p:spPr>
          <a:xfrm>
            <a:off x="467531" y="8783197"/>
            <a:ext cx="4896485" cy="10521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cartas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continuarán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enviando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hasta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mediados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del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2024.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todas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reciben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OHP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podrán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renovar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seguro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médico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mismo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tiempo.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Revisa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tu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correspondencia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frecuencia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ver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hay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carta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estado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Oregon.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4711EDF2-2813-1F26-00D5-4DDEE7091BFF}"/>
              </a:ext>
            </a:extLst>
          </p:cNvPr>
          <p:cNvSpPr txBox="1"/>
          <p:nvPr userDrawn="1"/>
        </p:nvSpPr>
        <p:spPr>
          <a:xfrm>
            <a:off x="466905" y="3641748"/>
            <a:ext cx="3159125" cy="7423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Paso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1:</a:t>
            </a:r>
            <a:r>
              <a:rPr sz="12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Asegúrate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dirección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donde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recibes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correspondencia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está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correcta.</a:t>
            </a:r>
            <a:endParaRPr sz="1200">
              <a:latin typeface="Arial"/>
              <a:cs typeface="Arial"/>
            </a:endParaRPr>
          </a:p>
          <a:p>
            <a:pPr marL="12700" marR="88900">
              <a:lnSpc>
                <a:spcPts val="14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Puedes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hacerlo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tú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mismo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pide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ayuda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gratis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alguna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siguientes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formas: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28">
            <a:extLst>
              <a:ext uri="{FF2B5EF4-FFF2-40B4-BE49-F238E27FC236}">
                <a16:creationId xmlns:a16="http://schemas.microsoft.com/office/drawing/2014/main" id="{EC8B4081-1749-CAEB-2F15-BF84E723DAC0}"/>
              </a:ext>
            </a:extLst>
          </p:cNvPr>
          <p:cNvSpPr txBox="1"/>
          <p:nvPr userDrawn="1"/>
        </p:nvSpPr>
        <p:spPr>
          <a:xfrm>
            <a:off x="467004" y="2694234"/>
            <a:ext cx="6706234" cy="70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</a:pP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Si</a:t>
            </a:r>
            <a:r>
              <a:rPr sz="14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tienes</a:t>
            </a:r>
            <a:r>
              <a:rPr sz="1400" b="1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el</a:t>
            </a:r>
            <a:r>
              <a:rPr sz="14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Oregon</a:t>
            </a:r>
            <a:r>
              <a:rPr sz="1400" b="1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Health</a:t>
            </a:r>
            <a:r>
              <a:rPr sz="14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Plan</a:t>
            </a:r>
            <a:r>
              <a:rPr sz="1400" b="1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(OHP),</a:t>
            </a:r>
            <a:r>
              <a:rPr sz="1400" b="1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u</a:t>
            </a:r>
            <a:r>
              <a:rPr sz="1400" b="1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otros</a:t>
            </a:r>
            <a:r>
              <a:rPr sz="14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servicios</a:t>
            </a:r>
            <a:r>
              <a:rPr sz="14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400" b="1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Medicaid,</a:t>
            </a:r>
            <a:r>
              <a:rPr sz="1400" b="1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4197"/>
                </a:solidFill>
                <a:latin typeface="Arial"/>
                <a:cs typeface="Arial"/>
              </a:rPr>
              <a:t>necesitas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seguir</a:t>
            </a:r>
            <a:r>
              <a:rPr sz="1400" b="1" spc="-3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los</a:t>
            </a:r>
            <a:r>
              <a:rPr sz="14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siguientes</a:t>
            </a:r>
            <a:r>
              <a:rPr sz="14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pasos.</a:t>
            </a:r>
            <a:r>
              <a:rPr sz="14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Si</a:t>
            </a:r>
            <a:r>
              <a:rPr sz="14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tuviste</a:t>
            </a:r>
            <a:r>
              <a:rPr sz="14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el</a:t>
            </a:r>
            <a:r>
              <a:rPr sz="14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plan</a:t>
            </a:r>
            <a:r>
              <a:rPr sz="14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en</a:t>
            </a:r>
            <a:r>
              <a:rPr sz="14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algún</a:t>
            </a:r>
            <a:r>
              <a:rPr sz="14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momento</a:t>
            </a:r>
            <a:r>
              <a:rPr sz="1400" b="1" spc="-10" dirty="0">
                <a:solidFill>
                  <a:srgbClr val="2A4197"/>
                </a:solidFill>
                <a:latin typeface="Arial"/>
                <a:cs typeface="Arial"/>
              </a:rPr>
              <a:t> durante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la</a:t>
            </a:r>
            <a:r>
              <a:rPr sz="1400" b="1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pandemia, aún</a:t>
            </a:r>
            <a:r>
              <a:rPr sz="14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lo </a:t>
            </a:r>
            <a:r>
              <a:rPr sz="1400" b="1" spc="-10" dirty="0">
                <a:solidFill>
                  <a:srgbClr val="2A4197"/>
                </a:solidFill>
                <a:latin typeface="Arial"/>
                <a:cs typeface="Arial"/>
              </a:rPr>
              <a:t>tienes.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CE126FD4-B6B6-DD9F-A7C3-401BA3114689}"/>
              </a:ext>
            </a:extLst>
          </p:cNvPr>
          <p:cNvSpPr txBox="1"/>
          <p:nvPr userDrawn="1"/>
        </p:nvSpPr>
        <p:spPr>
          <a:xfrm>
            <a:off x="5823859" y="9470806"/>
            <a:ext cx="15913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KeepCovered.Oregon.gov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27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tsheet 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1703C727-933E-6DF8-AFE9-7B4197B67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657"/>
            <a:ext cx="7772400" cy="9993086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96AD4358-FB8F-320C-7787-0FA105D96E3A}"/>
              </a:ext>
            </a:extLst>
          </p:cNvPr>
          <p:cNvSpPr txBox="1"/>
          <p:nvPr userDrawn="1"/>
        </p:nvSpPr>
        <p:spPr>
          <a:xfrm>
            <a:off x="377591" y="355786"/>
            <a:ext cx="7014209" cy="11747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Tus</a:t>
            </a:r>
            <a:r>
              <a:rPr sz="14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cartas</a:t>
            </a:r>
            <a:r>
              <a:rPr sz="1400" b="1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4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renovación</a:t>
            </a:r>
            <a:r>
              <a:rPr sz="1400" b="1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te</a:t>
            </a:r>
            <a:r>
              <a:rPr sz="14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explicarán</a:t>
            </a:r>
            <a:r>
              <a:rPr sz="1400" b="1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qué</a:t>
            </a:r>
            <a:r>
              <a:rPr sz="14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tienes</a:t>
            </a:r>
            <a:r>
              <a:rPr sz="14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7"/>
                </a:solidFill>
                <a:latin typeface="Arial"/>
                <a:cs typeface="Arial"/>
              </a:rPr>
              <a:t>que</a:t>
            </a:r>
            <a:r>
              <a:rPr sz="1400" b="1" spc="-10" dirty="0">
                <a:solidFill>
                  <a:srgbClr val="2A4197"/>
                </a:solidFill>
                <a:latin typeface="Arial"/>
                <a:cs typeface="Arial"/>
              </a:rPr>
              <a:t> hacer.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600"/>
              </a:spcBef>
            </a:pP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Recibirás</a:t>
            </a:r>
            <a:r>
              <a:rPr sz="1200" spc="-2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cartas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renovación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y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resúmen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tu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caso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explicando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tus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beneficios.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Lee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el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resumen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 caso</a:t>
            </a:r>
            <a:r>
              <a:rPr sz="1200" spc="-2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cada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integrante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tu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familia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cuidadosamente.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Si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necesitas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ayuda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para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entenderlo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contáctanos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utilizando</a:t>
            </a:r>
            <a:r>
              <a:rPr sz="1200" spc="-3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alguna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las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formas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que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enumeramos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en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el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Paso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A4197"/>
                </a:solidFill>
                <a:latin typeface="Arial"/>
                <a:cs typeface="Arial"/>
              </a:rPr>
              <a:t>1.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200" b="1" dirty="0">
                <a:solidFill>
                  <a:srgbClr val="2A4197"/>
                </a:solidFill>
                <a:latin typeface="Arial"/>
                <a:cs typeface="Arial"/>
              </a:rPr>
              <a:t>Tu</a:t>
            </a:r>
            <a:r>
              <a:rPr sz="12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7"/>
                </a:solidFill>
                <a:latin typeface="Arial"/>
                <a:cs typeface="Arial"/>
              </a:rPr>
              <a:t>carta</a:t>
            </a:r>
            <a:r>
              <a:rPr sz="12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7"/>
                </a:solidFill>
                <a:latin typeface="Arial"/>
                <a:cs typeface="Arial"/>
              </a:rPr>
              <a:t>tendrá</a:t>
            </a:r>
            <a:r>
              <a:rPr sz="12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7"/>
                </a:solidFill>
                <a:latin typeface="Arial"/>
                <a:cs typeface="Arial"/>
              </a:rPr>
              <a:t>uno</a:t>
            </a:r>
            <a:r>
              <a:rPr sz="12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7"/>
                </a:solidFill>
                <a:latin typeface="Arial"/>
                <a:cs typeface="Arial"/>
              </a:rPr>
              <a:t>los</a:t>
            </a:r>
            <a:r>
              <a:rPr sz="12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7"/>
                </a:solidFill>
                <a:latin typeface="Arial"/>
                <a:cs typeface="Arial"/>
              </a:rPr>
              <a:t>siguientes</a:t>
            </a:r>
            <a:r>
              <a:rPr sz="1200" b="1" spc="-10" dirty="0">
                <a:solidFill>
                  <a:srgbClr val="2A4197"/>
                </a:solidFill>
                <a:latin typeface="Arial"/>
                <a:cs typeface="Arial"/>
              </a:rPr>
              <a:t> mensajes: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3C5BFEC2-7C3A-92D8-C70C-8587214E86DE}"/>
              </a:ext>
            </a:extLst>
          </p:cNvPr>
          <p:cNvSpPr txBox="1"/>
          <p:nvPr userDrawn="1"/>
        </p:nvSpPr>
        <p:spPr>
          <a:xfrm>
            <a:off x="520024" y="2664313"/>
            <a:ext cx="19380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Tu</a:t>
            </a:r>
            <a:r>
              <a:rPr sz="10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cobertura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para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el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OHP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spc="-50" dirty="0">
                <a:solidFill>
                  <a:srgbClr val="2A4197"/>
                </a:solidFill>
                <a:latin typeface="Arial Black"/>
                <a:cs typeface="Arial Black"/>
              </a:rPr>
              <a:t>y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otros</a:t>
            </a:r>
            <a:r>
              <a:rPr sz="1000" spc="-1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servicios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de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A4197"/>
                </a:solidFill>
                <a:latin typeface="Arial Black"/>
                <a:cs typeface="Arial Black"/>
              </a:rPr>
              <a:t>Medicaid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serán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A4197"/>
                </a:solidFill>
                <a:latin typeface="Arial Black"/>
                <a:cs typeface="Arial Black"/>
              </a:rPr>
              <a:t>automáticamente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renovados.</a:t>
            </a:r>
            <a:r>
              <a:rPr sz="1000" spc="-2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Revisa</a:t>
            </a:r>
            <a:r>
              <a:rPr sz="10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A4197"/>
                </a:solidFill>
                <a:latin typeface="Arial"/>
                <a:cs typeface="Arial"/>
              </a:rPr>
              <a:t>la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información para que 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estés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seguro</a:t>
            </a:r>
            <a:r>
              <a:rPr sz="10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000" b="1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que</a:t>
            </a:r>
            <a:r>
              <a:rPr sz="1000" b="1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todo</a:t>
            </a:r>
            <a:r>
              <a:rPr sz="1000" b="1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A4197"/>
                </a:solidFill>
                <a:latin typeface="Arial"/>
                <a:cs typeface="Arial"/>
              </a:rPr>
              <a:t>está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correcto.</a:t>
            </a:r>
            <a:r>
              <a:rPr sz="1000" b="1" spc="-3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Déjanos</a:t>
            </a:r>
            <a:r>
              <a:rPr sz="1000" b="1" spc="-3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saber</a:t>
            </a:r>
            <a:r>
              <a:rPr sz="1000" b="1" spc="-3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A4197"/>
                </a:solidFill>
                <a:latin typeface="Arial"/>
                <a:cs typeface="Arial"/>
              </a:rPr>
              <a:t>si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algo</a:t>
            </a:r>
            <a:r>
              <a:rPr sz="1000" b="1" spc="-2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ha</a:t>
            </a:r>
            <a:r>
              <a:rPr sz="1000" b="1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cambiado.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8A16E776-8877-6859-AB78-801783364782}"/>
              </a:ext>
            </a:extLst>
          </p:cNvPr>
          <p:cNvSpPr txBox="1"/>
          <p:nvPr userDrawn="1"/>
        </p:nvSpPr>
        <p:spPr>
          <a:xfrm>
            <a:off x="2817073" y="2664313"/>
            <a:ext cx="21850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Debes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proveer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A4197"/>
                </a:solidFill>
                <a:latin typeface="Arial Black"/>
                <a:cs typeface="Arial Black"/>
              </a:rPr>
              <a:t>más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información</a:t>
            </a:r>
            <a:r>
              <a:rPr sz="1000" spc="-1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para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ver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si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A4197"/>
                </a:solidFill>
                <a:latin typeface="Arial Black"/>
                <a:cs typeface="Arial Black"/>
              </a:rPr>
              <a:t>todavía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eres</a:t>
            </a:r>
            <a:r>
              <a:rPr sz="1000" spc="-1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elegible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para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A4197"/>
                </a:solidFill>
                <a:latin typeface="Arial Black"/>
                <a:cs typeface="Arial Black"/>
              </a:rPr>
              <a:t>tener</a:t>
            </a:r>
            <a:endParaRPr sz="1000">
              <a:latin typeface="Arial Black"/>
              <a:cs typeface="Arial Black"/>
            </a:endParaRPr>
          </a:p>
          <a:p>
            <a:pPr marL="57785" marR="50165" algn="ctr">
              <a:lnSpc>
                <a:spcPct val="100000"/>
              </a:lnSpc>
            </a:pP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el</a:t>
            </a:r>
            <a:r>
              <a:rPr sz="10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OHP.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Es posible que se</a:t>
            </a:r>
            <a:r>
              <a:rPr sz="1000" b="1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A4197"/>
                </a:solidFill>
                <a:latin typeface="Arial"/>
                <a:cs typeface="Arial"/>
              </a:rPr>
              <a:t>te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solicite</a:t>
            </a:r>
            <a:r>
              <a:rPr sz="1000" b="1" spc="-2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enviar</a:t>
            </a:r>
            <a:r>
              <a:rPr sz="1000" b="1" spc="-2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información</a:t>
            </a:r>
            <a:r>
              <a:rPr sz="1000" b="1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2A4197"/>
                </a:solidFill>
                <a:latin typeface="Arial"/>
                <a:cs typeface="Arial"/>
              </a:rPr>
              <a:t>o 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entrevistarte.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 Tienes</a:t>
            </a:r>
            <a:r>
              <a:rPr sz="1000" b="1" spc="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hasta</a:t>
            </a:r>
            <a:r>
              <a:rPr sz="1000" b="1" spc="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90</a:t>
            </a:r>
            <a:r>
              <a:rPr sz="1000" b="1" spc="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A4197"/>
                </a:solidFill>
                <a:latin typeface="Arial"/>
                <a:cs typeface="Arial"/>
              </a:rPr>
              <a:t>días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para</a:t>
            </a:r>
            <a:r>
              <a:rPr sz="1000" b="1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responder.</a:t>
            </a:r>
            <a:r>
              <a:rPr sz="1000" b="1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La</a:t>
            </a:r>
            <a:r>
              <a:rPr sz="10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carta</a:t>
            </a:r>
            <a:r>
              <a:rPr sz="1000" b="1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A4197"/>
                </a:solidFill>
                <a:latin typeface="Arial"/>
                <a:cs typeface="Arial"/>
              </a:rPr>
              <a:t>te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explicará</a:t>
            </a:r>
            <a:r>
              <a:rPr sz="10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lo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que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debes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 hacer.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D6D77D96-B4C2-1007-400E-053ACA3601E6}"/>
              </a:ext>
            </a:extLst>
          </p:cNvPr>
          <p:cNvSpPr txBox="1"/>
          <p:nvPr userDrawn="1"/>
        </p:nvSpPr>
        <p:spPr>
          <a:xfrm>
            <a:off x="5259410" y="2664313"/>
            <a:ext cx="21494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Tus</a:t>
            </a:r>
            <a:r>
              <a:rPr sz="1000" spc="-2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beneficios</a:t>
            </a:r>
            <a:r>
              <a:rPr sz="10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del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A4197"/>
                </a:solidFill>
                <a:latin typeface="Arial Black"/>
                <a:cs typeface="Arial Black"/>
              </a:rPr>
              <a:t>OHP</a:t>
            </a:r>
            <a:endParaRPr sz="1000">
              <a:latin typeface="Arial Black"/>
              <a:cs typeface="Arial Black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y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otros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servicios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de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A4197"/>
                </a:solidFill>
                <a:latin typeface="Arial Black"/>
                <a:cs typeface="Arial Black"/>
              </a:rPr>
              <a:t>Medicaid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van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a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cambiar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o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ya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no</a:t>
            </a:r>
            <a:r>
              <a:rPr sz="10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spc="-20" dirty="0">
                <a:solidFill>
                  <a:srgbClr val="2A4197"/>
                </a:solidFill>
                <a:latin typeface="Arial Black"/>
                <a:cs typeface="Arial Black"/>
              </a:rPr>
              <a:t>eres </a:t>
            </a:r>
            <a:r>
              <a:rPr sz="1000" dirty="0">
                <a:solidFill>
                  <a:srgbClr val="2A4197"/>
                </a:solidFill>
                <a:latin typeface="Arial Black"/>
                <a:cs typeface="Arial Black"/>
              </a:rPr>
              <a:t>elegible.</a:t>
            </a:r>
            <a:r>
              <a:rPr sz="1000" spc="-2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Si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esto</a:t>
            </a:r>
            <a:r>
              <a:rPr sz="10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sucede,</a:t>
            </a:r>
            <a:r>
              <a:rPr sz="10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recibirás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un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aviso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60</a:t>
            </a:r>
            <a:r>
              <a:rPr sz="10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días</a:t>
            </a:r>
            <a:r>
              <a:rPr sz="1000" b="1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antes</a:t>
            </a:r>
            <a:r>
              <a:rPr sz="10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000" b="1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A4197"/>
                </a:solidFill>
                <a:latin typeface="Arial"/>
                <a:cs typeface="Arial"/>
              </a:rPr>
              <a:t>que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finalice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tu</a:t>
            </a:r>
            <a:r>
              <a:rPr sz="10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cobertura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A4197"/>
                </a:solidFill>
                <a:latin typeface="Arial"/>
                <a:cs typeface="Arial"/>
              </a:rPr>
              <a:t>OHP.</a:t>
            </a:r>
            <a:endParaRPr sz="1000">
              <a:latin typeface="Arial"/>
              <a:cs typeface="Arial"/>
            </a:endParaRPr>
          </a:p>
          <a:p>
            <a:pPr marL="58419" marR="50165" algn="ctr">
              <a:lnSpc>
                <a:spcPct val="100000"/>
              </a:lnSpc>
            </a:pP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Te</a:t>
            </a:r>
            <a:r>
              <a:rPr sz="1000" b="1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enviaremos</a:t>
            </a:r>
            <a:r>
              <a:rPr sz="10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información</a:t>
            </a:r>
            <a:r>
              <a:rPr sz="1000" b="1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sobre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otras</a:t>
            </a:r>
            <a:r>
              <a:rPr sz="1000" b="1" spc="-3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alternativas</a:t>
            </a:r>
            <a:r>
              <a:rPr sz="1000" b="1" spc="-3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disponibles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para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un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A4197"/>
                </a:solidFill>
                <a:latin typeface="Arial"/>
                <a:cs typeface="Arial"/>
              </a:rPr>
              <a:t>seguro</a:t>
            </a:r>
            <a:r>
              <a:rPr sz="1000" b="1" spc="-10" dirty="0">
                <a:solidFill>
                  <a:srgbClr val="2A4197"/>
                </a:solidFill>
                <a:latin typeface="Arial"/>
                <a:cs typeface="Arial"/>
              </a:rPr>
              <a:t> médico.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EF371F4E-F285-42EC-3A61-7609602953B1}"/>
              </a:ext>
            </a:extLst>
          </p:cNvPr>
          <p:cNvSpPr txBox="1"/>
          <p:nvPr userDrawn="1"/>
        </p:nvSpPr>
        <p:spPr>
          <a:xfrm>
            <a:off x="377591" y="4453680"/>
            <a:ext cx="7005320" cy="4069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23545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Si</a:t>
            </a:r>
            <a:r>
              <a:rPr sz="1200" spc="-2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tú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o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alguien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de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tu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familia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no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es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elegible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para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recibir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el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OHP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y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otros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servicios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de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Medicaid:</a:t>
            </a:r>
            <a:endParaRPr sz="1200" dirty="0">
              <a:latin typeface="Arial Black"/>
              <a:cs typeface="Arial Black"/>
            </a:endParaRPr>
          </a:p>
          <a:p>
            <a:pPr marL="12700" marR="73025">
              <a:lnSpc>
                <a:spcPts val="1400"/>
              </a:lnSpc>
              <a:spcBef>
                <a:spcPts val="800"/>
              </a:spcBef>
            </a:pP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Tal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vez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seas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elegible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para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recibir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Medicare.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Llama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al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Social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Security 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Administration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(Administración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del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Seguro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Social)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al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800-772-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1213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para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que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puedas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registrarte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hacer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una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cita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en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A4197"/>
                </a:solidFill>
                <a:latin typeface="Arial"/>
                <a:cs typeface="Arial"/>
              </a:rPr>
              <a:t>tu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oficina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local.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También, puedes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registrarte para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el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Medicare visitando</a:t>
            </a:r>
            <a:r>
              <a:rPr sz="1200" spc="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b="1" u="sng" spc="-10" dirty="0">
                <a:solidFill>
                  <a:srgbClr val="6293F6"/>
                </a:solidFill>
                <a:uFill>
                  <a:solidFill>
                    <a:srgbClr val="6293F6"/>
                  </a:solidFill>
                </a:uFill>
                <a:latin typeface="Arial"/>
                <a:cs typeface="Arial"/>
                <a:hlinkClick r:id="rId3"/>
              </a:rPr>
              <a:t>ssa.gov/medicare/sign-</a:t>
            </a:r>
            <a:r>
              <a:rPr sz="1200" b="1" u="sng" dirty="0">
                <a:solidFill>
                  <a:srgbClr val="6293F6"/>
                </a:solidFill>
                <a:uFill>
                  <a:solidFill>
                    <a:srgbClr val="6293F6"/>
                  </a:solidFill>
                </a:uFill>
                <a:latin typeface="Arial"/>
                <a:cs typeface="Arial"/>
                <a:hlinkClick r:id="rId3"/>
              </a:rPr>
              <a:t>up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. </a:t>
            </a:r>
            <a:r>
              <a:rPr sz="1200" spc="-50" dirty="0">
                <a:solidFill>
                  <a:srgbClr val="2A4197"/>
                </a:solidFill>
                <a:latin typeface="Arial"/>
                <a:cs typeface="Arial"/>
              </a:rPr>
              <a:t>O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puedes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visitar </a:t>
            </a:r>
            <a:r>
              <a:rPr sz="1200" b="1" u="sng" spc="-10" dirty="0">
                <a:solidFill>
                  <a:srgbClr val="6293F6"/>
                </a:solidFill>
                <a:uFill>
                  <a:solidFill>
                    <a:srgbClr val="6293F6"/>
                  </a:solidFill>
                </a:uFill>
                <a:latin typeface="Arial"/>
                <a:cs typeface="Arial"/>
                <a:hlinkClick r:id="rId4"/>
              </a:rPr>
              <a:t>CuidadoDeSalud.Oregon.gov</a:t>
            </a:r>
            <a:r>
              <a:rPr sz="1200" b="1" dirty="0">
                <a:solidFill>
                  <a:srgbClr val="6293F6"/>
                </a:solidFill>
                <a:latin typeface="Arial"/>
                <a:cs typeface="Arial"/>
                <a:hlinkClick r:id="rId4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para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encontrar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un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agente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seguros o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alguien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que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A4197"/>
                </a:solidFill>
                <a:latin typeface="Arial"/>
                <a:cs typeface="Arial"/>
              </a:rPr>
              <a:t>te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pueda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asistir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en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el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Senior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Health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Insurance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Benefits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Assistance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Program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(Programa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Asistencia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A4197"/>
                </a:solidFill>
                <a:latin typeface="Arial"/>
                <a:cs typeface="Arial"/>
              </a:rPr>
              <a:t>de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Beneficios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Seguro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Salud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para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Personas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Mayores).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Ellos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pueden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ayudar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con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las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opciones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disponibles</a:t>
            </a:r>
            <a:r>
              <a:rPr sz="1200" spc="-3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para</a:t>
            </a:r>
            <a:r>
              <a:rPr sz="1200" spc="-2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tu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Medicare.</a:t>
            </a:r>
            <a:endParaRPr sz="1200" dirty="0">
              <a:latin typeface="Arial"/>
              <a:cs typeface="Arial"/>
            </a:endParaRPr>
          </a:p>
          <a:p>
            <a:pPr marL="12700" marR="235585">
              <a:lnSpc>
                <a:spcPts val="1400"/>
              </a:lnSpc>
              <a:spcBef>
                <a:spcPts val="800"/>
              </a:spcBef>
            </a:pP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Si</a:t>
            </a:r>
            <a:r>
              <a:rPr sz="1200" spc="-1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no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eres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elegible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para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recibir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Medicare,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verifica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si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tu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empleador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ofrece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seguros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médicos</a:t>
            </a:r>
            <a:r>
              <a:rPr sz="1200" spc="-1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a</a:t>
            </a:r>
            <a:r>
              <a:rPr sz="1200" spc="-1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bajo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costo.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Asegúrate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hablar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con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tu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jefe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con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el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departamento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recursos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humanos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antes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que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se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termine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tu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cobertura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del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OHP.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Tendrás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un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período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registro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especial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cuando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pierdas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el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OHP.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800"/>
              </a:spcBef>
            </a:pP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Si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no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tienes Medicare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un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seguro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médico a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bajo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costo a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través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tu trabajo,</a:t>
            </a:r>
            <a:r>
              <a:rPr sz="1200" spc="5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puedes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comprar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2A4197"/>
                </a:solidFill>
                <a:latin typeface="Arial Black"/>
                <a:cs typeface="Arial Black"/>
              </a:rPr>
              <a:t>uno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privado</a:t>
            </a:r>
            <a:r>
              <a:rPr sz="1200" spc="-2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y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que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esté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disponible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en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el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Mercado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de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Seguros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Médicos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7"/>
                </a:solidFill>
                <a:latin typeface="Arial Black"/>
                <a:cs typeface="Arial Black"/>
              </a:rPr>
              <a:t>de</a:t>
            </a:r>
            <a:r>
              <a:rPr sz="1200" spc="-5" dirty="0">
                <a:solidFill>
                  <a:srgbClr val="2A4197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A4197"/>
                </a:solidFill>
                <a:latin typeface="Arial Black"/>
                <a:cs typeface="Arial Black"/>
              </a:rPr>
              <a:t>Oregon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 marR="38735">
              <a:lnSpc>
                <a:spcPts val="1400"/>
              </a:lnSpc>
            </a:pP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Algunos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estos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planes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cuestan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menos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$1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al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mes.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Las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personas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que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han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perdido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la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cobertura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A4197"/>
                </a:solidFill>
                <a:latin typeface="Arial"/>
                <a:cs typeface="Arial"/>
              </a:rPr>
              <a:t>del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OHP</a:t>
            </a:r>
            <a:r>
              <a:rPr sz="1200" spc="-2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deben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registrarse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antes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que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se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terminen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sus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beneficios.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Tendrán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hasta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julio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31,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2024,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para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hacerlo.</a:t>
            </a:r>
            <a:r>
              <a:rPr sz="1200" spc="-3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Los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planes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permiten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comprar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medicamentos,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y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pagar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por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tus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visitas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los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doctores,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la</a:t>
            </a:r>
            <a:r>
              <a:rPr sz="1200" spc="-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A4197"/>
                </a:solidFill>
                <a:latin typeface="Arial"/>
                <a:cs typeface="Arial"/>
              </a:rPr>
              <a:t>sala</a:t>
            </a:r>
            <a:endParaRPr sz="1200" dirty="0">
              <a:latin typeface="Arial"/>
              <a:cs typeface="Arial"/>
            </a:endParaRPr>
          </a:p>
          <a:p>
            <a:pPr marL="12700" marR="74295">
              <a:lnSpc>
                <a:spcPts val="1400"/>
              </a:lnSpc>
            </a:pP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urgencias,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hospitales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y</a:t>
            </a:r>
            <a:r>
              <a:rPr sz="1200" spc="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más. Para conocer más</a:t>
            </a:r>
            <a:r>
              <a:rPr sz="1200" spc="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visita</a:t>
            </a:r>
            <a:r>
              <a:rPr sz="1200" spc="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b="1" u="sng" spc="-10" dirty="0">
                <a:solidFill>
                  <a:srgbClr val="6293F6"/>
                </a:solidFill>
                <a:uFill>
                  <a:solidFill>
                    <a:srgbClr val="6293F6"/>
                  </a:solidFill>
                </a:uFill>
                <a:latin typeface="Arial"/>
                <a:cs typeface="Arial"/>
                <a:hlinkClick r:id="rId4"/>
              </a:rPr>
              <a:t>CuidadoDeSalud.Oregon.gov</a:t>
            </a:r>
            <a:r>
              <a:rPr sz="1200" b="1" dirty="0">
                <a:solidFill>
                  <a:srgbClr val="6293F6"/>
                </a:solidFill>
                <a:latin typeface="Arial"/>
                <a:cs typeface="Arial"/>
                <a:hlinkClick r:id="rId4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llama 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gratis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al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1-833-699-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6850.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También puedes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visitar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un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socio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la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comunidad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un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agente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de</a:t>
            </a:r>
            <a:r>
              <a:rPr sz="1200" spc="-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seguros.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Encuentra</a:t>
            </a:r>
            <a:r>
              <a:rPr sz="1200" spc="1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el</a:t>
            </a:r>
            <a:r>
              <a:rPr sz="1200" spc="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más</a:t>
            </a:r>
            <a:r>
              <a:rPr sz="1200" spc="2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cercano</a:t>
            </a:r>
            <a:r>
              <a:rPr sz="1200" spc="3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</a:t>
            </a:r>
            <a:r>
              <a:rPr sz="1200" spc="2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ti</a:t>
            </a:r>
            <a:r>
              <a:rPr sz="1200" spc="25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7"/>
                </a:solidFill>
                <a:latin typeface="Arial"/>
                <a:cs typeface="Arial"/>
              </a:rPr>
              <a:t>aquí:</a:t>
            </a:r>
            <a:r>
              <a:rPr sz="1200" spc="30" dirty="0">
                <a:solidFill>
                  <a:srgbClr val="2A4197"/>
                </a:solidFill>
                <a:latin typeface="Arial"/>
                <a:cs typeface="Arial"/>
              </a:rPr>
              <a:t> </a:t>
            </a:r>
            <a:r>
              <a:rPr sz="1200" b="1" u="sng" spc="-10" dirty="0">
                <a:solidFill>
                  <a:srgbClr val="6293F6"/>
                </a:solidFill>
                <a:uFill>
                  <a:solidFill>
                    <a:srgbClr val="6293F6"/>
                  </a:solidFill>
                </a:uFill>
                <a:latin typeface="Arial"/>
                <a:cs typeface="Arial"/>
                <a:hlinkClick r:id="rId5"/>
              </a:rPr>
              <a:t>cuidadodesalud.oregon.gov/Pages/encontrar-ayuda.aspx</a:t>
            </a:r>
            <a:r>
              <a:rPr sz="1200" spc="-10" dirty="0">
                <a:solidFill>
                  <a:srgbClr val="2A4197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6C3982D7-D6DB-6453-27A7-49B0C3DF1467}"/>
              </a:ext>
            </a:extLst>
          </p:cNvPr>
          <p:cNvSpPr txBox="1"/>
          <p:nvPr userDrawn="1"/>
        </p:nvSpPr>
        <p:spPr>
          <a:xfrm>
            <a:off x="368996" y="9211783"/>
            <a:ext cx="421894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221F1F"/>
                </a:solidFill>
                <a:latin typeface="Arial"/>
                <a:cs typeface="Arial"/>
                <a:hlinkClick r:id="rId6"/>
              </a:rPr>
              <a:t>KeepCovered.Oregon.gov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00" dirty="0">
              <a:latin typeface="Arial"/>
              <a:cs typeface="Arial"/>
            </a:endParaRPr>
          </a:p>
          <a:p>
            <a:pPr marL="20320" marR="5080">
              <a:lnSpc>
                <a:spcPts val="800"/>
              </a:lnSpc>
            </a:pP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Para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 personas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con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discapacidad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o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personas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que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hablan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un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idioma que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no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sea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inglés,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podemos darles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la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información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en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formatos</a:t>
            </a:r>
            <a:r>
              <a:rPr sz="700" spc="500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alternativos,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como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versiones</a:t>
            </a:r>
            <a:r>
              <a:rPr sz="700" spc="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traducidas, letra grande</a:t>
            </a:r>
            <a:r>
              <a:rPr sz="700" spc="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o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braille.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 Llama</a:t>
            </a:r>
            <a:r>
              <a:rPr sz="700" spc="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al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503-945-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5488</a:t>
            </a:r>
            <a:r>
              <a:rPr sz="700" spc="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(se</a:t>
            </a:r>
            <a:r>
              <a:rPr sz="700" spc="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aceptan todas</a:t>
            </a:r>
            <a:r>
              <a:rPr sz="700" spc="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las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llamadas</a:t>
            </a:r>
            <a:r>
              <a:rPr sz="700" spc="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spc="-25" dirty="0">
                <a:solidFill>
                  <a:srgbClr val="677780"/>
                </a:solidFill>
                <a:latin typeface="Arial Narrow"/>
                <a:cs typeface="Arial Narrow"/>
              </a:rPr>
              <a:t>de</a:t>
            </a:r>
            <a:r>
              <a:rPr sz="700" spc="500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retransmisión)</a:t>
            </a:r>
            <a:r>
              <a:rPr sz="700" spc="-1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o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visita: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u="sng" spc="-10" dirty="0">
                <a:solidFill>
                  <a:srgbClr val="677780"/>
                </a:solidFill>
                <a:uFill>
                  <a:solidFill>
                    <a:srgbClr val="677780"/>
                  </a:solidFill>
                </a:uFill>
                <a:latin typeface="Arial Narrow"/>
                <a:cs typeface="Arial Narrow"/>
                <a:hlinkClick r:id="rId7"/>
              </a:rPr>
              <a:t>feedback@odhsoha.oregon.gov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  <a:hlinkClick r:id="rId7"/>
              </a:rPr>
              <a:t>.</a:t>
            </a:r>
            <a:endParaRPr sz="700" dirty="0">
              <a:latin typeface="Arial Narrow"/>
              <a:cs typeface="Arial Narrow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3227929A-53F8-1247-9363-1D8ECE290971}"/>
              </a:ext>
            </a:extLst>
          </p:cNvPr>
          <p:cNvSpPr txBox="1"/>
          <p:nvPr userDrawn="1"/>
        </p:nvSpPr>
        <p:spPr>
          <a:xfrm>
            <a:off x="6619179" y="9627564"/>
            <a:ext cx="7842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677780"/>
                </a:solidFill>
                <a:latin typeface="Arial"/>
                <a:cs typeface="Arial"/>
              </a:rPr>
              <a:t>FS-C-ES </a:t>
            </a:r>
            <a:r>
              <a:rPr sz="600" spc="-10" dirty="0">
                <a:solidFill>
                  <a:srgbClr val="677780"/>
                </a:solidFill>
                <a:latin typeface="Arial"/>
                <a:cs typeface="Arial"/>
              </a:rPr>
              <a:t>(05/24/2023)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FDC32EF6-1C0E-F249-D88D-435C70EA9E87}"/>
              </a:ext>
            </a:extLst>
          </p:cNvPr>
          <p:cNvSpPr txBox="1"/>
          <p:nvPr userDrawn="1"/>
        </p:nvSpPr>
        <p:spPr>
          <a:xfrm>
            <a:off x="4988677" y="2130019"/>
            <a:ext cx="216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4197"/>
                </a:solidFill>
                <a:latin typeface="Arial Black"/>
                <a:cs typeface="Arial Black"/>
              </a:rPr>
              <a:t>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B2DAD8AC-4224-2AF0-8126-06536FAF5389}"/>
              </a:ext>
            </a:extLst>
          </p:cNvPr>
          <p:cNvSpPr txBox="1"/>
          <p:nvPr userDrawn="1"/>
        </p:nvSpPr>
        <p:spPr>
          <a:xfrm>
            <a:off x="2524852" y="2130019"/>
            <a:ext cx="216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4197"/>
                </a:solidFill>
                <a:latin typeface="Arial Black"/>
                <a:cs typeface="Arial Black"/>
              </a:rPr>
              <a:t>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C4482C31-50BA-425B-805F-91B48350E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8995872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415804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00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1B26F2-7C8E-4DC2-AC3C-89C8E13256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8C086-6A41-64DC-F105-C63B3DE2DA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2471" y="8995872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6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4199"/>
      </a:accent1>
      <a:accent2>
        <a:srgbClr val="DB6012"/>
      </a:accent2>
      <a:accent3>
        <a:srgbClr val="6193F6"/>
      </a:accent3>
      <a:accent4>
        <a:srgbClr val="7ABCBD"/>
      </a:accent4>
      <a:accent5>
        <a:srgbClr val="F4D974"/>
      </a:accent5>
      <a:accent6>
        <a:srgbClr val="6EAC6A"/>
      </a:accent6>
      <a:hlink>
        <a:srgbClr val="6192F6"/>
      </a:hlink>
      <a:folHlink>
        <a:srgbClr val="6192F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https://www.oregon.gov/oha/PHE/Documents/OHP_FactSheet-2pages%20ES.pptx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D03D423-B5E6-4846-9B86-15D0D513C07C}"/>
</file>

<file path=customXml/itemProps2.xml><?xml version="1.0" encoding="utf-8"?>
<ds:datastoreItem xmlns:ds="http://schemas.openxmlformats.org/officeDocument/2006/customXml" ds:itemID="{9279C736-A0C0-438A-B9C9-301D38F67AC0}"/>
</file>

<file path=customXml/itemProps3.xml><?xml version="1.0" encoding="utf-8"?>
<ds:datastoreItem xmlns:ds="http://schemas.openxmlformats.org/officeDocument/2006/customXml" ds:itemID="{168816DD-7D68-4FC6-83A4-57C1EE61159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188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Arial Narrow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12</cp:revision>
  <dcterms:created xsi:type="dcterms:W3CDTF">2023-05-25T05:59:53Z</dcterms:created>
  <dcterms:modified xsi:type="dcterms:W3CDTF">2023-06-09T00:19:27Z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