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</p:sldIdLst>
  <p:sldSz cx="5029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1"/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09" d="100"/>
          <a:sy n="109" d="100"/>
        </p:scale>
        <p:origin x="2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keepcovered.oregon.gov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mailto:feedback@odhsoha.oregon.gov" TargetMode="External"/><Relationship Id="rId4" Type="http://schemas.openxmlformats.org/officeDocument/2006/relationships/hyperlink" Target="https://benefits.oregon.gov/" TargetMode="External"/><Relationship Id="rId9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cartoon, illustration&#10;&#10;Description automatically generated">
            <a:extLst>
              <a:ext uri="{FF2B5EF4-FFF2-40B4-BE49-F238E27FC236}">
                <a16:creationId xmlns:a16="http://schemas.microsoft.com/office/drawing/2014/main" id="{CC727351-C329-B3BA-0DF8-99D7E408C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627"/>
          <a:stretch/>
        </p:blipFill>
        <p:spPr>
          <a:xfrm>
            <a:off x="0" y="0"/>
            <a:ext cx="5029200" cy="725732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8456" y="6931152"/>
            <a:ext cx="1085590" cy="4303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992F447E-193F-3446-7B8A-312BEFBBB53E}"/>
              </a:ext>
            </a:extLst>
          </p:cNvPr>
          <p:cNvSpPr txBox="1">
            <a:spLocks/>
          </p:cNvSpPr>
          <p:nvPr userDrawn="1"/>
        </p:nvSpPr>
        <p:spPr>
          <a:xfrm>
            <a:off x="330200" y="2673998"/>
            <a:ext cx="4081145" cy="404129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lvl1pPr marL="0">
              <a:defRPr sz="12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98755" indent="-186690" defTabSz="914400">
              <a:spcBef>
                <a:spcPts val="640"/>
              </a:spcBef>
              <a:buFontTx/>
              <a:buAutoNum type="arabicPeriod"/>
              <a:tabLst>
                <a:tab pos="199390" algn="l"/>
              </a:tabLst>
            </a:pPr>
            <a:r>
              <a:rPr lang="en-US" sz="1100" b="0" kern="0" dirty="0">
                <a:latin typeface="Arial Black"/>
                <a:cs typeface="Arial Black"/>
              </a:rPr>
              <a:t>Keep</a:t>
            </a:r>
            <a:r>
              <a:rPr lang="en-US" sz="1100" b="0" kern="0" spc="-25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your</a:t>
            </a:r>
            <a:r>
              <a:rPr lang="en-US" sz="1100" b="0" kern="0" spc="-10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address</a:t>
            </a:r>
            <a:r>
              <a:rPr lang="en-US" sz="1100" b="0" kern="0" spc="-15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up</a:t>
            </a:r>
            <a:r>
              <a:rPr lang="en-US" sz="1100" b="0" kern="0" spc="-10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to</a:t>
            </a:r>
            <a:r>
              <a:rPr lang="en-US" sz="1100" b="0" kern="0" spc="-10" dirty="0">
                <a:latin typeface="Arial Black"/>
                <a:cs typeface="Arial Black"/>
              </a:rPr>
              <a:t> date.</a:t>
            </a:r>
            <a:endParaRPr lang="en-US" sz="1100" kern="0" dirty="0">
              <a:latin typeface="Arial Black"/>
              <a:cs typeface="Arial Black"/>
            </a:endParaRPr>
          </a:p>
          <a:p>
            <a:pPr marL="12700" marR="1809114" defTabSz="914400">
              <a:lnSpc>
                <a:spcPct val="108300"/>
              </a:lnSpc>
              <a:spcBef>
                <a:spcPts val="1155"/>
              </a:spcBef>
            </a:pPr>
            <a:r>
              <a:rPr lang="en-US" sz="1000" kern="0" dirty="0">
                <a:latin typeface="Arial"/>
                <a:cs typeface="Arial"/>
              </a:rPr>
              <a:t>Update</a:t>
            </a:r>
            <a:r>
              <a:rPr lang="en-US" sz="1000" kern="0" spc="-2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your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address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or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get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free</a:t>
            </a:r>
            <a:r>
              <a:rPr lang="en-US" sz="1000" kern="0" spc="-10" dirty="0">
                <a:latin typeface="Arial"/>
                <a:cs typeface="Arial"/>
              </a:rPr>
              <a:t> help. You</a:t>
            </a:r>
            <a:r>
              <a:rPr lang="en-US" sz="1000" kern="0" spc="-2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can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get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help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in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many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spc="-10" dirty="0">
                <a:latin typeface="Arial"/>
                <a:cs typeface="Arial"/>
              </a:rPr>
              <a:t>languages.</a:t>
            </a:r>
            <a:endParaRPr lang="en-US" sz="1000" kern="0" dirty="0">
              <a:latin typeface="Arial"/>
              <a:cs typeface="Arial"/>
            </a:endParaRPr>
          </a:p>
          <a:p>
            <a:pPr marL="360045" marR="2342515" defTabSz="914400">
              <a:lnSpc>
                <a:spcPct val="108300"/>
              </a:lnSpc>
              <a:spcBef>
                <a:spcPts val="650"/>
              </a:spcBef>
            </a:pPr>
            <a:r>
              <a:rPr lang="en-US" sz="1000" kern="0" dirty="0">
                <a:latin typeface="Arial"/>
                <a:cs typeface="Arial"/>
              </a:rPr>
              <a:t>Call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us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weekdays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spc="-20" dirty="0">
                <a:latin typeface="Arial"/>
                <a:cs typeface="Arial"/>
              </a:rPr>
              <a:t>from </a:t>
            </a:r>
            <a:r>
              <a:rPr lang="en-US" sz="1000" kern="0" dirty="0">
                <a:latin typeface="Arial"/>
                <a:cs typeface="Arial"/>
              </a:rPr>
              <a:t>7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a.m.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to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6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spc="-10" dirty="0">
                <a:latin typeface="Arial"/>
                <a:cs typeface="Arial"/>
              </a:rPr>
              <a:t>p.m.:</a:t>
            </a:r>
            <a:endParaRPr lang="en-US" sz="1000" kern="0" dirty="0">
              <a:latin typeface="Arial"/>
              <a:cs typeface="Arial"/>
            </a:endParaRPr>
          </a:p>
          <a:p>
            <a:pPr marL="360045" defTabSz="914400"/>
            <a:r>
              <a:rPr lang="en-US" sz="1100" b="0" kern="0" dirty="0">
                <a:latin typeface="Arial Black"/>
                <a:cs typeface="Arial Black"/>
              </a:rPr>
              <a:t>800-699-</a:t>
            </a:r>
            <a:r>
              <a:rPr lang="en-US" sz="1100" b="0" kern="0" spc="-20" dirty="0">
                <a:latin typeface="Arial Black"/>
                <a:cs typeface="Arial Black"/>
              </a:rPr>
              <a:t>9075</a:t>
            </a:r>
            <a:endParaRPr lang="en-US" sz="1100" kern="0" dirty="0">
              <a:latin typeface="Arial Black"/>
              <a:cs typeface="Arial Black"/>
            </a:endParaRPr>
          </a:p>
          <a:p>
            <a:pPr marL="360045" marR="1781810" defTabSz="914400">
              <a:lnSpc>
                <a:spcPct val="104200"/>
              </a:lnSpc>
              <a:spcBef>
                <a:spcPts val="430"/>
              </a:spcBef>
            </a:pPr>
            <a:r>
              <a:rPr lang="en-US" sz="1000" kern="0" dirty="0">
                <a:latin typeface="Arial"/>
                <a:cs typeface="Arial"/>
              </a:rPr>
              <a:t>Find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an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office or </a:t>
            </a:r>
            <a:r>
              <a:rPr lang="en-US" sz="1000" kern="0" spc="-10" dirty="0">
                <a:latin typeface="Arial"/>
                <a:cs typeface="Arial"/>
              </a:rPr>
              <a:t>community </a:t>
            </a:r>
            <a:r>
              <a:rPr lang="en-US" sz="1000" kern="0" dirty="0">
                <a:latin typeface="Arial"/>
                <a:cs typeface="Arial"/>
              </a:rPr>
              <a:t>partner near </a:t>
            </a:r>
            <a:r>
              <a:rPr lang="en-US" sz="1000" kern="0" spc="-20" dirty="0">
                <a:latin typeface="Arial"/>
                <a:cs typeface="Arial"/>
              </a:rPr>
              <a:t>you: </a:t>
            </a:r>
            <a:r>
              <a:rPr lang="en-US" sz="1100" b="0" kern="0" spc="-10" dirty="0" err="1">
                <a:latin typeface="Arial Black"/>
                <a:cs typeface="Arial Black"/>
                <a:hlinkClick r:id="rId3"/>
              </a:rPr>
              <a:t>KeepCovered.Oregon.gov</a:t>
            </a:r>
            <a:endParaRPr lang="en-US" sz="1100" kern="0" dirty="0">
              <a:latin typeface="Arial Black"/>
              <a:cs typeface="Arial Black"/>
            </a:endParaRPr>
          </a:p>
          <a:p>
            <a:pPr marL="360045" marR="1955800" defTabSz="914400">
              <a:lnSpc>
                <a:spcPct val="104200"/>
              </a:lnSpc>
              <a:spcBef>
                <a:spcPts val="430"/>
              </a:spcBef>
            </a:pPr>
            <a:r>
              <a:rPr lang="en-US" sz="1000" kern="0" dirty="0">
                <a:latin typeface="Arial"/>
                <a:cs typeface="Arial"/>
              </a:rPr>
              <a:t>Report</a:t>
            </a:r>
            <a:r>
              <a:rPr lang="en-US" sz="1000" kern="0" spc="-2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changes</a:t>
            </a:r>
            <a:r>
              <a:rPr lang="en-US" sz="1000" kern="0" spc="-2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and</a:t>
            </a:r>
            <a:r>
              <a:rPr lang="en-US" sz="1000" kern="0" spc="-25" dirty="0">
                <a:latin typeface="Arial"/>
                <a:cs typeface="Arial"/>
              </a:rPr>
              <a:t> </a:t>
            </a:r>
            <a:r>
              <a:rPr lang="en-US" sz="1000" kern="0" spc="-10" dirty="0">
                <a:latin typeface="Arial"/>
                <a:cs typeface="Arial"/>
              </a:rPr>
              <a:t>respond </a:t>
            </a:r>
            <a:r>
              <a:rPr lang="en-US" sz="1000" kern="0" dirty="0">
                <a:latin typeface="Arial"/>
                <a:cs typeface="Arial"/>
              </a:rPr>
              <a:t>to</a:t>
            </a:r>
            <a:r>
              <a:rPr lang="en-US" sz="1000" kern="0" spc="-2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renewals</a:t>
            </a:r>
            <a:r>
              <a:rPr lang="en-US" sz="1000" kern="0" spc="-20" dirty="0">
                <a:latin typeface="Arial"/>
                <a:cs typeface="Arial"/>
              </a:rPr>
              <a:t> </a:t>
            </a:r>
            <a:r>
              <a:rPr lang="en-US" sz="1000" kern="0" spc="-10" dirty="0">
                <a:latin typeface="Arial"/>
                <a:cs typeface="Arial"/>
              </a:rPr>
              <a:t>online: </a:t>
            </a:r>
            <a:r>
              <a:rPr lang="en-US" sz="1100" b="0" kern="0" spc="-10" dirty="0" err="1">
                <a:latin typeface="Arial Black"/>
                <a:cs typeface="Arial Black"/>
                <a:hlinkClick r:id="rId4"/>
              </a:rPr>
              <a:t>Benefits.Oregon.gov</a:t>
            </a:r>
            <a:endParaRPr lang="en-US" sz="1100" kern="0" dirty="0">
              <a:latin typeface="Arial Black"/>
              <a:cs typeface="Arial Black"/>
            </a:endParaRPr>
          </a:p>
          <a:p>
            <a:pPr marL="12700" marR="2741930" indent="186690" defTabSz="914400">
              <a:lnSpc>
                <a:spcPts val="1300"/>
              </a:lnSpc>
              <a:spcBef>
                <a:spcPts val="1265"/>
              </a:spcBef>
              <a:buFontTx/>
              <a:buAutoNum type="arabicPeriod" startAt="2"/>
              <a:tabLst>
                <a:tab pos="199390" algn="l"/>
              </a:tabLst>
            </a:pPr>
            <a:r>
              <a:rPr lang="en-US" sz="1100" b="0" kern="0" dirty="0">
                <a:latin typeface="Arial Black"/>
                <a:cs typeface="Arial Black"/>
              </a:rPr>
              <a:t>Keep</a:t>
            </a:r>
            <a:r>
              <a:rPr lang="en-US" sz="1100" b="0" kern="0" spc="-45" dirty="0">
                <a:latin typeface="Arial Black"/>
                <a:cs typeface="Arial Black"/>
              </a:rPr>
              <a:t> </a:t>
            </a:r>
            <a:r>
              <a:rPr lang="en-US" sz="1100" b="0" kern="0" spc="-10" dirty="0">
                <a:latin typeface="Arial Black"/>
                <a:cs typeface="Arial Black"/>
              </a:rPr>
              <a:t>checking </a:t>
            </a:r>
            <a:r>
              <a:rPr lang="en-US" sz="1100" b="0" kern="0" dirty="0">
                <a:latin typeface="Arial Black"/>
                <a:cs typeface="Arial Black"/>
              </a:rPr>
              <a:t>the</a:t>
            </a:r>
            <a:r>
              <a:rPr lang="en-US" sz="1100" b="0" kern="0" spc="-25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mail</a:t>
            </a:r>
            <a:r>
              <a:rPr lang="en-US" sz="1100" b="0" kern="0" spc="-10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for</a:t>
            </a:r>
            <a:r>
              <a:rPr lang="en-US" sz="1100" b="0" kern="0" spc="-10" dirty="0">
                <a:latin typeface="Arial Black"/>
                <a:cs typeface="Arial Black"/>
              </a:rPr>
              <a:t> </a:t>
            </a:r>
            <a:r>
              <a:rPr lang="en-US" sz="1100" b="0" kern="0" spc="-20" dirty="0">
                <a:latin typeface="Arial Black"/>
                <a:cs typeface="Arial Black"/>
              </a:rPr>
              <a:t>your </a:t>
            </a:r>
            <a:r>
              <a:rPr lang="en-US" sz="1100" b="0" kern="0" dirty="0">
                <a:latin typeface="Arial Black"/>
                <a:cs typeface="Arial Black"/>
              </a:rPr>
              <a:t>renewal</a:t>
            </a:r>
            <a:r>
              <a:rPr lang="en-US" sz="1100" b="0" kern="0" spc="-5" dirty="0">
                <a:latin typeface="Arial Black"/>
                <a:cs typeface="Arial Black"/>
              </a:rPr>
              <a:t> </a:t>
            </a:r>
            <a:r>
              <a:rPr lang="en-US" sz="1100" b="0" kern="0" spc="-10" dirty="0">
                <a:latin typeface="Arial Black"/>
                <a:cs typeface="Arial Black"/>
              </a:rPr>
              <a:t>letters.</a:t>
            </a:r>
            <a:endParaRPr lang="en-US" sz="1100" kern="0" dirty="0">
              <a:latin typeface="Arial Black"/>
              <a:cs typeface="Arial Black"/>
            </a:endParaRPr>
          </a:p>
          <a:p>
            <a:pPr defTabSz="914400">
              <a:spcBef>
                <a:spcPts val="5"/>
              </a:spcBef>
            </a:pPr>
            <a:endParaRPr lang="en-US" sz="1150" kern="0" dirty="0">
              <a:latin typeface="Arial Black"/>
              <a:cs typeface="Arial Black"/>
            </a:endParaRPr>
          </a:p>
          <a:p>
            <a:pPr marL="360045" marR="2537460" defTabSz="914400">
              <a:lnSpc>
                <a:spcPts val="1300"/>
              </a:lnSpc>
              <a:spcBef>
                <a:spcPts val="5"/>
              </a:spcBef>
            </a:pPr>
            <a:r>
              <a:rPr lang="en-US" sz="1100" b="0" kern="0" dirty="0">
                <a:latin typeface="Arial Black"/>
                <a:cs typeface="Arial Black"/>
              </a:rPr>
              <a:t>They</a:t>
            </a:r>
            <a:r>
              <a:rPr lang="en-US" sz="1100" b="0" kern="0" spc="5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will</a:t>
            </a:r>
            <a:r>
              <a:rPr lang="en-US" sz="1100" b="0" kern="0" spc="10" dirty="0">
                <a:latin typeface="Arial Black"/>
                <a:cs typeface="Arial Black"/>
              </a:rPr>
              <a:t> </a:t>
            </a:r>
            <a:r>
              <a:rPr lang="en-US" sz="1100" b="0" kern="0" spc="-20" dirty="0">
                <a:latin typeface="Arial Black"/>
                <a:cs typeface="Arial Black"/>
              </a:rPr>
              <a:t>tell </a:t>
            </a:r>
            <a:r>
              <a:rPr lang="en-US" sz="1100" b="0" kern="0" dirty="0">
                <a:latin typeface="Arial Black"/>
                <a:cs typeface="Arial Black"/>
              </a:rPr>
              <a:t>you</a:t>
            </a:r>
            <a:r>
              <a:rPr lang="en-US" sz="1100" b="0" kern="0" spc="-15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what</a:t>
            </a:r>
            <a:r>
              <a:rPr lang="en-US" sz="1100" b="0" kern="0" spc="-15" dirty="0">
                <a:latin typeface="Arial Black"/>
                <a:cs typeface="Arial Black"/>
              </a:rPr>
              <a:t> </a:t>
            </a:r>
            <a:r>
              <a:rPr lang="en-US" sz="1100" b="0" kern="0" dirty="0">
                <a:latin typeface="Arial Black"/>
                <a:cs typeface="Arial Black"/>
              </a:rPr>
              <a:t>to</a:t>
            </a:r>
            <a:r>
              <a:rPr lang="en-US" sz="1100" b="0" kern="0" spc="-10" dirty="0">
                <a:latin typeface="Arial Black"/>
                <a:cs typeface="Arial Black"/>
              </a:rPr>
              <a:t> </a:t>
            </a:r>
            <a:r>
              <a:rPr lang="en-US" sz="1100" b="0" kern="0" spc="-25" dirty="0">
                <a:latin typeface="Arial Black"/>
                <a:cs typeface="Arial Black"/>
              </a:rPr>
              <a:t>do.</a:t>
            </a:r>
            <a:endParaRPr lang="en-US" sz="1100" kern="0" dirty="0">
              <a:latin typeface="Arial Black"/>
              <a:cs typeface="Arial Black"/>
            </a:endParaRPr>
          </a:p>
          <a:p>
            <a:pPr marL="12700" marR="1991995" defTabSz="914400">
              <a:lnSpc>
                <a:spcPct val="108300"/>
              </a:lnSpc>
              <a:spcBef>
                <a:spcPts val="125"/>
              </a:spcBef>
            </a:pPr>
            <a:r>
              <a:rPr lang="en-US" sz="1000" kern="0" dirty="0">
                <a:latin typeface="Arial"/>
                <a:cs typeface="Arial"/>
              </a:rPr>
              <a:t>Letters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are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going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out now </a:t>
            </a:r>
            <a:r>
              <a:rPr lang="en-US" sz="1000" kern="0" spc="-10" dirty="0">
                <a:latin typeface="Arial"/>
                <a:cs typeface="Arial"/>
              </a:rPr>
              <a:t>through mid-</a:t>
            </a:r>
            <a:r>
              <a:rPr lang="en-US" sz="1000" kern="0" dirty="0">
                <a:latin typeface="Arial"/>
                <a:cs typeface="Arial"/>
              </a:rPr>
              <a:t>2024.</a:t>
            </a:r>
            <a:r>
              <a:rPr lang="en-US" sz="1000" kern="0" spc="-2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Not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everyone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will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spc="-25" dirty="0">
                <a:latin typeface="Arial"/>
                <a:cs typeface="Arial"/>
              </a:rPr>
              <a:t>get </a:t>
            </a:r>
            <a:r>
              <a:rPr lang="en-US" sz="1000" kern="0" dirty="0">
                <a:latin typeface="Arial"/>
                <a:cs typeface="Arial"/>
              </a:rPr>
              <a:t>their</a:t>
            </a:r>
            <a:r>
              <a:rPr lang="en-US" sz="1000" kern="0" spc="-1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letters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at</a:t>
            </a:r>
            <a:r>
              <a:rPr lang="en-US" sz="1000" kern="0" spc="-10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the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dirty="0">
                <a:latin typeface="Arial"/>
                <a:cs typeface="Arial"/>
              </a:rPr>
              <a:t>same</a:t>
            </a:r>
            <a:r>
              <a:rPr lang="en-US" sz="1000" kern="0" spc="-5" dirty="0">
                <a:latin typeface="Arial"/>
                <a:cs typeface="Arial"/>
              </a:rPr>
              <a:t> </a:t>
            </a:r>
            <a:r>
              <a:rPr lang="en-US" sz="1000" kern="0" spc="-10" dirty="0">
                <a:latin typeface="Arial"/>
                <a:cs typeface="Arial"/>
              </a:rPr>
              <a:t>time.</a:t>
            </a:r>
            <a:endParaRPr lang="en-US" sz="1000" kern="0" dirty="0">
              <a:latin typeface="Arial"/>
              <a:cs typeface="Arial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3B2F2181-6A23-DFE9-3450-25A1BE19E6DE}"/>
              </a:ext>
            </a:extLst>
          </p:cNvPr>
          <p:cNvGrpSpPr/>
          <p:nvPr userDrawn="1"/>
        </p:nvGrpSpPr>
        <p:grpSpPr>
          <a:xfrm>
            <a:off x="330200" y="2915154"/>
            <a:ext cx="2489200" cy="2812796"/>
            <a:chOff x="342900" y="2915154"/>
            <a:chExt cx="2489200" cy="2812796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0EC1F78-A470-36EC-0D22-5F983D96E3B8}"/>
                </a:ext>
              </a:extLst>
            </p:cNvPr>
            <p:cNvSpPr/>
            <p:nvPr/>
          </p:nvSpPr>
          <p:spPr>
            <a:xfrm>
              <a:off x="342900" y="2915154"/>
              <a:ext cx="2489200" cy="0"/>
            </a:xfrm>
            <a:custGeom>
              <a:avLst/>
              <a:gdLst/>
              <a:ahLst/>
              <a:cxnLst/>
              <a:rect l="l" t="t" r="r" b="b"/>
              <a:pathLst>
                <a:path w="2489200">
                  <a:moveTo>
                    <a:pt x="0" y="0"/>
                  </a:moveTo>
                  <a:lnTo>
                    <a:pt x="2488882" y="0"/>
                  </a:lnTo>
                </a:path>
              </a:pathLst>
            </a:custGeom>
            <a:ln w="25400">
              <a:solidFill>
                <a:srgbClr val="2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832F16FE-6C9F-02AF-A356-750F2FBE5893}"/>
                </a:ext>
              </a:extLst>
            </p:cNvPr>
            <p:cNvSpPr/>
            <p:nvPr/>
          </p:nvSpPr>
          <p:spPr>
            <a:xfrm>
              <a:off x="342900" y="5727950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3182" y="0"/>
                  </a:lnTo>
                </a:path>
              </a:pathLst>
            </a:custGeom>
            <a:ln w="25400">
              <a:solidFill>
                <a:srgbClr val="2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 descr="A blue phon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4687C67-321C-1A55-C0F2-18AA156B0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0200" y="3482952"/>
            <a:ext cx="191942" cy="270141"/>
          </a:xfrm>
          <a:prstGeom prst="rect">
            <a:avLst/>
          </a:prstGeom>
        </p:spPr>
      </p:pic>
      <p:pic>
        <p:nvPicPr>
          <p:cNvPr id="19" name="Picture 18" descr="Blue pictograms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8869924C-9FE3-97A2-3029-039A133C6D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0200" y="3993880"/>
            <a:ext cx="241705" cy="220378"/>
          </a:xfrm>
          <a:prstGeom prst="rect">
            <a:avLst/>
          </a:prstGeom>
        </p:spPr>
      </p:pic>
      <p:pic>
        <p:nvPicPr>
          <p:cNvPr id="21" name="Picture 20" descr="A picture containing graphics, symbol, screenshot, clipart&#10;&#10;Description automatically generated">
            <a:extLst>
              <a:ext uri="{FF2B5EF4-FFF2-40B4-BE49-F238E27FC236}">
                <a16:creationId xmlns:a16="http://schemas.microsoft.com/office/drawing/2014/main" id="{15E9FA51-32C0-85FC-AB6A-A7941FDD0D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0200" y="4536070"/>
            <a:ext cx="291468" cy="227487"/>
          </a:xfrm>
          <a:prstGeom prst="rect">
            <a:avLst/>
          </a:prstGeom>
        </p:spPr>
      </p:pic>
      <p:pic>
        <p:nvPicPr>
          <p:cNvPr id="23" name="Picture 22" descr="A picture containing symbol, graphics, font, logo&#10;&#10;Description automatically generated">
            <a:extLst>
              <a:ext uri="{FF2B5EF4-FFF2-40B4-BE49-F238E27FC236}">
                <a16:creationId xmlns:a16="http://schemas.microsoft.com/office/drawing/2014/main" id="{E3E93454-C6A8-A4B5-9814-EEF622FD1CD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200" y="5891532"/>
            <a:ext cx="270141" cy="206160"/>
          </a:xfrm>
          <a:prstGeom prst="rect">
            <a:avLst/>
          </a:prstGeom>
        </p:spPr>
      </p:pic>
      <p:sp>
        <p:nvSpPr>
          <p:cNvPr id="24" name="object 45">
            <a:extLst>
              <a:ext uri="{FF2B5EF4-FFF2-40B4-BE49-F238E27FC236}">
                <a16:creationId xmlns:a16="http://schemas.microsoft.com/office/drawing/2014/main" id="{EB5DFE74-9E06-7B98-0522-669937D4A6B1}"/>
              </a:ext>
            </a:extLst>
          </p:cNvPr>
          <p:cNvSpPr txBox="1"/>
          <p:nvPr userDrawn="1"/>
        </p:nvSpPr>
        <p:spPr>
          <a:xfrm>
            <a:off x="330200" y="7192404"/>
            <a:ext cx="4422140" cy="4343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600" spc="-10" dirty="0">
                <a:solidFill>
                  <a:schemeClr val="tx1"/>
                </a:solidFill>
                <a:latin typeface="Arial Black"/>
                <a:cs typeface="Arial Black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6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 marR="5080">
              <a:lnSpc>
                <a:spcPts val="800"/>
              </a:lnSpc>
              <a:spcBef>
                <a:spcPts val="520"/>
              </a:spcBef>
            </a:pP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For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individuals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with</a:t>
            </a:r>
            <a:r>
              <a:rPr sz="700" spc="1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disabilities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or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individuals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who</a:t>
            </a:r>
            <a:r>
              <a:rPr sz="700" spc="1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speak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a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language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other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than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English,</a:t>
            </a:r>
            <a:r>
              <a:rPr sz="700" spc="1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OHA</a:t>
            </a:r>
            <a:r>
              <a:rPr sz="7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can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provide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information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in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alternate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formats</a:t>
            </a:r>
            <a:r>
              <a:rPr sz="700" spc="50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such</a:t>
            </a:r>
            <a:r>
              <a:rPr sz="700" spc="-1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as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translations, large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print or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braille.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Contact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503-945-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5488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(all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relay calls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accepted)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or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feedback@odhsoha.oregon.gov.</a:t>
            </a:r>
            <a:endParaRPr sz="700" dirty="0">
              <a:solidFill>
                <a:srgbClr val="6D6E7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672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A66103-7D9E-9797-B242-3F4745139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0287" y="6940319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f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https://www.oregon.gov/oha/PHE/Documents/OHP_Flyer_C.pptx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C9FCE4-B531-4062-A750-6F3BCFC111F2}"/>
</file>

<file path=customXml/itemProps2.xml><?xml version="1.0" encoding="utf-8"?>
<ds:datastoreItem xmlns:ds="http://schemas.openxmlformats.org/officeDocument/2006/customXml" ds:itemID="{0542D2F3-8893-4F8A-AEE9-DD00B84EF597}"/>
</file>

<file path=customXml/itemProps3.xml><?xml version="1.0" encoding="utf-8"?>
<ds:datastoreItem xmlns:ds="http://schemas.openxmlformats.org/officeDocument/2006/customXml" ds:itemID="{49C01936-3D92-4357-BD9C-B939439BB0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6</cp:revision>
  <cp:lastPrinted>2023-05-25T07:27:44Z</cp:lastPrinted>
  <dcterms:created xsi:type="dcterms:W3CDTF">2023-05-25T05:59:53Z</dcterms:created>
  <dcterms:modified xsi:type="dcterms:W3CDTF">2023-05-31T18:06:21Z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