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notesMasterIdLst>
    <p:notesMasterId r:id="rId23"/>
  </p:notesMasterIdLst>
  <p:sldIdLst>
    <p:sldId id="256" r:id="rId2"/>
    <p:sldId id="271" r:id="rId3"/>
    <p:sldId id="257" r:id="rId4"/>
    <p:sldId id="276" r:id="rId5"/>
    <p:sldId id="258" r:id="rId6"/>
    <p:sldId id="269" r:id="rId7"/>
    <p:sldId id="260" r:id="rId8"/>
    <p:sldId id="261" r:id="rId9"/>
    <p:sldId id="262" r:id="rId10"/>
    <p:sldId id="263" r:id="rId11"/>
    <p:sldId id="277" r:id="rId12"/>
    <p:sldId id="265" r:id="rId13"/>
    <p:sldId id="278" r:id="rId14"/>
    <p:sldId id="279" r:id="rId15"/>
    <p:sldId id="270" r:id="rId16"/>
    <p:sldId id="274" r:id="rId17"/>
    <p:sldId id="281" r:id="rId18"/>
    <p:sldId id="282" r:id="rId19"/>
    <p:sldId id="283" r:id="rId20"/>
    <p:sldId id="268" r:id="rId21"/>
    <p:sldId id="280"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GLER Angel M * BOA" initials="LAM*B" lastIdx="4" clrIdx="0">
    <p:extLst>
      <p:ext uri="{19B8F6BF-5375-455C-9EA6-DF929625EA0E}">
        <p15:presenceInfo xmlns:p15="http://schemas.microsoft.com/office/powerpoint/2012/main" userId="S-1-5-21-1220945662-2146788605-839522115-42343" providerId="AD"/>
      </p:ext>
    </p:extLst>
  </p:cmAuthor>
  <p:cmAuthor id="2" name="NADEAU Julie * BOA" initials="NJ*B" lastIdx="9" clrIdx="1">
    <p:extLst>
      <p:ext uri="{19B8F6BF-5375-455C-9EA6-DF929625EA0E}">
        <p15:presenceInfo xmlns:p15="http://schemas.microsoft.com/office/powerpoint/2012/main" userId="S-1-5-21-1220945662-2146788605-839522115-417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63" autoAdjust="0"/>
    <p:restoredTop sz="94660"/>
  </p:normalViewPr>
  <p:slideViewPr>
    <p:cSldViewPr snapToGrid="0">
      <p:cViewPr varScale="1">
        <p:scale>
          <a:sx n="91" d="100"/>
          <a:sy n="91" d="100"/>
        </p:scale>
        <p:origin x="102"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FEE38C-A29A-4D2E-A3CB-16460EE3A345}" type="datetimeFigureOut">
              <a:rPr lang="en-US" smtClean="0"/>
              <a:t>11/5/2020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C7174A-7D06-4714-B6FC-E471C24A1EC8}" type="slidenum">
              <a:rPr lang="en-US" smtClean="0"/>
              <a:t>‹#›</a:t>
            </a:fld>
            <a:endParaRPr lang="en-US"/>
          </a:p>
        </p:txBody>
      </p:sp>
    </p:spTree>
    <p:extLst>
      <p:ext uri="{BB962C8B-B14F-4D97-AF65-F5344CB8AC3E}">
        <p14:creationId xmlns:p14="http://schemas.microsoft.com/office/powerpoint/2010/main" val="2811774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7174A-7D06-4714-B6FC-E471C24A1EC8}" type="slidenum">
              <a:rPr lang="en-US" smtClean="0"/>
              <a:t>1</a:t>
            </a:fld>
            <a:endParaRPr lang="en-US"/>
          </a:p>
        </p:txBody>
      </p:sp>
    </p:spTree>
    <p:extLst>
      <p:ext uri="{BB962C8B-B14F-4D97-AF65-F5344CB8AC3E}">
        <p14:creationId xmlns:p14="http://schemas.microsoft.com/office/powerpoint/2010/main" val="41010615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7174A-7D06-4714-B6FC-E471C24A1EC8}" type="slidenum">
              <a:rPr lang="en-US" smtClean="0"/>
              <a:t>10</a:t>
            </a:fld>
            <a:endParaRPr lang="en-US"/>
          </a:p>
        </p:txBody>
      </p:sp>
    </p:spTree>
    <p:extLst>
      <p:ext uri="{BB962C8B-B14F-4D97-AF65-F5344CB8AC3E}">
        <p14:creationId xmlns:p14="http://schemas.microsoft.com/office/powerpoint/2010/main" val="7745850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7174A-7D06-4714-B6FC-E471C24A1EC8}" type="slidenum">
              <a:rPr lang="en-US" smtClean="0"/>
              <a:t>11</a:t>
            </a:fld>
            <a:endParaRPr lang="en-US"/>
          </a:p>
        </p:txBody>
      </p:sp>
    </p:spTree>
    <p:extLst>
      <p:ext uri="{BB962C8B-B14F-4D97-AF65-F5344CB8AC3E}">
        <p14:creationId xmlns:p14="http://schemas.microsoft.com/office/powerpoint/2010/main" val="32650150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7174A-7D06-4714-B6FC-E471C24A1EC8}" type="slidenum">
              <a:rPr lang="en-US" smtClean="0"/>
              <a:t>12</a:t>
            </a:fld>
            <a:endParaRPr lang="en-US"/>
          </a:p>
        </p:txBody>
      </p:sp>
    </p:spTree>
    <p:extLst>
      <p:ext uri="{BB962C8B-B14F-4D97-AF65-F5344CB8AC3E}">
        <p14:creationId xmlns:p14="http://schemas.microsoft.com/office/powerpoint/2010/main" val="30883762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7174A-7D06-4714-B6FC-E471C24A1EC8}" type="slidenum">
              <a:rPr lang="en-US" smtClean="0"/>
              <a:t>13</a:t>
            </a:fld>
            <a:endParaRPr lang="en-US"/>
          </a:p>
        </p:txBody>
      </p:sp>
    </p:spTree>
    <p:extLst>
      <p:ext uri="{BB962C8B-B14F-4D97-AF65-F5344CB8AC3E}">
        <p14:creationId xmlns:p14="http://schemas.microsoft.com/office/powerpoint/2010/main" val="351813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7174A-7D06-4714-B6FC-E471C24A1EC8}" type="slidenum">
              <a:rPr lang="en-US" smtClean="0"/>
              <a:t>14</a:t>
            </a:fld>
            <a:endParaRPr lang="en-US"/>
          </a:p>
        </p:txBody>
      </p:sp>
    </p:spTree>
    <p:extLst>
      <p:ext uri="{BB962C8B-B14F-4D97-AF65-F5344CB8AC3E}">
        <p14:creationId xmlns:p14="http://schemas.microsoft.com/office/powerpoint/2010/main" val="13387041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7174A-7D06-4714-B6FC-E471C24A1EC8}" type="slidenum">
              <a:rPr lang="en-US" smtClean="0"/>
              <a:t>15</a:t>
            </a:fld>
            <a:endParaRPr lang="en-US"/>
          </a:p>
        </p:txBody>
      </p:sp>
    </p:spTree>
    <p:extLst>
      <p:ext uri="{BB962C8B-B14F-4D97-AF65-F5344CB8AC3E}">
        <p14:creationId xmlns:p14="http://schemas.microsoft.com/office/powerpoint/2010/main" val="13410736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7174A-7D06-4714-B6FC-E471C24A1EC8}" type="slidenum">
              <a:rPr lang="en-US" smtClean="0"/>
              <a:t>16</a:t>
            </a:fld>
            <a:endParaRPr lang="en-US"/>
          </a:p>
        </p:txBody>
      </p:sp>
    </p:spTree>
    <p:extLst>
      <p:ext uri="{BB962C8B-B14F-4D97-AF65-F5344CB8AC3E}">
        <p14:creationId xmlns:p14="http://schemas.microsoft.com/office/powerpoint/2010/main" val="37951238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7174A-7D06-4714-B6FC-E471C24A1EC8}" type="slidenum">
              <a:rPr lang="en-US" smtClean="0"/>
              <a:t>20</a:t>
            </a:fld>
            <a:endParaRPr lang="en-US"/>
          </a:p>
        </p:txBody>
      </p:sp>
    </p:spTree>
    <p:extLst>
      <p:ext uri="{BB962C8B-B14F-4D97-AF65-F5344CB8AC3E}">
        <p14:creationId xmlns:p14="http://schemas.microsoft.com/office/powerpoint/2010/main" val="33849500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7174A-7D06-4714-B6FC-E471C24A1EC8}" type="slidenum">
              <a:rPr lang="en-US" smtClean="0"/>
              <a:t>21</a:t>
            </a:fld>
            <a:endParaRPr lang="en-US"/>
          </a:p>
        </p:txBody>
      </p:sp>
    </p:spTree>
    <p:extLst>
      <p:ext uri="{BB962C8B-B14F-4D97-AF65-F5344CB8AC3E}">
        <p14:creationId xmlns:p14="http://schemas.microsoft.com/office/powerpoint/2010/main" val="1503358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7174A-7D06-4714-B6FC-E471C24A1EC8}" type="slidenum">
              <a:rPr lang="en-US" smtClean="0"/>
              <a:t>2</a:t>
            </a:fld>
            <a:endParaRPr lang="en-US"/>
          </a:p>
        </p:txBody>
      </p:sp>
    </p:spTree>
    <p:extLst>
      <p:ext uri="{BB962C8B-B14F-4D97-AF65-F5344CB8AC3E}">
        <p14:creationId xmlns:p14="http://schemas.microsoft.com/office/powerpoint/2010/main" val="2889303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7174A-7D06-4714-B6FC-E471C24A1EC8}" type="slidenum">
              <a:rPr lang="en-US" smtClean="0"/>
              <a:t>3</a:t>
            </a:fld>
            <a:endParaRPr lang="en-US"/>
          </a:p>
        </p:txBody>
      </p:sp>
    </p:spTree>
    <p:extLst>
      <p:ext uri="{BB962C8B-B14F-4D97-AF65-F5344CB8AC3E}">
        <p14:creationId xmlns:p14="http://schemas.microsoft.com/office/powerpoint/2010/main" val="18565689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7174A-7D06-4714-B6FC-E471C24A1EC8}" type="slidenum">
              <a:rPr lang="en-US" smtClean="0"/>
              <a:t>4</a:t>
            </a:fld>
            <a:endParaRPr lang="en-US"/>
          </a:p>
        </p:txBody>
      </p:sp>
    </p:spTree>
    <p:extLst>
      <p:ext uri="{BB962C8B-B14F-4D97-AF65-F5344CB8AC3E}">
        <p14:creationId xmlns:p14="http://schemas.microsoft.com/office/powerpoint/2010/main" val="1497715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7174A-7D06-4714-B6FC-E471C24A1EC8}" type="slidenum">
              <a:rPr lang="en-US" smtClean="0"/>
              <a:t>5</a:t>
            </a:fld>
            <a:endParaRPr lang="en-US"/>
          </a:p>
        </p:txBody>
      </p:sp>
    </p:spTree>
    <p:extLst>
      <p:ext uri="{BB962C8B-B14F-4D97-AF65-F5344CB8AC3E}">
        <p14:creationId xmlns:p14="http://schemas.microsoft.com/office/powerpoint/2010/main" val="4076719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7174A-7D06-4714-B6FC-E471C24A1EC8}" type="slidenum">
              <a:rPr lang="en-US" smtClean="0"/>
              <a:t>6</a:t>
            </a:fld>
            <a:endParaRPr lang="en-US"/>
          </a:p>
        </p:txBody>
      </p:sp>
    </p:spTree>
    <p:extLst>
      <p:ext uri="{BB962C8B-B14F-4D97-AF65-F5344CB8AC3E}">
        <p14:creationId xmlns:p14="http://schemas.microsoft.com/office/powerpoint/2010/main" val="2999626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7174A-7D06-4714-B6FC-E471C24A1EC8}" type="slidenum">
              <a:rPr lang="en-US" smtClean="0"/>
              <a:t>7</a:t>
            </a:fld>
            <a:endParaRPr lang="en-US"/>
          </a:p>
        </p:txBody>
      </p:sp>
    </p:spTree>
    <p:extLst>
      <p:ext uri="{BB962C8B-B14F-4D97-AF65-F5344CB8AC3E}">
        <p14:creationId xmlns:p14="http://schemas.microsoft.com/office/powerpoint/2010/main" val="3075792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7174A-7D06-4714-B6FC-E471C24A1EC8}" type="slidenum">
              <a:rPr lang="en-US" smtClean="0"/>
              <a:t>8</a:t>
            </a:fld>
            <a:endParaRPr lang="en-US"/>
          </a:p>
        </p:txBody>
      </p:sp>
    </p:spTree>
    <p:extLst>
      <p:ext uri="{BB962C8B-B14F-4D97-AF65-F5344CB8AC3E}">
        <p14:creationId xmlns:p14="http://schemas.microsoft.com/office/powerpoint/2010/main" val="3484665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C7174A-7D06-4714-B6FC-E471C24A1EC8}" type="slidenum">
              <a:rPr lang="en-US" smtClean="0"/>
              <a:t>9</a:t>
            </a:fld>
            <a:endParaRPr lang="en-US"/>
          </a:p>
        </p:txBody>
      </p:sp>
    </p:spTree>
    <p:extLst>
      <p:ext uri="{BB962C8B-B14F-4D97-AF65-F5344CB8AC3E}">
        <p14:creationId xmlns:p14="http://schemas.microsoft.com/office/powerpoint/2010/main" val="2247647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6BAEE5-743A-4299-99A3-DFAF5563FF41}"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Published November 2020</a:t>
            </a:r>
            <a:endParaRPr lang="en-US"/>
          </a:p>
        </p:txBody>
      </p:sp>
      <p:sp>
        <p:nvSpPr>
          <p:cNvPr id="6" name="Slide Number Placeholder 5"/>
          <p:cNvSpPr>
            <a:spLocks noGrp="1"/>
          </p:cNvSpPr>
          <p:nvPr>
            <p:ph type="sldNum" sz="quarter" idx="12"/>
          </p:nvPr>
        </p:nvSpPr>
        <p:spPr/>
        <p:txBody>
          <a:bodyPr/>
          <a:lstStyle/>
          <a:p>
            <a:fld id="{2D3C0AA3-09EF-49C5-98BF-1145BD3F3D99}" type="slidenum">
              <a:rPr lang="en-US" smtClean="0"/>
              <a:t>‹#›</a:t>
            </a:fld>
            <a:endParaRPr lang="en-US"/>
          </a:p>
        </p:txBody>
      </p:sp>
    </p:spTree>
    <p:extLst>
      <p:ext uri="{BB962C8B-B14F-4D97-AF65-F5344CB8AC3E}">
        <p14:creationId xmlns:p14="http://schemas.microsoft.com/office/powerpoint/2010/main" val="898342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3899B82-6EC7-4B06-B03A-9A818DBCC2AB}"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Published November 2020</a:t>
            </a:r>
            <a:endParaRPr lang="en-US"/>
          </a:p>
        </p:txBody>
      </p:sp>
      <p:sp>
        <p:nvSpPr>
          <p:cNvPr id="6" name="Slide Number Placeholder 5"/>
          <p:cNvSpPr>
            <a:spLocks noGrp="1"/>
          </p:cNvSpPr>
          <p:nvPr>
            <p:ph type="sldNum" sz="quarter" idx="12"/>
          </p:nvPr>
        </p:nvSpPr>
        <p:spPr/>
        <p:txBody>
          <a:bodyPr/>
          <a:lstStyle/>
          <a:p>
            <a:fld id="{2D3C0AA3-09EF-49C5-98BF-1145BD3F3D99}" type="slidenum">
              <a:rPr lang="en-US" smtClean="0"/>
              <a:t>‹#›</a:t>
            </a:fld>
            <a:endParaRPr lang="en-US"/>
          </a:p>
        </p:txBody>
      </p:sp>
    </p:spTree>
    <p:extLst>
      <p:ext uri="{BB962C8B-B14F-4D97-AF65-F5344CB8AC3E}">
        <p14:creationId xmlns:p14="http://schemas.microsoft.com/office/powerpoint/2010/main" val="3353318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AD985B7-814C-4C0F-9FDB-0C775F85F706}"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Published November 2020</a:t>
            </a:r>
            <a:endParaRPr lang="en-US"/>
          </a:p>
        </p:txBody>
      </p:sp>
      <p:sp>
        <p:nvSpPr>
          <p:cNvPr id="6" name="Slide Number Placeholder 5"/>
          <p:cNvSpPr>
            <a:spLocks noGrp="1"/>
          </p:cNvSpPr>
          <p:nvPr>
            <p:ph type="sldNum" sz="quarter" idx="12"/>
          </p:nvPr>
        </p:nvSpPr>
        <p:spPr/>
        <p:txBody>
          <a:bodyPr/>
          <a:lstStyle/>
          <a:p>
            <a:fld id="{2D3C0AA3-09EF-49C5-98BF-1145BD3F3D9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48710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FF7E6BF-323C-4947-8110-5AEA097CB84D}"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Published November 2020</a:t>
            </a:r>
            <a:endParaRPr lang="en-US"/>
          </a:p>
        </p:txBody>
      </p:sp>
      <p:sp>
        <p:nvSpPr>
          <p:cNvPr id="6" name="Slide Number Placeholder 5"/>
          <p:cNvSpPr>
            <a:spLocks noGrp="1"/>
          </p:cNvSpPr>
          <p:nvPr>
            <p:ph type="sldNum" sz="quarter" idx="12"/>
          </p:nvPr>
        </p:nvSpPr>
        <p:spPr/>
        <p:txBody>
          <a:bodyPr/>
          <a:lstStyle/>
          <a:p>
            <a:fld id="{2D3C0AA3-09EF-49C5-98BF-1145BD3F3D99}" type="slidenum">
              <a:rPr lang="en-US" smtClean="0"/>
              <a:t>‹#›</a:t>
            </a:fld>
            <a:endParaRPr lang="en-US"/>
          </a:p>
        </p:txBody>
      </p:sp>
    </p:spTree>
    <p:extLst>
      <p:ext uri="{BB962C8B-B14F-4D97-AF65-F5344CB8AC3E}">
        <p14:creationId xmlns:p14="http://schemas.microsoft.com/office/powerpoint/2010/main" val="4415246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D0B57D5-8813-4515-8223-D61000327530}"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Published November 2020</a:t>
            </a:r>
            <a:endParaRPr lang="en-US"/>
          </a:p>
        </p:txBody>
      </p:sp>
      <p:sp>
        <p:nvSpPr>
          <p:cNvPr id="6" name="Slide Number Placeholder 5"/>
          <p:cNvSpPr>
            <a:spLocks noGrp="1"/>
          </p:cNvSpPr>
          <p:nvPr>
            <p:ph type="sldNum" sz="quarter" idx="12"/>
          </p:nvPr>
        </p:nvSpPr>
        <p:spPr/>
        <p:txBody>
          <a:bodyPr/>
          <a:lstStyle/>
          <a:p>
            <a:fld id="{2D3C0AA3-09EF-49C5-98BF-1145BD3F3D9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870451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3356226-82F3-4B07-BCDE-AF7C086B83D5}"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Published November 2020</a:t>
            </a:r>
            <a:endParaRPr lang="en-US"/>
          </a:p>
        </p:txBody>
      </p:sp>
      <p:sp>
        <p:nvSpPr>
          <p:cNvPr id="6" name="Slide Number Placeholder 5"/>
          <p:cNvSpPr>
            <a:spLocks noGrp="1"/>
          </p:cNvSpPr>
          <p:nvPr>
            <p:ph type="sldNum" sz="quarter" idx="12"/>
          </p:nvPr>
        </p:nvSpPr>
        <p:spPr/>
        <p:txBody>
          <a:bodyPr/>
          <a:lstStyle/>
          <a:p>
            <a:fld id="{2D3C0AA3-09EF-49C5-98BF-1145BD3F3D99}" type="slidenum">
              <a:rPr lang="en-US" smtClean="0"/>
              <a:t>‹#›</a:t>
            </a:fld>
            <a:endParaRPr lang="en-US"/>
          </a:p>
        </p:txBody>
      </p:sp>
    </p:spTree>
    <p:extLst>
      <p:ext uri="{BB962C8B-B14F-4D97-AF65-F5344CB8AC3E}">
        <p14:creationId xmlns:p14="http://schemas.microsoft.com/office/powerpoint/2010/main" val="17095121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18A047-FFB8-4C88-934B-5D132B244A75}"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Published November 2020</a:t>
            </a:r>
            <a:endParaRPr lang="en-US"/>
          </a:p>
        </p:txBody>
      </p:sp>
      <p:sp>
        <p:nvSpPr>
          <p:cNvPr id="6" name="Slide Number Placeholder 5"/>
          <p:cNvSpPr>
            <a:spLocks noGrp="1"/>
          </p:cNvSpPr>
          <p:nvPr>
            <p:ph type="sldNum" sz="quarter" idx="12"/>
          </p:nvPr>
        </p:nvSpPr>
        <p:spPr/>
        <p:txBody>
          <a:bodyPr/>
          <a:lstStyle/>
          <a:p>
            <a:fld id="{2D3C0AA3-09EF-49C5-98BF-1145BD3F3D99}" type="slidenum">
              <a:rPr lang="en-US" smtClean="0"/>
              <a:t>‹#›</a:t>
            </a:fld>
            <a:endParaRPr lang="en-US"/>
          </a:p>
        </p:txBody>
      </p:sp>
    </p:spTree>
    <p:extLst>
      <p:ext uri="{BB962C8B-B14F-4D97-AF65-F5344CB8AC3E}">
        <p14:creationId xmlns:p14="http://schemas.microsoft.com/office/powerpoint/2010/main" val="7216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F846C8-7CCC-4ED3-B022-088C2ADCEF92}"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Published November 2020</a:t>
            </a:r>
            <a:endParaRPr lang="en-US"/>
          </a:p>
        </p:txBody>
      </p:sp>
      <p:sp>
        <p:nvSpPr>
          <p:cNvPr id="6" name="Slide Number Placeholder 5"/>
          <p:cNvSpPr>
            <a:spLocks noGrp="1"/>
          </p:cNvSpPr>
          <p:nvPr>
            <p:ph type="sldNum" sz="quarter" idx="12"/>
          </p:nvPr>
        </p:nvSpPr>
        <p:spPr/>
        <p:txBody>
          <a:bodyPr/>
          <a:lstStyle/>
          <a:p>
            <a:fld id="{2D3C0AA3-09EF-49C5-98BF-1145BD3F3D99}" type="slidenum">
              <a:rPr lang="en-US" smtClean="0"/>
              <a:t>‹#›</a:t>
            </a:fld>
            <a:endParaRPr lang="en-US"/>
          </a:p>
        </p:txBody>
      </p:sp>
    </p:spTree>
    <p:extLst>
      <p:ext uri="{BB962C8B-B14F-4D97-AF65-F5344CB8AC3E}">
        <p14:creationId xmlns:p14="http://schemas.microsoft.com/office/powerpoint/2010/main" val="1515685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00ACB5-09A3-4028-8580-73167221E5F7}"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Published November 2020</a:t>
            </a:r>
            <a:endParaRPr lang="en-US"/>
          </a:p>
        </p:txBody>
      </p:sp>
      <p:sp>
        <p:nvSpPr>
          <p:cNvPr id="6" name="Slide Number Placeholder 5"/>
          <p:cNvSpPr>
            <a:spLocks noGrp="1"/>
          </p:cNvSpPr>
          <p:nvPr>
            <p:ph type="sldNum" sz="quarter" idx="12"/>
          </p:nvPr>
        </p:nvSpPr>
        <p:spPr/>
        <p:txBody>
          <a:bodyPr/>
          <a:lstStyle/>
          <a:p>
            <a:fld id="{2D3C0AA3-09EF-49C5-98BF-1145BD3F3D99}" type="slidenum">
              <a:rPr lang="en-US" smtClean="0"/>
              <a:t>‹#›</a:t>
            </a:fld>
            <a:endParaRPr lang="en-US"/>
          </a:p>
        </p:txBody>
      </p:sp>
    </p:spTree>
    <p:extLst>
      <p:ext uri="{BB962C8B-B14F-4D97-AF65-F5344CB8AC3E}">
        <p14:creationId xmlns:p14="http://schemas.microsoft.com/office/powerpoint/2010/main" val="4223860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FC9EE67-9861-448F-A5D5-D6F31B0B57FE}" type="datetime1">
              <a:rPr lang="en-US" smtClean="0"/>
              <a:t>11/5/2020</a:t>
            </a:fld>
            <a:endParaRPr lang="en-US"/>
          </a:p>
        </p:txBody>
      </p:sp>
      <p:sp>
        <p:nvSpPr>
          <p:cNvPr id="5" name="Footer Placeholder 4"/>
          <p:cNvSpPr>
            <a:spLocks noGrp="1"/>
          </p:cNvSpPr>
          <p:nvPr>
            <p:ph type="ftr" sz="quarter" idx="11"/>
          </p:nvPr>
        </p:nvSpPr>
        <p:spPr/>
        <p:txBody>
          <a:bodyPr/>
          <a:lstStyle/>
          <a:p>
            <a:r>
              <a:rPr lang="en-US" smtClean="0"/>
              <a:t>Published November 2020</a:t>
            </a:r>
            <a:endParaRPr lang="en-US"/>
          </a:p>
        </p:txBody>
      </p:sp>
      <p:sp>
        <p:nvSpPr>
          <p:cNvPr id="6" name="Slide Number Placeholder 5"/>
          <p:cNvSpPr>
            <a:spLocks noGrp="1"/>
          </p:cNvSpPr>
          <p:nvPr>
            <p:ph type="sldNum" sz="quarter" idx="12"/>
          </p:nvPr>
        </p:nvSpPr>
        <p:spPr/>
        <p:txBody>
          <a:bodyPr/>
          <a:lstStyle/>
          <a:p>
            <a:fld id="{2D3C0AA3-09EF-49C5-98BF-1145BD3F3D99}" type="slidenum">
              <a:rPr lang="en-US" smtClean="0"/>
              <a:t>‹#›</a:t>
            </a:fld>
            <a:endParaRPr lang="en-US"/>
          </a:p>
        </p:txBody>
      </p:sp>
    </p:spTree>
    <p:extLst>
      <p:ext uri="{BB962C8B-B14F-4D97-AF65-F5344CB8AC3E}">
        <p14:creationId xmlns:p14="http://schemas.microsoft.com/office/powerpoint/2010/main" val="503258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93235F-97C0-4C51-98D8-5C6A71663387}" type="datetime1">
              <a:rPr lang="en-US" smtClean="0"/>
              <a:t>11/5/2020</a:t>
            </a:fld>
            <a:endParaRPr lang="en-US"/>
          </a:p>
        </p:txBody>
      </p:sp>
      <p:sp>
        <p:nvSpPr>
          <p:cNvPr id="6" name="Footer Placeholder 5"/>
          <p:cNvSpPr>
            <a:spLocks noGrp="1"/>
          </p:cNvSpPr>
          <p:nvPr>
            <p:ph type="ftr" sz="quarter" idx="11"/>
          </p:nvPr>
        </p:nvSpPr>
        <p:spPr/>
        <p:txBody>
          <a:bodyPr/>
          <a:lstStyle/>
          <a:p>
            <a:r>
              <a:rPr lang="en-US" smtClean="0"/>
              <a:t>Published November 2020</a:t>
            </a:r>
            <a:endParaRPr lang="en-US"/>
          </a:p>
        </p:txBody>
      </p:sp>
      <p:sp>
        <p:nvSpPr>
          <p:cNvPr id="7" name="Slide Number Placeholder 6"/>
          <p:cNvSpPr>
            <a:spLocks noGrp="1"/>
          </p:cNvSpPr>
          <p:nvPr>
            <p:ph type="sldNum" sz="quarter" idx="12"/>
          </p:nvPr>
        </p:nvSpPr>
        <p:spPr/>
        <p:txBody>
          <a:bodyPr/>
          <a:lstStyle/>
          <a:p>
            <a:fld id="{2D3C0AA3-09EF-49C5-98BF-1145BD3F3D99}" type="slidenum">
              <a:rPr lang="en-US" smtClean="0"/>
              <a:t>‹#›</a:t>
            </a:fld>
            <a:endParaRPr lang="en-US"/>
          </a:p>
        </p:txBody>
      </p:sp>
    </p:spTree>
    <p:extLst>
      <p:ext uri="{BB962C8B-B14F-4D97-AF65-F5344CB8AC3E}">
        <p14:creationId xmlns:p14="http://schemas.microsoft.com/office/powerpoint/2010/main" val="3535104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E665B01-9340-426C-A640-B30D443A524A}" type="datetime1">
              <a:rPr lang="en-US" smtClean="0"/>
              <a:t>11/5/2020</a:t>
            </a:fld>
            <a:endParaRPr lang="en-US"/>
          </a:p>
        </p:txBody>
      </p:sp>
      <p:sp>
        <p:nvSpPr>
          <p:cNvPr id="8" name="Footer Placeholder 7"/>
          <p:cNvSpPr>
            <a:spLocks noGrp="1"/>
          </p:cNvSpPr>
          <p:nvPr>
            <p:ph type="ftr" sz="quarter" idx="11"/>
          </p:nvPr>
        </p:nvSpPr>
        <p:spPr/>
        <p:txBody>
          <a:bodyPr/>
          <a:lstStyle/>
          <a:p>
            <a:r>
              <a:rPr lang="en-US" smtClean="0"/>
              <a:t>Published November 2020</a:t>
            </a:r>
            <a:endParaRPr lang="en-US"/>
          </a:p>
        </p:txBody>
      </p:sp>
      <p:sp>
        <p:nvSpPr>
          <p:cNvPr id="9" name="Slide Number Placeholder 8"/>
          <p:cNvSpPr>
            <a:spLocks noGrp="1"/>
          </p:cNvSpPr>
          <p:nvPr>
            <p:ph type="sldNum" sz="quarter" idx="12"/>
          </p:nvPr>
        </p:nvSpPr>
        <p:spPr/>
        <p:txBody>
          <a:bodyPr/>
          <a:lstStyle/>
          <a:p>
            <a:fld id="{2D3C0AA3-09EF-49C5-98BF-1145BD3F3D99}" type="slidenum">
              <a:rPr lang="en-US" smtClean="0"/>
              <a:t>‹#›</a:t>
            </a:fld>
            <a:endParaRPr lang="en-US"/>
          </a:p>
        </p:txBody>
      </p:sp>
    </p:spTree>
    <p:extLst>
      <p:ext uri="{BB962C8B-B14F-4D97-AF65-F5344CB8AC3E}">
        <p14:creationId xmlns:p14="http://schemas.microsoft.com/office/powerpoint/2010/main" val="3314987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F1A75B-2DD4-4F87-8EE7-8C94095087A2}" type="datetime1">
              <a:rPr lang="en-US" smtClean="0"/>
              <a:t>11/5/2020</a:t>
            </a:fld>
            <a:endParaRPr lang="en-US"/>
          </a:p>
        </p:txBody>
      </p:sp>
      <p:sp>
        <p:nvSpPr>
          <p:cNvPr id="4" name="Footer Placeholder 3"/>
          <p:cNvSpPr>
            <a:spLocks noGrp="1"/>
          </p:cNvSpPr>
          <p:nvPr>
            <p:ph type="ftr" sz="quarter" idx="11"/>
          </p:nvPr>
        </p:nvSpPr>
        <p:spPr/>
        <p:txBody>
          <a:bodyPr/>
          <a:lstStyle/>
          <a:p>
            <a:r>
              <a:rPr lang="en-US" smtClean="0"/>
              <a:t>Published November 2020</a:t>
            </a:r>
            <a:endParaRPr lang="en-US"/>
          </a:p>
        </p:txBody>
      </p:sp>
      <p:sp>
        <p:nvSpPr>
          <p:cNvPr id="5" name="Slide Number Placeholder 4"/>
          <p:cNvSpPr>
            <a:spLocks noGrp="1"/>
          </p:cNvSpPr>
          <p:nvPr>
            <p:ph type="sldNum" sz="quarter" idx="12"/>
          </p:nvPr>
        </p:nvSpPr>
        <p:spPr/>
        <p:txBody>
          <a:bodyPr/>
          <a:lstStyle/>
          <a:p>
            <a:fld id="{2D3C0AA3-09EF-49C5-98BF-1145BD3F3D99}" type="slidenum">
              <a:rPr lang="en-US" smtClean="0"/>
              <a:t>‹#›</a:t>
            </a:fld>
            <a:endParaRPr lang="en-US"/>
          </a:p>
        </p:txBody>
      </p:sp>
    </p:spTree>
    <p:extLst>
      <p:ext uri="{BB962C8B-B14F-4D97-AF65-F5344CB8AC3E}">
        <p14:creationId xmlns:p14="http://schemas.microsoft.com/office/powerpoint/2010/main" val="1077256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86D9E-A853-4DDB-99E6-BB6B60163933}" type="datetime1">
              <a:rPr lang="en-US" smtClean="0"/>
              <a:t>11/5/2020</a:t>
            </a:fld>
            <a:endParaRPr lang="en-US"/>
          </a:p>
        </p:txBody>
      </p:sp>
      <p:sp>
        <p:nvSpPr>
          <p:cNvPr id="3" name="Footer Placeholder 2"/>
          <p:cNvSpPr>
            <a:spLocks noGrp="1"/>
          </p:cNvSpPr>
          <p:nvPr>
            <p:ph type="ftr" sz="quarter" idx="11"/>
          </p:nvPr>
        </p:nvSpPr>
        <p:spPr/>
        <p:txBody>
          <a:bodyPr/>
          <a:lstStyle/>
          <a:p>
            <a:r>
              <a:rPr lang="en-US" smtClean="0"/>
              <a:t>Published November 2020</a:t>
            </a:r>
            <a:endParaRPr lang="en-US"/>
          </a:p>
        </p:txBody>
      </p:sp>
      <p:sp>
        <p:nvSpPr>
          <p:cNvPr id="4" name="Slide Number Placeholder 3"/>
          <p:cNvSpPr>
            <a:spLocks noGrp="1"/>
          </p:cNvSpPr>
          <p:nvPr>
            <p:ph type="sldNum" sz="quarter" idx="12"/>
          </p:nvPr>
        </p:nvSpPr>
        <p:spPr/>
        <p:txBody>
          <a:bodyPr/>
          <a:lstStyle/>
          <a:p>
            <a:fld id="{2D3C0AA3-09EF-49C5-98BF-1145BD3F3D99}" type="slidenum">
              <a:rPr lang="en-US" smtClean="0"/>
              <a:t>‹#›</a:t>
            </a:fld>
            <a:endParaRPr lang="en-US"/>
          </a:p>
        </p:txBody>
      </p:sp>
    </p:spTree>
    <p:extLst>
      <p:ext uri="{BB962C8B-B14F-4D97-AF65-F5344CB8AC3E}">
        <p14:creationId xmlns:p14="http://schemas.microsoft.com/office/powerpoint/2010/main" val="221486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26AC97-A22D-471D-8B88-787C78E9ACE5}" type="datetime1">
              <a:rPr lang="en-US" smtClean="0"/>
              <a:t>11/5/2020</a:t>
            </a:fld>
            <a:endParaRPr lang="en-US"/>
          </a:p>
        </p:txBody>
      </p:sp>
      <p:sp>
        <p:nvSpPr>
          <p:cNvPr id="6" name="Footer Placeholder 5"/>
          <p:cNvSpPr>
            <a:spLocks noGrp="1"/>
          </p:cNvSpPr>
          <p:nvPr>
            <p:ph type="ftr" sz="quarter" idx="11"/>
          </p:nvPr>
        </p:nvSpPr>
        <p:spPr/>
        <p:txBody>
          <a:bodyPr/>
          <a:lstStyle/>
          <a:p>
            <a:r>
              <a:rPr lang="en-US" smtClean="0"/>
              <a:t>Published November 2020</a:t>
            </a:r>
            <a:endParaRPr lang="en-US"/>
          </a:p>
        </p:txBody>
      </p:sp>
      <p:sp>
        <p:nvSpPr>
          <p:cNvPr id="7" name="Slide Number Placeholder 6"/>
          <p:cNvSpPr>
            <a:spLocks noGrp="1"/>
          </p:cNvSpPr>
          <p:nvPr>
            <p:ph type="sldNum" sz="quarter" idx="12"/>
          </p:nvPr>
        </p:nvSpPr>
        <p:spPr/>
        <p:txBody>
          <a:bodyPr/>
          <a:lstStyle/>
          <a:p>
            <a:fld id="{2D3C0AA3-09EF-49C5-98BF-1145BD3F3D99}" type="slidenum">
              <a:rPr lang="en-US" smtClean="0"/>
              <a:t>‹#›</a:t>
            </a:fld>
            <a:endParaRPr lang="en-US"/>
          </a:p>
        </p:txBody>
      </p:sp>
    </p:spTree>
    <p:extLst>
      <p:ext uri="{BB962C8B-B14F-4D97-AF65-F5344CB8AC3E}">
        <p14:creationId xmlns:p14="http://schemas.microsoft.com/office/powerpoint/2010/main" val="3250377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r>
              <a:rPr lang="en-US" smtClean="0"/>
              <a:t>Published November 2020</a:t>
            </a:r>
            <a:endParaRPr lang="en-US"/>
          </a:p>
        </p:txBody>
      </p:sp>
      <p:sp>
        <p:nvSpPr>
          <p:cNvPr id="7" name="Slide Number Placeholder 6"/>
          <p:cNvSpPr>
            <a:spLocks noGrp="1"/>
          </p:cNvSpPr>
          <p:nvPr>
            <p:ph type="sldNum" sz="quarter" idx="12"/>
          </p:nvPr>
        </p:nvSpPr>
        <p:spPr/>
        <p:txBody>
          <a:bodyPr/>
          <a:lstStyle/>
          <a:p>
            <a:fld id="{2D3C0AA3-09EF-49C5-98BF-1145BD3F3D99}" type="slidenum">
              <a:rPr lang="en-US" smtClean="0"/>
              <a:t>‹#›</a:t>
            </a:fld>
            <a:endParaRPr lang="en-US"/>
          </a:p>
        </p:txBody>
      </p:sp>
      <p:sp>
        <p:nvSpPr>
          <p:cNvPr id="5" name="Date Placeholder 4"/>
          <p:cNvSpPr>
            <a:spLocks noGrp="1"/>
          </p:cNvSpPr>
          <p:nvPr>
            <p:ph type="dt" sz="half" idx="10"/>
          </p:nvPr>
        </p:nvSpPr>
        <p:spPr/>
        <p:txBody>
          <a:bodyPr/>
          <a:lstStyle/>
          <a:p>
            <a:fld id="{283E7D43-93FA-4A2B-BC55-FDF38A746BD7}" type="datetime1">
              <a:rPr lang="en-US" smtClean="0"/>
              <a:t>11/5/2020</a:t>
            </a:fld>
            <a:endParaRPr lang="en-US"/>
          </a:p>
        </p:txBody>
      </p:sp>
    </p:spTree>
    <p:extLst>
      <p:ext uri="{BB962C8B-B14F-4D97-AF65-F5344CB8AC3E}">
        <p14:creationId xmlns:p14="http://schemas.microsoft.com/office/powerpoint/2010/main" val="2162811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DF15217-B8D3-48B7-987E-0AFB98CF1287}" type="datetime1">
              <a:rPr lang="en-US" smtClean="0"/>
              <a:t>11/5/2020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smtClean="0"/>
              <a:t>Published November 2020</a:t>
            </a:r>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D3C0AA3-09EF-49C5-98BF-1145BD3F3D99}" type="slidenum">
              <a:rPr lang="en-US" smtClean="0"/>
              <a:t>‹#›</a:t>
            </a:fld>
            <a:endParaRPr lang="en-US"/>
          </a:p>
        </p:txBody>
      </p:sp>
    </p:spTree>
    <p:extLst>
      <p:ext uri="{BB962C8B-B14F-4D97-AF65-F5344CB8AC3E}">
        <p14:creationId xmlns:p14="http://schemas.microsoft.com/office/powerpoint/2010/main" val="2239588310"/>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nasbaregistry.org/sponsor-list"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hyperlink" Target="mailto:joel.parks@oregon.gov" TargetMode="External"/><Relationship Id="rId3" Type="http://schemas.openxmlformats.org/officeDocument/2006/relationships/hyperlink" Target="mailto:kimberly.fast@oregon.gov" TargetMode="External"/><Relationship Id="rId7" Type="http://schemas.openxmlformats.org/officeDocument/2006/relationships/hyperlink" Target="mailto:leah.m.vondeylen@oregon.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mailto:ashlie.m.rios@oregon.gov" TargetMode="External"/><Relationship Id="rId5" Type="http://schemas.openxmlformats.org/officeDocument/2006/relationships/hyperlink" Target="mailto:stacey.janes@oregon.gov" TargetMode="External"/><Relationship Id="rId10" Type="http://schemas.openxmlformats.org/officeDocument/2006/relationships/hyperlink" Target="mailto:jeremiah.leppert@Oregon.gov" TargetMode="External"/><Relationship Id="rId4" Type="http://schemas.openxmlformats.org/officeDocument/2006/relationships/hyperlink" Target="mailto:julie.nadeau@oregon.gov" TargetMode="External"/><Relationship Id="rId9" Type="http://schemas.openxmlformats.org/officeDocument/2006/relationships/hyperlink" Target="mailto:anthony.t.truong@oregon.gov" TargetMode="External"/></Relationships>
</file>

<file path=ppt/slides/_rels/slide20.xml.rels><?xml version="1.0" encoding="UTF-8" standalone="yes"?>
<Relationships xmlns="http://schemas.openxmlformats.org/package/2006/relationships"><Relationship Id="rId8" Type="http://schemas.openxmlformats.org/officeDocument/2006/relationships/hyperlink" Target="https://www.nasbaregistry.org/sponsor-list" TargetMode="External"/><Relationship Id="rId3" Type="http://schemas.openxmlformats.org/officeDocument/2006/relationships/hyperlink" Target="http://www.oregon.gov/boa/Pages/ExamReq.aspx" TargetMode="External"/><Relationship Id="rId7" Type="http://schemas.openxmlformats.org/officeDocument/2006/relationships/hyperlink" Target="https://nasba.org/exams/cpaexam/"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s://nasba.org/products/nasbainternationalevaluationservices/" TargetMode="External"/><Relationship Id="rId5" Type="http://schemas.openxmlformats.org/officeDocument/2006/relationships/hyperlink" Target="http://www.oregon.gov/boa/Pages/adminrules.aspx" TargetMode="External"/><Relationship Id="rId4" Type="http://schemas.openxmlformats.org/officeDocument/2006/relationships/hyperlink" Target="http://www.oregon.gov/boa/Pages/Licensing.aspx" TargetMode="External"/><Relationship Id="rId9" Type="http://schemas.openxmlformats.org/officeDocument/2006/relationships/hyperlink" Target="http://www.aicpa.org/BECOMEACPA/CPAEXAM/Pages/CPAExam.aspx"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Oregon Board of Accountancy</a:t>
            </a:r>
            <a:endParaRPr lang="en-US" dirty="0"/>
          </a:p>
        </p:txBody>
      </p:sp>
      <p:sp>
        <p:nvSpPr>
          <p:cNvPr id="3" name="Subtitle 2"/>
          <p:cNvSpPr>
            <a:spLocks noGrp="1"/>
          </p:cNvSpPr>
          <p:nvPr>
            <p:ph type="subTitle" idx="1"/>
          </p:nvPr>
        </p:nvSpPr>
        <p:spPr/>
        <p:txBody>
          <a:bodyPr>
            <a:noAutofit/>
          </a:bodyPr>
          <a:lstStyle/>
          <a:p>
            <a:r>
              <a:rPr lang="en-US" sz="2400" dirty="0" smtClean="0">
                <a:solidFill>
                  <a:srgbClr val="92D050"/>
                </a:solidFill>
              </a:rPr>
              <a:t>EXAM AND LICENSING: AN OVERVIEW</a:t>
            </a:r>
          </a:p>
        </p:txBody>
      </p:sp>
      <p:sp>
        <p:nvSpPr>
          <p:cNvPr id="4" name="Footer Placeholder 3"/>
          <p:cNvSpPr>
            <a:spLocks noGrp="1"/>
          </p:cNvSpPr>
          <p:nvPr>
            <p:ph type="ftr" sz="quarter" idx="11"/>
          </p:nvPr>
        </p:nvSpPr>
        <p:spPr>
          <a:xfrm>
            <a:off x="645803" y="6428906"/>
            <a:ext cx="6297612" cy="365125"/>
          </a:xfrm>
        </p:spPr>
        <p:txBody>
          <a:bodyPr/>
          <a:lstStyle/>
          <a:p>
            <a:r>
              <a:rPr lang="en-US" dirty="0" smtClean="0"/>
              <a:t>Published November 2020</a:t>
            </a:r>
            <a:endParaRPr lang="en-US" dirty="0"/>
          </a:p>
        </p:txBody>
      </p:sp>
    </p:spTree>
    <p:extLst>
      <p:ext uri="{BB962C8B-B14F-4D97-AF65-F5344CB8AC3E}">
        <p14:creationId xmlns:p14="http://schemas.microsoft.com/office/powerpoint/2010/main" val="28385438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70433"/>
            <a:ext cx="9404723" cy="1400530"/>
          </a:xfrm>
        </p:spPr>
        <p:txBody>
          <a:bodyPr/>
          <a:lstStyle/>
          <a:p>
            <a:r>
              <a:rPr lang="en-US" dirty="0" smtClean="0">
                <a:solidFill>
                  <a:srgbClr val="92D050"/>
                </a:solidFill>
              </a:rPr>
              <a:t>Written Narrative</a:t>
            </a:r>
            <a:endParaRPr lang="en-US" dirty="0">
              <a:solidFill>
                <a:srgbClr val="92D050"/>
              </a:solidFill>
            </a:endParaRPr>
          </a:p>
        </p:txBody>
      </p:sp>
      <p:sp>
        <p:nvSpPr>
          <p:cNvPr id="3" name="Content Placeholder 2"/>
          <p:cNvSpPr>
            <a:spLocks noGrp="1"/>
          </p:cNvSpPr>
          <p:nvPr>
            <p:ph idx="1"/>
          </p:nvPr>
        </p:nvSpPr>
        <p:spPr>
          <a:xfrm>
            <a:off x="677334" y="1734457"/>
            <a:ext cx="10006708" cy="4767943"/>
          </a:xfrm>
        </p:spPr>
        <p:txBody>
          <a:bodyPr>
            <a:normAutofit/>
          </a:bodyPr>
          <a:lstStyle/>
          <a:p>
            <a:r>
              <a:rPr lang="en-US" dirty="0" smtClean="0"/>
              <a:t>Applicants are required to provide a written narrative along with examples of how competencies within the profession have been achieved. </a:t>
            </a:r>
          </a:p>
          <a:p>
            <a:r>
              <a:rPr lang="en-US" dirty="0" smtClean="0"/>
              <a:t>The narrative is to be written </a:t>
            </a:r>
            <a:r>
              <a:rPr lang="en-US" i="1" dirty="0" smtClean="0"/>
              <a:t>by the applicant</a:t>
            </a:r>
            <a:r>
              <a:rPr lang="en-US" dirty="0" smtClean="0"/>
              <a:t>, based on his/her unique work experience.</a:t>
            </a:r>
          </a:p>
          <a:p>
            <a:r>
              <a:rPr lang="en-US" dirty="0" smtClean="0"/>
              <a:t>The supervisor licensee must </a:t>
            </a:r>
            <a:r>
              <a:rPr lang="en-US" dirty="0" smtClean="0"/>
              <a:t>complete and sign </a:t>
            </a:r>
            <a:r>
              <a:rPr lang="en-US" dirty="0" smtClean="0"/>
              <a:t>the </a:t>
            </a:r>
            <a:r>
              <a:rPr lang="en-US" dirty="0" smtClean="0"/>
              <a:t>evaluation worksheet and </a:t>
            </a:r>
            <a:r>
              <a:rPr lang="en-US" dirty="0" smtClean="0"/>
              <a:t>sign </a:t>
            </a:r>
            <a:r>
              <a:rPr lang="en-US" dirty="0" smtClean="0"/>
              <a:t>the </a:t>
            </a:r>
            <a:r>
              <a:rPr lang="en-US" dirty="0" smtClean="0"/>
              <a:t>written narrative attesting to the experience.  The Board is changing this practice slightly to have the supervisor licensee submit the evaluation sheet directly to the Board.  The applicant will submit the remaining documentation with the application for licensure.</a:t>
            </a:r>
          </a:p>
          <a:p>
            <a:r>
              <a:rPr lang="en-US" dirty="0" smtClean="0"/>
              <a:t>Experience may be obtained through the following paths:</a:t>
            </a:r>
          </a:p>
          <a:p>
            <a:pPr marL="457200" lvl="1" indent="0">
              <a:buNone/>
            </a:pPr>
            <a:r>
              <a:rPr lang="en-US" sz="1800" dirty="0" smtClean="0"/>
              <a:t>- Attest	</a:t>
            </a:r>
          </a:p>
          <a:p>
            <a:pPr marL="457200" lvl="1" indent="0">
              <a:buNone/>
            </a:pPr>
            <a:r>
              <a:rPr lang="en-US" sz="1800" dirty="0" smtClean="0"/>
              <a:t>- Tax	</a:t>
            </a:r>
          </a:p>
          <a:p>
            <a:pPr marL="457200" lvl="1" indent="0">
              <a:buNone/>
            </a:pPr>
            <a:r>
              <a:rPr lang="en-US" sz="1800" dirty="0" smtClean="0"/>
              <a:t>- Industry/Government</a:t>
            </a:r>
          </a:p>
          <a:p>
            <a:endParaRPr lang="en-US" dirty="0"/>
          </a:p>
        </p:txBody>
      </p:sp>
      <p:sp>
        <p:nvSpPr>
          <p:cNvPr id="4" name="Footer Placeholder 3"/>
          <p:cNvSpPr>
            <a:spLocks noGrp="1"/>
          </p:cNvSpPr>
          <p:nvPr>
            <p:ph type="ftr" sz="quarter" idx="11"/>
          </p:nvPr>
        </p:nvSpPr>
        <p:spPr>
          <a:xfrm>
            <a:off x="582741" y="6492875"/>
            <a:ext cx="6297612" cy="365125"/>
          </a:xfrm>
        </p:spPr>
        <p:txBody>
          <a:bodyPr/>
          <a:lstStyle/>
          <a:p>
            <a:r>
              <a:rPr lang="en-US" dirty="0" smtClean="0"/>
              <a:t>Published November 2020</a:t>
            </a:r>
            <a:endParaRPr lang="en-US" dirty="0"/>
          </a:p>
        </p:txBody>
      </p:sp>
    </p:spTree>
    <p:extLst>
      <p:ext uri="{BB962C8B-B14F-4D97-AF65-F5344CB8AC3E}">
        <p14:creationId xmlns:p14="http://schemas.microsoft.com/office/powerpoint/2010/main" val="1187682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2093" y="772885"/>
            <a:ext cx="10382498" cy="6477000"/>
          </a:xfrm>
        </p:spPr>
        <p:txBody>
          <a:bodyPr>
            <a:normAutofit/>
          </a:bodyPr>
          <a:lstStyle/>
          <a:p>
            <a:r>
              <a:rPr lang="en-US" sz="2000" dirty="0" smtClean="0"/>
              <a:t>Each of the following core competencies must be included in the written narrative, along with examples on how each competency has been met:</a:t>
            </a:r>
          </a:p>
          <a:p>
            <a:pPr marL="0" indent="0">
              <a:buNone/>
            </a:pPr>
            <a:endParaRPr lang="en-US" sz="1000" dirty="0" smtClean="0"/>
          </a:p>
          <a:p>
            <a:pPr marL="365760" lvl="1" indent="0" fontAlgn="t">
              <a:spcBef>
                <a:spcPts val="600"/>
              </a:spcBef>
              <a:buNone/>
            </a:pPr>
            <a:r>
              <a:rPr lang="en-US" dirty="0" smtClean="0"/>
              <a:t>A.	Understanding </a:t>
            </a:r>
            <a:r>
              <a:rPr lang="en-US" dirty="0"/>
              <a:t>the Code of Professional Conduct. </a:t>
            </a:r>
            <a:r>
              <a:rPr lang="en-US" dirty="0" smtClean="0">
                <a:effectLst/>
              </a:rPr>
              <a:t/>
            </a:r>
            <a:br>
              <a:rPr lang="en-US" dirty="0" smtClean="0">
                <a:effectLst/>
              </a:rPr>
            </a:br>
            <a:r>
              <a:rPr lang="en-US" dirty="0" smtClean="0"/>
              <a:t>B.</a:t>
            </a:r>
            <a:r>
              <a:rPr lang="en-US" dirty="0"/>
              <a:t>	</a:t>
            </a:r>
            <a:r>
              <a:rPr lang="en-US" dirty="0" smtClean="0"/>
              <a:t>Ability </a:t>
            </a:r>
            <a:r>
              <a:rPr lang="en-US" dirty="0"/>
              <a:t>to assess the achievement of a client's </a:t>
            </a:r>
            <a:r>
              <a:rPr lang="en-US" dirty="0" smtClean="0"/>
              <a:t>objectives</a:t>
            </a:r>
          </a:p>
          <a:p>
            <a:pPr marL="365760" lvl="1" indent="0" fontAlgn="t">
              <a:spcBef>
                <a:spcPts val="600"/>
              </a:spcBef>
              <a:buNone/>
            </a:pPr>
            <a:r>
              <a:rPr lang="en-US" dirty="0" smtClean="0"/>
              <a:t>C.	Experience </a:t>
            </a:r>
            <a:r>
              <a:rPr lang="en-US" dirty="0"/>
              <a:t>in preparing working papers that include </a:t>
            </a:r>
            <a:r>
              <a:rPr lang="en-US" dirty="0" smtClean="0"/>
              <a:t>sufficient relevant </a:t>
            </a:r>
            <a:r>
              <a:rPr lang="en-US" dirty="0"/>
              <a:t>data </a:t>
            </a:r>
            <a:endParaRPr lang="en-US" dirty="0" smtClean="0"/>
          </a:p>
          <a:p>
            <a:pPr marL="365760" lvl="1" indent="0" fontAlgn="t">
              <a:spcBef>
                <a:spcPts val="600"/>
              </a:spcBef>
              <a:buNone/>
            </a:pPr>
            <a:r>
              <a:rPr lang="en-US" dirty="0" smtClean="0"/>
              <a:t>D.	Understanding </a:t>
            </a:r>
            <a:r>
              <a:rPr lang="en-US" dirty="0"/>
              <a:t>transactions streams and information </a:t>
            </a:r>
            <a:r>
              <a:rPr lang="en-US" dirty="0" smtClean="0"/>
              <a:t>systems</a:t>
            </a:r>
          </a:p>
          <a:p>
            <a:pPr marL="365760" lvl="1" indent="0" fontAlgn="t">
              <a:spcBef>
                <a:spcPts val="600"/>
              </a:spcBef>
              <a:buNone/>
            </a:pPr>
            <a:r>
              <a:rPr lang="en-US" dirty="0" smtClean="0">
                <a:effectLst/>
              </a:rPr>
              <a:t>E.	</a:t>
            </a:r>
            <a:r>
              <a:rPr lang="en-US" dirty="0" smtClean="0"/>
              <a:t>Skills in Risk Assessment</a:t>
            </a:r>
          </a:p>
          <a:p>
            <a:pPr marL="365760" lvl="1" indent="0" fontAlgn="t">
              <a:spcBef>
                <a:spcPts val="600"/>
              </a:spcBef>
              <a:buNone/>
            </a:pPr>
            <a:r>
              <a:rPr lang="en-US" dirty="0" smtClean="0">
                <a:effectLst/>
              </a:rPr>
              <a:t>F.	Decision Making, Problem Solving, Critical Analytical Thinking</a:t>
            </a:r>
          </a:p>
          <a:p>
            <a:pPr marL="365760" lvl="1" indent="0" fontAlgn="t">
              <a:spcBef>
                <a:spcPts val="600"/>
              </a:spcBef>
              <a:buNone/>
            </a:pPr>
            <a:r>
              <a:rPr lang="en-US" dirty="0" smtClean="0"/>
              <a:t>G.	Ability to Express Scope of Work, Findings and Conclusions</a:t>
            </a:r>
          </a:p>
          <a:p>
            <a:pPr marL="0" indent="0" fontAlgn="t">
              <a:buNone/>
            </a:pPr>
            <a:endParaRPr lang="en-US" dirty="0" smtClean="0"/>
          </a:p>
          <a:p>
            <a:pPr marL="0" indent="0" fontAlgn="t">
              <a:buNone/>
            </a:pPr>
            <a:r>
              <a:rPr lang="en-US" dirty="0" smtClean="0">
                <a:effectLst/>
              </a:rPr>
              <a:t>The Board has developed new narrative forms for Attes</a:t>
            </a:r>
            <a:r>
              <a:rPr lang="en-US" dirty="0" smtClean="0"/>
              <a:t>t and Tax applicants that are similar to the form used by Industry applicants.  The new narrative form is available on the Board website with the other license application documents.</a:t>
            </a:r>
          </a:p>
          <a:p>
            <a:pPr marL="0" indent="0" fontAlgn="t">
              <a:buNone/>
            </a:pPr>
            <a:r>
              <a:rPr lang="en-US" dirty="0" smtClean="0">
                <a:effectLst/>
              </a:rPr>
              <a:t/>
            </a:r>
            <a:br>
              <a:rPr lang="en-US" dirty="0" smtClean="0">
                <a:effectLst/>
              </a:rPr>
            </a:br>
            <a:r>
              <a:rPr lang="en-US" dirty="0" smtClean="0">
                <a:effectLst/>
              </a:rPr>
              <a:t>	</a:t>
            </a:r>
            <a:r>
              <a:rPr lang="en-US" sz="1400" i="1" dirty="0" smtClean="0">
                <a:effectLst/>
              </a:rPr>
              <a:t>*All seven competencies must be met to </a:t>
            </a:r>
            <a:r>
              <a:rPr lang="en-US" sz="1400" i="1" dirty="0" smtClean="0"/>
              <a:t>be considered for licensure</a:t>
            </a:r>
            <a:r>
              <a:rPr lang="en-US" sz="1400" i="1" dirty="0" smtClean="0">
                <a:effectLst/>
              </a:rPr>
              <a:t>. The applicant may obtain a combined total of 	experience/competencies through more than one qualified employer.</a:t>
            </a:r>
            <a:endParaRPr lang="en-US" sz="1400" i="1" dirty="0"/>
          </a:p>
        </p:txBody>
      </p:sp>
      <p:sp>
        <p:nvSpPr>
          <p:cNvPr id="2" name="Footer Placeholder 1"/>
          <p:cNvSpPr>
            <a:spLocks noGrp="1"/>
          </p:cNvSpPr>
          <p:nvPr>
            <p:ph type="ftr" sz="quarter" idx="11"/>
          </p:nvPr>
        </p:nvSpPr>
        <p:spPr>
          <a:xfrm>
            <a:off x="488148" y="6409224"/>
            <a:ext cx="6297612" cy="365125"/>
          </a:xfrm>
        </p:spPr>
        <p:txBody>
          <a:bodyPr/>
          <a:lstStyle/>
          <a:p>
            <a:r>
              <a:rPr lang="en-US" dirty="0" smtClean="0"/>
              <a:t>Published November 2020</a:t>
            </a:r>
            <a:endParaRPr lang="en-US" dirty="0"/>
          </a:p>
        </p:txBody>
      </p:sp>
    </p:spTree>
    <p:extLst>
      <p:ext uri="{BB962C8B-B14F-4D97-AF65-F5344CB8AC3E}">
        <p14:creationId xmlns:p14="http://schemas.microsoft.com/office/powerpoint/2010/main" val="12532089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6925" y="289888"/>
            <a:ext cx="5506253" cy="6135964"/>
          </a:xfrm>
        </p:spPr>
        <p:txBody>
          <a:bodyPr>
            <a:normAutofit fontScale="92500" lnSpcReduction="10000"/>
          </a:bodyPr>
          <a:lstStyle/>
          <a:p>
            <a:r>
              <a:rPr lang="en-US" sz="1400" dirty="0" smtClean="0"/>
              <a:t>Applicants should include a thorough discussion of knowledge and understanding related to each concept listed in the competency heading, along with examples of specific experiences that support each competency. </a:t>
            </a:r>
          </a:p>
          <a:p>
            <a:r>
              <a:rPr lang="en-US" sz="1400" dirty="0" smtClean="0"/>
              <a:t>The written narrative should only discuss work experience directly supervised by the signing CPA.  Be careful not to include experience gained through other employment.</a:t>
            </a:r>
          </a:p>
          <a:p>
            <a:r>
              <a:rPr lang="en-US" sz="1400" dirty="0" smtClean="0"/>
              <a:t>Applicants who do not provide sufficient detail in the initial narrative will be asked to make revisions.   Revised narratives must be signed by the supervisor licensee before they will be accepted by the Board.</a:t>
            </a:r>
          </a:p>
          <a:p>
            <a:pPr lvl="1"/>
            <a:r>
              <a:rPr lang="en-US" sz="1300" u="sng" dirty="0" smtClean="0"/>
              <a:t>Tips:</a:t>
            </a:r>
          </a:p>
          <a:p>
            <a:pPr lvl="1"/>
            <a:r>
              <a:rPr lang="en-US" sz="1300" dirty="0" smtClean="0"/>
              <a:t>When writing the narrative, use plain English and provide a sufficient level of detail to convey knowledge and understanding to an audience of non-accountants.</a:t>
            </a:r>
          </a:p>
          <a:p>
            <a:pPr lvl="1"/>
            <a:r>
              <a:rPr lang="en-US" sz="1300" dirty="0" smtClean="0"/>
              <a:t>The narrative should highlight the applicant’s role and level of responsibility on engagements/projects, rather than discussing firm practice or the activities of the work team.</a:t>
            </a:r>
          </a:p>
          <a:p>
            <a:pPr lvl="1"/>
            <a:r>
              <a:rPr lang="en-US" sz="1300" dirty="0" smtClean="0"/>
              <a:t>The narrative should include all relevant details, while being concise and direct.  Remember, two of the competencies relate to a CPA’s ability to prepare work papers and express scope of work.</a:t>
            </a:r>
          </a:p>
          <a:p>
            <a:pPr lvl="1"/>
            <a:r>
              <a:rPr lang="en-US" sz="1300" dirty="0" smtClean="0"/>
              <a:t>Avoid bulleted lists, instead opting for a written discussion of experiences.</a:t>
            </a:r>
          </a:p>
          <a:p>
            <a:endParaRPr lang="en-US" sz="1500" dirty="0" smtClean="0"/>
          </a:p>
          <a:p>
            <a:pPr marL="0" indent="0">
              <a:buNone/>
            </a:pPr>
            <a:r>
              <a:rPr lang="en-US" sz="1300" dirty="0" smtClean="0"/>
              <a:t>Please refer to the Licensing Requirements section of the Board website at </a:t>
            </a:r>
            <a:r>
              <a:rPr lang="en-US" sz="1300" dirty="0" smtClean="0">
                <a:solidFill>
                  <a:srgbClr val="92D050"/>
                </a:solidFill>
              </a:rPr>
              <a:t>www.Oregon.gov/BOA</a:t>
            </a:r>
            <a:r>
              <a:rPr lang="en-US" sz="1300" dirty="0" smtClean="0"/>
              <a:t> to learn more about the core competencies. </a:t>
            </a:r>
            <a:endParaRPr lang="en-US" sz="1300" dirty="0"/>
          </a:p>
        </p:txBody>
      </p:sp>
      <p:sp>
        <p:nvSpPr>
          <p:cNvPr id="4" name="Footer Placeholder 3"/>
          <p:cNvSpPr>
            <a:spLocks noGrp="1"/>
          </p:cNvSpPr>
          <p:nvPr>
            <p:ph type="ftr" sz="quarter" idx="11"/>
          </p:nvPr>
        </p:nvSpPr>
        <p:spPr>
          <a:xfrm>
            <a:off x="488148" y="6425852"/>
            <a:ext cx="6297612" cy="365125"/>
          </a:xfrm>
        </p:spPr>
        <p:txBody>
          <a:bodyPr/>
          <a:lstStyle/>
          <a:p>
            <a:r>
              <a:rPr lang="en-US" dirty="0" smtClean="0"/>
              <a:t>Published November 2020</a:t>
            </a:r>
            <a:endParaRPr lang="en-US" dirty="0"/>
          </a:p>
        </p:txBody>
      </p:sp>
      <p:pic>
        <p:nvPicPr>
          <p:cNvPr id="6" name="Picture 5"/>
          <p:cNvPicPr>
            <a:picLocks noChangeAspect="1"/>
          </p:cNvPicPr>
          <p:nvPr/>
        </p:nvPicPr>
        <p:blipFill>
          <a:blip r:embed="rId3"/>
          <a:stretch>
            <a:fillRect/>
          </a:stretch>
        </p:blipFill>
        <p:spPr>
          <a:xfrm>
            <a:off x="5783178" y="289888"/>
            <a:ext cx="6169556" cy="3272366"/>
          </a:xfrm>
          <a:prstGeom prst="rect">
            <a:avLst/>
          </a:prstGeom>
        </p:spPr>
      </p:pic>
      <p:pic>
        <p:nvPicPr>
          <p:cNvPr id="7" name="Picture 6"/>
          <p:cNvPicPr>
            <a:picLocks noChangeAspect="1"/>
          </p:cNvPicPr>
          <p:nvPr/>
        </p:nvPicPr>
        <p:blipFill>
          <a:blip r:embed="rId4"/>
          <a:stretch>
            <a:fillRect/>
          </a:stretch>
        </p:blipFill>
        <p:spPr>
          <a:xfrm>
            <a:off x="7367751" y="3812356"/>
            <a:ext cx="4044446" cy="2785548"/>
          </a:xfrm>
          <a:prstGeom prst="rect">
            <a:avLst/>
          </a:prstGeom>
        </p:spPr>
      </p:pic>
    </p:spTree>
    <p:extLst>
      <p:ext uri="{BB962C8B-B14F-4D97-AF65-F5344CB8AC3E}">
        <p14:creationId xmlns:p14="http://schemas.microsoft.com/office/powerpoint/2010/main" val="27069852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27442"/>
          </a:xfrm>
        </p:spPr>
        <p:txBody>
          <a:bodyPr/>
          <a:lstStyle/>
          <a:p>
            <a:r>
              <a:rPr lang="en-US" dirty="0" smtClean="0">
                <a:solidFill>
                  <a:srgbClr val="92D050"/>
                </a:solidFill>
              </a:rPr>
              <a:t>Industry Experience</a:t>
            </a:r>
            <a:endParaRPr lang="en-US" dirty="0">
              <a:solidFill>
                <a:srgbClr val="92D050"/>
              </a:solidFill>
            </a:endParaRPr>
          </a:p>
        </p:txBody>
      </p:sp>
      <p:sp>
        <p:nvSpPr>
          <p:cNvPr id="3" name="Content Placeholder 2"/>
          <p:cNvSpPr>
            <a:spLocks noGrp="1"/>
          </p:cNvSpPr>
          <p:nvPr>
            <p:ph idx="1"/>
          </p:nvPr>
        </p:nvSpPr>
        <p:spPr>
          <a:xfrm>
            <a:off x="646112" y="1489166"/>
            <a:ext cx="9987054" cy="4759233"/>
          </a:xfrm>
        </p:spPr>
        <p:txBody>
          <a:bodyPr>
            <a:normAutofit/>
          </a:bodyPr>
          <a:lstStyle/>
          <a:p>
            <a:r>
              <a:rPr lang="en-US" dirty="0"/>
              <a:t>The Qualifications </a:t>
            </a:r>
            <a:r>
              <a:rPr lang="en-US" dirty="0" smtClean="0"/>
              <a:t>Committee (QC) is responsible for verifying </a:t>
            </a:r>
            <a:r>
              <a:rPr lang="en-US" dirty="0"/>
              <a:t>the </a:t>
            </a:r>
            <a:r>
              <a:rPr lang="en-US" dirty="0" smtClean="0"/>
              <a:t>competency of applicants who gain their experience in private industry or government.</a:t>
            </a:r>
          </a:p>
          <a:p>
            <a:pPr marL="0" indent="0">
              <a:buNone/>
            </a:pPr>
            <a:endParaRPr lang="en-US" dirty="0" smtClean="0"/>
          </a:p>
          <a:p>
            <a:r>
              <a:rPr lang="en-US" dirty="0" smtClean="0"/>
              <a:t>The QC meets quarterly and makes recommendations to the Board for approval or denial of industry/government applications.  Applicants recommended for approval by the QC will be granted a license that will be ratified by the Board at their next meeting.</a:t>
            </a:r>
          </a:p>
          <a:p>
            <a:pPr marL="400050" lvl="1" indent="0">
              <a:buNone/>
            </a:pPr>
            <a:r>
              <a:rPr lang="en-US" sz="1400" dirty="0" smtClean="0"/>
              <a:t>* Submission timelines for QC applicants are available on the Board website</a:t>
            </a:r>
          </a:p>
        </p:txBody>
      </p:sp>
      <p:sp>
        <p:nvSpPr>
          <p:cNvPr id="4" name="Footer Placeholder 3"/>
          <p:cNvSpPr>
            <a:spLocks noGrp="1"/>
          </p:cNvSpPr>
          <p:nvPr>
            <p:ph type="ftr" sz="quarter" idx="11"/>
          </p:nvPr>
        </p:nvSpPr>
        <p:spPr>
          <a:xfrm>
            <a:off x="530190" y="6457405"/>
            <a:ext cx="6297612" cy="365125"/>
          </a:xfrm>
        </p:spPr>
        <p:txBody>
          <a:bodyPr/>
          <a:lstStyle/>
          <a:p>
            <a:r>
              <a:rPr lang="en-US" dirty="0" smtClean="0"/>
              <a:t>Published November 2020</a:t>
            </a:r>
            <a:endParaRPr lang="en-US" dirty="0"/>
          </a:p>
        </p:txBody>
      </p:sp>
    </p:spTree>
    <p:extLst>
      <p:ext uri="{BB962C8B-B14F-4D97-AF65-F5344CB8AC3E}">
        <p14:creationId xmlns:p14="http://schemas.microsoft.com/office/powerpoint/2010/main" val="10620987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2" y="452718"/>
            <a:ext cx="9403742" cy="1002009"/>
          </a:xfrm>
        </p:spPr>
        <p:txBody>
          <a:bodyPr/>
          <a:lstStyle/>
          <a:p>
            <a:r>
              <a:rPr lang="en-US" sz="2200" dirty="0" smtClean="0">
                <a:solidFill>
                  <a:srgbClr val="92D050"/>
                </a:solidFill>
              </a:rPr>
              <a:t>License Renewal and CPE (Continuing Professional Education)</a:t>
            </a:r>
            <a:endParaRPr lang="en-US" sz="2200" dirty="0">
              <a:solidFill>
                <a:srgbClr val="92D050"/>
              </a:solidFill>
            </a:endParaRPr>
          </a:p>
        </p:txBody>
      </p:sp>
      <p:sp>
        <p:nvSpPr>
          <p:cNvPr id="3" name="Content Placeholder 2"/>
          <p:cNvSpPr>
            <a:spLocks noGrp="1"/>
          </p:cNvSpPr>
          <p:nvPr>
            <p:ph idx="1"/>
          </p:nvPr>
        </p:nvSpPr>
        <p:spPr>
          <a:xfrm>
            <a:off x="726324" y="953721"/>
            <a:ext cx="9717087" cy="5423015"/>
          </a:xfrm>
        </p:spPr>
        <p:txBody>
          <a:bodyPr>
            <a:normAutofit fontScale="85000" lnSpcReduction="20000"/>
          </a:bodyPr>
          <a:lstStyle/>
          <a:p>
            <a:r>
              <a:rPr lang="en-US" dirty="0" smtClean="0"/>
              <a:t>Licenses are to be renewed every two years on June 30, based on the number of your CPA license.  Even-numbered licenses renew even-numbered years and odd-numbered licenses renew odd-numbered years.   </a:t>
            </a:r>
          </a:p>
          <a:p>
            <a:r>
              <a:rPr lang="en-US" dirty="0" smtClean="0"/>
              <a:t>Each biennial renewal period, </a:t>
            </a:r>
            <a:r>
              <a:rPr lang="en-US" b="1" i="1" dirty="0" smtClean="0"/>
              <a:t>active</a:t>
            </a:r>
            <a:r>
              <a:rPr lang="en-US" dirty="0" smtClean="0"/>
              <a:t> CPAs/PAs are required to complete and report 80* hours of CPE, of which no more than 16 hours can be non-technical subject matter.  Non-technical CPE in excess of 16 hours will be deleted from the total hours reported.</a:t>
            </a:r>
          </a:p>
          <a:p>
            <a:r>
              <a:rPr lang="en-US" dirty="0" smtClean="0"/>
              <a:t>A minimum of 24* of the required 80 CPE hours must be completed in each year of the renewal period (July-June).</a:t>
            </a:r>
          </a:p>
          <a:p>
            <a:r>
              <a:rPr lang="en-US" dirty="0" smtClean="0"/>
              <a:t>Four hours of Oregon-specific ethics are required each renewal period for all active licensees.  To meet the ethics requirement, licensees must take a Board-approved ethics course. </a:t>
            </a:r>
          </a:p>
          <a:p>
            <a:r>
              <a:rPr lang="en-US" dirty="0" smtClean="0"/>
              <a:t>Each biennial renewal period, </a:t>
            </a:r>
            <a:r>
              <a:rPr lang="en-US" b="1" i="1" dirty="0" smtClean="0"/>
              <a:t>inactive</a:t>
            </a:r>
            <a:r>
              <a:rPr lang="en-US" dirty="0" smtClean="0"/>
              <a:t> CPAs/PAs are required to complete and report 32* hours of CPE.  Inactive licensees do not have a minimum annual requirement and may report a maximum of 8 hours of non-technical CPE.  Inactive licensees must report four hours of Oregon-specific ethics each renewal period.</a:t>
            </a:r>
          </a:p>
          <a:p>
            <a:r>
              <a:rPr lang="en-US" dirty="0" smtClean="0"/>
              <a:t>Acceptable CPE subject matter and other requirements are available under the Administrative rules, 801-040-0040. </a:t>
            </a:r>
          </a:p>
          <a:p>
            <a:r>
              <a:rPr lang="en-US" dirty="0" smtClean="0"/>
              <a:t>For a list of NASBA approved self-study courses, please visit </a:t>
            </a:r>
            <a:r>
              <a:rPr lang="en-US" sz="1600" dirty="0" smtClean="0">
                <a:solidFill>
                  <a:srgbClr val="92D050"/>
                </a:solidFill>
                <a:hlinkClick r:id="rId3"/>
              </a:rPr>
              <a:t>https</a:t>
            </a:r>
            <a:r>
              <a:rPr lang="en-US" sz="1600" dirty="0">
                <a:solidFill>
                  <a:srgbClr val="92D050"/>
                </a:solidFill>
                <a:hlinkClick r:id="rId3"/>
              </a:rPr>
              <a:t>://</a:t>
            </a:r>
            <a:r>
              <a:rPr lang="en-US" sz="1600" dirty="0" smtClean="0">
                <a:solidFill>
                  <a:srgbClr val="92D050"/>
                </a:solidFill>
                <a:hlinkClick r:id="rId3"/>
              </a:rPr>
              <a:t>www.nasbaregistry.org/sponsor-list</a:t>
            </a:r>
            <a:r>
              <a:rPr lang="en-US" sz="1600" dirty="0" smtClean="0">
                <a:solidFill>
                  <a:srgbClr val="92D050"/>
                </a:solidFill>
              </a:rPr>
              <a:t> </a:t>
            </a:r>
            <a:endParaRPr lang="en-US" sz="1600" dirty="0">
              <a:solidFill>
                <a:srgbClr val="92D050"/>
              </a:solidFill>
            </a:endParaRPr>
          </a:p>
          <a:p>
            <a:r>
              <a:rPr lang="en-US" dirty="0" smtClean="0"/>
              <a:t>Retired licenses are renewed every two years, but do not include a CPE requirement.</a:t>
            </a:r>
          </a:p>
          <a:p>
            <a:pPr marL="0" indent="0">
              <a:buNone/>
            </a:pPr>
            <a:endParaRPr lang="en-US" dirty="0" smtClean="0"/>
          </a:p>
          <a:p>
            <a:pPr marL="0" indent="0">
              <a:buNone/>
            </a:pPr>
            <a:r>
              <a:rPr lang="en-US" i="1" dirty="0" smtClean="0"/>
              <a:t>	*CPE is prorated for new licensees for both total hours required as well as the annual requirement.  </a:t>
            </a:r>
          </a:p>
          <a:p>
            <a:pPr marL="0" indent="0">
              <a:buNone/>
            </a:pPr>
            <a:r>
              <a:rPr lang="en-US" i="1" dirty="0" smtClean="0"/>
              <a:t>	**A list of approved sponsors and Oregon-specific ethics courses can be found on the Board website 	under the Continuing Professional Education (CPE) link.</a:t>
            </a:r>
          </a:p>
          <a:p>
            <a:pPr marL="0" indent="0">
              <a:buNone/>
            </a:pPr>
            <a:endParaRPr lang="en-US" dirty="0" smtClean="0"/>
          </a:p>
          <a:p>
            <a:pPr marL="0" indent="0">
              <a:buNone/>
            </a:pPr>
            <a:endParaRPr lang="en-US" dirty="0"/>
          </a:p>
          <a:p>
            <a:pPr marL="0" indent="0">
              <a:buNone/>
            </a:pPr>
            <a:endParaRPr lang="en-US" dirty="0"/>
          </a:p>
        </p:txBody>
      </p:sp>
      <p:sp>
        <p:nvSpPr>
          <p:cNvPr id="4" name="Footer Placeholder 3"/>
          <p:cNvSpPr>
            <a:spLocks noGrp="1"/>
          </p:cNvSpPr>
          <p:nvPr>
            <p:ph type="ftr" sz="quarter" idx="11"/>
          </p:nvPr>
        </p:nvSpPr>
        <p:spPr>
          <a:xfrm>
            <a:off x="561721" y="6376736"/>
            <a:ext cx="6297612" cy="365125"/>
          </a:xfrm>
        </p:spPr>
        <p:txBody>
          <a:bodyPr/>
          <a:lstStyle/>
          <a:p>
            <a:r>
              <a:rPr lang="en-US" dirty="0" smtClean="0"/>
              <a:t>Published November 2020</a:t>
            </a:r>
            <a:endParaRPr lang="en-US" dirty="0"/>
          </a:p>
        </p:txBody>
      </p:sp>
    </p:spTree>
    <p:extLst>
      <p:ext uri="{BB962C8B-B14F-4D97-AF65-F5344CB8AC3E}">
        <p14:creationId xmlns:p14="http://schemas.microsoft.com/office/powerpoint/2010/main" val="2546916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212086"/>
            <a:ext cx="9404723" cy="1400530"/>
          </a:xfrm>
        </p:spPr>
        <p:txBody>
          <a:bodyPr/>
          <a:lstStyle/>
          <a:p>
            <a:r>
              <a:rPr lang="en-US" dirty="0" smtClean="0">
                <a:solidFill>
                  <a:srgbClr val="92D050"/>
                </a:solidFill>
              </a:rPr>
              <a:t>Frequently Asked Questions</a:t>
            </a:r>
            <a:endParaRPr lang="en-US" dirty="0">
              <a:solidFill>
                <a:srgbClr val="92D050"/>
              </a:solidFill>
            </a:endParaRPr>
          </a:p>
        </p:txBody>
      </p:sp>
      <p:sp>
        <p:nvSpPr>
          <p:cNvPr id="3" name="Content Placeholder 2"/>
          <p:cNvSpPr>
            <a:spLocks noGrp="1"/>
          </p:cNvSpPr>
          <p:nvPr>
            <p:ph idx="1"/>
          </p:nvPr>
        </p:nvSpPr>
        <p:spPr>
          <a:xfrm>
            <a:off x="646111" y="1066800"/>
            <a:ext cx="10679615" cy="5293895"/>
          </a:xfrm>
        </p:spPr>
        <p:txBody>
          <a:bodyPr>
            <a:normAutofit fontScale="47500" lnSpcReduction="20000"/>
          </a:bodyPr>
          <a:lstStyle/>
          <a:p>
            <a:r>
              <a:rPr lang="en-US" sz="3300" b="1" dirty="0" smtClean="0"/>
              <a:t>Will the Board evaluate my transcript, before I apply, to ensure I meet the educational requirement?</a:t>
            </a:r>
          </a:p>
          <a:p>
            <a:pPr marL="400050" lvl="1" indent="0">
              <a:buNone/>
            </a:pPr>
            <a:r>
              <a:rPr lang="en-US" sz="2700" dirty="0" smtClean="0"/>
              <a:t>While </a:t>
            </a:r>
            <a:r>
              <a:rPr lang="en-US" sz="2700" dirty="0" smtClean="0"/>
              <a:t>the Board does not evaluate transcripts before an application has been submitted, candidates are welcome to contact the Board if they are unsure about a specific course or have general questions in regards to the education requirements.  If you have questions about the eligibility of a specific course, please email a link to the course description to a licensing specialist to request assistance.</a:t>
            </a:r>
          </a:p>
          <a:p>
            <a:pPr marL="400050" lvl="1" indent="0">
              <a:buNone/>
            </a:pPr>
            <a:endParaRPr lang="en-US" sz="2700" dirty="0" smtClean="0"/>
          </a:p>
          <a:p>
            <a:r>
              <a:rPr lang="en-US" sz="3400" dirty="0" smtClean="0"/>
              <a:t>Does the Board accept CLEP testing as credit toward the education requirement?</a:t>
            </a:r>
          </a:p>
          <a:p>
            <a:pPr marL="400050" lvl="1" indent="0">
              <a:buNone/>
            </a:pPr>
            <a:r>
              <a:rPr lang="en-US" sz="2700" dirty="0" smtClean="0"/>
              <a:t>If </a:t>
            </a:r>
            <a:r>
              <a:rPr lang="en-US" sz="2700" dirty="0" smtClean="0"/>
              <a:t>the college awarded credit for CLEP testing on an official transcript, it will be accepted by the Oregon Board.</a:t>
            </a:r>
          </a:p>
          <a:p>
            <a:pPr marL="400050" lvl="1" indent="0">
              <a:buNone/>
            </a:pPr>
            <a:endParaRPr lang="en-US" sz="2200" dirty="0" smtClean="0"/>
          </a:p>
          <a:p>
            <a:r>
              <a:rPr lang="en-US" sz="3400" dirty="0" smtClean="0"/>
              <a:t>If I take (and pass) my final exam section before my first exam section expires, will my scores still be valid?</a:t>
            </a:r>
          </a:p>
          <a:p>
            <a:pPr marL="400050" lvl="1" indent="0">
              <a:buNone/>
            </a:pPr>
            <a:r>
              <a:rPr lang="en-US" sz="2700" dirty="0" smtClean="0"/>
              <a:t>As </a:t>
            </a:r>
            <a:r>
              <a:rPr lang="en-US" sz="2700" dirty="0" smtClean="0"/>
              <a:t>long as you sit for your final exam section (and pass) on or before the date your first exam section expires, the credit will be valid regardless of the date that scores are released.</a:t>
            </a:r>
          </a:p>
          <a:p>
            <a:pPr marL="0" indent="0">
              <a:buNone/>
            </a:pPr>
            <a:endParaRPr lang="en-US" sz="2200" dirty="0" smtClean="0"/>
          </a:p>
          <a:p>
            <a:r>
              <a:rPr lang="en-US" sz="3400" dirty="0"/>
              <a:t>Which upper-division </a:t>
            </a:r>
            <a:r>
              <a:rPr lang="en-US" sz="3400" dirty="0" smtClean="0"/>
              <a:t>accounting </a:t>
            </a:r>
            <a:r>
              <a:rPr lang="en-US" sz="3400" dirty="0"/>
              <a:t>courses count towards the educational requirement?</a:t>
            </a:r>
          </a:p>
          <a:p>
            <a:pPr marL="400050" lvl="1" indent="0">
              <a:buNone/>
            </a:pPr>
            <a:r>
              <a:rPr lang="en-US" sz="2700" dirty="0" smtClean="0"/>
              <a:t>To </a:t>
            </a:r>
            <a:r>
              <a:rPr lang="en-US" sz="2700" dirty="0" smtClean="0"/>
              <a:t>satisfy the upper-division accounting requirement, you must take 24 semester (36 quarter) hours of solid accounting coursework, generally listed with a course ID 300-level or above.  Accounting courses primarily include auditing, accounting, accounting analytics, and taxation courses.  If you are unsure if a course will be counted toward the upper-division credit requirement, please email a link to the course catalog description to one of the Board’s licensing specialists for assistance.</a:t>
            </a:r>
            <a:endParaRPr lang="en-US" sz="2700" dirty="0"/>
          </a:p>
          <a:p>
            <a:pPr marL="0" indent="0">
              <a:buNone/>
            </a:pPr>
            <a:endParaRPr lang="en-US" sz="2200" dirty="0" smtClean="0"/>
          </a:p>
          <a:p>
            <a:r>
              <a:rPr lang="en-US" sz="3400" dirty="0" smtClean="0"/>
              <a:t>What college courses count as accounting-related courses?</a:t>
            </a:r>
          </a:p>
          <a:p>
            <a:pPr marL="400050" lvl="1" indent="0">
              <a:buNone/>
            </a:pPr>
            <a:r>
              <a:rPr lang="en-US" sz="2700" dirty="0" smtClean="0"/>
              <a:t>Courses </a:t>
            </a:r>
            <a:r>
              <a:rPr lang="en-US" sz="2700" dirty="0" smtClean="0"/>
              <a:t>such as lower-division accounting, business, finance, economics, and related written or oral communication are counted toward the accounting-related requirement. </a:t>
            </a:r>
          </a:p>
          <a:p>
            <a:pPr marL="0" indent="0">
              <a:buNone/>
            </a:pPr>
            <a:endParaRPr lang="en-US"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p:txBody>
      </p:sp>
      <p:sp>
        <p:nvSpPr>
          <p:cNvPr id="4" name="Footer Placeholder 3"/>
          <p:cNvSpPr>
            <a:spLocks noGrp="1"/>
          </p:cNvSpPr>
          <p:nvPr>
            <p:ph type="ftr" sz="quarter" idx="11"/>
          </p:nvPr>
        </p:nvSpPr>
        <p:spPr>
          <a:xfrm>
            <a:off x="540700" y="6492875"/>
            <a:ext cx="6297612" cy="365125"/>
          </a:xfrm>
        </p:spPr>
        <p:txBody>
          <a:bodyPr/>
          <a:lstStyle/>
          <a:p>
            <a:r>
              <a:rPr lang="en-US" dirty="0" smtClean="0"/>
              <a:t>Published November 2020</a:t>
            </a:r>
            <a:endParaRPr lang="en-US" dirty="0"/>
          </a:p>
        </p:txBody>
      </p:sp>
    </p:spTree>
    <p:extLst>
      <p:ext uri="{BB962C8B-B14F-4D97-AF65-F5344CB8AC3E}">
        <p14:creationId xmlns:p14="http://schemas.microsoft.com/office/powerpoint/2010/main" val="2629032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7358" y="541422"/>
            <a:ext cx="9885947" cy="5891464"/>
          </a:xfrm>
        </p:spPr>
        <p:txBody>
          <a:bodyPr>
            <a:normAutofit/>
          </a:bodyPr>
          <a:lstStyle/>
          <a:p>
            <a:r>
              <a:rPr lang="en-US" dirty="0"/>
              <a:t>How soon will I receive my ATT after I have submitted my CPA exam application?</a:t>
            </a:r>
          </a:p>
          <a:p>
            <a:pPr marL="400050" lvl="1" indent="0">
              <a:buNone/>
            </a:pPr>
            <a:r>
              <a:rPr lang="en-US" sz="1400" dirty="0" smtClean="0"/>
              <a:t>Applications </a:t>
            </a:r>
            <a:r>
              <a:rPr lang="en-US" sz="1400" dirty="0"/>
              <a:t>are processed in the order they are </a:t>
            </a:r>
            <a:r>
              <a:rPr lang="en-US" sz="1400" dirty="0" smtClean="0"/>
              <a:t>received.  Please allow 2-3 weeks to process a new exam application. </a:t>
            </a:r>
            <a:endParaRPr lang="en-US" sz="1400" dirty="0"/>
          </a:p>
          <a:p>
            <a:pPr marL="0" indent="0">
              <a:buNone/>
            </a:pPr>
            <a:endParaRPr lang="en-US" sz="900" b="1" dirty="0" smtClean="0"/>
          </a:p>
          <a:p>
            <a:r>
              <a:rPr lang="en-US" dirty="0" smtClean="0"/>
              <a:t>What </a:t>
            </a:r>
            <a:r>
              <a:rPr lang="en-US" dirty="0"/>
              <a:t>common issues delay the application process?</a:t>
            </a:r>
          </a:p>
          <a:p>
            <a:pPr marL="400050" lvl="1" indent="0">
              <a:buNone/>
            </a:pPr>
            <a:r>
              <a:rPr lang="en-US" sz="1400" dirty="0" smtClean="0"/>
              <a:t>- The </a:t>
            </a:r>
            <a:r>
              <a:rPr lang="en-US" sz="1400" dirty="0"/>
              <a:t>Board must receive official </a:t>
            </a:r>
            <a:r>
              <a:rPr lang="en-US" sz="1400" dirty="0" smtClean="0"/>
              <a:t>transcripts </a:t>
            </a:r>
            <a:r>
              <a:rPr lang="en-US" sz="1400" dirty="0"/>
              <a:t>directly from the </a:t>
            </a:r>
            <a:r>
              <a:rPr lang="en-US" sz="1400" dirty="0" smtClean="0"/>
              <a:t>school</a:t>
            </a:r>
          </a:p>
          <a:p>
            <a:pPr marL="400050" lvl="1" indent="0">
              <a:buNone/>
            </a:pPr>
            <a:r>
              <a:rPr lang="en-US" sz="1400" dirty="0" smtClean="0"/>
              <a:t>- The </a:t>
            </a:r>
            <a:r>
              <a:rPr lang="en-US" sz="1400" dirty="0"/>
              <a:t>applicant did not </a:t>
            </a:r>
            <a:r>
              <a:rPr lang="en-US" sz="1400" dirty="0" smtClean="0"/>
              <a:t>have a notary public complete </a:t>
            </a:r>
            <a:r>
              <a:rPr lang="en-US" sz="1400" dirty="0"/>
              <a:t>the notary section on the </a:t>
            </a:r>
            <a:r>
              <a:rPr lang="en-US" sz="1400" dirty="0" smtClean="0"/>
              <a:t>application</a:t>
            </a:r>
          </a:p>
          <a:p>
            <a:pPr marL="400050" lvl="1" indent="0">
              <a:buNone/>
            </a:pPr>
            <a:r>
              <a:rPr lang="en-US" sz="1400" dirty="0" smtClean="0"/>
              <a:t>- The photo does not fax clearly</a:t>
            </a:r>
          </a:p>
          <a:p>
            <a:pPr marL="400050" lvl="1" indent="0">
              <a:buNone/>
            </a:pPr>
            <a:r>
              <a:rPr lang="en-US" sz="1400" dirty="0" smtClean="0"/>
              <a:t>- First-time </a:t>
            </a:r>
            <a:r>
              <a:rPr lang="en-US" sz="1400" dirty="0"/>
              <a:t>candidates </a:t>
            </a:r>
            <a:r>
              <a:rPr lang="en-US" sz="1400" dirty="0" smtClean="0"/>
              <a:t>must submit </a:t>
            </a:r>
            <a:r>
              <a:rPr lang="en-US" sz="1400" dirty="0"/>
              <a:t>the required candidate information release </a:t>
            </a:r>
            <a:r>
              <a:rPr lang="en-US" sz="1400" dirty="0" smtClean="0"/>
              <a:t>form</a:t>
            </a:r>
            <a:endParaRPr lang="en-US" sz="1400" dirty="0"/>
          </a:p>
          <a:p>
            <a:pPr marL="0" indent="0">
              <a:buNone/>
            </a:pPr>
            <a:endParaRPr lang="en-US" sz="900" dirty="0" smtClean="0"/>
          </a:p>
          <a:p>
            <a:r>
              <a:rPr lang="en-US" dirty="0" smtClean="0"/>
              <a:t>Can I change the section(s) of the exam I wish to take, even after being issued the ATT?</a:t>
            </a:r>
          </a:p>
          <a:p>
            <a:pPr marL="400050" lvl="1" indent="0">
              <a:buNone/>
            </a:pPr>
            <a:r>
              <a:rPr lang="en-US" sz="1300" dirty="0" smtClean="0"/>
              <a:t>If </a:t>
            </a:r>
            <a:r>
              <a:rPr lang="en-US" sz="1300" dirty="0" smtClean="0"/>
              <a:t>you have not paid your exam fees through NASBA, you may change the section(s) of the exam you wish to take by submitting an Exam Section Change Request form found on the Board website, under Forms.</a:t>
            </a:r>
          </a:p>
          <a:p>
            <a:pPr marL="0" indent="0">
              <a:buNone/>
            </a:pPr>
            <a:endParaRPr lang="en-US" sz="900" dirty="0"/>
          </a:p>
          <a:p>
            <a:r>
              <a:rPr lang="en-US" dirty="0"/>
              <a:t>What if I experience issues with my NTS (Notice to Schedule)?</a:t>
            </a:r>
          </a:p>
          <a:p>
            <a:pPr marL="400050" lvl="1" indent="0">
              <a:buNone/>
            </a:pPr>
            <a:r>
              <a:rPr lang="en-US" sz="1300" dirty="0" smtClean="0"/>
              <a:t>You </a:t>
            </a:r>
            <a:r>
              <a:rPr lang="en-US" sz="1300" dirty="0"/>
              <a:t>should contact NASBA first to resolve any issues </a:t>
            </a:r>
            <a:r>
              <a:rPr lang="en-US" sz="1300" dirty="0" smtClean="0"/>
              <a:t>with the payment coupon or NTS, </a:t>
            </a:r>
            <a:r>
              <a:rPr lang="en-US" sz="1300" dirty="0"/>
              <a:t>as </a:t>
            </a:r>
            <a:r>
              <a:rPr lang="en-US" sz="1300" dirty="0" smtClean="0"/>
              <a:t>the Board does </a:t>
            </a:r>
            <a:r>
              <a:rPr lang="en-US" sz="1300" dirty="0"/>
              <a:t>not handle the payment of exam </a:t>
            </a:r>
            <a:r>
              <a:rPr lang="en-US" sz="1300" dirty="0" smtClean="0"/>
              <a:t>sections </a:t>
            </a:r>
            <a:r>
              <a:rPr lang="en-US" sz="1300" dirty="0"/>
              <a:t>or </a:t>
            </a:r>
            <a:r>
              <a:rPr lang="en-US" sz="1300" dirty="0" smtClean="0"/>
              <a:t>scheduling with Prometric.  </a:t>
            </a:r>
            <a:r>
              <a:rPr lang="en-US" sz="1300" dirty="0"/>
              <a:t>However, if NASBA is unable to provide assistance, please contact </a:t>
            </a:r>
            <a:r>
              <a:rPr lang="en-US" sz="1300" dirty="0" smtClean="0"/>
              <a:t>the Board’s licensing specialist so </a:t>
            </a:r>
            <a:r>
              <a:rPr lang="en-US" sz="1300" dirty="0"/>
              <a:t>that we may assist with resolving any matters</a:t>
            </a:r>
            <a:r>
              <a:rPr lang="en-US" sz="1300" dirty="0" smtClean="0"/>
              <a:t>.</a:t>
            </a:r>
            <a:endParaRPr lang="en-US" sz="1300" dirty="0"/>
          </a:p>
          <a:p>
            <a:pPr marL="0" indent="0">
              <a:buNone/>
            </a:pPr>
            <a:endParaRPr lang="en-US" dirty="0" smtClean="0"/>
          </a:p>
          <a:p>
            <a:pPr marL="0" indent="0">
              <a:buNone/>
            </a:pPr>
            <a:endParaRPr lang="en-US" dirty="0"/>
          </a:p>
          <a:p>
            <a:pPr marL="0" indent="0">
              <a:buNone/>
            </a:pPr>
            <a:endParaRPr lang="en-US" dirty="0"/>
          </a:p>
        </p:txBody>
      </p:sp>
      <p:sp>
        <p:nvSpPr>
          <p:cNvPr id="2" name="Footer Placeholder 1"/>
          <p:cNvSpPr>
            <a:spLocks noGrp="1"/>
          </p:cNvSpPr>
          <p:nvPr>
            <p:ph type="ftr" sz="quarter" idx="11"/>
          </p:nvPr>
        </p:nvSpPr>
        <p:spPr>
          <a:xfrm>
            <a:off x="517358" y="6432886"/>
            <a:ext cx="6297612" cy="365125"/>
          </a:xfrm>
        </p:spPr>
        <p:txBody>
          <a:bodyPr/>
          <a:lstStyle/>
          <a:p>
            <a:r>
              <a:rPr lang="en-US" dirty="0" smtClean="0"/>
              <a:t>Published November 2020</a:t>
            </a:r>
            <a:endParaRPr lang="en-US" dirty="0"/>
          </a:p>
        </p:txBody>
      </p:sp>
    </p:spTree>
    <p:extLst>
      <p:ext uri="{BB962C8B-B14F-4D97-AF65-F5344CB8AC3E}">
        <p14:creationId xmlns:p14="http://schemas.microsoft.com/office/powerpoint/2010/main" val="16781051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0842" y="748635"/>
            <a:ext cx="10360769" cy="5755422"/>
          </a:xfrm>
          <a:prstGeom prst="rect">
            <a:avLst/>
          </a:prstGeom>
          <a:noFill/>
        </p:spPr>
        <p:txBody>
          <a:bodyPr wrap="square" rtlCol="0">
            <a:spAutoFit/>
          </a:bodyPr>
          <a:lstStyle/>
          <a:p>
            <a:pPr marL="285750" indent="-285750">
              <a:buClr>
                <a:schemeClr val="bg2">
                  <a:lumMod val="40000"/>
                  <a:lumOff val="60000"/>
                </a:schemeClr>
              </a:buClr>
              <a:buFont typeface="Century Gothic" panose="020B0502020202020204" pitchFamily="34" charset="0"/>
              <a:buChar char="►"/>
            </a:pPr>
            <a:r>
              <a:rPr lang="en-US" sz="1500" dirty="0"/>
              <a:t>Does my supervisor CPA have to hold a current, active CPA license</a:t>
            </a:r>
            <a:r>
              <a:rPr lang="en-US" sz="1500" dirty="0" smtClean="0"/>
              <a:t>?</a:t>
            </a:r>
          </a:p>
          <a:p>
            <a:pPr marL="285750" indent="-285750">
              <a:buClr>
                <a:schemeClr val="bg2">
                  <a:lumMod val="40000"/>
                  <a:lumOff val="60000"/>
                </a:schemeClr>
              </a:buClr>
              <a:buFont typeface="Century Gothic" panose="020B0502020202020204" pitchFamily="34" charset="0"/>
              <a:buChar char="►"/>
            </a:pPr>
            <a:endParaRPr lang="en-US" sz="1500" dirty="0"/>
          </a:p>
          <a:p>
            <a:pPr lvl="1"/>
            <a:r>
              <a:rPr lang="en-US" sz="1300" dirty="0" smtClean="0"/>
              <a:t>Yes, t</a:t>
            </a:r>
            <a:r>
              <a:rPr lang="en-US" sz="1300" dirty="0" smtClean="0"/>
              <a:t>o </a:t>
            </a:r>
            <a:r>
              <a:rPr lang="en-US" sz="1300" dirty="0" smtClean="0"/>
              <a:t>qualify </a:t>
            </a:r>
            <a:r>
              <a:rPr lang="en-US" sz="1300" dirty="0"/>
              <a:t>as a supervisor licensee the person providing supervision </a:t>
            </a:r>
            <a:r>
              <a:rPr lang="en-US" sz="1300" dirty="0" smtClean="0"/>
              <a:t>must </a:t>
            </a:r>
            <a:r>
              <a:rPr lang="en-US" sz="1300" dirty="0"/>
              <a:t>hold an active CPA license issued by any state during the period of supervision and for at least five of the </a:t>
            </a:r>
            <a:r>
              <a:rPr lang="en-US" sz="1300" dirty="0" smtClean="0"/>
              <a:t>seven </a:t>
            </a:r>
            <a:r>
              <a:rPr lang="en-US" sz="1300" dirty="0"/>
              <a:t>years immediately prior to such supervision</a:t>
            </a:r>
            <a:r>
              <a:rPr lang="en-US" sz="1300" dirty="0" smtClean="0"/>
              <a:t>.</a:t>
            </a:r>
          </a:p>
          <a:p>
            <a:endParaRPr lang="en-US" sz="1500" dirty="0" smtClean="0"/>
          </a:p>
          <a:p>
            <a:endParaRPr lang="en-US" sz="1500" dirty="0"/>
          </a:p>
          <a:p>
            <a:pPr marL="285750" indent="-285750">
              <a:buClr>
                <a:schemeClr val="bg2">
                  <a:lumMod val="40000"/>
                  <a:lumOff val="60000"/>
                </a:schemeClr>
              </a:buClr>
              <a:buFont typeface="Century Gothic" panose="020B0502020202020204" pitchFamily="34" charset="0"/>
              <a:buChar char="►"/>
            </a:pPr>
            <a:r>
              <a:rPr lang="en-US" sz="1500" dirty="0"/>
              <a:t>Can my experience be obtained while I am still completing the Uniform CPA Exam</a:t>
            </a:r>
            <a:r>
              <a:rPr lang="en-US" sz="1500" dirty="0" smtClean="0"/>
              <a:t>?</a:t>
            </a:r>
          </a:p>
          <a:p>
            <a:pPr marL="285750" indent="-285750">
              <a:buClr>
                <a:schemeClr val="bg2">
                  <a:lumMod val="40000"/>
                  <a:lumOff val="60000"/>
                </a:schemeClr>
              </a:buClr>
              <a:buFont typeface="Century Gothic" panose="020B0502020202020204" pitchFamily="34" charset="0"/>
              <a:buChar char="►"/>
            </a:pPr>
            <a:endParaRPr lang="en-US" sz="1500" dirty="0"/>
          </a:p>
          <a:p>
            <a:pPr lvl="1"/>
            <a:r>
              <a:rPr lang="en-US" sz="1300" dirty="0" smtClean="0"/>
              <a:t>Yes, a</a:t>
            </a:r>
            <a:r>
              <a:rPr lang="en-US" sz="1300" dirty="0" smtClean="0"/>
              <a:t>pplications </a:t>
            </a:r>
            <a:r>
              <a:rPr lang="en-US" sz="1300" dirty="0"/>
              <a:t>for licensure may include any </a:t>
            </a:r>
            <a:r>
              <a:rPr lang="en-US" sz="1300" dirty="0" smtClean="0"/>
              <a:t>relevant experience </a:t>
            </a:r>
            <a:r>
              <a:rPr lang="en-US" sz="1300" dirty="0"/>
              <a:t>obtained </a:t>
            </a:r>
            <a:r>
              <a:rPr lang="en-US" sz="1300" dirty="0" smtClean="0"/>
              <a:t>within </a:t>
            </a:r>
            <a:r>
              <a:rPr lang="en-US" sz="1300" dirty="0"/>
              <a:t>an 8-year window of passing the </a:t>
            </a:r>
            <a:r>
              <a:rPr lang="en-US" sz="1300" dirty="0" smtClean="0"/>
              <a:t>exam and the AICPA ethics exam.   The experience can be gained at any time in the 8-year window, </a:t>
            </a:r>
            <a:r>
              <a:rPr lang="en-US" sz="1300" dirty="0"/>
              <a:t>whether it is before, during or after passing the Uniform CPA exam</a:t>
            </a:r>
            <a:r>
              <a:rPr lang="en-US" sz="1300" dirty="0" smtClean="0"/>
              <a:t>.</a:t>
            </a:r>
            <a:r>
              <a:rPr lang="en-US" sz="1300" dirty="0"/>
              <a:t> </a:t>
            </a:r>
            <a:endParaRPr lang="en-US" sz="1300" dirty="0" smtClean="0"/>
          </a:p>
          <a:p>
            <a:endParaRPr lang="en-US" sz="1300" dirty="0" smtClean="0"/>
          </a:p>
          <a:p>
            <a:endParaRPr lang="en-US" sz="1500" dirty="0"/>
          </a:p>
          <a:p>
            <a:pPr marL="285750" indent="-285750">
              <a:buClr>
                <a:schemeClr val="bg2">
                  <a:lumMod val="40000"/>
                  <a:lumOff val="60000"/>
                </a:schemeClr>
              </a:buClr>
              <a:buFont typeface="Century Gothic" panose="020B0502020202020204" pitchFamily="34" charset="0"/>
              <a:buChar char="►"/>
            </a:pPr>
            <a:r>
              <a:rPr lang="en-US" sz="1500" dirty="0"/>
              <a:t>If I passed the Uniform CPA exam in another jurisdiction, may I apply for licensure within Oregon</a:t>
            </a:r>
            <a:r>
              <a:rPr lang="en-US" sz="1500" dirty="0" smtClean="0"/>
              <a:t>?</a:t>
            </a:r>
          </a:p>
          <a:p>
            <a:pPr marL="285750" indent="-285750">
              <a:buClr>
                <a:schemeClr val="bg2">
                  <a:lumMod val="40000"/>
                  <a:lumOff val="60000"/>
                </a:schemeClr>
              </a:buClr>
              <a:buFont typeface="Century Gothic" panose="020B0502020202020204" pitchFamily="34" charset="0"/>
              <a:buChar char="►"/>
            </a:pPr>
            <a:endParaRPr lang="en-US" sz="1500" dirty="0"/>
          </a:p>
          <a:p>
            <a:pPr lvl="1"/>
            <a:r>
              <a:rPr lang="en-US" sz="1300" dirty="0" smtClean="0"/>
              <a:t>Yes, d</a:t>
            </a:r>
            <a:r>
              <a:rPr lang="en-US" sz="1300" dirty="0" smtClean="0"/>
              <a:t>uring </a:t>
            </a:r>
            <a:r>
              <a:rPr lang="en-US" sz="1300" dirty="0"/>
              <a:t>the application process, </a:t>
            </a:r>
            <a:r>
              <a:rPr lang="en-US" sz="1300" dirty="0" smtClean="0"/>
              <a:t>applicants who passed the exam in another jurisdiction should complete the </a:t>
            </a:r>
            <a:r>
              <a:rPr lang="en-US" sz="1300" dirty="0"/>
              <a:t>Interstate Exchange Form </a:t>
            </a:r>
            <a:r>
              <a:rPr lang="en-US" sz="1300" dirty="0" smtClean="0"/>
              <a:t>and send it to </a:t>
            </a:r>
            <a:r>
              <a:rPr lang="en-US" sz="1300" dirty="0"/>
              <a:t>the </a:t>
            </a:r>
            <a:r>
              <a:rPr lang="en-US" sz="1300" dirty="0" smtClean="0"/>
              <a:t>state board through which the exam was taken.  The other Board will complete their portion of the form and return it to the Oregon Board.  Oregon education, ethics, and experience requirements must be met to qualify for licensure.  </a:t>
            </a:r>
          </a:p>
          <a:p>
            <a:pPr lvl="1"/>
            <a:endParaRPr lang="en-US" sz="1500" dirty="0" smtClean="0"/>
          </a:p>
          <a:p>
            <a:pPr lvl="1"/>
            <a:endParaRPr lang="en-US" sz="1500" dirty="0"/>
          </a:p>
          <a:p>
            <a:pPr marL="285750" indent="-285750">
              <a:buClr>
                <a:schemeClr val="bg2">
                  <a:lumMod val="20000"/>
                  <a:lumOff val="80000"/>
                </a:schemeClr>
              </a:buClr>
              <a:buFont typeface="Century Gothic" panose="020B0502020202020204" pitchFamily="34" charset="0"/>
              <a:buChar char="►"/>
            </a:pPr>
            <a:r>
              <a:rPr lang="en-US" sz="1500" dirty="0"/>
              <a:t>How often will I renew my license? </a:t>
            </a:r>
            <a:endParaRPr lang="en-US" sz="1500" dirty="0" smtClean="0"/>
          </a:p>
          <a:p>
            <a:pPr marL="285750" indent="-285750">
              <a:buClr>
                <a:schemeClr val="bg2">
                  <a:lumMod val="20000"/>
                  <a:lumOff val="80000"/>
                </a:schemeClr>
              </a:buClr>
              <a:buFont typeface="Century Gothic" panose="020B0502020202020204" pitchFamily="34" charset="0"/>
              <a:buChar char="►"/>
            </a:pPr>
            <a:endParaRPr lang="en-US" sz="1500" dirty="0" smtClean="0"/>
          </a:p>
          <a:p>
            <a:pPr lvl="1">
              <a:buClr>
                <a:schemeClr val="bg2">
                  <a:lumMod val="20000"/>
                  <a:lumOff val="80000"/>
                </a:schemeClr>
              </a:buClr>
            </a:pPr>
            <a:r>
              <a:rPr lang="en-US" sz="1300" dirty="0" smtClean="0"/>
              <a:t>All </a:t>
            </a:r>
            <a:r>
              <a:rPr lang="en-US" sz="1300" dirty="0"/>
              <a:t>licensees need to submit an application for renewal every two years.   If you are issued an even-numbered CPA license, you will renew by June 30 of even-numbered years.   Odd-numbered licenses </a:t>
            </a:r>
            <a:r>
              <a:rPr lang="en-US" sz="1300" dirty="0" smtClean="0"/>
              <a:t>must be renewed </a:t>
            </a:r>
            <a:r>
              <a:rPr lang="en-US" sz="1300" dirty="0"/>
              <a:t>by June 30 of odd-numbered years.</a:t>
            </a:r>
          </a:p>
          <a:p>
            <a:endParaRPr lang="en-US" sz="1700" dirty="0" smtClean="0"/>
          </a:p>
        </p:txBody>
      </p:sp>
      <p:sp>
        <p:nvSpPr>
          <p:cNvPr id="2" name="Footer Placeholder 1"/>
          <p:cNvSpPr>
            <a:spLocks noGrp="1"/>
          </p:cNvSpPr>
          <p:nvPr>
            <p:ph type="ftr" sz="quarter" idx="11"/>
          </p:nvPr>
        </p:nvSpPr>
        <p:spPr>
          <a:xfrm>
            <a:off x="666823" y="6377693"/>
            <a:ext cx="6297612" cy="365125"/>
          </a:xfrm>
        </p:spPr>
        <p:txBody>
          <a:bodyPr/>
          <a:lstStyle/>
          <a:p>
            <a:r>
              <a:rPr lang="en-US" dirty="0" smtClean="0"/>
              <a:t>Published November 2020</a:t>
            </a:r>
            <a:endParaRPr lang="en-US" dirty="0"/>
          </a:p>
        </p:txBody>
      </p:sp>
    </p:spTree>
    <p:extLst>
      <p:ext uri="{BB962C8B-B14F-4D97-AF65-F5344CB8AC3E}">
        <p14:creationId xmlns:p14="http://schemas.microsoft.com/office/powerpoint/2010/main" val="36882023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6884" y="322031"/>
            <a:ext cx="10130589" cy="5632311"/>
          </a:xfrm>
          <a:prstGeom prst="rect">
            <a:avLst/>
          </a:prstGeom>
          <a:noFill/>
        </p:spPr>
        <p:txBody>
          <a:bodyPr wrap="square" rtlCol="0">
            <a:spAutoFit/>
          </a:bodyPr>
          <a:lstStyle/>
          <a:p>
            <a:pPr marL="285750" indent="-285750">
              <a:buClr>
                <a:schemeClr val="bg2">
                  <a:lumMod val="40000"/>
                  <a:lumOff val="60000"/>
                </a:schemeClr>
              </a:buClr>
              <a:buFont typeface="Century Gothic" panose="020B0502020202020204" pitchFamily="34" charset="0"/>
              <a:buChar char="►"/>
            </a:pPr>
            <a:r>
              <a:rPr lang="en-US" sz="1500" dirty="0"/>
              <a:t>Can I apply for licensure with combined work experience from more than one employer</a:t>
            </a:r>
            <a:r>
              <a:rPr lang="en-US" sz="1500" dirty="0" smtClean="0"/>
              <a:t>?</a:t>
            </a:r>
          </a:p>
          <a:p>
            <a:pPr marL="285750" indent="-285750">
              <a:buClr>
                <a:schemeClr val="bg2">
                  <a:lumMod val="40000"/>
                  <a:lumOff val="60000"/>
                </a:schemeClr>
              </a:buClr>
              <a:buFont typeface="Century Gothic" panose="020B0502020202020204" pitchFamily="34" charset="0"/>
              <a:buChar char="►"/>
            </a:pPr>
            <a:endParaRPr lang="en-US" sz="1500" dirty="0"/>
          </a:p>
          <a:p>
            <a:pPr lvl="1"/>
            <a:r>
              <a:rPr lang="en-US" sz="1300" dirty="0" smtClean="0"/>
              <a:t>Yes, y</a:t>
            </a:r>
            <a:r>
              <a:rPr lang="en-US" sz="1300" dirty="0" smtClean="0"/>
              <a:t>ou </a:t>
            </a:r>
            <a:r>
              <a:rPr lang="en-US" sz="1300" dirty="0"/>
              <a:t>may submit work experience from more than one </a:t>
            </a:r>
            <a:r>
              <a:rPr lang="en-US" sz="1300" dirty="0" smtClean="0"/>
              <a:t>employer.  The combined experience must allow the applicant to meet full qualifications for </a:t>
            </a:r>
            <a:r>
              <a:rPr lang="en-US" sz="1300" dirty="0"/>
              <a:t>licensure. </a:t>
            </a:r>
            <a:r>
              <a:rPr lang="en-US" sz="1300" dirty="0" smtClean="0"/>
              <a:t> The applicant </a:t>
            </a:r>
            <a:r>
              <a:rPr lang="en-US" sz="1300" dirty="0"/>
              <a:t>must submit separate narratives outlining the competencies met with each </a:t>
            </a:r>
            <a:r>
              <a:rPr lang="en-US" sz="1300" dirty="0" smtClean="0"/>
              <a:t>employer. </a:t>
            </a:r>
            <a:r>
              <a:rPr lang="en-US" sz="1300" i="1" dirty="0" smtClean="0"/>
              <a:t>It </a:t>
            </a:r>
            <a:r>
              <a:rPr lang="en-US" sz="1300" i="1" dirty="0"/>
              <a:t>is important to note that you may only </a:t>
            </a:r>
            <a:r>
              <a:rPr lang="en-US" sz="1300" i="1" dirty="0" smtClean="0"/>
              <a:t>include information and examples of work experience in the narrative that were directly supervised by the signing licensee. </a:t>
            </a:r>
            <a:r>
              <a:rPr lang="en-US" sz="1300" dirty="0"/>
              <a:t>Each supervisor licensee must complete and submit a supervisor evaluation worksheet. </a:t>
            </a:r>
            <a:endParaRPr lang="en-US" sz="1300" i="1" dirty="0" smtClean="0"/>
          </a:p>
          <a:p>
            <a:endParaRPr lang="en-US" sz="1500" dirty="0" smtClean="0"/>
          </a:p>
          <a:p>
            <a:pPr marL="285750" indent="-285750">
              <a:buClr>
                <a:schemeClr val="bg2">
                  <a:lumMod val="40000"/>
                  <a:lumOff val="60000"/>
                </a:schemeClr>
              </a:buClr>
              <a:buFont typeface="Century Gothic" panose="020B0502020202020204" pitchFamily="34" charset="0"/>
              <a:buChar char="►"/>
            </a:pPr>
            <a:r>
              <a:rPr lang="en-US" sz="1500" dirty="0"/>
              <a:t>How do I know </a:t>
            </a:r>
            <a:r>
              <a:rPr lang="en-US" sz="1500" dirty="0" smtClean="0"/>
              <a:t>through which </a:t>
            </a:r>
            <a:r>
              <a:rPr lang="en-US" sz="1500" dirty="0"/>
              <a:t>experience </a:t>
            </a:r>
            <a:r>
              <a:rPr lang="en-US" sz="1500" dirty="0" smtClean="0"/>
              <a:t>path I should apply for </a:t>
            </a:r>
            <a:r>
              <a:rPr lang="en-US" sz="1500" dirty="0"/>
              <a:t>licensure</a:t>
            </a:r>
            <a:r>
              <a:rPr lang="en-US" sz="1500" dirty="0" smtClean="0"/>
              <a:t>?</a:t>
            </a:r>
          </a:p>
          <a:p>
            <a:pPr marL="285750" indent="-285750">
              <a:buClr>
                <a:schemeClr val="bg2">
                  <a:lumMod val="40000"/>
                  <a:lumOff val="60000"/>
                </a:schemeClr>
              </a:buClr>
              <a:buFont typeface="Century Gothic" panose="020B0502020202020204" pitchFamily="34" charset="0"/>
              <a:buChar char="►"/>
            </a:pPr>
            <a:endParaRPr lang="en-US" sz="1500" dirty="0"/>
          </a:p>
          <a:p>
            <a:pPr lvl="1"/>
            <a:r>
              <a:rPr lang="en-US" sz="1300" dirty="0" smtClean="0"/>
              <a:t>If </a:t>
            </a:r>
            <a:r>
              <a:rPr lang="en-US" sz="1300" dirty="0"/>
              <a:t>you </a:t>
            </a:r>
            <a:r>
              <a:rPr lang="en-US" sz="1300" dirty="0" smtClean="0"/>
              <a:t>are using work </a:t>
            </a:r>
            <a:r>
              <a:rPr lang="en-US" sz="1300" dirty="0"/>
              <a:t>in public </a:t>
            </a:r>
            <a:r>
              <a:rPr lang="en-US" sz="1300" dirty="0" smtClean="0"/>
              <a:t>accounting to qualify for licensure, </a:t>
            </a:r>
            <a:r>
              <a:rPr lang="en-US" sz="1300" dirty="0"/>
              <a:t>you will apply </a:t>
            </a:r>
            <a:r>
              <a:rPr lang="en-US" sz="1300" dirty="0" smtClean="0"/>
              <a:t>using Attest </a:t>
            </a:r>
            <a:r>
              <a:rPr lang="en-US" sz="1300" dirty="0"/>
              <a:t>or Tax </a:t>
            </a:r>
            <a:r>
              <a:rPr lang="en-US" sz="1300" dirty="0" smtClean="0"/>
              <a:t>experience, </a:t>
            </a:r>
            <a:r>
              <a:rPr lang="en-US" sz="1300" dirty="0"/>
              <a:t>or both, depending on the work you </a:t>
            </a:r>
            <a:r>
              <a:rPr lang="en-US" sz="1300" dirty="0" smtClean="0"/>
              <a:t>performed during the period of supervision.  </a:t>
            </a:r>
            <a:r>
              <a:rPr lang="en-US" sz="1300" dirty="0"/>
              <a:t>If you work in </a:t>
            </a:r>
            <a:r>
              <a:rPr lang="en-US" sz="1300" dirty="0" smtClean="0"/>
              <a:t>an accounting role with a private industry or government employer, </a:t>
            </a:r>
            <a:r>
              <a:rPr lang="en-US" sz="1300" dirty="0"/>
              <a:t>you will apply </a:t>
            </a:r>
            <a:r>
              <a:rPr lang="en-US" sz="1300" dirty="0" smtClean="0"/>
              <a:t>through Industry.  Industry applications are reviewed </a:t>
            </a:r>
            <a:r>
              <a:rPr lang="en-US" sz="1300" dirty="0"/>
              <a:t>by the Qualifications Committee</a:t>
            </a:r>
            <a:r>
              <a:rPr lang="en-US" sz="1300" dirty="0" smtClean="0"/>
              <a:t>.</a:t>
            </a:r>
            <a:r>
              <a:rPr lang="en-US" sz="1300" dirty="0"/>
              <a:t> </a:t>
            </a:r>
            <a:endParaRPr lang="en-US" sz="1300" dirty="0" smtClean="0"/>
          </a:p>
          <a:p>
            <a:endParaRPr lang="en-US" sz="1500" dirty="0"/>
          </a:p>
          <a:p>
            <a:pPr marL="285750" indent="-285750">
              <a:buClr>
                <a:schemeClr val="bg2">
                  <a:lumMod val="40000"/>
                  <a:lumOff val="60000"/>
                </a:schemeClr>
              </a:buClr>
              <a:buFont typeface="Century Gothic" panose="020B0502020202020204" pitchFamily="34" charset="0"/>
              <a:buChar char="►"/>
            </a:pPr>
            <a:r>
              <a:rPr lang="en-US" sz="1500" dirty="0"/>
              <a:t> What classifies direct supervision for verification of experience</a:t>
            </a:r>
            <a:r>
              <a:rPr lang="en-US" sz="1500" dirty="0" smtClean="0"/>
              <a:t>?</a:t>
            </a:r>
          </a:p>
          <a:p>
            <a:pPr marL="285750" indent="-285750">
              <a:buClr>
                <a:schemeClr val="bg2">
                  <a:lumMod val="40000"/>
                  <a:lumOff val="60000"/>
                </a:schemeClr>
              </a:buClr>
              <a:buFont typeface="Century Gothic" panose="020B0502020202020204" pitchFamily="34" charset="0"/>
              <a:buChar char="►"/>
            </a:pPr>
            <a:endParaRPr lang="en-US" sz="1500" dirty="0"/>
          </a:p>
          <a:p>
            <a:pPr lvl="1"/>
            <a:r>
              <a:rPr lang="en-US" sz="1300" dirty="0" smtClean="0"/>
              <a:t>The </a:t>
            </a:r>
            <a:r>
              <a:rPr lang="en-US" sz="1300" dirty="0" smtClean="0"/>
              <a:t>supervisory relationship must include direct supervision with regular</a:t>
            </a:r>
            <a:r>
              <a:rPr lang="en-US" sz="1300" dirty="0"/>
              <a:t>, meaningful </a:t>
            </a:r>
            <a:r>
              <a:rPr lang="en-US" sz="1300" dirty="0" smtClean="0"/>
              <a:t>interaction.  The </a:t>
            </a:r>
            <a:r>
              <a:rPr lang="en-US" sz="1300" dirty="0"/>
              <a:t>supervisor licensee must be able to attest to all </a:t>
            </a:r>
            <a:r>
              <a:rPr lang="en-US" sz="1300" dirty="0" smtClean="0"/>
              <a:t>work discussed in the written narrative, verifying </a:t>
            </a:r>
            <a:r>
              <a:rPr lang="en-US" sz="1300" dirty="0"/>
              <a:t>all of the competency requirements </a:t>
            </a:r>
            <a:r>
              <a:rPr lang="en-US" sz="1300" dirty="0" smtClean="0"/>
              <a:t>have been achieved.  Consultants and independent contractors may not provide qualified direct supervision.</a:t>
            </a:r>
            <a:endParaRPr lang="en-US" sz="1300" dirty="0"/>
          </a:p>
          <a:p>
            <a:endParaRPr lang="en-US" sz="1500" dirty="0"/>
          </a:p>
          <a:p>
            <a:pPr marL="285750" indent="-285750">
              <a:buClr>
                <a:schemeClr val="bg2">
                  <a:lumMod val="40000"/>
                  <a:lumOff val="60000"/>
                </a:schemeClr>
              </a:buClr>
              <a:buFont typeface="Century Gothic" panose="020B0502020202020204" pitchFamily="34" charset="0"/>
              <a:buChar char="►"/>
            </a:pPr>
            <a:r>
              <a:rPr lang="en-US" sz="1500" dirty="0" smtClean="0"/>
              <a:t>What happens if I let my license lapse?</a:t>
            </a:r>
          </a:p>
          <a:p>
            <a:pPr marL="285750" indent="-285750">
              <a:buClr>
                <a:schemeClr val="bg2">
                  <a:lumMod val="40000"/>
                  <a:lumOff val="60000"/>
                </a:schemeClr>
              </a:buClr>
              <a:buFont typeface="Century Gothic" panose="020B0502020202020204" pitchFamily="34" charset="0"/>
              <a:buChar char="►"/>
            </a:pPr>
            <a:endParaRPr lang="en-US" sz="1500" dirty="0" smtClean="0"/>
          </a:p>
          <a:p>
            <a:pPr lvl="1">
              <a:buClr>
                <a:schemeClr val="bg2">
                  <a:lumMod val="40000"/>
                  <a:lumOff val="60000"/>
                </a:schemeClr>
              </a:buClr>
            </a:pPr>
            <a:r>
              <a:rPr lang="en-US" sz="1300" dirty="0" smtClean="0"/>
              <a:t>Lapsed </a:t>
            </a:r>
            <a:r>
              <a:rPr lang="en-US" sz="1300" dirty="0" smtClean="0"/>
              <a:t>licensees are not permitted to practice public accountancy or to work in public accounting firms.   A lapsed license can be reinstated within 6 years of the date of lapse by contacting a licensing specialist to request a reinstatement application.   A license that is lapsed for 6 years (3 consecutive renewal periods) will expire and cannot be reinstated. </a:t>
            </a:r>
            <a:endParaRPr lang="en-US" sz="1300" dirty="0"/>
          </a:p>
        </p:txBody>
      </p:sp>
      <p:sp>
        <p:nvSpPr>
          <p:cNvPr id="4" name="Footer Placeholder 3"/>
          <p:cNvSpPr>
            <a:spLocks noGrp="1"/>
          </p:cNvSpPr>
          <p:nvPr>
            <p:ph type="ftr" sz="quarter" idx="11"/>
          </p:nvPr>
        </p:nvSpPr>
        <p:spPr>
          <a:xfrm>
            <a:off x="561720" y="6492875"/>
            <a:ext cx="6297612" cy="365125"/>
          </a:xfrm>
        </p:spPr>
        <p:txBody>
          <a:bodyPr/>
          <a:lstStyle/>
          <a:p>
            <a:r>
              <a:rPr lang="en-US" dirty="0" smtClean="0"/>
              <a:t>Published November 2020</a:t>
            </a:r>
            <a:endParaRPr lang="en-US" dirty="0"/>
          </a:p>
        </p:txBody>
      </p:sp>
    </p:spTree>
    <p:extLst>
      <p:ext uri="{BB962C8B-B14F-4D97-AF65-F5344CB8AC3E}">
        <p14:creationId xmlns:p14="http://schemas.microsoft.com/office/powerpoint/2010/main" val="1530977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5327" y="457199"/>
            <a:ext cx="9849852" cy="4939814"/>
          </a:xfrm>
          <a:prstGeom prst="rect">
            <a:avLst/>
          </a:prstGeom>
          <a:noFill/>
        </p:spPr>
        <p:txBody>
          <a:bodyPr wrap="square" rtlCol="0">
            <a:spAutoFit/>
          </a:bodyPr>
          <a:lstStyle/>
          <a:p>
            <a:pPr marL="285750" indent="-285750">
              <a:buClr>
                <a:schemeClr val="bg2">
                  <a:lumMod val="40000"/>
                  <a:lumOff val="60000"/>
                </a:schemeClr>
              </a:buClr>
              <a:buFont typeface="Century Gothic" panose="020B0502020202020204" pitchFamily="34" charset="0"/>
              <a:buChar char="►"/>
            </a:pPr>
            <a:r>
              <a:rPr lang="en-US" sz="1600" dirty="0" smtClean="0"/>
              <a:t>Will </a:t>
            </a:r>
            <a:r>
              <a:rPr lang="en-US" sz="1600" dirty="0"/>
              <a:t>the Board provide an outline or example of the required written narrative for licensure</a:t>
            </a:r>
            <a:r>
              <a:rPr lang="en-US" sz="1600" dirty="0" smtClean="0"/>
              <a:t>?</a:t>
            </a:r>
          </a:p>
          <a:p>
            <a:pPr lvl="1"/>
            <a:endParaRPr lang="en-US" sz="1700" dirty="0"/>
          </a:p>
          <a:p>
            <a:pPr lvl="1"/>
            <a:r>
              <a:rPr lang="en-US" sz="1300" dirty="0" smtClean="0"/>
              <a:t>While </a:t>
            </a:r>
            <a:r>
              <a:rPr lang="en-US" sz="1300" dirty="0"/>
              <a:t>the Board does not provide </a:t>
            </a:r>
            <a:r>
              <a:rPr lang="en-US" sz="1300" dirty="0" smtClean="0"/>
              <a:t>examples of written narratives, the Board has developed a form that provides an outline to be used for each narrative.  It </a:t>
            </a:r>
            <a:r>
              <a:rPr lang="en-US" sz="1300" dirty="0"/>
              <a:t>is the responsibility of the applicant to draft a narrative </a:t>
            </a:r>
            <a:r>
              <a:rPr lang="en-US" sz="1300" dirty="0" smtClean="0"/>
              <a:t>response based </a:t>
            </a:r>
            <a:r>
              <a:rPr lang="en-US" sz="1300" dirty="0"/>
              <a:t>on their </a:t>
            </a:r>
            <a:r>
              <a:rPr lang="en-US" sz="1300" dirty="0" smtClean="0"/>
              <a:t>own unique </a:t>
            </a:r>
            <a:r>
              <a:rPr lang="en-US" sz="1300" dirty="0"/>
              <a:t>work experiences. </a:t>
            </a:r>
            <a:r>
              <a:rPr lang="en-US" sz="1300" dirty="0" smtClean="0"/>
              <a:t>The </a:t>
            </a:r>
            <a:r>
              <a:rPr lang="en-US" sz="1300" dirty="0"/>
              <a:t>narrative should include enough detail to </a:t>
            </a:r>
            <a:r>
              <a:rPr lang="en-US" sz="1300" dirty="0" smtClean="0"/>
              <a:t>convey knowledge </a:t>
            </a:r>
            <a:r>
              <a:rPr lang="en-US" sz="1300" dirty="0"/>
              <a:t>and understanding of each concept in a competency, and should outline at least </a:t>
            </a:r>
            <a:r>
              <a:rPr lang="en-US" sz="1300" dirty="0" smtClean="0"/>
              <a:t>one or two </a:t>
            </a:r>
            <a:r>
              <a:rPr lang="en-US" sz="1300" dirty="0"/>
              <a:t>specific, detailed </a:t>
            </a:r>
            <a:r>
              <a:rPr lang="en-US" sz="1300" dirty="0" smtClean="0"/>
              <a:t>examples </a:t>
            </a:r>
            <a:r>
              <a:rPr lang="en-US" sz="1300" dirty="0"/>
              <a:t>for each competency</a:t>
            </a:r>
            <a:r>
              <a:rPr lang="en-US" sz="1300" dirty="0" smtClean="0"/>
              <a:t>. Licensing </a:t>
            </a:r>
            <a:r>
              <a:rPr lang="en-US" sz="1300" dirty="0"/>
              <a:t>staff are available to discuss the general expectations with the </a:t>
            </a:r>
            <a:r>
              <a:rPr lang="en-US" sz="1300" dirty="0" smtClean="0"/>
              <a:t>applicant.  </a:t>
            </a:r>
            <a:r>
              <a:rPr lang="en-US" sz="1300" dirty="0"/>
              <a:t>For further guidance, the applicant should consult with their supervisor licensee to review the concepts outlined in each area of competency to identify engagements or projects that will allow the applicant to gain the requisite experience.</a:t>
            </a:r>
          </a:p>
          <a:p>
            <a:endParaRPr lang="en-US" sz="1700" dirty="0"/>
          </a:p>
          <a:p>
            <a:pPr marL="285750" indent="-285750">
              <a:buClr>
                <a:schemeClr val="bg2">
                  <a:lumMod val="40000"/>
                  <a:lumOff val="60000"/>
                </a:schemeClr>
              </a:buClr>
              <a:buFont typeface="Century Gothic" panose="020B0502020202020204" pitchFamily="34" charset="0"/>
              <a:buChar char="►"/>
            </a:pPr>
            <a:r>
              <a:rPr lang="en-US" sz="1600" dirty="0"/>
              <a:t>Once I have been licensed, how will I know the pro-rated CPE requirement for renewal</a:t>
            </a:r>
            <a:r>
              <a:rPr lang="en-US" sz="1600" dirty="0" smtClean="0"/>
              <a:t>?</a:t>
            </a:r>
          </a:p>
          <a:p>
            <a:pPr marL="285750" indent="-285750">
              <a:buClr>
                <a:schemeClr val="bg2">
                  <a:lumMod val="40000"/>
                  <a:lumOff val="60000"/>
                </a:schemeClr>
              </a:buClr>
              <a:buFont typeface="Century Gothic" panose="020B0502020202020204" pitchFamily="34" charset="0"/>
              <a:buChar char="►"/>
            </a:pPr>
            <a:endParaRPr lang="en-US" sz="1700" dirty="0"/>
          </a:p>
          <a:p>
            <a:pPr lvl="1"/>
            <a:r>
              <a:rPr lang="en-US" sz="1300" dirty="0" smtClean="0"/>
              <a:t>The </a:t>
            </a:r>
            <a:r>
              <a:rPr lang="en-US" sz="1300" dirty="0"/>
              <a:t>Board sends a </a:t>
            </a:r>
            <a:r>
              <a:rPr lang="en-US" sz="1300" dirty="0" smtClean="0"/>
              <a:t>congratulatory </a:t>
            </a:r>
            <a:r>
              <a:rPr lang="en-US" sz="1300" dirty="0"/>
              <a:t>letter along with the </a:t>
            </a:r>
            <a:r>
              <a:rPr lang="en-US" sz="1300" dirty="0" smtClean="0"/>
              <a:t>initial wallet </a:t>
            </a:r>
            <a:r>
              <a:rPr lang="en-US" sz="1300" dirty="0"/>
              <a:t>card </a:t>
            </a:r>
            <a:r>
              <a:rPr lang="en-US" sz="1300" dirty="0" smtClean="0"/>
              <a:t>via US mail after the license is granted</a:t>
            </a:r>
            <a:r>
              <a:rPr lang="en-US" sz="1300" dirty="0"/>
              <a:t>. The letter outlines the specific total CPE requirement, as well as </a:t>
            </a:r>
            <a:r>
              <a:rPr lang="en-US" sz="1300" dirty="0" smtClean="0"/>
              <a:t>the pro-rated </a:t>
            </a:r>
            <a:r>
              <a:rPr lang="en-US" sz="1300" dirty="0"/>
              <a:t>annual CPE requirement for </a:t>
            </a:r>
            <a:r>
              <a:rPr lang="en-US" sz="1300" dirty="0" smtClean="0"/>
              <a:t>the first renewal</a:t>
            </a:r>
            <a:r>
              <a:rPr lang="en-US" sz="1300" dirty="0"/>
              <a:t>. You may also reference the Oregon Administrative Rules, Chapter 801, Division 40, located on </a:t>
            </a:r>
            <a:r>
              <a:rPr lang="en-US" sz="1300" dirty="0" smtClean="0"/>
              <a:t>the Board website</a:t>
            </a:r>
            <a:r>
              <a:rPr lang="en-US" sz="1300" dirty="0"/>
              <a:t>, to determine the pro-rated </a:t>
            </a:r>
            <a:r>
              <a:rPr lang="en-US" sz="1300" dirty="0" smtClean="0"/>
              <a:t>total or contact the Board office.</a:t>
            </a:r>
          </a:p>
          <a:p>
            <a:pPr lvl="1"/>
            <a:endParaRPr lang="en-US" sz="1700" dirty="0"/>
          </a:p>
          <a:p>
            <a:pPr marL="285750" indent="-285750">
              <a:buClr>
                <a:schemeClr val="bg2">
                  <a:lumMod val="40000"/>
                  <a:lumOff val="60000"/>
                </a:schemeClr>
              </a:buClr>
              <a:buFont typeface="Century Gothic" panose="020B0502020202020204" pitchFamily="34" charset="0"/>
              <a:buChar char="►"/>
            </a:pPr>
            <a:r>
              <a:rPr lang="en-US" sz="1600" dirty="0" smtClean="0"/>
              <a:t>Once my license is granted, can I provide all CPA services?</a:t>
            </a:r>
          </a:p>
          <a:p>
            <a:pPr marL="285750" indent="-285750">
              <a:buClr>
                <a:schemeClr val="bg2">
                  <a:lumMod val="40000"/>
                  <a:lumOff val="60000"/>
                </a:schemeClr>
              </a:buClr>
              <a:buFont typeface="Century Gothic" panose="020B0502020202020204" pitchFamily="34" charset="0"/>
              <a:buChar char="►"/>
            </a:pPr>
            <a:endParaRPr lang="en-US" sz="1700" dirty="0" smtClean="0"/>
          </a:p>
          <a:p>
            <a:pPr lvl="1"/>
            <a:r>
              <a:rPr lang="en-US" sz="1300" dirty="0" smtClean="0"/>
              <a:t>The </a:t>
            </a:r>
            <a:r>
              <a:rPr lang="en-US" sz="1300" dirty="0" smtClean="0"/>
              <a:t>Code of Professional Conduct requires that a licensee only provide those services they are competent to perform.  In addition, some services require the licensee to work for a firm registered with the Board and enrolled in peer review.  Please contact the licensing department if you have questions about providing attest, review, or compilation services.</a:t>
            </a:r>
            <a:endParaRPr lang="en-US" sz="1300" dirty="0"/>
          </a:p>
        </p:txBody>
      </p:sp>
      <p:sp>
        <p:nvSpPr>
          <p:cNvPr id="4" name="Footer Placeholder 3"/>
          <p:cNvSpPr>
            <a:spLocks noGrp="1"/>
          </p:cNvSpPr>
          <p:nvPr>
            <p:ph type="ftr" sz="quarter" idx="11"/>
          </p:nvPr>
        </p:nvSpPr>
        <p:spPr>
          <a:xfrm>
            <a:off x="614272" y="6492875"/>
            <a:ext cx="6297612" cy="365125"/>
          </a:xfrm>
        </p:spPr>
        <p:txBody>
          <a:bodyPr/>
          <a:lstStyle/>
          <a:p>
            <a:r>
              <a:rPr lang="en-US" dirty="0" smtClean="0"/>
              <a:t>Published November 2020</a:t>
            </a:r>
            <a:endParaRPr lang="en-US" dirty="0"/>
          </a:p>
        </p:txBody>
      </p:sp>
    </p:spTree>
    <p:extLst>
      <p:ext uri="{BB962C8B-B14F-4D97-AF65-F5344CB8AC3E}">
        <p14:creationId xmlns:p14="http://schemas.microsoft.com/office/powerpoint/2010/main" val="3586456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u="sng" dirty="0" smtClean="0">
                <a:solidFill>
                  <a:srgbClr val="92D050"/>
                </a:solidFill>
              </a:rPr>
              <a:t>Board Staff - contact information</a:t>
            </a:r>
            <a:endParaRPr lang="en-US" sz="3400" u="sng" dirty="0">
              <a:solidFill>
                <a:srgbClr val="92D050"/>
              </a:solidFill>
            </a:endParaRPr>
          </a:p>
        </p:txBody>
      </p:sp>
      <p:sp>
        <p:nvSpPr>
          <p:cNvPr id="3" name="Content Placeholder 2"/>
          <p:cNvSpPr>
            <a:spLocks noGrp="1"/>
          </p:cNvSpPr>
          <p:nvPr>
            <p:ph idx="1"/>
          </p:nvPr>
        </p:nvSpPr>
        <p:spPr>
          <a:xfrm>
            <a:off x="677334" y="1433720"/>
            <a:ext cx="9403742" cy="4859382"/>
          </a:xfrm>
        </p:spPr>
        <p:txBody>
          <a:bodyPr>
            <a:normAutofit fontScale="70000" lnSpcReduction="20000"/>
          </a:bodyPr>
          <a:lstStyle/>
          <a:p>
            <a:r>
              <a:rPr lang="en-US" sz="1800" dirty="0" smtClean="0"/>
              <a:t>Kimberly Fast – </a:t>
            </a:r>
            <a:r>
              <a:rPr lang="en-US" sz="1600" dirty="0" smtClean="0"/>
              <a:t>Executive Director</a:t>
            </a:r>
            <a:r>
              <a:rPr lang="en-US" sz="1800" dirty="0" smtClean="0"/>
              <a:t>		</a:t>
            </a:r>
            <a:r>
              <a:rPr lang="en-US" sz="1600" dirty="0" smtClean="0">
                <a:hlinkClick r:id="rId3"/>
              </a:rPr>
              <a:t>kimberly.fast@oregon.gov</a:t>
            </a:r>
            <a:r>
              <a:rPr lang="en-US" sz="1600" dirty="0" smtClean="0"/>
              <a:t> </a:t>
            </a:r>
          </a:p>
          <a:p>
            <a:pPr marL="0" indent="0">
              <a:buNone/>
            </a:pPr>
            <a:r>
              <a:rPr lang="en-US" sz="1600" dirty="0"/>
              <a:t>	</a:t>
            </a:r>
            <a:r>
              <a:rPr lang="en-US" sz="1600" dirty="0" smtClean="0"/>
              <a:t>							(503)378-2280</a:t>
            </a:r>
          </a:p>
          <a:p>
            <a:r>
              <a:rPr lang="en-US" dirty="0" smtClean="0"/>
              <a:t>Licensing Department:</a:t>
            </a:r>
          </a:p>
          <a:p>
            <a:pPr marL="457200" lvl="1" indent="0">
              <a:buNone/>
            </a:pPr>
            <a:r>
              <a:rPr lang="en-US" sz="1600" dirty="0" smtClean="0"/>
              <a:t>Julie </a:t>
            </a:r>
            <a:r>
              <a:rPr lang="en-US" sz="1600" dirty="0"/>
              <a:t>Nadeau – Licensing </a:t>
            </a:r>
            <a:r>
              <a:rPr lang="en-US" sz="1600" dirty="0" smtClean="0"/>
              <a:t>Manager</a:t>
            </a:r>
            <a:r>
              <a:rPr lang="en-US" sz="1600" dirty="0"/>
              <a:t>		</a:t>
            </a:r>
            <a:r>
              <a:rPr lang="en-US" sz="1600" dirty="0" smtClean="0">
                <a:hlinkClick r:id="rId4"/>
              </a:rPr>
              <a:t>julie.nadeau@oregon.gov</a:t>
            </a:r>
            <a:endParaRPr lang="en-US" sz="1600" dirty="0"/>
          </a:p>
          <a:p>
            <a:pPr marL="457200" lvl="1" indent="0">
              <a:buNone/>
            </a:pPr>
            <a:r>
              <a:rPr lang="en-US" sz="1600" dirty="0"/>
              <a:t>	</a:t>
            </a:r>
            <a:r>
              <a:rPr lang="en-US" sz="1600" dirty="0" smtClean="0"/>
              <a:t>			</a:t>
            </a:r>
            <a:r>
              <a:rPr lang="en-US" sz="1600" dirty="0"/>
              <a:t>			</a:t>
            </a:r>
            <a:r>
              <a:rPr lang="en-US" sz="1600" dirty="0" smtClean="0"/>
              <a:t>(503)378-2270</a:t>
            </a:r>
          </a:p>
          <a:p>
            <a:pPr marL="457200" lvl="1" indent="0">
              <a:buNone/>
            </a:pPr>
            <a:r>
              <a:rPr lang="en-US" sz="1600" dirty="0" smtClean="0"/>
              <a:t>Stacey Janes – </a:t>
            </a:r>
            <a:r>
              <a:rPr lang="en-US" sz="1600" dirty="0"/>
              <a:t>Licensing </a:t>
            </a:r>
            <a:r>
              <a:rPr lang="en-US" sz="1600" dirty="0" smtClean="0"/>
              <a:t>Specialist</a:t>
            </a:r>
            <a:r>
              <a:rPr lang="en-US" sz="1600" dirty="0"/>
              <a:t>		</a:t>
            </a:r>
            <a:r>
              <a:rPr lang="en-US" sz="1600" dirty="0" smtClean="0">
                <a:hlinkClick r:id="rId5"/>
              </a:rPr>
              <a:t>stacey.janes@oregon.gov</a:t>
            </a:r>
            <a:r>
              <a:rPr lang="en-US" sz="1600" dirty="0" smtClean="0"/>
              <a:t> </a:t>
            </a:r>
            <a:endParaRPr lang="en-US" sz="1600" dirty="0"/>
          </a:p>
          <a:p>
            <a:pPr marL="457200" lvl="1" indent="0">
              <a:buNone/>
            </a:pPr>
            <a:r>
              <a:rPr lang="en-US" sz="1600" dirty="0"/>
              <a:t>	Applications </a:t>
            </a:r>
            <a:r>
              <a:rPr lang="en-US" sz="1600" dirty="0" smtClean="0"/>
              <a:t>A-L		</a:t>
            </a:r>
            <a:r>
              <a:rPr lang="en-US" sz="1600" dirty="0"/>
              <a:t>		(</a:t>
            </a:r>
            <a:r>
              <a:rPr lang="en-US" sz="1600" dirty="0" smtClean="0"/>
              <a:t>503)378-2264</a:t>
            </a:r>
            <a:endParaRPr lang="en-US" sz="1600" dirty="0"/>
          </a:p>
          <a:p>
            <a:pPr marL="457200" lvl="1" indent="0">
              <a:buNone/>
            </a:pPr>
            <a:r>
              <a:rPr lang="en-US" sz="1600" dirty="0" smtClean="0"/>
              <a:t>Ashlie Rios – </a:t>
            </a:r>
            <a:r>
              <a:rPr lang="en-US" sz="1600" dirty="0"/>
              <a:t>Licensing Specialist	</a:t>
            </a:r>
            <a:r>
              <a:rPr lang="en-US" sz="1600" dirty="0" smtClean="0"/>
              <a:t>	</a:t>
            </a:r>
            <a:r>
              <a:rPr lang="en-US" sz="1600" dirty="0" smtClean="0">
                <a:hlinkClick r:id="rId6"/>
              </a:rPr>
              <a:t>ashlie.m.rios@oregon.gov</a:t>
            </a:r>
            <a:r>
              <a:rPr lang="en-US" sz="1600" dirty="0" smtClean="0"/>
              <a:t> </a:t>
            </a:r>
            <a:endParaRPr lang="en-US" sz="1600" dirty="0"/>
          </a:p>
          <a:p>
            <a:pPr marL="457200" lvl="1" indent="0">
              <a:buNone/>
            </a:pPr>
            <a:r>
              <a:rPr lang="en-US" sz="1600" dirty="0"/>
              <a:t>	</a:t>
            </a:r>
            <a:r>
              <a:rPr lang="en-US" sz="1600" dirty="0" smtClean="0"/>
              <a:t>Applications M-Z 		</a:t>
            </a:r>
            <a:r>
              <a:rPr lang="en-US" sz="1600" dirty="0"/>
              <a:t>		</a:t>
            </a:r>
            <a:r>
              <a:rPr lang="en-US" sz="1600" dirty="0" smtClean="0"/>
              <a:t>(503)378-2268</a:t>
            </a:r>
          </a:p>
          <a:p>
            <a:pPr marL="457200" lvl="1" indent="0">
              <a:buNone/>
            </a:pPr>
            <a:r>
              <a:rPr lang="en-US" sz="1600" dirty="0" smtClean="0"/>
              <a:t>Leah Von </a:t>
            </a:r>
            <a:r>
              <a:rPr lang="en-US" sz="1600" dirty="0" err="1" smtClean="0"/>
              <a:t>Deylen</a:t>
            </a:r>
            <a:r>
              <a:rPr lang="en-US" sz="1600" dirty="0" smtClean="0"/>
              <a:t> - Front Desk		</a:t>
            </a:r>
            <a:r>
              <a:rPr lang="en-US" sz="1600" dirty="0" smtClean="0">
                <a:hlinkClick r:id="rId7"/>
              </a:rPr>
              <a:t>leah.m.vondeylen@oregon.gov</a:t>
            </a:r>
            <a:r>
              <a:rPr lang="en-US" sz="1600" dirty="0" smtClean="0"/>
              <a:t> </a:t>
            </a:r>
          </a:p>
          <a:p>
            <a:pPr marL="457200" lvl="1" indent="0">
              <a:buNone/>
            </a:pPr>
            <a:r>
              <a:rPr lang="en-US" sz="1600" dirty="0"/>
              <a:t>	</a:t>
            </a:r>
            <a:r>
              <a:rPr lang="en-US" sz="1600" dirty="0" smtClean="0"/>
              <a:t>						(503)378-4181</a:t>
            </a:r>
            <a:endParaRPr lang="en-US" sz="1600" dirty="0"/>
          </a:p>
          <a:p>
            <a:r>
              <a:rPr lang="en-US" dirty="0" smtClean="0"/>
              <a:t>Compliance Department:				 </a:t>
            </a:r>
            <a:r>
              <a:rPr lang="en-US" sz="1600" dirty="0" smtClean="0"/>
              <a:t>	</a:t>
            </a:r>
          </a:p>
          <a:p>
            <a:pPr marL="0" indent="0">
              <a:buNone/>
            </a:pPr>
            <a:r>
              <a:rPr lang="en-US" sz="1600" dirty="0"/>
              <a:t>	</a:t>
            </a:r>
            <a:r>
              <a:rPr lang="en-US" sz="1600" dirty="0" smtClean="0"/>
              <a:t>Joel Parks – Compliance Specialist		</a:t>
            </a:r>
            <a:r>
              <a:rPr lang="en-US" sz="1600" dirty="0" smtClean="0">
                <a:hlinkClick r:id="rId8"/>
              </a:rPr>
              <a:t>joel.parks@oregon.gov</a:t>
            </a:r>
            <a:endParaRPr lang="en-US" sz="1600" dirty="0" smtClean="0"/>
          </a:p>
          <a:p>
            <a:pPr marL="0" indent="0">
              <a:buNone/>
            </a:pPr>
            <a:r>
              <a:rPr lang="en-US" sz="1600" dirty="0" smtClean="0"/>
              <a:t>								(503)378-2262</a:t>
            </a:r>
          </a:p>
          <a:p>
            <a:pPr marL="457200" lvl="1" indent="0">
              <a:buNone/>
            </a:pPr>
            <a:r>
              <a:rPr lang="en-US" sz="1600" dirty="0" smtClean="0"/>
              <a:t>Anthony Truong – Lead Investigator		</a:t>
            </a:r>
            <a:r>
              <a:rPr lang="en-US" sz="1600" dirty="0" smtClean="0">
                <a:hlinkClick r:id="rId9"/>
              </a:rPr>
              <a:t>anthony.t.truong@oregon.gov</a:t>
            </a:r>
            <a:endParaRPr lang="en-US" sz="1600" dirty="0" smtClean="0"/>
          </a:p>
          <a:p>
            <a:pPr marL="457200" lvl="1" indent="0">
              <a:buNone/>
            </a:pPr>
            <a:r>
              <a:rPr lang="en-US" sz="1600" dirty="0" smtClean="0"/>
              <a:t>							(503)378-2273</a:t>
            </a:r>
          </a:p>
          <a:p>
            <a:pPr marL="457200" lvl="1" indent="0">
              <a:buNone/>
            </a:pPr>
            <a:r>
              <a:rPr lang="en-US" sz="1600" dirty="0" smtClean="0"/>
              <a:t>Jeremiah Leppert – Investigator		</a:t>
            </a:r>
            <a:r>
              <a:rPr lang="en-US" sz="1600" dirty="0" smtClean="0">
                <a:hlinkClick r:id="rId10"/>
              </a:rPr>
              <a:t>jeremiah.leppert@oregon.gov</a:t>
            </a:r>
            <a:endParaRPr lang="en-US" sz="1600" dirty="0" smtClean="0"/>
          </a:p>
          <a:p>
            <a:pPr marL="457200" lvl="1" indent="0">
              <a:buNone/>
            </a:pPr>
            <a:r>
              <a:rPr lang="en-US" sz="1600" dirty="0" smtClean="0"/>
              <a:t>							(503)378-5041</a:t>
            </a:r>
          </a:p>
          <a:p>
            <a:pPr marL="457200" lvl="1" indent="0">
              <a:buNone/>
            </a:pPr>
            <a:endParaRPr lang="en-US" sz="1600" dirty="0" smtClean="0"/>
          </a:p>
          <a:p>
            <a:pPr marL="0" indent="0">
              <a:buNone/>
            </a:pPr>
            <a:endParaRPr lang="en-US" dirty="0" smtClean="0"/>
          </a:p>
        </p:txBody>
      </p:sp>
      <p:sp>
        <p:nvSpPr>
          <p:cNvPr id="4" name="Footer Placeholder 3"/>
          <p:cNvSpPr>
            <a:spLocks noGrp="1"/>
          </p:cNvSpPr>
          <p:nvPr>
            <p:ph type="ftr" sz="quarter" idx="11"/>
          </p:nvPr>
        </p:nvSpPr>
        <p:spPr>
          <a:xfrm>
            <a:off x="582741" y="6492875"/>
            <a:ext cx="6297612" cy="365125"/>
          </a:xfrm>
        </p:spPr>
        <p:txBody>
          <a:bodyPr/>
          <a:lstStyle/>
          <a:p>
            <a:r>
              <a:rPr lang="en-US" dirty="0" smtClean="0"/>
              <a:t>Published November 2020</a:t>
            </a:r>
            <a:endParaRPr lang="en-US" dirty="0"/>
          </a:p>
        </p:txBody>
      </p:sp>
    </p:spTree>
    <p:extLst>
      <p:ext uri="{BB962C8B-B14F-4D97-AF65-F5344CB8AC3E}">
        <p14:creationId xmlns:p14="http://schemas.microsoft.com/office/powerpoint/2010/main" val="11191446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References</a:t>
            </a:r>
            <a:endParaRPr lang="en-US" dirty="0">
              <a:solidFill>
                <a:srgbClr val="92D050"/>
              </a:solidFill>
            </a:endParaRPr>
          </a:p>
        </p:txBody>
      </p:sp>
      <p:sp>
        <p:nvSpPr>
          <p:cNvPr id="3" name="Content Placeholder 2"/>
          <p:cNvSpPr>
            <a:spLocks noGrp="1"/>
          </p:cNvSpPr>
          <p:nvPr>
            <p:ph idx="1"/>
          </p:nvPr>
        </p:nvSpPr>
        <p:spPr>
          <a:xfrm>
            <a:off x="677334" y="1420872"/>
            <a:ext cx="10424160" cy="5171704"/>
          </a:xfrm>
        </p:spPr>
        <p:txBody>
          <a:bodyPr>
            <a:normAutofit/>
          </a:bodyPr>
          <a:lstStyle/>
          <a:p>
            <a:pPr marL="0" indent="0">
              <a:buNone/>
            </a:pPr>
            <a:r>
              <a:rPr lang="en-US" dirty="0" smtClean="0"/>
              <a:t>Where to find Oregon </a:t>
            </a:r>
            <a:r>
              <a:rPr lang="en-US" dirty="0"/>
              <a:t>Board of Accountancy Information</a:t>
            </a:r>
            <a:r>
              <a:rPr lang="en-US" dirty="0" smtClean="0"/>
              <a:t>:</a:t>
            </a:r>
            <a:endParaRPr lang="en-US" dirty="0" smtClean="0">
              <a:hlinkClick r:id="rId3"/>
            </a:endParaRPr>
          </a:p>
          <a:p>
            <a:pPr marL="0" indent="0">
              <a:buNone/>
            </a:pPr>
            <a:r>
              <a:rPr lang="en-US" dirty="0" smtClean="0">
                <a:hlinkClick r:id="rId3"/>
              </a:rPr>
              <a:t>http://www.Oregon.gov/boa/Pages/ExamReq.aspx</a:t>
            </a:r>
            <a:endParaRPr lang="en-US" dirty="0" smtClean="0"/>
          </a:p>
          <a:p>
            <a:pPr marL="0" indent="0">
              <a:buNone/>
            </a:pPr>
            <a:r>
              <a:rPr lang="en-US" dirty="0" smtClean="0">
                <a:hlinkClick r:id="rId4"/>
              </a:rPr>
              <a:t>http://www.Oregon.gov/boa/Pages/Licensing.aspx</a:t>
            </a:r>
            <a:endParaRPr lang="en-US" dirty="0" smtClean="0"/>
          </a:p>
          <a:p>
            <a:pPr marL="0" indent="0">
              <a:buNone/>
            </a:pPr>
            <a:r>
              <a:rPr lang="en-US" dirty="0" smtClean="0">
                <a:hlinkClick r:id="rId5"/>
              </a:rPr>
              <a:t>http://www.Oregon.gov/boa/Pages/adminrules.aspx</a:t>
            </a:r>
            <a:endParaRPr lang="en-US" dirty="0" smtClean="0"/>
          </a:p>
          <a:p>
            <a:pPr marL="0" indent="0">
              <a:buNone/>
            </a:pPr>
            <a:endParaRPr lang="en-US" dirty="0"/>
          </a:p>
          <a:p>
            <a:pPr marL="0" indent="0">
              <a:buNone/>
            </a:pPr>
            <a:r>
              <a:rPr lang="en-US" dirty="0" smtClean="0"/>
              <a:t>NASBA Information:</a:t>
            </a:r>
          </a:p>
          <a:p>
            <a:pPr marL="0" indent="0">
              <a:buNone/>
            </a:pPr>
            <a:r>
              <a:rPr lang="en-US" dirty="0">
                <a:hlinkClick r:id="rId6"/>
              </a:rPr>
              <a:t>https://nasba.org/products/nasbainternationalevaluationservices</a:t>
            </a:r>
            <a:r>
              <a:rPr lang="en-US" dirty="0" smtClean="0">
                <a:hlinkClick r:id="rId6"/>
              </a:rPr>
              <a:t>/</a:t>
            </a:r>
            <a:endParaRPr lang="en-US" dirty="0" smtClean="0"/>
          </a:p>
          <a:p>
            <a:pPr marL="0" indent="0">
              <a:buNone/>
            </a:pPr>
            <a:r>
              <a:rPr lang="en-US" dirty="0">
                <a:hlinkClick r:id="rId7"/>
              </a:rPr>
              <a:t>https://nasba.org/exams/cpaexam</a:t>
            </a:r>
            <a:r>
              <a:rPr lang="en-US" dirty="0" smtClean="0">
                <a:hlinkClick r:id="rId7"/>
              </a:rPr>
              <a:t>/</a:t>
            </a:r>
            <a:r>
              <a:rPr lang="en-US" dirty="0" smtClean="0"/>
              <a:t> </a:t>
            </a:r>
          </a:p>
          <a:p>
            <a:pPr marL="0" indent="0">
              <a:buNone/>
            </a:pPr>
            <a:r>
              <a:rPr lang="en-US" dirty="0">
                <a:hlinkClick r:id="rId8"/>
              </a:rPr>
              <a:t>https://</a:t>
            </a:r>
            <a:r>
              <a:rPr lang="en-US" dirty="0" smtClean="0">
                <a:hlinkClick r:id="rId8"/>
              </a:rPr>
              <a:t>www.nasbaregistry.org/sponsor-list</a:t>
            </a:r>
            <a:r>
              <a:rPr lang="en-US" dirty="0" smtClean="0"/>
              <a:t> </a:t>
            </a:r>
          </a:p>
          <a:p>
            <a:pPr marL="0" indent="0">
              <a:buNone/>
            </a:pPr>
            <a:endParaRPr lang="en-US" dirty="0" smtClean="0"/>
          </a:p>
          <a:p>
            <a:pPr marL="0" indent="0">
              <a:buNone/>
            </a:pPr>
            <a:r>
              <a:rPr lang="en-US" dirty="0"/>
              <a:t>AICPA Information</a:t>
            </a:r>
            <a:r>
              <a:rPr lang="en-US" dirty="0" smtClean="0"/>
              <a:t>:</a:t>
            </a:r>
          </a:p>
          <a:p>
            <a:pPr marL="0" indent="0">
              <a:buNone/>
            </a:pPr>
            <a:r>
              <a:rPr lang="en-US" dirty="0">
                <a:hlinkClick r:id="rId9"/>
              </a:rPr>
              <a:t>http://</a:t>
            </a:r>
            <a:r>
              <a:rPr lang="en-US" dirty="0" smtClean="0">
                <a:hlinkClick r:id="rId9"/>
              </a:rPr>
              <a:t>www.aicpa.org/BECOMEACPA/CPAEXAM/Pages/CPAExam.aspx</a:t>
            </a:r>
            <a:endParaRPr lang="en-US" dirty="0" smtClean="0"/>
          </a:p>
          <a:p>
            <a:pPr marL="0" indent="0">
              <a:buNone/>
            </a:pPr>
            <a:endParaRPr lang="en-US" dirty="0"/>
          </a:p>
        </p:txBody>
      </p:sp>
      <p:sp>
        <p:nvSpPr>
          <p:cNvPr id="4" name="Footer Placeholder 3"/>
          <p:cNvSpPr>
            <a:spLocks noGrp="1"/>
          </p:cNvSpPr>
          <p:nvPr>
            <p:ph type="ftr" sz="quarter" idx="11"/>
          </p:nvPr>
        </p:nvSpPr>
        <p:spPr>
          <a:xfrm>
            <a:off x="677334" y="6410013"/>
            <a:ext cx="6297612" cy="365125"/>
          </a:xfrm>
        </p:spPr>
        <p:txBody>
          <a:bodyPr/>
          <a:lstStyle/>
          <a:p>
            <a:r>
              <a:rPr lang="en-US" dirty="0" smtClean="0"/>
              <a:t>Published November 2020</a:t>
            </a:r>
            <a:endParaRPr lang="en-US" dirty="0"/>
          </a:p>
        </p:txBody>
      </p:sp>
    </p:spTree>
    <p:extLst>
      <p:ext uri="{BB962C8B-B14F-4D97-AF65-F5344CB8AC3E}">
        <p14:creationId xmlns:p14="http://schemas.microsoft.com/office/powerpoint/2010/main" val="39894412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8656" y="2551682"/>
            <a:ext cx="9404723" cy="1400530"/>
          </a:xfrm>
        </p:spPr>
        <p:txBody>
          <a:bodyPr/>
          <a:lstStyle/>
          <a:p>
            <a:r>
              <a:rPr lang="en-US" dirty="0"/>
              <a:t>	</a:t>
            </a:r>
            <a:r>
              <a:rPr lang="en-US" sz="7200" dirty="0" smtClean="0">
                <a:solidFill>
                  <a:srgbClr val="92D050"/>
                </a:solidFill>
              </a:rPr>
              <a:t>QUESTIONS?</a:t>
            </a:r>
            <a:endParaRPr lang="en-US" sz="7200" dirty="0">
              <a:solidFill>
                <a:srgbClr val="92D050"/>
              </a:solidFill>
            </a:endParaRPr>
          </a:p>
        </p:txBody>
      </p:sp>
      <p:sp>
        <p:nvSpPr>
          <p:cNvPr id="3" name="Footer Placeholder 2"/>
          <p:cNvSpPr>
            <a:spLocks noGrp="1"/>
          </p:cNvSpPr>
          <p:nvPr>
            <p:ph type="ftr" sz="quarter" idx="11"/>
          </p:nvPr>
        </p:nvSpPr>
        <p:spPr>
          <a:xfrm>
            <a:off x="614272" y="6492875"/>
            <a:ext cx="6297612" cy="365125"/>
          </a:xfrm>
        </p:spPr>
        <p:txBody>
          <a:bodyPr/>
          <a:lstStyle/>
          <a:p>
            <a:r>
              <a:rPr lang="en-US" dirty="0" smtClean="0"/>
              <a:t>Published November 2020</a:t>
            </a:r>
            <a:endParaRPr lang="en-US" dirty="0"/>
          </a:p>
        </p:txBody>
      </p:sp>
    </p:spTree>
    <p:extLst>
      <p:ext uri="{BB962C8B-B14F-4D97-AF65-F5344CB8AC3E}">
        <p14:creationId xmlns:p14="http://schemas.microsoft.com/office/powerpoint/2010/main" val="177814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Topics of Discussion</a:t>
            </a:r>
            <a:endParaRPr lang="en-US" dirty="0">
              <a:solidFill>
                <a:srgbClr val="92D050"/>
              </a:solidFill>
            </a:endParaRPr>
          </a:p>
        </p:txBody>
      </p:sp>
      <p:sp>
        <p:nvSpPr>
          <p:cNvPr id="3" name="Content Placeholder 2"/>
          <p:cNvSpPr>
            <a:spLocks noGrp="1"/>
          </p:cNvSpPr>
          <p:nvPr>
            <p:ph idx="1"/>
          </p:nvPr>
        </p:nvSpPr>
        <p:spPr>
          <a:xfrm>
            <a:off x="483273" y="1546412"/>
            <a:ext cx="10514579" cy="5138821"/>
          </a:xfrm>
        </p:spPr>
        <p:txBody>
          <a:bodyPr>
            <a:normAutofit/>
          </a:bodyPr>
          <a:lstStyle/>
          <a:p>
            <a:r>
              <a:rPr lang="en-US" dirty="0" smtClean="0"/>
              <a:t>What is the role of the Board?</a:t>
            </a:r>
            <a:endParaRPr lang="en-US" dirty="0"/>
          </a:p>
          <a:p>
            <a:r>
              <a:rPr lang="en-US" dirty="0"/>
              <a:t>CPA Exam </a:t>
            </a:r>
            <a:r>
              <a:rPr lang="en-US" dirty="0" smtClean="0"/>
              <a:t>Prerequisites</a:t>
            </a:r>
            <a:endParaRPr lang="en-US" dirty="0"/>
          </a:p>
          <a:p>
            <a:pPr marL="0" indent="0">
              <a:buNone/>
            </a:pPr>
            <a:r>
              <a:rPr lang="en-US" dirty="0"/>
              <a:t>	-Education </a:t>
            </a:r>
            <a:r>
              <a:rPr lang="en-US" dirty="0" smtClean="0"/>
              <a:t>requirements					</a:t>
            </a:r>
            <a:r>
              <a:rPr lang="en-US" dirty="0" smtClean="0">
                <a:solidFill>
                  <a:srgbClr val="92D050"/>
                </a:solidFill>
              </a:rPr>
              <a:t>www.Oregon.gov/BOA</a:t>
            </a:r>
            <a:endParaRPr lang="en-US" dirty="0"/>
          </a:p>
          <a:p>
            <a:pPr marL="0" indent="0">
              <a:buNone/>
            </a:pPr>
            <a:r>
              <a:rPr lang="en-US" dirty="0"/>
              <a:t>	-Application </a:t>
            </a:r>
            <a:r>
              <a:rPr lang="en-US" dirty="0" smtClean="0"/>
              <a:t>Process									</a:t>
            </a:r>
            <a:r>
              <a:rPr lang="en-US" dirty="0">
                <a:solidFill>
                  <a:srgbClr val="FFFF00"/>
                </a:solidFill>
              </a:rPr>
              <a:t> </a:t>
            </a:r>
            <a:endParaRPr lang="en-US" dirty="0" smtClean="0">
              <a:solidFill>
                <a:srgbClr val="92D050"/>
              </a:solidFill>
            </a:endParaRPr>
          </a:p>
          <a:p>
            <a:r>
              <a:rPr lang="en-US" dirty="0" smtClean="0"/>
              <a:t>Passing the CPA Exam	</a:t>
            </a:r>
          </a:p>
          <a:p>
            <a:r>
              <a:rPr lang="en-US" dirty="0" smtClean="0"/>
              <a:t>Applying </a:t>
            </a:r>
            <a:r>
              <a:rPr lang="en-US" dirty="0"/>
              <a:t>for Initial </a:t>
            </a:r>
            <a:r>
              <a:rPr lang="en-US" dirty="0" smtClean="0"/>
              <a:t>Licensure								</a:t>
            </a:r>
          </a:p>
          <a:p>
            <a:r>
              <a:rPr lang="en-US" dirty="0" smtClean="0"/>
              <a:t>Renewal and CPE</a:t>
            </a:r>
          </a:p>
          <a:p>
            <a:pPr marL="0" indent="0">
              <a:buNone/>
            </a:pPr>
            <a:r>
              <a:rPr lang="en-US" dirty="0"/>
              <a:t> </a:t>
            </a:r>
            <a:r>
              <a:rPr lang="en-US" dirty="0" smtClean="0"/>
              <a:t>     (Continuing </a:t>
            </a:r>
            <a:r>
              <a:rPr lang="en-US" dirty="0"/>
              <a:t>Professional Education</a:t>
            </a:r>
            <a:r>
              <a:rPr lang="en-US" dirty="0" smtClean="0"/>
              <a:t>)	</a:t>
            </a:r>
          </a:p>
          <a:p>
            <a:r>
              <a:rPr lang="en-US" dirty="0" smtClean="0"/>
              <a:t>FAQ</a:t>
            </a:r>
            <a:endParaRPr lang="en-US" dirty="0"/>
          </a:p>
          <a:p>
            <a:pPr marL="0" indent="0">
              <a:buNone/>
            </a:pPr>
            <a:endParaRPr lang="en-US" dirty="0" smtClean="0"/>
          </a:p>
          <a:p>
            <a:endParaRPr lang="en-US" dirty="0" smtClean="0"/>
          </a:p>
        </p:txBody>
      </p:sp>
      <p:pic>
        <p:nvPicPr>
          <p:cNvPr id="4" name="Picture 3"/>
          <p:cNvPicPr>
            <a:picLocks noChangeAspect="1"/>
          </p:cNvPicPr>
          <p:nvPr/>
        </p:nvPicPr>
        <p:blipFill>
          <a:blip r:embed="rId3"/>
          <a:stretch>
            <a:fillRect/>
          </a:stretch>
        </p:blipFill>
        <p:spPr>
          <a:xfrm>
            <a:off x="5180211" y="2732191"/>
            <a:ext cx="6698777" cy="3628504"/>
          </a:xfrm>
          <a:prstGeom prst="rect">
            <a:avLst/>
          </a:prstGeom>
        </p:spPr>
      </p:pic>
      <p:sp>
        <p:nvSpPr>
          <p:cNvPr id="5" name="Footer Placeholder 4"/>
          <p:cNvSpPr>
            <a:spLocks noGrp="1"/>
          </p:cNvSpPr>
          <p:nvPr>
            <p:ph type="ftr" sz="quarter" idx="11"/>
          </p:nvPr>
        </p:nvSpPr>
        <p:spPr>
          <a:xfrm>
            <a:off x="593251" y="6482377"/>
            <a:ext cx="6297612" cy="365125"/>
          </a:xfrm>
        </p:spPr>
        <p:txBody>
          <a:bodyPr/>
          <a:lstStyle/>
          <a:p>
            <a:r>
              <a:rPr lang="en-US" smtClean="0"/>
              <a:t>Published November 2020</a:t>
            </a:r>
            <a:endParaRPr lang="en-US"/>
          </a:p>
        </p:txBody>
      </p:sp>
    </p:spTree>
    <p:extLst>
      <p:ext uri="{BB962C8B-B14F-4D97-AF65-F5344CB8AC3E}">
        <p14:creationId xmlns:p14="http://schemas.microsoft.com/office/powerpoint/2010/main" val="3871513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62735"/>
          </a:xfrm>
        </p:spPr>
        <p:txBody>
          <a:bodyPr/>
          <a:lstStyle/>
          <a:p>
            <a:r>
              <a:rPr lang="en-US" sz="2400" dirty="0" smtClean="0">
                <a:solidFill>
                  <a:srgbClr val="92D050"/>
                </a:solidFill>
              </a:rPr>
              <a:t>What is the role of the Board of Accountancy?  </a:t>
            </a:r>
            <a:endParaRPr lang="en-US" sz="2400" dirty="0">
              <a:solidFill>
                <a:srgbClr val="92D050"/>
              </a:solidFill>
            </a:endParaRPr>
          </a:p>
        </p:txBody>
      </p:sp>
      <p:sp>
        <p:nvSpPr>
          <p:cNvPr id="4" name="Content Placeholder 3"/>
          <p:cNvSpPr>
            <a:spLocks noGrp="1"/>
          </p:cNvSpPr>
          <p:nvPr>
            <p:ph idx="1"/>
          </p:nvPr>
        </p:nvSpPr>
        <p:spPr>
          <a:xfrm>
            <a:off x="1047164" y="1563634"/>
            <a:ext cx="8946541" cy="4195481"/>
          </a:xfrm>
        </p:spPr>
        <p:txBody>
          <a:bodyPr>
            <a:normAutofit/>
          </a:bodyPr>
          <a:lstStyle/>
          <a:p>
            <a:r>
              <a:rPr lang="en-US" dirty="0" smtClean="0"/>
              <a:t>Public Protection</a:t>
            </a:r>
          </a:p>
          <a:p>
            <a:pPr marL="400050" lvl="1" indent="0">
              <a:buNone/>
            </a:pPr>
            <a:r>
              <a:rPr lang="en-US" sz="1300" dirty="0"/>
              <a:t>The mission of the Board of Accountancy is to protect Oregon consumers by ensuring only qualified licensees practice public accountancy in accordance with established professional standards and promulgated rules.</a:t>
            </a:r>
            <a:endParaRPr lang="en-US" sz="1300" dirty="0" smtClean="0"/>
          </a:p>
          <a:p>
            <a:r>
              <a:rPr lang="en-US" dirty="0" smtClean="0"/>
              <a:t>Licensing within a profession protects the public by:</a:t>
            </a:r>
          </a:p>
          <a:p>
            <a:pPr lvl="2"/>
            <a:r>
              <a:rPr lang="en-US" dirty="0" smtClean="0"/>
              <a:t>Requiring minimum educational standards</a:t>
            </a:r>
          </a:p>
          <a:p>
            <a:pPr lvl="2"/>
            <a:r>
              <a:rPr lang="en-US" dirty="0" smtClean="0"/>
              <a:t>Providing standards for minimum competency to practice safely</a:t>
            </a:r>
            <a:endParaRPr lang="en-US" b="1" dirty="0" smtClean="0"/>
          </a:p>
          <a:p>
            <a:pPr lvl="2"/>
            <a:r>
              <a:rPr lang="en-US" dirty="0" smtClean="0"/>
              <a:t>Compelling accountability through an established code of ethics enforced by the Board</a:t>
            </a:r>
            <a:endParaRPr lang="en-US" dirty="0"/>
          </a:p>
        </p:txBody>
      </p:sp>
      <p:sp>
        <p:nvSpPr>
          <p:cNvPr id="3" name="Footer Placeholder 2"/>
          <p:cNvSpPr>
            <a:spLocks noGrp="1"/>
          </p:cNvSpPr>
          <p:nvPr>
            <p:ph type="ftr" sz="quarter" idx="11"/>
          </p:nvPr>
        </p:nvSpPr>
        <p:spPr>
          <a:xfrm>
            <a:off x="561721" y="6492875"/>
            <a:ext cx="6297612" cy="365125"/>
          </a:xfrm>
        </p:spPr>
        <p:txBody>
          <a:bodyPr/>
          <a:lstStyle/>
          <a:p>
            <a:r>
              <a:rPr lang="en-US" dirty="0" smtClean="0"/>
              <a:t>Published November 2020</a:t>
            </a:r>
            <a:endParaRPr lang="en-US" dirty="0"/>
          </a:p>
        </p:txBody>
      </p:sp>
    </p:spTree>
    <p:extLst>
      <p:ext uri="{BB962C8B-B14F-4D97-AF65-F5344CB8AC3E}">
        <p14:creationId xmlns:p14="http://schemas.microsoft.com/office/powerpoint/2010/main" val="658686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CPA Exam Prerequisites</a:t>
            </a:r>
            <a:endParaRPr lang="en-US" dirty="0">
              <a:solidFill>
                <a:srgbClr val="92D050"/>
              </a:solidFill>
            </a:endParaRPr>
          </a:p>
        </p:txBody>
      </p:sp>
      <p:sp>
        <p:nvSpPr>
          <p:cNvPr id="3" name="Content Placeholder 2"/>
          <p:cNvSpPr>
            <a:spLocks noGrp="1"/>
          </p:cNvSpPr>
          <p:nvPr>
            <p:ph idx="1"/>
          </p:nvPr>
        </p:nvSpPr>
        <p:spPr>
          <a:xfrm>
            <a:off x="646111" y="1094710"/>
            <a:ext cx="10707689" cy="5261974"/>
          </a:xfrm>
        </p:spPr>
        <p:txBody>
          <a:bodyPr>
            <a:normAutofit fontScale="77500" lnSpcReduction="20000"/>
          </a:bodyPr>
          <a:lstStyle/>
          <a:p>
            <a:pPr marL="0" indent="0">
              <a:buNone/>
            </a:pPr>
            <a:endParaRPr lang="en-US" dirty="0" smtClean="0"/>
          </a:p>
          <a:p>
            <a:pPr>
              <a:buFont typeface="Wingdings" panose="05000000000000000000" pitchFamily="2" charset="2"/>
              <a:buChar char="Ø"/>
            </a:pPr>
            <a:r>
              <a:rPr lang="en-US" sz="1700" dirty="0" smtClean="0"/>
              <a:t>To qualify to sit for the Uniform CPA Exam, first time candidates must meet the following requirements at the time of application:</a:t>
            </a:r>
          </a:p>
          <a:p>
            <a:pPr marL="0" indent="0">
              <a:buNone/>
            </a:pPr>
            <a:r>
              <a:rPr lang="en-US" sz="1600" dirty="0" smtClean="0"/>
              <a:t>	Earn 150 Semester (225 quarter) hours, including a bachelor’s degree from a </a:t>
            </a:r>
            <a:r>
              <a:rPr lang="en-US" sz="1600" dirty="0" smtClean="0"/>
              <a:t>college accredited by a body recognized by the Board that </a:t>
            </a:r>
            <a:r>
              <a:rPr lang="en-US" sz="1600" dirty="0" smtClean="0"/>
              <a:t>includes:</a:t>
            </a:r>
          </a:p>
          <a:p>
            <a:pPr marL="0" indent="0">
              <a:buNone/>
            </a:pPr>
            <a:r>
              <a:rPr lang="en-US" sz="1600" dirty="0"/>
              <a:t>	 • </a:t>
            </a:r>
            <a:r>
              <a:rPr lang="en-US" sz="1600" dirty="0" smtClean="0"/>
              <a:t>24 semester (36 quarter) hours in upper-division core accounting coursework </a:t>
            </a:r>
            <a:r>
              <a:rPr lang="en-US" sz="1600" u="sng" dirty="0" smtClean="0"/>
              <a:t>and</a:t>
            </a:r>
          </a:p>
          <a:p>
            <a:pPr marL="0" indent="0">
              <a:buNone/>
            </a:pPr>
            <a:r>
              <a:rPr lang="en-US" sz="1600" dirty="0"/>
              <a:t>	 • 24 </a:t>
            </a:r>
            <a:r>
              <a:rPr lang="en-US" sz="1600" dirty="0" smtClean="0"/>
              <a:t>semester (36 quarter) hours in accounting or related courses (business, economics, finance, and related written or oral communication)</a:t>
            </a:r>
          </a:p>
          <a:p>
            <a:pPr>
              <a:buFont typeface="Wingdings" panose="05000000000000000000" pitchFamily="2" charset="2"/>
              <a:buChar char="Ø"/>
            </a:pPr>
            <a:r>
              <a:rPr lang="en-US" sz="1500" dirty="0" smtClean="0"/>
              <a:t>Candidates who wish to sit for the exam to become a PA must have graduated from high school (or equivalent) and have 2 years of public accounting experience under a licensed CPA or PA.  PA candidates sit for three sections of the exam </a:t>
            </a:r>
            <a:r>
              <a:rPr lang="en-US" sz="1500" dirty="0"/>
              <a:t>(BEC, FAR, REG</a:t>
            </a:r>
            <a:r>
              <a:rPr lang="en-US" sz="1500" dirty="0" smtClean="0"/>
              <a:t>).</a:t>
            </a:r>
            <a:endParaRPr lang="en-US" sz="1500" dirty="0"/>
          </a:p>
          <a:p>
            <a:pPr>
              <a:buFont typeface="Wingdings" panose="05000000000000000000" pitchFamily="2" charset="2"/>
              <a:buChar char="Ø"/>
            </a:pPr>
            <a:r>
              <a:rPr lang="en-US" sz="1500" dirty="0" smtClean="0"/>
              <a:t>Candidates who have earned foreign educational credentials must have their education evaluated by NASBA International Evaluation Services (NIES).</a:t>
            </a:r>
          </a:p>
          <a:p>
            <a:pPr>
              <a:buFont typeface="Wingdings" panose="05000000000000000000" pitchFamily="2" charset="2"/>
              <a:buChar char="Ø"/>
            </a:pPr>
            <a:r>
              <a:rPr lang="en-US" sz="1500" dirty="0" smtClean="0"/>
              <a:t>Transfer candidates who have previously applied for or sat for the exam in another jurisdiction must meet the educational requirements in Oregon at the time of application.</a:t>
            </a:r>
          </a:p>
          <a:p>
            <a:pPr marL="0" indent="0">
              <a:buNone/>
            </a:pPr>
            <a:endParaRPr lang="en-US" dirty="0" smtClean="0"/>
          </a:p>
          <a:p>
            <a:pPr marL="0" indent="0">
              <a:buNone/>
            </a:pPr>
            <a:r>
              <a:rPr lang="en-US" sz="1700" u="sng" dirty="0" smtClean="0"/>
              <a:t>Please note</a:t>
            </a:r>
            <a:r>
              <a:rPr lang="en-US" dirty="0" smtClean="0"/>
              <a:t>:</a:t>
            </a:r>
          </a:p>
          <a:p>
            <a:pPr marL="0" indent="0">
              <a:buNone/>
            </a:pPr>
            <a:r>
              <a:rPr lang="en-US" sz="1600" dirty="0" smtClean="0"/>
              <a:t>*Board staff cannot evaluate transcripts before an application is submitted.  If you have a question about a specific course, please email a link to the course description to the appropriate licensing specialist.</a:t>
            </a:r>
          </a:p>
          <a:p>
            <a:pPr marL="0" indent="0">
              <a:buNone/>
            </a:pPr>
            <a:r>
              <a:rPr lang="en-US" sz="1600" dirty="0" smtClean="0"/>
              <a:t>*Internship credits are limited to a maximum of 4 semester (6 quarter) hours.   Internship credits can be considered for upper division accounting credit if the internship is gained in the practice of public accounting under a qualified supervisor licensee through a public accounting firm or in a qualified industry setting.  The internship certification form must be completed and submitted with the application materials.</a:t>
            </a:r>
          </a:p>
          <a:p>
            <a:pPr marL="0" indent="0">
              <a:buNone/>
            </a:pPr>
            <a:r>
              <a:rPr lang="en-US" sz="1600" dirty="0" smtClean="0"/>
              <a:t>*Candidates applying to sit for the CPA exam under the experience requirement may only apply to be a Public Accountant.</a:t>
            </a:r>
          </a:p>
          <a:p>
            <a:pPr marL="0" indent="0">
              <a:buNone/>
            </a:pPr>
            <a:r>
              <a:rPr lang="en-US" sz="1400" dirty="0" smtClean="0"/>
              <a:t>*Courses from community colleges are accepted if they are transferable to an accredited four-year college or university. Generally, courses 100-level and above are considered transferable.  If there is a question about a particular course, a link to the course description on the school website should be emailed to the licensing specialist for review.</a:t>
            </a:r>
            <a:endParaRPr lang="en-US" sz="1400" dirty="0"/>
          </a:p>
        </p:txBody>
      </p:sp>
      <p:sp>
        <p:nvSpPr>
          <p:cNvPr id="4" name="Footer Placeholder 3"/>
          <p:cNvSpPr>
            <a:spLocks noGrp="1"/>
          </p:cNvSpPr>
          <p:nvPr>
            <p:ph type="ftr" sz="quarter" idx="11"/>
          </p:nvPr>
        </p:nvSpPr>
        <p:spPr>
          <a:xfrm>
            <a:off x="646111" y="6476669"/>
            <a:ext cx="6297612" cy="365125"/>
          </a:xfrm>
        </p:spPr>
        <p:txBody>
          <a:bodyPr/>
          <a:lstStyle/>
          <a:p>
            <a:r>
              <a:rPr lang="en-US" dirty="0" smtClean="0"/>
              <a:t>Published November 2020</a:t>
            </a:r>
            <a:endParaRPr lang="en-US" dirty="0"/>
          </a:p>
        </p:txBody>
      </p:sp>
    </p:spTree>
    <p:extLst>
      <p:ext uri="{BB962C8B-B14F-4D97-AF65-F5344CB8AC3E}">
        <p14:creationId xmlns:p14="http://schemas.microsoft.com/office/powerpoint/2010/main" val="1835207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Application Process</a:t>
            </a:r>
            <a:endParaRPr lang="en-US" dirty="0">
              <a:solidFill>
                <a:srgbClr val="92D050"/>
              </a:solidFill>
            </a:endParaRPr>
          </a:p>
        </p:txBody>
      </p:sp>
      <p:sp>
        <p:nvSpPr>
          <p:cNvPr id="3" name="Content Placeholder 2"/>
          <p:cNvSpPr>
            <a:spLocks noGrp="1"/>
          </p:cNvSpPr>
          <p:nvPr>
            <p:ph idx="1"/>
          </p:nvPr>
        </p:nvSpPr>
        <p:spPr>
          <a:xfrm>
            <a:off x="646111" y="1261998"/>
            <a:ext cx="9011456" cy="5176380"/>
          </a:xfrm>
        </p:spPr>
        <p:txBody>
          <a:bodyPr>
            <a:normAutofit fontScale="85000" lnSpcReduction="20000"/>
          </a:bodyPr>
          <a:lstStyle/>
          <a:p>
            <a:r>
              <a:rPr lang="en-US" sz="1900" dirty="0" smtClean="0"/>
              <a:t>Candidates must submit the following items in order to complete the application process:</a:t>
            </a:r>
          </a:p>
          <a:p>
            <a:pPr marL="457200" lvl="1" indent="0">
              <a:buNone/>
            </a:pPr>
            <a:r>
              <a:rPr lang="en-US" dirty="0" smtClean="0"/>
              <a:t>-CPA Exam Application</a:t>
            </a:r>
          </a:p>
          <a:p>
            <a:pPr marL="457200" lvl="1" indent="0">
              <a:buNone/>
            </a:pPr>
            <a:r>
              <a:rPr lang="en-US" dirty="0" smtClean="0"/>
              <a:t>-Official transcripts sent directly from the school Registrar</a:t>
            </a:r>
          </a:p>
          <a:p>
            <a:pPr marL="457200" lvl="1" indent="0">
              <a:buNone/>
            </a:pPr>
            <a:r>
              <a:rPr lang="en-US" dirty="0" smtClean="0"/>
              <a:t>-Candidate Information Release form (</a:t>
            </a:r>
            <a:r>
              <a:rPr lang="en-US" i="1" dirty="0" smtClean="0"/>
              <a:t>required only for first time candidates</a:t>
            </a:r>
            <a:r>
              <a:rPr lang="en-US" dirty="0" smtClean="0"/>
              <a:t>)</a:t>
            </a:r>
          </a:p>
          <a:p>
            <a:pPr marL="457200" lvl="1" indent="0">
              <a:buNone/>
            </a:pPr>
            <a:r>
              <a:rPr lang="en-US" dirty="0"/>
              <a:t>-Exchange of Information </a:t>
            </a:r>
            <a:r>
              <a:rPr lang="en-US" dirty="0" smtClean="0"/>
              <a:t>(</a:t>
            </a:r>
            <a:r>
              <a:rPr lang="en-US" i="1" dirty="0" smtClean="0"/>
              <a:t>only if </a:t>
            </a:r>
            <a:r>
              <a:rPr lang="en-US" i="1" dirty="0"/>
              <a:t>transferring scores from another state</a:t>
            </a:r>
            <a:r>
              <a:rPr lang="en-US" dirty="0" smtClean="0"/>
              <a:t>)</a:t>
            </a:r>
          </a:p>
          <a:p>
            <a:pPr marL="457200" lvl="1" indent="0">
              <a:buNone/>
            </a:pPr>
            <a:endParaRPr lang="en-US" dirty="0" smtClean="0"/>
          </a:p>
          <a:p>
            <a:r>
              <a:rPr lang="en-US" sz="1900" dirty="0" smtClean="0"/>
              <a:t>After eligibility is verified, the Board will send an Authorization to Test (ATT) to the candidate and to NASBA.  The ATT is valid for </a:t>
            </a:r>
            <a:r>
              <a:rPr lang="en-US" sz="1900" u="sng" dirty="0" smtClean="0"/>
              <a:t>90 days</a:t>
            </a:r>
            <a:r>
              <a:rPr lang="en-US" sz="1900" dirty="0"/>
              <a:t> </a:t>
            </a:r>
            <a:r>
              <a:rPr lang="en-US" sz="1900" dirty="0" smtClean="0"/>
              <a:t>and will expire if the section fees are not paid to NASBA within the 90-day period. </a:t>
            </a:r>
          </a:p>
          <a:p>
            <a:pPr marL="0" indent="0">
              <a:buNone/>
            </a:pPr>
            <a:endParaRPr lang="en-US" sz="1900" dirty="0" smtClean="0"/>
          </a:p>
          <a:p>
            <a:r>
              <a:rPr lang="en-US" sz="1900" dirty="0"/>
              <a:t>After receipt of the ATT and payment of exam section fees, the </a:t>
            </a:r>
            <a:r>
              <a:rPr lang="en-US" sz="1900" dirty="0" smtClean="0"/>
              <a:t>Notice to Schedule (NTS) </a:t>
            </a:r>
            <a:r>
              <a:rPr lang="en-US" sz="1900" dirty="0"/>
              <a:t>will be issued and the candidate can schedule exam section(s) at </a:t>
            </a:r>
            <a:r>
              <a:rPr lang="en-US" sz="1900" dirty="0" smtClean="0"/>
              <a:t>a Prometric </a:t>
            </a:r>
            <a:r>
              <a:rPr lang="en-US" sz="1900" dirty="0"/>
              <a:t>testing center</a:t>
            </a:r>
            <a:r>
              <a:rPr lang="en-US" sz="1900" dirty="0" smtClean="0"/>
              <a:t>.</a:t>
            </a:r>
          </a:p>
          <a:p>
            <a:pPr marL="0" indent="0">
              <a:buNone/>
            </a:pPr>
            <a:endParaRPr lang="en-US" sz="1900" dirty="0" smtClean="0"/>
          </a:p>
          <a:p>
            <a:r>
              <a:rPr lang="en-US" sz="1900" dirty="0" smtClean="0"/>
              <a:t>A candidate should only apply for sections that will be taken within the </a:t>
            </a:r>
            <a:r>
              <a:rPr lang="en-US" sz="1900" u="sng" dirty="0" smtClean="0"/>
              <a:t>6-month NTS period</a:t>
            </a:r>
            <a:r>
              <a:rPr lang="en-US" sz="1900" dirty="0"/>
              <a:t>.</a:t>
            </a:r>
            <a:endParaRPr lang="en-US" sz="1900" dirty="0" smtClean="0"/>
          </a:p>
          <a:p>
            <a:pPr marL="0" indent="0">
              <a:buNone/>
            </a:pPr>
            <a:endParaRPr lang="en-US" sz="1900" dirty="0" smtClean="0"/>
          </a:p>
          <a:p>
            <a:pPr marL="0" indent="0">
              <a:buNone/>
            </a:pPr>
            <a:r>
              <a:rPr lang="en-US" sz="1900" i="1" dirty="0" smtClean="0">
                <a:solidFill>
                  <a:srgbClr val="92D050"/>
                </a:solidFill>
              </a:rPr>
              <a:t>                </a:t>
            </a:r>
          </a:p>
        </p:txBody>
      </p:sp>
      <p:sp>
        <p:nvSpPr>
          <p:cNvPr id="4" name="Footer Placeholder 3"/>
          <p:cNvSpPr>
            <a:spLocks noGrp="1"/>
          </p:cNvSpPr>
          <p:nvPr>
            <p:ph type="ftr" sz="quarter" idx="11"/>
          </p:nvPr>
        </p:nvSpPr>
        <p:spPr>
          <a:xfrm>
            <a:off x="608434" y="6438378"/>
            <a:ext cx="6297612" cy="365125"/>
          </a:xfrm>
        </p:spPr>
        <p:txBody>
          <a:bodyPr/>
          <a:lstStyle/>
          <a:p>
            <a:r>
              <a:rPr lang="en-US" dirty="0" smtClean="0"/>
              <a:t>Published November 2020</a:t>
            </a:r>
            <a:endParaRPr lang="en-US" dirty="0"/>
          </a:p>
        </p:txBody>
      </p:sp>
    </p:spTree>
    <p:extLst>
      <p:ext uri="{BB962C8B-B14F-4D97-AF65-F5344CB8AC3E}">
        <p14:creationId xmlns:p14="http://schemas.microsoft.com/office/powerpoint/2010/main" val="3174363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92D050"/>
                </a:solidFill>
              </a:rPr>
              <a:t>Passing the CPA Exam</a:t>
            </a:r>
            <a:endParaRPr lang="en-US" dirty="0">
              <a:solidFill>
                <a:srgbClr val="92D050"/>
              </a:solidFill>
            </a:endParaRPr>
          </a:p>
        </p:txBody>
      </p:sp>
      <p:sp>
        <p:nvSpPr>
          <p:cNvPr id="3" name="Content Placeholder 2"/>
          <p:cNvSpPr>
            <a:spLocks noGrp="1"/>
          </p:cNvSpPr>
          <p:nvPr>
            <p:ph idx="1"/>
          </p:nvPr>
        </p:nvSpPr>
        <p:spPr>
          <a:xfrm>
            <a:off x="677334" y="1687287"/>
            <a:ext cx="9263500" cy="4948644"/>
          </a:xfrm>
        </p:spPr>
        <p:txBody>
          <a:bodyPr>
            <a:normAutofit/>
          </a:bodyPr>
          <a:lstStyle/>
          <a:p>
            <a:pPr marL="0" indent="0">
              <a:buNone/>
            </a:pPr>
            <a:r>
              <a:rPr lang="en-US" dirty="0"/>
              <a:t>All sections of the exam must be passed within an 18 month period. </a:t>
            </a:r>
            <a:r>
              <a:rPr lang="en-US" dirty="0" smtClean="0"/>
              <a:t> If </a:t>
            </a:r>
            <a:r>
              <a:rPr lang="en-US" dirty="0"/>
              <a:t>the last of the four exam sections is not passed within 18 months of the date that the first section was passed, the earliest section is </a:t>
            </a:r>
            <a:r>
              <a:rPr lang="en-US" dirty="0" smtClean="0"/>
              <a:t>expired from </a:t>
            </a:r>
            <a:r>
              <a:rPr lang="en-US" dirty="0"/>
              <a:t>the candidate’s record, and that section must be taken again within the new 18 month period</a:t>
            </a:r>
            <a:r>
              <a:rPr lang="en-US" dirty="0" smtClean="0"/>
              <a:t>.</a:t>
            </a:r>
          </a:p>
          <a:p>
            <a:pPr marL="0" indent="0">
              <a:buNone/>
            </a:pPr>
            <a:endParaRPr lang="en-US" dirty="0"/>
          </a:p>
          <a:p>
            <a:pPr marL="0" indent="0">
              <a:buNone/>
            </a:pPr>
            <a:r>
              <a:rPr lang="en-US" dirty="0" smtClean="0"/>
              <a:t>After each attempt at an exam section, NASBA will issue an exam score sheet with details of the results.   A copy of the exam score sheet will be retained in the Board office and the original will be mailed to the address on file with the Board.  When all four sections are successfully completed within an 18 month period, a congratulatory letter will be mailed to the candidate with the final score sheet.</a:t>
            </a:r>
          </a:p>
          <a:p>
            <a:pPr marL="0" indent="0">
              <a:buNone/>
            </a:pPr>
            <a:endParaRPr lang="en-US" dirty="0"/>
          </a:p>
          <a:p>
            <a:pPr marL="0" indent="0">
              <a:buNone/>
            </a:pPr>
            <a:r>
              <a:rPr lang="en-US" dirty="0" smtClean="0"/>
              <a:t>The Board does not issue certificates based on exam passage.</a:t>
            </a:r>
          </a:p>
        </p:txBody>
      </p:sp>
      <p:sp>
        <p:nvSpPr>
          <p:cNvPr id="4" name="Footer Placeholder 3"/>
          <p:cNvSpPr>
            <a:spLocks noGrp="1"/>
          </p:cNvSpPr>
          <p:nvPr>
            <p:ph type="ftr" sz="quarter" idx="11"/>
          </p:nvPr>
        </p:nvSpPr>
        <p:spPr>
          <a:xfrm>
            <a:off x="488148" y="6453368"/>
            <a:ext cx="6297612" cy="365125"/>
          </a:xfrm>
        </p:spPr>
        <p:txBody>
          <a:bodyPr/>
          <a:lstStyle/>
          <a:p>
            <a:r>
              <a:rPr lang="en-US" dirty="0" smtClean="0"/>
              <a:t>Published November 2020</a:t>
            </a:r>
            <a:endParaRPr lang="en-US" dirty="0"/>
          </a:p>
        </p:txBody>
      </p:sp>
    </p:spTree>
    <p:extLst>
      <p:ext uri="{BB962C8B-B14F-4D97-AF65-F5344CB8AC3E}">
        <p14:creationId xmlns:p14="http://schemas.microsoft.com/office/powerpoint/2010/main" val="1747430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4339" y="626890"/>
            <a:ext cx="9404723" cy="1400530"/>
          </a:xfrm>
        </p:spPr>
        <p:txBody>
          <a:bodyPr>
            <a:normAutofit/>
          </a:bodyPr>
          <a:lstStyle/>
          <a:p>
            <a:r>
              <a:rPr lang="en-US" sz="3600" dirty="0" smtClean="0">
                <a:solidFill>
                  <a:srgbClr val="92D050"/>
                </a:solidFill>
              </a:rPr>
              <a:t>Applying for Initial Licensure</a:t>
            </a:r>
            <a:endParaRPr lang="en-US" sz="3600" dirty="0">
              <a:solidFill>
                <a:srgbClr val="92D050"/>
              </a:solidFill>
            </a:endParaRPr>
          </a:p>
        </p:txBody>
      </p:sp>
      <p:sp>
        <p:nvSpPr>
          <p:cNvPr id="3" name="Content Placeholder 2"/>
          <p:cNvSpPr>
            <a:spLocks noGrp="1"/>
          </p:cNvSpPr>
          <p:nvPr>
            <p:ph idx="1"/>
          </p:nvPr>
        </p:nvSpPr>
        <p:spPr>
          <a:xfrm>
            <a:off x="838200" y="1825624"/>
            <a:ext cx="10515600" cy="4716689"/>
          </a:xfrm>
        </p:spPr>
        <p:txBody>
          <a:bodyPr>
            <a:normAutofit/>
          </a:bodyPr>
          <a:lstStyle/>
          <a:p>
            <a:r>
              <a:rPr lang="en-US" dirty="0" smtClean="0"/>
              <a:t>Have a minimum of 12 months full-time employment or a total of 2,000 hours of equivalent part-time experience (over the course of 12+ months).</a:t>
            </a:r>
          </a:p>
          <a:p>
            <a:r>
              <a:rPr lang="en-US" dirty="0"/>
              <a:t>Develop and demonstrate achievement of the </a:t>
            </a:r>
            <a:r>
              <a:rPr lang="en-US" dirty="0" smtClean="0"/>
              <a:t>Core </a:t>
            </a:r>
            <a:r>
              <a:rPr lang="en-US" dirty="0"/>
              <a:t>Competencies through a written </a:t>
            </a:r>
            <a:r>
              <a:rPr lang="en-US" dirty="0" smtClean="0"/>
              <a:t>narrative.</a:t>
            </a:r>
          </a:p>
          <a:p>
            <a:r>
              <a:rPr lang="en-US" dirty="0" smtClean="0"/>
              <a:t>Pass the AICPA ethics exam for initial licensure with a 90% or higher.</a:t>
            </a:r>
          </a:p>
          <a:p>
            <a:r>
              <a:rPr lang="en-US" dirty="0"/>
              <a:t>O</a:t>
            </a:r>
            <a:r>
              <a:rPr lang="en-US" dirty="0" smtClean="0"/>
              <a:t>btain </a:t>
            </a:r>
            <a:r>
              <a:rPr lang="en-US" dirty="0" smtClean="0"/>
              <a:t>experience that consists of activities generally performed by Oregon licensed CPAs and PAs engaged in public practice to meet core competencies.</a:t>
            </a:r>
          </a:p>
          <a:p>
            <a:pPr marL="400050" lvl="1" indent="0">
              <a:buNone/>
            </a:pPr>
            <a:r>
              <a:rPr lang="en-US" dirty="0" smtClean="0"/>
              <a:t>-Typical public practice includes: attestation engagements, tax return preparation, financial advisory services and/or compliance, and internal control evaluation.</a:t>
            </a:r>
            <a:endParaRPr lang="en-US" dirty="0"/>
          </a:p>
          <a:p>
            <a:pPr marL="400050" lvl="1" indent="0">
              <a:buNone/>
            </a:pPr>
            <a:r>
              <a:rPr lang="en-US" dirty="0" smtClean="0"/>
              <a:t>- Experience must be gained under a qualified supervisor licensee.</a:t>
            </a:r>
          </a:p>
          <a:p>
            <a:pPr marL="400050" lvl="1" indent="0">
              <a:buNone/>
            </a:pPr>
            <a:r>
              <a:rPr lang="en-US" dirty="0" smtClean="0"/>
              <a:t>- Experience can be gained in a public accounting firm or in an industry setting.  </a:t>
            </a:r>
            <a:endParaRPr lang="en-US" dirty="0"/>
          </a:p>
        </p:txBody>
      </p:sp>
      <p:sp>
        <p:nvSpPr>
          <p:cNvPr id="4" name="Footer Placeholder 3"/>
          <p:cNvSpPr>
            <a:spLocks noGrp="1"/>
          </p:cNvSpPr>
          <p:nvPr>
            <p:ph type="ftr" sz="quarter" idx="11"/>
          </p:nvPr>
        </p:nvSpPr>
        <p:spPr>
          <a:xfrm>
            <a:off x="624339" y="6359750"/>
            <a:ext cx="6297612" cy="365125"/>
          </a:xfrm>
        </p:spPr>
        <p:txBody>
          <a:bodyPr/>
          <a:lstStyle/>
          <a:p>
            <a:r>
              <a:rPr lang="en-US" dirty="0" smtClean="0"/>
              <a:t>Published November 2020</a:t>
            </a:r>
            <a:endParaRPr lang="en-US" dirty="0"/>
          </a:p>
        </p:txBody>
      </p:sp>
    </p:spTree>
    <p:extLst>
      <p:ext uri="{BB962C8B-B14F-4D97-AF65-F5344CB8AC3E}">
        <p14:creationId xmlns:p14="http://schemas.microsoft.com/office/powerpoint/2010/main" val="17739108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51114" y="1404259"/>
            <a:ext cx="10515600" cy="5225142"/>
          </a:xfrm>
        </p:spPr>
        <p:txBody>
          <a:bodyPr>
            <a:normAutofit/>
          </a:bodyPr>
          <a:lstStyle/>
          <a:p>
            <a:r>
              <a:rPr lang="en-US" sz="1600" dirty="0" smtClean="0"/>
              <a:t>Applicants must obtain experience directly supervised by a qualified supervisor</a:t>
            </a:r>
          </a:p>
          <a:p>
            <a:pPr marL="400050" lvl="1" indent="0">
              <a:buNone/>
            </a:pPr>
            <a:r>
              <a:rPr lang="en-US" sz="1400" dirty="0" smtClean="0"/>
              <a:t>A </a:t>
            </a:r>
            <a:r>
              <a:rPr lang="en-US" sz="1400" dirty="0" smtClean="0"/>
              <a:t>supervisor licensee is a person who holds an active CPA license issued by any state, during the period of supervision, and for at least five of the seven years immediately prior to such supervision.</a:t>
            </a:r>
            <a:endParaRPr lang="en-US" sz="1400" dirty="0"/>
          </a:p>
          <a:p>
            <a:pPr marL="400050" lvl="1" indent="0">
              <a:buNone/>
            </a:pPr>
            <a:r>
              <a:rPr lang="en-US" sz="1400" dirty="0" smtClean="0"/>
              <a:t>NOTE:  A Public Accountant (PA) may not act as a supervising licensee or verify an applicant’s experience relating to attest services.</a:t>
            </a:r>
          </a:p>
          <a:p>
            <a:r>
              <a:rPr lang="en-US" sz="1600" dirty="0" smtClean="0"/>
              <a:t>The supervisor licensee must have regular and meaningful interaction with the applicant in terms of planning, coordinating, guiding, inspecting, controlling and evaluating activities, and have authority over the employee being supervised.</a:t>
            </a:r>
          </a:p>
          <a:p>
            <a:r>
              <a:rPr lang="en-US" sz="1600" dirty="0" smtClean="0"/>
              <a:t>A licensee acting as a consultant or independent contractor to the applicant’s employer </a:t>
            </a:r>
            <a:r>
              <a:rPr lang="en-US" sz="1600" u="sng" dirty="0" smtClean="0"/>
              <a:t>will not</a:t>
            </a:r>
            <a:r>
              <a:rPr lang="en-US" sz="1600" dirty="0" smtClean="0"/>
              <a:t> meet the requirement of direct supervision.</a:t>
            </a:r>
          </a:p>
          <a:p>
            <a:pPr marL="0" indent="0">
              <a:buNone/>
            </a:pPr>
            <a:endParaRPr lang="en-US" dirty="0"/>
          </a:p>
          <a:p>
            <a:pPr marL="0" indent="0">
              <a:buNone/>
            </a:pPr>
            <a:r>
              <a:rPr lang="en-US" dirty="0" smtClean="0"/>
              <a:t>Successful completion of the CPA exam, passing the AICPA ethics exam, and gaining qualifying experience must all be completed within the 8 years immediately preceding the date of the application for licensure.</a:t>
            </a:r>
          </a:p>
        </p:txBody>
      </p:sp>
      <p:sp>
        <p:nvSpPr>
          <p:cNvPr id="4" name="TextBox 3"/>
          <p:cNvSpPr txBox="1"/>
          <p:nvPr/>
        </p:nvSpPr>
        <p:spPr>
          <a:xfrm>
            <a:off x="751114" y="511628"/>
            <a:ext cx="7489372" cy="738664"/>
          </a:xfrm>
          <a:prstGeom prst="rect">
            <a:avLst/>
          </a:prstGeom>
          <a:noFill/>
        </p:spPr>
        <p:txBody>
          <a:bodyPr wrap="square" rtlCol="0">
            <a:spAutoFit/>
          </a:bodyPr>
          <a:lstStyle/>
          <a:p>
            <a:r>
              <a:rPr lang="en-US" sz="4200" dirty="0" smtClean="0">
                <a:solidFill>
                  <a:srgbClr val="92D050"/>
                </a:solidFill>
              </a:rPr>
              <a:t>Supervised Experience</a:t>
            </a:r>
            <a:endParaRPr lang="en-US" sz="4200" dirty="0">
              <a:solidFill>
                <a:srgbClr val="92D050"/>
              </a:solidFill>
            </a:endParaRPr>
          </a:p>
        </p:txBody>
      </p:sp>
      <p:sp>
        <p:nvSpPr>
          <p:cNvPr id="2" name="Footer Placeholder 1"/>
          <p:cNvSpPr>
            <a:spLocks noGrp="1"/>
          </p:cNvSpPr>
          <p:nvPr>
            <p:ph type="ftr" sz="quarter" idx="11"/>
          </p:nvPr>
        </p:nvSpPr>
        <p:spPr>
          <a:xfrm>
            <a:off x="624782" y="6418243"/>
            <a:ext cx="6297612" cy="365125"/>
          </a:xfrm>
        </p:spPr>
        <p:txBody>
          <a:bodyPr/>
          <a:lstStyle/>
          <a:p>
            <a:r>
              <a:rPr lang="en-US" dirty="0" smtClean="0"/>
              <a:t>Published November 2020</a:t>
            </a:r>
            <a:endParaRPr lang="en-US" dirty="0"/>
          </a:p>
        </p:txBody>
      </p:sp>
    </p:spTree>
    <p:extLst>
      <p:ext uri="{BB962C8B-B14F-4D97-AF65-F5344CB8AC3E}">
        <p14:creationId xmlns:p14="http://schemas.microsoft.com/office/powerpoint/2010/main" val="2468188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CC119986F4C249B2E316CC59483CE1" ma:contentTypeVersion="9" ma:contentTypeDescription="Create a new document." ma:contentTypeScope="" ma:versionID="9064691843044de39eca57a6997219b6">
  <xsd:schema xmlns:xsd="http://www.w3.org/2001/XMLSchema" xmlns:xs="http://www.w3.org/2001/XMLSchema" xmlns:p="http://schemas.microsoft.com/office/2006/metadata/properties" xmlns:ns1="http://schemas.microsoft.com/sharepoint/v3" xmlns:ns2="cce39bf2-b158-43bb-8433-79d46fe84fdc" xmlns:ns3="293f207a-b521-40b3-81ea-e39788e3c18d" targetNamespace="http://schemas.microsoft.com/office/2006/metadata/properties" ma:root="true" ma:fieldsID="768e7994ed3cb4467f059add77233fb1" ns1:_="" ns2:_="" ns3:_="">
    <xsd:import namespace="http://schemas.microsoft.com/sharepoint/v3"/>
    <xsd:import namespace="cce39bf2-b158-43bb-8433-79d46fe84fdc"/>
    <xsd:import namespace="293f207a-b521-40b3-81ea-e39788e3c18d"/>
    <xsd:element name="properties">
      <xsd:complexType>
        <xsd:sequence>
          <xsd:element name="documentManagement">
            <xsd:complexType>
              <xsd:all>
                <xsd:element ref="ns2:Topic" minOccurs="0"/>
                <xsd:element ref="ns2:Document_x0020_Type" minOccurs="0"/>
                <xsd:element ref="ns2:Date" minOccurs="0"/>
                <xsd:element ref="ns1:PublishingStartDate" minOccurs="0"/>
                <xsd:element ref="ns1:PublishingExpirationDate" minOccurs="0"/>
                <xsd:element ref="ns3:SharedWithUsers" minOccurs="0"/>
                <xsd:element ref="ns2:Form" minOccurs="0"/>
                <xsd:element ref="ns2:zhhw" minOccurs="0"/>
                <xsd:element ref="ns2:Date_x0020_Document_x0020_Revis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7"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8"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ce39bf2-b158-43bb-8433-79d46fe84fdc" elementFormDefault="qualified">
    <xsd:import namespace="http://schemas.microsoft.com/office/2006/documentManagement/types"/>
    <xsd:import namespace="http://schemas.microsoft.com/office/infopath/2007/PartnerControls"/>
    <xsd:element name="Topic" ma:index="2" nillable="true" ma:displayName="Topic" ma:internalName="Topic">
      <xsd:simpleType>
        <xsd:restriction base="dms:Text">
          <xsd:maxLength value="255"/>
        </xsd:restriction>
      </xsd:simpleType>
    </xsd:element>
    <xsd:element name="Document_x0020_Type" ma:index="3" nillable="true" ma:displayName="Document Type" ma:description="Agenda, Minute, Publication, Bio, Testimony, Supporting Document, Form, Other" ma:internalName="Document_x0020_Type">
      <xsd:simpleType>
        <xsd:restriction base="dms:Text">
          <xsd:maxLength value="255"/>
        </xsd:restriction>
      </xsd:simpleType>
    </xsd:element>
    <xsd:element name="Date" ma:index="4" nillable="true" ma:displayName="Date" ma:default="[today]" ma:format="DateOnly" ma:internalName="Date">
      <xsd:simpleType>
        <xsd:restriction base="dms:DateTime"/>
      </xsd:simpleType>
    </xsd:element>
    <xsd:element name="Form" ma:index="14" nillable="true" ma:displayName="Form" ma:default="0" ma:description="Is the document a form?" ma:internalName="Form">
      <xsd:simpleType>
        <xsd:restriction base="dms:Boolean"/>
      </xsd:simpleType>
    </xsd:element>
    <xsd:element name="zhhw" ma:index="15" nillable="true" ma:displayName="Sort Order" ma:internalName="zhhw">
      <xsd:simpleType>
        <xsd:restriction base="dms:Number"/>
      </xsd:simpleType>
    </xsd:element>
    <xsd:element name="Date_x0020_Document_x0020_Revised" ma:index="16" nillable="true" ma:displayName="Date Document Revised" ma:format="DateOnly" ma:internalName="Date_x0020_Document_x0020_Revised">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293f207a-b521-40b3-81ea-e39788e3c18d"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ate xmlns="cce39bf2-b158-43bb-8433-79d46fe84fdc">2020-12-09T06:00:00+00:00</Date>
    <zhhw xmlns="cce39bf2-b158-43bb-8433-79d46fe84fdc" xsi:nil="true"/>
    <Date_x0020_Document_x0020_Revised xmlns="cce39bf2-b158-43bb-8433-79d46fe84fdc">2020-12-09T06:00:00+00:00</Date_x0020_Document_x0020_Revised>
    <Form xmlns="cce39bf2-b158-43bb-8433-79d46fe84fdc">false</Form>
    <Topic xmlns="cce39bf2-b158-43bb-8433-79d46fe84fdc" xsi:nil="true"/>
    <PublishingExpirationDate xmlns="http://schemas.microsoft.com/sharepoint/v3" xsi:nil="true"/>
    <PublishingStartDate xmlns="http://schemas.microsoft.com/sharepoint/v3" xsi:nil="true"/>
    <Document_x0020_Type xmlns="cce39bf2-b158-43bb-8433-79d46fe84fdc" xsi:nil="true"/>
  </documentManagement>
</p:properties>
</file>

<file path=customXml/itemProps1.xml><?xml version="1.0" encoding="utf-8"?>
<ds:datastoreItem xmlns:ds="http://schemas.openxmlformats.org/officeDocument/2006/customXml" ds:itemID="{678B9258-9658-4D10-B38F-2B26D0E92E49}"/>
</file>

<file path=customXml/itemProps2.xml><?xml version="1.0" encoding="utf-8"?>
<ds:datastoreItem xmlns:ds="http://schemas.openxmlformats.org/officeDocument/2006/customXml" ds:itemID="{0AED0BFB-5400-48AE-B953-EC3EF38098BD}"/>
</file>

<file path=customXml/itemProps3.xml><?xml version="1.0" encoding="utf-8"?>
<ds:datastoreItem xmlns:ds="http://schemas.openxmlformats.org/officeDocument/2006/customXml" ds:itemID="{8C3D7CE5-6BF3-459E-AAB7-714F1A466828}"/>
</file>

<file path=docProps/app.xml><?xml version="1.0" encoding="utf-8"?>
<Properties xmlns="http://schemas.openxmlformats.org/officeDocument/2006/extended-properties" xmlns:vt="http://schemas.openxmlformats.org/officeDocument/2006/docPropsVTypes">
  <Template>Facet</Template>
  <TotalTime>4743</TotalTime>
  <Words>3734</Words>
  <Application>Microsoft Office PowerPoint</Application>
  <PresentationFormat>Widescreen</PresentationFormat>
  <Paragraphs>266</Paragraphs>
  <Slides>21</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Century Gothic</vt:lpstr>
      <vt:lpstr>Trebuchet MS</vt:lpstr>
      <vt:lpstr>Wingdings</vt:lpstr>
      <vt:lpstr>Wingdings 3</vt:lpstr>
      <vt:lpstr>Facet</vt:lpstr>
      <vt:lpstr>Oregon Board of Accountancy</vt:lpstr>
      <vt:lpstr>Board Staff - contact information</vt:lpstr>
      <vt:lpstr>Topics of Discussion</vt:lpstr>
      <vt:lpstr>What is the role of the Board of Accountancy?  </vt:lpstr>
      <vt:lpstr>CPA Exam Prerequisites</vt:lpstr>
      <vt:lpstr>Application Process</vt:lpstr>
      <vt:lpstr>Passing the CPA Exam</vt:lpstr>
      <vt:lpstr>Applying for Initial Licensure</vt:lpstr>
      <vt:lpstr>PowerPoint Presentation</vt:lpstr>
      <vt:lpstr>Written Narrative</vt:lpstr>
      <vt:lpstr>PowerPoint Presentation</vt:lpstr>
      <vt:lpstr>PowerPoint Presentation</vt:lpstr>
      <vt:lpstr>Industry Experience</vt:lpstr>
      <vt:lpstr>License Renewal and CPE (Continuing Professional Education)</vt:lpstr>
      <vt:lpstr>Frequently Asked Questions</vt:lpstr>
      <vt:lpstr>PowerPoint Presentation</vt:lpstr>
      <vt:lpstr>PowerPoint Presentation</vt:lpstr>
      <vt:lpstr>PowerPoint Presentation</vt:lpstr>
      <vt:lpstr>PowerPoint Presentation</vt:lpstr>
      <vt:lpstr>References</vt:lpstr>
      <vt:lpstr> QUESTIONS?</vt:lpstr>
    </vt:vector>
  </TitlesOfParts>
  <Company>State of Oregon, DAS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Oregon Board of Accountancy</dc:title>
  <dc:creator>LEGLER Angel M * BOA</dc:creator>
  <cp:lastModifiedBy>NADEAU Julie * BOA</cp:lastModifiedBy>
  <cp:revision>145</cp:revision>
  <dcterms:created xsi:type="dcterms:W3CDTF">2016-10-18T17:38:52Z</dcterms:created>
  <dcterms:modified xsi:type="dcterms:W3CDTF">2020-11-05T17:29:39Z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0x01010078CC119986F4C249B2E316CC59483CE1</vt:lpwstr>
  </property>
</Properties>
</file>