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notesSlides/notesSlide30.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slideMasters/slideMaster1.xml" ContentType="application/vnd.openxmlformats-officedocument.presentationml.slideMaster+xml"/>
  <Override PartName="/ppt/notesSlides/notesSlide3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handoutMasterIdLst>
    <p:handoutMasterId r:id="rId41"/>
  </p:handoutMasterIdLst>
  <p:sldIdLst>
    <p:sldId id="256" r:id="rId2"/>
    <p:sldId id="261" r:id="rId3"/>
    <p:sldId id="257" r:id="rId4"/>
    <p:sldId id="260" r:id="rId5"/>
    <p:sldId id="287" r:id="rId6"/>
    <p:sldId id="308" r:id="rId7"/>
    <p:sldId id="278" r:id="rId8"/>
    <p:sldId id="280" r:id="rId9"/>
    <p:sldId id="279" r:id="rId10"/>
    <p:sldId id="284" r:id="rId11"/>
    <p:sldId id="292" r:id="rId12"/>
    <p:sldId id="293" r:id="rId13"/>
    <p:sldId id="281" r:id="rId14"/>
    <p:sldId id="310" r:id="rId15"/>
    <p:sldId id="289" r:id="rId16"/>
    <p:sldId id="288" r:id="rId17"/>
    <p:sldId id="282" r:id="rId18"/>
    <p:sldId id="290" r:id="rId19"/>
    <p:sldId id="309" r:id="rId20"/>
    <p:sldId id="291" r:id="rId21"/>
    <p:sldId id="312" r:id="rId22"/>
    <p:sldId id="285" r:id="rId23"/>
    <p:sldId id="294" r:id="rId24"/>
    <p:sldId id="298" r:id="rId25"/>
    <p:sldId id="299" r:id="rId26"/>
    <p:sldId id="295" r:id="rId27"/>
    <p:sldId id="286" r:id="rId28"/>
    <p:sldId id="311" r:id="rId29"/>
    <p:sldId id="306" r:id="rId30"/>
    <p:sldId id="305" r:id="rId31"/>
    <p:sldId id="307" r:id="rId32"/>
    <p:sldId id="259" r:id="rId33"/>
    <p:sldId id="300" r:id="rId34"/>
    <p:sldId id="301" r:id="rId35"/>
    <p:sldId id="302" r:id="rId36"/>
    <p:sldId id="303" r:id="rId37"/>
    <p:sldId id="304" r:id="rId38"/>
    <p:sldId id="276" r:id="rId3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ALS Maile" initials="BM" lastIdx="1" clrIdx="0">
    <p:extLst>
      <p:ext uri="{19B8F6BF-5375-455C-9EA6-DF929625EA0E}">
        <p15:presenceInfo xmlns:p15="http://schemas.microsoft.com/office/powerpoint/2012/main" userId="S-1-5-21-2143182490-1110340834-949316387-123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a:srgbClr val="DEF2B0"/>
    <a:srgbClr val="EAF7CD"/>
    <a:srgbClr val="F8F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66809" autoAdjust="0"/>
  </p:normalViewPr>
  <p:slideViewPr>
    <p:cSldViewPr snapToGrid="0">
      <p:cViewPr varScale="1">
        <p:scale>
          <a:sx n="67" d="100"/>
          <a:sy n="67" d="100"/>
        </p:scale>
        <p:origin x="1080" y="58"/>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76" d="100"/>
          <a:sy n="76" d="100"/>
        </p:scale>
        <p:origin x="291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64" cy="467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639" y="1"/>
            <a:ext cx="3043264" cy="467138"/>
          </a:xfrm>
          <a:prstGeom prst="rect">
            <a:avLst/>
          </a:prstGeom>
        </p:spPr>
        <p:txBody>
          <a:bodyPr vert="horz" lIns="91440" tIns="45720" rIns="91440" bIns="45720" rtlCol="0"/>
          <a:lstStyle>
            <a:lvl1pPr algn="r">
              <a:defRPr sz="1200"/>
            </a:lvl1pPr>
          </a:lstStyle>
          <a:p>
            <a:fld id="{DFD9FF12-C6BA-4230-B14A-8548E773DFA4}" type="datetimeFigureOut">
              <a:rPr lang="en-US" smtClean="0"/>
              <a:t>7/19/2019</a:t>
            </a:fld>
            <a:endParaRPr lang="en-US"/>
          </a:p>
        </p:txBody>
      </p:sp>
      <p:sp>
        <p:nvSpPr>
          <p:cNvPr id="4" name="Footer Placeholder 3"/>
          <p:cNvSpPr>
            <a:spLocks noGrp="1"/>
          </p:cNvSpPr>
          <p:nvPr>
            <p:ph type="ftr" sz="quarter" idx="2"/>
          </p:nvPr>
        </p:nvSpPr>
        <p:spPr>
          <a:xfrm>
            <a:off x="0" y="8841962"/>
            <a:ext cx="3043264" cy="467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639" y="8841962"/>
            <a:ext cx="3043264" cy="467138"/>
          </a:xfrm>
          <a:prstGeom prst="rect">
            <a:avLst/>
          </a:prstGeom>
        </p:spPr>
        <p:txBody>
          <a:bodyPr vert="horz" lIns="91440" tIns="45720" rIns="91440" bIns="45720" rtlCol="0" anchor="b"/>
          <a:lstStyle>
            <a:lvl1pPr algn="r">
              <a:defRPr sz="1200"/>
            </a:lvl1pPr>
          </a:lstStyle>
          <a:p>
            <a:fld id="{D3FFFED5-4D50-46E1-9B19-D43926F86962}" type="slidenum">
              <a:rPr lang="en-US" smtClean="0"/>
              <a:t>‹#›</a:t>
            </a:fld>
            <a:endParaRPr lang="en-US"/>
          </a:p>
        </p:txBody>
      </p:sp>
    </p:spTree>
    <p:extLst>
      <p:ext uri="{BB962C8B-B14F-4D97-AF65-F5344CB8AC3E}">
        <p14:creationId xmlns:p14="http://schemas.microsoft.com/office/powerpoint/2010/main" val="4138223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1"/>
            <a:ext cx="3043343" cy="467072"/>
          </a:xfrm>
          <a:prstGeom prst="rect">
            <a:avLst/>
          </a:prstGeom>
        </p:spPr>
        <p:txBody>
          <a:bodyPr vert="horz" lIns="93324" tIns="46662" rIns="93324" bIns="46662" rtlCol="0"/>
          <a:lstStyle>
            <a:lvl1pPr algn="r">
              <a:defRPr sz="1200"/>
            </a:lvl1pPr>
          </a:lstStyle>
          <a:p>
            <a:fld id="{303D868F-C68C-4609-BD8D-5660E2B9926D}" type="datetimeFigureOut">
              <a:rPr lang="en-US" smtClean="0"/>
              <a:t>7/19/2019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7071"/>
          </a:xfrm>
          <a:prstGeom prst="rect">
            <a:avLst/>
          </a:prstGeom>
        </p:spPr>
        <p:txBody>
          <a:bodyPr vert="horz" lIns="93324" tIns="46662" rIns="93324" bIns="46662" rtlCol="0" anchor="b"/>
          <a:lstStyle>
            <a:lvl1pPr algn="r">
              <a:defRPr sz="1200"/>
            </a:lvl1pPr>
          </a:lstStyle>
          <a:p>
            <a:fld id="{7D772C46-60FF-4426-81AD-9A20BA9BC967}" type="slidenum">
              <a:rPr lang="en-US" smtClean="0"/>
              <a:t>‹#›</a:t>
            </a:fld>
            <a:endParaRPr lang="en-US" dirty="0"/>
          </a:p>
        </p:txBody>
      </p:sp>
    </p:spTree>
    <p:extLst>
      <p:ext uri="{BB962C8B-B14F-4D97-AF65-F5344CB8AC3E}">
        <p14:creationId xmlns:p14="http://schemas.microsoft.com/office/powerpoint/2010/main" val="389817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D772C46-60FF-4426-81AD-9A20BA9BC967}" type="slidenum">
              <a:rPr lang="en-US" smtClean="0"/>
              <a:t>1</a:t>
            </a:fld>
            <a:endParaRPr lang="en-US" dirty="0"/>
          </a:p>
        </p:txBody>
      </p:sp>
    </p:spTree>
    <p:extLst>
      <p:ext uri="{BB962C8B-B14F-4D97-AF65-F5344CB8AC3E}">
        <p14:creationId xmlns:p14="http://schemas.microsoft.com/office/powerpoint/2010/main" val="251439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marL="174982" indent="-174982">
              <a:buFont typeface="Arial" panose="020B0604020202020204" pitchFamily="34" charset="0"/>
              <a:buChar char="•"/>
            </a:pPr>
            <a:r>
              <a:rPr lang="en-US" b="1" dirty="0" smtClean="0"/>
              <a:t>Quarterly</a:t>
            </a:r>
            <a:r>
              <a:rPr lang="en-US" b="1" baseline="0" dirty="0" smtClean="0"/>
              <a:t> reporting using the APR is </a:t>
            </a:r>
            <a:r>
              <a:rPr lang="en-US" b="1" i="1" baseline="0" dirty="0" smtClean="0"/>
              <a:t>required</a:t>
            </a:r>
            <a:r>
              <a:rPr lang="en-US" b="1" baseline="0" dirty="0" smtClean="0"/>
              <a:t> of all grant recipients, even those with no current agreement if the vehicle is still in use.</a:t>
            </a:r>
          </a:p>
          <a:p>
            <a:pPr marL="174982" indent="-174982">
              <a:buFont typeface="Arial" panose="020B0604020202020204" pitchFamily="34" charset="0"/>
              <a:buChar char="•"/>
            </a:pPr>
            <a:r>
              <a:rPr lang="en-US" b="1" baseline="0" dirty="0" smtClean="0"/>
              <a:t>OPTIS validates RRs against APR for the quarter. For vehicle purchases, you will only see a </a:t>
            </a:r>
            <a:r>
              <a:rPr lang="en-US" b="1" i="1" baseline="0" dirty="0" smtClean="0"/>
              <a:t>warning</a:t>
            </a:r>
            <a:r>
              <a:rPr lang="en-US" b="1" baseline="0" dirty="0" smtClean="0"/>
              <a:t> – not an error. You </a:t>
            </a:r>
            <a:r>
              <a:rPr lang="en-US" b="1" u="sng" baseline="0" dirty="0" smtClean="0"/>
              <a:t>can</a:t>
            </a:r>
            <a:r>
              <a:rPr lang="en-US" b="1" baseline="0" dirty="0" smtClean="0"/>
              <a:t> submit.</a:t>
            </a:r>
            <a:endParaRPr lang="en-US" b="1" dirty="0" smtClean="0"/>
          </a:p>
          <a:p>
            <a:pPr marL="174982" indent="-174982">
              <a:buFont typeface="Arial" panose="020B0604020202020204" pitchFamily="34" charset="0"/>
              <a:buChar char="•"/>
            </a:pPr>
            <a:r>
              <a:rPr lang="en-US" b="1" dirty="0" smtClean="0"/>
              <a:t>Vehicle Mileage – If you see a message like “mileage cannot be less than previously reported” we may need to reopen previous</a:t>
            </a:r>
            <a:r>
              <a:rPr lang="en-US" b="1" baseline="0" dirty="0" smtClean="0"/>
              <a:t> APR(s) so you can correct previously reported miles.</a:t>
            </a:r>
            <a:endParaRPr lang="en-US" b="1" dirty="0" smtClean="0"/>
          </a:p>
          <a:p>
            <a:pPr marL="174982" indent="-174982">
              <a:buFont typeface="Arial" panose="020B0604020202020204" pitchFamily="34" charset="0"/>
              <a:buChar char="•"/>
            </a:pPr>
            <a:r>
              <a:rPr lang="en-US" b="1" dirty="0" smtClean="0"/>
              <a:t>Update your assets before you start your</a:t>
            </a:r>
            <a:r>
              <a:rPr lang="en-US" b="1" baseline="0" dirty="0" smtClean="0"/>
              <a:t> APR! </a:t>
            </a:r>
            <a:r>
              <a:rPr lang="en-US" b="1" baseline="0" dirty="0" smtClean="0"/>
              <a:t>Asset record must be in complete status to pull to APR. Disposed assets do not pull to APR. </a:t>
            </a:r>
            <a:endParaRPr lang="en-US" b="1" baseline="0" dirty="0" smtClean="0"/>
          </a:p>
        </p:txBody>
      </p:sp>
      <p:sp>
        <p:nvSpPr>
          <p:cNvPr id="4" name="Slide Number Placeholder 3"/>
          <p:cNvSpPr>
            <a:spLocks noGrp="1"/>
          </p:cNvSpPr>
          <p:nvPr>
            <p:ph type="sldNum" sz="quarter" idx="10"/>
          </p:nvPr>
        </p:nvSpPr>
        <p:spPr/>
        <p:txBody>
          <a:bodyPr/>
          <a:lstStyle/>
          <a:p>
            <a:fld id="{7D772C46-60FF-4426-81AD-9A20BA9BC967}" type="slidenum">
              <a:rPr lang="en-US" smtClean="0"/>
              <a:t>10</a:t>
            </a:fld>
            <a:endParaRPr lang="en-US" dirty="0"/>
          </a:p>
        </p:txBody>
      </p:sp>
    </p:spTree>
    <p:extLst>
      <p:ext uri="{BB962C8B-B14F-4D97-AF65-F5344CB8AC3E}">
        <p14:creationId xmlns:p14="http://schemas.microsoft.com/office/powerpoint/2010/main" val="2719101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marL="174982" indent="-174982">
              <a:buFont typeface="Arial" panose="020B0604020202020204" pitchFamily="34" charset="0"/>
              <a:buChar char="•"/>
            </a:pPr>
            <a:r>
              <a:rPr lang="en-US" b="1" baseline="0" dirty="0" smtClean="0"/>
              <a:t>To complete the APR, click “Complete Step” until you see the eR Keyword request. </a:t>
            </a:r>
          </a:p>
          <a:p>
            <a:pPr marL="174982" indent="-174982">
              <a:buFont typeface="Arial" panose="020B0604020202020204" pitchFamily="34" charset="0"/>
              <a:buChar char="•"/>
            </a:pPr>
            <a:r>
              <a:rPr lang="en-US" b="1" baseline="0" dirty="0" smtClean="0"/>
              <a:t>Verify it is complete by looking for the open book icon and the words “Complete” in the list view </a:t>
            </a:r>
            <a:r>
              <a:rPr lang="en-US" b="1" baseline="0" dirty="0" smtClean="0"/>
              <a:t>OR  </a:t>
            </a:r>
            <a:r>
              <a:rPr lang="en-US" b="1" baseline="0" dirty="0" smtClean="0"/>
              <a:t>“Workflow Completed” and your name and date in the document view. </a:t>
            </a:r>
            <a:endParaRPr lang="en-US" b="1" dirty="0"/>
          </a:p>
        </p:txBody>
      </p:sp>
      <p:sp>
        <p:nvSpPr>
          <p:cNvPr id="4" name="Slide Number Placeholder 3"/>
          <p:cNvSpPr>
            <a:spLocks noGrp="1"/>
          </p:cNvSpPr>
          <p:nvPr>
            <p:ph type="sldNum" sz="quarter" idx="10"/>
          </p:nvPr>
        </p:nvSpPr>
        <p:spPr/>
        <p:txBody>
          <a:bodyPr/>
          <a:lstStyle/>
          <a:p>
            <a:fld id="{7D772C46-60FF-4426-81AD-9A20BA9BC967}" type="slidenum">
              <a:rPr lang="en-US" smtClean="0"/>
              <a:t>11</a:t>
            </a:fld>
            <a:endParaRPr lang="en-US" dirty="0"/>
          </a:p>
        </p:txBody>
      </p:sp>
    </p:spTree>
    <p:extLst>
      <p:ext uri="{BB962C8B-B14F-4D97-AF65-F5344CB8AC3E}">
        <p14:creationId xmlns:p14="http://schemas.microsoft.com/office/powerpoint/2010/main" val="1911965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r>
              <a:rPr lang="en-US" b="1" dirty="0" smtClean="0"/>
              <a:t>We may need to open more than one APR, depending</a:t>
            </a:r>
            <a:r>
              <a:rPr lang="en-US" b="1" baseline="0" dirty="0" smtClean="0"/>
              <a:t> on how far back the error occurred. </a:t>
            </a:r>
            <a:endParaRPr lang="en-US" b="1" dirty="0" smtClean="0"/>
          </a:p>
        </p:txBody>
      </p:sp>
      <p:sp>
        <p:nvSpPr>
          <p:cNvPr id="4" name="Slide Number Placeholder 3"/>
          <p:cNvSpPr>
            <a:spLocks noGrp="1"/>
          </p:cNvSpPr>
          <p:nvPr>
            <p:ph type="sldNum" sz="quarter" idx="10"/>
          </p:nvPr>
        </p:nvSpPr>
        <p:spPr/>
        <p:txBody>
          <a:bodyPr/>
          <a:lstStyle/>
          <a:p>
            <a:fld id="{7D772C46-60FF-4426-81AD-9A20BA9BC967}" type="slidenum">
              <a:rPr lang="en-US" smtClean="0"/>
              <a:t>12</a:t>
            </a:fld>
            <a:endParaRPr lang="en-US" dirty="0"/>
          </a:p>
        </p:txBody>
      </p:sp>
    </p:spTree>
    <p:extLst>
      <p:ext uri="{BB962C8B-B14F-4D97-AF65-F5344CB8AC3E}">
        <p14:creationId xmlns:p14="http://schemas.microsoft.com/office/powerpoint/2010/main" val="1033413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lvl="0"/>
            <a:r>
              <a:rPr lang="en-US" b="1" dirty="0"/>
              <a:t>How grant payments come to you</a:t>
            </a:r>
          </a:p>
          <a:p>
            <a:pPr marL="641600" lvl="1" indent="-174982">
              <a:buFont typeface="Arial" panose="020B0604020202020204" pitchFamily="34" charset="0"/>
              <a:buChar char="•"/>
            </a:pPr>
            <a:r>
              <a:rPr lang="en-US" b="1" dirty="0"/>
              <a:t>We have a goal of getting payments to you no later than ten business days following receipt of all required documentation. </a:t>
            </a:r>
            <a:endParaRPr lang="en-US" b="1" dirty="0" smtClean="0"/>
          </a:p>
          <a:p>
            <a:pPr marL="641600" lvl="1" indent="-174982">
              <a:buFont typeface="Arial" panose="020B0604020202020204" pitchFamily="34" charset="0"/>
              <a:buChar char="•"/>
            </a:pPr>
            <a:r>
              <a:rPr lang="en-US" b="1" dirty="0" smtClean="0"/>
              <a:t>ODOT </a:t>
            </a:r>
            <a:r>
              <a:rPr lang="en-US" b="1" dirty="0"/>
              <a:t>Financial Services sometimes combines multiple payments (from all of ODOT) into one check. Remit advice may or may not be helpful. We can help you.</a:t>
            </a:r>
          </a:p>
          <a:p>
            <a:pPr marL="641600" lvl="1" indent="-174982">
              <a:buFont typeface="Arial" panose="020B0604020202020204" pitchFamily="34" charset="0"/>
              <a:buChar char="•"/>
            </a:pPr>
            <a:r>
              <a:rPr lang="en-US" b="1" dirty="0" smtClean="0"/>
              <a:t>You may receive</a:t>
            </a:r>
            <a:r>
              <a:rPr lang="en-US" b="1" baseline="0" dirty="0" smtClean="0"/>
              <a:t> your grant payment via a c</a:t>
            </a:r>
            <a:r>
              <a:rPr lang="en-US" b="1" dirty="0" smtClean="0"/>
              <a:t>heck or with electronic deposit. Form is available if you’re interested in signing up for electronic</a:t>
            </a:r>
            <a:r>
              <a:rPr lang="en-US" b="1" baseline="0" dirty="0" smtClean="0"/>
              <a:t> deposit. </a:t>
            </a:r>
            <a:r>
              <a:rPr lang="en-US" b="1" dirty="0" smtClean="0"/>
              <a:t> </a:t>
            </a:r>
            <a:endParaRPr lang="en-US" b="1" dirty="0"/>
          </a:p>
        </p:txBody>
      </p:sp>
      <p:sp>
        <p:nvSpPr>
          <p:cNvPr id="4" name="Slide Number Placeholder 3"/>
          <p:cNvSpPr>
            <a:spLocks noGrp="1"/>
          </p:cNvSpPr>
          <p:nvPr>
            <p:ph type="sldNum" sz="quarter" idx="10"/>
          </p:nvPr>
        </p:nvSpPr>
        <p:spPr/>
        <p:txBody>
          <a:bodyPr/>
          <a:lstStyle/>
          <a:p>
            <a:fld id="{7D772C46-60FF-4426-81AD-9A20BA9BC967}" type="slidenum">
              <a:rPr lang="en-US" smtClean="0"/>
              <a:t>13</a:t>
            </a:fld>
            <a:endParaRPr lang="en-US" dirty="0"/>
          </a:p>
        </p:txBody>
      </p:sp>
    </p:spTree>
    <p:extLst>
      <p:ext uri="{BB962C8B-B14F-4D97-AF65-F5344CB8AC3E}">
        <p14:creationId xmlns:p14="http://schemas.microsoft.com/office/powerpoint/2010/main" val="31056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r>
              <a:rPr lang="en-US" b="1" dirty="0" smtClean="0"/>
              <a:t>How </a:t>
            </a:r>
            <a:r>
              <a:rPr lang="en-US" b="1" dirty="0"/>
              <a:t>to see payment </a:t>
            </a:r>
            <a:r>
              <a:rPr lang="en-US" b="1" dirty="0" smtClean="0"/>
              <a:t>progress</a:t>
            </a:r>
          </a:p>
          <a:p>
            <a:pPr marL="641600" lvl="1" indent="-174982">
              <a:buFont typeface="Arial" panose="020B0604020202020204" pitchFamily="34" charset="0"/>
              <a:buChar char="•"/>
            </a:pPr>
            <a:r>
              <a:rPr lang="en-US" b="1" dirty="0" smtClean="0"/>
              <a:t>Find your Agreement and Click “View Data” / “Overview (Central File)” – If you see an X by the Payment Request we are still working on it</a:t>
            </a:r>
          </a:p>
          <a:p>
            <a:pPr marL="641600" lvl="1" indent="-174982">
              <a:buFont typeface="Arial" panose="020B0604020202020204" pitchFamily="34" charset="0"/>
              <a:buChar char="•"/>
            </a:pPr>
            <a:r>
              <a:rPr lang="en-US" b="1" dirty="0" smtClean="0"/>
              <a:t>You </a:t>
            </a:r>
            <a:r>
              <a:rPr lang="en-US" b="1" dirty="0"/>
              <a:t>can also click “View Data” / “Payment History” from your Agreement</a:t>
            </a:r>
          </a:p>
          <a:p>
            <a:pPr marL="466618" lvl="1"/>
            <a:r>
              <a:rPr lang="en-US" b="1" dirty="0"/>
              <a:t>	– Expand the plus signs</a:t>
            </a:r>
          </a:p>
          <a:p>
            <a:pPr marL="466618" lvl="1"/>
            <a:r>
              <a:rPr lang="en-US" b="1" dirty="0"/>
              <a:t>	– If you see a Check # and Check Date, the payment is on its way</a:t>
            </a:r>
          </a:p>
          <a:p>
            <a:pPr marL="466618" lvl="1"/>
            <a:r>
              <a:rPr lang="en-US" b="1" dirty="0"/>
              <a:t>	– If you see a Batch # but no Check # or Check Date, the payment hasn’t been approved by ODOT </a:t>
            </a:r>
            <a:r>
              <a:rPr lang="en-US" b="1" dirty="0" smtClean="0"/>
              <a:t>	Financial </a:t>
            </a:r>
            <a:r>
              <a:rPr lang="en-US" b="1" dirty="0"/>
              <a:t>Services yet.</a:t>
            </a:r>
          </a:p>
          <a:p>
            <a:pPr marL="466618" lvl="1"/>
            <a:r>
              <a:rPr lang="en-US" b="1" dirty="0"/>
              <a:t>	- If you see nothing in these columns, we haven’t entered the payment with FS yet.</a:t>
            </a:r>
          </a:p>
        </p:txBody>
      </p:sp>
      <p:sp>
        <p:nvSpPr>
          <p:cNvPr id="4" name="Slide Number Placeholder 3"/>
          <p:cNvSpPr>
            <a:spLocks noGrp="1"/>
          </p:cNvSpPr>
          <p:nvPr>
            <p:ph type="sldNum" sz="quarter" idx="10"/>
          </p:nvPr>
        </p:nvSpPr>
        <p:spPr/>
        <p:txBody>
          <a:bodyPr/>
          <a:lstStyle/>
          <a:p>
            <a:fld id="{7D772C46-60FF-4426-81AD-9A20BA9BC967}" type="slidenum">
              <a:rPr lang="en-US" smtClean="0"/>
              <a:t>14</a:t>
            </a:fld>
            <a:endParaRPr lang="en-US" dirty="0"/>
          </a:p>
        </p:txBody>
      </p:sp>
    </p:spTree>
    <p:extLst>
      <p:ext uri="{BB962C8B-B14F-4D97-AF65-F5344CB8AC3E}">
        <p14:creationId xmlns:p14="http://schemas.microsoft.com/office/powerpoint/2010/main" val="2922194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marL="174982" indent="-174982">
              <a:buFont typeface="Arial" panose="020B0604020202020204" pitchFamily="34" charset="0"/>
              <a:buChar char="•"/>
            </a:pPr>
            <a:r>
              <a:rPr lang="en-US" b="1" dirty="0"/>
              <a:t>New Required Documentation </a:t>
            </a:r>
            <a:r>
              <a:rPr lang="en-US" b="1" dirty="0" smtClean="0"/>
              <a:t>Quick Reference Sheet  </a:t>
            </a:r>
            <a:endParaRPr lang="en-US" b="1" dirty="0"/>
          </a:p>
          <a:p>
            <a:pPr marL="174982" indent="-174982">
              <a:buFont typeface="Arial" panose="020B0604020202020204" pitchFamily="34" charset="0"/>
              <a:buChar char="•"/>
            </a:pPr>
            <a:r>
              <a:rPr lang="en-US" b="1" dirty="0"/>
              <a:t>Capital procurement documents are more complicated / numerous</a:t>
            </a:r>
          </a:p>
          <a:p>
            <a:pPr marL="641600" lvl="1" indent="-174982" defTabSz="933237">
              <a:buFont typeface="Arial" panose="020B0604020202020204" pitchFamily="34" charset="0"/>
              <a:buChar char="•"/>
            </a:pPr>
            <a:r>
              <a:rPr lang="en-US" b="1" dirty="0"/>
              <a:t>Cover letter has been updated</a:t>
            </a:r>
          </a:p>
          <a:p>
            <a:pPr marL="641600" lvl="1" indent="-174982" defTabSz="933237">
              <a:buFont typeface="Arial" panose="020B0604020202020204" pitchFamily="34" charset="0"/>
              <a:buChar char="•"/>
            </a:pPr>
            <a:r>
              <a:rPr lang="en-US" b="1" dirty="0"/>
              <a:t>Importance of providing us with all necessary details for asset register entry</a:t>
            </a:r>
          </a:p>
          <a:p>
            <a:pPr marL="641600" lvl="1" indent="-174982" defTabSz="933237">
              <a:buFont typeface="Arial" panose="020B0604020202020204" pitchFamily="34" charset="0"/>
              <a:buChar char="•"/>
            </a:pPr>
            <a:r>
              <a:rPr lang="en-US" b="1" dirty="0"/>
              <a:t>Bulk vehicle </a:t>
            </a:r>
            <a:r>
              <a:rPr lang="en-US" b="1" dirty="0" smtClean="0"/>
              <a:t>purchases with not all RPTD funded vehicles (please highlight </a:t>
            </a:r>
            <a:r>
              <a:rPr lang="en-US" b="1" dirty="0"/>
              <a:t>the invoice with grant-funded vehicles)</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15</a:t>
            </a:fld>
            <a:endParaRPr lang="en-US" dirty="0"/>
          </a:p>
        </p:txBody>
      </p:sp>
    </p:spTree>
    <p:extLst>
      <p:ext uri="{BB962C8B-B14F-4D97-AF65-F5344CB8AC3E}">
        <p14:creationId xmlns:p14="http://schemas.microsoft.com/office/powerpoint/2010/main" val="2428091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marL="174982" indent="-174982">
              <a:buFont typeface="Arial" panose="020B0604020202020204" pitchFamily="34" charset="0"/>
              <a:buChar char="•"/>
            </a:pPr>
            <a:r>
              <a:rPr lang="en-US" b="1" dirty="0"/>
              <a:t>Not being able to submit a reimbursement request because the APR for the period is not complete is common</a:t>
            </a:r>
          </a:p>
          <a:p>
            <a:pPr marL="174982" indent="-174982">
              <a:buFont typeface="Arial" panose="020B0604020202020204" pitchFamily="34" charset="0"/>
              <a:buChar char="•"/>
            </a:pPr>
            <a:r>
              <a:rPr lang="en-US" b="1" dirty="0"/>
              <a:t>Not attaching required backup documentation to a reimbursement request does not produce an error, but we will check and if it is not there we will revert it back to you for correction to preserve the workflow and authorization</a:t>
            </a:r>
          </a:p>
          <a:p>
            <a:pPr marL="174982" indent="-174982">
              <a:buFont typeface="Arial" panose="020B0604020202020204" pitchFamily="34" charset="0"/>
              <a:buChar char="•"/>
            </a:pPr>
            <a:r>
              <a:rPr lang="en-US" b="1" dirty="0"/>
              <a:t>Sometimes you don’t realize you’ve already created a RR. Use the Overview screen to check for </a:t>
            </a:r>
            <a:r>
              <a:rPr lang="en-US" b="1" dirty="0" err="1" smtClean="0"/>
              <a:t>Xs</a:t>
            </a:r>
            <a:r>
              <a:rPr lang="en-US" b="1" dirty="0" smtClean="0"/>
              <a:t> (Incomplete)</a:t>
            </a:r>
            <a:endParaRPr lang="en-US" b="1" dirty="0"/>
          </a:p>
          <a:p>
            <a:pPr marL="174982" indent="-174982">
              <a:buFont typeface="Arial" panose="020B0604020202020204" pitchFamily="34" charset="0"/>
              <a:buChar char="•"/>
            </a:pPr>
            <a:r>
              <a:rPr lang="en-US" b="1" dirty="0"/>
              <a:t>If a RR isn’t in your queue, you can’t work on it. It will need to be forwarded.</a:t>
            </a:r>
          </a:p>
          <a:p>
            <a:pPr marL="174982" indent="-174982">
              <a:buFont typeface="Arial" panose="020B0604020202020204" pitchFamily="34" charset="0"/>
              <a:buChar char="•"/>
            </a:pPr>
            <a:r>
              <a:rPr lang="en-US" b="1" dirty="0"/>
              <a:t>If you’ve chosen one quarter but enter </a:t>
            </a:r>
            <a:r>
              <a:rPr lang="en-US" b="1" dirty="0" smtClean="0"/>
              <a:t>an</a:t>
            </a:r>
            <a:r>
              <a:rPr lang="en-US" b="1" baseline="0" dirty="0" smtClean="0"/>
              <a:t> expense </a:t>
            </a:r>
            <a:r>
              <a:rPr lang="en-US" b="1" dirty="0" smtClean="0"/>
              <a:t>date </a:t>
            </a:r>
            <a:r>
              <a:rPr lang="en-US" b="1" dirty="0"/>
              <a:t>in a different quarter you will get an error</a:t>
            </a:r>
          </a:p>
          <a:p>
            <a:pPr marL="174982" indent="-174982">
              <a:buFont typeface="Arial" panose="020B0604020202020204" pitchFamily="34" charset="0"/>
              <a:buChar char="•"/>
            </a:pPr>
            <a:r>
              <a:rPr lang="en-US" b="1" dirty="0"/>
              <a:t>If you don’t have an eR keyword you won’t be able to submit </a:t>
            </a:r>
          </a:p>
          <a:p>
            <a:pPr marL="174982" indent="-174982">
              <a:buFont typeface="Arial" panose="020B0604020202020204" pitchFamily="34" charset="0"/>
              <a:buChar char="•"/>
            </a:pPr>
            <a:r>
              <a:rPr lang="en-US" b="1" dirty="0" smtClean="0"/>
              <a:t>Unfortunately, comments </a:t>
            </a:r>
            <a:r>
              <a:rPr lang="en-US" b="1" dirty="0"/>
              <a:t>on RR don’t come forward to PR (we are working to improve this</a:t>
            </a:r>
            <a:r>
              <a:rPr lang="en-US" b="1" dirty="0" smtClean="0"/>
              <a:t>). Let us</a:t>
            </a:r>
            <a:r>
              <a:rPr lang="en-US" b="1" baseline="0" dirty="0" smtClean="0"/>
              <a:t> know if you have something to say</a:t>
            </a:r>
            <a:endParaRPr lang="en-US" b="1" dirty="0"/>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16</a:t>
            </a:fld>
            <a:endParaRPr lang="en-US" dirty="0"/>
          </a:p>
        </p:txBody>
      </p:sp>
    </p:spTree>
    <p:extLst>
      <p:ext uri="{BB962C8B-B14F-4D97-AF65-F5344CB8AC3E}">
        <p14:creationId xmlns:p14="http://schemas.microsoft.com/office/powerpoint/2010/main" val="2740554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marL="174982" indent="-174982">
              <a:buFont typeface="Arial" panose="020B0604020202020204" pitchFamily="34" charset="0"/>
              <a:buChar char="•"/>
            </a:pPr>
            <a:r>
              <a:rPr lang="en-US" b="1" dirty="0" smtClean="0"/>
              <a:t>We enter assets funded with all agreements through</a:t>
            </a:r>
            <a:r>
              <a:rPr lang="en-US" b="1" baseline="0" dirty="0" smtClean="0"/>
              <a:t> us except for assets funded with STF Formula (these are considered locally funded)</a:t>
            </a:r>
          </a:p>
          <a:p>
            <a:pPr marL="174982" indent="-174982">
              <a:buFont typeface="Arial" panose="020B0604020202020204" pitchFamily="34" charset="0"/>
              <a:buChar char="•"/>
            </a:pPr>
            <a:r>
              <a:rPr lang="en-US" b="1" baseline="0" dirty="0" smtClean="0"/>
              <a:t>You enter assets funded through an STF Formula agreement and all locally-funded assets</a:t>
            </a:r>
          </a:p>
          <a:p>
            <a:pPr marL="174982" indent="-174982">
              <a:buFont typeface="Arial" panose="020B0604020202020204" pitchFamily="34" charset="0"/>
              <a:buChar char="•"/>
            </a:pPr>
            <a:r>
              <a:rPr lang="en-US" b="1" baseline="0" dirty="0" smtClean="0"/>
              <a:t>The asset register has all assets in any step of document completion and in any document status and in any vehicle </a:t>
            </a:r>
            <a:r>
              <a:rPr lang="en-US" b="1" baseline="0" dirty="0" smtClean="0"/>
              <a:t>status. </a:t>
            </a:r>
            <a:r>
              <a:rPr lang="en-US" b="1" baseline="0" dirty="0" smtClean="0"/>
              <a:t>The APR pulls only completed assets (Workflow Complete) that must be reported on. (Active, Pending Disposal, </a:t>
            </a:r>
            <a:r>
              <a:rPr lang="en-US" b="1" baseline="0" dirty="0" smtClean="0">
                <a:solidFill>
                  <a:srgbClr val="FF0000"/>
                </a:solidFill>
              </a:rPr>
              <a:t>Out Of Service</a:t>
            </a:r>
            <a:r>
              <a:rPr lang="en-US" b="1" baseline="0" dirty="0" smtClean="0">
                <a:solidFill>
                  <a:srgbClr val="FFFF00"/>
                </a:solidFill>
              </a:rPr>
              <a:t>, Back-Up/Spare).</a:t>
            </a:r>
            <a:r>
              <a:rPr lang="en-US" b="1" baseline="0" dirty="0" smtClean="0"/>
              <a:t> So, for instance, a vehicle which has been marked as disposed won’t pull to your APR. </a:t>
            </a:r>
          </a:p>
          <a:p>
            <a:pPr marL="1108219" lvl="2" indent="-174982">
              <a:buFont typeface="Arial" panose="020B0604020202020204" pitchFamily="34" charset="0"/>
              <a:buChar char="•"/>
            </a:pPr>
            <a:endParaRPr lang="en-US" b="1" dirty="0">
              <a:solidFill>
                <a:srgbClr val="FFFF00"/>
              </a:solidFill>
            </a:endParaRPr>
          </a:p>
          <a:p>
            <a:pPr marL="1108219" lvl="2" indent="-174982">
              <a:buFont typeface="Arial" panose="020B0604020202020204" pitchFamily="34" charset="0"/>
              <a:buChar char="•"/>
            </a:pPr>
            <a:endParaRPr lang="en-US" b="1" baseline="0" dirty="0" smtClean="0"/>
          </a:p>
          <a:p>
            <a:pPr marL="641600" lvl="1" indent="-174982">
              <a:buFont typeface="Arial" panose="020B0604020202020204" pitchFamily="34" charset="0"/>
              <a:buChar char="•"/>
            </a:pPr>
            <a:endParaRPr lang="en-US" b="1" baseline="0" dirty="0" smtClean="0"/>
          </a:p>
          <a:p>
            <a:pPr marL="641600" lvl="1" indent="-174982">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7D772C46-60FF-4426-81AD-9A20BA9BC967}" type="slidenum">
              <a:rPr lang="en-US" smtClean="0"/>
              <a:t>17</a:t>
            </a:fld>
            <a:endParaRPr lang="en-US" dirty="0"/>
          </a:p>
        </p:txBody>
      </p:sp>
    </p:spTree>
    <p:extLst>
      <p:ext uri="{BB962C8B-B14F-4D97-AF65-F5344CB8AC3E}">
        <p14:creationId xmlns:p14="http://schemas.microsoft.com/office/powerpoint/2010/main" val="1314051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marL="174982" indent="-174982">
              <a:buFont typeface="Arial" panose="020B0604020202020204" pitchFamily="34" charset="0"/>
              <a:buChar char="•"/>
            </a:pPr>
            <a:r>
              <a:rPr lang="en-US" b="1" baseline="0" dirty="0" smtClean="0"/>
              <a:t>Terms:</a:t>
            </a:r>
          </a:p>
          <a:p>
            <a:pPr marL="641600" lvl="1" indent="-174982">
              <a:buFont typeface="Arial" panose="020B0604020202020204" pitchFamily="34" charset="0"/>
              <a:buChar char="•"/>
            </a:pPr>
            <a:r>
              <a:rPr lang="en-US" b="1" i="1" baseline="0" dirty="0" smtClean="0"/>
              <a:t>Asset # </a:t>
            </a:r>
            <a:r>
              <a:rPr lang="en-US" b="1" baseline="0" dirty="0" smtClean="0"/>
              <a:t>- Auto populated by OPTIS </a:t>
            </a:r>
          </a:p>
          <a:p>
            <a:pPr marL="641600" lvl="1" indent="-174982">
              <a:buFont typeface="Arial" panose="020B0604020202020204" pitchFamily="34" charset="0"/>
              <a:buChar char="•"/>
            </a:pPr>
            <a:r>
              <a:rPr lang="en-US" b="1" i="1" baseline="0" dirty="0" smtClean="0"/>
              <a:t>Agency # </a:t>
            </a:r>
            <a:r>
              <a:rPr lang="en-US" b="1" baseline="0" dirty="0" smtClean="0"/>
              <a:t>- </a:t>
            </a:r>
            <a:r>
              <a:rPr lang="en-US" sz="1100" b="1" dirty="0"/>
              <a:t>(Optional. Can help associate OPTIS asset #s with your own #s)</a:t>
            </a:r>
          </a:p>
          <a:p>
            <a:pPr marL="641600" lvl="1" indent="-174982">
              <a:buFont typeface="Arial" panose="020B0604020202020204" pitchFamily="34" charset="0"/>
              <a:buChar char="•"/>
            </a:pPr>
            <a:r>
              <a:rPr lang="en-US" b="1" i="1" baseline="0" dirty="0" smtClean="0"/>
              <a:t>Asset Type </a:t>
            </a:r>
            <a:r>
              <a:rPr lang="en-US" b="1" baseline="0" dirty="0" smtClean="0"/>
              <a:t>– RPTD-funded or Non-RPTD- funded (aka locally-funded) and Vehicle/Equipment/Signs-Shelters/Facilities</a:t>
            </a:r>
          </a:p>
          <a:p>
            <a:pPr marL="641600" lvl="1" indent="-174982">
              <a:buFont typeface="Arial" panose="020B0604020202020204" pitchFamily="34" charset="0"/>
              <a:buChar char="•"/>
            </a:pPr>
            <a:r>
              <a:rPr lang="en-US" b="1" i="1" baseline="0" dirty="0" smtClean="0"/>
              <a:t>Commodity</a:t>
            </a:r>
            <a:r>
              <a:rPr lang="en-US" b="1" baseline="0" dirty="0" smtClean="0"/>
              <a:t> – Asset coding such as 10.01: Bus STD 35 FT or greater (Cat A)</a:t>
            </a:r>
          </a:p>
          <a:p>
            <a:pPr marL="641600" lvl="1" indent="-174982">
              <a:buFont typeface="Arial" panose="020B0604020202020204" pitchFamily="34" charset="0"/>
              <a:buChar char="•"/>
            </a:pPr>
            <a:r>
              <a:rPr lang="en-US" b="1" i="1" baseline="0" dirty="0" smtClean="0"/>
              <a:t>Issued By</a:t>
            </a:r>
            <a:r>
              <a:rPr lang="en-US" b="1" baseline="0" dirty="0" smtClean="0"/>
              <a:t> – The organization responsible for funding the asset – aka the Security Interest Holder</a:t>
            </a:r>
          </a:p>
          <a:p>
            <a:pPr marL="641600" lvl="1" indent="-174982">
              <a:buFont typeface="Arial" panose="020B0604020202020204" pitchFamily="34" charset="0"/>
              <a:buChar char="•"/>
            </a:pPr>
            <a:r>
              <a:rPr lang="en-US" b="1" i="1" baseline="0" dirty="0" smtClean="0"/>
              <a:t>Owner/Operator </a:t>
            </a:r>
            <a:r>
              <a:rPr lang="en-US" b="1" baseline="0" dirty="0" smtClean="0"/>
              <a:t>– May or may not be the same entity</a:t>
            </a:r>
          </a:p>
          <a:p>
            <a:pPr marL="641600" lvl="1" indent="-174982">
              <a:buFont typeface="Arial" panose="020B0604020202020204" pitchFamily="34" charset="0"/>
              <a:buChar char="•"/>
            </a:pPr>
            <a:r>
              <a:rPr lang="en-US" b="1" baseline="0" dirty="0" smtClean="0"/>
              <a:t>OPTIS Asset RECORD STATUS – options for searching</a:t>
            </a:r>
          </a:p>
          <a:p>
            <a:pPr marL="1108219" lvl="2" indent="-174982">
              <a:buFont typeface="Arial" panose="020B0604020202020204" pitchFamily="34" charset="0"/>
              <a:buChar char="•"/>
            </a:pPr>
            <a:r>
              <a:rPr lang="en-US" b="1" baseline="0" dirty="0" smtClean="0"/>
              <a:t>Draft Status – the asset </a:t>
            </a:r>
            <a:r>
              <a:rPr lang="en-US" b="1" i="1" baseline="0" dirty="0" smtClean="0"/>
              <a:t>record</a:t>
            </a:r>
            <a:r>
              <a:rPr lang="en-US" b="1" baseline="0" dirty="0" smtClean="0"/>
              <a:t> is being created or updated and will not pull to the APR until reviewed and approved using an eResponse Keyword</a:t>
            </a:r>
          </a:p>
          <a:p>
            <a:pPr marL="1108219" lvl="2" indent="-174982">
              <a:buFont typeface="Arial" panose="020B0604020202020204" pitchFamily="34" charset="0"/>
              <a:buChar char="•"/>
            </a:pPr>
            <a:r>
              <a:rPr lang="en-US" b="1" baseline="0" dirty="0" smtClean="0"/>
              <a:t>Final Status – the asset </a:t>
            </a:r>
            <a:r>
              <a:rPr lang="en-US" b="1" i="1" baseline="0" dirty="0" smtClean="0"/>
              <a:t>record</a:t>
            </a:r>
            <a:r>
              <a:rPr lang="en-US" b="1" baseline="0" dirty="0" smtClean="0"/>
              <a:t> is complete</a:t>
            </a:r>
          </a:p>
          <a:p>
            <a:pPr marL="1108219" lvl="2" indent="-174982">
              <a:buFont typeface="Arial" panose="020B0604020202020204" pitchFamily="34" charset="0"/>
              <a:buChar char="•"/>
            </a:pPr>
            <a:r>
              <a:rPr lang="en-US" b="1" baseline="0" dirty="0" smtClean="0"/>
              <a:t>All – Displays all assets associated with the agency </a:t>
            </a:r>
          </a:p>
          <a:p>
            <a:pPr marL="641600" lvl="1" indent="-174982">
              <a:buFont typeface="Arial" panose="020B0604020202020204" pitchFamily="34" charset="0"/>
              <a:buChar char="•"/>
            </a:pPr>
            <a:r>
              <a:rPr lang="en-US" sz="1400" b="1" i="1" dirty="0"/>
              <a:t>Vehicle</a:t>
            </a:r>
            <a:r>
              <a:rPr lang="en-US" b="1" baseline="0" dirty="0" smtClean="0"/>
              <a:t> Asset STATUS</a:t>
            </a:r>
          </a:p>
          <a:p>
            <a:pPr marL="1108219" lvl="2" indent="-174982">
              <a:buFont typeface="Arial" panose="020B0604020202020204" pitchFamily="34" charset="0"/>
              <a:buChar char="•"/>
            </a:pPr>
            <a:r>
              <a:rPr lang="en-US" b="1" baseline="0" dirty="0" smtClean="0"/>
              <a:t>Active</a:t>
            </a:r>
          </a:p>
          <a:p>
            <a:pPr marL="1108219" lvl="2" indent="-174982">
              <a:buFont typeface="Arial" panose="020B0604020202020204" pitchFamily="34" charset="0"/>
              <a:buChar char="•"/>
            </a:pPr>
            <a:r>
              <a:rPr lang="en-US" b="1" baseline="0" dirty="0" smtClean="0"/>
              <a:t>Backup/Spare</a:t>
            </a:r>
          </a:p>
          <a:p>
            <a:pPr marL="1108219" lvl="2" indent="-174982">
              <a:buFont typeface="Arial" panose="020B0604020202020204" pitchFamily="34" charset="0"/>
              <a:buChar char="•"/>
            </a:pPr>
            <a:r>
              <a:rPr lang="en-US" b="1" baseline="0" dirty="0" smtClean="0"/>
              <a:t>Out-Of-Service</a:t>
            </a:r>
          </a:p>
          <a:p>
            <a:pPr marL="1108219" lvl="2" indent="-174982">
              <a:buFont typeface="Arial" panose="020B0604020202020204" pitchFamily="34" charset="0"/>
              <a:buChar char="•"/>
            </a:pPr>
            <a:r>
              <a:rPr lang="en-US" b="1" baseline="0" dirty="0" smtClean="0"/>
              <a:t>Pending Disposal </a:t>
            </a:r>
          </a:p>
          <a:p>
            <a:pPr marL="1108219" lvl="2" indent="-174982">
              <a:buFont typeface="Arial" panose="020B0604020202020204" pitchFamily="34" charset="0"/>
              <a:buChar char="•"/>
            </a:pPr>
            <a:r>
              <a:rPr lang="en-US" b="1" baseline="0" dirty="0" smtClean="0"/>
              <a:t>Disposed</a:t>
            </a:r>
          </a:p>
          <a:p>
            <a:pPr marL="641600" lvl="1" indent="-174982">
              <a:buFont typeface="Arial" panose="020B0604020202020204" pitchFamily="34" charset="0"/>
              <a:buChar char="•"/>
            </a:pPr>
            <a:r>
              <a:rPr lang="en-US" sz="1400" b="1" i="1" dirty="0"/>
              <a:t>OPTIS</a:t>
            </a:r>
            <a:r>
              <a:rPr lang="en-US" b="1" baseline="0" dirty="0" smtClean="0"/>
              <a:t> Asset STEPS (seen in workflow)</a:t>
            </a:r>
          </a:p>
          <a:p>
            <a:pPr marL="1108219" lvl="2" indent="-174982" defTabSz="933237">
              <a:buFont typeface="Arial" panose="020B0604020202020204" pitchFamily="34" charset="0"/>
              <a:buChar char="•"/>
              <a:defRPr/>
            </a:pPr>
            <a:r>
              <a:rPr lang="en-US" b="1" baseline="0" dirty="0" smtClean="0"/>
              <a:t>Change Posted</a:t>
            </a:r>
          </a:p>
          <a:p>
            <a:pPr marL="1108219" lvl="2" indent="-174982" defTabSz="933237">
              <a:buFont typeface="Arial" panose="020B0604020202020204" pitchFamily="34" charset="0"/>
              <a:buChar char="•"/>
              <a:defRPr/>
            </a:pPr>
            <a:r>
              <a:rPr lang="en-US" b="1" baseline="0" dirty="0" smtClean="0"/>
              <a:t>Review Change</a:t>
            </a:r>
          </a:p>
          <a:p>
            <a:pPr marL="933237" lvl="2" defTabSz="933237">
              <a:defRPr/>
            </a:pPr>
            <a:endParaRPr lang="en-US" b="1" baseline="0" dirty="0" smtClean="0"/>
          </a:p>
          <a:p>
            <a:pPr marL="933237" lvl="2"/>
            <a:endParaRPr lang="en-US" b="1" baseline="0" dirty="0" smtClean="0"/>
          </a:p>
          <a:p>
            <a:endParaRPr lang="en-US" b="1" dirty="0" smtClean="0"/>
          </a:p>
        </p:txBody>
      </p:sp>
      <p:sp>
        <p:nvSpPr>
          <p:cNvPr id="4" name="Slide Number Placeholder 3"/>
          <p:cNvSpPr>
            <a:spLocks noGrp="1"/>
          </p:cNvSpPr>
          <p:nvPr>
            <p:ph type="sldNum" sz="quarter" idx="10"/>
          </p:nvPr>
        </p:nvSpPr>
        <p:spPr/>
        <p:txBody>
          <a:bodyPr/>
          <a:lstStyle/>
          <a:p>
            <a:fld id="{7D772C46-60FF-4426-81AD-9A20BA9BC967}" type="slidenum">
              <a:rPr lang="en-US" smtClean="0"/>
              <a:t>18</a:t>
            </a:fld>
            <a:endParaRPr lang="en-US" dirty="0"/>
          </a:p>
        </p:txBody>
      </p:sp>
    </p:spTree>
    <p:extLst>
      <p:ext uri="{BB962C8B-B14F-4D97-AF65-F5344CB8AC3E}">
        <p14:creationId xmlns:p14="http://schemas.microsoft.com/office/powerpoint/2010/main" val="1234833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7D772C46-60FF-4426-81AD-9A20BA9BC967}" type="slidenum">
              <a:rPr lang="en-US" smtClean="0"/>
              <a:t>19</a:t>
            </a:fld>
            <a:endParaRPr lang="en-US" dirty="0"/>
          </a:p>
        </p:txBody>
      </p:sp>
    </p:spTree>
    <p:extLst>
      <p:ext uri="{BB962C8B-B14F-4D97-AF65-F5344CB8AC3E}">
        <p14:creationId xmlns:p14="http://schemas.microsoft.com/office/powerpoint/2010/main" val="92480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D772C46-60FF-4426-81AD-9A20BA9BC967}" type="slidenum">
              <a:rPr lang="en-US" smtClean="0"/>
              <a:t>2</a:t>
            </a:fld>
            <a:endParaRPr lang="en-US" dirty="0"/>
          </a:p>
        </p:txBody>
      </p:sp>
    </p:spTree>
    <p:extLst>
      <p:ext uri="{BB962C8B-B14F-4D97-AF65-F5344CB8AC3E}">
        <p14:creationId xmlns:p14="http://schemas.microsoft.com/office/powerpoint/2010/main" val="3830177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7D772C46-60FF-4426-81AD-9A20BA9BC967}" type="slidenum">
              <a:rPr lang="en-US" smtClean="0"/>
              <a:t>20</a:t>
            </a:fld>
            <a:endParaRPr lang="en-US" dirty="0"/>
          </a:p>
        </p:txBody>
      </p:sp>
    </p:spTree>
    <p:extLst>
      <p:ext uri="{BB962C8B-B14F-4D97-AF65-F5344CB8AC3E}">
        <p14:creationId xmlns:p14="http://schemas.microsoft.com/office/powerpoint/2010/main" val="3515475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7D772C46-60FF-4426-81AD-9A20BA9BC967}" type="slidenum">
              <a:rPr lang="en-US" smtClean="0"/>
              <a:t>21</a:t>
            </a:fld>
            <a:endParaRPr lang="en-US" dirty="0"/>
          </a:p>
        </p:txBody>
      </p:sp>
    </p:spTree>
    <p:extLst>
      <p:ext uri="{BB962C8B-B14F-4D97-AF65-F5344CB8AC3E}">
        <p14:creationId xmlns:p14="http://schemas.microsoft.com/office/powerpoint/2010/main" val="1173412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r>
              <a:rPr lang="en-US" b="1" baseline="0" dirty="0" smtClean="0"/>
              <a:t>General </a:t>
            </a:r>
            <a:r>
              <a:rPr lang="en-US" b="1" baseline="0" dirty="0" smtClean="0"/>
              <a:t>info about how you can manage agency and user information</a:t>
            </a:r>
            <a:r>
              <a:rPr lang="en-US" b="1" baseline="0" dirty="0" smtClean="0"/>
              <a:t>. OPTIS User Guide has more info.</a:t>
            </a:r>
            <a:endParaRPr lang="en-US" b="1" dirty="0" smtClean="0"/>
          </a:p>
        </p:txBody>
      </p:sp>
      <p:sp>
        <p:nvSpPr>
          <p:cNvPr id="4" name="Slide Number Placeholder 3"/>
          <p:cNvSpPr>
            <a:spLocks noGrp="1"/>
          </p:cNvSpPr>
          <p:nvPr>
            <p:ph type="sldNum" sz="quarter" idx="10"/>
          </p:nvPr>
        </p:nvSpPr>
        <p:spPr/>
        <p:txBody>
          <a:bodyPr/>
          <a:lstStyle/>
          <a:p>
            <a:fld id="{7D772C46-60FF-4426-81AD-9A20BA9BC967}" type="slidenum">
              <a:rPr lang="en-US" smtClean="0"/>
              <a:t>22</a:t>
            </a:fld>
            <a:endParaRPr lang="en-US" dirty="0"/>
          </a:p>
        </p:txBody>
      </p:sp>
    </p:spTree>
    <p:extLst>
      <p:ext uri="{BB962C8B-B14F-4D97-AF65-F5344CB8AC3E}">
        <p14:creationId xmlns:p14="http://schemas.microsoft.com/office/powerpoint/2010/main" val="1966044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b="1" dirty="0" smtClean="0"/>
              <a:t>NOTES</a:t>
            </a:r>
          </a:p>
          <a:p>
            <a:pPr marL="174982" indent="-174982">
              <a:buFont typeface="Arial" panose="020B0604020202020204" pitchFamily="34" charset="0"/>
              <a:buChar char="•"/>
            </a:pPr>
            <a:r>
              <a:rPr lang="en-US" b="1" dirty="0" smtClean="0"/>
              <a:t>If you are the primary user for your agency, you have the highest leve</a:t>
            </a:r>
            <a:r>
              <a:rPr lang="en-US" b="1" baseline="0" dirty="0" smtClean="0"/>
              <a:t>l of privileges. You can add new users, remove users, edit user information, change your agency’s information, and even add a new sub-organization.</a:t>
            </a:r>
          </a:p>
          <a:p>
            <a:pPr marL="174982" indent="-174982">
              <a:buFont typeface="Arial" panose="020B0604020202020204" pitchFamily="34" charset="0"/>
              <a:buChar char="•"/>
            </a:pPr>
            <a:r>
              <a:rPr lang="en-US" b="1" baseline="0" dirty="0" smtClean="0"/>
              <a:t>Users can edit their own information such as address, phone number, email, etc. and change their password. For name changes, contact RPTD.</a:t>
            </a:r>
          </a:p>
          <a:p>
            <a:pPr marL="174982" indent="-174982">
              <a:buFont typeface="Arial" panose="020B0604020202020204" pitchFamily="34" charset="0"/>
              <a:buChar char="•"/>
            </a:pPr>
            <a:r>
              <a:rPr lang="en-US" b="1" dirty="0" smtClean="0"/>
              <a:t>To add a new user: </a:t>
            </a:r>
          </a:p>
          <a:p>
            <a:pPr marL="641600" lvl="1" indent="-174982">
              <a:buFont typeface="Arial" panose="020B0604020202020204" pitchFamily="34" charset="0"/>
              <a:buChar char="•"/>
            </a:pPr>
            <a:r>
              <a:rPr lang="en-US" b="1" baseline="0" dirty="0" smtClean="0"/>
              <a:t>Click on Users / Users</a:t>
            </a:r>
          </a:p>
          <a:p>
            <a:pPr marL="641600" lvl="1" indent="-174982">
              <a:buFont typeface="Arial" panose="020B0604020202020204" pitchFamily="34" charset="0"/>
              <a:buChar char="•"/>
            </a:pPr>
            <a:r>
              <a:rPr lang="en-US" b="1" baseline="0" dirty="0" smtClean="0"/>
              <a:t>Click “Add a New User”</a:t>
            </a:r>
          </a:p>
          <a:p>
            <a:pPr marL="641600" lvl="1" indent="-174982">
              <a:buFont typeface="Arial" panose="020B0604020202020204" pitchFamily="34" charset="0"/>
              <a:buChar char="•"/>
            </a:pPr>
            <a:r>
              <a:rPr lang="en-US" b="1" baseline="0" dirty="0" smtClean="0"/>
              <a:t>Enter Required Information</a:t>
            </a:r>
          </a:p>
          <a:p>
            <a:pPr marL="641600" marR="0" lvl="1"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Choose Registered (Read Only Access) or Validated for eResponse. Choose Yes for </a:t>
            </a:r>
            <a:r>
              <a:rPr lang="en-US" b="1" baseline="0" dirty="0" err="1" smtClean="0"/>
              <a:t>eNotify</a:t>
            </a:r>
            <a:r>
              <a:rPr lang="en-US" b="1" baseline="0" dirty="0" smtClean="0"/>
              <a:t> if the person should receive emails from OPTIS</a:t>
            </a:r>
          </a:p>
          <a:p>
            <a:pPr marL="641600" lvl="1" indent="-174982">
              <a:buFont typeface="Arial" panose="020B0604020202020204" pitchFamily="34" charset="0"/>
              <a:buChar char="•"/>
            </a:pPr>
            <a:r>
              <a:rPr lang="en-US" b="1" baseline="0" dirty="0" smtClean="0"/>
              <a:t>Choose Yes for eResponse Service if the person should be able to submit documents from within OPTIS</a:t>
            </a:r>
          </a:p>
          <a:p>
            <a:pPr marL="641600" lvl="1" indent="-174982">
              <a:buFont typeface="Arial" panose="020B0604020202020204" pitchFamily="34" charset="0"/>
              <a:buChar char="•"/>
            </a:pPr>
            <a:r>
              <a:rPr lang="en-US" b="1" baseline="0" dirty="0" smtClean="0"/>
              <a:t>Click “Find” to locate and select your org or an affiliated org</a:t>
            </a:r>
          </a:p>
          <a:p>
            <a:pPr marL="641600" lvl="1" indent="-174982">
              <a:buFont typeface="Arial" panose="020B0604020202020204" pitchFamily="34" charset="0"/>
              <a:buChar char="•"/>
            </a:pPr>
            <a:r>
              <a:rPr lang="en-US" b="1" baseline="0" dirty="0" smtClean="0"/>
              <a:t>Click “Submit/Return”</a:t>
            </a:r>
          </a:p>
          <a:p>
            <a:pPr marL="466618" lvl="1" indent="0">
              <a:buFont typeface="Arial" panose="020B0604020202020204" pitchFamily="34" charset="0"/>
              <a:buNone/>
            </a:pPr>
            <a:endParaRPr lang="en-US" b="1" baseline="0" dirty="0" smtClean="0"/>
          </a:p>
          <a:p>
            <a:pPr marL="466618" lvl="1" indent="0">
              <a:buFont typeface="Arial" panose="020B0604020202020204" pitchFamily="34" charset="0"/>
              <a:buNone/>
            </a:pPr>
            <a:r>
              <a:rPr lang="en-US" b="1" baseline="0" dirty="0" smtClean="0"/>
              <a:t>We can help you set up multiple profiles.</a:t>
            </a:r>
          </a:p>
        </p:txBody>
      </p:sp>
      <p:sp>
        <p:nvSpPr>
          <p:cNvPr id="4" name="Slide Number Placeholder 3"/>
          <p:cNvSpPr>
            <a:spLocks noGrp="1"/>
          </p:cNvSpPr>
          <p:nvPr>
            <p:ph type="sldNum" sz="quarter" idx="10"/>
          </p:nvPr>
        </p:nvSpPr>
        <p:spPr/>
        <p:txBody>
          <a:bodyPr/>
          <a:lstStyle/>
          <a:p>
            <a:fld id="{7D772C46-60FF-4426-81AD-9A20BA9BC967}" type="slidenum">
              <a:rPr lang="en-US" smtClean="0"/>
              <a:t>23</a:t>
            </a:fld>
            <a:endParaRPr lang="en-US" dirty="0"/>
          </a:p>
        </p:txBody>
      </p:sp>
    </p:spTree>
    <p:extLst>
      <p:ext uri="{BB962C8B-B14F-4D97-AF65-F5344CB8AC3E}">
        <p14:creationId xmlns:p14="http://schemas.microsoft.com/office/powerpoint/2010/main" val="3989861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endParaRPr lang="en-US" b="1" baseline="0" dirty="0" smtClean="0"/>
          </a:p>
          <a:p>
            <a:pPr marL="174982" indent="-174982">
              <a:buFont typeface="Arial" panose="020B0604020202020204" pitchFamily="34" charset="0"/>
              <a:buChar char="•"/>
            </a:pPr>
            <a:r>
              <a:rPr lang="en-US" b="1" baseline="0" dirty="0" smtClean="0"/>
              <a:t>To delete a user:</a:t>
            </a:r>
          </a:p>
          <a:p>
            <a:pPr marL="641600" lvl="1" indent="-174982">
              <a:buFont typeface="Arial" panose="020B0604020202020204" pitchFamily="34" charset="0"/>
              <a:buChar char="•"/>
            </a:pPr>
            <a:r>
              <a:rPr lang="en-US" b="1" baseline="0" dirty="0" smtClean="0"/>
              <a:t>Click on Users / Users</a:t>
            </a:r>
          </a:p>
          <a:p>
            <a:pPr marL="641600" lvl="1" indent="-174982">
              <a:buFont typeface="Arial" panose="020B0604020202020204" pitchFamily="34" charset="0"/>
              <a:buChar char="•"/>
            </a:pPr>
            <a:r>
              <a:rPr lang="en-US" b="1" baseline="0" dirty="0" smtClean="0"/>
              <a:t>Click the box next to the user you wish to delete</a:t>
            </a:r>
          </a:p>
          <a:p>
            <a:pPr marL="641600" lvl="1" indent="-174982">
              <a:buFont typeface="Arial" panose="020B0604020202020204" pitchFamily="34" charset="0"/>
              <a:buChar char="•"/>
            </a:pPr>
            <a:r>
              <a:rPr lang="en-US" b="1" baseline="0" dirty="0" smtClean="0"/>
              <a:t>Click “Delete”</a:t>
            </a:r>
          </a:p>
        </p:txBody>
      </p:sp>
      <p:sp>
        <p:nvSpPr>
          <p:cNvPr id="4" name="Slide Number Placeholder 3"/>
          <p:cNvSpPr>
            <a:spLocks noGrp="1"/>
          </p:cNvSpPr>
          <p:nvPr>
            <p:ph type="sldNum" sz="quarter" idx="10"/>
          </p:nvPr>
        </p:nvSpPr>
        <p:spPr/>
        <p:txBody>
          <a:bodyPr/>
          <a:lstStyle/>
          <a:p>
            <a:fld id="{7D772C46-60FF-4426-81AD-9A20BA9BC967}" type="slidenum">
              <a:rPr lang="en-US" smtClean="0"/>
              <a:t>24</a:t>
            </a:fld>
            <a:endParaRPr lang="en-US" dirty="0"/>
          </a:p>
        </p:txBody>
      </p:sp>
    </p:spTree>
    <p:extLst>
      <p:ext uri="{BB962C8B-B14F-4D97-AF65-F5344CB8AC3E}">
        <p14:creationId xmlns:p14="http://schemas.microsoft.com/office/powerpoint/2010/main" val="2262214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marL="174982" indent="-174982">
              <a:buFont typeface="Arial" panose="020B0604020202020204" pitchFamily="34" charset="0"/>
              <a:buChar char="•"/>
            </a:pPr>
            <a:r>
              <a:rPr lang="en-US" b="1" dirty="0" smtClean="0"/>
              <a:t>To</a:t>
            </a:r>
            <a:r>
              <a:rPr lang="en-US" b="1" baseline="0" dirty="0" smtClean="0"/>
              <a:t> edit user information or reset someone's password:</a:t>
            </a:r>
          </a:p>
          <a:p>
            <a:pPr marL="641600" lvl="1" indent="-174982" defTabSz="933237">
              <a:buFont typeface="Arial" panose="020B0604020202020204" pitchFamily="34" charset="0"/>
              <a:buChar char="•"/>
              <a:defRPr/>
            </a:pPr>
            <a:r>
              <a:rPr lang="en-US" b="1" baseline="0" dirty="0" smtClean="0"/>
              <a:t>Click on Users / Users</a:t>
            </a:r>
          </a:p>
          <a:p>
            <a:pPr marL="641600" lvl="1" indent="-174982" defTabSz="933237">
              <a:buFont typeface="Arial" panose="020B0604020202020204" pitchFamily="34" charset="0"/>
              <a:buChar char="•"/>
              <a:defRPr/>
            </a:pPr>
            <a:r>
              <a:rPr lang="en-US" b="1" baseline="0" dirty="0" smtClean="0"/>
              <a:t>Change information</a:t>
            </a:r>
          </a:p>
          <a:p>
            <a:pPr marL="641600" lvl="1" indent="-174982" defTabSz="933237">
              <a:buFont typeface="Arial" panose="020B0604020202020204" pitchFamily="34" charset="0"/>
              <a:buChar char="•"/>
              <a:defRPr/>
            </a:pPr>
            <a:r>
              <a:rPr lang="en-US" b="1" baseline="0" dirty="0" smtClean="0"/>
              <a:t>Click “Submit/Return” (Use Submit/Remain to save your work and enter another user.)</a:t>
            </a:r>
          </a:p>
          <a:p>
            <a:pPr marL="641600" lvl="1" indent="-174982">
              <a:buFont typeface="Arial" panose="020B0604020202020204" pitchFamily="34" charset="0"/>
              <a:buChar char="•"/>
            </a:pPr>
            <a:endParaRPr lang="en-US" b="1" dirty="0" smtClean="0"/>
          </a:p>
        </p:txBody>
      </p:sp>
      <p:sp>
        <p:nvSpPr>
          <p:cNvPr id="4" name="Slide Number Placeholder 3"/>
          <p:cNvSpPr>
            <a:spLocks noGrp="1"/>
          </p:cNvSpPr>
          <p:nvPr>
            <p:ph type="sldNum" sz="quarter" idx="10"/>
          </p:nvPr>
        </p:nvSpPr>
        <p:spPr/>
        <p:txBody>
          <a:bodyPr/>
          <a:lstStyle/>
          <a:p>
            <a:fld id="{7D772C46-60FF-4426-81AD-9A20BA9BC967}" type="slidenum">
              <a:rPr lang="en-US" smtClean="0"/>
              <a:t>25</a:t>
            </a:fld>
            <a:endParaRPr lang="en-US" dirty="0"/>
          </a:p>
        </p:txBody>
      </p:sp>
    </p:spTree>
    <p:extLst>
      <p:ext uri="{BB962C8B-B14F-4D97-AF65-F5344CB8AC3E}">
        <p14:creationId xmlns:p14="http://schemas.microsoft.com/office/powerpoint/2010/main" val="1598872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marL="174982" indent="-174982">
              <a:buFont typeface="Arial" panose="020B0604020202020204" pitchFamily="34" charset="0"/>
              <a:buChar char="•"/>
            </a:pPr>
            <a:r>
              <a:rPr lang="en-US" b="1" dirty="0" smtClean="0"/>
              <a:t>To edit your own information:</a:t>
            </a:r>
          </a:p>
          <a:p>
            <a:pPr marL="641600" lvl="1" indent="-174982">
              <a:buFont typeface="Arial" panose="020B0604020202020204" pitchFamily="34" charset="0"/>
              <a:buChar char="•"/>
            </a:pPr>
            <a:r>
              <a:rPr lang="en-US" b="1" dirty="0" smtClean="0"/>
              <a:t>Choose</a:t>
            </a:r>
            <a:r>
              <a:rPr lang="en-US" b="1" baseline="0" dirty="0" smtClean="0"/>
              <a:t> “My Profile” and “User Information”</a:t>
            </a:r>
          </a:p>
          <a:p>
            <a:pPr marL="641600" lvl="1" indent="-174982">
              <a:buFont typeface="Arial" panose="020B0604020202020204" pitchFamily="34" charset="0"/>
              <a:buChar char="•"/>
            </a:pPr>
            <a:r>
              <a:rPr lang="en-US" b="1" baseline="0" dirty="0" smtClean="0"/>
              <a:t>Choose “Add/Edit” next to what you need to change</a:t>
            </a:r>
          </a:p>
          <a:p>
            <a:pPr marL="641600" lvl="1" indent="-174982">
              <a:buFont typeface="Arial" panose="020B0604020202020204" pitchFamily="34" charset="0"/>
              <a:buChar char="•"/>
            </a:pPr>
            <a:r>
              <a:rPr lang="en-US" b="1" baseline="0" dirty="0" smtClean="0"/>
              <a:t>Make the change and click “Submit/Return”</a:t>
            </a:r>
          </a:p>
          <a:p>
            <a:pPr marL="174982" indent="-174982">
              <a:buFont typeface="Arial" panose="020B0604020202020204" pitchFamily="34" charset="0"/>
              <a:buChar char="•"/>
            </a:pPr>
            <a:r>
              <a:rPr lang="en-US" b="1" baseline="0" dirty="0" smtClean="0"/>
              <a:t>To change your password:</a:t>
            </a:r>
          </a:p>
          <a:p>
            <a:pPr marL="641600" lvl="1" indent="-174982">
              <a:buFont typeface="Arial" panose="020B0604020202020204" pitchFamily="34" charset="0"/>
              <a:buChar char="•"/>
            </a:pPr>
            <a:r>
              <a:rPr lang="en-US" b="1" baseline="0" dirty="0" smtClean="0"/>
              <a:t>Choose “My Profile” and “Change Logon Password”</a:t>
            </a:r>
          </a:p>
          <a:p>
            <a:pPr marL="641600" lvl="1" indent="-174982">
              <a:buFont typeface="Arial" panose="020B0604020202020204" pitchFamily="34" charset="0"/>
              <a:buChar char="•"/>
            </a:pPr>
            <a:r>
              <a:rPr lang="en-US" b="1" baseline="0" dirty="0" smtClean="0"/>
              <a:t>Enter current password once and new password twice</a:t>
            </a:r>
          </a:p>
          <a:p>
            <a:pPr marL="641600" lvl="1" indent="-174982">
              <a:buFont typeface="Arial" panose="020B0604020202020204" pitchFamily="34" charset="0"/>
              <a:buChar char="•"/>
            </a:pPr>
            <a:r>
              <a:rPr lang="en-US" b="1" baseline="0" dirty="0" smtClean="0"/>
              <a:t>Click “Submit”</a:t>
            </a:r>
          </a:p>
          <a:p>
            <a:pPr marL="174982" indent="-174982">
              <a:buFont typeface="Arial" panose="020B0604020202020204" pitchFamily="34" charset="0"/>
              <a:buChar char="•"/>
            </a:pPr>
            <a:r>
              <a:rPr lang="en-US" b="1" baseline="0" dirty="0" smtClean="0"/>
              <a:t>You can also change your eR keyword this way.</a:t>
            </a:r>
          </a:p>
          <a:p>
            <a:pPr marL="174982" indent="-174982">
              <a:buFont typeface="Arial" panose="020B0604020202020204" pitchFamily="34" charset="0"/>
              <a:buChar char="•"/>
            </a:pPr>
            <a:r>
              <a:rPr lang="en-US" b="1" baseline="0" dirty="0" smtClean="0"/>
              <a:t>You can also change preferences such as the order in which documents display and the default search parameter.</a:t>
            </a:r>
            <a:endParaRPr lang="en-US" b="1" baseline="0" dirty="0" smtClean="0"/>
          </a:p>
        </p:txBody>
      </p:sp>
      <p:sp>
        <p:nvSpPr>
          <p:cNvPr id="4" name="Slide Number Placeholder 3"/>
          <p:cNvSpPr>
            <a:spLocks noGrp="1"/>
          </p:cNvSpPr>
          <p:nvPr>
            <p:ph type="sldNum" sz="quarter" idx="10"/>
          </p:nvPr>
        </p:nvSpPr>
        <p:spPr/>
        <p:txBody>
          <a:bodyPr/>
          <a:lstStyle/>
          <a:p>
            <a:fld id="{7D772C46-60FF-4426-81AD-9A20BA9BC967}" type="slidenum">
              <a:rPr lang="en-US" smtClean="0"/>
              <a:t>26</a:t>
            </a:fld>
            <a:endParaRPr lang="en-US" dirty="0"/>
          </a:p>
        </p:txBody>
      </p:sp>
    </p:spTree>
    <p:extLst>
      <p:ext uri="{BB962C8B-B14F-4D97-AF65-F5344CB8AC3E}">
        <p14:creationId xmlns:p14="http://schemas.microsoft.com/office/powerpoint/2010/main" val="2160958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7D772C46-60FF-4426-81AD-9A20BA9BC967}" type="slidenum">
              <a:rPr lang="en-US" smtClean="0"/>
              <a:t>27</a:t>
            </a:fld>
            <a:endParaRPr lang="en-US" dirty="0"/>
          </a:p>
        </p:txBody>
      </p:sp>
    </p:spTree>
    <p:extLst>
      <p:ext uri="{BB962C8B-B14F-4D97-AF65-F5344CB8AC3E}">
        <p14:creationId xmlns:p14="http://schemas.microsoft.com/office/powerpoint/2010/main" val="249246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7D772C46-60FF-4426-81AD-9A20BA9BC967}" type="slidenum">
              <a:rPr lang="en-US" smtClean="0"/>
              <a:t>28</a:t>
            </a:fld>
            <a:endParaRPr lang="en-US" dirty="0"/>
          </a:p>
        </p:txBody>
      </p:sp>
    </p:spTree>
    <p:extLst>
      <p:ext uri="{BB962C8B-B14F-4D97-AF65-F5344CB8AC3E}">
        <p14:creationId xmlns:p14="http://schemas.microsoft.com/office/powerpoint/2010/main" val="2915371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29</a:t>
            </a:fld>
            <a:endParaRPr lang="en-US" dirty="0"/>
          </a:p>
        </p:txBody>
      </p:sp>
    </p:spTree>
    <p:extLst>
      <p:ext uri="{BB962C8B-B14F-4D97-AF65-F5344CB8AC3E}">
        <p14:creationId xmlns:p14="http://schemas.microsoft.com/office/powerpoint/2010/main" val="256774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D772C46-60FF-4426-81AD-9A20BA9BC967}" type="slidenum">
              <a:rPr lang="en-US" smtClean="0"/>
              <a:t>3</a:t>
            </a:fld>
            <a:endParaRPr lang="en-US" dirty="0"/>
          </a:p>
        </p:txBody>
      </p:sp>
    </p:spTree>
    <p:extLst>
      <p:ext uri="{BB962C8B-B14F-4D97-AF65-F5344CB8AC3E}">
        <p14:creationId xmlns:p14="http://schemas.microsoft.com/office/powerpoint/2010/main" val="1118182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smtClean="0"/>
              <a:t>document will be found on the RPTD website in the library, and under reimbursements </a:t>
            </a:r>
          </a:p>
          <a:p>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30</a:t>
            </a:fld>
            <a:endParaRPr lang="en-US" dirty="0"/>
          </a:p>
        </p:txBody>
      </p:sp>
    </p:spTree>
    <p:extLst>
      <p:ext uri="{BB962C8B-B14F-4D97-AF65-F5344CB8AC3E}">
        <p14:creationId xmlns:p14="http://schemas.microsoft.com/office/powerpoint/2010/main" val="1407089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31</a:t>
            </a:fld>
            <a:endParaRPr lang="en-US" dirty="0"/>
          </a:p>
        </p:txBody>
      </p:sp>
    </p:spTree>
    <p:extLst>
      <p:ext uri="{BB962C8B-B14F-4D97-AF65-F5344CB8AC3E}">
        <p14:creationId xmlns:p14="http://schemas.microsoft.com/office/powerpoint/2010/main" val="1779931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link to show</a:t>
            </a:r>
            <a:r>
              <a:rPr lang="en-US" baseline="0" dirty="0" smtClean="0"/>
              <a:t> attendees the location where documents can be found.  </a:t>
            </a:r>
          </a:p>
          <a:p>
            <a:r>
              <a:rPr lang="en-US" baseline="0" dirty="0" smtClean="0"/>
              <a:t>Open the tabs to show the information contained in each.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32</a:t>
            </a:fld>
            <a:endParaRPr lang="en-US" dirty="0"/>
          </a:p>
        </p:txBody>
      </p:sp>
    </p:spTree>
    <p:extLst>
      <p:ext uri="{BB962C8B-B14F-4D97-AF65-F5344CB8AC3E}">
        <p14:creationId xmlns:p14="http://schemas.microsoft.com/office/powerpoint/2010/main" val="3248710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everyone know that there will be new links to documents that will help to provide procurement folks with more detail and ensure that all needed documents are attached.   These will be coming out shortly and links are provided on day one of training documents.</a:t>
            </a:r>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33</a:t>
            </a:fld>
            <a:endParaRPr lang="en-US" dirty="0"/>
          </a:p>
        </p:txBody>
      </p:sp>
    </p:spTree>
    <p:extLst>
      <p:ext uri="{BB962C8B-B14F-4D97-AF65-F5344CB8AC3E}">
        <p14:creationId xmlns:p14="http://schemas.microsoft.com/office/powerpoint/2010/main" val="3195252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 that people understand the processes that are needed and that they do need to get approval from Kathy on RFQ</a:t>
            </a:r>
            <a:r>
              <a:rPr lang="en-US" baseline="0" dirty="0" smtClean="0"/>
              <a:t> prior to sending them to vendors </a:t>
            </a:r>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34</a:t>
            </a:fld>
            <a:endParaRPr lang="en-US" dirty="0"/>
          </a:p>
        </p:txBody>
      </p:sp>
    </p:spTree>
    <p:extLst>
      <p:ext uri="{BB962C8B-B14F-4D97-AF65-F5344CB8AC3E}">
        <p14:creationId xmlns:p14="http://schemas.microsoft.com/office/powerpoint/2010/main" val="3072904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bids are required,</a:t>
            </a:r>
            <a:r>
              <a:rPr lang="en-US" baseline="0" dirty="0" smtClean="0"/>
              <a:t> but on the current price agreement there are only two vendors.  A note on the bid comparison sheet with stating this is required to ensure that proper processes were followed</a:t>
            </a:r>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35</a:t>
            </a:fld>
            <a:endParaRPr lang="en-US" dirty="0"/>
          </a:p>
        </p:txBody>
      </p:sp>
    </p:spTree>
    <p:extLst>
      <p:ext uri="{BB962C8B-B14F-4D97-AF65-F5344CB8AC3E}">
        <p14:creationId xmlns:p14="http://schemas.microsoft.com/office/powerpoint/2010/main" val="3365137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Purchases must be approved by Capital program coordinator and then Kathy will send your completed</a:t>
            </a:r>
            <a:r>
              <a:rPr lang="en-US" baseline="0" dirty="0" smtClean="0"/>
              <a:t> forms to vendor.</a:t>
            </a:r>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36</a:t>
            </a:fld>
            <a:endParaRPr lang="en-US" dirty="0"/>
          </a:p>
        </p:txBody>
      </p:sp>
    </p:spTree>
    <p:extLst>
      <p:ext uri="{BB962C8B-B14F-4D97-AF65-F5344CB8AC3E}">
        <p14:creationId xmlns:p14="http://schemas.microsoft.com/office/powerpoint/2010/main" val="4024394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37</a:t>
            </a:fld>
            <a:endParaRPr lang="en-US" dirty="0"/>
          </a:p>
        </p:txBody>
      </p:sp>
    </p:spTree>
    <p:extLst>
      <p:ext uri="{BB962C8B-B14F-4D97-AF65-F5344CB8AC3E}">
        <p14:creationId xmlns:p14="http://schemas.microsoft.com/office/powerpoint/2010/main" val="4077930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38</a:t>
            </a:fld>
            <a:endParaRPr lang="en-US" dirty="0"/>
          </a:p>
        </p:txBody>
      </p:sp>
    </p:spTree>
    <p:extLst>
      <p:ext uri="{BB962C8B-B14F-4D97-AF65-F5344CB8AC3E}">
        <p14:creationId xmlns:p14="http://schemas.microsoft.com/office/powerpoint/2010/main" val="170390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b="1" dirty="0" smtClean="0"/>
              <a:t>Website has OPTIS</a:t>
            </a:r>
            <a:r>
              <a:rPr lang="en-US" b="1" baseline="0" dirty="0" smtClean="0"/>
              <a:t> </a:t>
            </a:r>
            <a:r>
              <a:rPr lang="en-US" b="1" baseline="0" dirty="0" smtClean="0"/>
              <a:t>Resources and Training Guides</a:t>
            </a:r>
          </a:p>
          <a:p>
            <a:pPr marL="174982" indent="-174982">
              <a:buFont typeface="Arial" panose="020B0604020202020204" pitchFamily="34" charset="0"/>
              <a:buChar char="•"/>
            </a:pPr>
            <a:r>
              <a:rPr lang="en-US" b="1" baseline="0" dirty="0" smtClean="0"/>
              <a:t>Be sure to access the correct system: Production (Prod) or Training (Train). This shows in most OPTIS screens at the top left.</a:t>
            </a:r>
            <a:endParaRPr lang="en-US" b="1" baseline="0" dirty="0" smtClean="0"/>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4</a:t>
            </a:fld>
            <a:endParaRPr lang="en-US" dirty="0"/>
          </a:p>
        </p:txBody>
      </p:sp>
    </p:spTree>
    <p:extLst>
      <p:ext uri="{BB962C8B-B14F-4D97-AF65-F5344CB8AC3E}">
        <p14:creationId xmlns:p14="http://schemas.microsoft.com/office/powerpoint/2010/main" val="365143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marL="174982" indent="-174982">
              <a:buFont typeface="Arial" panose="020B0604020202020204" pitchFamily="34" charset="0"/>
              <a:buChar char="•"/>
            </a:pPr>
            <a:r>
              <a:rPr lang="en-US" b="1" baseline="0" dirty="0" smtClean="0"/>
              <a:t>To reset your password, click </a:t>
            </a:r>
            <a:r>
              <a:rPr lang="en-US" b="1" baseline="0" dirty="0" smtClean="0"/>
              <a:t>“Having Trouble Logging In?” and enter your email for an auto-generated password</a:t>
            </a:r>
            <a:r>
              <a:rPr lang="en-US" b="1" baseline="0" dirty="0" smtClean="0"/>
              <a:t>. </a:t>
            </a:r>
            <a:r>
              <a:rPr lang="en-US" b="1" baseline="0" dirty="0" smtClean="0"/>
              <a:t>Also works if you forget your user name</a:t>
            </a:r>
            <a:r>
              <a:rPr lang="en-US" b="1" baseline="0" dirty="0" smtClean="0"/>
              <a:t>.</a:t>
            </a:r>
          </a:p>
          <a:p>
            <a:pPr marL="174982" indent="-174982">
              <a:buFont typeface="Arial" panose="020B0604020202020204" pitchFamily="34" charset="0"/>
              <a:buChar char="•"/>
            </a:pPr>
            <a:r>
              <a:rPr lang="en-US" b="1" baseline="0" dirty="0" smtClean="0"/>
              <a:t>eResponse keyword is only issued to users who have permission to submit documents for their agency.</a:t>
            </a:r>
            <a:endParaRPr lang="en-US" b="1" baseline="0" dirty="0" smtClean="0"/>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5</a:t>
            </a:fld>
            <a:endParaRPr lang="en-US" dirty="0"/>
          </a:p>
        </p:txBody>
      </p:sp>
    </p:spTree>
    <p:extLst>
      <p:ext uri="{BB962C8B-B14F-4D97-AF65-F5344CB8AC3E}">
        <p14:creationId xmlns:p14="http://schemas.microsoft.com/office/powerpoint/2010/main" val="100780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marL="174982" indent="-174982">
              <a:buFont typeface="Arial" panose="020B0604020202020204" pitchFamily="34" charset="0"/>
              <a:buChar char="•"/>
            </a:pPr>
            <a:r>
              <a:rPr lang="en-US" b="1" baseline="0" dirty="0" smtClean="0"/>
              <a:t>RPTD requires permission </a:t>
            </a:r>
            <a:r>
              <a:rPr lang="en-US" b="1" baseline="0" dirty="0" smtClean="0"/>
              <a:t>from a supervisor or board member to issue eR </a:t>
            </a:r>
            <a:r>
              <a:rPr lang="en-US" b="1" baseline="0" dirty="0" smtClean="0"/>
              <a:t>Keywords. Form </a:t>
            </a:r>
            <a:r>
              <a:rPr lang="en-US" b="1" baseline="0" dirty="0" smtClean="0"/>
              <a:t>is on our </a:t>
            </a:r>
            <a:r>
              <a:rPr lang="en-US" b="1" baseline="0" dirty="0" smtClean="0"/>
              <a:t>website. Be sure that the person needing the permission is not signing the letter. </a:t>
            </a:r>
            <a:endParaRPr lang="en-US" b="1" baseline="0" dirty="0" smtClean="0"/>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D772C46-60FF-4426-81AD-9A20BA9BC967}" type="slidenum">
              <a:rPr lang="en-US" smtClean="0"/>
              <a:t>6</a:t>
            </a:fld>
            <a:endParaRPr lang="en-US" dirty="0"/>
          </a:p>
        </p:txBody>
      </p:sp>
    </p:spTree>
    <p:extLst>
      <p:ext uri="{BB962C8B-B14F-4D97-AF65-F5344CB8AC3E}">
        <p14:creationId xmlns:p14="http://schemas.microsoft.com/office/powerpoint/2010/main" val="235105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marL="174982" indent="-174982">
              <a:buFont typeface="Arial" panose="020B0604020202020204" pitchFamily="34" charset="0"/>
              <a:buChar char="•"/>
            </a:pPr>
            <a:r>
              <a:rPr lang="en-US" b="1" dirty="0" smtClean="0"/>
              <a:t>Four </a:t>
            </a:r>
            <a:r>
              <a:rPr lang="en-US" b="1" dirty="0" smtClean="0"/>
              <a:t>main icons</a:t>
            </a:r>
          </a:p>
          <a:p>
            <a:pPr marL="641600" lvl="1" indent="-174982">
              <a:buFont typeface="Arial" panose="020B0604020202020204" pitchFamily="34" charset="0"/>
              <a:buChar char="•"/>
            </a:pPr>
            <a:r>
              <a:rPr lang="en-US" b="1" dirty="0" smtClean="0"/>
              <a:t>Complete =</a:t>
            </a:r>
            <a:r>
              <a:rPr lang="en-US" b="1" baseline="0" dirty="0" smtClean="0"/>
              <a:t> document creation is complete</a:t>
            </a:r>
          </a:p>
          <a:p>
            <a:pPr marL="641600" lvl="1" indent="-174982">
              <a:buFont typeface="Arial" panose="020B0604020202020204" pitchFamily="34" charset="0"/>
              <a:buChar char="•"/>
            </a:pPr>
            <a:r>
              <a:rPr lang="en-US" b="1" baseline="0" dirty="0" smtClean="0"/>
              <a:t>Incomplete Document = document creation is not complete</a:t>
            </a:r>
          </a:p>
          <a:p>
            <a:pPr marL="641600" lvl="1" indent="-174982">
              <a:buFont typeface="Arial" panose="020B0604020202020204" pitchFamily="34" charset="0"/>
              <a:buChar char="•"/>
            </a:pPr>
            <a:r>
              <a:rPr lang="en-US" b="1" baseline="0" dirty="0" smtClean="0"/>
              <a:t>Document Pending Signature = agreement waiting to be signed by one or more parties</a:t>
            </a:r>
          </a:p>
          <a:p>
            <a:pPr marL="641600" lvl="1" indent="-174982">
              <a:buFont typeface="Arial" panose="020B0604020202020204" pitchFamily="34" charset="0"/>
              <a:buChar char="•"/>
            </a:pPr>
            <a:r>
              <a:rPr lang="en-US" b="1" baseline="0" dirty="0" smtClean="0"/>
              <a:t>Closed Document = agreement with all activities completed that has been closed out by ODOT</a:t>
            </a:r>
            <a:endParaRPr lang="en-US" b="1" dirty="0"/>
          </a:p>
        </p:txBody>
      </p:sp>
      <p:sp>
        <p:nvSpPr>
          <p:cNvPr id="4" name="Slide Number Placeholder 3"/>
          <p:cNvSpPr>
            <a:spLocks noGrp="1"/>
          </p:cNvSpPr>
          <p:nvPr>
            <p:ph type="sldNum" sz="quarter" idx="10"/>
          </p:nvPr>
        </p:nvSpPr>
        <p:spPr/>
        <p:txBody>
          <a:bodyPr/>
          <a:lstStyle/>
          <a:p>
            <a:fld id="{7D772C46-60FF-4426-81AD-9A20BA9BC967}" type="slidenum">
              <a:rPr lang="en-US" smtClean="0"/>
              <a:t>7</a:t>
            </a:fld>
            <a:endParaRPr lang="en-US" dirty="0"/>
          </a:p>
        </p:txBody>
      </p:sp>
    </p:spTree>
    <p:extLst>
      <p:ext uri="{BB962C8B-B14F-4D97-AF65-F5344CB8AC3E}">
        <p14:creationId xmlns:p14="http://schemas.microsoft.com/office/powerpoint/2010/main" val="360511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marL="174982" indent="-174982">
              <a:buFont typeface="Arial" panose="020B0604020202020204" pitchFamily="34" charset="0"/>
              <a:buChar char="•"/>
            </a:pPr>
            <a:r>
              <a:rPr lang="en-US" b="1" dirty="0" smtClean="0"/>
              <a:t>Various Documents in OPTIS – Agreements – APRS - RRs</a:t>
            </a:r>
            <a:r>
              <a:rPr lang="en-US" b="1" baseline="0" dirty="0" smtClean="0"/>
              <a:t> – PRs – Asset Records</a:t>
            </a:r>
            <a:endParaRPr lang="en-US" b="1" dirty="0" smtClean="0"/>
          </a:p>
          <a:p>
            <a:pPr marL="174982" indent="-174982">
              <a:buFont typeface="Arial" panose="020B0604020202020204" pitchFamily="34" charset="0"/>
              <a:buChar char="•"/>
            </a:pPr>
            <a:r>
              <a:rPr lang="en-US" b="1" dirty="0" smtClean="0"/>
              <a:t>Agreements:</a:t>
            </a:r>
            <a:r>
              <a:rPr lang="en-US" b="1" baseline="0" dirty="0" smtClean="0"/>
              <a:t> </a:t>
            </a:r>
          </a:p>
          <a:p>
            <a:pPr marL="641600" lvl="1" indent="-174982">
              <a:buFont typeface="Arial" panose="020B0604020202020204" pitchFamily="34" charset="0"/>
              <a:buChar char="•"/>
            </a:pPr>
            <a:r>
              <a:rPr lang="en-US" b="1" baseline="0" dirty="0" smtClean="0"/>
              <a:t>Have online (OPTIS screens) and pdf features</a:t>
            </a:r>
          </a:p>
          <a:p>
            <a:pPr marL="641600" lvl="1" indent="-174982">
              <a:buFont typeface="Arial" panose="020B0604020202020204" pitchFamily="34" charset="0"/>
              <a:buChar char="•"/>
            </a:pPr>
            <a:r>
              <a:rPr lang="en-US" b="1" baseline="0" dirty="0" smtClean="0"/>
              <a:t>Display effective, execution, and expiration dates; grant funding and balances; SOW language; versions (1.0 .01); contacts; workflows</a:t>
            </a:r>
          </a:p>
          <a:p>
            <a:pPr marL="641600" lvl="1" indent="-174982">
              <a:buFont typeface="Arial" panose="020B0604020202020204" pitchFamily="34" charset="0"/>
              <a:buChar char="•"/>
            </a:pPr>
            <a:r>
              <a:rPr lang="en-US" b="1" baseline="0" dirty="0" smtClean="0"/>
              <a:t>Have signature pages attached after execution</a:t>
            </a:r>
          </a:p>
          <a:p>
            <a:pPr marL="174982" indent="-174982">
              <a:buFont typeface="Arial" panose="020B0604020202020204" pitchFamily="34" charset="0"/>
              <a:buChar char="•"/>
            </a:pPr>
            <a:r>
              <a:rPr lang="en-US" b="1" baseline="0" dirty="0" smtClean="0"/>
              <a:t>APRS- </a:t>
            </a:r>
            <a:r>
              <a:rPr lang="en-US" b="1" baseline="0" dirty="0" smtClean="0"/>
              <a:t>Quarterly. Document </a:t>
            </a:r>
            <a:r>
              <a:rPr lang="en-US" b="1" baseline="0" dirty="0" smtClean="0"/>
              <a:t>number always starts with </a:t>
            </a:r>
            <a:r>
              <a:rPr lang="en-US" b="1" baseline="0" dirty="0" smtClean="0"/>
              <a:t>APR-1719 </a:t>
            </a:r>
            <a:r>
              <a:rPr lang="en-US" b="1" baseline="0" dirty="0" smtClean="0"/>
              <a:t>or </a:t>
            </a:r>
            <a:r>
              <a:rPr lang="en-US" b="1" baseline="0" dirty="0" smtClean="0"/>
              <a:t>APR-1921 (indicates biennium). Must </a:t>
            </a:r>
            <a:r>
              <a:rPr lang="en-US" b="1" baseline="0" dirty="0" smtClean="0"/>
              <a:t>be completed to request reimbursement (except for Vehicles)</a:t>
            </a:r>
          </a:p>
          <a:p>
            <a:pPr marL="174982" indent="-174982">
              <a:buFont typeface="Arial" panose="020B0604020202020204" pitchFamily="34" charset="0"/>
              <a:buChar char="•"/>
            </a:pPr>
            <a:r>
              <a:rPr lang="en-US" b="1" baseline="0" dirty="0" smtClean="0"/>
              <a:t>RRs – You Create</a:t>
            </a:r>
          </a:p>
          <a:p>
            <a:pPr marL="174982" indent="-174982">
              <a:buFont typeface="Arial" panose="020B0604020202020204" pitchFamily="34" charset="0"/>
              <a:buChar char="•"/>
            </a:pPr>
            <a:r>
              <a:rPr lang="en-US" b="1" baseline="0" dirty="0" smtClean="0"/>
              <a:t>PRs – We Process (Same document number) </a:t>
            </a:r>
          </a:p>
          <a:p>
            <a:pPr marL="174982" indent="-174982">
              <a:buFont typeface="Arial" panose="020B0604020202020204" pitchFamily="34" charset="0"/>
              <a:buChar char="•"/>
            </a:pPr>
            <a:r>
              <a:rPr lang="en-US" b="1" baseline="0" dirty="0" smtClean="0"/>
              <a:t>Assets Register contains a record of all asset </a:t>
            </a:r>
            <a:r>
              <a:rPr lang="en-US" b="1" baseline="0" dirty="0" smtClean="0"/>
              <a:t>types</a:t>
            </a:r>
            <a:endParaRPr lang="en-US" b="1" dirty="0"/>
          </a:p>
        </p:txBody>
      </p:sp>
      <p:sp>
        <p:nvSpPr>
          <p:cNvPr id="4" name="Slide Number Placeholder 3"/>
          <p:cNvSpPr>
            <a:spLocks noGrp="1"/>
          </p:cNvSpPr>
          <p:nvPr>
            <p:ph type="sldNum" sz="quarter" idx="10"/>
          </p:nvPr>
        </p:nvSpPr>
        <p:spPr/>
        <p:txBody>
          <a:bodyPr/>
          <a:lstStyle/>
          <a:p>
            <a:fld id="{7D772C46-60FF-4426-81AD-9A20BA9BC967}" type="slidenum">
              <a:rPr lang="en-US" smtClean="0"/>
              <a:t>8</a:t>
            </a:fld>
            <a:endParaRPr lang="en-US" dirty="0"/>
          </a:p>
        </p:txBody>
      </p:sp>
    </p:spTree>
    <p:extLst>
      <p:ext uri="{BB962C8B-B14F-4D97-AF65-F5344CB8AC3E}">
        <p14:creationId xmlns:p14="http://schemas.microsoft.com/office/powerpoint/2010/main" val="3862110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marL="174982" indent="-174982">
              <a:buFont typeface="Arial" panose="020B0604020202020204" pitchFamily="34" charset="0"/>
              <a:buChar char="•"/>
            </a:pPr>
            <a:r>
              <a:rPr lang="en-US" b="1" dirty="0" smtClean="0"/>
              <a:t>Attachments</a:t>
            </a:r>
            <a:r>
              <a:rPr lang="en-US" b="1" baseline="0" dirty="0" smtClean="0"/>
              <a:t> </a:t>
            </a:r>
          </a:p>
          <a:p>
            <a:pPr marL="641600" lvl="1" indent="-174982">
              <a:buFont typeface="Arial" panose="020B0604020202020204" pitchFamily="34" charset="0"/>
              <a:buChar char="•"/>
            </a:pPr>
            <a:r>
              <a:rPr lang="en-US" b="1" dirty="0" smtClean="0"/>
              <a:t>Unlimited storage</a:t>
            </a:r>
          </a:p>
          <a:p>
            <a:pPr marL="641600" lvl="1" indent="-174982">
              <a:buFont typeface="Arial" panose="020B0604020202020204" pitchFamily="34" charset="0"/>
              <a:buChar char="•"/>
            </a:pPr>
            <a:r>
              <a:rPr lang="en-US" b="1" dirty="0" smtClean="0"/>
              <a:t>Backup</a:t>
            </a:r>
            <a:r>
              <a:rPr lang="en-US" b="1" baseline="0" dirty="0" smtClean="0"/>
              <a:t> documentation for RRs</a:t>
            </a:r>
          </a:p>
          <a:p>
            <a:pPr marL="641600" lvl="1" indent="-174982">
              <a:buFont typeface="Arial" panose="020B0604020202020204" pitchFamily="34" charset="0"/>
              <a:buChar char="•"/>
            </a:pPr>
            <a:r>
              <a:rPr lang="en-US" b="1" baseline="0" dirty="0" smtClean="0"/>
              <a:t>Signed signature pages</a:t>
            </a:r>
          </a:p>
          <a:p>
            <a:pPr marL="174982" indent="-174982" defTabSz="933237">
              <a:buFont typeface="Arial" panose="020B0604020202020204" pitchFamily="34" charset="0"/>
              <a:buChar char="•"/>
              <a:defRPr/>
            </a:pPr>
            <a:r>
              <a:rPr lang="en-US" b="1" baseline="0" dirty="0" smtClean="0"/>
              <a:t>Overview </a:t>
            </a:r>
            <a:r>
              <a:rPr lang="en-US" b="1" baseline="0" dirty="0" smtClean="0"/>
              <a:t>– Helpful place to </a:t>
            </a:r>
            <a:r>
              <a:rPr lang="en-US" b="1" baseline="0" dirty="0" smtClean="0"/>
              <a:t>see all agreements and payments in one place. </a:t>
            </a:r>
          </a:p>
          <a:p>
            <a:pPr marL="174982" indent="-174982">
              <a:buFont typeface="Arial" panose="020B0604020202020204" pitchFamily="34" charset="0"/>
              <a:buChar char="•"/>
            </a:pPr>
            <a:r>
              <a:rPr lang="en-US" b="1" baseline="0" dirty="0" smtClean="0"/>
              <a:t>Workflow</a:t>
            </a:r>
          </a:p>
          <a:p>
            <a:pPr marL="641600" lvl="1" indent="-174982">
              <a:buFont typeface="Arial" panose="020B0604020202020204" pitchFamily="34" charset="0"/>
              <a:buChar char="•"/>
            </a:pPr>
            <a:r>
              <a:rPr lang="en-US" b="1" baseline="0" dirty="0" smtClean="0"/>
              <a:t>You can see who did what and who has seen a document. </a:t>
            </a:r>
          </a:p>
          <a:p>
            <a:pPr marL="641600" lvl="1" indent="-174982">
              <a:buFont typeface="Arial" panose="020B0604020202020204" pitchFamily="34" charset="0"/>
              <a:buChar char="•"/>
            </a:pPr>
            <a:r>
              <a:rPr lang="en-US" b="1" baseline="0" dirty="0" smtClean="0"/>
              <a:t>Steps: Issue, Prepared, Authorized (Depends on document type.)</a:t>
            </a:r>
          </a:p>
          <a:p>
            <a:pPr marL="641600" lvl="1" indent="-174982">
              <a:buFont typeface="Arial" panose="020B0604020202020204" pitchFamily="34" charset="0"/>
              <a:buChar char="•"/>
            </a:pPr>
            <a:r>
              <a:rPr lang="en-US" b="1" baseline="0" dirty="0" smtClean="0"/>
              <a:t>Statuses: Forwarded or Complete</a:t>
            </a:r>
          </a:p>
          <a:p>
            <a:pPr marL="641600" lvl="1" indent="-174982">
              <a:buFont typeface="Arial" panose="020B0604020202020204" pitchFamily="34" charset="0"/>
              <a:buChar char="•"/>
            </a:pPr>
            <a:r>
              <a:rPr lang="en-US" b="1" baseline="0" dirty="0" smtClean="0"/>
              <a:t>Your Queue and </a:t>
            </a:r>
            <a:r>
              <a:rPr lang="en-US" b="1" baseline="0" dirty="0" smtClean="0"/>
              <a:t>Forwarding. In the Workflow, the step will be highlighted if it is in your queue. On the main document screen the </a:t>
            </a:r>
            <a:r>
              <a:rPr lang="en-US" b="1" baseline="0" dirty="0" smtClean="0"/>
              <a:t>step is bold if it is in your queue and grayed out if not. </a:t>
            </a:r>
            <a:endParaRPr lang="en-US" b="1" dirty="0"/>
          </a:p>
        </p:txBody>
      </p:sp>
      <p:sp>
        <p:nvSpPr>
          <p:cNvPr id="4" name="Slide Number Placeholder 3"/>
          <p:cNvSpPr>
            <a:spLocks noGrp="1"/>
          </p:cNvSpPr>
          <p:nvPr>
            <p:ph type="sldNum" sz="quarter" idx="10"/>
          </p:nvPr>
        </p:nvSpPr>
        <p:spPr/>
        <p:txBody>
          <a:bodyPr/>
          <a:lstStyle/>
          <a:p>
            <a:fld id="{7D772C46-60FF-4426-81AD-9A20BA9BC967}" type="slidenum">
              <a:rPr lang="en-US" smtClean="0"/>
              <a:t>9</a:t>
            </a:fld>
            <a:endParaRPr lang="en-US" dirty="0"/>
          </a:p>
        </p:txBody>
      </p:sp>
    </p:spTree>
    <p:extLst>
      <p:ext uri="{BB962C8B-B14F-4D97-AF65-F5344CB8AC3E}">
        <p14:creationId xmlns:p14="http://schemas.microsoft.com/office/powerpoint/2010/main" val="2322279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1F347D-5CB0-4510-8CFB-2FC701D456BD}" type="datetime1">
              <a:rPr lang="en-US" smtClean="0"/>
              <a:t>7/19/2019</a:t>
            </a:fld>
            <a:endParaRPr lang="en-US" dirty="0"/>
          </a:p>
        </p:txBody>
      </p:sp>
      <p:sp>
        <p:nvSpPr>
          <p:cNvPr id="5" name="Footer Placeholder 4"/>
          <p:cNvSpPr>
            <a:spLocks noGrp="1"/>
          </p:cNvSpPr>
          <p:nvPr>
            <p:ph type="ftr" sz="quarter" idx="11"/>
          </p:nvPr>
        </p:nvSpPr>
        <p:spPr/>
        <p:txBody>
          <a:bodyPr/>
          <a:lstStyle/>
          <a:p>
            <a:r>
              <a:rPr lang="en-US" dirty="0" smtClean="0"/>
              <a:t>ODOT Rail and Public Transit Division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84E753-8DE1-4006-91C7-A1DFB3FDD6D7}" type="datetime1">
              <a:rPr lang="en-US" smtClean="0"/>
              <a:t>7/19/2019</a:t>
            </a:fld>
            <a:endParaRPr lang="en-US" dirty="0"/>
          </a:p>
        </p:txBody>
      </p:sp>
      <p:sp>
        <p:nvSpPr>
          <p:cNvPr id="5" name="Footer Placeholder 4"/>
          <p:cNvSpPr>
            <a:spLocks noGrp="1"/>
          </p:cNvSpPr>
          <p:nvPr>
            <p:ph type="ftr" sz="quarter" idx="11"/>
          </p:nvPr>
        </p:nvSpPr>
        <p:spPr/>
        <p:txBody>
          <a:bodyPr/>
          <a:lstStyle/>
          <a:p>
            <a:r>
              <a:rPr lang="en-US" dirty="0" smtClean="0"/>
              <a:t>ODOT Rail and Public Transit Division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C1A3D9-087B-472F-89A6-A49107C4D5E3}" type="datetime1">
              <a:rPr lang="en-US" smtClean="0"/>
              <a:t>7/19/2019</a:t>
            </a:fld>
            <a:endParaRPr lang="en-US" dirty="0"/>
          </a:p>
        </p:txBody>
      </p:sp>
      <p:sp>
        <p:nvSpPr>
          <p:cNvPr id="5" name="Footer Placeholder 4"/>
          <p:cNvSpPr>
            <a:spLocks noGrp="1"/>
          </p:cNvSpPr>
          <p:nvPr>
            <p:ph type="ftr" sz="quarter" idx="11"/>
          </p:nvPr>
        </p:nvSpPr>
        <p:spPr/>
        <p:txBody>
          <a:bodyPr/>
          <a:lstStyle/>
          <a:p>
            <a:r>
              <a:rPr lang="en-US" dirty="0" smtClean="0"/>
              <a:t>ODOT Rail and Public Transit Division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831793-41B5-40FB-A41D-58F0813ED773}" type="datetime1">
              <a:rPr lang="en-US" smtClean="0"/>
              <a:t>7/19/2019</a:t>
            </a:fld>
            <a:endParaRPr lang="en-US" dirty="0"/>
          </a:p>
        </p:txBody>
      </p:sp>
      <p:sp>
        <p:nvSpPr>
          <p:cNvPr id="5" name="Footer Placeholder 4"/>
          <p:cNvSpPr>
            <a:spLocks noGrp="1"/>
          </p:cNvSpPr>
          <p:nvPr>
            <p:ph type="ftr" sz="quarter" idx="11"/>
          </p:nvPr>
        </p:nvSpPr>
        <p:spPr/>
        <p:txBody>
          <a:bodyPr/>
          <a:lstStyle/>
          <a:p>
            <a:r>
              <a:rPr lang="en-US" dirty="0" smtClean="0"/>
              <a:t>ODOT Rail and Public Transit Division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05AFF-18EB-42B5-ABFC-8E28450BC8B6}" type="datetime1">
              <a:rPr lang="en-US" smtClean="0"/>
              <a:t>7/19/2019</a:t>
            </a:fld>
            <a:endParaRPr lang="en-US" dirty="0"/>
          </a:p>
        </p:txBody>
      </p:sp>
      <p:sp>
        <p:nvSpPr>
          <p:cNvPr id="5" name="Footer Placeholder 4"/>
          <p:cNvSpPr>
            <a:spLocks noGrp="1"/>
          </p:cNvSpPr>
          <p:nvPr>
            <p:ph type="ftr" sz="quarter" idx="11"/>
          </p:nvPr>
        </p:nvSpPr>
        <p:spPr/>
        <p:txBody>
          <a:bodyPr/>
          <a:lstStyle/>
          <a:p>
            <a:r>
              <a:rPr lang="en-US" dirty="0" smtClean="0"/>
              <a:t>ODOT Rail and Public Transit Division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D12AB8-A355-440C-A88E-3361346B1D7B}" type="datetime1">
              <a:rPr lang="en-US" smtClean="0"/>
              <a:t>7/19/2019</a:t>
            </a:fld>
            <a:endParaRPr lang="en-US" dirty="0"/>
          </a:p>
        </p:txBody>
      </p:sp>
      <p:sp>
        <p:nvSpPr>
          <p:cNvPr id="5" name="Footer Placeholder 4"/>
          <p:cNvSpPr>
            <a:spLocks noGrp="1"/>
          </p:cNvSpPr>
          <p:nvPr>
            <p:ph type="ftr" sz="quarter" idx="11"/>
          </p:nvPr>
        </p:nvSpPr>
        <p:spPr/>
        <p:txBody>
          <a:bodyPr/>
          <a:lstStyle/>
          <a:p>
            <a:r>
              <a:rPr lang="en-US" dirty="0" smtClean="0"/>
              <a:t>ODOT Rail and Public Transit Division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91E06A-D721-488A-9FC2-070E5F3FF8F7}" type="datetime1">
              <a:rPr lang="en-US" smtClean="0"/>
              <a:t>7/19/2019</a:t>
            </a:fld>
            <a:endParaRPr lang="en-US" dirty="0"/>
          </a:p>
        </p:txBody>
      </p:sp>
      <p:sp>
        <p:nvSpPr>
          <p:cNvPr id="5" name="Footer Placeholder 4"/>
          <p:cNvSpPr>
            <a:spLocks noGrp="1"/>
          </p:cNvSpPr>
          <p:nvPr>
            <p:ph type="ftr" sz="quarter" idx="11"/>
          </p:nvPr>
        </p:nvSpPr>
        <p:spPr/>
        <p:txBody>
          <a:bodyPr/>
          <a:lstStyle/>
          <a:p>
            <a:r>
              <a:rPr lang="en-US" dirty="0" smtClean="0"/>
              <a:t>ODOT Rail and Public Transit Division</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056855-01FC-4F15-B094-CDCD850662F0}" type="datetime1">
              <a:rPr lang="en-US" smtClean="0"/>
              <a:t>7/19/2019</a:t>
            </a:fld>
            <a:endParaRPr lang="en-US" dirty="0"/>
          </a:p>
        </p:txBody>
      </p:sp>
      <p:sp>
        <p:nvSpPr>
          <p:cNvPr id="5" name="Footer Placeholder 4"/>
          <p:cNvSpPr>
            <a:spLocks noGrp="1"/>
          </p:cNvSpPr>
          <p:nvPr>
            <p:ph type="ftr" sz="quarter" idx="11"/>
          </p:nvPr>
        </p:nvSpPr>
        <p:spPr/>
        <p:txBody>
          <a:bodyPr/>
          <a:lstStyle/>
          <a:p>
            <a:r>
              <a:rPr lang="en-US" dirty="0" smtClean="0"/>
              <a:t>ODOT Rail and Public Transit Division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D4440F-A0C5-4ADE-912A-02B5B7D69134}" type="datetime1">
              <a:rPr lang="en-US" smtClean="0"/>
              <a:t>7/19/2019</a:t>
            </a:fld>
            <a:endParaRPr lang="en-US" dirty="0"/>
          </a:p>
        </p:txBody>
      </p:sp>
      <p:sp>
        <p:nvSpPr>
          <p:cNvPr id="5" name="Footer Placeholder 4"/>
          <p:cNvSpPr>
            <a:spLocks noGrp="1"/>
          </p:cNvSpPr>
          <p:nvPr>
            <p:ph type="ftr" sz="quarter" idx="11"/>
          </p:nvPr>
        </p:nvSpPr>
        <p:spPr/>
        <p:txBody>
          <a:bodyPr/>
          <a:lstStyle/>
          <a:p>
            <a:r>
              <a:rPr lang="en-US" dirty="0" smtClean="0"/>
              <a:t>ODOT Rail and Public Transit Division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5C9658-9ACD-4B2A-9078-796454CC8E22}" type="datetime1">
              <a:rPr lang="en-US" smtClean="0"/>
              <a:t>7/19/2019</a:t>
            </a:fld>
            <a:endParaRPr lang="en-US" dirty="0"/>
          </a:p>
        </p:txBody>
      </p:sp>
      <p:sp>
        <p:nvSpPr>
          <p:cNvPr id="5" name="Footer Placeholder 4"/>
          <p:cNvSpPr>
            <a:spLocks noGrp="1"/>
          </p:cNvSpPr>
          <p:nvPr>
            <p:ph type="ftr" sz="quarter" idx="11"/>
          </p:nvPr>
        </p:nvSpPr>
        <p:spPr/>
        <p:txBody>
          <a:bodyPr/>
          <a:lstStyle/>
          <a:p>
            <a:r>
              <a:rPr lang="en-US" dirty="0" smtClean="0"/>
              <a:t>ODOT Rail and Public Transit Division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8C571E-0CA9-48BC-B24D-8C8CFE5B5DC4}" type="datetime1">
              <a:rPr lang="en-US" smtClean="0"/>
              <a:t>7/19/2019</a:t>
            </a:fld>
            <a:endParaRPr lang="en-US" dirty="0"/>
          </a:p>
        </p:txBody>
      </p:sp>
      <p:sp>
        <p:nvSpPr>
          <p:cNvPr id="6" name="Footer Placeholder 5"/>
          <p:cNvSpPr>
            <a:spLocks noGrp="1"/>
          </p:cNvSpPr>
          <p:nvPr>
            <p:ph type="ftr" sz="quarter" idx="11"/>
          </p:nvPr>
        </p:nvSpPr>
        <p:spPr/>
        <p:txBody>
          <a:bodyPr/>
          <a:lstStyle/>
          <a:p>
            <a:r>
              <a:rPr lang="en-US" dirty="0" smtClean="0"/>
              <a:t>ODOT Rail and Public Transit Division</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35466C-ED4C-4183-A3EF-DBA4533F067B}" type="datetime1">
              <a:rPr lang="en-US" smtClean="0"/>
              <a:t>7/19/2019</a:t>
            </a:fld>
            <a:endParaRPr lang="en-US" dirty="0"/>
          </a:p>
        </p:txBody>
      </p:sp>
      <p:sp>
        <p:nvSpPr>
          <p:cNvPr id="8" name="Footer Placeholder 7"/>
          <p:cNvSpPr>
            <a:spLocks noGrp="1"/>
          </p:cNvSpPr>
          <p:nvPr>
            <p:ph type="ftr" sz="quarter" idx="11"/>
          </p:nvPr>
        </p:nvSpPr>
        <p:spPr/>
        <p:txBody>
          <a:bodyPr/>
          <a:lstStyle/>
          <a:p>
            <a:r>
              <a:rPr lang="en-US" dirty="0" smtClean="0"/>
              <a:t>ODOT Rail and Public Transit Division</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A3A931-0478-421C-BF78-77B81CBE8BF6}" type="datetime1">
              <a:rPr lang="en-US" smtClean="0"/>
              <a:t>7/19/2019</a:t>
            </a:fld>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DFF88-4CEA-4682-B2F0-6ECC14FB81E2}" type="datetime1">
              <a:rPr lang="en-US" smtClean="0"/>
              <a:t>7/19/2019</a:t>
            </a:fld>
            <a:endParaRPr lang="en-US" dirty="0"/>
          </a:p>
        </p:txBody>
      </p:sp>
      <p:sp>
        <p:nvSpPr>
          <p:cNvPr id="3" name="Footer Placeholder 2"/>
          <p:cNvSpPr>
            <a:spLocks noGrp="1"/>
          </p:cNvSpPr>
          <p:nvPr>
            <p:ph type="ftr" sz="quarter" idx="11"/>
          </p:nvPr>
        </p:nvSpPr>
        <p:spPr/>
        <p:txBody>
          <a:bodyPr/>
          <a:lstStyle/>
          <a:p>
            <a:r>
              <a:rPr lang="en-US" dirty="0" smtClean="0"/>
              <a:t>ODOT Rail and Public Transit Division</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E674FA-3A3D-4BD3-BEB9-5E7DA0EBC4B9}" type="datetime1">
              <a:rPr lang="en-US" smtClean="0"/>
              <a:t>7/19/2019</a:t>
            </a:fld>
            <a:endParaRPr lang="en-US" dirty="0"/>
          </a:p>
        </p:txBody>
      </p:sp>
      <p:sp>
        <p:nvSpPr>
          <p:cNvPr id="6" name="Footer Placeholder 5"/>
          <p:cNvSpPr>
            <a:spLocks noGrp="1"/>
          </p:cNvSpPr>
          <p:nvPr>
            <p:ph type="ftr" sz="quarter" idx="11"/>
          </p:nvPr>
        </p:nvSpPr>
        <p:spPr/>
        <p:txBody>
          <a:bodyPr/>
          <a:lstStyle/>
          <a:p>
            <a:r>
              <a:rPr lang="en-US" dirty="0" smtClean="0"/>
              <a:t>ODOT Rail and Public Transit Division</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707F307-B154-4872-AD60-DC2C0E74F895}" type="datetime1">
              <a:rPr lang="en-US" smtClean="0"/>
              <a:t>7/19/2019</a:t>
            </a:fld>
            <a:endParaRPr lang="en-US" dirty="0"/>
          </a:p>
        </p:txBody>
      </p:sp>
      <p:sp>
        <p:nvSpPr>
          <p:cNvPr id="6" name="Footer Placeholder 5"/>
          <p:cNvSpPr>
            <a:spLocks noGrp="1"/>
          </p:cNvSpPr>
          <p:nvPr>
            <p:ph type="ftr" sz="quarter" idx="11"/>
          </p:nvPr>
        </p:nvSpPr>
        <p:spPr/>
        <p:txBody>
          <a:bodyPr/>
          <a:lstStyle/>
          <a:p>
            <a:r>
              <a:rPr lang="en-US" dirty="0" smtClean="0"/>
              <a:t>ODOT Rail and Public Transit Division</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B1A9C2-28CD-40AA-9923-ADD42B555D4E}" type="datetime1">
              <a:rPr lang="en-US" smtClean="0"/>
              <a:t>7/19/2019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ODOT Rail and Public Transit Division</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ODOTPTDReporting@odot.state.or.u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mailto:OPTIS@odot.state.or.u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oregon.gov/ODOT/RPTD/Pages/Buy-a-Vehicle.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oregon.gov/ODOT/RPTD/pages/index.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1477983"/>
            <a:ext cx="7766936" cy="3331925"/>
          </a:xfrm>
        </p:spPr>
        <p:txBody>
          <a:bodyPr/>
          <a:lstStyle/>
          <a:p>
            <a:pPr algn="ctr"/>
            <a:r>
              <a:rPr lang="en-US" sz="6000" dirty="0" smtClean="0"/>
              <a:t>2019 Grant Management Training</a:t>
            </a:r>
            <a:br>
              <a:rPr lang="en-US" sz="6000" dirty="0" smtClean="0"/>
            </a:br>
            <a:r>
              <a:rPr lang="en-US" sz="6000" dirty="0" smtClean="0"/>
              <a:t>Day Two </a:t>
            </a:r>
            <a:endParaRPr lang="en-US" sz="6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67166"/>
            <a:ext cx="2652138" cy="825500"/>
          </a:xfrm>
          <a:prstGeom prst="rect">
            <a:avLst/>
          </a:prstGeom>
        </p:spPr>
      </p:pic>
      <p:sp>
        <p:nvSpPr>
          <p:cNvPr id="5" name="TextBox 4"/>
          <p:cNvSpPr txBox="1"/>
          <p:nvPr/>
        </p:nvSpPr>
        <p:spPr>
          <a:xfrm>
            <a:off x="914400" y="984472"/>
            <a:ext cx="3543125" cy="646331"/>
          </a:xfrm>
          <a:prstGeom prst="rect">
            <a:avLst/>
          </a:prstGeom>
          <a:noFill/>
        </p:spPr>
        <p:txBody>
          <a:bodyPr wrap="square" rtlCol="0">
            <a:spAutoFit/>
          </a:bodyPr>
          <a:lstStyle/>
          <a:p>
            <a:endParaRPr lang="en-US" b="1" dirty="0" smtClean="0">
              <a:latin typeface="+mj-lt"/>
            </a:endParaRPr>
          </a:p>
          <a:p>
            <a:pPr algn="r"/>
            <a:r>
              <a:rPr lang="en-US" b="1" dirty="0" smtClean="0">
                <a:latin typeface="+mj-lt"/>
              </a:rPr>
              <a:t>Rail and Public Transit Division</a:t>
            </a:r>
            <a:endParaRPr lang="en-US" b="1" dirty="0">
              <a:latin typeface="+mj-lt"/>
            </a:endParaRPr>
          </a:p>
        </p:txBody>
      </p:sp>
      <p:sp>
        <p:nvSpPr>
          <p:cNvPr id="6" name="Footer Placeholder 5"/>
          <p:cNvSpPr>
            <a:spLocks noGrp="1"/>
          </p:cNvSpPr>
          <p:nvPr>
            <p:ph type="ftr" sz="quarter" idx="11"/>
          </p:nvPr>
        </p:nvSpPr>
        <p:spPr/>
        <p:txBody>
          <a:bodyPr/>
          <a:lstStyle/>
          <a:p>
            <a:r>
              <a:rPr lang="en-US" dirty="0" smtClean="0"/>
              <a:t>ODOT Rail and Public Transit Division</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891682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normAutofit/>
          </a:bodyPr>
          <a:lstStyle/>
          <a:p>
            <a:r>
              <a:rPr lang="en-US" dirty="0" smtClean="0"/>
              <a:t>OPTIS – Agency Periodic Reports (APRs)</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
        <p:nvSpPr>
          <p:cNvPr id="9" name="TextBox 8"/>
          <p:cNvSpPr txBox="1"/>
          <p:nvPr/>
        </p:nvSpPr>
        <p:spPr>
          <a:xfrm>
            <a:off x="517537" y="1333809"/>
            <a:ext cx="8601064" cy="333937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a:t>Quarterly reporting is required.</a:t>
            </a:r>
          </a:p>
          <a:p>
            <a:pPr marL="342900" indent="-342900">
              <a:spcAft>
                <a:spcPts val="600"/>
              </a:spcAft>
              <a:buFont typeface="Arial" panose="020B0604020202020204" pitchFamily="34" charset="0"/>
              <a:buChar char="•"/>
            </a:pPr>
            <a:r>
              <a:rPr lang="en-US" sz="2800" dirty="0" smtClean="0"/>
              <a:t>Use OPTIS User Guide Chapter 8.</a:t>
            </a:r>
          </a:p>
          <a:p>
            <a:pPr marL="342900" indent="-342900">
              <a:spcAft>
                <a:spcPts val="600"/>
              </a:spcAft>
              <a:buFont typeface="Arial" panose="020B0604020202020204" pitchFamily="34" charset="0"/>
              <a:buChar char="•"/>
            </a:pPr>
            <a:r>
              <a:rPr lang="en-US" sz="2800" dirty="0" smtClean="0"/>
              <a:t>APR must be in before payment can be made; OPTIS verifies this. </a:t>
            </a:r>
          </a:p>
          <a:p>
            <a:pPr marL="342900" indent="-342900">
              <a:buFont typeface="Arial" panose="020B0604020202020204" pitchFamily="34" charset="0"/>
              <a:buChar char="•"/>
            </a:pPr>
            <a:r>
              <a:rPr lang="en-US" sz="2800" dirty="0" smtClean="0"/>
              <a:t>Common Errors:</a:t>
            </a:r>
          </a:p>
          <a:p>
            <a:pPr marL="800100" lvl="1" indent="-342900">
              <a:buFont typeface="Arial" panose="020B0604020202020204" pitchFamily="34" charset="0"/>
              <a:buChar char="•"/>
            </a:pPr>
            <a:r>
              <a:rPr lang="en-US" sz="2800" dirty="0" smtClean="0"/>
              <a:t>Vehicle mileage issues</a:t>
            </a:r>
          </a:p>
          <a:p>
            <a:pPr marL="800100" lvl="1" indent="-342900">
              <a:buFont typeface="Arial" panose="020B0604020202020204" pitchFamily="34" charset="0"/>
              <a:buChar char="•"/>
            </a:pPr>
            <a:r>
              <a:rPr lang="en-US" sz="2800" dirty="0" smtClean="0"/>
              <a:t>Not updating assets before starting APR</a:t>
            </a:r>
          </a:p>
        </p:txBody>
      </p:sp>
      <p:pic>
        <p:nvPicPr>
          <p:cNvPr id="3" name="Picture 2"/>
          <p:cNvPicPr>
            <a:picLocks noChangeAspect="1"/>
          </p:cNvPicPr>
          <p:nvPr/>
        </p:nvPicPr>
        <p:blipFill>
          <a:blip r:embed="rId3"/>
          <a:stretch>
            <a:fillRect/>
          </a:stretch>
        </p:blipFill>
        <p:spPr>
          <a:xfrm>
            <a:off x="798539" y="5138420"/>
            <a:ext cx="10530917" cy="696457"/>
          </a:xfrm>
          <a:prstGeom prst="rect">
            <a:avLst/>
          </a:prstGeom>
        </p:spPr>
      </p:pic>
      <p:sp>
        <p:nvSpPr>
          <p:cNvPr id="6" name="TextBox 5"/>
          <p:cNvSpPr txBox="1"/>
          <p:nvPr/>
        </p:nvSpPr>
        <p:spPr>
          <a:xfrm>
            <a:off x="3056206" y="6041362"/>
            <a:ext cx="2362200" cy="369332"/>
          </a:xfrm>
          <a:prstGeom prst="rect">
            <a:avLst/>
          </a:prstGeom>
          <a:noFill/>
        </p:spPr>
        <p:txBody>
          <a:bodyPr wrap="square" rtlCol="0">
            <a:spAutoFit/>
          </a:bodyPr>
          <a:lstStyle/>
          <a:p>
            <a:r>
              <a:rPr lang="en-US" dirty="0" smtClean="0">
                <a:solidFill>
                  <a:srgbClr val="00B050"/>
                </a:solidFill>
              </a:rPr>
              <a:t>Handouts 11 and 12</a:t>
            </a:r>
            <a:endParaRPr lang="en-US" dirty="0">
              <a:solidFill>
                <a:srgbClr val="00B050"/>
              </a:solidFill>
            </a:endParaRPr>
          </a:p>
        </p:txBody>
      </p:sp>
    </p:spTree>
    <p:extLst>
      <p:ext uri="{BB962C8B-B14F-4D97-AF65-F5344CB8AC3E}">
        <p14:creationId xmlns:p14="http://schemas.microsoft.com/office/powerpoint/2010/main" val="4136504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normAutofit/>
          </a:bodyPr>
          <a:lstStyle/>
          <a:p>
            <a:r>
              <a:rPr lang="en-US" dirty="0" smtClean="0"/>
              <a:t>OPTIS – Agency Periodic Reports (APRs)</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
        <p:nvSpPr>
          <p:cNvPr id="9" name="TextBox 8"/>
          <p:cNvSpPr txBox="1"/>
          <p:nvPr/>
        </p:nvSpPr>
        <p:spPr>
          <a:xfrm>
            <a:off x="625340" y="1289359"/>
            <a:ext cx="8861559" cy="1461939"/>
          </a:xfrm>
          <a:prstGeom prst="rect">
            <a:avLst/>
          </a:prstGeom>
          <a:noFill/>
        </p:spPr>
        <p:txBody>
          <a:bodyPr wrap="square" rtlCol="0">
            <a:spAutoFit/>
          </a:bodyPr>
          <a:lstStyle/>
          <a:p>
            <a:pPr>
              <a:spcAft>
                <a:spcPts val="600"/>
              </a:spcAft>
            </a:pPr>
            <a:r>
              <a:rPr lang="en-US" sz="2800" dirty="0" smtClean="0"/>
              <a:t> Common Errors, continued:</a:t>
            </a:r>
          </a:p>
          <a:p>
            <a:pPr marL="800100" lvl="1" indent="-342900">
              <a:spcAft>
                <a:spcPts val="600"/>
              </a:spcAft>
              <a:buFont typeface="Arial" panose="020B0604020202020204" pitchFamily="34" charset="0"/>
              <a:buChar char="•"/>
            </a:pPr>
            <a:r>
              <a:rPr lang="en-US" sz="2800" dirty="0" smtClean="0"/>
              <a:t>Not finalizing the APR document. It requires two steps: </a:t>
            </a:r>
            <a:r>
              <a:rPr lang="en-US" sz="2800" i="1" dirty="0" smtClean="0"/>
              <a:t>Prepared</a:t>
            </a:r>
            <a:r>
              <a:rPr lang="en-US" sz="2800" dirty="0" smtClean="0"/>
              <a:t> and </a:t>
            </a:r>
            <a:r>
              <a:rPr lang="en-US" sz="2800" i="1" dirty="0" smtClean="0"/>
              <a:t>Authorized</a:t>
            </a:r>
            <a:endParaRPr lang="en-US" sz="2800" i="1" dirty="0"/>
          </a:p>
        </p:txBody>
      </p:sp>
      <p:pic>
        <p:nvPicPr>
          <p:cNvPr id="2050" name="Picture 2" descr="C:\Users\tdb008\AppData\Local\Temp\SNAGHTML5803dc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7" y="2847020"/>
            <a:ext cx="6600824" cy="18870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db008\AppData\Local\Temp\SNAGHTML588e37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077" y="2765524"/>
            <a:ext cx="8162925" cy="318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42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0-#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normAutofit/>
          </a:bodyPr>
          <a:lstStyle/>
          <a:p>
            <a:r>
              <a:rPr lang="en-US" dirty="0" smtClean="0"/>
              <a:t>OPTIS – Agency Periodic Reports (APRs)</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
        <p:nvSpPr>
          <p:cNvPr id="9" name="TextBox 8"/>
          <p:cNvSpPr txBox="1"/>
          <p:nvPr/>
        </p:nvSpPr>
        <p:spPr>
          <a:xfrm>
            <a:off x="625340" y="1606859"/>
            <a:ext cx="8861559" cy="523220"/>
          </a:xfrm>
          <a:prstGeom prst="rect">
            <a:avLst/>
          </a:prstGeom>
          <a:noFill/>
        </p:spPr>
        <p:txBody>
          <a:bodyPr wrap="square" rtlCol="0">
            <a:spAutoFit/>
          </a:bodyPr>
          <a:lstStyle/>
          <a:p>
            <a:pPr>
              <a:spcAft>
                <a:spcPts val="600"/>
              </a:spcAft>
            </a:pPr>
            <a:r>
              <a:rPr lang="en-US" sz="2800" dirty="0" smtClean="0"/>
              <a:t>Common Errors, continued:</a:t>
            </a:r>
          </a:p>
        </p:txBody>
      </p:sp>
      <p:sp>
        <p:nvSpPr>
          <p:cNvPr id="6" name="TextBox 5"/>
          <p:cNvSpPr txBox="1"/>
          <p:nvPr/>
        </p:nvSpPr>
        <p:spPr>
          <a:xfrm>
            <a:off x="625340" y="2141328"/>
            <a:ext cx="7058160"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If </a:t>
            </a:r>
            <a:r>
              <a:rPr lang="en-US" sz="2800" dirty="0"/>
              <a:t>an error is discovered after an APR is completed, we will reopen it and revert it back to you for correction</a:t>
            </a:r>
            <a:r>
              <a:rPr lang="en-US" sz="2800" dirty="0" smtClean="0"/>
              <a:t>. </a:t>
            </a:r>
            <a:endParaRPr lang="en-US" sz="2800" dirty="0"/>
          </a:p>
        </p:txBody>
      </p:sp>
    </p:spTree>
    <p:extLst>
      <p:ext uri="{BB962C8B-B14F-4D97-AF65-F5344CB8AC3E}">
        <p14:creationId xmlns:p14="http://schemas.microsoft.com/office/powerpoint/2010/main" val="3852331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lstStyle/>
          <a:p>
            <a:r>
              <a:rPr lang="en-US" dirty="0" smtClean="0"/>
              <a:t>OPTIS – Reimbursement Requests</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
        <p:nvSpPr>
          <p:cNvPr id="9" name="TextBox 8"/>
          <p:cNvSpPr txBox="1"/>
          <p:nvPr/>
        </p:nvSpPr>
        <p:spPr>
          <a:xfrm>
            <a:off x="4741798" y="2834094"/>
            <a:ext cx="4532204" cy="146193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t>How grant payments come to you</a:t>
            </a:r>
          </a:p>
          <a:p>
            <a:pPr>
              <a:spcAft>
                <a:spcPts val="600"/>
              </a:spcAft>
            </a:pPr>
            <a:endParaRPr lang="en-US" sz="2800" dirty="0"/>
          </a:p>
        </p:txBody>
      </p:sp>
      <p:pic>
        <p:nvPicPr>
          <p:cNvPr id="1030" name="Picture 6" descr="C:\Users\tdb008\AppData\Local\Temp\SNAGHTML261dc4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152" y="1952368"/>
            <a:ext cx="2663336" cy="25750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5197" y="5672030"/>
            <a:ext cx="3452706" cy="369332"/>
          </a:xfrm>
          <a:prstGeom prst="rect">
            <a:avLst/>
          </a:prstGeom>
          <a:noFill/>
        </p:spPr>
        <p:txBody>
          <a:bodyPr wrap="square" rtlCol="0">
            <a:spAutoFit/>
          </a:bodyPr>
          <a:lstStyle/>
          <a:p>
            <a:r>
              <a:rPr lang="en-US" dirty="0" smtClean="0">
                <a:solidFill>
                  <a:srgbClr val="00B050"/>
                </a:solidFill>
              </a:rPr>
              <a:t>Handout 13</a:t>
            </a:r>
            <a:endParaRPr lang="en-US" dirty="0">
              <a:solidFill>
                <a:srgbClr val="00B050"/>
              </a:solidFill>
            </a:endParaRPr>
          </a:p>
        </p:txBody>
      </p:sp>
    </p:spTree>
    <p:extLst>
      <p:ext uri="{BB962C8B-B14F-4D97-AF65-F5344CB8AC3E}">
        <p14:creationId xmlns:p14="http://schemas.microsoft.com/office/powerpoint/2010/main" val="1895532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lstStyle/>
          <a:p>
            <a:r>
              <a:rPr lang="en-US" dirty="0" smtClean="0"/>
              <a:t>OPTIS – Reimbursement Requests</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9" name="TextBox 8"/>
          <p:cNvSpPr txBox="1"/>
          <p:nvPr/>
        </p:nvSpPr>
        <p:spPr>
          <a:xfrm>
            <a:off x="677334" y="1356801"/>
            <a:ext cx="8972163" cy="52322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t>How you can see payment progress </a:t>
            </a:r>
            <a:endParaRPr lang="en-US" sz="2800" dirty="0"/>
          </a:p>
        </p:txBody>
      </p:sp>
      <p:pic>
        <p:nvPicPr>
          <p:cNvPr id="7" name="Picture 6" descr="C:\Users\tdb008\AppData\Local\Temp\SNAGHTML2e9dc79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49" y="2205298"/>
            <a:ext cx="11642725" cy="3253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99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
        <p:nvSpPr>
          <p:cNvPr id="9" name="TextBox 8"/>
          <p:cNvSpPr txBox="1"/>
          <p:nvPr/>
        </p:nvSpPr>
        <p:spPr>
          <a:xfrm>
            <a:off x="392770" y="2268397"/>
            <a:ext cx="5098733" cy="233910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t>Required documentation (non-asset-related)</a:t>
            </a:r>
          </a:p>
          <a:p>
            <a:pPr marL="342900" indent="-342900">
              <a:spcAft>
                <a:spcPts val="600"/>
              </a:spcAft>
              <a:buFont typeface="Arial" panose="020B0604020202020204" pitchFamily="34" charset="0"/>
              <a:buChar char="•"/>
            </a:pPr>
            <a:r>
              <a:rPr lang="en-US" sz="2800" dirty="0" smtClean="0"/>
              <a:t>Required documentation (capital documents)</a:t>
            </a:r>
          </a:p>
          <a:p>
            <a:endParaRPr lang="en-US" sz="2400" dirty="0"/>
          </a:p>
        </p:txBody>
      </p:sp>
      <p:sp>
        <p:nvSpPr>
          <p:cNvPr id="2" name="Title 1"/>
          <p:cNvSpPr>
            <a:spLocks noGrp="1"/>
          </p:cNvSpPr>
          <p:nvPr>
            <p:ph type="title"/>
          </p:nvPr>
        </p:nvSpPr>
        <p:spPr>
          <a:xfrm>
            <a:off x="677334" y="702968"/>
            <a:ext cx="8596668" cy="848497"/>
          </a:xfrm>
          <a:gradFill>
            <a:gsLst>
              <a:gs pos="0">
                <a:srgbClr val="DEF2B0"/>
              </a:gs>
              <a:gs pos="86000">
                <a:srgbClr val="F8FDF5"/>
              </a:gs>
            </a:gsLst>
            <a:lin ang="5400000" scaled="1"/>
          </a:gradFill>
        </p:spPr>
        <p:txBody>
          <a:bodyPr/>
          <a:lstStyle/>
          <a:p>
            <a:r>
              <a:rPr lang="en-US" dirty="0" smtClean="0"/>
              <a:t>OPTIS – Reimbursement Requests</a:t>
            </a:r>
            <a:endParaRPr lang="en-US" dirty="0"/>
          </a:p>
        </p:txBody>
      </p:sp>
      <p:pic>
        <p:nvPicPr>
          <p:cNvPr id="8" name="Picture 7"/>
          <p:cNvPicPr>
            <a:picLocks noChangeAspect="1"/>
          </p:cNvPicPr>
          <p:nvPr/>
        </p:nvPicPr>
        <p:blipFill>
          <a:blip r:embed="rId3"/>
          <a:stretch>
            <a:fillRect/>
          </a:stretch>
        </p:blipFill>
        <p:spPr>
          <a:xfrm rot="916963">
            <a:off x="5751282" y="1085949"/>
            <a:ext cx="4063046" cy="5210725"/>
          </a:xfrm>
          <a:prstGeom prst="rect">
            <a:avLst/>
          </a:prstGeom>
        </p:spPr>
      </p:pic>
    </p:spTree>
    <p:extLst>
      <p:ext uri="{BB962C8B-B14F-4D97-AF65-F5344CB8AC3E}">
        <p14:creationId xmlns:p14="http://schemas.microsoft.com/office/powerpoint/2010/main" val="215343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lstStyle/>
          <a:p>
            <a:r>
              <a:rPr lang="en-US" dirty="0" smtClean="0"/>
              <a:t>OPTIS – Reimbursement Requests</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
        <p:nvSpPr>
          <p:cNvPr id="9" name="TextBox 8"/>
          <p:cNvSpPr txBox="1"/>
          <p:nvPr/>
        </p:nvSpPr>
        <p:spPr>
          <a:xfrm>
            <a:off x="677334" y="1807419"/>
            <a:ext cx="7308426" cy="327782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t>Use OPTIS </a:t>
            </a:r>
            <a:r>
              <a:rPr lang="en-US" sz="2800" dirty="0"/>
              <a:t>User </a:t>
            </a:r>
            <a:r>
              <a:rPr lang="en-US" sz="2800" dirty="0" smtClean="0"/>
              <a:t>Guide Chapter 9 </a:t>
            </a:r>
          </a:p>
          <a:p>
            <a:pPr marL="342900" indent="-342900">
              <a:spcAft>
                <a:spcPts val="600"/>
              </a:spcAft>
              <a:buFont typeface="Arial" panose="020B0604020202020204" pitchFamily="34" charset="0"/>
              <a:buChar char="•"/>
            </a:pPr>
            <a:r>
              <a:rPr lang="en-US" sz="2800" dirty="0" smtClean="0"/>
              <a:t>Making Corrections – Contact us if already completed.</a:t>
            </a:r>
          </a:p>
          <a:p>
            <a:pPr marL="342900" indent="-342900">
              <a:spcAft>
                <a:spcPts val="600"/>
              </a:spcAft>
              <a:buFont typeface="Arial" panose="020B0604020202020204" pitchFamily="34" charset="0"/>
              <a:buChar char="•"/>
            </a:pPr>
            <a:r>
              <a:rPr lang="en-US" sz="2800" dirty="0" smtClean="0"/>
              <a:t>Common Issues, Integrity Check Warnings and Error Messages</a:t>
            </a:r>
          </a:p>
          <a:p>
            <a:pPr marL="342900" indent="-342900">
              <a:buFont typeface="Arial" panose="020B0604020202020204" pitchFamily="34" charset="0"/>
              <a:buChar char="•"/>
            </a:pPr>
            <a:r>
              <a:rPr lang="en-US" sz="2800" dirty="0" smtClean="0"/>
              <a:t>Comments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236196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lstStyle/>
          <a:p>
            <a:r>
              <a:rPr lang="en-US" dirty="0" smtClean="0"/>
              <a:t>OPTIS – Assets</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
        <p:nvSpPr>
          <p:cNvPr id="9" name="TextBox 8"/>
          <p:cNvSpPr txBox="1"/>
          <p:nvPr/>
        </p:nvSpPr>
        <p:spPr>
          <a:xfrm>
            <a:off x="838690" y="1458097"/>
            <a:ext cx="9631190" cy="255454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We enter RPTD-funded assets and you enter locally-funded assets</a:t>
            </a:r>
          </a:p>
          <a:p>
            <a:pPr marL="342900" indent="-342900">
              <a:buFont typeface="Arial" panose="020B0604020202020204" pitchFamily="34" charset="0"/>
              <a:buChar char="•"/>
            </a:pPr>
            <a:r>
              <a:rPr lang="en-US" sz="2800" dirty="0" smtClean="0"/>
              <a:t>Asset register vs APR</a:t>
            </a:r>
          </a:p>
          <a:p>
            <a:pPr marL="342900" indent="-342900">
              <a:buFont typeface="Arial" panose="020B0604020202020204" pitchFamily="34" charset="0"/>
              <a:buChar char="•"/>
            </a:pPr>
            <a:r>
              <a:rPr lang="en-US" sz="2800" dirty="0" smtClean="0"/>
              <a:t>Which assets pull to APR</a:t>
            </a:r>
            <a:r>
              <a:rPr lang="en-US" sz="2400" dirty="0" smtClean="0"/>
              <a:t/>
            </a:r>
            <a:br>
              <a:rPr lang="en-US" sz="2400" dirty="0" smtClean="0"/>
            </a:br>
            <a:endParaRPr lang="en-US" sz="2400" dirty="0" smtClean="0"/>
          </a:p>
          <a:p>
            <a:pPr marL="342900" indent="-342900">
              <a:buFont typeface="Arial" panose="020B0604020202020204" pitchFamily="34" charset="0"/>
              <a:buChar char="•"/>
            </a:pPr>
            <a:endParaRPr lang="en-US" sz="2400" dirty="0"/>
          </a:p>
        </p:txBody>
      </p:sp>
      <p:pic>
        <p:nvPicPr>
          <p:cNvPr id="6" name="Picture 5"/>
          <p:cNvPicPr>
            <a:picLocks noChangeAspect="1"/>
          </p:cNvPicPr>
          <p:nvPr/>
        </p:nvPicPr>
        <p:blipFill>
          <a:blip r:embed="rId3"/>
          <a:stretch>
            <a:fillRect/>
          </a:stretch>
        </p:blipFill>
        <p:spPr>
          <a:xfrm>
            <a:off x="5530375" y="3523968"/>
            <a:ext cx="4210654" cy="2228335"/>
          </a:xfrm>
          <a:prstGeom prst="rect">
            <a:avLst/>
          </a:prstGeom>
        </p:spPr>
      </p:pic>
      <p:sp>
        <p:nvSpPr>
          <p:cNvPr id="3" name="TextBox 2"/>
          <p:cNvSpPr txBox="1"/>
          <p:nvPr/>
        </p:nvSpPr>
        <p:spPr>
          <a:xfrm>
            <a:off x="677334" y="5567637"/>
            <a:ext cx="2843106" cy="369332"/>
          </a:xfrm>
          <a:prstGeom prst="rect">
            <a:avLst/>
          </a:prstGeom>
          <a:noFill/>
        </p:spPr>
        <p:txBody>
          <a:bodyPr wrap="square" rtlCol="0">
            <a:spAutoFit/>
          </a:bodyPr>
          <a:lstStyle/>
          <a:p>
            <a:r>
              <a:rPr lang="en-US" dirty="0" smtClean="0">
                <a:solidFill>
                  <a:srgbClr val="00B050"/>
                </a:solidFill>
              </a:rPr>
              <a:t>Handout 14</a:t>
            </a:r>
            <a:endParaRPr lang="en-US" dirty="0">
              <a:solidFill>
                <a:srgbClr val="00B050"/>
              </a:solidFill>
            </a:endParaRPr>
          </a:p>
        </p:txBody>
      </p:sp>
    </p:spTree>
    <p:extLst>
      <p:ext uri="{BB962C8B-B14F-4D97-AF65-F5344CB8AC3E}">
        <p14:creationId xmlns:p14="http://schemas.microsoft.com/office/powerpoint/2010/main" val="4738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db008\AppData\Local\Temp\SNAGHTML3f9b0f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348" y="967578"/>
            <a:ext cx="5243719" cy="5073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609600"/>
            <a:ext cx="8596668" cy="848497"/>
          </a:xfrm>
        </p:spPr>
        <p:txBody>
          <a:bodyPr/>
          <a:lstStyle/>
          <a:p>
            <a:r>
              <a:rPr lang="en-US" dirty="0" smtClean="0"/>
              <a:t>OPTIS – Assets</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sp>
        <p:nvSpPr>
          <p:cNvPr id="9" name="TextBox 8"/>
          <p:cNvSpPr txBox="1"/>
          <p:nvPr/>
        </p:nvSpPr>
        <p:spPr>
          <a:xfrm>
            <a:off x="677334" y="5669927"/>
            <a:ext cx="2670777" cy="369332"/>
          </a:xfrm>
          <a:prstGeom prst="rect">
            <a:avLst/>
          </a:prstGeom>
          <a:noFill/>
        </p:spPr>
        <p:txBody>
          <a:bodyPr wrap="square" rtlCol="0">
            <a:spAutoFit/>
          </a:bodyPr>
          <a:lstStyle/>
          <a:p>
            <a:r>
              <a:rPr lang="en-US" dirty="0" smtClean="0">
                <a:solidFill>
                  <a:srgbClr val="00B050"/>
                </a:solidFill>
              </a:rPr>
              <a:t>Handout 15</a:t>
            </a:r>
            <a:endParaRPr lang="en-US" dirty="0">
              <a:solidFill>
                <a:srgbClr val="00B050"/>
              </a:solidFill>
            </a:endParaRPr>
          </a:p>
        </p:txBody>
      </p:sp>
    </p:spTree>
    <p:extLst>
      <p:ext uri="{BB962C8B-B14F-4D97-AF65-F5344CB8AC3E}">
        <p14:creationId xmlns:p14="http://schemas.microsoft.com/office/powerpoint/2010/main" val="4044135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lstStyle/>
          <a:p>
            <a:r>
              <a:rPr lang="en-US" dirty="0" smtClean="0"/>
              <a:t>OPTIS – Assets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2050" name="Picture 2" descr="C:\Users\tdb008\AppData\Local\Temp\SNAGHTML2ebb904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153" y="1294173"/>
            <a:ext cx="7035030" cy="5064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580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8500"/>
            <a:ext cx="8596668" cy="1320800"/>
          </a:xfrm>
        </p:spPr>
        <p:txBody>
          <a:bodyPr/>
          <a:lstStyle/>
          <a:p>
            <a:r>
              <a:rPr lang="en-US" dirty="0" smtClean="0"/>
              <a:t>Welcome and Introductions</a:t>
            </a:r>
            <a:endParaRPr lang="en-US" dirty="0"/>
          </a:p>
        </p:txBody>
      </p:sp>
      <p:sp>
        <p:nvSpPr>
          <p:cNvPr id="3" name="Content Placeholder 2"/>
          <p:cNvSpPr>
            <a:spLocks noGrp="1"/>
          </p:cNvSpPr>
          <p:nvPr>
            <p:ph idx="1"/>
          </p:nvPr>
        </p:nvSpPr>
        <p:spPr>
          <a:xfrm>
            <a:off x="533400" y="1657582"/>
            <a:ext cx="7531443" cy="4571791"/>
          </a:xfrm>
        </p:spPr>
        <p:txBody>
          <a:bodyPr>
            <a:normAutofit/>
          </a:bodyPr>
          <a:lstStyle/>
          <a:p>
            <a:r>
              <a:rPr lang="en-US" sz="2800" dirty="0" smtClean="0"/>
              <a:t>Housekeeping </a:t>
            </a:r>
          </a:p>
          <a:p>
            <a:r>
              <a:rPr lang="en-US" sz="2800" dirty="0" smtClean="0"/>
              <a:t>Your Name / Your Agency</a:t>
            </a:r>
            <a:r>
              <a:rPr lang="en-US" sz="2800" dirty="0"/>
              <a:t> </a:t>
            </a:r>
            <a:r>
              <a:rPr lang="en-US" sz="2800" dirty="0" smtClean="0"/>
              <a:t>/ Your OPTIS Role</a:t>
            </a:r>
            <a:endParaRPr lang="en-US" sz="2800" dirty="0"/>
          </a:p>
        </p:txBody>
      </p:sp>
      <p:sp>
        <p:nvSpPr>
          <p:cNvPr id="4" name="Footer Placeholder 3"/>
          <p:cNvSpPr>
            <a:spLocks noGrp="1"/>
          </p:cNvSpPr>
          <p:nvPr>
            <p:ph type="ftr" sz="quarter" idx="11"/>
          </p:nvPr>
        </p:nvSpPr>
        <p:spPr>
          <a:xfrm>
            <a:off x="533400" y="6143021"/>
            <a:ext cx="4622973" cy="365125"/>
          </a:xfrm>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a:xfrm>
            <a:off x="8313077" y="6406487"/>
            <a:ext cx="683339" cy="365125"/>
          </a:xfrm>
        </p:spPr>
        <p:txBody>
          <a:bodyPr/>
          <a:lstStyle/>
          <a:p>
            <a:fld id="{D57F1E4F-1CFF-5643-939E-217C01CDF565}" type="slidenum">
              <a:rPr lang="en-US" smtClean="0"/>
              <a:pPr/>
              <a:t>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21" y="2991208"/>
            <a:ext cx="7340600" cy="2443371"/>
          </a:xfrm>
          <a:prstGeom prst="rect">
            <a:avLst/>
          </a:prstGeom>
        </p:spPr>
      </p:pic>
    </p:spTree>
    <p:extLst>
      <p:ext uri="{BB962C8B-B14F-4D97-AF65-F5344CB8AC3E}">
        <p14:creationId xmlns:p14="http://schemas.microsoft.com/office/powerpoint/2010/main" val="2377273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lstStyle/>
          <a:p>
            <a:r>
              <a:rPr lang="en-US" dirty="0" smtClean="0"/>
              <a:t>OPTIS – Assets</a:t>
            </a:r>
            <a:endParaRPr lang="en-US" dirty="0"/>
          </a:p>
        </p:txBody>
      </p:sp>
      <p:sp>
        <p:nvSpPr>
          <p:cNvPr id="4" name="Footer Placeholder 3"/>
          <p:cNvSpPr>
            <a:spLocks noGrp="1"/>
          </p:cNvSpPr>
          <p:nvPr>
            <p:ph type="ftr" sz="quarter" idx="11"/>
          </p:nvPr>
        </p:nvSpPr>
        <p:spPr>
          <a:xfrm>
            <a:off x="677334" y="6041361"/>
            <a:ext cx="6297612" cy="365125"/>
          </a:xfrm>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
        <p:nvSpPr>
          <p:cNvPr id="9" name="TextBox 8"/>
          <p:cNvSpPr txBox="1"/>
          <p:nvPr/>
        </p:nvSpPr>
        <p:spPr>
          <a:xfrm>
            <a:off x="677334" y="1351917"/>
            <a:ext cx="7277946" cy="4524315"/>
          </a:xfrm>
          <a:prstGeom prst="rect">
            <a:avLst/>
          </a:prstGeom>
          <a:noFill/>
        </p:spPr>
        <p:txBody>
          <a:bodyPr wrap="square" rtlCol="0">
            <a:spAutoFit/>
          </a:bodyPr>
          <a:lstStyle/>
          <a:p>
            <a:pPr>
              <a:spcAft>
                <a:spcPts val="600"/>
              </a:spcAft>
            </a:pPr>
            <a:r>
              <a:rPr lang="en-US" sz="2800" dirty="0" smtClean="0"/>
              <a:t>Vehicle Disposition Process</a:t>
            </a:r>
          </a:p>
          <a:p>
            <a:pPr marL="457200" indent="-457200">
              <a:spcAft>
                <a:spcPts val="300"/>
              </a:spcAft>
              <a:buFont typeface="+mj-lt"/>
              <a:buAutoNum type="arabicPeriod"/>
            </a:pPr>
            <a:r>
              <a:rPr lang="en-US" sz="2400" dirty="0" smtClean="0"/>
              <a:t>Send request to Capital Program Coordinator (Kathy Holmes) &amp; Reporting Inbox</a:t>
            </a:r>
          </a:p>
          <a:p>
            <a:pPr marL="457200" indent="-457200">
              <a:spcAft>
                <a:spcPts val="300"/>
              </a:spcAft>
              <a:buFont typeface="+mj-lt"/>
              <a:buAutoNum type="arabicPeriod"/>
            </a:pPr>
            <a:r>
              <a:rPr lang="en-US" sz="2400" dirty="0" smtClean="0"/>
              <a:t>Receive title </a:t>
            </a:r>
          </a:p>
          <a:p>
            <a:pPr marL="457200" indent="-457200">
              <a:spcAft>
                <a:spcPts val="300"/>
              </a:spcAft>
              <a:buFont typeface="+mj-lt"/>
              <a:buAutoNum type="arabicPeriod"/>
            </a:pPr>
            <a:r>
              <a:rPr lang="en-US" sz="2400" dirty="0" smtClean="0"/>
              <a:t>Dispose of the vehicle</a:t>
            </a:r>
          </a:p>
          <a:p>
            <a:pPr marL="457200" indent="-457200">
              <a:spcAft>
                <a:spcPts val="300"/>
              </a:spcAft>
              <a:buFont typeface="+mj-lt"/>
              <a:buAutoNum type="arabicPeriod"/>
            </a:pPr>
            <a:r>
              <a:rPr lang="en-US" sz="2400" dirty="0" smtClean="0"/>
              <a:t>Mark the vehicle as disposed on your next APR</a:t>
            </a:r>
          </a:p>
          <a:p>
            <a:pPr marL="457200" indent="-457200">
              <a:spcAft>
                <a:spcPts val="300"/>
              </a:spcAft>
              <a:buFont typeface="+mj-lt"/>
              <a:buAutoNum type="arabicPeriod"/>
            </a:pPr>
            <a:r>
              <a:rPr lang="en-US" sz="2400" dirty="0" smtClean="0"/>
              <a:t>Submit disposal information using new form</a:t>
            </a:r>
          </a:p>
          <a:p>
            <a:pPr marL="457200" indent="-457200">
              <a:spcAft>
                <a:spcPts val="300"/>
              </a:spcAft>
              <a:buFont typeface="+mj-lt"/>
              <a:buAutoNum type="arabicPeriod"/>
            </a:pPr>
            <a:r>
              <a:rPr lang="en-US" sz="2400" dirty="0" smtClean="0"/>
              <a:t>RPTD ensures asset register is updated</a:t>
            </a:r>
          </a:p>
          <a:p>
            <a:pPr marL="457200" indent="-457200">
              <a:buFont typeface="+mj-lt"/>
              <a:buAutoNum type="arabicPeriod"/>
            </a:pPr>
            <a:r>
              <a:rPr lang="en-US" sz="2400" dirty="0" smtClean="0"/>
              <a:t>Vehicle will no longer appear on your APR for reporting</a:t>
            </a:r>
          </a:p>
          <a:p>
            <a:pPr marL="342900" indent="-342900">
              <a:buFont typeface="Arial" panose="020B0604020202020204" pitchFamily="34" charset="0"/>
              <a:buChar char="•"/>
            </a:pPr>
            <a:endParaRPr lang="en-US" sz="2400" dirty="0"/>
          </a:p>
        </p:txBody>
      </p:sp>
      <p:pic>
        <p:nvPicPr>
          <p:cNvPr id="7" name="Picture 6"/>
          <p:cNvPicPr>
            <a:picLocks noChangeAspect="1"/>
          </p:cNvPicPr>
          <p:nvPr/>
        </p:nvPicPr>
        <p:blipFill>
          <a:blip r:embed="rId3"/>
          <a:stretch>
            <a:fillRect/>
          </a:stretch>
        </p:blipFill>
        <p:spPr>
          <a:xfrm>
            <a:off x="8099318" y="1906320"/>
            <a:ext cx="3618574" cy="2375476"/>
          </a:xfrm>
          <a:prstGeom prst="rect">
            <a:avLst/>
          </a:prstGeom>
        </p:spPr>
      </p:pic>
    </p:spTree>
    <p:extLst>
      <p:ext uri="{BB962C8B-B14F-4D97-AF65-F5344CB8AC3E}">
        <p14:creationId xmlns:p14="http://schemas.microsoft.com/office/powerpoint/2010/main" val="2469721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lstStyle/>
          <a:p>
            <a:r>
              <a:rPr lang="en-US" dirty="0" smtClean="0"/>
              <a:t>OPTIS – Assets</a:t>
            </a:r>
            <a:endParaRPr lang="en-US" dirty="0"/>
          </a:p>
        </p:txBody>
      </p:sp>
      <p:sp>
        <p:nvSpPr>
          <p:cNvPr id="4" name="Footer Placeholder 3"/>
          <p:cNvSpPr>
            <a:spLocks noGrp="1"/>
          </p:cNvSpPr>
          <p:nvPr>
            <p:ph type="ftr" sz="quarter" idx="11"/>
          </p:nvPr>
        </p:nvSpPr>
        <p:spPr>
          <a:xfrm>
            <a:off x="677334" y="6041361"/>
            <a:ext cx="6297612" cy="365125"/>
          </a:xfrm>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
        <p:nvSpPr>
          <p:cNvPr id="8" name="TextBox 7"/>
          <p:cNvSpPr txBox="1"/>
          <p:nvPr/>
        </p:nvSpPr>
        <p:spPr>
          <a:xfrm>
            <a:off x="1855890" y="2291644"/>
            <a:ext cx="5909278" cy="1708160"/>
          </a:xfrm>
          <a:prstGeom prst="rect">
            <a:avLst/>
          </a:prstGeom>
          <a:noFill/>
        </p:spPr>
        <p:txBody>
          <a:bodyPr wrap="square" rtlCol="0">
            <a:spAutoFit/>
          </a:bodyPr>
          <a:lstStyle/>
          <a:p>
            <a:pPr algn="ctr">
              <a:spcAft>
                <a:spcPts val="600"/>
              </a:spcAft>
            </a:pPr>
            <a:r>
              <a:rPr lang="en-US" sz="2800" dirty="0" smtClean="0"/>
              <a:t>Remember:</a:t>
            </a:r>
          </a:p>
          <a:p>
            <a:pPr algn="ctr"/>
            <a:r>
              <a:rPr lang="en-US" sz="2800" dirty="0" smtClean="0"/>
              <a:t>Out-of-service/backup </a:t>
            </a:r>
            <a:r>
              <a:rPr lang="en-US" sz="3600" b="1" dirty="0" smtClean="0">
                <a:solidFill>
                  <a:schemeClr val="accent2">
                    <a:lumMod val="60000"/>
                    <a:lumOff val="40000"/>
                  </a:schemeClr>
                </a:solidFill>
              </a:rPr>
              <a:t>≠</a:t>
            </a:r>
            <a:r>
              <a:rPr lang="en-US" sz="2800" b="1" dirty="0" smtClean="0">
                <a:solidFill>
                  <a:schemeClr val="accent2">
                    <a:lumMod val="60000"/>
                    <a:lumOff val="40000"/>
                  </a:schemeClr>
                </a:solidFill>
              </a:rPr>
              <a:t> </a:t>
            </a:r>
            <a:r>
              <a:rPr lang="en-US" sz="2800" dirty="0" smtClean="0"/>
              <a:t>Disposed</a:t>
            </a:r>
          </a:p>
          <a:p>
            <a:pPr algn="ctr"/>
            <a:r>
              <a:rPr lang="en-US" sz="2800" dirty="0" smtClean="0"/>
              <a:t>End of useful life </a:t>
            </a:r>
            <a:r>
              <a:rPr lang="en-US" sz="3600" b="1" dirty="0">
                <a:solidFill>
                  <a:schemeClr val="accent2">
                    <a:lumMod val="60000"/>
                    <a:lumOff val="40000"/>
                  </a:schemeClr>
                </a:solidFill>
              </a:rPr>
              <a:t>≠</a:t>
            </a:r>
            <a:r>
              <a:rPr lang="en-US" sz="2800" b="1" dirty="0" smtClean="0">
                <a:solidFill>
                  <a:schemeClr val="accent2">
                    <a:lumMod val="60000"/>
                    <a:lumOff val="40000"/>
                  </a:schemeClr>
                </a:solidFill>
              </a:rPr>
              <a:t> </a:t>
            </a:r>
            <a:r>
              <a:rPr lang="en-US" sz="2800" dirty="0" smtClean="0"/>
              <a:t>Disposed</a:t>
            </a:r>
            <a:endParaRPr lang="en-US" sz="2800" dirty="0"/>
          </a:p>
        </p:txBody>
      </p:sp>
    </p:spTree>
    <p:extLst>
      <p:ext uri="{BB962C8B-B14F-4D97-AF65-F5344CB8AC3E}">
        <p14:creationId xmlns:p14="http://schemas.microsoft.com/office/powerpoint/2010/main" val="1218575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normAutofit/>
          </a:bodyPr>
          <a:lstStyle/>
          <a:p>
            <a:r>
              <a:rPr lang="en-US" sz="4800" dirty="0" smtClean="0"/>
              <a:t>OPTIS – User Maintenance</a:t>
            </a:r>
            <a:endParaRPr lang="en-US" sz="4800"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
        <p:nvSpPr>
          <p:cNvPr id="3" name="Rectangle 2"/>
          <p:cNvSpPr/>
          <p:nvPr/>
        </p:nvSpPr>
        <p:spPr>
          <a:xfrm>
            <a:off x="898313" y="5469374"/>
            <a:ext cx="1366080" cy="369332"/>
          </a:xfrm>
          <a:prstGeom prst="rect">
            <a:avLst/>
          </a:prstGeom>
        </p:spPr>
        <p:txBody>
          <a:bodyPr wrap="none">
            <a:spAutoFit/>
          </a:bodyPr>
          <a:lstStyle/>
          <a:p>
            <a:r>
              <a:rPr lang="en-US" smtClean="0">
                <a:solidFill>
                  <a:srgbClr val="00B050"/>
                </a:solidFill>
              </a:rPr>
              <a:t>Handout 16</a:t>
            </a:r>
            <a:endParaRPr lang="en-US" dirty="0">
              <a:solidFill>
                <a:srgbClr val="00B050"/>
              </a:solidFill>
            </a:endParaRPr>
          </a:p>
        </p:txBody>
      </p:sp>
      <p:pic>
        <p:nvPicPr>
          <p:cNvPr id="6" name="Picture 5"/>
          <p:cNvPicPr>
            <a:picLocks noChangeAspect="1"/>
          </p:cNvPicPr>
          <p:nvPr/>
        </p:nvPicPr>
        <p:blipFill rotWithShape="1">
          <a:blip r:embed="rId3"/>
          <a:srcRect b="4697"/>
          <a:stretch/>
        </p:blipFill>
        <p:spPr>
          <a:xfrm>
            <a:off x="1748718" y="2588455"/>
            <a:ext cx="1562797" cy="1797548"/>
          </a:xfrm>
          <a:prstGeom prst="rect">
            <a:avLst/>
          </a:prstGeom>
        </p:spPr>
      </p:pic>
      <p:pic>
        <p:nvPicPr>
          <p:cNvPr id="7" name="Picture 6"/>
          <p:cNvPicPr>
            <a:picLocks noChangeAspect="1"/>
          </p:cNvPicPr>
          <p:nvPr/>
        </p:nvPicPr>
        <p:blipFill>
          <a:blip r:embed="rId4"/>
          <a:stretch>
            <a:fillRect/>
          </a:stretch>
        </p:blipFill>
        <p:spPr>
          <a:xfrm>
            <a:off x="4287590" y="2617207"/>
            <a:ext cx="1455018" cy="1718479"/>
          </a:xfrm>
          <a:prstGeom prst="rect">
            <a:avLst/>
          </a:prstGeom>
        </p:spPr>
      </p:pic>
      <p:pic>
        <p:nvPicPr>
          <p:cNvPr id="8" name="Picture 7"/>
          <p:cNvPicPr>
            <a:picLocks noChangeAspect="1"/>
          </p:cNvPicPr>
          <p:nvPr/>
        </p:nvPicPr>
        <p:blipFill>
          <a:blip r:embed="rId5"/>
          <a:stretch>
            <a:fillRect/>
          </a:stretch>
        </p:blipFill>
        <p:spPr>
          <a:xfrm>
            <a:off x="6715416" y="2625918"/>
            <a:ext cx="1443043" cy="1694528"/>
          </a:xfrm>
          <a:prstGeom prst="rect">
            <a:avLst/>
          </a:prstGeom>
        </p:spPr>
      </p:pic>
    </p:spTree>
    <p:extLst>
      <p:ext uri="{BB962C8B-B14F-4D97-AF65-F5344CB8AC3E}">
        <p14:creationId xmlns:p14="http://schemas.microsoft.com/office/powerpoint/2010/main" val="2613961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normAutofit/>
          </a:bodyPr>
          <a:lstStyle/>
          <a:p>
            <a:r>
              <a:rPr lang="en-US" dirty="0" smtClean="0"/>
              <a:t>OPTIS – User Maintenance</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
        <p:nvSpPr>
          <p:cNvPr id="9" name="TextBox 8"/>
          <p:cNvSpPr txBox="1"/>
          <p:nvPr/>
        </p:nvSpPr>
        <p:spPr>
          <a:xfrm>
            <a:off x="620353" y="1458097"/>
            <a:ext cx="8311979"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Add a user</a:t>
            </a:r>
          </a:p>
        </p:txBody>
      </p:sp>
      <p:pic>
        <p:nvPicPr>
          <p:cNvPr id="4098" name="Picture 2" descr="C:\Users\tdb008\AppData\Local\Temp\SNAGHTML5abf6f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747" y="507716"/>
            <a:ext cx="4535832" cy="9760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441992" y="1719707"/>
            <a:ext cx="6195597" cy="4861981"/>
          </a:xfrm>
          <a:prstGeom prst="rect">
            <a:avLst/>
          </a:prstGeom>
        </p:spPr>
      </p:pic>
    </p:spTree>
    <p:extLst>
      <p:ext uri="{BB962C8B-B14F-4D97-AF65-F5344CB8AC3E}">
        <p14:creationId xmlns:p14="http://schemas.microsoft.com/office/powerpoint/2010/main" val="1152723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normAutofit/>
          </a:bodyPr>
          <a:lstStyle/>
          <a:p>
            <a:r>
              <a:rPr lang="en-US" dirty="0" smtClean="0"/>
              <a:t>OPTIS – User Maintenance</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
        <p:nvSpPr>
          <p:cNvPr id="9" name="TextBox 8"/>
          <p:cNvSpPr txBox="1"/>
          <p:nvPr/>
        </p:nvSpPr>
        <p:spPr>
          <a:xfrm>
            <a:off x="620353" y="1458097"/>
            <a:ext cx="8311979"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Delete a user</a:t>
            </a:r>
          </a:p>
        </p:txBody>
      </p:sp>
      <p:pic>
        <p:nvPicPr>
          <p:cNvPr id="6146" name="Picture 2" descr="C:\Users\tdb008\AppData\Local\Temp\SNAGHTML5b1dd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0" y="1392194"/>
            <a:ext cx="8942656" cy="432157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15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normAutofit/>
          </a:bodyPr>
          <a:lstStyle/>
          <a:p>
            <a:r>
              <a:rPr lang="en-US" dirty="0" smtClean="0"/>
              <a:t>OPTIS – User Maintenance</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
        <p:nvSpPr>
          <p:cNvPr id="3" name="TextBox 2"/>
          <p:cNvSpPr txBox="1"/>
          <p:nvPr/>
        </p:nvSpPr>
        <p:spPr>
          <a:xfrm>
            <a:off x="780851" y="1458097"/>
            <a:ext cx="5613400"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a:t>Edit user information</a:t>
            </a:r>
          </a:p>
        </p:txBody>
      </p:sp>
      <p:pic>
        <p:nvPicPr>
          <p:cNvPr id="7" name="Picture 6"/>
          <p:cNvPicPr>
            <a:picLocks noChangeAspect="1"/>
          </p:cNvPicPr>
          <p:nvPr/>
        </p:nvPicPr>
        <p:blipFill>
          <a:blip r:embed="rId3"/>
          <a:stretch>
            <a:fillRect/>
          </a:stretch>
        </p:blipFill>
        <p:spPr>
          <a:xfrm>
            <a:off x="780694" y="1301686"/>
            <a:ext cx="7414903" cy="5212532"/>
          </a:xfrm>
          <a:prstGeom prst="rect">
            <a:avLst/>
          </a:prstGeom>
        </p:spPr>
      </p:pic>
    </p:spTree>
    <p:extLst>
      <p:ext uri="{BB962C8B-B14F-4D97-AF65-F5344CB8AC3E}">
        <p14:creationId xmlns:p14="http://schemas.microsoft.com/office/powerpoint/2010/main" val="421151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normAutofit/>
          </a:bodyPr>
          <a:lstStyle/>
          <a:p>
            <a:r>
              <a:rPr lang="en-US" dirty="0" smtClean="0"/>
              <a:t>OPTIS – User Maintenance</a:t>
            </a:r>
            <a:endParaRPr lang="en-US" dirty="0"/>
          </a:p>
        </p:txBody>
      </p:sp>
      <p:sp>
        <p:nvSpPr>
          <p:cNvPr id="4" name="Footer Placeholder 3"/>
          <p:cNvSpPr>
            <a:spLocks noGrp="1"/>
          </p:cNvSpPr>
          <p:nvPr>
            <p:ph type="ftr" sz="quarter" idx="11"/>
          </p:nvPr>
        </p:nvSpPr>
        <p:spPr>
          <a:xfrm>
            <a:off x="791634" y="5807971"/>
            <a:ext cx="6297612" cy="365125"/>
          </a:xfrm>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sp>
        <p:nvSpPr>
          <p:cNvPr id="9" name="TextBox 8"/>
          <p:cNvSpPr txBox="1"/>
          <p:nvPr/>
        </p:nvSpPr>
        <p:spPr>
          <a:xfrm>
            <a:off x="677334" y="1458097"/>
            <a:ext cx="8311979"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a:t>Edit your own information</a:t>
            </a:r>
          </a:p>
          <a:p>
            <a:pPr marL="342900" indent="-342900">
              <a:buFont typeface="Arial" panose="020B0604020202020204" pitchFamily="34" charset="0"/>
              <a:buChar char="•"/>
            </a:pPr>
            <a:r>
              <a:rPr lang="en-US" sz="2800" dirty="0"/>
              <a:t>Change your password</a:t>
            </a:r>
          </a:p>
        </p:txBody>
      </p:sp>
      <p:pic>
        <p:nvPicPr>
          <p:cNvPr id="7" name="Picture 6"/>
          <p:cNvPicPr>
            <a:picLocks noChangeAspect="1"/>
          </p:cNvPicPr>
          <p:nvPr/>
        </p:nvPicPr>
        <p:blipFill>
          <a:blip r:embed="rId3"/>
          <a:stretch>
            <a:fillRect/>
          </a:stretch>
        </p:blipFill>
        <p:spPr>
          <a:xfrm>
            <a:off x="677334" y="1276513"/>
            <a:ext cx="7913329" cy="4896583"/>
          </a:xfrm>
          <a:prstGeom prst="rect">
            <a:avLst/>
          </a:prstGeom>
        </p:spPr>
      </p:pic>
    </p:spTree>
    <p:extLst>
      <p:ext uri="{BB962C8B-B14F-4D97-AF65-F5344CB8AC3E}">
        <p14:creationId xmlns:p14="http://schemas.microsoft.com/office/powerpoint/2010/main" val="188596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1028" name="Picture 4" descr="C:\Users\tdb008\AppData\Local\Temp\SNAGHTML33aa692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814" y="1060949"/>
            <a:ext cx="6769554" cy="455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544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sp>
        <p:nvSpPr>
          <p:cNvPr id="2" name="TextBox 1"/>
          <p:cNvSpPr txBox="1"/>
          <p:nvPr/>
        </p:nvSpPr>
        <p:spPr>
          <a:xfrm>
            <a:off x="677334" y="3870886"/>
            <a:ext cx="8377382" cy="1938992"/>
          </a:xfrm>
          <a:prstGeom prst="rect">
            <a:avLst/>
          </a:prstGeom>
          <a:noFill/>
        </p:spPr>
        <p:txBody>
          <a:bodyPr wrap="square" rtlCol="0">
            <a:spAutoFit/>
          </a:bodyPr>
          <a:lstStyle/>
          <a:p>
            <a:r>
              <a:rPr lang="en-US" sz="2000" dirty="0"/>
              <a:t>Please sign up for individualized </a:t>
            </a:r>
            <a:r>
              <a:rPr lang="en-US" sz="2000" dirty="0" smtClean="0"/>
              <a:t>training.</a:t>
            </a:r>
          </a:p>
          <a:p>
            <a:r>
              <a:rPr lang="en-US" sz="2000" dirty="0" smtClean="0"/>
              <a:t>Let us know how we can help.</a:t>
            </a:r>
          </a:p>
          <a:p>
            <a:r>
              <a:rPr lang="en-US" sz="2000" dirty="0" smtClean="0"/>
              <a:t>If you have suggestions to make OPTIS better we’d love to hear them!</a:t>
            </a:r>
          </a:p>
          <a:p>
            <a:endParaRPr lang="en-US" sz="2000" dirty="0"/>
          </a:p>
          <a:p>
            <a:r>
              <a:rPr lang="en-US" sz="2000" dirty="0" smtClean="0">
                <a:hlinkClick r:id="rId3"/>
              </a:rPr>
              <a:t>ODOTPTDReporting@odot.state.or.us</a:t>
            </a:r>
            <a:endParaRPr lang="en-US" sz="2000" dirty="0" smtClean="0"/>
          </a:p>
          <a:p>
            <a:r>
              <a:rPr lang="en-US" sz="2000" dirty="0" smtClean="0">
                <a:hlinkClick r:id="rId4"/>
              </a:rPr>
              <a:t>OPTIS@odot.state.or.us</a:t>
            </a:r>
            <a:r>
              <a:rPr lang="en-US" sz="2000" dirty="0" smtClean="0"/>
              <a:t>   </a:t>
            </a:r>
            <a:endParaRPr lang="en-US" sz="2000" dirty="0"/>
          </a:p>
        </p:txBody>
      </p:sp>
      <p:pic>
        <p:nvPicPr>
          <p:cNvPr id="3" name="Picture 2"/>
          <p:cNvPicPr>
            <a:picLocks noChangeAspect="1"/>
          </p:cNvPicPr>
          <p:nvPr/>
        </p:nvPicPr>
        <p:blipFill>
          <a:blip r:embed="rId5"/>
          <a:stretch>
            <a:fillRect/>
          </a:stretch>
        </p:blipFill>
        <p:spPr>
          <a:xfrm>
            <a:off x="578598" y="425581"/>
            <a:ext cx="4649183" cy="3343705"/>
          </a:xfrm>
          <a:prstGeom prst="rect">
            <a:avLst/>
          </a:prstGeom>
        </p:spPr>
      </p:pic>
    </p:spTree>
    <p:extLst>
      <p:ext uri="{BB962C8B-B14F-4D97-AF65-F5344CB8AC3E}">
        <p14:creationId xmlns:p14="http://schemas.microsoft.com/office/powerpoint/2010/main" val="7393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style.rotation</p:attrName>
                                        </p:attrNameLst>
                                      </p:cBhvr>
                                      <p:tavLst>
                                        <p:tav tm="0">
                                          <p:val>
                                            <p:fltVal val="90"/>
                                          </p:val>
                                        </p:tav>
                                        <p:tav tm="100000">
                                          <p:val>
                                            <p:fltVal val="0"/>
                                          </p:val>
                                        </p:tav>
                                      </p:tavLst>
                                    </p:anim>
                                    <p:animEffect transition="in" filter="fade">
                                      <p:cBhvr>
                                        <p:cTn id="10" dur="17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94861"/>
            <a:ext cx="8596668" cy="1320800"/>
          </a:xfrm>
        </p:spPr>
        <p:txBody>
          <a:bodyPr/>
          <a:lstStyle/>
          <a:p>
            <a:r>
              <a:rPr lang="en-US" dirty="0" smtClean="0"/>
              <a:t>New Reimbursement Request Checklist</a:t>
            </a:r>
            <a:endParaRPr lang="en-US" dirty="0"/>
          </a:p>
        </p:txBody>
      </p:sp>
      <p:sp>
        <p:nvSpPr>
          <p:cNvPr id="4" name="Footer Placeholder 3"/>
          <p:cNvSpPr>
            <a:spLocks noGrp="1"/>
          </p:cNvSpPr>
          <p:nvPr>
            <p:ph type="ftr" sz="quarter" idx="11"/>
          </p:nvPr>
        </p:nvSpPr>
        <p:spPr/>
        <p:txBody>
          <a:bodyPr/>
          <a:lstStyle/>
          <a:p>
            <a:r>
              <a:rPr lang="en-US"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12" name="Picture 11"/>
          <p:cNvPicPr>
            <a:picLocks noChangeAspect="1"/>
          </p:cNvPicPr>
          <p:nvPr/>
        </p:nvPicPr>
        <p:blipFill>
          <a:blip r:embed="rId3"/>
          <a:stretch>
            <a:fillRect/>
          </a:stretch>
        </p:blipFill>
        <p:spPr>
          <a:xfrm>
            <a:off x="2160664" y="1811215"/>
            <a:ext cx="5630008" cy="3753339"/>
          </a:xfrm>
          <a:prstGeom prst="rect">
            <a:avLst/>
          </a:prstGeom>
        </p:spPr>
      </p:pic>
    </p:spTree>
    <p:extLst>
      <p:ext uri="{BB962C8B-B14F-4D97-AF65-F5344CB8AC3E}">
        <p14:creationId xmlns:p14="http://schemas.microsoft.com/office/powerpoint/2010/main" val="2422556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Agenda</a:t>
            </a:r>
            <a:endParaRPr lang="en-US" sz="4200" b="1" dirty="0"/>
          </a:p>
        </p:txBody>
      </p:sp>
      <p:sp>
        <p:nvSpPr>
          <p:cNvPr id="3" name="Content Placeholder 2"/>
          <p:cNvSpPr>
            <a:spLocks noGrp="1"/>
          </p:cNvSpPr>
          <p:nvPr>
            <p:ph idx="1"/>
          </p:nvPr>
        </p:nvSpPr>
        <p:spPr>
          <a:xfrm>
            <a:off x="809414" y="1459609"/>
            <a:ext cx="6407207" cy="4764315"/>
          </a:xfrm>
        </p:spPr>
        <p:txBody>
          <a:bodyPr>
            <a:normAutofit fontScale="62500" lnSpcReduction="20000"/>
          </a:bodyPr>
          <a:lstStyle/>
          <a:p>
            <a:pPr lvl="0"/>
            <a:r>
              <a:rPr lang="en-US" sz="4500" b="1" dirty="0"/>
              <a:t>OPTIS Workshop</a:t>
            </a:r>
            <a:endParaRPr lang="en-US" sz="4500" dirty="0"/>
          </a:p>
          <a:p>
            <a:pPr lvl="1"/>
            <a:r>
              <a:rPr lang="en-US" sz="4500" dirty="0"/>
              <a:t>General Tips and Documents Overview</a:t>
            </a:r>
          </a:p>
          <a:p>
            <a:pPr lvl="1"/>
            <a:r>
              <a:rPr lang="en-US" sz="4500" dirty="0"/>
              <a:t>Agency Periodic Reports</a:t>
            </a:r>
          </a:p>
          <a:p>
            <a:pPr lvl="1"/>
            <a:r>
              <a:rPr lang="en-US" sz="4500" dirty="0" smtClean="0"/>
              <a:t>Assets</a:t>
            </a:r>
            <a:endParaRPr lang="en-US" sz="4500" dirty="0"/>
          </a:p>
          <a:p>
            <a:pPr lvl="1"/>
            <a:r>
              <a:rPr lang="en-US" sz="4500" dirty="0"/>
              <a:t>Reimbursement Requests</a:t>
            </a:r>
          </a:p>
          <a:p>
            <a:pPr lvl="1"/>
            <a:r>
              <a:rPr lang="en-US" sz="4500" dirty="0" smtClean="0"/>
              <a:t>Managing </a:t>
            </a:r>
            <a:r>
              <a:rPr lang="en-US" sz="4500" dirty="0"/>
              <a:t>User Information</a:t>
            </a:r>
          </a:p>
          <a:p>
            <a:r>
              <a:rPr lang="en-US" sz="4500" b="1" dirty="0"/>
              <a:t>Reimbursement Requests Checklist</a:t>
            </a:r>
          </a:p>
          <a:p>
            <a:pPr lvl="0"/>
            <a:r>
              <a:rPr lang="en-US" sz="4500" b="1" dirty="0" smtClean="0"/>
              <a:t>Procurement </a:t>
            </a:r>
            <a:r>
              <a:rPr lang="en-US" sz="4500" b="1" dirty="0"/>
              <a:t>– </a:t>
            </a:r>
            <a:r>
              <a:rPr lang="en-US" sz="4500" dirty="0"/>
              <a:t>Vehicle </a:t>
            </a:r>
            <a:r>
              <a:rPr lang="en-US" sz="4500" dirty="0" smtClean="0"/>
              <a:t>Purchase</a:t>
            </a:r>
          </a:p>
          <a:p>
            <a:pPr lvl="0"/>
            <a:r>
              <a:rPr lang="en-US" sz="4500" b="1" dirty="0" smtClean="0"/>
              <a:t>Q </a:t>
            </a:r>
            <a:r>
              <a:rPr lang="en-US" sz="4500" b="1" dirty="0"/>
              <a:t>&amp; A </a:t>
            </a:r>
            <a:endParaRPr lang="en-US" sz="4500" dirty="0"/>
          </a:p>
          <a:p>
            <a:pPr marL="0" indent="0">
              <a:buNone/>
            </a:pPr>
            <a:endParaRPr lang="en-US" dirty="0"/>
          </a:p>
        </p:txBody>
      </p:sp>
      <p:sp>
        <p:nvSpPr>
          <p:cNvPr id="4" name="Footer Placeholder 3"/>
          <p:cNvSpPr>
            <a:spLocks noGrp="1"/>
          </p:cNvSpPr>
          <p:nvPr>
            <p:ph type="ftr" sz="quarter" idx="11"/>
          </p:nvPr>
        </p:nvSpPr>
        <p:spPr>
          <a:xfrm>
            <a:off x="677334" y="6019675"/>
            <a:ext cx="6297612" cy="365125"/>
          </a:xfrm>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195128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Request Checklist</a:t>
            </a:r>
            <a:endParaRPr lang="en-US" dirty="0"/>
          </a:p>
        </p:txBody>
      </p:sp>
      <p:sp>
        <p:nvSpPr>
          <p:cNvPr id="3" name="Content Placeholder 2"/>
          <p:cNvSpPr>
            <a:spLocks noGrp="1"/>
          </p:cNvSpPr>
          <p:nvPr>
            <p:ph idx="1"/>
          </p:nvPr>
        </p:nvSpPr>
        <p:spPr>
          <a:xfrm>
            <a:off x="677334" y="1930401"/>
            <a:ext cx="8596668" cy="4110962"/>
          </a:xfrm>
        </p:spPr>
        <p:txBody>
          <a:bodyPr/>
          <a:lstStyle/>
          <a:p>
            <a:r>
              <a:rPr lang="en-US" sz="2800" dirty="0">
                <a:solidFill>
                  <a:schemeClr val="tx1"/>
                </a:solidFill>
              </a:rPr>
              <a:t>Overview of </a:t>
            </a:r>
            <a:r>
              <a:rPr lang="en-US" sz="2800" dirty="0" smtClean="0">
                <a:solidFill>
                  <a:schemeClr val="tx1"/>
                </a:solidFill>
              </a:rPr>
              <a:t>checklist </a:t>
            </a:r>
            <a:endParaRPr lang="en-US" sz="2800" dirty="0">
              <a:solidFill>
                <a:schemeClr val="tx1"/>
              </a:solidFill>
            </a:endParaRPr>
          </a:p>
          <a:p>
            <a:r>
              <a:rPr lang="en-US" sz="2800" dirty="0">
                <a:solidFill>
                  <a:schemeClr val="tx1"/>
                </a:solidFill>
              </a:rPr>
              <a:t>Where to find the document after training</a:t>
            </a:r>
          </a:p>
          <a:p>
            <a:r>
              <a:rPr lang="en-US" sz="2800" dirty="0">
                <a:solidFill>
                  <a:schemeClr val="tx1"/>
                </a:solidFill>
              </a:rPr>
              <a:t>Questions regarding reimbursement request </a:t>
            </a:r>
            <a:r>
              <a:rPr lang="en-US" sz="2800" dirty="0" smtClean="0">
                <a:solidFill>
                  <a:schemeClr val="tx1"/>
                </a:solidFill>
              </a:rPr>
              <a:t>and documentation</a:t>
            </a:r>
            <a:endParaRPr lang="en-US" dirty="0"/>
          </a:p>
        </p:txBody>
      </p:sp>
      <p:sp>
        <p:nvSpPr>
          <p:cNvPr id="4" name="Footer Placeholder 3"/>
          <p:cNvSpPr>
            <a:spLocks noGrp="1"/>
          </p:cNvSpPr>
          <p:nvPr>
            <p:ph type="ftr" sz="quarter" idx="11"/>
          </p:nvPr>
        </p:nvSpPr>
        <p:spPr/>
        <p:txBody>
          <a:bodyPr/>
          <a:lstStyle/>
          <a:p>
            <a:r>
              <a:rPr lang="en-US"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815004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Vehicle Procurement</a:t>
            </a:r>
            <a:endParaRPr lang="en-US" dirty="0"/>
          </a:p>
        </p:txBody>
      </p:sp>
      <p:pic>
        <p:nvPicPr>
          <p:cNvPr id="6" name="Content Placeholder 5"/>
          <p:cNvPicPr>
            <a:picLocks noGrp="1" noChangeAspect="1"/>
          </p:cNvPicPr>
          <p:nvPr>
            <p:ph idx="1"/>
          </p:nvPr>
        </p:nvPicPr>
        <p:blipFill>
          <a:blip r:embed="rId3"/>
          <a:stretch>
            <a:fillRect/>
          </a:stretch>
        </p:blipFill>
        <p:spPr>
          <a:xfrm>
            <a:off x="2245984" y="1467287"/>
            <a:ext cx="5647714" cy="4355015"/>
          </a:xfrm>
          <a:prstGeom prst="rect">
            <a:avLst/>
          </a:prstGeom>
        </p:spPr>
      </p:pic>
      <p:sp>
        <p:nvSpPr>
          <p:cNvPr id="4" name="Footer Placeholder 3"/>
          <p:cNvSpPr>
            <a:spLocks noGrp="1"/>
          </p:cNvSpPr>
          <p:nvPr>
            <p:ph type="ftr" sz="quarter" idx="11"/>
          </p:nvPr>
        </p:nvSpPr>
        <p:spPr/>
        <p:txBody>
          <a:bodyPr/>
          <a:lstStyle/>
          <a:p>
            <a:r>
              <a:rPr lang="en-US"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792121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Procurement</a:t>
            </a:r>
            <a:endParaRPr lang="en-US" dirty="0"/>
          </a:p>
        </p:txBody>
      </p:sp>
      <p:sp>
        <p:nvSpPr>
          <p:cNvPr id="3" name="Content Placeholder 2"/>
          <p:cNvSpPr>
            <a:spLocks noGrp="1"/>
          </p:cNvSpPr>
          <p:nvPr>
            <p:ph idx="1"/>
          </p:nvPr>
        </p:nvSpPr>
        <p:spPr>
          <a:xfrm>
            <a:off x="677334" y="1660849"/>
            <a:ext cx="8596668" cy="4380513"/>
          </a:xfrm>
        </p:spPr>
        <p:txBody>
          <a:bodyPr/>
          <a:lstStyle/>
          <a:p>
            <a:pPr>
              <a:buFont typeface="Arial" panose="020B0604020202020204" pitchFamily="34" charset="0"/>
              <a:buChar char="•"/>
            </a:pPr>
            <a:r>
              <a:rPr lang="en-US" sz="2800" dirty="0">
                <a:solidFill>
                  <a:schemeClr val="tx1"/>
                </a:solidFill>
              </a:rPr>
              <a:t>When purchasing a vehicle with federal or state grant funds passed through the Rail and Public Transit Division (RPTD), grantees must follow specific rules and processes, </a:t>
            </a:r>
            <a:r>
              <a:rPr lang="en-US" sz="2800" dirty="0" smtClean="0">
                <a:solidFill>
                  <a:schemeClr val="tx1"/>
                </a:solidFill>
              </a:rPr>
              <a:t>based on </a:t>
            </a:r>
            <a:r>
              <a:rPr lang="en-US" sz="2800" dirty="0">
                <a:solidFill>
                  <a:schemeClr val="tx1"/>
                </a:solidFill>
              </a:rPr>
              <a:t>FTA guidance.</a:t>
            </a:r>
          </a:p>
          <a:p>
            <a:r>
              <a:rPr lang="en-US" sz="2800" dirty="0" smtClean="0">
                <a:hlinkClick r:id="rId3"/>
              </a:rPr>
              <a:t>https</a:t>
            </a:r>
            <a:r>
              <a:rPr lang="en-US" sz="2800" dirty="0">
                <a:hlinkClick r:id="rId3"/>
              </a:rPr>
              <a:t>://www.oregon.gov/ODOT/RPTD/Pages/Buy-a-Vehicle.aspx</a:t>
            </a:r>
            <a:endParaRPr lang="en-US" sz="2800"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924345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 Procuring Transit Vehicles</a:t>
            </a:r>
            <a:endParaRPr lang="en-US" dirty="0"/>
          </a:p>
        </p:txBody>
      </p:sp>
      <p:sp>
        <p:nvSpPr>
          <p:cNvPr id="3" name="Content Placeholder 2"/>
          <p:cNvSpPr>
            <a:spLocks noGrp="1"/>
          </p:cNvSpPr>
          <p:nvPr>
            <p:ph idx="1"/>
          </p:nvPr>
        </p:nvSpPr>
        <p:spPr>
          <a:xfrm>
            <a:off x="677334" y="1586205"/>
            <a:ext cx="8596668" cy="4455158"/>
          </a:xfrm>
        </p:spPr>
        <p:txBody>
          <a:bodyPr>
            <a:normAutofit/>
          </a:bodyPr>
          <a:lstStyle/>
          <a:p>
            <a:r>
              <a:rPr lang="en-US" sz="2800" dirty="0">
                <a:solidFill>
                  <a:schemeClr val="tx1"/>
                </a:solidFill>
              </a:rPr>
              <a:t>Use the forms and instructions created by the Oregon Department of Transportation when procuring vehicles; these include:</a:t>
            </a:r>
          </a:p>
          <a:p>
            <a:pPr lvl="1"/>
            <a:r>
              <a:rPr lang="en-US" sz="2800" dirty="0">
                <a:solidFill>
                  <a:schemeClr val="tx1"/>
                </a:solidFill>
              </a:rPr>
              <a:t>Request for Quotes template (fillable Word format)</a:t>
            </a:r>
          </a:p>
          <a:p>
            <a:pPr lvl="1"/>
            <a:r>
              <a:rPr lang="en-US" sz="2800" dirty="0">
                <a:solidFill>
                  <a:schemeClr val="tx1"/>
                </a:solidFill>
              </a:rPr>
              <a:t>RFQ Vehicle Purchase Price Comparison forms (Excel worksheet)</a:t>
            </a:r>
          </a:p>
          <a:p>
            <a:pPr lvl="1"/>
            <a:r>
              <a:rPr lang="en-US" sz="2800" dirty="0">
                <a:solidFill>
                  <a:schemeClr val="tx1"/>
                </a:solidFill>
              </a:rPr>
              <a:t>Vehicle Purchase Order (Adobe template)</a:t>
            </a:r>
          </a:p>
          <a:p>
            <a:endParaRPr lang="en-US" dirty="0"/>
          </a:p>
        </p:txBody>
      </p:sp>
      <p:sp>
        <p:nvSpPr>
          <p:cNvPr id="4" name="Footer Placeholder 3"/>
          <p:cNvSpPr>
            <a:spLocks noGrp="1"/>
          </p:cNvSpPr>
          <p:nvPr>
            <p:ph type="ftr" sz="quarter" idx="11"/>
          </p:nvPr>
        </p:nvSpPr>
        <p:spPr/>
        <p:txBody>
          <a:bodyPr/>
          <a:lstStyle/>
          <a:p>
            <a:r>
              <a:rPr lang="en-US"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516522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Procuring Transit Vehicles</a:t>
            </a:r>
          </a:p>
        </p:txBody>
      </p:sp>
      <p:sp>
        <p:nvSpPr>
          <p:cNvPr id="3" name="Content Placeholder 2"/>
          <p:cNvSpPr>
            <a:spLocks noGrp="1"/>
          </p:cNvSpPr>
          <p:nvPr>
            <p:ph idx="1"/>
          </p:nvPr>
        </p:nvSpPr>
        <p:spPr>
          <a:xfrm>
            <a:off x="677334" y="1642189"/>
            <a:ext cx="8596668" cy="4399174"/>
          </a:xfrm>
        </p:spPr>
        <p:txBody>
          <a:bodyPr>
            <a:normAutofit/>
          </a:bodyPr>
          <a:lstStyle/>
          <a:p>
            <a:pPr>
              <a:buFont typeface="Arial" panose="020B0604020202020204" pitchFamily="34" charset="0"/>
              <a:buChar char="•"/>
            </a:pPr>
            <a:r>
              <a:rPr lang="en-US" sz="2800" dirty="0">
                <a:solidFill>
                  <a:schemeClr val="tx1"/>
                </a:solidFill>
              </a:rPr>
              <a:t>After completing the Request for Quotes (RFQ) template, listing all </a:t>
            </a:r>
            <a:r>
              <a:rPr lang="en-US" sz="2800" dirty="0" smtClean="0">
                <a:solidFill>
                  <a:schemeClr val="tx1"/>
                </a:solidFill>
              </a:rPr>
              <a:t>vehicle specifications</a:t>
            </a:r>
            <a:r>
              <a:rPr lang="en-US" sz="2800" dirty="0">
                <a:solidFill>
                  <a:schemeClr val="tx1"/>
                </a:solidFill>
              </a:rPr>
              <a:t>, procurement methodology (i.e. lowest cost selection or best value determination), send the complete RFQ to the RPTD capital program coordinator for review and approval. </a:t>
            </a:r>
            <a:endParaRPr lang="en-US" sz="2800" dirty="0" smtClean="0">
              <a:solidFill>
                <a:schemeClr val="tx1"/>
              </a:solidFill>
            </a:endParaRPr>
          </a:p>
          <a:p>
            <a:pPr>
              <a:buFont typeface="Arial" panose="020B0604020202020204" pitchFamily="34" charset="0"/>
              <a:buChar char="•"/>
            </a:pPr>
            <a:r>
              <a:rPr lang="en-US" sz="2800" dirty="0" smtClean="0">
                <a:solidFill>
                  <a:schemeClr val="tx1"/>
                </a:solidFill>
              </a:rPr>
              <a:t>The </a:t>
            </a:r>
            <a:r>
              <a:rPr lang="en-US" sz="2800" dirty="0">
                <a:solidFill>
                  <a:schemeClr val="tx1"/>
                </a:solidFill>
              </a:rPr>
              <a:t>capital program coordinator will contact you with questions </a:t>
            </a:r>
            <a:r>
              <a:rPr lang="en-US" sz="2800" dirty="0" smtClean="0">
                <a:solidFill>
                  <a:schemeClr val="tx1"/>
                </a:solidFill>
              </a:rPr>
              <a:t>or seek </a:t>
            </a:r>
            <a:r>
              <a:rPr lang="en-US" sz="2800" dirty="0">
                <a:solidFill>
                  <a:schemeClr val="tx1"/>
                </a:solidFill>
              </a:rPr>
              <a:t>clarification as needed.</a:t>
            </a:r>
          </a:p>
          <a:p>
            <a:endParaRPr lang="en-US" dirty="0"/>
          </a:p>
        </p:txBody>
      </p:sp>
      <p:sp>
        <p:nvSpPr>
          <p:cNvPr id="4" name="Footer Placeholder 3"/>
          <p:cNvSpPr>
            <a:spLocks noGrp="1"/>
          </p:cNvSpPr>
          <p:nvPr>
            <p:ph type="ftr" sz="quarter" idx="11"/>
          </p:nvPr>
        </p:nvSpPr>
        <p:spPr/>
        <p:txBody>
          <a:bodyPr/>
          <a:lstStyle/>
          <a:p>
            <a:r>
              <a:rPr lang="en-US"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364014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Procuring Transit Vehicles</a:t>
            </a:r>
          </a:p>
        </p:txBody>
      </p:sp>
      <p:sp>
        <p:nvSpPr>
          <p:cNvPr id="3" name="Content Placeholder 2"/>
          <p:cNvSpPr>
            <a:spLocks noGrp="1"/>
          </p:cNvSpPr>
          <p:nvPr>
            <p:ph idx="1"/>
          </p:nvPr>
        </p:nvSpPr>
        <p:spPr>
          <a:xfrm>
            <a:off x="677334" y="1660849"/>
            <a:ext cx="8596668" cy="4380513"/>
          </a:xfrm>
        </p:spPr>
        <p:txBody>
          <a:bodyPr/>
          <a:lstStyle/>
          <a:p>
            <a:r>
              <a:rPr lang="en-US" sz="2800" dirty="0">
                <a:solidFill>
                  <a:schemeClr val="tx1"/>
                </a:solidFill>
              </a:rPr>
              <a:t>When the RFQ is approved by the capital program coordinator, agencies must send the RFQ to at least three vendors listed on the state price agreement.</a:t>
            </a:r>
          </a:p>
          <a:p>
            <a:r>
              <a:rPr lang="en-US" sz="2800" dirty="0">
                <a:solidFill>
                  <a:schemeClr val="tx1"/>
                </a:solidFill>
              </a:rPr>
              <a:t>Using the RFQ Vehicle Purchase Price Comparison form agencies must document all bids solicited and received, even when receiving a “no-bid” response from a vendor.</a:t>
            </a:r>
          </a:p>
          <a:p>
            <a:endParaRPr lang="en-US" dirty="0"/>
          </a:p>
        </p:txBody>
      </p:sp>
      <p:sp>
        <p:nvSpPr>
          <p:cNvPr id="4" name="Footer Placeholder 3"/>
          <p:cNvSpPr>
            <a:spLocks noGrp="1"/>
          </p:cNvSpPr>
          <p:nvPr>
            <p:ph type="ftr" sz="quarter" idx="11"/>
          </p:nvPr>
        </p:nvSpPr>
        <p:spPr/>
        <p:txBody>
          <a:bodyPr/>
          <a:lstStyle/>
          <a:p>
            <a:r>
              <a:rPr lang="en-US"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9348323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Procuring Transit Vehicles</a:t>
            </a:r>
          </a:p>
        </p:txBody>
      </p:sp>
      <p:sp>
        <p:nvSpPr>
          <p:cNvPr id="3" name="Content Placeholder 2"/>
          <p:cNvSpPr>
            <a:spLocks noGrp="1"/>
          </p:cNvSpPr>
          <p:nvPr>
            <p:ph idx="1"/>
          </p:nvPr>
        </p:nvSpPr>
        <p:spPr>
          <a:xfrm>
            <a:off x="677334" y="1698171"/>
            <a:ext cx="8596668" cy="4343191"/>
          </a:xfrm>
        </p:spPr>
        <p:txBody>
          <a:bodyPr>
            <a:normAutofit/>
          </a:bodyPr>
          <a:lstStyle/>
          <a:p>
            <a:r>
              <a:rPr lang="en-US" sz="2800" dirty="0">
                <a:solidFill>
                  <a:schemeClr val="tx1"/>
                </a:solidFill>
              </a:rPr>
              <a:t>Submit your completed RFQ Vehicle Purchase Price Comparison form, including the analysis basis for vehicle selection made in the procurement process, and the RFQs received to the capital program coordinator for review</a:t>
            </a:r>
            <a:r>
              <a:rPr lang="en-US" sz="2800" dirty="0" smtClean="0">
                <a:solidFill>
                  <a:schemeClr val="tx1"/>
                </a:solidFill>
              </a:rPr>
              <a:t>.</a:t>
            </a:r>
          </a:p>
          <a:p>
            <a:r>
              <a:rPr lang="en-US" sz="2800" dirty="0">
                <a:solidFill>
                  <a:schemeClr val="tx1"/>
                </a:solidFill>
              </a:rPr>
              <a:t>Once the vehicle purchase is approved send the signed and complete Vehicle Purchase Order form to the capital program coordinator.</a:t>
            </a:r>
          </a:p>
          <a:p>
            <a:endParaRPr lang="en-US" sz="2800" dirty="0">
              <a:solidFill>
                <a:schemeClr val="tx1"/>
              </a:solidFill>
            </a:endParaRPr>
          </a:p>
          <a:p>
            <a:endParaRPr lang="en-US" sz="2800" dirty="0">
              <a:solidFill>
                <a:schemeClr val="tx1"/>
              </a:solidFill>
            </a:endParaRPr>
          </a:p>
        </p:txBody>
      </p:sp>
      <p:sp>
        <p:nvSpPr>
          <p:cNvPr id="4" name="Footer Placeholder 3"/>
          <p:cNvSpPr>
            <a:spLocks noGrp="1"/>
          </p:cNvSpPr>
          <p:nvPr>
            <p:ph type="ftr" sz="quarter" idx="11"/>
          </p:nvPr>
        </p:nvSpPr>
        <p:spPr/>
        <p:txBody>
          <a:bodyPr/>
          <a:lstStyle/>
          <a:p>
            <a:r>
              <a:rPr lang="en-US"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28977343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Procuring Transit Vehicles</a:t>
            </a:r>
          </a:p>
        </p:txBody>
      </p:sp>
      <p:sp>
        <p:nvSpPr>
          <p:cNvPr id="3" name="Content Placeholder 2"/>
          <p:cNvSpPr>
            <a:spLocks noGrp="1"/>
          </p:cNvSpPr>
          <p:nvPr>
            <p:ph idx="1"/>
          </p:nvPr>
        </p:nvSpPr>
        <p:spPr>
          <a:xfrm>
            <a:off x="677334" y="1791479"/>
            <a:ext cx="8596668" cy="4249884"/>
          </a:xfrm>
        </p:spPr>
        <p:txBody>
          <a:bodyPr/>
          <a:lstStyle/>
          <a:p>
            <a:r>
              <a:rPr lang="en-US" sz="2800" dirty="0">
                <a:solidFill>
                  <a:schemeClr val="tx1"/>
                </a:solidFill>
              </a:rPr>
              <a:t>The capital program coordinator will process the Vehicle Purchase Order and submit it to the vendor. Agencies will be copied on the email ordering the vehicle(s).</a:t>
            </a:r>
          </a:p>
          <a:p>
            <a:endParaRPr lang="en-US" dirty="0"/>
          </a:p>
        </p:txBody>
      </p:sp>
      <p:sp>
        <p:nvSpPr>
          <p:cNvPr id="4" name="Footer Placeholder 3"/>
          <p:cNvSpPr>
            <a:spLocks noGrp="1"/>
          </p:cNvSpPr>
          <p:nvPr>
            <p:ph type="ftr" sz="quarter" idx="11"/>
          </p:nvPr>
        </p:nvSpPr>
        <p:spPr/>
        <p:txBody>
          <a:bodyPr/>
          <a:lstStyle/>
          <a:p>
            <a:r>
              <a:rPr lang="en-US"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1026993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6140" y="2438757"/>
            <a:ext cx="4125912" cy="1320800"/>
          </a:xfrm>
        </p:spPr>
        <p:txBody>
          <a:bodyPr>
            <a:normAutofit/>
          </a:bodyPr>
          <a:lstStyle/>
          <a:p>
            <a:r>
              <a:rPr lang="en-US" sz="4800" dirty="0" smtClean="0"/>
              <a:t>Q and A </a:t>
            </a:r>
            <a:endParaRPr lang="en-US" sz="4800"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574719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lstStyle/>
          <a:p>
            <a:r>
              <a:rPr lang="en-US" dirty="0" smtClean="0"/>
              <a:t>OPTIS – General Tips</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
        <p:nvSpPr>
          <p:cNvPr id="9" name="TextBox 8"/>
          <p:cNvSpPr txBox="1"/>
          <p:nvPr/>
        </p:nvSpPr>
        <p:spPr>
          <a:xfrm>
            <a:off x="620353" y="1262228"/>
            <a:ext cx="8311979" cy="163121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Start on our website:  </a:t>
            </a:r>
            <a:r>
              <a:rPr lang="en-US" u="sng" dirty="0">
                <a:hlinkClick r:id="rId3"/>
              </a:rPr>
              <a:t>https://</a:t>
            </a:r>
            <a:r>
              <a:rPr lang="en-US" u="sng" dirty="0" smtClean="0">
                <a:hlinkClick r:id="rId3"/>
              </a:rPr>
              <a:t>www.oregon.gov/ODOT/RPTD/pages/index.aspx</a:t>
            </a:r>
            <a:endParaRPr lang="en-US" dirty="0"/>
          </a:p>
          <a:p>
            <a:pPr marL="342900" indent="-342900">
              <a:spcBef>
                <a:spcPts val="1200"/>
              </a:spcBef>
              <a:buFont typeface="Arial" panose="020B0604020202020204" pitchFamily="34" charset="0"/>
              <a:buChar char="•"/>
            </a:pPr>
            <a:r>
              <a:rPr lang="en-US" sz="2400" dirty="0" smtClean="0"/>
              <a:t>OPTIS (Prod) and OPTIS (Train)</a:t>
            </a:r>
          </a:p>
          <a:p>
            <a:pPr marL="342900" indent="-342900">
              <a:buFont typeface="Arial" panose="020B0604020202020204" pitchFamily="34" charset="0"/>
              <a:buChar char="•"/>
            </a:pPr>
            <a:endParaRPr lang="en-US" sz="2400" dirty="0"/>
          </a:p>
        </p:txBody>
      </p:sp>
      <p:pic>
        <p:nvPicPr>
          <p:cNvPr id="6" name="Picture 5"/>
          <p:cNvPicPr>
            <a:picLocks noChangeAspect="1"/>
          </p:cNvPicPr>
          <p:nvPr/>
        </p:nvPicPr>
        <p:blipFill>
          <a:blip r:embed="rId4"/>
          <a:stretch>
            <a:fillRect/>
          </a:stretch>
        </p:blipFill>
        <p:spPr>
          <a:xfrm>
            <a:off x="620353" y="2618852"/>
            <a:ext cx="8491659" cy="3262584"/>
          </a:xfrm>
          <a:prstGeom prst="rect">
            <a:avLst/>
          </a:prstGeom>
        </p:spPr>
      </p:pic>
    </p:spTree>
    <p:extLst>
      <p:ext uri="{BB962C8B-B14F-4D97-AF65-F5344CB8AC3E}">
        <p14:creationId xmlns:p14="http://schemas.microsoft.com/office/powerpoint/2010/main" val="4004790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4495030" cy="848497"/>
          </a:xfrm>
        </p:spPr>
        <p:txBody>
          <a:bodyPr/>
          <a:lstStyle/>
          <a:p>
            <a:r>
              <a:rPr lang="en-US" dirty="0" smtClean="0"/>
              <a:t>OPTIS – General Tips</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
        <p:nvSpPr>
          <p:cNvPr id="9" name="TextBox 8"/>
          <p:cNvSpPr txBox="1"/>
          <p:nvPr/>
        </p:nvSpPr>
        <p:spPr>
          <a:xfrm>
            <a:off x="549564" y="1295421"/>
            <a:ext cx="3608339" cy="830997"/>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smtClean="0"/>
              <a:t>Password (All Users)</a:t>
            </a:r>
          </a:p>
          <a:p>
            <a:pPr marL="342900" indent="-342900">
              <a:buFont typeface="Arial" panose="020B0604020202020204" pitchFamily="34" charset="0"/>
              <a:buChar char="•"/>
            </a:pPr>
            <a:endParaRPr lang="en-US" sz="2400" dirty="0"/>
          </a:p>
        </p:txBody>
      </p:sp>
      <p:pic>
        <p:nvPicPr>
          <p:cNvPr id="3" name="Picture 2"/>
          <p:cNvPicPr>
            <a:picLocks noChangeAspect="1"/>
          </p:cNvPicPr>
          <p:nvPr/>
        </p:nvPicPr>
        <p:blipFill>
          <a:blip r:embed="rId3"/>
          <a:stretch>
            <a:fillRect/>
          </a:stretch>
        </p:blipFill>
        <p:spPr>
          <a:xfrm>
            <a:off x="5061526" y="2025617"/>
            <a:ext cx="6114473" cy="4380870"/>
          </a:xfrm>
          <a:prstGeom prst="rect">
            <a:avLst/>
          </a:prstGeom>
          <a:ln w="19050">
            <a:solidFill>
              <a:schemeClr val="accent2"/>
            </a:solidFill>
          </a:ln>
        </p:spPr>
      </p:pic>
      <p:sp>
        <p:nvSpPr>
          <p:cNvPr id="6" name="TextBox 5"/>
          <p:cNvSpPr txBox="1"/>
          <p:nvPr/>
        </p:nvSpPr>
        <p:spPr>
          <a:xfrm>
            <a:off x="705197" y="5672030"/>
            <a:ext cx="3452706" cy="369332"/>
          </a:xfrm>
          <a:prstGeom prst="rect">
            <a:avLst/>
          </a:prstGeom>
          <a:noFill/>
        </p:spPr>
        <p:txBody>
          <a:bodyPr wrap="square" rtlCol="0">
            <a:spAutoFit/>
          </a:bodyPr>
          <a:lstStyle/>
          <a:p>
            <a:r>
              <a:rPr lang="en-US" dirty="0" smtClean="0">
                <a:solidFill>
                  <a:srgbClr val="00B050"/>
                </a:solidFill>
              </a:rPr>
              <a:t>Handout 3</a:t>
            </a:r>
            <a:endParaRPr lang="en-US" dirty="0">
              <a:solidFill>
                <a:srgbClr val="00B050"/>
              </a:solidFill>
            </a:endParaRPr>
          </a:p>
        </p:txBody>
      </p:sp>
      <p:pic>
        <p:nvPicPr>
          <p:cNvPr id="3076" name="Picture 4" descr="C:\Users\tdb008\AppData\Local\Temp\SNAGHTML2edd694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70" y="1963742"/>
            <a:ext cx="3508433" cy="1359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32218" y="1283436"/>
            <a:ext cx="6844146" cy="46166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t>eResponse Keyword (Authorized Submitters)</a:t>
            </a:r>
          </a:p>
        </p:txBody>
      </p:sp>
    </p:spTree>
    <p:extLst>
      <p:ext uri="{BB962C8B-B14F-4D97-AF65-F5344CB8AC3E}">
        <p14:creationId xmlns:p14="http://schemas.microsoft.com/office/powerpoint/2010/main" val="4081576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lstStyle/>
          <a:p>
            <a:r>
              <a:rPr lang="en-US" dirty="0" smtClean="0"/>
              <a:t>OPTIS – General Tips</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
        <p:nvSpPr>
          <p:cNvPr id="9" name="TextBox 8"/>
          <p:cNvSpPr txBox="1"/>
          <p:nvPr/>
        </p:nvSpPr>
        <p:spPr>
          <a:xfrm rot="19907016">
            <a:off x="111340" y="2934939"/>
            <a:ext cx="5732702" cy="1200329"/>
          </a:xfrm>
          <a:prstGeom prst="rect">
            <a:avLst/>
          </a:prstGeom>
          <a:noFill/>
        </p:spPr>
        <p:txBody>
          <a:bodyPr wrap="square" rtlCol="0">
            <a:spAutoFit/>
          </a:bodyPr>
          <a:lstStyle/>
          <a:p>
            <a:r>
              <a:rPr lang="en-US" sz="2400" dirty="0" smtClean="0"/>
              <a:t>eResponse Keyword Authorization Form</a:t>
            </a:r>
          </a:p>
          <a:p>
            <a:r>
              <a:rPr lang="en-US" sz="2400" dirty="0" smtClean="0"/>
              <a:t>	</a:t>
            </a:r>
          </a:p>
          <a:p>
            <a:pPr marL="342900" indent="-342900">
              <a:buFont typeface="Arial" panose="020B0604020202020204" pitchFamily="34" charset="0"/>
              <a:buChar char="•"/>
            </a:pPr>
            <a:endParaRPr lang="en-US" sz="2400" dirty="0"/>
          </a:p>
        </p:txBody>
      </p:sp>
      <p:pic>
        <p:nvPicPr>
          <p:cNvPr id="3" name="Picture 2"/>
          <p:cNvPicPr>
            <a:picLocks noChangeAspect="1"/>
          </p:cNvPicPr>
          <p:nvPr/>
        </p:nvPicPr>
        <p:blipFill>
          <a:blip r:embed="rId3"/>
          <a:stretch>
            <a:fillRect/>
          </a:stretch>
        </p:blipFill>
        <p:spPr>
          <a:xfrm>
            <a:off x="5278048" y="433883"/>
            <a:ext cx="5323550" cy="5972604"/>
          </a:xfrm>
          <a:prstGeom prst="rect">
            <a:avLst/>
          </a:prstGeom>
        </p:spPr>
      </p:pic>
    </p:spTree>
    <p:extLst>
      <p:ext uri="{BB962C8B-B14F-4D97-AF65-F5344CB8AC3E}">
        <p14:creationId xmlns:p14="http://schemas.microsoft.com/office/powerpoint/2010/main" val="1941264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lstStyle/>
          <a:p>
            <a:r>
              <a:rPr lang="en-US" dirty="0" smtClean="0"/>
              <a:t>OPTIS – General Tips</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
        <p:nvSpPr>
          <p:cNvPr id="9" name="TextBox 8"/>
          <p:cNvSpPr txBox="1"/>
          <p:nvPr/>
        </p:nvSpPr>
        <p:spPr>
          <a:xfrm>
            <a:off x="741625" y="1322069"/>
            <a:ext cx="8311979" cy="2000548"/>
          </a:xfrm>
          <a:prstGeom prst="rect">
            <a:avLst/>
          </a:prstGeom>
          <a:noFill/>
        </p:spPr>
        <p:txBody>
          <a:bodyPr wrap="square" rtlCol="0">
            <a:spAutoFit/>
          </a:bodyPr>
          <a:lstStyle/>
          <a:p>
            <a:r>
              <a:rPr lang="en-US" sz="2800" b="1" dirty="0" smtClean="0"/>
              <a:t>Icons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endParaRPr lang="en-US" sz="2400" dirty="0" smtClean="0"/>
          </a:p>
          <a:p>
            <a:pPr marL="342900" indent="-342900">
              <a:buFont typeface="Arial" panose="020B0604020202020204" pitchFamily="34" charset="0"/>
              <a:buChar char="•"/>
            </a:pPr>
            <a:endParaRPr lang="en-US" sz="2400" dirty="0"/>
          </a:p>
        </p:txBody>
      </p:sp>
      <p:pic>
        <p:nvPicPr>
          <p:cNvPr id="8" name="Picture 7"/>
          <p:cNvPicPr>
            <a:picLocks noChangeAspect="1"/>
          </p:cNvPicPr>
          <p:nvPr/>
        </p:nvPicPr>
        <p:blipFill>
          <a:blip r:embed="rId3"/>
          <a:stretch>
            <a:fillRect/>
          </a:stretch>
        </p:blipFill>
        <p:spPr>
          <a:xfrm>
            <a:off x="828567" y="2097534"/>
            <a:ext cx="518205" cy="449619"/>
          </a:xfrm>
          <a:prstGeom prst="rect">
            <a:avLst/>
          </a:prstGeom>
        </p:spPr>
      </p:pic>
      <p:pic>
        <p:nvPicPr>
          <p:cNvPr id="10" name="Picture 9"/>
          <p:cNvPicPr>
            <a:picLocks noChangeAspect="1"/>
          </p:cNvPicPr>
          <p:nvPr/>
        </p:nvPicPr>
        <p:blipFill>
          <a:blip r:embed="rId4"/>
          <a:stretch>
            <a:fillRect/>
          </a:stretch>
        </p:blipFill>
        <p:spPr>
          <a:xfrm>
            <a:off x="813326" y="2739466"/>
            <a:ext cx="533446" cy="495343"/>
          </a:xfrm>
          <a:prstGeom prst="rect">
            <a:avLst/>
          </a:prstGeom>
        </p:spPr>
      </p:pic>
      <p:pic>
        <p:nvPicPr>
          <p:cNvPr id="11" name="Picture 10"/>
          <p:cNvPicPr>
            <a:picLocks noChangeAspect="1"/>
          </p:cNvPicPr>
          <p:nvPr/>
        </p:nvPicPr>
        <p:blipFill>
          <a:blip r:embed="rId5"/>
          <a:stretch>
            <a:fillRect/>
          </a:stretch>
        </p:blipFill>
        <p:spPr>
          <a:xfrm>
            <a:off x="756437" y="3444996"/>
            <a:ext cx="662464" cy="609466"/>
          </a:xfrm>
          <a:prstGeom prst="rect">
            <a:avLst/>
          </a:prstGeom>
        </p:spPr>
      </p:pic>
      <p:pic>
        <p:nvPicPr>
          <p:cNvPr id="1026" name="Picture 2" descr="C:\Users\tdb008\AppData\Local\Temp\SNAGHTML18033c5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762" y="4225321"/>
            <a:ext cx="562674" cy="5867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872004" y="2114893"/>
            <a:ext cx="5102942" cy="461665"/>
          </a:xfrm>
          <a:prstGeom prst="rect">
            <a:avLst/>
          </a:prstGeom>
          <a:noFill/>
        </p:spPr>
        <p:txBody>
          <a:bodyPr wrap="square" rtlCol="0">
            <a:spAutoFit/>
          </a:bodyPr>
          <a:lstStyle/>
          <a:p>
            <a:r>
              <a:rPr lang="en-US" sz="2400" dirty="0" smtClean="0"/>
              <a:t>Complete Document</a:t>
            </a:r>
            <a:endParaRPr lang="en-US" sz="2400" dirty="0"/>
          </a:p>
        </p:txBody>
      </p:sp>
      <p:sp>
        <p:nvSpPr>
          <p:cNvPr id="15" name="TextBox 14"/>
          <p:cNvSpPr txBox="1"/>
          <p:nvPr/>
        </p:nvSpPr>
        <p:spPr>
          <a:xfrm>
            <a:off x="1872004" y="2817652"/>
            <a:ext cx="5102942" cy="461665"/>
          </a:xfrm>
          <a:prstGeom prst="rect">
            <a:avLst/>
          </a:prstGeom>
          <a:noFill/>
        </p:spPr>
        <p:txBody>
          <a:bodyPr wrap="square" rtlCol="0">
            <a:spAutoFit/>
          </a:bodyPr>
          <a:lstStyle/>
          <a:p>
            <a:r>
              <a:rPr lang="en-US" sz="2400" dirty="0" smtClean="0"/>
              <a:t>Incomplete Document</a:t>
            </a:r>
            <a:endParaRPr lang="en-US" sz="2400" dirty="0"/>
          </a:p>
        </p:txBody>
      </p:sp>
      <p:sp>
        <p:nvSpPr>
          <p:cNvPr id="16" name="TextBox 15"/>
          <p:cNvSpPr txBox="1"/>
          <p:nvPr/>
        </p:nvSpPr>
        <p:spPr>
          <a:xfrm>
            <a:off x="1783104" y="3468464"/>
            <a:ext cx="5102942" cy="461665"/>
          </a:xfrm>
          <a:prstGeom prst="rect">
            <a:avLst/>
          </a:prstGeom>
          <a:noFill/>
        </p:spPr>
        <p:txBody>
          <a:bodyPr wrap="square" rtlCol="0">
            <a:spAutoFit/>
          </a:bodyPr>
          <a:lstStyle/>
          <a:p>
            <a:r>
              <a:rPr lang="en-US" sz="2400" dirty="0" smtClean="0"/>
              <a:t>Document Pending Signature</a:t>
            </a:r>
            <a:endParaRPr lang="en-US" sz="2400" dirty="0"/>
          </a:p>
        </p:txBody>
      </p:sp>
      <p:sp>
        <p:nvSpPr>
          <p:cNvPr id="17" name="TextBox 16"/>
          <p:cNvSpPr txBox="1"/>
          <p:nvPr/>
        </p:nvSpPr>
        <p:spPr>
          <a:xfrm>
            <a:off x="1881836" y="4233169"/>
            <a:ext cx="5102942" cy="461665"/>
          </a:xfrm>
          <a:prstGeom prst="rect">
            <a:avLst/>
          </a:prstGeom>
          <a:noFill/>
        </p:spPr>
        <p:txBody>
          <a:bodyPr wrap="square" rtlCol="0">
            <a:spAutoFit/>
          </a:bodyPr>
          <a:lstStyle/>
          <a:p>
            <a:r>
              <a:rPr lang="en-US" sz="2400" dirty="0" smtClean="0"/>
              <a:t>Closed Document</a:t>
            </a:r>
            <a:endParaRPr lang="en-US" sz="2400" dirty="0"/>
          </a:p>
        </p:txBody>
      </p:sp>
      <p:sp>
        <p:nvSpPr>
          <p:cNvPr id="14" name="TextBox 13"/>
          <p:cNvSpPr txBox="1"/>
          <p:nvPr/>
        </p:nvSpPr>
        <p:spPr>
          <a:xfrm>
            <a:off x="705197" y="5672030"/>
            <a:ext cx="3452706" cy="369332"/>
          </a:xfrm>
          <a:prstGeom prst="rect">
            <a:avLst/>
          </a:prstGeom>
          <a:noFill/>
        </p:spPr>
        <p:txBody>
          <a:bodyPr wrap="square" rtlCol="0">
            <a:spAutoFit/>
          </a:bodyPr>
          <a:lstStyle/>
          <a:p>
            <a:r>
              <a:rPr lang="en-US" dirty="0" smtClean="0">
                <a:solidFill>
                  <a:srgbClr val="00B050"/>
                </a:solidFill>
              </a:rPr>
              <a:t>Handout </a:t>
            </a:r>
            <a:r>
              <a:rPr lang="en-US" dirty="0">
                <a:solidFill>
                  <a:srgbClr val="00B050"/>
                </a:solidFill>
              </a:rPr>
              <a:t>4</a:t>
            </a:r>
          </a:p>
        </p:txBody>
      </p:sp>
    </p:spTree>
    <p:extLst>
      <p:ext uri="{BB962C8B-B14F-4D97-AF65-F5344CB8AC3E}">
        <p14:creationId xmlns:p14="http://schemas.microsoft.com/office/powerpoint/2010/main" val="808926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lstStyle/>
          <a:p>
            <a:r>
              <a:rPr lang="en-US" dirty="0" smtClean="0"/>
              <a:t>OPTIS – Documents Overview</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
        <p:nvSpPr>
          <p:cNvPr id="9" name="TextBox 8"/>
          <p:cNvSpPr txBox="1"/>
          <p:nvPr/>
        </p:nvSpPr>
        <p:spPr>
          <a:xfrm>
            <a:off x="677334" y="1674396"/>
            <a:ext cx="8311979"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Document Types</a:t>
            </a:r>
          </a:p>
          <a:p>
            <a:pPr marL="800100" lvl="1" indent="-342900">
              <a:buClr>
                <a:schemeClr val="accent2">
                  <a:lumMod val="75000"/>
                </a:schemeClr>
              </a:buClr>
              <a:buSzPct val="90000"/>
              <a:buFont typeface="Arial" panose="020B0604020202020204" pitchFamily="34" charset="0"/>
              <a:buChar char="•"/>
            </a:pPr>
            <a:r>
              <a:rPr lang="en-US" sz="2400" dirty="0" smtClean="0"/>
              <a:t>Sub-Grant Agreements</a:t>
            </a:r>
          </a:p>
          <a:p>
            <a:pPr marL="1257300" lvl="2" indent="-342900">
              <a:buClr>
                <a:schemeClr val="accent2">
                  <a:lumMod val="60000"/>
                  <a:lumOff val="40000"/>
                </a:schemeClr>
              </a:buClr>
              <a:buSzPct val="75000"/>
              <a:buFont typeface="Arial" panose="020B0604020202020204" pitchFamily="34" charset="0"/>
              <a:buChar char="•"/>
            </a:pPr>
            <a:r>
              <a:rPr lang="en-US" sz="2400" dirty="0" smtClean="0"/>
              <a:t>Online and PDF Views</a:t>
            </a:r>
          </a:p>
          <a:p>
            <a:pPr marL="1257300" lvl="2" indent="-342900">
              <a:buClr>
                <a:schemeClr val="accent2">
                  <a:lumMod val="60000"/>
                  <a:lumOff val="40000"/>
                </a:schemeClr>
              </a:buClr>
              <a:buSzPct val="75000"/>
              <a:buFont typeface="Arial" panose="020B0604020202020204" pitchFamily="34" charset="0"/>
              <a:buChar char="•"/>
            </a:pPr>
            <a:r>
              <a:rPr lang="en-US" sz="2400" dirty="0" smtClean="0"/>
              <a:t>Detailed Information</a:t>
            </a:r>
          </a:p>
          <a:p>
            <a:pPr marL="1257300" lvl="2" indent="-342900">
              <a:buClr>
                <a:schemeClr val="accent2">
                  <a:lumMod val="60000"/>
                  <a:lumOff val="40000"/>
                </a:schemeClr>
              </a:buClr>
              <a:buSzPct val="75000"/>
              <a:buFont typeface="Arial" panose="020B0604020202020204" pitchFamily="34" charset="0"/>
              <a:buChar char="•"/>
            </a:pPr>
            <a:r>
              <a:rPr lang="en-US" sz="2400" dirty="0" smtClean="0"/>
              <a:t>Signature Pages Attached</a:t>
            </a:r>
          </a:p>
          <a:p>
            <a:pPr marL="800100" lvl="1" indent="-342900">
              <a:buClr>
                <a:schemeClr val="accent2">
                  <a:lumMod val="75000"/>
                </a:schemeClr>
              </a:buClr>
              <a:buSzPct val="90000"/>
              <a:buFont typeface="Arial" panose="020B0604020202020204" pitchFamily="34" charset="0"/>
              <a:buChar char="•"/>
            </a:pPr>
            <a:r>
              <a:rPr lang="en-US" sz="2400" dirty="0" smtClean="0"/>
              <a:t>Agency Periodic Reports (APRs)</a:t>
            </a:r>
          </a:p>
          <a:p>
            <a:pPr marL="800100" lvl="1" indent="-342900">
              <a:buClr>
                <a:schemeClr val="accent2">
                  <a:lumMod val="75000"/>
                </a:schemeClr>
              </a:buClr>
              <a:buSzPct val="90000"/>
              <a:buFont typeface="Arial" panose="020B0604020202020204" pitchFamily="34" charset="0"/>
              <a:buChar char="•"/>
            </a:pPr>
            <a:r>
              <a:rPr lang="en-US" sz="2400" dirty="0" smtClean="0"/>
              <a:t>Reimbursement Requests</a:t>
            </a:r>
          </a:p>
          <a:p>
            <a:pPr marL="800100" lvl="1" indent="-342900">
              <a:buClr>
                <a:schemeClr val="accent2">
                  <a:lumMod val="75000"/>
                </a:schemeClr>
              </a:buClr>
              <a:buSzPct val="90000"/>
              <a:buFont typeface="Arial" panose="020B0604020202020204" pitchFamily="34" charset="0"/>
              <a:buChar char="•"/>
            </a:pPr>
            <a:r>
              <a:rPr lang="en-US" sz="2400" dirty="0" smtClean="0"/>
              <a:t>Payment Requests</a:t>
            </a:r>
          </a:p>
          <a:p>
            <a:pPr marL="800100" lvl="1" indent="-342900">
              <a:buClr>
                <a:schemeClr val="accent2">
                  <a:lumMod val="75000"/>
                </a:schemeClr>
              </a:buClr>
              <a:buSzPct val="90000"/>
              <a:buFont typeface="Arial" panose="020B0604020202020204" pitchFamily="34" charset="0"/>
              <a:buChar char="•"/>
            </a:pPr>
            <a:r>
              <a:rPr lang="en-US" sz="2400" dirty="0" smtClean="0"/>
              <a:t>Asset Records</a:t>
            </a:r>
          </a:p>
          <a:p>
            <a:endParaRPr lang="en-US" sz="2400" dirty="0" smtClean="0"/>
          </a:p>
          <a:p>
            <a:pPr marL="342900" indent="-342900">
              <a:buFont typeface="Arial" panose="020B0604020202020204" pitchFamily="34" charset="0"/>
              <a:buChar char="•"/>
            </a:pPr>
            <a:endParaRPr lang="en-US" sz="2400" dirty="0"/>
          </a:p>
        </p:txBody>
      </p:sp>
      <p:sp>
        <p:nvSpPr>
          <p:cNvPr id="6" name="TextBox 5"/>
          <p:cNvSpPr txBox="1"/>
          <p:nvPr/>
        </p:nvSpPr>
        <p:spPr>
          <a:xfrm>
            <a:off x="705197" y="5672030"/>
            <a:ext cx="3452706" cy="369332"/>
          </a:xfrm>
          <a:prstGeom prst="rect">
            <a:avLst/>
          </a:prstGeom>
          <a:noFill/>
        </p:spPr>
        <p:txBody>
          <a:bodyPr wrap="square" rtlCol="0">
            <a:spAutoFit/>
          </a:bodyPr>
          <a:lstStyle/>
          <a:p>
            <a:r>
              <a:rPr lang="en-US" dirty="0" smtClean="0">
                <a:solidFill>
                  <a:srgbClr val="00B050"/>
                </a:solidFill>
              </a:rPr>
              <a:t>Handout 6</a:t>
            </a:r>
            <a:endParaRPr lang="en-US" dirty="0">
              <a:solidFill>
                <a:srgbClr val="00B050"/>
              </a:solidFill>
            </a:endParaRPr>
          </a:p>
        </p:txBody>
      </p:sp>
    </p:spTree>
    <p:extLst>
      <p:ext uri="{BB962C8B-B14F-4D97-AF65-F5344CB8AC3E}">
        <p14:creationId xmlns:p14="http://schemas.microsoft.com/office/powerpoint/2010/main" val="1796066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497"/>
          </a:xfrm>
        </p:spPr>
        <p:txBody>
          <a:bodyPr/>
          <a:lstStyle/>
          <a:p>
            <a:r>
              <a:rPr lang="en-US" dirty="0" smtClean="0"/>
              <a:t>OPTIS – General Tips</a:t>
            </a:r>
            <a:endParaRPr lang="en-US" dirty="0"/>
          </a:p>
        </p:txBody>
      </p:sp>
      <p:sp>
        <p:nvSpPr>
          <p:cNvPr id="4" name="Footer Placeholder 3"/>
          <p:cNvSpPr>
            <a:spLocks noGrp="1"/>
          </p:cNvSpPr>
          <p:nvPr>
            <p:ph type="ftr" sz="quarter" idx="11"/>
          </p:nvPr>
        </p:nvSpPr>
        <p:spPr/>
        <p:txBody>
          <a:bodyPr/>
          <a:lstStyle/>
          <a:p>
            <a:r>
              <a:rPr lang="en-US" dirty="0" smtClean="0"/>
              <a:t>ODOT Rail and Public Transit Division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
        <p:nvSpPr>
          <p:cNvPr id="9" name="TextBox 8"/>
          <p:cNvSpPr txBox="1"/>
          <p:nvPr/>
        </p:nvSpPr>
        <p:spPr>
          <a:xfrm>
            <a:off x="799070" y="1458097"/>
            <a:ext cx="870053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Attachments</a:t>
            </a:r>
          </a:p>
          <a:p>
            <a:pPr marL="342900" indent="-342900">
              <a:buFont typeface="Arial" panose="020B0604020202020204" pitchFamily="34" charset="0"/>
              <a:buChar char="•"/>
            </a:pPr>
            <a:r>
              <a:rPr lang="en-US" sz="2400" dirty="0"/>
              <a:t>Overview Screen</a:t>
            </a:r>
          </a:p>
          <a:p>
            <a:pPr marL="342900" indent="-342900">
              <a:buFont typeface="Arial" panose="020B0604020202020204" pitchFamily="34" charset="0"/>
              <a:buChar char="•"/>
            </a:pPr>
            <a:r>
              <a:rPr lang="en-US" sz="2400" dirty="0" smtClean="0"/>
              <a:t>Workflow – Click “View Data” / “Workflow History”</a:t>
            </a:r>
          </a:p>
          <a:p>
            <a:pPr marL="800100" lvl="1" indent="-342900">
              <a:buFont typeface="Arial" panose="020B0604020202020204" pitchFamily="34" charset="0"/>
              <a:buChar char="•"/>
            </a:pPr>
            <a:r>
              <a:rPr lang="en-US" sz="2400" dirty="0" smtClean="0"/>
              <a:t>Steps – Issue / Prepared / Authorized </a:t>
            </a:r>
          </a:p>
          <a:p>
            <a:pPr marL="800100" lvl="1" indent="-342900">
              <a:buFont typeface="Arial" panose="020B0604020202020204" pitchFamily="34" charset="0"/>
              <a:buChar char="•"/>
            </a:pPr>
            <a:r>
              <a:rPr lang="en-US" sz="2400" dirty="0" smtClean="0"/>
              <a:t>Statuses – Forwarded / Complete</a:t>
            </a:r>
          </a:p>
          <a:p>
            <a:pPr marL="800100" lvl="1" indent="-342900">
              <a:buFont typeface="Arial" panose="020B0604020202020204" pitchFamily="34" charset="0"/>
              <a:buChar char="•"/>
            </a:pPr>
            <a:r>
              <a:rPr lang="en-US" sz="2400" dirty="0" smtClean="0"/>
              <a:t>Queue</a:t>
            </a:r>
            <a:endParaRPr lang="en-US" sz="2400" dirty="0"/>
          </a:p>
          <a:p>
            <a:endParaRPr lang="en-US" sz="2400" dirty="0" smtClean="0"/>
          </a:p>
          <a:p>
            <a:pPr marL="342900" indent="-342900">
              <a:buFont typeface="Arial" panose="020B0604020202020204" pitchFamily="34" charset="0"/>
              <a:buChar char="•"/>
            </a:pPr>
            <a:endParaRPr lang="en-US" sz="2400" dirty="0"/>
          </a:p>
        </p:txBody>
      </p:sp>
      <p:pic>
        <p:nvPicPr>
          <p:cNvPr id="4098" name="Picture 2" descr="C:\Users\tdb008\AppData\Local\Temp\SNAGHTML2ee72dc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448" y="3509818"/>
            <a:ext cx="6401449" cy="30347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5197" y="5672030"/>
            <a:ext cx="3452706" cy="369332"/>
          </a:xfrm>
          <a:prstGeom prst="rect">
            <a:avLst/>
          </a:prstGeom>
          <a:noFill/>
        </p:spPr>
        <p:txBody>
          <a:bodyPr wrap="square" rtlCol="0">
            <a:spAutoFit/>
          </a:bodyPr>
          <a:lstStyle/>
          <a:p>
            <a:r>
              <a:rPr lang="en-US" dirty="0" smtClean="0">
                <a:solidFill>
                  <a:srgbClr val="00B050"/>
                </a:solidFill>
              </a:rPr>
              <a:t>Handouts 7 and 8</a:t>
            </a:r>
            <a:endParaRPr lang="en-US" dirty="0">
              <a:solidFill>
                <a:srgbClr val="00B050"/>
              </a:solidFill>
            </a:endParaRPr>
          </a:p>
        </p:txBody>
      </p:sp>
    </p:spTree>
    <p:extLst>
      <p:ext uri="{BB962C8B-B14F-4D97-AF65-F5344CB8AC3E}">
        <p14:creationId xmlns:p14="http://schemas.microsoft.com/office/powerpoint/2010/main" val="1757298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8E4B1655CB0E42A7C97752920E3DCC" ma:contentTypeVersion="8" ma:contentTypeDescription="Create a new document." ma:contentTypeScope="" ma:versionID="612b0f3f5685e3f2804bc1852fddf3a4">
  <xsd:schema xmlns:xsd="http://www.w3.org/2001/XMLSchema" xmlns:xs="http://www.w3.org/2001/XMLSchema" xmlns:p="http://schemas.microsoft.com/office/2006/metadata/properties" xmlns:ns2="de3da1f1-8f19-4ff9-9b76-47fe9a490803" xmlns:ns3="6ec60af1-6d1e-4575-bf73-1b6e791fcd10" targetNamespace="http://schemas.microsoft.com/office/2006/metadata/properties" ma:root="true" ma:fieldsID="0b9d77f1500c3b25eedc680553b8579c" ns2:_="" ns3:_="">
    <xsd:import namespace="de3da1f1-8f19-4ff9-9b76-47fe9a490803"/>
    <xsd:import namespace="6ec60af1-6d1e-4575-bf73-1b6e791fcd10"/>
    <xsd:element name="properties">
      <xsd:complexType>
        <xsd:sequence>
          <xsd:element name="documentManagement">
            <xsd:complexType>
              <xsd:all>
                <xsd:element ref="ns2:Publication_x0020_Type"/>
                <xsd:element ref="ns3:SharedWithUsers" minOccurs="0"/>
                <xsd:element ref="ns2:Retention_x0020_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da1f1-8f19-4ff9-9b76-47fe9a490803" elementFormDefault="qualified">
    <xsd:import namespace="http://schemas.microsoft.com/office/2006/documentManagement/types"/>
    <xsd:import namespace="http://schemas.microsoft.com/office/infopath/2007/PartnerControls"/>
    <xsd:element name="Publication_x0020_Type" ma:index="5" ma:displayName="Publication Type" ma:description="Contact Information&#10;Form&#10;How-to Guide&#10;Map&#10;Report&#10;Rules and Regulations&#10;Sample Document&#10;" ma:internalName="Publication_x0020_Type" ma:readOnly="false">
      <xsd:simpleType>
        <xsd:restriction base="dms:Text">
          <xsd:maxLength value="255"/>
        </xsd:restriction>
      </xsd:simpleType>
    </xsd:element>
    <xsd:element name="Retention_x0020_Date" ma:index="12" ma:displayName="Retention Date" ma:format="DateOnly" ma:internalName="Retention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ec60af1-6d1e-4575-bf73-1b6e791fcd1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ation_x0020_Type xmlns="de3da1f1-8f19-4ff9-9b76-47fe9a490803">Presentation</Publication_x0020_Type>
    <Retention_x0020_Date xmlns="de3da1f1-8f19-4ff9-9b76-47fe9a490803"/>
  </documentManagement>
</p:properties>
</file>

<file path=customXml/itemProps1.xml><?xml version="1.0" encoding="utf-8"?>
<ds:datastoreItem xmlns:ds="http://schemas.openxmlformats.org/officeDocument/2006/customXml" ds:itemID="{77A34B70-23B7-4297-A98C-F81C4FB33331}"/>
</file>

<file path=customXml/itemProps2.xml><?xml version="1.0" encoding="utf-8"?>
<ds:datastoreItem xmlns:ds="http://schemas.openxmlformats.org/officeDocument/2006/customXml" ds:itemID="{2D6DC2DB-7538-4467-BE5A-CE4F6D1550A0}"/>
</file>

<file path=customXml/itemProps3.xml><?xml version="1.0" encoding="utf-8"?>
<ds:datastoreItem xmlns:ds="http://schemas.openxmlformats.org/officeDocument/2006/customXml" ds:itemID="{AD07370E-BDB7-4EE5-973D-C48A6283D1BF}"/>
</file>

<file path=docProps/app.xml><?xml version="1.0" encoding="utf-8"?>
<Properties xmlns="http://schemas.openxmlformats.org/officeDocument/2006/extended-properties" xmlns:vt="http://schemas.openxmlformats.org/officeDocument/2006/docPropsVTypes">
  <Template>Facet</Template>
  <TotalTime>4710</TotalTime>
  <Words>2849</Words>
  <Application>Microsoft Office PowerPoint</Application>
  <PresentationFormat>Widescreen</PresentationFormat>
  <Paragraphs>400</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Trebuchet MS</vt:lpstr>
      <vt:lpstr>Wingdings 3</vt:lpstr>
      <vt:lpstr>Facet</vt:lpstr>
      <vt:lpstr>2019 Grant Management Training Day Two </vt:lpstr>
      <vt:lpstr>Welcome and Introductions</vt:lpstr>
      <vt:lpstr>Agenda</vt:lpstr>
      <vt:lpstr>OPTIS – General Tips</vt:lpstr>
      <vt:lpstr>OPTIS – General Tips</vt:lpstr>
      <vt:lpstr>OPTIS – General Tips</vt:lpstr>
      <vt:lpstr>OPTIS – General Tips</vt:lpstr>
      <vt:lpstr>OPTIS – Documents Overview</vt:lpstr>
      <vt:lpstr>OPTIS – General Tips</vt:lpstr>
      <vt:lpstr>OPTIS – Agency Periodic Reports (APRs)</vt:lpstr>
      <vt:lpstr>OPTIS – Agency Periodic Reports (APRs)</vt:lpstr>
      <vt:lpstr>OPTIS – Agency Periodic Reports (APRs)</vt:lpstr>
      <vt:lpstr>OPTIS – Reimbursement Requests</vt:lpstr>
      <vt:lpstr>OPTIS – Reimbursement Requests</vt:lpstr>
      <vt:lpstr>OPTIS – Reimbursement Requests</vt:lpstr>
      <vt:lpstr>OPTIS – Reimbursement Requests</vt:lpstr>
      <vt:lpstr>OPTIS – Assets</vt:lpstr>
      <vt:lpstr>OPTIS – Assets</vt:lpstr>
      <vt:lpstr>OPTIS – Assets</vt:lpstr>
      <vt:lpstr>OPTIS – Assets</vt:lpstr>
      <vt:lpstr>OPTIS – Assets</vt:lpstr>
      <vt:lpstr>OPTIS – User Maintenance</vt:lpstr>
      <vt:lpstr>OPTIS – User Maintenance</vt:lpstr>
      <vt:lpstr>OPTIS – User Maintenance</vt:lpstr>
      <vt:lpstr>OPTIS – User Maintenance</vt:lpstr>
      <vt:lpstr>OPTIS – User Maintenance</vt:lpstr>
      <vt:lpstr>PowerPoint Presentation</vt:lpstr>
      <vt:lpstr>PowerPoint Presentation</vt:lpstr>
      <vt:lpstr>New Reimbursement Request Checklist</vt:lpstr>
      <vt:lpstr>Reimbursement Request Checklist</vt:lpstr>
      <vt:lpstr>Vehicle Procurement</vt:lpstr>
      <vt:lpstr>Vehicle Procurement</vt:lpstr>
      <vt:lpstr>Steps for Procuring Transit Vehicles</vt:lpstr>
      <vt:lpstr>Steps for Procuring Transit Vehicles</vt:lpstr>
      <vt:lpstr>Steps for Procuring Transit Vehicles</vt:lpstr>
      <vt:lpstr>Steps for Procuring Transit Vehicles</vt:lpstr>
      <vt:lpstr>Steps for Procuring Transit Vehicles</vt:lpstr>
      <vt:lpstr>Q and A </vt:lpstr>
    </vt:vector>
  </TitlesOfParts>
  <Company>Oregon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2019 Grant Management Training - OPTIS Training Presentation</dc:title>
  <dc:subject>Delivery of Public Transportation</dc:subject>
  <dc:creator>BOARDMAN Jennifer</dc:creator>
  <cp:lastModifiedBy>BOALS Maile</cp:lastModifiedBy>
  <cp:revision>190</cp:revision>
  <cp:lastPrinted>2019-07-05T17:53:04Z</cp:lastPrinted>
  <dcterms:created xsi:type="dcterms:W3CDTF">2019-05-15T15:43:30Z</dcterms:created>
  <dcterms:modified xsi:type="dcterms:W3CDTF">2019-07-19T18:53:41Z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0x010100558E4B1655CB0E42A7C97752920E3DCC</vt:lpwstr>
  </property>
</Properties>
</file>