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2.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9.xml" ContentType="application/vnd.openxmlformats-officedocument.presentationml.slide+xml"/>
  <Override PartName="/ppt/slides/slide20.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30.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9.xml" ContentType="application/vnd.openxmlformats-officedocument.presentationml.slide+xml"/>
  <Override PartName="/ppt/slides/slide35.xml" ContentType="application/vnd.openxmlformats-officedocument.presentationml.slide+xml"/>
  <Override PartName="/ppt/slides/slide33.xml" ContentType="application/vnd.openxmlformats-officedocument.presentationml.slide+xml"/>
  <Override PartName="/ppt/slides/slide36.xml" ContentType="application/vnd.openxmlformats-officedocument.presentationml.slide+xml"/>
  <Override PartName="/ppt/slides/slide3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9.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9.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36.xml" ContentType="application/vnd.openxmlformats-officedocument.presentationml.notesSlide+xml"/>
  <Override PartName="/ppt/notesSlides/notesSlide27.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5">
  <p:sldMasterIdLst>
    <p:sldMasterId id="2147483684" r:id="rId1"/>
  </p:sldMasterIdLst>
  <p:notesMasterIdLst>
    <p:notesMasterId r:id="rId41"/>
  </p:notesMasterIdLst>
  <p:handoutMasterIdLst>
    <p:handoutMasterId r:id="rId42"/>
  </p:handoutMasterIdLst>
  <p:sldIdLst>
    <p:sldId id="256" r:id="rId2"/>
    <p:sldId id="260" r:id="rId3"/>
    <p:sldId id="288" r:id="rId4"/>
    <p:sldId id="258" r:id="rId5"/>
    <p:sldId id="265" r:id="rId6"/>
    <p:sldId id="273" r:id="rId7"/>
    <p:sldId id="278" r:id="rId8"/>
    <p:sldId id="269" r:id="rId9"/>
    <p:sldId id="275" r:id="rId10"/>
    <p:sldId id="261" r:id="rId11"/>
    <p:sldId id="286" r:id="rId12"/>
    <p:sldId id="274" r:id="rId13"/>
    <p:sldId id="285" r:id="rId14"/>
    <p:sldId id="291" r:id="rId15"/>
    <p:sldId id="271" r:id="rId16"/>
    <p:sldId id="270" r:id="rId17"/>
    <p:sldId id="263" r:id="rId18"/>
    <p:sldId id="282" r:id="rId19"/>
    <p:sldId id="276" r:id="rId20"/>
    <p:sldId id="287" r:id="rId21"/>
    <p:sldId id="292" r:id="rId22"/>
    <p:sldId id="277" r:id="rId23"/>
    <p:sldId id="290" r:id="rId24"/>
    <p:sldId id="272" r:id="rId25"/>
    <p:sldId id="293" r:id="rId26"/>
    <p:sldId id="296" r:id="rId27"/>
    <p:sldId id="299" r:id="rId28"/>
    <p:sldId id="294" r:id="rId29"/>
    <p:sldId id="295" r:id="rId30"/>
    <p:sldId id="297" r:id="rId31"/>
    <p:sldId id="304" r:id="rId32"/>
    <p:sldId id="305" r:id="rId33"/>
    <p:sldId id="306" r:id="rId34"/>
    <p:sldId id="298" r:id="rId35"/>
    <p:sldId id="301" r:id="rId36"/>
    <p:sldId id="302" r:id="rId37"/>
    <p:sldId id="307" r:id="rId38"/>
    <p:sldId id="303" r:id="rId39"/>
    <p:sldId id="300"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339" autoAdjust="0"/>
    <p:restoredTop sz="96395" autoAdjust="0"/>
  </p:normalViewPr>
  <p:slideViewPr>
    <p:cSldViewPr>
      <p:cViewPr varScale="1">
        <p:scale>
          <a:sx n="115" d="100"/>
          <a:sy n="115" d="100"/>
        </p:scale>
        <p:origin x="202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1674"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37840" cy="465139"/>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938" y="5"/>
            <a:ext cx="3037840" cy="465139"/>
          </a:xfrm>
          <a:prstGeom prst="rect">
            <a:avLst/>
          </a:prstGeom>
        </p:spPr>
        <p:txBody>
          <a:bodyPr vert="horz" lIns="91440" tIns="45720" rIns="91440" bIns="45720" rtlCol="0"/>
          <a:lstStyle>
            <a:lvl1pPr algn="r">
              <a:defRPr sz="1200"/>
            </a:lvl1pPr>
          </a:lstStyle>
          <a:p>
            <a:fld id="{2C1B0F2D-DAA5-4893-AEAE-81674E164934}" type="datetime1">
              <a:rPr lang="en-US" smtClean="0"/>
              <a:t>6/7/2018</a:t>
            </a:fld>
            <a:endParaRPr lang="en-US" dirty="0"/>
          </a:p>
        </p:txBody>
      </p:sp>
      <p:sp>
        <p:nvSpPr>
          <p:cNvPr id="4" name="Footer Placeholder 3"/>
          <p:cNvSpPr>
            <a:spLocks noGrp="1"/>
          </p:cNvSpPr>
          <p:nvPr>
            <p:ph type="ftr" sz="quarter" idx="2"/>
          </p:nvPr>
        </p:nvSpPr>
        <p:spPr>
          <a:xfrm>
            <a:off x="0" y="8829678"/>
            <a:ext cx="3037840" cy="465139"/>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678"/>
            <a:ext cx="3037840" cy="465139"/>
          </a:xfrm>
          <a:prstGeom prst="rect">
            <a:avLst/>
          </a:prstGeom>
        </p:spPr>
        <p:txBody>
          <a:bodyPr vert="horz" lIns="91440" tIns="45720" rIns="91440" bIns="45720" rtlCol="0" anchor="b"/>
          <a:lstStyle>
            <a:lvl1pPr algn="r">
              <a:defRPr sz="1200"/>
            </a:lvl1pPr>
          </a:lstStyle>
          <a:p>
            <a:fld id="{76F921E4-E67F-405C-AA38-E99AD034B75A}" type="slidenum">
              <a:rPr lang="en-US" smtClean="0"/>
              <a:t>‹#›</a:t>
            </a:fld>
            <a:endParaRPr lang="en-US" dirty="0"/>
          </a:p>
        </p:txBody>
      </p:sp>
    </p:spTree>
    <p:extLst>
      <p:ext uri="{BB962C8B-B14F-4D97-AF65-F5344CB8AC3E}">
        <p14:creationId xmlns:p14="http://schemas.microsoft.com/office/powerpoint/2010/main" val="372364433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A04ECBDA-7ECA-40AA-886B-323994F2BFDB}" type="datetime1">
              <a:rPr lang="en-US" smtClean="0"/>
              <a:t>6/7/2018</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9087A410-133C-46AC-9E9A-29185570C9E8}" type="slidenum">
              <a:rPr lang="en-US" smtClean="0"/>
              <a:t>‹#›</a:t>
            </a:fld>
            <a:endParaRPr lang="en-US" dirty="0"/>
          </a:p>
        </p:txBody>
      </p:sp>
    </p:spTree>
    <p:extLst>
      <p:ext uri="{BB962C8B-B14F-4D97-AF65-F5344CB8AC3E}">
        <p14:creationId xmlns:p14="http://schemas.microsoft.com/office/powerpoint/2010/main" val="4275122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0</a:t>
            </a:fld>
            <a:endParaRPr lang="en-US" dirty="0"/>
          </a:p>
        </p:txBody>
      </p:sp>
    </p:spTree>
    <p:extLst>
      <p:ext uri="{BB962C8B-B14F-4D97-AF65-F5344CB8AC3E}">
        <p14:creationId xmlns:p14="http://schemas.microsoft.com/office/powerpoint/2010/main" val="1380640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excerpt from the Altoona Test Executive Summary for the Eldorado National model 240 Aerotech, the bottom bold line shows that </a:t>
            </a:r>
            <a:r>
              <a:rPr lang="en-US" b="1" dirty="0" smtClean="0"/>
              <a:t>The test bus encountered no failures during the Structural Durability Test.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Just because a vehicle has had Altoona testing doesn’t mean it’s a good vehicle, read the summary it will tell you if there are issues with a vehicle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One</a:t>
            </a:r>
            <a:r>
              <a:rPr lang="en-US" baseline="0" dirty="0" smtClean="0"/>
              <a:t> of the handout is an Excerpt from the executive summary – this is a bus that is frequently purchased – There were only 5 reported failures during this test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9087A410-133C-46AC-9E9A-29185570C9E8}" type="slidenum">
              <a:rPr lang="en-US" smtClean="0"/>
              <a:t>9</a:t>
            </a:fld>
            <a:endParaRPr lang="en-US" dirty="0"/>
          </a:p>
        </p:txBody>
      </p:sp>
    </p:spTree>
    <p:extLst>
      <p:ext uri="{BB962C8B-B14F-4D97-AF65-F5344CB8AC3E}">
        <p14:creationId xmlns:p14="http://schemas.microsoft.com/office/powerpoint/2010/main" val="449307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Now that all of your bids are in</a:t>
            </a:r>
            <a:r>
              <a:rPr lang="en-US" sz="1400" baseline="0" dirty="0" smtClean="0"/>
              <a:t> – you will fill out the </a:t>
            </a:r>
            <a:r>
              <a:rPr lang="en-US" altLang="en-US" sz="1400" dirty="0" smtClean="0"/>
              <a:t>vehicle price comparison analysis located</a:t>
            </a:r>
            <a:r>
              <a:rPr lang="en-US" altLang="en-US" sz="1400" baseline="0" dirty="0" smtClean="0"/>
              <a:t> on the RPTD website</a:t>
            </a:r>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You are</a:t>
            </a:r>
            <a:r>
              <a:rPr lang="en-US" sz="1400" baseline="0" dirty="0" smtClean="0"/>
              <a:t> comparing the price of all of the Required specs, not the preferred items – this is because you may not end up ordering the preferred items. </a:t>
            </a: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Once you have selected</a:t>
            </a:r>
            <a:r>
              <a:rPr lang="en-US" altLang="en-US" sz="1200" baseline="0" dirty="0" smtClean="0"/>
              <a:t> your winning bid, you will send your documents to me, the Capital Program Coordinator </a:t>
            </a:r>
            <a:endParaRPr lang="en-US"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After all of the documents are reviewed and the procurement is approved the purchase order will be sent to the selected vendor with you cc’d on the email</a:t>
            </a:r>
          </a:p>
          <a:p>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10</a:t>
            </a:fld>
            <a:endParaRPr lang="en-US" dirty="0"/>
          </a:p>
        </p:txBody>
      </p:sp>
    </p:spTree>
    <p:extLst>
      <p:ext uri="{BB962C8B-B14F-4D97-AF65-F5344CB8AC3E}">
        <p14:creationId xmlns:p14="http://schemas.microsoft.com/office/powerpoint/2010/main" val="1624187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This is an</a:t>
            </a:r>
            <a:r>
              <a:rPr lang="en-US" sz="1400" baseline="0" dirty="0" smtClean="0"/>
              <a:t> example </a:t>
            </a:r>
            <a:r>
              <a:rPr lang="en-US" sz="1400" dirty="0" smtClean="0"/>
              <a:t>of the </a:t>
            </a:r>
            <a:r>
              <a:rPr lang="en-US" sz="1400" b="1" dirty="0" smtClean="0"/>
              <a:t>vehicle price comparison </a:t>
            </a:r>
            <a:r>
              <a:rPr lang="en-US" dirty="0" smtClean="0"/>
              <a:t>located on our website, the actual</a:t>
            </a:r>
            <a:r>
              <a:rPr lang="en-US" baseline="0" dirty="0" smtClean="0"/>
              <a:t> blank form is located there also</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11</a:t>
            </a:fld>
            <a:endParaRPr lang="en-US" dirty="0"/>
          </a:p>
        </p:txBody>
      </p:sp>
    </p:spTree>
    <p:extLst>
      <p:ext uri="{BB962C8B-B14F-4D97-AF65-F5344CB8AC3E}">
        <p14:creationId xmlns:p14="http://schemas.microsoft.com/office/powerpoint/2010/main" val="1624187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After all of the documents are reviewed and the procurement is approved you will want to complete and sign</a:t>
            </a:r>
            <a:r>
              <a:rPr lang="en-US" altLang="en-US" sz="1400" baseline="0" dirty="0" smtClean="0"/>
              <a:t> a </a:t>
            </a:r>
            <a:r>
              <a:rPr lang="en-US" altLang="en-US" sz="1400" dirty="0" smtClean="0"/>
              <a:t>purchase order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400" dirty="0" smtClean="0"/>
              <a:t>That</a:t>
            </a:r>
            <a:r>
              <a:rPr lang="en-US" altLang="en-US" sz="1400" baseline="0" dirty="0" smtClean="0"/>
              <a:t> will be sent to the Capital Program Coordinator and I will order your vehicle, cc’ing you on the order</a:t>
            </a:r>
          </a:p>
          <a:p>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12</a:t>
            </a:fld>
            <a:endParaRPr lang="en-US" dirty="0"/>
          </a:p>
        </p:txBody>
      </p:sp>
    </p:spTree>
    <p:extLst>
      <p:ext uri="{BB962C8B-B14F-4D97-AF65-F5344CB8AC3E}">
        <p14:creationId xmlns:p14="http://schemas.microsoft.com/office/powerpoint/2010/main" val="1624187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87A410-133C-46AC-9E9A-29185570C9E8}" type="slidenum">
              <a:rPr lang="en-US" smtClean="0"/>
              <a:t>13</a:t>
            </a:fld>
            <a:endParaRPr lang="en-US" dirty="0"/>
          </a:p>
        </p:txBody>
      </p:sp>
    </p:spTree>
    <p:extLst>
      <p:ext uri="{BB962C8B-B14F-4D97-AF65-F5344CB8AC3E}">
        <p14:creationId xmlns:p14="http://schemas.microsoft.com/office/powerpoint/2010/main" val="1548124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When a transit agency </a:t>
            </a:r>
            <a:r>
              <a:rPr lang="en-US" sz="1400" baseline="0" dirty="0" smtClean="0"/>
              <a:t>chooses to conduct a procurement on their own, it must be approved by RPTD prior to solicitation</a:t>
            </a:r>
          </a:p>
          <a:p>
            <a:r>
              <a:rPr lang="en-US" sz="1400" baseline="0" dirty="0" smtClean="0"/>
              <a:t>I can meet with you and go over the </a:t>
            </a:r>
            <a:r>
              <a:rPr lang="en-US" sz="1400" b="1" baseline="0" dirty="0" smtClean="0"/>
              <a:t>federal </a:t>
            </a:r>
            <a:r>
              <a:rPr lang="en-US" sz="1400" baseline="0" dirty="0" smtClean="0"/>
              <a:t>requirements of </a:t>
            </a:r>
            <a:r>
              <a:rPr lang="en-US" sz="1400" b="1" baseline="0" dirty="0" smtClean="0"/>
              <a:t>Third Party Contracting Circular 4220.1F, </a:t>
            </a:r>
          </a:p>
          <a:p>
            <a:r>
              <a:rPr lang="en-US" sz="1400" b="1" baseline="0" dirty="0" smtClean="0"/>
              <a:t>This is FTA </a:t>
            </a:r>
            <a:r>
              <a:rPr lang="en-US" sz="1400" baseline="0" dirty="0" smtClean="0"/>
              <a:t>Guidance that you will be required to follow – you will also need to meet all of the FTA requirements discussed on the first two slides </a:t>
            </a:r>
          </a:p>
          <a:p>
            <a:r>
              <a:rPr lang="en-US" sz="1400" baseline="0" dirty="0" smtClean="0"/>
              <a:t>I also have a list of the FTA certs and assurance</a:t>
            </a:r>
          </a:p>
          <a:p>
            <a:endParaRPr lang="en-US" sz="14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only </a:t>
            </a:r>
            <a:r>
              <a:rPr lang="en-US" sz="1400" b="1" dirty="0" smtClean="0"/>
              <a:t>eligible TVMs </a:t>
            </a:r>
            <a:r>
              <a:rPr lang="en-US" sz="1400" dirty="0" smtClean="0"/>
              <a:t>may bid on FTA-assisted transit vehicle procurements.</a:t>
            </a:r>
            <a:endParaRPr lang="en-US" sz="1400" b="1" dirty="0" smtClean="0"/>
          </a:p>
          <a:p>
            <a:endParaRPr lang="en-US" sz="1400" dirty="0"/>
          </a:p>
        </p:txBody>
      </p:sp>
      <p:sp>
        <p:nvSpPr>
          <p:cNvPr id="4" name="Slide Number Placeholder 3"/>
          <p:cNvSpPr>
            <a:spLocks noGrp="1"/>
          </p:cNvSpPr>
          <p:nvPr>
            <p:ph type="sldNum" sz="quarter" idx="10"/>
          </p:nvPr>
        </p:nvSpPr>
        <p:spPr/>
        <p:txBody>
          <a:bodyPr/>
          <a:lstStyle/>
          <a:p>
            <a:fld id="{9087A410-133C-46AC-9E9A-29185570C9E8}" type="slidenum">
              <a:rPr lang="en-US" smtClean="0"/>
              <a:t>14</a:t>
            </a:fld>
            <a:endParaRPr lang="en-US" dirty="0"/>
          </a:p>
        </p:txBody>
      </p:sp>
    </p:spTree>
    <p:extLst>
      <p:ext uri="{BB962C8B-B14F-4D97-AF65-F5344CB8AC3E}">
        <p14:creationId xmlns:p14="http://schemas.microsoft.com/office/powerpoint/2010/main" val="16876519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dirty="0" smtClean="0"/>
              <a:t>With prior Approval you may also Piggyback, The FTA does not encourage any</a:t>
            </a:r>
            <a:r>
              <a:rPr lang="en-US" sz="1600" b="1" baseline="0" dirty="0" smtClean="0"/>
              <a:t> type of Piggybacking.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But it is allowed, and will always be scrutinized by the FTA.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1" baseline="0" dirty="0" smtClean="0"/>
              <a:t>A form of piggybacking is using the WashDOT price agreement (AKA Washington State), Oregon is listed in the original procurement as an authorized purchaser - </a:t>
            </a:r>
            <a:r>
              <a:rPr lang="en-US" altLang="en-US" sz="1600" b="1" dirty="0" smtClean="0"/>
              <a:t>but must follow Washington's</a:t>
            </a:r>
            <a:r>
              <a:rPr lang="en-US" altLang="en-US" sz="1600" b="1" baseline="0" dirty="0" smtClean="0"/>
              <a:t> contract rules </a:t>
            </a:r>
            <a:endParaRPr lang="en-US" altLang="en-US" sz="16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the transit agency gets approval to piggyback from both RPTD and the Other State/Agency,  RPTD approves and documents  the approval in the RPTD files - either with an e-mail, or documentation from transit agency regarding the vehicle being accessed and the price quote materials.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ORCPP members can use Washington's price agreement, </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15</a:t>
            </a:fld>
            <a:endParaRPr lang="en-US" dirty="0"/>
          </a:p>
        </p:txBody>
      </p:sp>
    </p:spTree>
    <p:extLst>
      <p:ext uri="{BB962C8B-B14F-4D97-AF65-F5344CB8AC3E}">
        <p14:creationId xmlns:p14="http://schemas.microsoft.com/office/powerpoint/2010/main" val="1687651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dirty="0" smtClean="0"/>
              <a:t>If you’re purchasing a non-ada minivan you must work with your RTC and the Capital Program Coordinator prior to purchasing the</a:t>
            </a:r>
            <a:r>
              <a:rPr lang="en-US" sz="1600" baseline="0" dirty="0" smtClean="0"/>
              <a:t> van – </a:t>
            </a:r>
          </a:p>
          <a:p>
            <a:r>
              <a:rPr lang="en-US" sz="1600" baseline="0" dirty="0" smtClean="0"/>
              <a:t>	</a:t>
            </a:r>
            <a:r>
              <a:rPr lang="en-US" sz="1600" b="1" dirty="0" smtClean="0"/>
              <a:t>Certification of Equivalent Service must be filled out &amp; submitted</a:t>
            </a:r>
            <a:r>
              <a:rPr lang="en-US" sz="1600" b="1" baseline="0" dirty="0" smtClean="0"/>
              <a:t> prior to your purchase </a:t>
            </a:r>
            <a:endParaRPr lang="en-US" sz="1600" b="1" dirty="0" smtClean="0"/>
          </a:p>
          <a:p>
            <a:r>
              <a:rPr lang="en-US" dirty="0" smtClean="0"/>
              <a:t>the certificate is valid for one year</a:t>
            </a:r>
          </a:p>
          <a:p>
            <a:endParaRPr lang="en-US" sz="1400" b="1" dirty="0" smtClean="0"/>
          </a:p>
          <a:p>
            <a:r>
              <a:rPr lang="en-US" sz="1400" b="1" dirty="0" smtClean="0"/>
              <a:t>You musty also receive three quotes, this must be documented – a fax, or email</a:t>
            </a:r>
            <a:r>
              <a:rPr lang="en-US" sz="1400" b="1" baseline="0" dirty="0" smtClean="0"/>
              <a:t> is acceptable </a:t>
            </a:r>
            <a:r>
              <a:rPr lang="en-US" sz="1400" b="1" dirty="0" smtClean="0"/>
              <a:t> </a:t>
            </a:r>
          </a:p>
          <a:p>
            <a:endParaRPr lang="en-US" sz="1400" b="1" dirty="0" smtClean="0"/>
          </a:p>
        </p:txBody>
      </p:sp>
      <p:sp>
        <p:nvSpPr>
          <p:cNvPr id="4" name="Slide Number Placeholder 3"/>
          <p:cNvSpPr>
            <a:spLocks noGrp="1"/>
          </p:cNvSpPr>
          <p:nvPr>
            <p:ph type="sldNum" sz="quarter" idx="10"/>
          </p:nvPr>
        </p:nvSpPr>
        <p:spPr/>
        <p:txBody>
          <a:bodyPr/>
          <a:lstStyle/>
          <a:p>
            <a:fld id="{9087A410-133C-46AC-9E9A-29185570C9E8}" type="slidenum">
              <a:rPr lang="en-US" smtClean="0"/>
              <a:t>16</a:t>
            </a:fld>
            <a:endParaRPr lang="en-US" dirty="0"/>
          </a:p>
        </p:txBody>
      </p:sp>
    </p:spTree>
    <p:extLst>
      <p:ext uri="{BB962C8B-B14F-4D97-AF65-F5344CB8AC3E}">
        <p14:creationId xmlns:p14="http://schemas.microsoft.com/office/powerpoint/2010/main" val="16876519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screen</a:t>
            </a:r>
            <a:r>
              <a:rPr lang="en-US" baseline="0" dirty="0" smtClean="0"/>
              <a:t> shot of the </a:t>
            </a:r>
            <a:r>
              <a:rPr lang="en-US" sz="1200" b="1" dirty="0" smtClean="0"/>
              <a:t>Certification of Equivalent Service </a:t>
            </a:r>
            <a:endParaRPr lang="en-US" dirty="0" smtClean="0"/>
          </a:p>
          <a:p>
            <a:r>
              <a:rPr lang="en-US" dirty="0" smtClean="0"/>
              <a:t>This is available on the RPTD website</a:t>
            </a:r>
          </a:p>
          <a:p>
            <a:endParaRPr lang="en-US" dirty="0" smtClean="0"/>
          </a:p>
          <a:p>
            <a:r>
              <a:rPr lang="en-US" sz="1400" b="1" dirty="0" smtClean="0"/>
              <a:t>Another way to</a:t>
            </a:r>
            <a:r>
              <a:rPr lang="en-US" sz="1400" b="1" baseline="0" dirty="0" smtClean="0"/>
              <a:t> procure a vehicle is on your own…</a:t>
            </a:r>
            <a:endParaRPr lang="en-US" sz="1400" b="1" dirty="0"/>
          </a:p>
        </p:txBody>
      </p:sp>
      <p:sp>
        <p:nvSpPr>
          <p:cNvPr id="4" name="Slide Number Placeholder 3"/>
          <p:cNvSpPr>
            <a:spLocks noGrp="1"/>
          </p:cNvSpPr>
          <p:nvPr>
            <p:ph type="sldNum" sz="quarter" idx="10"/>
          </p:nvPr>
        </p:nvSpPr>
        <p:spPr/>
        <p:txBody>
          <a:bodyPr/>
          <a:lstStyle/>
          <a:p>
            <a:fld id="{9087A410-133C-46AC-9E9A-29185570C9E8}" type="slidenum">
              <a:rPr lang="en-US" smtClean="0"/>
              <a:t>17</a:t>
            </a:fld>
            <a:endParaRPr lang="en-US" dirty="0"/>
          </a:p>
        </p:txBody>
      </p:sp>
    </p:spTree>
    <p:extLst>
      <p:ext uri="{BB962C8B-B14F-4D97-AF65-F5344CB8AC3E}">
        <p14:creationId xmlns:p14="http://schemas.microsoft.com/office/powerpoint/2010/main" val="1687651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600" b="1" dirty="0" smtClean="0"/>
              <a:t>Pull out he vehicle purchase</a:t>
            </a:r>
            <a:r>
              <a:rPr lang="en-US" sz="1600" b="1" baseline="0" dirty="0" smtClean="0"/>
              <a:t> file and grab those specs! </a:t>
            </a:r>
            <a:endParaRPr lang="en-US" sz="1600" b="1" dirty="0" smtClean="0"/>
          </a:p>
          <a:p>
            <a:pPr marL="0" indent="0">
              <a:buFont typeface="Arial" panose="020B0604020202020204" pitchFamily="34" charset="0"/>
              <a:buNone/>
            </a:pPr>
            <a:r>
              <a:rPr lang="en-US" sz="1600" b="1" dirty="0" smtClean="0"/>
              <a:t>Yo</a:t>
            </a:r>
            <a:r>
              <a:rPr lang="en-US" sz="1600" b="1" baseline="0" dirty="0" smtClean="0"/>
              <a:t>u should have the pre-award portion of the certification filled out and the document saved in your vehicle purchase file. </a:t>
            </a:r>
          </a:p>
          <a:p>
            <a:pPr marL="0" indent="0">
              <a:buFont typeface="Arial" panose="020B0604020202020204" pitchFamily="34" charset="0"/>
              <a:buNone/>
            </a:pPr>
            <a:r>
              <a:rPr lang="en-US" sz="1600" b="1" baseline="0" dirty="0" smtClean="0"/>
              <a:t>Now you’ll complete the </a:t>
            </a:r>
            <a:r>
              <a:rPr lang="en-US" sz="1600" b="1" dirty="0" smtClean="0"/>
              <a:t>post award certification </a:t>
            </a:r>
          </a:p>
        </p:txBody>
      </p:sp>
      <p:sp>
        <p:nvSpPr>
          <p:cNvPr id="4" name="Slide Number Placeholder 3"/>
          <p:cNvSpPr>
            <a:spLocks noGrp="1"/>
          </p:cNvSpPr>
          <p:nvPr>
            <p:ph type="sldNum" sz="quarter" idx="10"/>
          </p:nvPr>
        </p:nvSpPr>
        <p:spPr/>
        <p:txBody>
          <a:bodyPr/>
          <a:lstStyle/>
          <a:p>
            <a:fld id="{9087A410-133C-46AC-9E9A-29185570C9E8}" type="slidenum">
              <a:rPr lang="en-US" smtClean="0"/>
              <a:t>18</a:t>
            </a:fld>
            <a:endParaRPr lang="en-US" dirty="0"/>
          </a:p>
        </p:txBody>
      </p:sp>
    </p:spTree>
    <p:extLst>
      <p:ext uri="{BB962C8B-B14F-4D97-AF65-F5344CB8AC3E}">
        <p14:creationId xmlns:p14="http://schemas.microsoft.com/office/powerpoint/2010/main" val="1624187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smtClean="0"/>
              <a:t>For this webinar we are going to focus on using federal funds to purchase vehicles</a:t>
            </a:r>
          </a:p>
          <a:p>
            <a:r>
              <a:rPr lang="en-US" altLang="en-US" sz="1200" b="1" baseline="0" dirty="0" smtClean="0"/>
              <a:t>When using Federal Funds there are several requirements that have to be met</a:t>
            </a:r>
          </a:p>
          <a:p>
            <a:endParaRPr lang="en-US" alt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Altoona Testing is required of all transit</a:t>
            </a:r>
            <a:r>
              <a:rPr lang="en-US" altLang="en-US" sz="1200" b="1" baseline="0" dirty="0" smtClean="0"/>
              <a:t> buses being procured.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en-US" sz="1200" b="1" baseline="0" dirty="0" smtClean="0"/>
              <a:t>The Altoona test </a:t>
            </a:r>
            <a:r>
              <a:rPr lang="en-US" sz="1200" dirty="0" smtClean="0"/>
              <a:t>provides an unbiased and accurate comparison of bus models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Testing is</a:t>
            </a:r>
            <a:r>
              <a:rPr lang="en-US" sz="1200" baseline="0" dirty="0" smtClean="0"/>
              <a:t> not pass/fail and does not signify a quality vehicle, but </a:t>
            </a:r>
            <a:r>
              <a:rPr lang="en-US" sz="1200" b="1" baseline="0" dirty="0" smtClean="0"/>
              <a:t>the test lets you know what occurred at certain mileage intervals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t>For every </a:t>
            </a:r>
            <a:r>
              <a:rPr lang="en-US" sz="1200" b="1" baseline="0" dirty="0" smtClean="0"/>
              <a:t>vehicle order you should receive the Altoona executive summary </a:t>
            </a:r>
            <a:endParaRPr lang="en-US" altLang="en-US" sz="1200" b="1" baseline="0" dirty="0" smtClean="0"/>
          </a:p>
          <a:p>
            <a:endParaRPr lang="en-US" alt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You will also Receive the Federal Motor Vehicle Safety Standards (FMVSS) certification this</a:t>
            </a:r>
            <a:r>
              <a:rPr lang="en-US" altLang="en-US" sz="1200" b="1" baseline="0" dirty="0" smtClean="0"/>
              <a:t> </a:t>
            </a:r>
            <a:r>
              <a:rPr lang="en-US" altLang="en-US" sz="1200" b="1" dirty="0" smtClean="0"/>
              <a:t>is required for all vehicles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All of the vehicles</a:t>
            </a:r>
            <a:r>
              <a:rPr lang="en-US" altLang="en-US" sz="1200" b="1" baseline="0" dirty="0" smtClean="0"/>
              <a:t> on the SPA are </a:t>
            </a:r>
            <a:r>
              <a:rPr lang="en-US" b="1" dirty="0" smtClean="0"/>
              <a:t>Eligible Transit Vehicle Manufacturers (TVMs)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Only eligible TVMs may bid on FTA-assisted transit vehicle procurements. Transit vehicle manufacturers that have submitted a goal methodology to FTA that has been approved, or has not been disapproved, at the time of solicitation are eligible to bid (49 CFR 26.49(a)(1)).</a:t>
            </a:r>
            <a:endParaRPr lang="en-US" altLang="en-US" sz="1200" b="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p>
          <a:p>
            <a:r>
              <a:rPr lang="en-US" altLang="en-US" sz="1200" b="1" dirty="0" smtClean="0"/>
              <a:t>We have already verified Disadvantaged Business Enterprise (DBE) compliance but you can again </a:t>
            </a:r>
            <a:r>
              <a:rPr lang="en-US" altLang="en-US" sz="1200" b="0" dirty="0" smtClean="0"/>
              <a:t>on</a:t>
            </a:r>
            <a:r>
              <a:rPr lang="en-US" altLang="en-US" sz="1200" b="0" baseline="0" dirty="0" smtClean="0"/>
              <a:t> the FTA’s website, </a:t>
            </a:r>
            <a:r>
              <a:rPr lang="en-US" altLang="en-US" sz="1200" b="1" baseline="0" dirty="0" smtClean="0"/>
              <a:t>only eligible TVMs may bid on FTA-assisted transit vehicle procurements  </a:t>
            </a:r>
            <a:endParaRPr lang="en-US" altLang="en-US" sz="1200" b="1" dirty="0" smtClean="0"/>
          </a:p>
          <a:p>
            <a:endParaRPr lang="en-US" altLang="en-US" sz="1200"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We have also verified that</a:t>
            </a:r>
            <a:r>
              <a:rPr lang="en-US" altLang="en-US" sz="1200" b="1" baseline="0" dirty="0" smtClean="0"/>
              <a:t> none of the vendors are Debarred or Suspended (</a:t>
            </a:r>
            <a:r>
              <a:rPr lang="en-US" altLang="en-US" sz="2000" dirty="0" smtClean="0"/>
              <a:t>Debarment and Suspension of each</a:t>
            </a:r>
            <a:r>
              <a:rPr lang="en-US" altLang="en-US" sz="2000" baseline="0" dirty="0" smtClean="0"/>
              <a:t> vendor on the SPA)</a:t>
            </a:r>
            <a:endParaRPr lang="en-US" altLang="en-US" sz="2000" dirty="0" smtClean="0"/>
          </a:p>
          <a:p>
            <a:endParaRPr lang="en-US" altLang="en-US" sz="1200" b="1" dirty="0" smtClean="0"/>
          </a:p>
          <a:p>
            <a:r>
              <a:rPr lang="en-US" altLang="en-US" sz="1200" b="1" dirty="0" smtClean="0"/>
              <a:t>Pre-Award  &amp; Post-Delivery  inspection documents are required,</a:t>
            </a:r>
            <a:r>
              <a:rPr lang="en-US" altLang="en-US" sz="1200" b="1" baseline="0" dirty="0" smtClean="0"/>
              <a:t> </a:t>
            </a:r>
            <a:r>
              <a:rPr lang="en-US" altLang="en-US" sz="1200" b="1" dirty="0" smtClean="0"/>
              <a:t>we will discuss those</a:t>
            </a:r>
            <a:r>
              <a:rPr lang="en-US" altLang="en-US" sz="1200" b="1" baseline="0" dirty="0" smtClean="0"/>
              <a:t> </a:t>
            </a:r>
            <a:r>
              <a:rPr lang="en-US" altLang="en-US" sz="1200" b="1" dirty="0" smtClean="0"/>
              <a:t>in a few more slides</a:t>
            </a:r>
          </a:p>
        </p:txBody>
      </p:sp>
      <p:sp>
        <p:nvSpPr>
          <p:cNvPr id="4" name="Slide Number Placeholder 3"/>
          <p:cNvSpPr>
            <a:spLocks noGrp="1"/>
          </p:cNvSpPr>
          <p:nvPr>
            <p:ph type="sldNum" sz="quarter" idx="10"/>
          </p:nvPr>
        </p:nvSpPr>
        <p:spPr/>
        <p:txBody>
          <a:bodyPr/>
          <a:lstStyle/>
          <a:p>
            <a:fld id="{9087A410-133C-46AC-9E9A-29185570C9E8}" type="slidenum">
              <a:rPr lang="en-US" smtClean="0"/>
              <a:t>1</a:t>
            </a:fld>
            <a:endParaRPr lang="en-US" dirty="0"/>
          </a:p>
        </p:txBody>
      </p:sp>
    </p:spTree>
    <p:extLst>
      <p:ext uri="{BB962C8B-B14F-4D97-AF65-F5344CB8AC3E}">
        <p14:creationId xmlns:p14="http://schemas.microsoft.com/office/powerpoint/2010/main" val="7530766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smtClean="0"/>
              <a:t>This is an</a:t>
            </a:r>
            <a:r>
              <a:rPr lang="en-US" sz="1400" b="1" baseline="0" dirty="0" smtClean="0"/>
              <a:t> example </a:t>
            </a:r>
            <a:r>
              <a:rPr lang="en-US" sz="1400" b="1" dirty="0" smtClean="0"/>
              <a:t>of the Pre-Award /Post Delivery certification </a:t>
            </a:r>
          </a:p>
          <a:p>
            <a:r>
              <a:rPr lang="en-US" sz="1400" b="1" dirty="0" smtClean="0"/>
              <a:t>The Pre-Award &amp; Post-Delivery form</a:t>
            </a:r>
            <a:r>
              <a:rPr lang="en-US" sz="1400" b="1" baseline="0" dirty="0" smtClean="0"/>
              <a:t> has been merged into one document, these forms were </a:t>
            </a:r>
            <a:r>
              <a:rPr lang="en-US" sz="1400" b="1" dirty="0" smtClean="0"/>
              <a:t>almost</a:t>
            </a:r>
            <a:r>
              <a:rPr lang="en-US" sz="1400" b="1" baseline="0" dirty="0" smtClean="0"/>
              <a:t> identical. These certification is required by the FTA for all Vehicle purchases</a:t>
            </a:r>
          </a:p>
          <a:p>
            <a:endParaRPr lang="en-US" sz="1200" baseline="0" dirty="0" smtClean="0"/>
          </a:p>
          <a:p>
            <a:r>
              <a:rPr lang="en-US" sz="1400" b="1" baseline="0" dirty="0" smtClean="0"/>
              <a:t>By signing these documents you are stating that you have received or verified the vehicle and/or vendor meets the federal requirements</a:t>
            </a:r>
            <a:r>
              <a:rPr lang="en-US" sz="1200" baseline="0" dirty="0" smtClean="0"/>
              <a:t>. </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19</a:t>
            </a:fld>
            <a:endParaRPr lang="en-US" dirty="0"/>
          </a:p>
        </p:txBody>
      </p:sp>
    </p:spTree>
    <p:extLst>
      <p:ext uri="{BB962C8B-B14F-4D97-AF65-F5344CB8AC3E}">
        <p14:creationId xmlns:p14="http://schemas.microsoft.com/office/powerpoint/2010/main" val="1624187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US" sz="1600" b="1" dirty="0" smtClean="0"/>
              <a:t>You must submit a request for reimbursement letter, </a:t>
            </a:r>
          </a:p>
          <a:p>
            <a:pPr marL="285750" indent="-285750">
              <a:buFont typeface="Arial" panose="020B0604020202020204" pitchFamily="34" charset="0"/>
              <a:buChar char="•"/>
            </a:pPr>
            <a:r>
              <a:rPr lang="en-US" sz="1600" b="1" dirty="0" smtClean="0"/>
              <a:t>the pre</a:t>
            </a:r>
            <a:r>
              <a:rPr lang="en-US" sz="1600" b="1" baseline="0" dirty="0" smtClean="0"/>
              <a:t> </a:t>
            </a:r>
            <a:r>
              <a:rPr lang="en-US" sz="1600" b="1" dirty="0" smtClean="0"/>
              <a:t>&amp; post award certification </a:t>
            </a:r>
          </a:p>
          <a:p>
            <a:pPr marL="285750" indent="-285750">
              <a:buFont typeface="Arial" panose="020B0604020202020204" pitchFamily="34" charset="0"/>
              <a:buChar char="•"/>
            </a:pPr>
            <a:r>
              <a:rPr lang="en-US" sz="1600" b="1" dirty="0" smtClean="0"/>
              <a:t>And </a:t>
            </a:r>
            <a:r>
              <a:rPr lang="en-US" sz="1600" b="1" baseline="0" dirty="0" smtClean="0"/>
              <a:t> all of the invoices that were required to get your vehicle in to operation </a:t>
            </a:r>
            <a:endParaRPr lang="en-US" sz="1600" b="1" dirty="0" smtClean="0"/>
          </a:p>
          <a:p>
            <a:endParaRPr lang="en-US" dirty="0" smtClean="0"/>
          </a:p>
          <a:p>
            <a:r>
              <a:rPr lang="en-US" dirty="0" smtClean="0"/>
              <a:t>Rebates are rare, but</a:t>
            </a:r>
            <a:r>
              <a:rPr lang="en-US" baseline="0" dirty="0" smtClean="0"/>
              <a:t> call us if you receive one and we’ll help!</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smtClean="0"/>
              <a:t>Important Information on Rebates and Discounts</a:t>
            </a:r>
            <a:r>
              <a:rPr lang="en-US" sz="1200" i="1" dirty="0" smtClean="0"/>
              <a:t>: Grant agreement recipients must deduct any rebates, discounts, or pricing reductions from the total costs submitted for reimbursement.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1"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dirty="0" smtClean="0">
                <a:solidFill>
                  <a:srgbClr val="C00000"/>
                </a:solidFill>
              </a:rPr>
              <a:t>Reimbursement</a:t>
            </a:r>
            <a:r>
              <a:rPr lang="en-US" sz="1200" i="1" baseline="0" dirty="0" smtClean="0">
                <a:solidFill>
                  <a:srgbClr val="C00000"/>
                </a:solidFill>
              </a:rPr>
              <a:t> request can be done anytime, does not have to be during the quarterly report </a:t>
            </a:r>
            <a:endParaRPr lang="en-US" dirty="0" smtClean="0">
              <a:solidFill>
                <a:srgbClr val="C00000"/>
              </a:solidFill>
            </a:endParaRPr>
          </a:p>
          <a:p>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20</a:t>
            </a:fld>
            <a:endParaRPr lang="en-US" dirty="0"/>
          </a:p>
        </p:txBody>
      </p:sp>
    </p:spTree>
    <p:extLst>
      <p:ext uri="{BB962C8B-B14F-4D97-AF65-F5344CB8AC3E}">
        <p14:creationId xmlns:p14="http://schemas.microsoft.com/office/powerpoint/2010/main" val="650239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Common Issues that have occurred</a:t>
            </a:r>
          </a:p>
          <a:p>
            <a:pPr marL="457200" lvl="1" indent="-203200">
              <a:lnSpc>
                <a:spcPct val="90000"/>
              </a:lnSpc>
              <a:defRPr/>
            </a:pPr>
            <a:r>
              <a:rPr lang="en-US" altLang="en-US" dirty="0" smtClean="0"/>
              <a:t>Not receiving RPTD approval prior to releasing a “best value determination” RFQ  </a:t>
            </a:r>
            <a:r>
              <a:rPr lang="en-US" altLang="en-US" i="1" dirty="0" smtClean="0"/>
              <a:t>(this is required)</a:t>
            </a:r>
          </a:p>
          <a:p>
            <a:pPr marL="457200" lvl="1" indent="-203200">
              <a:lnSpc>
                <a:spcPct val="90000"/>
              </a:lnSpc>
              <a:defRPr/>
            </a:pPr>
            <a:r>
              <a:rPr lang="en-US" altLang="en-US" dirty="0" smtClean="0"/>
              <a:t>“best value determination” is not a reference check</a:t>
            </a:r>
          </a:p>
          <a:p>
            <a:pPr marL="457200" lvl="1" indent="-203200">
              <a:lnSpc>
                <a:spcPct val="90000"/>
              </a:lnSpc>
              <a:defRPr/>
            </a:pPr>
            <a:r>
              <a:rPr lang="en-US" altLang="en-US" dirty="0" smtClean="0"/>
              <a:t>“lowest cost” is the life of the vehicle, not today’s purchase price. </a:t>
            </a:r>
          </a:p>
          <a:p>
            <a:pPr marL="457200" lvl="1" indent="-203200">
              <a:lnSpc>
                <a:spcPct val="90000"/>
              </a:lnSpc>
              <a:defRPr/>
            </a:pPr>
            <a:r>
              <a:rPr lang="en-US" altLang="en-US" dirty="0" smtClean="0"/>
              <a:t>Using brand names – you must use generic descriptions, or add the words “or equivalent” </a:t>
            </a:r>
          </a:p>
          <a:p>
            <a:pPr marL="457200" lvl="1" indent="-203200">
              <a:lnSpc>
                <a:spcPct val="90000"/>
              </a:lnSpc>
              <a:defRPr/>
            </a:pPr>
            <a:r>
              <a:rPr lang="en-US" altLang="en-US" dirty="0" smtClean="0"/>
              <a:t>agencies don’t list evaluation/selection criteria in the price quote document</a:t>
            </a:r>
          </a:p>
          <a:p>
            <a:pPr marL="457200" lvl="1" indent="-203200">
              <a:lnSpc>
                <a:spcPct val="90000"/>
              </a:lnSpc>
              <a:defRPr/>
            </a:pPr>
            <a:r>
              <a:rPr lang="en-US" altLang="en-US" dirty="0" smtClean="0"/>
              <a:t>Request for quotes must be sent to </a:t>
            </a:r>
            <a:r>
              <a:rPr lang="en-US" altLang="en-US" b="1" dirty="0" smtClean="0"/>
              <a:t>at least 3 </a:t>
            </a:r>
            <a:r>
              <a:rPr lang="en-US" altLang="en-US" dirty="0" smtClean="0"/>
              <a:t>vendors with contracts for that size/category of vehicle, but sending to all vendors is preferred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1"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smtClean="0"/>
              <a:t>Use</a:t>
            </a:r>
            <a:r>
              <a:rPr lang="en-US" b="1" baseline="0" dirty="0" smtClean="0"/>
              <a:t> Best value notes here</a:t>
            </a:r>
            <a:r>
              <a:rPr lang="en-US" altLang="en-US" i="1" dirty="0" smtClean="0"/>
              <a:t>(if lowest price, then it’s simple - if other factors are being considered, they must be listed up front and be justifiable from a procurement standpoint) </a:t>
            </a:r>
            <a:r>
              <a:rPr lang="en-US" altLang="en-US" dirty="0" smtClean="0"/>
              <a:t>Lowest costs is all of the required specifications &amp; the life of the vehicle 4 years, 5 years, 7 years, 10 years, 12 years --Factor in Preventive Maintenance and average maintenance: how many miles away is the warranty shop; determine the price of service loss, fuel costs, etc.</a:t>
            </a:r>
            <a:r>
              <a:rPr lang="en-US" altLang="en-US" baseline="0" dirty="0" smtClean="0"/>
              <a:t> Lowest cost does include </a:t>
            </a:r>
            <a:r>
              <a:rPr lang="en-US" altLang="en-US" dirty="0" smtClean="0"/>
              <a:t>vehicle downtime for maintenance, oil changes,</a:t>
            </a:r>
            <a:r>
              <a:rPr lang="en-US" altLang="en-US" baseline="0" dirty="0" smtClean="0"/>
              <a:t> etc</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i="1" dirty="0" smtClean="0"/>
          </a:p>
        </p:txBody>
      </p:sp>
      <p:sp>
        <p:nvSpPr>
          <p:cNvPr id="4" name="Slide Number Placeholder 3"/>
          <p:cNvSpPr>
            <a:spLocks noGrp="1"/>
          </p:cNvSpPr>
          <p:nvPr>
            <p:ph type="sldNum" sz="quarter" idx="10"/>
          </p:nvPr>
        </p:nvSpPr>
        <p:spPr/>
        <p:txBody>
          <a:bodyPr/>
          <a:lstStyle/>
          <a:p>
            <a:fld id="{9087A410-133C-46AC-9E9A-29185570C9E8}" type="slidenum">
              <a:rPr lang="en-US" smtClean="0"/>
              <a:t>21</a:t>
            </a:fld>
            <a:endParaRPr lang="en-US" dirty="0"/>
          </a:p>
        </p:txBody>
      </p:sp>
    </p:spTree>
    <p:extLst>
      <p:ext uri="{BB962C8B-B14F-4D97-AF65-F5344CB8AC3E}">
        <p14:creationId xmlns:p14="http://schemas.microsoft.com/office/powerpoint/2010/main" val="1624187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i="1" dirty="0" smtClean="0"/>
              <a:t>Some warranty issues have occurred over the past year:</a:t>
            </a:r>
            <a:r>
              <a:rPr lang="en-US" altLang="en-US" i="1" baseline="0" dirty="0" smtClean="0"/>
              <a: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i="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i="1" baseline="0" dirty="0" smtClean="0"/>
              <a:t>When you have vehicles issues call the warranty shop first, if it’s not covered under warranty then ask if you still need to take it to that shop,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i="1" baseline="0" dirty="0" smtClean="0"/>
              <a:t>Please use the warranty tracking spreadsheet to document who you talked to and when, this will help if later the item is found to have been covered by the warranty or a manufacturer issue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i="1" baseline="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i="1" baseline="0" dirty="0" smtClean="0"/>
              <a:t>If you’re having issues with the vendor, call me or Fleet Services at DAS. We’re here to help resolve those issues</a:t>
            </a:r>
            <a:endParaRPr lang="en-US" altLang="en-US" i="1" dirty="0" smtClean="0"/>
          </a:p>
        </p:txBody>
      </p:sp>
      <p:sp>
        <p:nvSpPr>
          <p:cNvPr id="4" name="Slide Number Placeholder 3"/>
          <p:cNvSpPr>
            <a:spLocks noGrp="1"/>
          </p:cNvSpPr>
          <p:nvPr>
            <p:ph type="sldNum" sz="quarter" idx="10"/>
          </p:nvPr>
        </p:nvSpPr>
        <p:spPr/>
        <p:txBody>
          <a:bodyPr/>
          <a:lstStyle/>
          <a:p>
            <a:fld id="{9087A410-133C-46AC-9E9A-29185570C9E8}" type="slidenum">
              <a:rPr lang="en-US" smtClean="0"/>
              <a:t>22</a:t>
            </a:fld>
            <a:endParaRPr lang="en-US" dirty="0"/>
          </a:p>
        </p:txBody>
      </p:sp>
    </p:spTree>
    <p:extLst>
      <p:ext uri="{BB962C8B-B14F-4D97-AF65-F5344CB8AC3E}">
        <p14:creationId xmlns:p14="http://schemas.microsoft.com/office/powerpoint/2010/main" val="7226188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23</a:t>
            </a:fld>
            <a:endParaRPr lang="en-US" dirty="0"/>
          </a:p>
        </p:txBody>
      </p:sp>
    </p:spTree>
    <p:extLst>
      <p:ext uri="{BB962C8B-B14F-4D97-AF65-F5344CB8AC3E}">
        <p14:creationId xmlns:p14="http://schemas.microsoft.com/office/powerpoint/2010/main" val="540030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24</a:t>
            </a:fld>
            <a:endParaRPr lang="en-US" dirty="0"/>
          </a:p>
        </p:txBody>
      </p:sp>
    </p:spTree>
    <p:extLst>
      <p:ext uri="{BB962C8B-B14F-4D97-AF65-F5344CB8AC3E}">
        <p14:creationId xmlns:p14="http://schemas.microsoft.com/office/powerpoint/2010/main" val="4138454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25</a:t>
            </a:fld>
            <a:endParaRPr lang="en-US" dirty="0"/>
          </a:p>
        </p:txBody>
      </p:sp>
    </p:spTree>
    <p:extLst>
      <p:ext uri="{BB962C8B-B14F-4D97-AF65-F5344CB8AC3E}">
        <p14:creationId xmlns:p14="http://schemas.microsoft.com/office/powerpoint/2010/main" val="9320420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26</a:t>
            </a:fld>
            <a:endParaRPr lang="en-US" dirty="0"/>
          </a:p>
        </p:txBody>
      </p:sp>
    </p:spTree>
    <p:extLst>
      <p:ext uri="{BB962C8B-B14F-4D97-AF65-F5344CB8AC3E}">
        <p14:creationId xmlns:p14="http://schemas.microsoft.com/office/powerpoint/2010/main" val="2951496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When determining fair and reasonable price, use screen prints as verification</a:t>
            </a:r>
            <a:r>
              <a:rPr lang="en-US" baseline="0" dirty="0" smtClean="0"/>
              <a:t> </a:t>
            </a: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 is a micro-purchase handout on</a:t>
            </a:r>
            <a:r>
              <a:rPr lang="en-US" baseline="0" dirty="0" smtClean="0"/>
              <a:t> the </a:t>
            </a:r>
            <a:r>
              <a:rPr lang="en-US" dirty="0" smtClean="0"/>
              <a:t>back table </a:t>
            </a:r>
          </a:p>
        </p:txBody>
      </p:sp>
      <p:sp>
        <p:nvSpPr>
          <p:cNvPr id="4" name="Slide Number Placeholder 3"/>
          <p:cNvSpPr>
            <a:spLocks noGrp="1"/>
          </p:cNvSpPr>
          <p:nvPr>
            <p:ph type="sldNum" sz="quarter" idx="10"/>
          </p:nvPr>
        </p:nvSpPr>
        <p:spPr/>
        <p:txBody>
          <a:bodyPr/>
          <a:lstStyle/>
          <a:p>
            <a:fld id="{9087A410-133C-46AC-9E9A-29185570C9E8}" type="slidenum">
              <a:rPr lang="en-US" smtClean="0"/>
              <a:t>27</a:t>
            </a:fld>
            <a:endParaRPr lang="en-US" dirty="0"/>
          </a:p>
        </p:txBody>
      </p:sp>
    </p:spTree>
    <p:extLst>
      <p:ext uri="{BB962C8B-B14F-4D97-AF65-F5344CB8AC3E}">
        <p14:creationId xmlns:p14="http://schemas.microsoft.com/office/powerpoint/2010/main" val="34821722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28</a:t>
            </a:fld>
            <a:endParaRPr lang="en-US" dirty="0"/>
          </a:p>
        </p:txBody>
      </p:sp>
    </p:spTree>
    <p:extLst>
      <p:ext uri="{BB962C8B-B14F-4D97-AF65-F5344CB8AC3E}">
        <p14:creationId xmlns:p14="http://schemas.microsoft.com/office/powerpoint/2010/main" val="4025077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Buy America  compliance is required CURRENTLY all rolling stock must have 65% domestic content &amp; final assembly must occur in the US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1" dirty="0" smtClean="0"/>
              <a:t>As you can see from the slide the Buy</a:t>
            </a:r>
            <a:r>
              <a:rPr lang="en-US" altLang="en-US" sz="1200" b="1" baseline="0" dirty="0" smtClean="0"/>
              <a:t> America requirements are increasing for transit vehicles; If you order a bus today that will take 18 months to build and deliver then you will need to meet the 2018 65% Buy America requirement  </a:t>
            </a:r>
            <a:endParaRPr lang="en-US" alt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b="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800" b="1" u="sng" dirty="0" smtClean="0"/>
              <a:t>Rolling stock procurements over $150,000</a:t>
            </a:r>
            <a:r>
              <a:rPr lang="en-US" sz="800" dirty="0" smtClean="0"/>
              <a:t/>
            </a:r>
            <a:br>
              <a:rPr lang="en-US" sz="800" dirty="0" smtClean="0"/>
            </a:br>
            <a:r>
              <a:rPr lang="en-US" sz="800" dirty="0" smtClean="0"/>
              <a:t>(a) The Buy America provisions do not apply to the procurement of buses and other rolling stock (including train control, communication, and traction power equipment), if the cost of components </a:t>
            </a:r>
            <a:r>
              <a:rPr lang="en-US" sz="800" b="0" dirty="0" smtClean="0"/>
              <a:t>produced in the </a:t>
            </a:r>
            <a:r>
              <a:rPr lang="en-US" sz="800" dirty="0" smtClean="0"/>
              <a:t>United States is more than 65 percent of the cost of all components and final assembly takes place in the United States.</a:t>
            </a:r>
          </a:p>
          <a:p>
            <a:r>
              <a:rPr lang="en-US" sz="800" dirty="0" smtClean="0"/>
              <a:t>&amp; Labor costs involved in final assembly are not included in calculating the cost of components</a:t>
            </a:r>
            <a:r>
              <a:rPr lang="en-US" altLang="en-US" sz="800" b="1" dirty="0" smtClean="0"/>
              <a:t/>
            </a:r>
            <a:br>
              <a:rPr lang="en-US" altLang="en-US" sz="800" b="1" dirty="0" smtClean="0"/>
            </a:br>
            <a:r>
              <a:rPr lang="en-US" altLang="en-US" sz="800" b="1" dirty="0" smtClean="0"/>
              <a:t>FTA 49</a:t>
            </a:r>
            <a:r>
              <a:rPr lang="en-US" altLang="en-US" sz="800" b="1" baseline="0" dirty="0" smtClean="0"/>
              <a:t> CFR </a:t>
            </a:r>
            <a:r>
              <a:rPr lang="en-US" sz="800" b="1" dirty="0" smtClean="0"/>
              <a:t>661.21 State Buy America provisions</a:t>
            </a:r>
            <a:r>
              <a:rPr lang="en-US" sz="800" dirty="0" smtClean="0"/>
              <a:t>.(a) Except as provided in paragraph (b) of this section, any State may impose more stringent Buy America or buy national requirements than contained in section 165 of the Act and the regulations in this part.</a:t>
            </a:r>
          </a:p>
          <a:p>
            <a:r>
              <a:rPr lang="en-US" sz="800" dirty="0" smtClean="0"/>
              <a:t>(b) FTA will not participate in contracts governed by the following:</a:t>
            </a:r>
          </a:p>
          <a:p>
            <a:r>
              <a:rPr lang="en-US" sz="800" dirty="0" smtClean="0"/>
              <a:t>(1) State Buy America or Buy National preference provisions which are not as strict as the Federal requirements.</a:t>
            </a:r>
          </a:p>
          <a:p>
            <a:r>
              <a:rPr lang="en-US" sz="800" dirty="0" smtClean="0"/>
              <a:t>(2) State and local Buy National or Buy America preference provisions which are not explicitly set out under State law. For example, administrative interpretations of non-specific State legislation will not control.</a:t>
            </a:r>
          </a:p>
          <a:p>
            <a:r>
              <a:rPr lang="en-US" sz="800" dirty="0" smtClean="0"/>
              <a:t>(3) State and local Buy Local preference provisions.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800" dirty="0" smtClean="0"/>
          </a:p>
        </p:txBody>
      </p:sp>
      <p:sp>
        <p:nvSpPr>
          <p:cNvPr id="4" name="Slide Number Placeholder 3"/>
          <p:cNvSpPr>
            <a:spLocks noGrp="1"/>
          </p:cNvSpPr>
          <p:nvPr>
            <p:ph type="sldNum" sz="quarter" idx="10"/>
          </p:nvPr>
        </p:nvSpPr>
        <p:spPr/>
        <p:txBody>
          <a:bodyPr/>
          <a:lstStyle/>
          <a:p>
            <a:fld id="{9087A410-133C-46AC-9E9A-29185570C9E8}" type="slidenum">
              <a:rPr lang="en-US" smtClean="0"/>
              <a:t>2</a:t>
            </a:fld>
            <a:endParaRPr lang="en-US" dirty="0"/>
          </a:p>
        </p:txBody>
      </p:sp>
    </p:spTree>
    <p:extLst>
      <p:ext uri="{BB962C8B-B14F-4D97-AF65-F5344CB8AC3E}">
        <p14:creationId xmlns:p14="http://schemas.microsoft.com/office/powerpoint/2010/main" val="7530766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29</a:t>
            </a:fld>
            <a:endParaRPr lang="en-US" dirty="0"/>
          </a:p>
        </p:txBody>
      </p:sp>
    </p:spTree>
    <p:extLst>
      <p:ext uri="{BB962C8B-B14F-4D97-AF65-F5344CB8AC3E}">
        <p14:creationId xmlns:p14="http://schemas.microsoft.com/office/powerpoint/2010/main" val="22673442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30</a:t>
            </a:fld>
            <a:endParaRPr lang="en-US" dirty="0"/>
          </a:p>
        </p:txBody>
      </p:sp>
    </p:spTree>
    <p:extLst>
      <p:ext uri="{BB962C8B-B14F-4D97-AF65-F5344CB8AC3E}">
        <p14:creationId xmlns:p14="http://schemas.microsoft.com/office/powerpoint/2010/main" val="17141897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31</a:t>
            </a:fld>
            <a:endParaRPr lang="en-US" dirty="0"/>
          </a:p>
        </p:txBody>
      </p:sp>
    </p:spTree>
    <p:extLst>
      <p:ext uri="{BB962C8B-B14F-4D97-AF65-F5344CB8AC3E}">
        <p14:creationId xmlns:p14="http://schemas.microsoft.com/office/powerpoint/2010/main" val="740308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32</a:t>
            </a:fld>
            <a:endParaRPr lang="en-US" dirty="0"/>
          </a:p>
        </p:txBody>
      </p:sp>
    </p:spTree>
    <p:extLst>
      <p:ext uri="{BB962C8B-B14F-4D97-AF65-F5344CB8AC3E}">
        <p14:creationId xmlns:p14="http://schemas.microsoft.com/office/powerpoint/2010/main" val="3166246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33</a:t>
            </a:fld>
            <a:endParaRPr lang="en-US" dirty="0"/>
          </a:p>
        </p:txBody>
      </p:sp>
    </p:spTree>
    <p:extLst>
      <p:ext uri="{BB962C8B-B14F-4D97-AF65-F5344CB8AC3E}">
        <p14:creationId xmlns:p14="http://schemas.microsoft.com/office/powerpoint/2010/main" val="30483314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34</a:t>
            </a:fld>
            <a:endParaRPr lang="en-US" dirty="0"/>
          </a:p>
        </p:txBody>
      </p:sp>
    </p:spTree>
    <p:extLst>
      <p:ext uri="{BB962C8B-B14F-4D97-AF65-F5344CB8AC3E}">
        <p14:creationId xmlns:p14="http://schemas.microsoft.com/office/powerpoint/2010/main" val="9331040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35</a:t>
            </a:fld>
            <a:endParaRPr lang="en-US" dirty="0"/>
          </a:p>
        </p:txBody>
      </p:sp>
    </p:spTree>
    <p:extLst>
      <p:ext uri="{BB962C8B-B14F-4D97-AF65-F5344CB8AC3E}">
        <p14:creationId xmlns:p14="http://schemas.microsoft.com/office/powerpoint/2010/main" val="20602094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36</a:t>
            </a:fld>
            <a:endParaRPr lang="en-US" dirty="0"/>
          </a:p>
        </p:txBody>
      </p:sp>
    </p:spTree>
    <p:extLst>
      <p:ext uri="{BB962C8B-B14F-4D97-AF65-F5344CB8AC3E}">
        <p14:creationId xmlns:p14="http://schemas.microsoft.com/office/powerpoint/2010/main" val="40683494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37</a:t>
            </a:fld>
            <a:endParaRPr lang="en-US" dirty="0"/>
          </a:p>
        </p:txBody>
      </p:sp>
    </p:spTree>
    <p:extLst>
      <p:ext uri="{BB962C8B-B14F-4D97-AF65-F5344CB8AC3E}">
        <p14:creationId xmlns:p14="http://schemas.microsoft.com/office/powerpoint/2010/main" val="4232442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Ask questions and have them clarified prior to releasing your RFQ</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38</a:t>
            </a:fld>
            <a:endParaRPr lang="en-US" dirty="0"/>
          </a:p>
        </p:txBody>
      </p:sp>
    </p:spTree>
    <p:extLst>
      <p:ext uri="{BB962C8B-B14F-4D97-AF65-F5344CB8AC3E}">
        <p14:creationId xmlns:p14="http://schemas.microsoft.com/office/powerpoint/2010/main" val="47481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majority of purchases on this price agreement will  come from </a:t>
            </a:r>
            <a:r>
              <a:rPr lang="en-US" baseline="0" dirty="0" smtClean="0"/>
              <a:t>ODOT &amp; </a:t>
            </a:r>
            <a:r>
              <a:rPr lang="en-US" dirty="0" smtClean="0"/>
              <a:t>Federal Transit Administration </a:t>
            </a:r>
            <a:r>
              <a:rPr lang="en-US" baseline="0" dirty="0" smtClean="0"/>
              <a:t> grant recipients, for those purchases all of the forms &amp; templates are located on the Rail &amp; Public Transit Website, in the Buying and Managing Vehicles and Assets section (I have placed the link on this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 your best resources are </a:t>
            </a:r>
            <a:r>
              <a:rPr lang="en-US" baseline="0" dirty="0" smtClean="0"/>
              <a:t>the RPTD website, myself, other transit agencies or your reginal transit coordinator. </a:t>
            </a:r>
            <a:endParaRPr lang="en-US" dirty="0" smtClean="0"/>
          </a:p>
        </p:txBody>
      </p:sp>
      <p:sp>
        <p:nvSpPr>
          <p:cNvPr id="4" name="Slide Number Placeholder 3"/>
          <p:cNvSpPr>
            <a:spLocks noGrp="1"/>
          </p:cNvSpPr>
          <p:nvPr>
            <p:ph type="sldNum" sz="quarter" idx="10"/>
          </p:nvPr>
        </p:nvSpPr>
        <p:spPr/>
        <p:txBody>
          <a:bodyPr/>
          <a:lstStyle/>
          <a:p>
            <a:fld id="{9087A410-133C-46AC-9E9A-29185570C9E8}" type="slidenum">
              <a:rPr lang="en-US" smtClean="0"/>
              <a:t>3</a:t>
            </a:fld>
            <a:endParaRPr lang="en-US" dirty="0"/>
          </a:p>
        </p:txBody>
      </p:sp>
    </p:spTree>
    <p:extLst>
      <p:ext uri="{BB962C8B-B14F-4D97-AF65-F5344CB8AC3E}">
        <p14:creationId xmlns:p14="http://schemas.microsoft.com/office/powerpoint/2010/main" val="2881410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t>When writing your specs ask the experts  </a:t>
            </a:r>
            <a:r>
              <a:rPr lang="en-US" sz="1400" dirty="0" smtClean="0"/>
              <a:t>Other Transit Managers, your maintenance staff, your drivers, you can even </a:t>
            </a:r>
            <a:r>
              <a:rPr lang="en-US" sz="1400" baseline="0" dirty="0" smtClean="0"/>
              <a:t>DO MARKET RESEARCH:</a:t>
            </a:r>
            <a:r>
              <a:rPr lang="en-US" sz="1400" dirty="0" smtClean="0"/>
              <a:t> &amp;</a:t>
            </a:r>
            <a:r>
              <a:rPr lang="en-US" sz="1400" baseline="0" dirty="0" smtClean="0"/>
              <a:t> </a:t>
            </a:r>
            <a:r>
              <a:rPr lang="en-US" sz="1400" dirty="0" smtClean="0"/>
              <a:t>ask</a:t>
            </a:r>
            <a:r>
              <a:rPr lang="en-US" sz="1400" baseline="0" dirty="0" smtClean="0"/>
              <a:t> the v</a:t>
            </a:r>
            <a:r>
              <a:rPr lang="en-US" sz="1400" dirty="0" smtClean="0"/>
              <a:t>endors,</a:t>
            </a:r>
            <a:r>
              <a:rPr lang="en-US" sz="1400" baseline="0" dirty="0" smtClean="0"/>
              <a:t> BUT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400" b="1" dirty="0" smtClean="0"/>
              <a:t>When </a:t>
            </a:r>
            <a:r>
              <a:rPr lang="en-US" altLang="en-US" sz="1400" b="0" dirty="0" smtClean="0"/>
              <a:t>performing </a:t>
            </a:r>
            <a:r>
              <a:rPr lang="en-US" altLang="en-US" sz="1400" b="1" dirty="0" smtClean="0"/>
              <a:t>Market Research </a:t>
            </a:r>
            <a:r>
              <a:rPr lang="en-US" altLang="en-US" sz="1400" b="0" baseline="0" dirty="0" smtClean="0"/>
              <a:t>on vehicles you will want to contact ALL the vendors, not just one.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200" b="0" baseline="0" dirty="0" smtClean="0"/>
              <a:t>I also have your previous RFQs and other transit agencies RFQs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altLang="en-US" sz="1200" b="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200" b="0" baseline="0" dirty="0" smtClean="0"/>
              <a:t>Other transit agencies a re a great resource – Basin Transits manager is one of the best!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en-US" sz="1200" b="0" baseline="0" dirty="0" smtClean="0"/>
              <a:t>An example of a  market research question could be: What size air conditioner units are available for this size vehicle? BUT if a vendor gives you the specific specifications for the vehicles they have, basically if they write your specifications THEY CANNOT BID ON YOUR RFQ</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baseline="0" dirty="0" smtClean="0"/>
              <a:t>An example of writing your specs would be the vendor saying –Y</a:t>
            </a:r>
            <a:r>
              <a:rPr lang="en-US" altLang="en-US" sz="1200" b="1" baseline="0" dirty="0" smtClean="0"/>
              <a:t>es we have that,  just write XXQR on your specification sheet.  If Vendors do volunteer to write your SPECS then they are excluded from bidding on that vehicle. </a:t>
            </a:r>
            <a:endParaRPr lang="en-US" altLang="en-US" sz="1200" b="1" dirty="0" smtClean="0"/>
          </a:p>
          <a:p>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4</a:t>
            </a:fld>
            <a:endParaRPr lang="en-US" dirty="0"/>
          </a:p>
        </p:txBody>
      </p:sp>
    </p:spTree>
    <p:extLst>
      <p:ext uri="{BB962C8B-B14F-4D97-AF65-F5344CB8AC3E}">
        <p14:creationId xmlns:p14="http://schemas.microsoft.com/office/powerpoint/2010/main" val="288141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600" b="1" dirty="0" smtClean="0"/>
              <a:t>While writing your specifications</a:t>
            </a:r>
            <a:r>
              <a:rPr lang="en-US" altLang="en-US" sz="1600" b="1" baseline="0" dirty="0" smtClean="0"/>
              <a:t> </a:t>
            </a:r>
            <a:r>
              <a:rPr lang="en-US" altLang="en-US" sz="1600" b="1" dirty="0" smtClean="0"/>
              <a:t>Don’t forget Vehicle purchases include: </a:t>
            </a:r>
            <a:r>
              <a:rPr lang="en-US" altLang="en-US" sz="1600" dirty="0" smtClean="0"/>
              <a:t>Everything necessary to put your vehicle into operation</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6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t>Two-way</a:t>
            </a:r>
            <a:r>
              <a:rPr lang="en-US" altLang="en-US" sz="1600" baseline="0" dirty="0" smtClean="0"/>
              <a:t> </a:t>
            </a:r>
            <a:r>
              <a:rPr lang="en-US" altLang="en-US" sz="1600" dirty="0" smtClean="0"/>
              <a:t>Radios, fire extinguisher,  first aid kits –Bus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6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600" dirty="0" smtClean="0">
                <a:solidFill>
                  <a:srgbClr val="004FC4"/>
                </a:solidFill>
              </a:rPr>
              <a:t>Extended warranties</a:t>
            </a:r>
            <a:r>
              <a:rPr lang="en-US" altLang="en-US" sz="1600" baseline="0" dirty="0" smtClean="0">
                <a:solidFill>
                  <a:srgbClr val="004FC4"/>
                </a:solidFill>
              </a:rPr>
              <a:t> are acceptable, as long as they don’t exceed the federal useful life of the vehicle </a:t>
            </a:r>
            <a:r>
              <a:rPr lang="en-US" altLang="en-US" sz="1600" b="1" dirty="0" smtClean="0">
                <a:solidFill>
                  <a:srgbClr val="004FC4"/>
                </a:solidFill>
              </a:rPr>
              <a:t>DMV license and title fees can never be included in purchase</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altLang="en-US" sz="1600" b="0" dirty="0" smtClean="0">
              <a:solidFill>
                <a:srgbClr val="004FC4"/>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en-US" sz="1600" b="0" dirty="0" smtClean="0">
                <a:solidFill>
                  <a:srgbClr val="004FC4"/>
                </a:solidFill>
              </a:rPr>
              <a:t>Reference</a:t>
            </a:r>
            <a:r>
              <a:rPr lang="en-US" altLang="en-US" sz="1600" b="0" baseline="0" dirty="0" smtClean="0">
                <a:solidFill>
                  <a:srgbClr val="004FC4"/>
                </a:solidFill>
              </a:rPr>
              <a:t> questions must be listed at the end of the RFQ</a:t>
            </a:r>
            <a:endParaRPr lang="en-US" altLang="en-US" sz="1600" b="0" dirty="0" smtClean="0">
              <a:solidFill>
                <a:srgbClr val="004FC4"/>
              </a:solidFill>
            </a:endParaRPr>
          </a:p>
          <a:p>
            <a:endParaRPr lang="en-US" sz="1600" dirty="0"/>
          </a:p>
        </p:txBody>
      </p:sp>
      <p:sp>
        <p:nvSpPr>
          <p:cNvPr id="4" name="Slide Number Placeholder 3"/>
          <p:cNvSpPr>
            <a:spLocks noGrp="1"/>
          </p:cNvSpPr>
          <p:nvPr>
            <p:ph type="sldNum" sz="quarter" idx="10"/>
          </p:nvPr>
        </p:nvSpPr>
        <p:spPr/>
        <p:txBody>
          <a:bodyPr/>
          <a:lstStyle/>
          <a:p>
            <a:fld id="{9087A410-133C-46AC-9E9A-29185570C9E8}" type="slidenum">
              <a:rPr lang="en-US" smtClean="0"/>
              <a:t>5</a:t>
            </a:fld>
            <a:endParaRPr lang="en-US" dirty="0"/>
          </a:p>
        </p:txBody>
      </p:sp>
    </p:spTree>
    <p:extLst>
      <p:ext uri="{BB962C8B-B14F-4D97-AF65-F5344CB8AC3E}">
        <p14:creationId xmlns:p14="http://schemas.microsoft.com/office/powerpoint/2010/main" val="2881410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The RFQ has two specific fields, For your Vehicle Specifications, Your need &amp; your want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600"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the most important is what do you need </a:t>
            </a:r>
            <a:r>
              <a:rPr lang="en-US" sz="1600" dirty="0" smtClean="0"/>
              <a:t>Need – mid</a:t>
            </a:r>
            <a:r>
              <a:rPr lang="en-US" sz="1600" baseline="0" dirty="0" smtClean="0"/>
              <a:t> back seats with grab handles located on the aisle side, a lift or ramp located in the front or rear of your vehicle, </a:t>
            </a:r>
            <a:r>
              <a:rPr lang="en-US" sz="1600" dirty="0" smtClean="0"/>
              <a:t>a bus wrap, radio, first aid kit</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the second aspect is what you want in your new vehicle?</a:t>
            </a:r>
            <a:r>
              <a:rPr lang="en-US" sz="1600" dirty="0" smtClean="0"/>
              <a:t> Want – 6 disc cd changer, auto tire chains</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600" dirty="0" smtClean="0"/>
          </a:p>
        </p:txBody>
      </p:sp>
      <p:sp>
        <p:nvSpPr>
          <p:cNvPr id="4" name="Slide Number Placeholder 3"/>
          <p:cNvSpPr>
            <a:spLocks noGrp="1"/>
          </p:cNvSpPr>
          <p:nvPr>
            <p:ph type="sldNum" sz="quarter" idx="10"/>
          </p:nvPr>
        </p:nvSpPr>
        <p:spPr/>
        <p:txBody>
          <a:bodyPr/>
          <a:lstStyle/>
          <a:p>
            <a:fld id="{9087A410-133C-46AC-9E9A-29185570C9E8}" type="slidenum">
              <a:rPr lang="en-US" smtClean="0"/>
              <a:t>6</a:t>
            </a:fld>
            <a:endParaRPr lang="en-US" dirty="0"/>
          </a:p>
        </p:txBody>
      </p:sp>
    </p:spTree>
    <p:extLst>
      <p:ext uri="{BB962C8B-B14F-4D97-AF65-F5344CB8AC3E}">
        <p14:creationId xmlns:p14="http://schemas.microsoft.com/office/powerpoint/2010/main" val="2881410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baseline="0" dirty="0" smtClean="0"/>
              <a:t>on the RPTD website you will find the RFQ form</a:t>
            </a:r>
          </a:p>
          <a:p>
            <a:endParaRPr lang="en-US" dirty="0"/>
          </a:p>
          <a:p>
            <a:r>
              <a:rPr lang="en-US" dirty="0" smtClean="0"/>
              <a:t>As you can see there is now a “grant funded” check box. I’ve been told, by the vendors, that people love this form and use it even when it’s not a grant funded purchase. So to alleviate calls for the agency's and vendors I have added a check-box to benefit everyone. </a:t>
            </a:r>
          </a:p>
          <a:p>
            <a:r>
              <a:rPr lang="en-US" dirty="0" smtClean="0"/>
              <a:t>In the vendor section I have added a “Meets Buy America Standards” check box, that I hope is self explanatory. All vendors need to certify that</a:t>
            </a:r>
            <a:r>
              <a:rPr lang="en-US" baseline="0" dirty="0" smtClean="0"/>
              <a:t> the vehicle they are selling meets or exceeds Buy America standards</a:t>
            </a:r>
            <a:endParaRPr lang="en-US" dirty="0"/>
          </a:p>
        </p:txBody>
      </p:sp>
      <p:sp>
        <p:nvSpPr>
          <p:cNvPr id="4" name="Slide Number Placeholder 3"/>
          <p:cNvSpPr>
            <a:spLocks noGrp="1"/>
          </p:cNvSpPr>
          <p:nvPr>
            <p:ph type="sldNum" sz="quarter" idx="10"/>
          </p:nvPr>
        </p:nvSpPr>
        <p:spPr/>
        <p:txBody>
          <a:bodyPr/>
          <a:lstStyle/>
          <a:p>
            <a:fld id="{9087A410-133C-46AC-9E9A-29185570C9E8}" type="slidenum">
              <a:rPr lang="en-US" smtClean="0"/>
              <a:t>7</a:t>
            </a:fld>
            <a:endParaRPr lang="en-US" dirty="0"/>
          </a:p>
        </p:txBody>
      </p:sp>
    </p:spTree>
    <p:extLst>
      <p:ext uri="{BB962C8B-B14F-4D97-AF65-F5344CB8AC3E}">
        <p14:creationId xmlns:p14="http://schemas.microsoft.com/office/powerpoint/2010/main" val="2881410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When your RFQ is</a:t>
            </a:r>
            <a:r>
              <a:rPr lang="en-US" sz="1400" baseline="0" dirty="0" smtClean="0"/>
              <a:t> complete and has been reviewed by the Capital Program Coordinator </a:t>
            </a:r>
            <a:r>
              <a:rPr lang="en-US" sz="1400" dirty="0" smtClean="0"/>
              <a:t>you must send it to at least 3 vendors,</a:t>
            </a:r>
            <a:r>
              <a:rPr lang="en-US" sz="1400"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baseline="0" dirty="0" smtClean="0"/>
              <a:t>	with only 4 vendors on the contract it’s just as easy to send it to all 4</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There are other ways to procure</a:t>
            </a:r>
            <a:r>
              <a:rPr lang="en-US" sz="1400" baseline="0" dirty="0" smtClean="0"/>
              <a:t> a vehicle, we’ll start with Mini-vans</a:t>
            </a:r>
            <a:endParaRPr lang="en-US" sz="1400" dirty="0"/>
          </a:p>
        </p:txBody>
      </p:sp>
      <p:sp>
        <p:nvSpPr>
          <p:cNvPr id="4" name="Slide Number Placeholder 3"/>
          <p:cNvSpPr>
            <a:spLocks noGrp="1"/>
          </p:cNvSpPr>
          <p:nvPr>
            <p:ph type="sldNum" sz="quarter" idx="10"/>
          </p:nvPr>
        </p:nvSpPr>
        <p:spPr/>
        <p:txBody>
          <a:bodyPr/>
          <a:lstStyle/>
          <a:p>
            <a:fld id="{9087A410-133C-46AC-9E9A-29185570C9E8}" type="slidenum">
              <a:rPr lang="en-US" smtClean="0"/>
              <a:t>8</a:t>
            </a:fld>
            <a:endParaRPr lang="en-US" dirty="0"/>
          </a:p>
        </p:txBody>
      </p:sp>
    </p:spTree>
    <p:extLst>
      <p:ext uri="{BB962C8B-B14F-4D97-AF65-F5344CB8AC3E}">
        <p14:creationId xmlns:p14="http://schemas.microsoft.com/office/powerpoint/2010/main" val="288141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1CC167A7-6BDF-4625-83FC-2F003A31BE3E}" type="datetime1">
              <a:rPr lang="en-US" smtClean="0"/>
              <a:t>6/7/2018</a:t>
            </a:fld>
            <a:endParaRPr lang="en-US" dirty="0"/>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dirty="0" smtClean="0"/>
              <a:t>2018 Procurement Guidance</a:t>
            </a:r>
            <a:endParaRPr lang="en-US" dirty="0"/>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6A387592-95D5-4B91-9826-7FDA8D9DC6CB}"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CB77EC7-ABE6-4691-83EB-8FC6D60AE309}" type="datetime1">
              <a:rPr lang="en-US" smtClean="0"/>
              <a:t>6/7/2018</a:t>
            </a:fld>
            <a:endParaRPr lang="en-US" dirty="0"/>
          </a:p>
        </p:txBody>
      </p:sp>
      <p:sp>
        <p:nvSpPr>
          <p:cNvPr id="5" name="Footer Placeholder 4"/>
          <p:cNvSpPr>
            <a:spLocks noGrp="1"/>
          </p:cNvSpPr>
          <p:nvPr>
            <p:ph type="ftr" sz="quarter" idx="11"/>
          </p:nvPr>
        </p:nvSpPr>
        <p:spPr/>
        <p:txBody>
          <a:bodyPr/>
          <a:lstStyle/>
          <a:p>
            <a:r>
              <a:rPr lang="en-US" dirty="0" smtClean="0"/>
              <a:t>2018 Procurement Guidance</a:t>
            </a:r>
            <a:endParaRPr lang="en-US" dirty="0"/>
          </a:p>
        </p:txBody>
      </p:sp>
      <p:sp>
        <p:nvSpPr>
          <p:cNvPr id="6" name="Slide Number Placeholder 5"/>
          <p:cNvSpPr>
            <a:spLocks noGrp="1"/>
          </p:cNvSpPr>
          <p:nvPr>
            <p:ph type="sldNum" sz="quarter" idx="12"/>
          </p:nvPr>
        </p:nvSpPr>
        <p:spPr/>
        <p:txBody>
          <a:bodyPr/>
          <a:lstStyle/>
          <a:p>
            <a:fld id="{6A387592-95D5-4B91-9826-7FDA8D9DC6CB}"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B6668A7-E5A2-42CC-A945-07AE410433F8}" type="datetime1">
              <a:rPr lang="en-US" smtClean="0"/>
              <a:t>6/7/2018</a:t>
            </a:fld>
            <a:endParaRPr lang="en-US" dirty="0"/>
          </a:p>
        </p:txBody>
      </p:sp>
      <p:sp>
        <p:nvSpPr>
          <p:cNvPr id="5" name="Footer Placeholder 4"/>
          <p:cNvSpPr>
            <a:spLocks noGrp="1"/>
          </p:cNvSpPr>
          <p:nvPr>
            <p:ph type="ftr" sz="quarter" idx="11"/>
          </p:nvPr>
        </p:nvSpPr>
        <p:spPr/>
        <p:txBody>
          <a:bodyPr/>
          <a:lstStyle/>
          <a:p>
            <a:r>
              <a:rPr lang="en-US" dirty="0" smtClean="0"/>
              <a:t>2018 Procurement Guidance</a:t>
            </a:r>
            <a:endParaRPr lang="en-US" dirty="0"/>
          </a:p>
        </p:txBody>
      </p:sp>
      <p:sp>
        <p:nvSpPr>
          <p:cNvPr id="6" name="Slide Number Placeholder 5"/>
          <p:cNvSpPr>
            <a:spLocks noGrp="1"/>
          </p:cNvSpPr>
          <p:nvPr>
            <p:ph type="sldNum" sz="quarter" idx="12"/>
          </p:nvPr>
        </p:nvSpPr>
        <p:spPr/>
        <p:txBody>
          <a:bodyPr/>
          <a:lstStyle/>
          <a:p>
            <a:fld id="{6A387592-95D5-4B91-9826-7FDA8D9DC6CB}"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B921CA6-1551-45D6-9552-C70966AB66AD}" type="datetime1">
              <a:rPr lang="en-US" smtClean="0"/>
              <a:t>6/7/2018</a:t>
            </a:fld>
            <a:endParaRPr lang="en-US" dirty="0"/>
          </a:p>
        </p:txBody>
      </p:sp>
      <p:sp>
        <p:nvSpPr>
          <p:cNvPr id="9" name="Slide Number Placeholder 8"/>
          <p:cNvSpPr>
            <a:spLocks noGrp="1"/>
          </p:cNvSpPr>
          <p:nvPr>
            <p:ph type="sldNum" sz="quarter" idx="15"/>
          </p:nvPr>
        </p:nvSpPr>
        <p:spPr/>
        <p:txBody>
          <a:bodyPr rtlCol="0"/>
          <a:lstStyle/>
          <a:p>
            <a:fld id="{6A387592-95D5-4B91-9826-7FDA8D9DC6CB}" type="slidenum">
              <a:rPr lang="en-US" smtClean="0"/>
              <a:t>‹#›</a:t>
            </a:fld>
            <a:endParaRPr lang="en-US" dirty="0"/>
          </a:p>
        </p:txBody>
      </p:sp>
      <p:sp>
        <p:nvSpPr>
          <p:cNvPr id="10" name="Footer Placeholder 9"/>
          <p:cNvSpPr>
            <a:spLocks noGrp="1"/>
          </p:cNvSpPr>
          <p:nvPr>
            <p:ph type="ftr" sz="quarter" idx="16"/>
          </p:nvPr>
        </p:nvSpPr>
        <p:spPr/>
        <p:txBody>
          <a:bodyPr rtlCol="0"/>
          <a:lstStyle/>
          <a:p>
            <a:r>
              <a:rPr lang="en-US" dirty="0" smtClean="0"/>
              <a:t>2018 Procurement Guidance</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99317CA4-3FB4-499E-AFB5-521670ADA802}" type="datetime1">
              <a:rPr lang="en-US" smtClean="0"/>
              <a:t>6/7/2018</a:t>
            </a:fld>
            <a:endParaRPr lang="en-US" dirty="0"/>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dirty="0" smtClean="0"/>
              <a:t>2018 Procurement Guidance</a:t>
            </a:r>
            <a:endParaRPr lang="en-US" dirty="0"/>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Slide Number Placeholder 5"/>
          <p:cNvSpPr>
            <a:spLocks noGrp="1"/>
          </p:cNvSpPr>
          <p:nvPr>
            <p:ph type="sldNum" sz="quarter" idx="12"/>
          </p:nvPr>
        </p:nvSpPr>
        <p:spPr bwMode="auto">
          <a:xfrm>
            <a:off x="1340616" y="4928702"/>
            <a:ext cx="609600" cy="517524"/>
          </a:xfrm>
        </p:spPr>
        <p:txBody>
          <a:bodyPr/>
          <a:lstStyle/>
          <a:p>
            <a:fld id="{6A387592-95D5-4B91-9826-7FDA8D9DC6CB}" type="slidenum">
              <a:rPr lang="en-US" smtClean="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86C5635D-AFDA-46C8-B8D0-CD80F82F755B}" type="datetime1">
              <a:rPr lang="en-US" smtClean="0"/>
              <a:t>6/7/2018</a:t>
            </a:fld>
            <a:endParaRPr lang="en-US" dirty="0"/>
          </a:p>
        </p:txBody>
      </p:sp>
      <p:sp>
        <p:nvSpPr>
          <p:cNvPr id="6" name="Footer Placeholder 5"/>
          <p:cNvSpPr>
            <a:spLocks noGrp="1"/>
          </p:cNvSpPr>
          <p:nvPr>
            <p:ph type="ftr" sz="quarter" idx="11"/>
          </p:nvPr>
        </p:nvSpPr>
        <p:spPr/>
        <p:txBody>
          <a:bodyPr/>
          <a:lstStyle/>
          <a:p>
            <a:r>
              <a:rPr lang="en-US" dirty="0" smtClean="0"/>
              <a:t>2018 Procurement Guidance</a:t>
            </a:r>
            <a:endParaRPr lang="en-US" dirty="0"/>
          </a:p>
        </p:txBody>
      </p:sp>
      <p:sp>
        <p:nvSpPr>
          <p:cNvPr id="7" name="Slide Number Placeholder 6"/>
          <p:cNvSpPr>
            <a:spLocks noGrp="1"/>
          </p:cNvSpPr>
          <p:nvPr>
            <p:ph type="sldNum" sz="quarter" idx="12"/>
          </p:nvPr>
        </p:nvSpPr>
        <p:spPr/>
        <p:txBody>
          <a:bodyPr/>
          <a:lstStyle/>
          <a:p>
            <a:fld id="{6A387592-95D5-4B91-9826-7FDA8D9DC6CB}" type="slidenum">
              <a:rPr lang="en-US" smtClean="0"/>
              <a:t>‹#›</a:t>
            </a:fld>
            <a:endParaRPr lang="en-US" dirty="0"/>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741ABE13-3D8A-4FF6-B8F3-A5183DF64491}" type="datetime1">
              <a:rPr lang="en-US" smtClean="0"/>
              <a:t>6/7/2018</a:t>
            </a:fld>
            <a:endParaRPr lang="en-US" dirty="0"/>
          </a:p>
        </p:txBody>
      </p:sp>
      <p:sp>
        <p:nvSpPr>
          <p:cNvPr id="8" name="Footer Placeholder 7"/>
          <p:cNvSpPr>
            <a:spLocks noGrp="1"/>
          </p:cNvSpPr>
          <p:nvPr>
            <p:ph type="ftr" sz="quarter" idx="11"/>
          </p:nvPr>
        </p:nvSpPr>
        <p:spPr/>
        <p:txBody>
          <a:bodyPr/>
          <a:lstStyle/>
          <a:p>
            <a:r>
              <a:rPr lang="en-US" dirty="0" smtClean="0"/>
              <a:t>2018 Procurement Guidance</a:t>
            </a:r>
            <a:endParaRPr lang="en-US" dirty="0"/>
          </a:p>
        </p:txBody>
      </p:sp>
      <p:sp>
        <p:nvSpPr>
          <p:cNvPr id="9" name="Slide Number Placeholder 8"/>
          <p:cNvSpPr>
            <a:spLocks noGrp="1"/>
          </p:cNvSpPr>
          <p:nvPr>
            <p:ph type="sldNum" sz="quarter" idx="12"/>
          </p:nvPr>
        </p:nvSpPr>
        <p:spPr/>
        <p:txBody>
          <a:bodyPr/>
          <a:lstStyle/>
          <a:p>
            <a:fld id="{6A387592-95D5-4B91-9826-7FDA8D9DC6CB}" type="slidenum">
              <a:rPr lang="en-US" smtClean="0"/>
              <a:t>‹#›</a:t>
            </a:fld>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B27A1802-C70B-4FB5-B6D8-8CC5766706E8}" type="datetime1">
              <a:rPr lang="en-US" smtClean="0"/>
              <a:t>6/7/2018</a:t>
            </a:fld>
            <a:endParaRPr lang="en-US" dirty="0"/>
          </a:p>
        </p:txBody>
      </p:sp>
      <p:sp>
        <p:nvSpPr>
          <p:cNvPr id="7" name="Slide Number Placeholder 6"/>
          <p:cNvSpPr>
            <a:spLocks noGrp="1"/>
          </p:cNvSpPr>
          <p:nvPr>
            <p:ph type="sldNum" sz="quarter" idx="11"/>
          </p:nvPr>
        </p:nvSpPr>
        <p:spPr/>
        <p:txBody>
          <a:bodyPr rtlCol="0"/>
          <a:lstStyle/>
          <a:p>
            <a:fld id="{6A387592-95D5-4B91-9826-7FDA8D9DC6CB}" type="slidenum">
              <a:rPr lang="en-US" smtClean="0"/>
              <a:t>‹#›</a:t>
            </a:fld>
            <a:endParaRPr lang="en-US" dirty="0"/>
          </a:p>
        </p:txBody>
      </p:sp>
      <p:sp>
        <p:nvSpPr>
          <p:cNvPr id="8" name="Footer Placeholder 7"/>
          <p:cNvSpPr>
            <a:spLocks noGrp="1"/>
          </p:cNvSpPr>
          <p:nvPr>
            <p:ph type="ftr" sz="quarter" idx="12"/>
          </p:nvPr>
        </p:nvSpPr>
        <p:spPr/>
        <p:txBody>
          <a:bodyPr rtlCol="0"/>
          <a:lstStyle/>
          <a:p>
            <a:r>
              <a:rPr lang="en-US" dirty="0" smtClean="0"/>
              <a:t>2018 Procurement Guidance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2C61B6-F5FD-443D-BC27-372A43682C50}" type="datetime1">
              <a:rPr lang="en-US" smtClean="0"/>
              <a:t>6/7/2018</a:t>
            </a:fld>
            <a:endParaRPr lang="en-US" dirty="0"/>
          </a:p>
        </p:txBody>
      </p:sp>
      <p:sp>
        <p:nvSpPr>
          <p:cNvPr id="3" name="Footer Placeholder 2"/>
          <p:cNvSpPr>
            <a:spLocks noGrp="1"/>
          </p:cNvSpPr>
          <p:nvPr>
            <p:ph type="ftr" sz="quarter" idx="11"/>
          </p:nvPr>
        </p:nvSpPr>
        <p:spPr/>
        <p:txBody>
          <a:bodyPr/>
          <a:lstStyle/>
          <a:p>
            <a:r>
              <a:rPr lang="en-US" dirty="0" smtClean="0"/>
              <a:t>2018 Procurement Guidance</a:t>
            </a:r>
            <a:endParaRPr lang="en-US" dirty="0"/>
          </a:p>
        </p:txBody>
      </p:sp>
      <p:sp>
        <p:nvSpPr>
          <p:cNvPr id="4" name="Slide Number Placeholder 3"/>
          <p:cNvSpPr>
            <a:spLocks noGrp="1"/>
          </p:cNvSpPr>
          <p:nvPr>
            <p:ph type="sldNum" sz="quarter" idx="12"/>
          </p:nvPr>
        </p:nvSpPr>
        <p:spPr/>
        <p:txBody>
          <a:bodyPr/>
          <a:lstStyle/>
          <a:p>
            <a:fld id="{6A387592-95D5-4B91-9826-7FDA8D9DC6CB}"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B854856B-219A-405D-B6BD-3F55985F6998}" type="datetime1">
              <a:rPr lang="en-US" smtClean="0"/>
              <a:t>6/7/2018</a:t>
            </a:fld>
            <a:endParaRPr lang="en-US" dirty="0"/>
          </a:p>
        </p:txBody>
      </p:sp>
      <p:sp>
        <p:nvSpPr>
          <p:cNvPr id="22" name="Slide Number Placeholder 21"/>
          <p:cNvSpPr>
            <a:spLocks noGrp="1"/>
          </p:cNvSpPr>
          <p:nvPr>
            <p:ph type="sldNum" sz="quarter" idx="15"/>
          </p:nvPr>
        </p:nvSpPr>
        <p:spPr/>
        <p:txBody>
          <a:bodyPr rtlCol="0"/>
          <a:lstStyle/>
          <a:p>
            <a:fld id="{6A387592-95D5-4B91-9826-7FDA8D9DC6CB}" type="slidenum">
              <a:rPr lang="en-US" smtClean="0"/>
              <a:t>‹#›</a:t>
            </a:fld>
            <a:endParaRPr lang="en-US" dirty="0"/>
          </a:p>
        </p:txBody>
      </p:sp>
      <p:sp>
        <p:nvSpPr>
          <p:cNvPr id="23" name="Footer Placeholder 22"/>
          <p:cNvSpPr>
            <a:spLocks noGrp="1"/>
          </p:cNvSpPr>
          <p:nvPr>
            <p:ph type="ftr" sz="quarter" idx="16"/>
          </p:nvPr>
        </p:nvSpPr>
        <p:spPr/>
        <p:txBody>
          <a:bodyPr rtlCol="0"/>
          <a:lstStyle/>
          <a:p>
            <a:r>
              <a:rPr lang="en-US" dirty="0" smtClean="0"/>
              <a:t>2018 Procurement Guidance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dirty="0"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A0C5E75F-262C-4970-A936-8EB209088D01}" type="datetime1">
              <a:rPr lang="en-US" smtClean="0"/>
              <a:t>6/7/2018</a:t>
            </a:fld>
            <a:endParaRPr lang="en-US" dirty="0"/>
          </a:p>
        </p:txBody>
      </p:sp>
      <p:sp>
        <p:nvSpPr>
          <p:cNvPr id="18" name="Slide Number Placeholder 17"/>
          <p:cNvSpPr>
            <a:spLocks noGrp="1"/>
          </p:cNvSpPr>
          <p:nvPr>
            <p:ph type="sldNum" sz="quarter" idx="11"/>
          </p:nvPr>
        </p:nvSpPr>
        <p:spPr/>
        <p:txBody>
          <a:bodyPr rtlCol="0"/>
          <a:lstStyle/>
          <a:p>
            <a:fld id="{6A387592-95D5-4B91-9826-7FDA8D9DC6CB}" type="slidenum">
              <a:rPr lang="en-US" smtClean="0"/>
              <a:t>‹#›</a:t>
            </a:fld>
            <a:endParaRPr lang="en-US" dirty="0"/>
          </a:p>
        </p:txBody>
      </p:sp>
      <p:sp>
        <p:nvSpPr>
          <p:cNvPr id="21" name="Footer Placeholder 20"/>
          <p:cNvSpPr>
            <a:spLocks noGrp="1"/>
          </p:cNvSpPr>
          <p:nvPr>
            <p:ph type="ftr" sz="quarter" idx="12"/>
          </p:nvPr>
        </p:nvSpPr>
        <p:spPr/>
        <p:txBody>
          <a:bodyPr rtlCol="0"/>
          <a:lstStyle/>
          <a:p>
            <a:r>
              <a:rPr lang="en-US" dirty="0" smtClean="0"/>
              <a:t>2018 Procurement Guidance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6FC96DD-A54D-41D8-8BC1-44E2F5687205}" type="datetime1">
              <a:rPr lang="en-US" smtClean="0"/>
              <a:t>6/7/2018</a:t>
            </a:fld>
            <a:endParaRPr lang="en-US" dirty="0"/>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dirty="0" smtClean="0"/>
              <a:t>2018 Procurement Guidance</a:t>
            </a:r>
            <a:endParaRPr lang="en-US" dirty="0"/>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6A387592-95D5-4B91-9826-7FDA8D9DC6CB}"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oregon.gov/odot/RPTD/Pages/Buy-a-Vehicle.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https://www.oregon.gov/ODOT/RPTD/RPTD%20Document%20Library/vehicle-purchase-order-form.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ransit.dot.gov/regulations-and-guidance/civil-rights-ada/eligible-tvms-list"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oregon.gov/ODOT/RPTD/RPTD%20Document%20Library/certification-of-equivalent-service.pdf"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oregon.gov/odot/RPTD/RPTD%20Document%20Library/vehicle-purchase-reimbursement-instructions.pdf"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regon.gov/odot/RPTD/RPTD%20Document%20Library/vehicle-purchase-reimbursement-instructions.pdf"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oregon.gov/odot/RPTD/Pages/Maintain-an-Asset.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hyperlink" Target="https://www.transit.dot.gov/sites/fta.dot.gov/files/docs/funding/procurement/8286/fta-best-practices-procurement-and-lessons-learned-manual-2016.pdf" TargetMode="External"/><Relationship Id="rId4" Type="http://schemas.openxmlformats.org/officeDocument/2006/relationships/hyperlink" Target="https://www.transit.dot.gov/sites/fta.dot.gov/files/docs/Third%20Party%20Contracting%20Guidance%20(Circular%204220.1F).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oregon.gov/odot/RPTD/Pages/Procurement.aspx"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4800600"/>
            <a:ext cx="7117180" cy="1089025"/>
          </a:xfrm>
        </p:spPr>
        <p:txBody>
          <a:bodyPr>
            <a:normAutofit fontScale="90000"/>
          </a:bodyPr>
          <a:lstStyle/>
          <a:p>
            <a:pPr algn="ctr"/>
            <a:r>
              <a:rPr lang="en-US" sz="4200" dirty="0" smtClean="0"/>
              <a:t>2018 Procurement Training </a:t>
            </a:r>
            <a:endParaRPr lang="en-US" sz="4200" dirty="0"/>
          </a:p>
        </p:txBody>
      </p:sp>
      <p:pic>
        <p:nvPicPr>
          <p:cNvPr id="20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6366" y="6019800"/>
            <a:ext cx="2408710" cy="74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S0442c\ftp\outgoing\2015_Bus_Rodeo\M15-141DSC_56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58428" y="944023"/>
            <a:ext cx="5095924" cy="3321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8369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724400" cy="1143000"/>
          </a:xfrm>
        </p:spPr>
        <p:txBody>
          <a:bodyPr/>
          <a:lstStyle/>
          <a:p>
            <a:pPr algn="ctr"/>
            <a:r>
              <a:rPr lang="en-US" b="1" dirty="0" smtClean="0"/>
              <a:t>Vehicle Purchases </a:t>
            </a:r>
            <a:br>
              <a:rPr lang="en-US" b="1" dirty="0" smtClean="0"/>
            </a:br>
            <a:r>
              <a:rPr lang="en-US" b="1" dirty="0" smtClean="0"/>
              <a:t>Altoona Summary</a:t>
            </a:r>
            <a:endParaRPr lang="en-US" b="1" dirty="0"/>
          </a:p>
        </p:txBody>
      </p:sp>
      <p:grpSp>
        <p:nvGrpSpPr>
          <p:cNvPr id="7" name="Group 6"/>
          <p:cNvGrpSpPr/>
          <p:nvPr/>
        </p:nvGrpSpPr>
        <p:grpSpPr>
          <a:xfrm>
            <a:off x="5664795" y="72290"/>
            <a:ext cx="3114955" cy="1233069"/>
            <a:chOff x="5664795" y="72290"/>
            <a:chExt cx="3114955" cy="1402346"/>
          </a:xfrm>
        </p:grpSpPr>
        <p:sp>
          <p:nvSpPr>
            <p:cNvPr id="5" name="Rectangle 4"/>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6"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Footer Placeholder 2"/>
          <p:cNvSpPr>
            <a:spLocks noGrp="1"/>
          </p:cNvSpPr>
          <p:nvPr>
            <p:ph type="ftr" sz="quarter" idx="16"/>
          </p:nvPr>
        </p:nvSpPr>
        <p:spPr/>
        <p:txBody>
          <a:bodyPr/>
          <a:lstStyle/>
          <a:p>
            <a:r>
              <a:rPr lang="en-US" dirty="0" smtClean="0"/>
              <a:t>2018 Procurement Guidance</a:t>
            </a:r>
            <a:endParaRPr lang="en-US" dirty="0"/>
          </a:p>
        </p:txBody>
      </p:sp>
      <p:sp>
        <p:nvSpPr>
          <p:cNvPr id="12" name="Content Placeholder 11"/>
          <p:cNvSpPr>
            <a:spLocks noGrp="1"/>
          </p:cNvSpPr>
          <p:nvPr>
            <p:ph sz="quarter" idx="1"/>
          </p:nvPr>
        </p:nvSpPr>
        <p:spPr>
          <a:xfrm>
            <a:off x="152400" y="1474636"/>
            <a:ext cx="8229600" cy="5383364"/>
          </a:xfrm>
        </p:spPr>
        <p:txBody>
          <a:bodyPr>
            <a:normAutofit fontScale="62500" lnSpcReduction="20000"/>
          </a:bodyPr>
          <a:lstStyle/>
          <a:p>
            <a:pPr marL="0" indent="0" algn="ctr">
              <a:buNone/>
            </a:pPr>
            <a:r>
              <a:rPr lang="en-US" sz="3300" b="1" dirty="0" smtClean="0">
                <a:solidFill>
                  <a:srgbClr val="FF0000"/>
                </a:solidFill>
              </a:rPr>
              <a:t>ALTOONA EXECUTIVE SUMMARY</a:t>
            </a:r>
          </a:p>
          <a:p>
            <a:pPr marL="0" indent="0">
              <a:buNone/>
            </a:pPr>
            <a:r>
              <a:rPr lang="en-US" dirty="0" smtClean="0"/>
              <a:t>Eldorado </a:t>
            </a:r>
            <a:r>
              <a:rPr lang="en-US" dirty="0"/>
              <a:t>National submitted a model 240 Aerotech, diesel powered 17 seat bus</a:t>
            </a:r>
            <a:r>
              <a:rPr lang="en-US" dirty="0" smtClean="0"/>
              <a:t>, for </a:t>
            </a:r>
            <a:r>
              <a:rPr lang="en-US" dirty="0"/>
              <a:t>a Partial </a:t>
            </a:r>
            <a:r>
              <a:rPr lang="en-US" dirty="0" smtClean="0"/>
              <a:t>STURAA </a:t>
            </a:r>
            <a:r>
              <a:rPr lang="en-US" dirty="0"/>
              <a:t>Test in the 7yr/200,000 mile category. The Federal </a:t>
            </a:r>
            <a:r>
              <a:rPr lang="en-US" dirty="0" smtClean="0"/>
              <a:t>Transit Administration </a:t>
            </a:r>
            <a:r>
              <a:rPr lang="en-US" dirty="0"/>
              <a:t>determined that the </a:t>
            </a:r>
            <a:r>
              <a:rPr lang="en-US" dirty="0" smtClean="0"/>
              <a:t>following </a:t>
            </a:r>
            <a:r>
              <a:rPr lang="en-US" dirty="0"/>
              <a:t>tests would be </a:t>
            </a:r>
            <a:r>
              <a:rPr lang="en-US" dirty="0" smtClean="0"/>
              <a:t>performed</a:t>
            </a:r>
            <a:r>
              <a:rPr lang="en-US" dirty="0"/>
              <a:t>: </a:t>
            </a:r>
            <a:endParaRPr lang="en-US" dirty="0" smtClean="0"/>
          </a:p>
          <a:p>
            <a:pPr lvl="1"/>
            <a:r>
              <a:rPr lang="en-US" sz="2400" dirty="0"/>
              <a:t>1.2 Servicing,  </a:t>
            </a:r>
            <a:r>
              <a:rPr lang="en-US" sz="2400" dirty="0" smtClean="0"/>
              <a:t>Preventive Maintenance</a:t>
            </a:r>
            <a:r>
              <a:rPr lang="en-US" sz="2400" dirty="0"/>
              <a:t>, </a:t>
            </a:r>
            <a:r>
              <a:rPr lang="en-US" sz="2400" dirty="0" smtClean="0"/>
              <a:t>Repair </a:t>
            </a:r>
            <a:r>
              <a:rPr lang="en-US" sz="2400" dirty="0"/>
              <a:t>&amp; </a:t>
            </a:r>
            <a:r>
              <a:rPr lang="en-US" sz="2400" dirty="0" smtClean="0"/>
              <a:t>Maintenance; </a:t>
            </a:r>
            <a:r>
              <a:rPr lang="en-US" sz="2400" dirty="0"/>
              <a:t>2. </a:t>
            </a:r>
            <a:r>
              <a:rPr lang="en-US" sz="2400" dirty="0" smtClean="0"/>
              <a:t>Reliability </a:t>
            </a:r>
            <a:r>
              <a:rPr lang="en-US" sz="2400" dirty="0"/>
              <a:t>and </a:t>
            </a:r>
            <a:r>
              <a:rPr lang="en-US" sz="2400" dirty="0" smtClean="0"/>
              <a:t>5.7 Structural Durability Test. </a:t>
            </a:r>
            <a:endParaRPr lang="en-US" sz="2400" dirty="0"/>
          </a:p>
          <a:p>
            <a:pPr marL="0" indent="0">
              <a:buNone/>
            </a:pPr>
            <a:r>
              <a:rPr lang="en-US" dirty="0" smtClean="0"/>
              <a:t>The odometer reading </a:t>
            </a:r>
            <a:r>
              <a:rPr lang="en-US" dirty="0"/>
              <a:t>at the time of delivery was 1,196 miles. Testing started </a:t>
            </a:r>
            <a:r>
              <a:rPr lang="en-US" dirty="0" smtClean="0"/>
              <a:t>on August </a:t>
            </a:r>
            <a:r>
              <a:rPr lang="en-US" dirty="0"/>
              <a:t>1, 2000 </a:t>
            </a:r>
            <a:r>
              <a:rPr lang="en-US" dirty="0" smtClean="0"/>
              <a:t>and was </a:t>
            </a:r>
            <a:r>
              <a:rPr lang="en-US" dirty="0"/>
              <a:t>completed on October </a:t>
            </a:r>
            <a:r>
              <a:rPr lang="en-US" dirty="0" smtClean="0"/>
              <a:t>6, 2000. </a:t>
            </a:r>
            <a:r>
              <a:rPr lang="en-US" dirty="0"/>
              <a:t>The Check-In section of </a:t>
            </a:r>
            <a:r>
              <a:rPr lang="en-US" dirty="0" smtClean="0"/>
              <a:t>the report </a:t>
            </a:r>
            <a:r>
              <a:rPr lang="en-US" dirty="0"/>
              <a:t>provides a description of the bus and specifies its major components.</a:t>
            </a:r>
          </a:p>
          <a:p>
            <a:r>
              <a:rPr lang="en-US" dirty="0"/>
              <a:t>The primary part of this partial test was the </a:t>
            </a:r>
            <a:r>
              <a:rPr lang="en-US" b="1" dirty="0"/>
              <a:t>Structural Durability Test</a:t>
            </a:r>
            <a:r>
              <a:rPr lang="en-US" dirty="0"/>
              <a:t>, w</a:t>
            </a:r>
            <a:r>
              <a:rPr lang="en-US" dirty="0" smtClean="0"/>
              <a:t>hich also provides </a:t>
            </a:r>
            <a:r>
              <a:rPr lang="en-US" dirty="0"/>
              <a:t>the </a:t>
            </a:r>
            <a:r>
              <a:rPr lang="en-US" dirty="0" smtClean="0"/>
              <a:t>information </a:t>
            </a:r>
            <a:r>
              <a:rPr lang="en-US" dirty="0"/>
              <a:t>for the Maintainability and Reliability results. The </a:t>
            </a:r>
            <a:r>
              <a:rPr lang="en-US" dirty="0" smtClean="0"/>
              <a:t>Structural Durability </a:t>
            </a:r>
            <a:r>
              <a:rPr lang="en-US" dirty="0"/>
              <a:t>Test was started on August 7, 2000 and was completed on September26, 2000.</a:t>
            </a:r>
          </a:p>
          <a:p>
            <a:r>
              <a:rPr lang="en-US" dirty="0"/>
              <a:t>The first segment of the Structural Durability Test was performed with the </a:t>
            </a:r>
            <a:r>
              <a:rPr lang="en-US" dirty="0" smtClean="0"/>
              <a:t>bus loaded </a:t>
            </a:r>
            <a:r>
              <a:rPr lang="en-US" dirty="0"/>
              <a:t>to a GVW of </a:t>
            </a:r>
            <a:r>
              <a:rPr lang="en-US" dirty="0" smtClean="0"/>
              <a:t>14,000lbs</a:t>
            </a:r>
            <a:r>
              <a:rPr lang="en-US" dirty="0"/>
              <a:t>. The number of standing passengers was reduced </a:t>
            </a:r>
            <a:r>
              <a:rPr lang="en-US" dirty="0" smtClean="0"/>
              <a:t>from 17 </a:t>
            </a:r>
            <a:r>
              <a:rPr lang="en-US" dirty="0"/>
              <a:t>standees and one wheelchair position, to 5 standees and one wheelchair position (</a:t>
            </a:r>
            <a:r>
              <a:rPr lang="en-US" dirty="0" smtClean="0"/>
              <a:t>600 lb </a:t>
            </a:r>
            <a:r>
              <a:rPr lang="en-US" dirty="0"/>
              <a:t>per. wheelchair position). The reduction </a:t>
            </a:r>
            <a:r>
              <a:rPr lang="en-US" dirty="0" smtClean="0"/>
              <a:t>in </a:t>
            </a:r>
            <a:r>
              <a:rPr lang="en-US" dirty="0"/>
              <a:t>passenger weight was necessary to </a:t>
            </a:r>
            <a:r>
              <a:rPr lang="en-US" dirty="0" smtClean="0"/>
              <a:t>avoid exceeding </a:t>
            </a:r>
            <a:r>
              <a:rPr lang="en-US" dirty="0"/>
              <a:t>the GAWR (9,450 </a:t>
            </a:r>
            <a:r>
              <a:rPr lang="en-US" dirty="0" smtClean="0"/>
              <a:t>lbs</a:t>
            </a:r>
            <a:r>
              <a:rPr lang="en-US" dirty="0"/>
              <a:t>.) of the rear axle. The middle segment was </a:t>
            </a:r>
            <a:r>
              <a:rPr lang="en-US" dirty="0" smtClean="0"/>
              <a:t>performed at </a:t>
            </a:r>
            <a:r>
              <a:rPr lang="en-US" dirty="0"/>
              <a:t>a SLW of 13,275 </a:t>
            </a:r>
            <a:r>
              <a:rPr lang="en-US" dirty="0" smtClean="0"/>
              <a:t>lbs</a:t>
            </a:r>
            <a:r>
              <a:rPr lang="en-US" dirty="0"/>
              <a:t>. The final segment was performed at a curb weight of 10,150 </a:t>
            </a:r>
            <a:r>
              <a:rPr lang="en-US" dirty="0" smtClean="0"/>
              <a:t>lbs. Durability </a:t>
            </a:r>
            <a:r>
              <a:rPr lang="en-US" dirty="0"/>
              <a:t>driving </a:t>
            </a:r>
            <a:r>
              <a:rPr lang="en-US" dirty="0" smtClean="0"/>
              <a:t>resulted </a:t>
            </a:r>
            <a:r>
              <a:rPr lang="en-US" dirty="0"/>
              <a:t>in no unscheduled </a:t>
            </a:r>
            <a:r>
              <a:rPr lang="en-US" dirty="0" smtClean="0"/>
              <a:t>maintenance </a:t>
            </a:r>
            <a:r>
              <a:rPr lang="en-US" dirty="0"/>
              <a:t>failures</a:t>
            </a:r>
            <a:r>
              <a:rPr lang="en-US" dirty="0" smtClean="0"/>
              <a:t>.</a:t>
            </a:r>
            <a:endParaRPr lang="en-US" dirty="0"/>
          </a:p>
          <a:p>
            <a:r>
              <a:rPr lang="en-US" dirty="0"/>
              <a:t>The Reliability Section compiles failures that occurred during Structural </a:t>
            </a:r>
            <a:r>
              <a:rPr lang="en-US" dirty="0" smtClean="0"/>
              <a:t>Durability Testing</a:t>
            </a:r>
            <a:r>
              <a:rPr lang="en-US" dirty="0"/>
              <a:t>. Breakdowns are classified according to subsystems. </a:t>
            </a:r>
            <a:r>
              <a:rPr lang="en-US" b="1" dirty="0"/>
              <a:t>The data in this section </a:t>
            </a:r>
            <a:r>
              <a:rPr lang="en-US" b="1" dirty="0" smtClean="0"/>
              <a:t>are arranged </a:t>
            </a:r>
            <a:r>
              <a:rPr lang="en-US" b="1" dirty="0"/>
              <a:t>so that those </a:t>
            </a:r>
            <a:r>
              <a:rPr lang="en-US" b="1" dirty="0" smtClean="0"/>
              <a:t>subsystems </a:t>
            </a:r>
            <a:r>
              <a:rPr lang="en-US" b="1" dirty="0"/>
              <a:t>with more frequent problems are apparent. </a:t>
            </a:r>
            <a:r>
              <a:rPr lang="en-US" b="1" dirty="0" smtClean="0"/>
              <a:t>Problems also </a:t>
            </a:r>
            <a:r>
              <a:rPr lang="en-US" b="1" dirty="0"/>
              <a:t>are </a:t>
            </a:r>
            <a:r>
              <a:rPr lang="en-US" b="1" dirty="0" smtClean="0"/>
              <a:t>listed </a:t>
            </a:r>
            <a:r>
              <a:rPr lang="en-US" b="1" dirty="0"/>
              <a:t>by class as defined </a:t>
            </a:r>
            <a:r>
              <a:rPr lang="en-US" b="1" dirty="0" smtClean="0"/>
              <a:t>in </a:t>
            </a:r>
            <a:r>
              <a:rPr lang="en-US" b="1" dirty="0"/>
              <a:t>Section 2. The test bus encountered no </a:t>
            </a:r>
            <a:r>
              <a:rPr lang="en-US" b="1" dirty="0" smtClean="0"/>
              <a:t>failures during the Structural Durability </a:t>
            </a:r>
            <a:r>
              <a:rPr lang="en-US" b="1" dirty="0"/>
              <a:t>Test. </a:t>
            </a:r>
          </a:p>
        </p:txBody>
      </p:sp>
      <p:sp>
        <p:nvSpPr>
          <p:cNvPr id="8" name="Slide Number Placeholder 7"/>
          <p:cNvSpPr>
            <a:spLocks noGrp="1"/>
          </p:cNvSpPr>
          <p:nvPr>
            <p:ph type="sldNum" sz="quarter" idx="15"/>
          </p:nvPr>
        </p:nvSpPr>
        <p:spPr/>
        <p:txBody>
          <a:bodyPr/>
          <a:lstStyle/>
          <a:p>
            <a:fld id="{6A387592-95D5-4B91-9826-7FDA8D9DC6CB}" type="slidenum">
              <a:rPr lang="en-US" smtClean="0"/>
              <a:t>9</a:t>
            </a:fld>
            <a:endParaRPr lang="en-US" dirty="0"/>
          </a:p>
        </p:txBody>
      </p:sp>
    </p:spTree>
    <p:extLst>
      <p:ext uri="{BB962C8B-B14F-4D97-AF65-F5344CB8AC3E}">
        <p14:creationId xmlns:p14="http://schemas.microsoft.com/office/powerpoint/2010/main" val="2694775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fontScale="90000"/>
          </a:bodyPr>
          <a:lstStyle/>
          <a:p>
            <a:r>
              <a:rPr lang="en-US" b="1" dirty="0" smtClean="0"/>
              <a:t>Vehicle </a:t>
            </a:r>
            <a:r>
              <a:rPr lang="en-US" b="1" dirty="0"/>
              <a:t>Purchases The bids are in! </a:t>
            </a:r>
          </a:p>
        </p:txBody>
      </p:sp>
      <p:sp>
        <p:nvSpPr>
          <p:cNvPr id="3" name="Content Placeholder 2"/>
          <p:cNvSpPr>
            <a:spLocks noGrp="1"/>
          </p:cNvSpPr>
          <p:nvPr>
            <p:ph sz="quarter" idx="1"/>
          </p:nvPr>
        </p:nvSpPr>
        <p:spPr>
          <a:xfrm>
            <a:off x="381000" y="1474636"/>
            <a:ext cx="7924800" cy="5230964"/>
          </a:xfrm>
        </p:spPr>
        <p:txBody>
          <a:bodyPr>
            <a:normAutofit/>
          </a:bodyPr>
          <a:lstStyle/>
          <a:p>
            <a:pPr>
              <a:lnSpc>
                <a:spcPct val="80000"/>
              </a:lnSpc>
            </a:pPr>
            <a:endParaRPr lang="en-US" altLang="en-US" sz="1200" dirty="0" smtClean="0"/>
          </a:p>
          <a:p>
            <a:pPr>
              <a:lnSpc>
                <a:spcPct val="80000"/>
              </a:lnSpc>
            </a:pPr>
            <a:r>
              <a:rPr lang="en-US" altLang="en-US" sz="2600" dirty="0" smtClean="0"/>
              <a:t>Fill </a:t>
            </a:r>
            <a:r>
              <a:rPr lang="en-US" altLang="en-US" sz="2600" dirty="0"/>
              <a:t>out the </a:t>
            </a:r>
            <a:r>
              <a:rPr lang="en-US" altLang="en-US" sz="2600" dirty="0" smtClean="0"/>
              <a:t>Request for Quotes Vehicle Purchase Price </a:t>
            </a:r>
            <a:r>
              <a:rPr lang="en-US" altLang="en-US" sz="2600" dirty="0"/>
              <a:t>C</a:t>
            </a:r>
            <a:r>
              <a:rPr lang="en-US" altLang="en-US" sz="2600" dirty="0" smtClean="0"/>
              <a:t>omparison form; </a:t>
            </a:r>
            <a:r>
              <a:rPr lang="en-US" altLang="en-US" sz="2600" dirty="0"/>
              <a:t>documenting the vendor selection from price quotes:</a:t>
            </a:r>
          </a:p>
          <a:p>
            <a:pPr lvl="1">
              <a:spcAft>
                <a:spcPct val="15000"/>
              </a:spcAft>
            </a:pPr>
            <a:r>
              <a:rPr lang="en-US" altLang="en-US" sz="2400" dirty="0"/>
              <a:t>List all evaluation criteria: vehicle models/vendors; special options; prices quoted; other </a:t>
            </a:r>
            <a:r>
              <a:rPr lang="en-US" altLang="en-US" sz="2400" dirty="0" smtClean="0"/>
              <a:t>criteria </a:t>
            </a:r>
            <a:r>
              <a:rPr lang="en-US" altLang="en-US" sz="1300" dirty="0" smtClean="0">
                <a:hlinkClick r:id="rId3"/>
              </a:rPr>
              <a:t>http://www.oregon.gov/ODOT/RPTD/Pages/Buy-a-Vehicle.aspx</a:t>
            </a:r>
            <a:endParaRPr lang="en-US" altLang="en-US" sz="1300" dirty="0"/>
          </a:p>
          <a:p>
            <a:pPr>
              <a:lnSpc>
                <a:spcPct val="80000"/>
              </a:lnSpc>
              <a:spcAft>
                <a:spcPct val="15000"/>
              </a:spcAft>
            </a:pPr>
            <a:r>
              <a:rPr lang="en-US" altLang="en-US" sz="2600" dirty="0"/>
              <a:t>Select your winning vendor </a:t>
            </a:r>
          </a:p>
          <a:p>
            <a:pPr lvl="1">
              <a:lnSpc>
                <a:spcPct val="80000"/>
              </a:lnSpc>
              <a:spcAft>
                <a:spcPct val="15000"/>
              </a:spcAft>
            </a:pPr>
            <a:r>
              <a:rPr lang="en-US" altLang="en-US" sz="2400" dirty="0"/>
              <a:t>Justify if lowest priced vehicle is not selected (e.g., heavy-duty transmission not available on lowest price </a:t>
            </a:r>
            <a:r>
              <a:rPr lang="en-US" altLang="en-US" sz="2400" dirty="0" smtClean="0"/>
              <a:t>vehicle)</a:t>
            </a:r>
          </a:p>
          <a:p>
            <a:pPr lvl="1">
              <a:lnSpc>
                <a:spcPct val="80000"/>
              </a:lnSpc>
              <a:spcAft>
                <a:spcPct val="15000"/>
              </a:spcAft>
            </a:pPr>
            <a:r>
              <a:rPr lang="en-US" altLang="en-US" sz="2400" dirty="0" smtClean="0"/>
              <a:t>Altoona </a:t>
            </a:r>
            <a:r>
              <a:rPr lang="en-US" altLang="en-US" sz="2400" dirty="0"/>
              <a:t>test </a:t>
            </a:r>
            <a:r>
              <a:rPr lang="en-US" altLang="en-US" sz="2400" dirty="0" smtClean="0"/>
              <a:t>and </a:t>
            </a:r>
            <a:r>
              <a:rPr lang="en-US" altLang="en-US" sz="2400" dirty="0"/>
              <a:t>references come in </a:t>
            </a:r>
            <a:r>
              <a:rPr lang="en-US" altLang="en-US" sz="2400" dirty="0" smtClean="0"/>
              <a:t>handy here</a:t>
            </a:r>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10</a:t>
            </a:fld>
            <a:endParaRPr lang="en-US" dirty="0"/>
          </a:p>
        </p:txBody>
      </p:sp>
    </p:spTree>
    <p:extLst>
      <p:ext uri="{BB962C8B-B14F-4D97-AF65-F5344CB8AC3E}">
        <p14:creationId xmlns:p14="http://schemas.microsoft.com/office/powerpoint/2010/main" val="31247423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790076" y="114928"/>
            <a:ext cx="4725649" cy="8001000"/>
          </a:xfrm>
          <a:prstGeom prst="rect">
            <a:avLst/>
          </a:prstGeom>
        </p:spPr>
      </p:pic>
      <p:sp>
        <p:nvSpPr>
          <p:cNvPr id="2" name="Title 1"/>
          <p:cNvSpPr>
            <a:spLocks noGrp="1"/>
          </p:cNvSpPr>
          <p:nvPr>
            <p:ph type="title"/>
          </p:nvPr>
        </p:nvSpPr>
        <p:spPr>
          <a:xfrm>
            <a:off x="457200" y="274638"/>
            <a:ext cx="4038600" cy="1143000"/>
          </a:xfrm>
        </p:spPr>
        <p:txBody>
          <a:bodyPr>
            <a:normAutofit fontScale="90000"/>
          </a:bodyPr>
          <a:lstStyle/>
          <a:p>
            <a:r>
              <a:rPr lang="en-US" b="1" dirty="0" smtClean="0"/>
              <a:t>Vehicle </a:t>
            </a:r>
            <a:r>
              <a:rPr lang="en-US" b="1" dirty="0"/>
              <a:t>Purchases The bids are in! </a:t>
            </a:r>
          </a:p>
        </p:txBody>
      </p:sp>
      <p:sp>
        <p:nvSpPr>
          <p:cNvPr id="3" name="Content Placeholder 2"/>
          <p:cNvSpPr>
            <a:spLocks noGrp="1"/>
          </p:cNvSpPr>
          <p:nvPr>
            <p:ph sz="quarter" idx="1"/>
          </p:nvPr>
        </p:nvSpPr>
        <p:spPr>
          <a:xfrm>
            <a:off x="381000" y="1295400"/>
            <a:ext cx="7924800" cy="5230964"/>
          </a:xfrm>
        </p:spPr>
        <p:txBody>
          <a:bodyPr>
            <a:normAutofit/>
          </a:bodyPr>
          <a:lstStyle/>
          <a:p>
            <a:pPr>
              <a:lnSpc>
                <a:spcPct val="80000"/>
              </a:lnSpc>
            </a:pPr>
            <a:endParaRPr lang="en-US" altLang="en-US" sz="1200" dirty="0" smtClean="0"/>
          </a:p>
          <a:p>
            <a:pPr marL="0" indent="0">
              <a:lnSpc>
                <a:spcPct val="80000"/>
              </a:lnSpc>
              <a:buNone/>
            </a:pPr>
            <a:r>
              <a:rPr lang="en-US" altLang="en-US" sz="2600" dirty="0" smtClean="0"/>
              <a:t>Fill </a:t>
            </a:r>
            <a:r>
              <a:rPr lang="en-US" altLang="en-US" sz="2600" dirty="0"/>
              <a:t>out the vehicle price comparison </a:t>
            </a:r>
            <a:r>
              <a:rPr lang="en-US" altLang="en-US" sz="2600" dirty="0" smtClean="0"/>
              <a:t>analysis:</a:t>
            </a:r>
            <a:endParaRPr lang="en-US" altLang="en-US" sz="2600" dirty="0"/>
          </a:p>
          <a:p>
            <a:pPr lvl="1">
              <a:spcAft>
                <a:spcPct val="15000"/>
              </a:spcAft>
            </a:pPr>
            <a:endParaRPr lang="en-US" altLang="en-US" sz="1300" dirty="0"/>
          </a:p>
          <a:p>
            <a:pPr>
              <a:spcBef>
                <a:spcPct val="0"/>
              </a:spcBef>
              <a:buClrTx/>
              <a:buNone/>
            </a:pPr>
            <a:endParaRPr lang="en-US" altLang="en-US" sz="1800"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11</a:t>
            </a:fld>
            <a:endParaRPr lang="en-US" dirty="0"/>
          </a:p>
        </p:txBody>
      </p:sp>
    </p:spTree>
    <p:extLst>
      <p:ext uri="{BB962C8B-B14F-4D97-AF65-F5344CB8AC3E}">
        <p14:creationId xmlns:p14="http://schemas.microsoft.com/office/powerpoint/2010/main" val="469609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fontScale="90000"/>
          </a:bodyPr>
          <a:lstStyle/>
          <a:p>
            <a:r>
              <a:rPr lang="en-US" b="1" dirty="0" smtClean="0"/>
              <a:t>Vehicle </a:t>
            </a:r>
            <a:r>
              <a:rPr lang="en-US" b="1" dirty="0"/>
              <a:t>Purchases The bids are in! </a:t>
            </a:r>
          </a:p>
        </p:txBody>
      </p:sp>
      <p:sp>
        <p:nvSpPr>
          <p:cNvPr id="3" name="Content Placeholder 2"/>
          <p:cNvSpPr>
            <a:spLocks noGrp="1"/>
          </p:cNvSpPr>
          <p:nvPr>
            <p:ph sz="quarter" idx="1"/>
          </p:nvPr>
        </p:nvSpPr>
        <p:spPr>
          <a:xfrm>
            <a:off x="685800" y="1828800"/>
            <a:ext cx="7543800" cy="4087964"/>
          </a:xfrm>
        </p:spPr>
        <p:txBody>
          <a:bodyPr>
            <a:normAutofit/>
          </a:bodyPr>
          <a:lstStyle/>
          <a:p>
            <a:pPr>
              <a:lnSpc>
                <a:spcPct val="80000"/>
              </a:lnSpc>
            </a:pPr>
            <a:endParaRPr lang="en-US" altLang="en-US" sz="1200" dirty="0" smtClean="0"/>
          </a:p>
          <a:p>
            <a:pPr marL="0" indent="0">
              <a:lnSpc>
                <a:spcPct val="80000"/>
              </a:lnSpc>
              <a:spcAft>
                <a:spcPct val="15000"/>
              </a:spcAft>
              <a:buNone/>
            </a:pPr>
            <a:r>
              <a:rPr lang="en-US" altLang="en-US" dirty="0"/>
              <a:t>Email your winning </a:t>
            </a:r>
            <a:r>
              <a:rPr lang="en-US" altLang="en-US" dirty="0" smtClean="0"/>
              <a:t>RFQ and </a:t>
            </a:r>
            <a:r>
              <a:rPr lang="en-US" altLang="en-US" dirty="0"/>
              <a:t>Request for Quotes Vehicle Purchase Price Comparison </a:t>
            </a:r>
            <a:r>
              <a:rPr lang="en-US" altLang="en-US" dirty="0" smtClean="0"/>
              <a:t>form to </a:t>
            </a:r>
            <a:r>
              <a:rPr lang="en-US" altLang="en-US" dirty="0"/>
              <a:t>the Capital Program </a:t>
            </a:r>
            <a:r>
              <a:rPr lang="en-US" altLang="en-US" dirty="0" smtClean="0"/>
              <a:t>Coordinator. </a:t>
            </a:r>
          </a:p>
          <a:p>
            <a:pPr marL="0" indent="0">
              <a:lnSpc>
                <a:spcPct val="80000"/>
              </a:lnSpc>
              <a:spcAft>
                <a:spcPct val="15000"/>
              </a:spcAft>
              <a:buNone/>
            </a:pPr>
            <a:r>
              <a:rPr lang="en-US" altLang="en-US" dirty="0" smtClean="0"/>
              <a:t>Once the purchase is approved, fill out, sign and send the complete purchase order to </a:t>
            </a:r>
            <a:r>
              <a:rPr lang="en-US" altLang="en-US" dirty="0"/>
              <a:t>the Capital Program </a:t>
            </a:r>
            <a:r>
              <a:rPr lang="en-US" altLang="en-US" dirty="0" smtClean="0"/>
              <a:t>Coordinator.</a:t>
            </a:r>
            <a:endParaRPr lang="en-US" altLang="en-US" dirty="0"/>
          </a:p>
          <a:p>
            <a:pPr lvl="1">
              <a:lnSpc>
                <a:spcPct val="80000"/>
              </a:lnSpc>
              <a:spcAft>
                <a:spcPct val="15000"/>
              </a:spcAft>
            </a:pPr>
            <a:r>
              <a:rPr lang="en-US" altLang="en-US" sz="2300" dirty="0"/>
              <a:t>Fill out your agencies purchase order </a:t>
            </a:r>
          </a:p>
          <a:p>
            <a:pPr lvl="1">
              <a:lnSpc>
                <a:spcPct val="80000"/>
              </a:lnSpc>
              <a:spcAft>
                <a:spcPct val="15000"/>
              </a:spcAft>
            </a:pPr>
            <a:r>
              <a:rPr lang="en-US" altLang="en-US" sz="2300" dirty="0"/>
              <a:t>Or you may choose to use ODOT’s purchase order </a:t>
            </a:r>
            <a:r>
              <a:rPr lang="en-US" altLang="en-US" sz="1000" dirty="0" smtClean="0">
                <a:hlinkClick r:id="rId3"/>
              </a:rPr>
              <a:t>https://www.oregon.gov/ODOT/RPTD/RPTD%20Document%20Library/vehicle-purchase-order-form.pdf</a:t>
            </a:r>
            <a:endParaRPr lang="en-US" altLang="en-US" sz="1000" dirty="0" smtClean="0"/>
          </a:p>
          <a:p>
            <a:pPr lvl="1">
              <a:lnSpc>
                <a:spcPct val="80000"/>
              </a:lnSpc>
              <a:spcAft>
                <a:spcPts val="1200"/>
              </a:spcAft>
            </a:pPr>
            <a:r>
              <a:rPr lang="en-US" altLang="en-US" sz="2300" dirty="0" smtClean="0"/>
              <a:t>Directions </a:t>
            </a:r>
            <a:r>
              <a:rPr lang="en-US" altLang="en-US" sz="2300" dirty="0"/>
              <a:t>are on the RPTD </a:t>
            </a:r>
            <a:r>
              <a:rPr lang="en-US" altLang="en-US" sz="2300" dirty="0" smtClean="0"/>
              <a:t>Website</a:t>
            </a:r>
            <a:endParaRPr lang="en-US" altLang="en-US" sz="1300" dirty="0" smtClean="0"/>
          </a:p>
          <a:p>
            <a:pPr>
              <a:spcBef>
                <a:spcPct val="0"/>
              </a:spcBef>
              <a:buClrTx/>
              <a:buNone/>
            </a:pPr>
            <a:endParaRPr lang="en-US" altLang="en-US" sz="1800"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12</a:t>
            </a:fld>
            <a:endParaRPr lang="en-US" dirty="0"/>
          </a:p>
        </p:txBody>
      </p:sp>
    </p:spTree>
    <p:extLst>
      <p:ext uri="{BB962C8B-B14F-4D97-AF65-F5344CB8AC3E}">
        <p14:creationId xmlns:p14="http://schemas.microsoft.com/office/powerpoint/2010/main" val="682849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Vehicle Purchases</a:t>
            </a:r>
            <a:endParaRPr lang="en-US" dirty="0"/>
          </a:p>
        </p:txBody>
      </p:sp>
      <p:sp>
        <p:nvSpPr>
          <p:cNvPr id="3" name="Content Placeholder 2"/>
          <p:cNvSpPr>
            <a:spLocks noGrp="1"/>
          </p:cNvSpPr>
          <p:nvPr>
            <p:ph sz="quarter" idx="1"/>
          </p:nvPr>
        </p:nvSpPr>
        <p:spPr>
          <a:xfrm>
            <a:off x="661416" y="2967620"/>
            <a:ext cx="7467600" cy="1905000"/>
          </a:xfrm>
        </p:spPr>
        <p:txBody>
          <a:bodyPr>
            <a:normAutofit/>
          </a:bodyPr>
          <a:lstStyle/>
          <a:p>
            <a:pPr marL="0" indent="0" algn="ctr">
              <a:buNone/>
            </a:pPr>
            <a:r>
              <a:rPr lang="en-US" sz="3500" b="1" dirty="0"/>
              <a:t>Other Processes</a:t>
            </a:r>
            <a:endParaRPr lang="en-US" sz="3500" dirty="0"/>
          </a:p>
        </p:txBody>
      </p:sp>
      <p:sp>
        <p:nvSpPr>
          <p:cNvPr id="4" name="Slide Number Placeholder 3"/>
          <p:cNvSpPr>
            <a:spLocks noGrp="1"/>
          </p:cNvSpPr>
          <p:nvPr>
            <p:ph type="sldNum" sz="quarter" idx="15"/>
          </p:nvPr>
        </p:nvSpPr>
        <p:spPr/>
        <p:txBody>
          <a:bodyPr/>
          <a:lstStyle/>
          <a:p>
            <a:fld id="{6A387592-95D5-4B91-9826-7FDA8D9DC6CB}" type="slidenum">
              <a:rPr lang="en-US" smtClean="0"/>
              <a:t>13</a:t>
            </a:fld>
            <a:endParaRPr lang="en-US" dirty="0"/>
          </a:p>
        </p:txBody>
      </p:sp>
      <p:sp>
        <p:nvSpPr>
          <p:cNvPr id="5" name="Footer Placeholder 4"/>
          <p:cNvSpPr>
            <a:spLocks noGrp="1"/>
          </p:cNvSpPr>
          <p:nvPr>
            <p:ph type="ftr" sz="quarter" idx="16"/>
          </p:nvPr>
        </p:nvSpPr>
        <p:spPr/>
        <p:txBody>
          <a:bodyPr/>
          <a:lstStyle/>
          <a:p>
            <a:r>
              <a:rPr lang="en-US" dirty="0" smtClean="0"/>
              <a:t>2018 Procurement Guidance</a:t>
            </a:r>
            <a:endParaRPr lang="en-US" dirty="0"/>
          </a:p>
        </p:txBody>
      </p:sp>
    </p:spTree>
    <p:extLst>
      <p:ext uri="{BB962C8B-B14F-4D97-AF65-F5344CB8AC3E}">
        <p14:creationId xmlns:p14="http://schemas.microsoft.com/office/powerpoint/2010/main" val="961039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1143000"/>
          </a:xfrm>
        </p:spPr>
        <p:txBody>
          <a:bodyPr/>
          <a:lstStyle/>
          <a:p>
            <a:r>
              <a:rPr lang="en-US" b="1" dirty="0" smtClean="0"/>
              <a:t>Vehicle </a:t>
            </a:r>
            <a:r>
              <a:rPr lang="en-US" b="1" dirty="0"/>
              <a:t>Purchases</a:t>
            </a:r>
            <a:r>
              <a:rPr lang="en-US" dirty="0" smtClean="0"/>
              <a:t/>
            </a:r>
            <a:br>
              <a:rPr lang="en-US" dirty="0" smtClean="0"/>
            </a:br>
            <a:r>
              <a:rPr lang="en-US" b="1" dirty="0"/>
              <a:t>Other Processes</a:t>
            </a:r>
          </a:p>
        </p:txBody>
      </p:sp>
      <p:sp>
        <p:nvSpPr>
          <p:cNvPr id="3" name="Content Placeholder 2"/>
          <p:cNvSpPr>
            <a:spLocks noGrp="1"/>
          </p:cNvSpPr>
          <p:nvPr>
            <p:ph sz="quarter" idx="1"/>
          </p:nvPr>
        </p:nvSpPr>
        <p:spPr/>
        <p:txBody>
          <a:bodyPr>
            <a:normAutofit fontScale="92500" lnSpcReduction="20000"/>
          </a:bodyPr>
          <a:lstStyle/>
          <a:p>
            <a:pPr>
              <a:spcBef>
                <a:spcPct val="50000"/>
              </a:spcBef>
              <a:spcAft>
                <a:spcPct val="10000"/>
              </a:spcAft>
              <a:buSzPct val="80000"/>
              <a:buFont typeface="Courier New" panose="02070309020205020404" pitchFamily="49" charset="0"/>
              <a:buChar char="o"/>
            </a:pPr>
            <a:r>
              <a:rPr lang="en-US" altLang="en-US" dirty="0"/>
              <a:t>If approved to do </a:t>
            </a:r>
            <a:r>
              <a:rPr lang="en-US" altLang="en-US" dirty="0" smtClean="0"/>
              <a:t>your own procurement, </a:t>
            </a:r>
            <a:r>
              <a:rPr lang="en-US" altLang="en-US" dirty="0"/>
              <a:t>the </a:t>
            </a:r>
            <a:r>
              <a:rPr lang="en-US" altLang="en-US" dirty="0" smtClean="0"/>
              <a:t>agency must </a:t>
            </a:r>
            <a:r>
              <a:rPr lang="en-US" altLang="en-US" dirty="0"/>
              <a:t>conduct an open competitive bid process, usually via a Request for </a:t>
            </a:r>
            <a:r>
              <a:rPr lang="en-US" altLang="en-US" dirty="0" smtClean="0"/>
              <a:t>Proposal </a:t>
            </a:r>
            <a:r>
              <a:rPr lang="en-US" altLang="en-US" dirty="0"/>
              <a:t>(</a:t>
            </a:r>
            <a:r>
              <a:rPr lang="en-US" altLang="en-US" dirty="0" smtClean="0"/>
              <a:t>RFP)</a:t>
            </a:r>
          </a:p>
          <a:p>
            <a:pPr lvl="1">
              <a:spcBef>
                <a:spcPct val="50000"/>
              </a:spcBef>
              <a:spcAft>
                <a:spcPct val="10000"/>
              </a:spcAft>
              <a:buFont typeface="Courier New" panose="02070309020205020404" pitchFamily="49" charset="0"/>
              <a:buChar char="o"/>
            </a:pPr>
            <a:r>
              <a:rPr lang="en-US" altLang="en-US" dirty="0" smtClean="0"/>
              <a:t>Agencies </a:t>
            </a:r>
            <a:r>
              <a:rPr lang="en-US" altLang="en-US" dirty="0"/>
              <a:t>must verify DBE compliance; only eligible Transit Vehicle Manufacturers may bid on FTA funded procurements </a:t>
            </a:r>
            <a:r>
              <a:rPr lang="en-US" altLang="en-US" sz="1200" dirty="0">
                <a:hlinkClick r:id="rId3"/>
              </a:rPr>
              <a:t>https://www.transit.dot.gov/regulations-and-guidance/civil-rights-ada/eligible-tvms-list</a:t>
            </a:r>
            <a:r>
              <a:rPr lang="en-US" altLang="en-US" sz="1200" dirty="0"/>
              <a:t> </a:t>
            </a:r>
            <a:endParaRPr lang="en-US" altLang="en-US" dirty="0" smtClean="0"/>
          </a:p>
          <a:p>
            <a:pPr>
              <a:spcBef>
                <a:spcPct val="50000"/>
              </a:spcBef>
              <a:spcAft>
                <a:spcPct val="10000"/>
              </a:spcAft>
              <a:buSzPct val="80000"/>
              <a:buFont typeface="Courier New" panose="02070309020205020404" pitchFamily="49" charset="0"/>
              <a:buChar char="o"/>
            </a:pPr>
            <a:r>
              <a:rPr lang="en-US" altLang="en-US" dirty="0" smtClean="0"/>
              <a:t>Agencies </a:t>
            </a:r>
            <a:r>
              <a:rPr lang="en-US" altLang="en-US" dirty="0"/>
              <a:t>follow </a:t>
            </a:r>
            <a:r>
              <a:rPr lang="en-US" altLang="en-US" dirty="0" smtClean="0"/>
              <a:t>locally </a:t>
            </a:r>
            <a:r>
              <a:rPr lang="en-US" altLang="en-US" dirty="0"/>
              <a:t>adopted purchasing </a:t>
            </a:r>
            <a:r>
              <a:rPr lang="en-US" altLang="en-US" dirty="0" smtClean="0"/>
              <a:t>policies and must </a:t>
            </a:r>
            <a:r>
              <a:rPr lang="en-US" altLang="en-US" dirty="0"/>
              <a:t>meet </a:t>
            </a:r>
            <a:r>
              <a:rPr lang="en-US" altLang="en-US" dirty="0" smtClean="0"/>
              <a:t>state </a:t>
            </a:r>
            <a:r>
              <a:rPr lang="en-US" altLang="en-US" dirty="0"/>
              <a:t>procurement laws when not in conflict with federal (e.g., cannot include geographic preference, must receive three </a:t>
            </a:r>
            <a:r>
              <a:rPr lang="en-US" altLang="en-US" dirty="0" smtClean="0"/>
              <a:t>bids)</a:t>
            </a:r>
          </a:p>
          <a:p>
            <a:pPr>
              <a:spcBef>
                <a:spcPct val="50000"/>
              </a:spcBef>
              <a:spcAft>
                <a:spcPct val="10000"/>
              </a:spcAft>
              <a:buSzPct val="80000"/>
              <a:buFont typeface="Courier New" panose="02070309020205020404" pitchFamily="49" charset="0"/>
              <a:buChar char="o"/>
            </a:pPr>
            <a:r>
              <a:rPr lang="en-US" altLang="en-US" dirty="0" smtClean="0"/>
              <a:t>If a agency is approved </a:t>
            </a:r>
            <a:r>
              <a:rPr lang="en-US" altLang="en-US" dirty="0"/>
              <a:t>to conduct its own RFP, </a:t>
            </a:r>
            <a:r>
              <a:rPr lang="en-US" altLang="en-US" dirty="0" smtClean="0"/>
              <a:t>this must </a:t>
            </a:r>
            <a:r>
              <a:rPr lang="en-US" altLang="en-US" dirty="0"/>
              <a:t>be approved by </a:t>
            </a:r>
            <a:r>
              <a:rPr lang="en-US" altLang="en-US" dirty="0" smtClean="0"/>
              <a:t>RPTD </a:t>
            </a:r>
            <a:r>
              <a:rPr lang="en-US" altLang="en-US" dirty="0">
                <a:solidFill>
                  <a:srgbClr val="FF0000"/>
                </a:solidFill>
              </a:rPr>
              <a:t>prior</a:t>
            </a:r>
            <a:r>
              <a:rPr lang="en-US" altLang="en-US" dirty="0"/>
              <a:t> to </a:t>
            </a:r>
            <a:r>
              <a:rPr lang="en-US" altLang="en-US" dirty="0" smtClean="0"/>
              <a:t>release. The final purchase order </a:t>
            </a:r>
            <a:r>
              <a:rPr lang="en-US" altLang="en-US" dirty="0"/>
              <a:t>must be approved by </a:t>
            </a:r>
            <a:r>
              <a:rPr lang="en-US" altLang="en-US" dirty="0" smtClean="0"/>
              <a:t>RPTD </a:t>
            </a:r>
            <a:r>
              <a:rPr lang="en-US" altLang="en-US" dirty="0"/>
              <a:t>prior to </a:t>
            </a:r>
            <a:r>
              <a:rPr lang="en-US" altLang="en-US" dirty="0" smtClean="0"/>
              <a:t>submittal (RPTD signs </a:t>
            </a:r>
            <a:r>
              <a:rPr lang="en-US" altLang="en-US" dirty="0"/>
              <a:t>the </a:t>
            </a:r>
            <a:r>
              <a:rPr lang="en-US" altLang="en-US" dirty="0" smtClean="0"/>
              <a:t>agency’s </a:t>
            </a:r>
            <a:r>
              <a:rPr lang="en-US" altLang="en-US" dirty="0"/>
              <a:t>Purchase Order </a:t>
            </a:r>
            <a:r>
              <a:rPr lang="en-US" altLang="en-US" dirty="0" smtClean="0"/>
              <a:t>&amp; releases it)</a:t>
            </a:r>
            <a:endParaRPr lang="en-US" altLang="en-US" dirty="0"/>
          </a:p>
          <a:p>
            <a:endParaRPr lang="en-US"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14</a:t>
            </a:fld>
            <a:endParaRPr lang="en-US" dirty="0"/>
          </a:p>
        </p:txBody>
      </p:sp>
    </p:spTree>
    <p:extLst>
      <p:ext uri="{BB962C8B-B14F-4D97-AF65-F5344CB8AC3E}">
        <p14:creationId xmlns:p14="http://schemas.microsoft.com/office/powerpoint/2010/main" val="3361690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1143000"/>
          </a:xfrm>
        </p:spPr>
        <p:txBody>
          <a:bodyPr/>
          <a:lstStyle/>
          <a:p>
            <a:r>
              <a:rPr lang="en-US" b="1" dirty="0" smtClean="0"/>
              <a:t>Vehicle </a:t>
            </a:r>
            <a:r>
              <a:rPr lang="en-US" b="1" dirty="0"/>
              <a:t>Purchases</a:t>
            </a:r>
            <a:r>
              <a:rPr lang="en-US" dirty="0" smtClean="0"/>
              <a:t> </a:t>
            </a:r>
            <a:br>
              <a:rPr lang="en-US" dirty="0" smtClean="0"/>
            </a:br>
            <a:r>
              <a:rPr lang="en-US" b="1" dirty="0"/>
              <a:t>Other Processes</a:t>
            </a:r>
          </a:p>
        </p:txBody>
      </p:sp>
      <p:sp>
        <p:nvSpPr>
          <p:cNvPr id="3" name="Content Placeholder 2"/>
          <p:cNvSpPr>
            <a:spLocks noGrp="1"/>
          </p:cNvSpPr>
          <p:nvPr>
            <p:ph sz="quarter" idx="1"/>
          </p:nvPr>
        </p:nvSpPr>
        <p:spPr/>
        <p:txBody>
          <a:bodyPr>
            <a:normAutofit/>
          </a:bodyPr>
          <a:lstStyle/>
          <a:p>
            <a:r>
              <a:rPr lang="en-US" dirty="0"/>
              <a:t>With prior approval, agencies may piggyback on another contract </a:t>
            </a:r>
            <a:endParaRPr lang="en-US" dirty="0" smtClean="0"/>
          </a:p>
          <a:p>
            <a:pPr lvl="1"/>
            <a:r>
              <a:rPr lang="en-US" sz="2400" dirty="0" smtClean="0"/>
              <a:t>Must be approved by RPTD prior to accessing</a:t>
            </a:r>
          </a:p>
          <a:p>
            <a:pPr lvl="1"/>
            <a:r>
              <a:rPr lang="en-US" sz="2400" dirty="0" smtClean="0"/>
              <a:t>Contract must contain assignability clause</a:t>
            </a:r>
          </a:p>
          <a:p>
            <a:pPr lvl="1"/>
            <a:r>
              <a:rPr lang="en-US" sz="2400" dirty="0" smtClean="0"/>
              <a:t>Once </a:t>
            </a:r>
            <a:r>
              <a:rPr lang="en-US" sz="2400" dirty="0"/>
              <a:t>the piggyback is </a:t>
            </a:r>
            <a:r>
              <a:rPr lang="en-US" sz="2400" dirty="0" smtClean="0"/>
              <a:t>approved, agencies </a:t>
            </a:r>
            <a:r>
              <a:rPr lang="en-US" sz="2400" dirty="0"/>
              <a:t>must follow that state </a:t>
            </a:r>
            <a:r>
              <a:rPr lang="en-US" sz="2400" dirty="0" smtClean="0"/>
              <a:t>or agency contracting </a:t>
            </a:r>
            <a:r>
              <a:rPr lang="en-US" sz="2400" dirty="0"/>
              <a:t>rules</a:t>
            </a:r>
          </a:p>
          <a:p>
            <a:pPr marL="274320" lvl="1">
              <a:spcBef>
                <a:spcPts val="600"/>
              </a:spcBef>
              <a:buSzPct val="70000"/>
              <a:buFont typeface="Wingdings"/>
              <a:buChar char=""/>
            </a:pPr>
            <a:r>
              <a:rPr lang="en-US" sz="2400" dirty="0" smtClean="0"/>
              <a:t>Washington Accessible Vehicle Contract </a:t>
            </a:r>
          </a:p>
          <a:p>
            <a:pPr lvl="1"/>
            <a:r>
              <a:rPr lang="en-US" sz="2400" dirty="0"/>
              <a:t>With prior approval </a:t>
            </a:r>
            <a:r>
              <a:rPr lang="en-US" sz="2400" dirty="0" smtClean="0"/>
              <a:t>transit </a:t>
            </a:r>
            <a:r>
              <a:rPr lang="en-US" sz="2400" dirty="0"/>
              <a:t>agencies may purchase from </a:t>
            </a:r>
            <a:r>
              <a:rPr lang="en-US" sz="2400" dirty="0" smtClean="0"/>
              <a:t>the WashDOT </a:t>
            </a:r>
            <a:r>
              <a:rPr lang="en-US" sz="2400" dirty="0"/>
              <a:t>price </a:t>
            </a:r>
            <a:r>
              <a:rPr lang="en-US" sz="2400" dirty="0" smtClean="0"/>
              <a:t>agreement</a:t>
            </a:r>
          </a:p>
          <a:p>
            <a:pPr lvl="1"/>
            <a:r>
              <a:rPr lang="en-US" sz="2400" dirty="0"/>
              <a:t>Transit agencies are </a:t>
            </a:r>
            <a:r>
              <a:rPr lang="en-US" sz="2400" dirty="0" smtClean="0"/>
              <a:t>required to </a:t>
            </a:r>
            <a:r>
              <a:rPr lang="en-US" sz="2400" dirty="0"/>
              <a:t>follow </a:t>
            </a:r>
            <a:r>
              <a:rPr lang="en-US" sz="2400" dirty="0" smtClean="0"/>
              <a:t>the Washington </a:t>
            </a:r>
            <a:r>
              <a:rPr lang="en-US" sz="2400" dirty="0"/>
              <a:t>State price </a:t>
            </a:r>
            <a:r>
              <a:rPr lang="en-US" sz="2400" dirty="0" smtClean="0"/>
              <a:t>agreement rules</a:t>
            </a:r>
            <a:endParaRPr lang="en-US" sz="2400" dirty="0"/>
          </a:p>
          <a:p>
            <a:pPr marL="0" indent="0">
              <a:buNone/>
            </a:pPr>
            <a:endParaRPr lang="en-US" dirty="0"/>
          </a:p>
          <a:p>
            <a:endParaRPr lang="en-US"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15</a:t>
            </a:fld>
            <a:endParaRPr lang="en-US" dirty="0"/>
          </a:p>
        </p:txBody>
      </p:sp>
    </p:spTree>
    <p:extLst>
      <p:ext uri="{BB962C8B-B14F-4D97-AF65-F5344CB8AC3E}">
        <p14:creationId xmlns:p14="http://schemas.microsoft.com/office/powerpoint/2010/main" val="1587594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648200" cy="1143000"/>
          </a:xfrm>
        </p:spPr>
        <p:txBody>
          <a:bodyPr/>
          <a:lstStyle/>
          <a:p>
            <a:r>
              <a:rPr lang="en-US" b="1" dirty="0" smtClean="0"/>
              <a:t>Vehicle </a:t>
            </a:r>
            <a:r>
              <a:rPr lang="en-US" b="1" dirty="0"/>
              <a:t>Purchases</a:t>
            </a:r>
            <a:r>
              <a:rPr lang="en-US" dirty="0" smtClean="0"/>
              <a:t/>
            </a:r>
            <a:br>
              <a:rPr lang="en-US" dirty="0" smtClean="0"/>
            </a:br>
            <a:r>
              <a:rPr lang="en-US" b="1" dirty="0"/>
              <a:t>Other Processes</a:t>
            </a:r>
          </a:p>
        </p:txBody>
      </p:sp>
      <p:sp>
        <p:nvSpPr>
          <p:cNvPr id="3" name="Content Placeholder 2"/>
          <p:cNvSpPr>
            <a:spLocks noGrp="1"/>
          </p:cNvSpPr>
          <p:nvPr>
            <p:ph sz="quarter" idx="1"/>
          </p:nvPr>
        </p:nvSpPr>
        <p:spPr>
          <a:xfrm>
            <a:off x="457200" y="1600200"/>
            <a:ext cx="7467600" cy="5029200"/>
          </a:xfrm>
        </p:spPr>
        <p:txBody>
          <a:bodyPr>
            <a:normAutofit fontScale="92500"/>
          </a:bodyPr>
          <a:lstStyle/>
          <a:p>
            <a:pPr marL="0" indent="0">
              <a:spcBef>
                <a:spcPct val="50000"/>
              </a:spcBef>
              <a:buSzPct val="80000"/>
              <a:buNone/>
            </a:pPr>
            <a:r>
              <a:rPr lang="en-US" altLang="en-US" dirty="0" smtClean="0"/>
              <a:t>Buying a non accessible vehicle is a little different</a:t>
            </a:r>
          </a:p>
          <a:p>
            <a:pPr>
              <a:spcBef>
                <a:spcPct val="50000"/>
              </a:spcBef>
              <a:spcAft>
                <a:spcPct val="10000"/>
              </a:spcAft>
              <a:buSzPct val="80000"/>
              <a:buFont typeface="Courier New" panose="02070309020205020404" pitchFamily="49" charset="0"/>
              <a:buChar char="o"/>
            </a:pPr>
            <a:r>
              <a:rPr lang="en-US" altLang="en-US" dirty="0" smtClean="0"/>
              <a:t>Federal Funds </a:t>
            </a:r>
            <a:r>
              <a:rPr lang="en-US" altLang="en-US" b="1" dirty="0" smtClean="0">
                <a:solidFill>
                  <a:srgbClr val="FF0000"/>
                </a:solidFill>
              </a:rPr>
              <a:t>may not </a:t>
            </a:r>
            <a:r>
              <a:rPr lang="en-US" altLang="en-US" dirty="0" smtClean="0"/>
              <a:t>be </a:t>
            </a:r>
            <a:r>
              <a:rPr lang="en-US" altLang="en-US" dirty="0"/>
              <a:t>used to purchase non-accessible </a:t>
            </a:r>
            <a:r>
              <a:rPr lang="en-US" altLang="en-US" dirty="0" smtClean="0"/>
              <a:t>vehicles, only STF or local funds.  </a:t>
            </a:r>
            <a:endParaRPr lang="en-US" altLang="en-US" dirty="0"/>
          </a:p>
          <a:p>
            <a:pPr>
              <a:spcBef>
                <a:spcPct val="50000"/>
              </a:spcBef>
              <a:spcAft>
                <a:spcPct val="10000"/>
              </a:spcAft>
              <a:buSzPct val="80000"/>
              <a:buFont typeface="Courier New" panose="02070309020205020404" pitchFamily="49" charset="0"/>
              <a:buChar char="o"/>
            </a:pPr>
            <a:r>
              <a:rPr lang="en-US" altLang="en-US" dirty="0" smtClean="0"/>
              <a:t>Agencies </a:t>
            </a:r>
            <a:r>
              <a:rPr lang="en-US" altLang="en-US" dirty="0"/>
              <a:t>may </a:t>
            </a:r>
            <a:r>
              <a:rPr lang="en-US" altLang="en-US" dirty="0" smtClean="0"/>
              <a:t>call, fax, or </a:t>
            </a:r>
            <a:r>
              <a:rPr lang="en-US" altLang="en-US" dirty="0"/>
              <a:t>email local </a:t>
            </a:r>
            <a:r>
              <a:rPr lang="en-US" altLang="en-US" dirty="0" smtClean="0"/>
              <a:t>dealerships and receive at least </a:t>
            </a:r>
            <a:r>
              <a:rPr lang="en-US" altLang="en-US" b="1" dirty="0" smtClean="0"/>
              <a:t>3</a:t>
            </a:r>
            <a:r>
              <a:rPr lang="en-US" altLang="en-US" dirty="0" smtClean="0"/>
              <a:t> informal quotes, you must document the quotes: who, for what, when, and your signature. </a:t>
            </a:r>
          </a:p>
          <a:p>
            <a:pPr>
              <a:spcBef>
                <a:spcPct val="50000"/>
              </a:spcBef>
              <a:spcAft>
                <a:spcPct val="10000"/>
              </a:spcAft>
              <a:buSzPct val="80000"/>
              <a:buFont typeface="Courier New" panose="02070309020205020404" pitchFamily="49" charset="0"/>
              <a:buChar char="o"/>
            </a:pPr>
            <a:r>
              <a:rPr lang="en-US" altLang="en-US" dirty="0" smtClean="0"/>
              <a:t>Agencies will use the same review and approval process, </a:t>
            </a:r>
            <a:r>
              <a:rPr lang="en-US" altLang="en-US" dirty="0" smtClean="0">
                <a:solidFill>
                  <a:srgbClr val="FF0000"/>
                </a:solidFill>
              </a:rPr>
              <a:t>with one difference</a:t>
            </a:r>
            <a:r>
              <a:rPr lang="en-US" altLang="en-US" dirty="0" smtClean="0"/>
              <a:t>:</a:t>
            </a:r>
          </a:p>
          <a:p>
            <a:pPr lvl="1">
              <a:spcBef>
                <a:spcPct val="50000"/>
              </a:spcBef>
              <a:spcAft>
                <a:spcPct val="10000"/>
              </a:spcAft>
              <a:buFont typeface="Courier New" panose="02070309020205020404" pitchFamily="49" charset="0"/>
              <a:buChar char="o"/>
            </a:pPr>
            <a:r>
              <a:rPr lang="en-US" altLang="en-US" dirty="0" smtClean="0">
                <a:solidFill>
                  <a:srgbClr val="FF0000"/>
                </a:solidFill>
              </a:rPr>
              <a:t>A Certification </a:t>
            </a:r>
            <a:r>
              <a:rPr lang="en-US" altLang="en-US" dirty="0">
                <a:solidFill>
                  <a:srgbClr val="FF0000"/>
                </a:solidFill>
              </a:rPr>
              <a:t>of Equivalent </a:t>
            </a:r>
            <a:r>
              <a:rPr lang="en-US" altLang="en-US" dirty="0" smtClean="0">
                <a:solidFill>
                  <a:srgbClr val="FF0000"/>
                </a:solidFill>
              </a:rPr>
              <a:t>Service must be filled out. This is a required </a:t>
            </a:r>
            <a:r>
              <a:rPr lang="en-US" altLang="en-US" dirty="0">
                <a:solidFill>
                  <a:srgbClr val="FF0000"/>
                </a:solidFill>
              </a:rPr>
              <a:t>form for Non-ADA accessible vehicle </a:t>
            </a:r>
            <a:r>
              <a:rPr lang="en-US" altLang="en-US" dirty="0" smtClean="0">
                <a:solidFill>
                  <a:srgbClr val="FF0000"/>
                </a:solidFill>
              </a:rPr>
              <a:t>purchases </a:t>
            </a:r>
            <a:r>
              <a:rPr lang="en-US" altLang="en-US" sz="1300" dirty="0" smtClean="0">
                <a:solidFill>
                  <a:srgbClr val="FF0000"/>
                </a:solidFill>
                <a:hlinkClick r:id="rId3"/>
              </a:rPr>
              <a:t>https://www.oregon.gov/ODOT/RPTD/RPTD%20Document%20Library/certification-of-equivalent-service.pdf</a:t>
            </a:r>
            <a:endParaRPr lang="en-US" altLang="en-US" dirty="0"/>
          </a:p>
          <a:p>
            <a:endParaRPr lang="en-US"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16</a:t>
            </a:fld>
            <a:endParaRPr lang="en-US" dirty="0"/>
          </a:p>
        </p:txBody>
      </p:sp>
    </p:spTree>
    <p:extLst>
      <p:ext uri="{BB962C8B-B14F-4D97-AF65-F5344CB8AC3E}">
        <p14:creationId xmlns:p14="http://schemas.microsoft.com/office/powerpoint/2010/main" val="616891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9398"/>
            <a:ext cx="4724400" cy="1265238"/>
          </a:xfrm>
        </p:spPr>
        <p:txBody>
          <a:bodyPr>
            <a:normAutofit fontScale="90000"/>
          </a:bodyPr>
          <a:lstStyle/>
          <a:p>
            <a:r>
              <a:rPr lang="en-US" b="1" dirty="0" smtClean="0"/>
              <a:t>Vehicle </a:t>
            </a:r>
            <a:r>
              <a:rPr lang="en-US" b="1" dirty="0"/>
              <a:t>Purchases</a:t>
            </a:r>
            <a:r>
              <a:rPr lang="en-US" dirty="0" smtClean="0"/>
              <a:t/>
            </a:r>
            <a:br>
              <a:rPr lang="en-US" dirty="0" smtClean="0"/>
            </a:br>
            <a:r>
              <a:rPr lang="en-US" altLang="en-US" b="1" dirty="0" smtClean="0"/>
              <a:t>Certification </a:t>
            </a:r>
            <a:r>
              <a:rPr lang="en-US" altLang="en-US" b="1" dirty="0"/>
              <a:t>of Equivalent Service</a:t>
            </a:r>
            <a:endParaRPr lang="en-US" b="1" dirty="0"/>
          </a:p>
        </p:txBody>
      </p:sp>
      <p:sp>
        <p:nvSpPr>
          <p:cNvPr id="3" name="Content Placeholder 2"/>
          <p:cNvSpPr>
            <a:spLocks noGrp="1"/>
          </p:cNvSpPr>
          <p:nvPr>
            <p:ph sz="quarter" idx="1"/>
          </p:nvPr>
        </p:nvSpPr>
        <p:spPr>
          <a:xfrm>
            <a:off x="457200" y="1630084"/>
            <a:ext cx="7467600" cy="4999316"/>
          </a:xfrm>
        </p:spPr>
        <p:txBody>
          <a:bodyPr>
            <a:normAutofit fontScale="40000" lnSpcReduction="20000"/>
          </a:bodyPr>
          <a:lstStyle/>
          <a:p>
            <a:pPr marL="0" indent="0" algn="ctr">
              <a:buNone/>
            </a:pPr>
            <a:r>
              <a:rPr lang="en-US" sz="4000" b="1" dirty="0" smtClean="0">
                <a:latin typeface="Arial"/>
              </a:rPr>
              <a:t>Certification </a:t>
            </a:r>
            <a:r>
              <a:rPr lang="en-US" sz="4000" b="1" dirty="0">
                <a:latin typeface="Arial"/>
              </a:rPr>
              <a:t>of Equivalent </a:t>
            </a:r>
            <a:r>
              <a:rPr lang="en-US" sz="4000" b="1" dirty="0" smtClean="0">
                <a:latin typeface="Arial"/>
              </a:rPr>
              <a:t>Service</a:t>
            </a:r>
          </a:p>
          <a:p>
            <a:pPr marL="0" indent="0" algn="ctr">
              <a:buNone/>
            </a:pPr>
            <a:endParaRPr lang="en-US" sz="3200" b="1" dirty="0" smtClean="0">
              <a:latin typeface="Arial"/>
            </a:endParaRPr>
          </a:p>
          <a:p>
            <a:pPr marL="0" indent="0">
              <a:buNone/>
            </a:pPr>
            <a:r>
              <a:rPr lang="en-US" sz="3300" dirty="0" smtClean="0">
                <a:latin typeface="Arial"/>
              </a:rPr>
              <a:t>______________________________ </a:t>
            </a:r>
            <a:r>
              <a:rPr lang="en-US" sz="3300" dirty="0">
                <a:latin typeface="Arial"/>
              </a:rPr>
              <a:t>(name of agency) certifies that its demand </a:t>
            </a:r>
            <a:r>
              <a:rPr lang="en-US" sz="3300" dirty="0" smtClean="0">
                <a:latin typeface="Arial"/>
              </a:rPr>
              <a:t>responsive service offered </a:t>
            </a:r>
            <a:r>
              <a:rPr lang="en-US" sz="3300" dirty="0">
                <a:latin typeface="Arial"/>
              </a:rPr>
              <a:t>to individuals with disabilities (as defined in 49 CFR 37.3), including individuals who </a:t>
            </a:r>
            <a:r>
              <a:rPr lang="en-US" sz="3300" dirty="0" smtClean="0">
                <a:latin typeface="Arial"/>
              </a:rPr>
              <a:t>use wheelchairs</a:t>
            </a:r>
            <a:r>
              <a:rPr lang="en-US" sz="3300" dirty="0">
                <a:latin typeface="Arial"/>
              </a:rPr>
              <a:t>, is equivalent to the level and quality of service offered to individuals without </a:t>
            </a:r>
            <a:r>
              <a:rPr lang="en-US" sz="3300" dirty="0" smtClean="0">
                <a:latin typeface="Arial"/>
              </a:rPr>
              <a:t>disabilities. Such </a:t>
            </a:r>
            <a:r>
              <a:rPr lang="en-US" sz="3300" dirty="0">
                <a:latin typeface="Arial"/>
              </a:rPr>
              <a:t>service, when viewed in its entirety, is provided in the most integrated </a:t>
            </a:r>
            <a:r>
              <a:rPr lang="en-US" sz="3300" dirty="0" smtClean="0">
                <a:latin typeface="Arial"/>
              </a:rPr>
              <a:t>setting feasible </a:t>
            </a:r>
            <a:r>
              <a:rPr lang="en-US" sz="3300" dirty="0">
                <a:latin typeface="Arial"/>
              </a:rPr>
              <a:t>and </a:t>
            </a:r>
            <a:r>
              <a:rPr lang="en-US" sz="3300" dirty="0" smtClean="0">
                <a:latin typeface="Arial"/>
              </a:rPr>
              <a:t>is equivalent </a:t>
            </a:r>
            <a:r>
              <a:rPr lang="en-US" sz="3300" dirty="0">
                <a:latin typeface="Arial"/>
              </a:rPr>
              <a:t>with respect to:</a:t>
            </a:r>
          </a:p>
          <a:p>
            <a:pPr marL="365760" lvl="1" indent="0">
              <a:spcBef>
                <a:spcPts val="0"/>
              </a:spcBef>
              <a:buNone/>
            </a:pPr>
            <a:r>
              <a:rPr lang="en-US" sz="3300" dirty="0">
                <a:latin typeface="Arial"/>
              </a:rPr>
              <a:t>1) </a:t>
            </a:r>
            <a:r>
              <a:rPr lang="en-US" sz="3300" dirty="0" smtClean="0">
                <a:latin typeface="Arial"/>
              </a:rPr>
              <a:t>Response </a:t>
            </a:r>
            <a:r>
              <a:rPr lang="en-US" sz="3300" dirty="0">
                <a:latin typeface="Arial"/>
              </a:rPr>
              <a:t>time;</a:t>
            </a:r>
          </a:p>
          <a:p>
            <a:pPr marL="365760" lvl="1" indent="0">
              <a:spcBef>
                <a:spcPts val="0"/>
              </a:spcBef>
              <a:buNone/>
            </a:pPr>
            <a:r>
              <a:rPr lang="en-US" sz="3300" dirty="0">
                <a:latin typeface="Arial"/>
              </a:rPr>
              <a:t>2) Fares;</a:t>
            </a:r>
          </a:p>
          <a:p>
            <a:pPr marL="365760" lvl="1" indent="0">
              <a:spcBef>
                <a:spcPts val="0"/>
              </a:spcBef>
              <a:buNone/>
            </a:pPr>
            <a:r>
              <a:rPr lang="en-US" sz="3300" dirty="0">
                <a:latin typeface="Arial"/>
              </a:rPr>
              <a:t>3) Geographic service area;</a:t>
            </a:r>
          </a:p>
          <a:p>
            <a:pPr marL="365760" lvl="1" indent="0">
              <a:spcBef>
                <a:spcPts val="0"/>
              </a:spcBef>
              <a:buNone/>
            </a:pPr>
            <a:r>
              <a:rPr lang="en-US" sz="3300" dirty="0">
                <a:latin typeface="Arial"/>
              </a:rPr>
              <a:t>4) Hours and days of service;</a:t>
            </a:r>
          </a:p>
          <a:p>
            <a:pPr marL="365760" lvl="1" indent="0">
              <a:spcBef>
                <a:spcPts val="0"/>
              </a:spcBef>
              <a:buNone/>
            </a:pPr>
            <a:r>
              <a:rPr lang="en-US" sz="3300" dirty="0">
                <a:latin typeface="Arial"/>
              </a:rPr>
              <a:t>5) Restrictions or priorities based on trip purpose;</a:t>
            </a:r>
          </a:p>
          <a:p>
            <a:pPr marL="365760" lvl="1" indent="0">
              <a:spcBef>
                <a:spcPts val="0"/>
              </a:spcBef>
              <a:buNone/>
            </a:pPr>
            <a:r>
              <a:rPr lang="en-US" sz="3300" dirty="0">
                <a:latin typeface="Arial"/>
              </a:rPr>
              <a:t>6) Availability of information and reservation capability; and,</a:t>
            </a:r>
          </a:p>
          <a:p>
            <a:pPr marL="365760" lvl="1" indent="0">
              <a:spcBef>
                <a:spcPts val="0"/>
              </a:spcBef>
              <a:buNone/>
            </a:pPr>
            <a:r>
              <a:rPr lang="en-US" sz="3300" dirty="0">
                <a:latin typeface="Arial"/>
              </a:rPr>
              <a:t>7) Constraints on capacity or service availability.</a:t>
            </a:r>
          </a:p>
          <a:p>
            <a:pPr marL="0" indent="0">
              <a:buNone/>
            </a:pPr>
            <a:r>
              <a:rPr lang="en-US" sz="3300" b="1" dirty="0">
                <a:latin typeface="Arial"/>
              </a:rPr>
              <a:t>Public Demand Responsive Agencies</a:t>
            </a:r>
            <a:r>
              <a:rPr lang="en-US" sz="3300" dirty="0">
                <a:latin typeface="Arial"/>
              </a:rPr>
              <a:t>: In accordance with 49 CFR 37.77, public </a:t>
            </a:r>
            <a:r>
              <a:rPr lang="en-US" sz="3300" dirty="0" smtClean="0">
                <a:latin typeface="Arial"/>
              </a:rPr>
              <a:t>funded entities </a:t>
            </a:r>
            <a:r>
              <a:rPr lang="en-US" sz="3300" dirty="0">
                <a:latin typeface="Arial"/>
              </a:rPr>
              <a:t>operating demand responsive systems for the general public which receive </a:t>
            </a:r>
            <a:r>
              <a:rPr lang="en-US" sz="3300" dirty="0" smtClean="0">
                <a:latin typeface="Arial"/>
              </a:rPr>
              <a:t>financial assistance </a:t>
            </a:r>
            <a:r>
              <a:rPr lang="en-US" sz="3300" dirty="0">
                <a:latin typeface="Arial"/>
              </a:rPr>
              <a:t>under section 18 of the Federal Transit Act must file this certification with </a:t>
            </a:r>
            <a:r>
              <a:rPr lang="en-US" sz="3300" dirty="0" smtClean="0">
                <a:latin typeface="Arial"/>
              </a:rPr>
              <a:t>the appropriate </a:t>
            </a:r>
            <a:r>
              <a:rPr lang="en-US" sz="3300" dirty="0">
                <a:latin typeface="Arial"/>
              </a:rPr>
              <a:t>state program office before procuring any inaccessible vehicle. Public </a:t>
            </a:r>
            <a:r>
              <a:rPr lang="en-US" sz="3300" dirty="0" smtClean="0">
                <a:latin typeface="Arial"/>
              </a:rPr>
              <a:t>entities receiving </a:t>
            </a:r>
            <a:r>
              <a:rPr lang="en-US" sz="3300" dirty="0">
                <a:latin typeface="Arial"/>
              </a:rPr>
              <a:t>FTA funds under any other section of the FTA Act must file the certification with </a:t>
            </a:r>
            <a:r>
              <a:rPr lang="en-US" sz="3300" dirty="0" smtClean="0">
                <a:latin typeface="Arial"/>
              </a:rPr>
              <a:t>the appropriate </a:t>
            </a:r>
            <a:r>
              <a:rPr lang="en-US" sz="3300" dirty="0">
                <a:latin typeface="Arial"/>
              </a:rPr>
              <a:t>FTA regional office. </a:t>
            </a:r>
            <a:r>
              <a:rPr lang="en-US" sz="3300" b="1" dirty="0">
                <a:latin typeface="Arial"/>
              </a:rPr>
              <a:t>This certification is valid for no longer than one year </a:t>
            </a:r>
            <a:r>
              <a:rPr lang="en-US" sz="3300" b="1" dirty="0" smtClean="0">
                <a:latin typeface="Arial"/>
              </a:rPr>
              <a:t>from its </a:t>
            </a:r>
            <a:r>
              <a:rPr lang="en-US" sz="3300" b="1" dirty="0">
                <a:latin typeface="Arial"/>
              </a:rPr>
              <a:t>date of filing.</a:t>
            </a:r>
          </a:p>
          <a:p>
            <a:pPr marL="0" indent="0">
              <a:buNone/>
            </a:pPr>
            <a:r>
              <a:rPr lang="en-US" sz="3300" b="1" dirty="0">
                <a:latin typeface="Arial"/>
              </a:rPr>
              <a:t>All Other Grant Recipients</a:t>
            </a:r>
            <a:r>
              <a:rPr lang="en-US" sz="3300" dirty="0">
                <a:latin typeface="Arial"/>
              </a:rPr>
              <a:t>: ODOT Public Transit Division requires all participants to </a:t>
            </a:r>
            <a:r>
              <a:rPr lang="en-US" sz="3300" dirty="0" smtClean="0">
                <a:latin typeface="Arial"/>
              </a:rPr>
              <a:t>certify equivalent </a:t>
            </a:r>
            <a:r>
              <a:rPr lang="en-US" sz="3300" dirty="0">
                <a:latin typeface="Arial"/>
              </a:rPr>
              <a:t>service when requesting to purchase </a:t>
            </a:r>
            <a:r>
              <a:rPr lang="en-US" sz="3300" dirty="0" smtClean="0">
                <a:latin typeface="Arial"/>
              </a:rPr>
              <a:t>non-ADA accessible </a:t>
            </a:r>
            <a:r>
              <a:rPr lang="en-US" sz="3300" dirty="0">
                <a:latin typeface="Arial"/>
              </a:rPr>
              <a:t>vehicles. By signing </a:t>
            </a:r>
            <a:r>
              <a:rPr lang="en-US" sz="3300" dirty="0" smtClean="0">
                <a:latin typeface="Arial"/>
              </a:rPr>
              <a:t>this certification</a:t>
            </a:r>
            <a:r>
              <a:rPr lang="en-US" sz="3300" dirty="0">
                <a:latin typeface="Arial"/>
              </a:rPr>
              <a:t>, the above-named agency is certifying that it has a mechanism in place to </a:t>
            </a:r>
            <a:r>
              <a:rPr lang="en-US" sz="3300" dirty="0" smtClean="0">
                <a:latin typeface="Arial"/>
              </a:rPr>
              <a:t>provide rides </a:t>
            </a:r>
            <a:r>
              <a:rPr lang="en-US" sz="3300" dirty="0">
                <a:latin typeface="Arial"/>
              </a:rPr>
              <a:t>to individuals with disabilities. The ride must be provided in a manner equivalent to </a:t>
            </a:r>
            <a:r>
              <a:rPr lang="en-US" sz="3300" dirty="0" smtClean="0">
                <a:latin typeface="Arial"/>
              </a:rPr>
              <a:t>the service </a:t>
            </a:r>
            <a:r>
              <a:rPr lang="en-US" sz="3300" dirty="0">
                <a:latin typeface="Arial"/>
              </a:rPr>
              <a:t>provided by the above-named agency to individuals without disabilities.</a:t>
            </a:r>
          </a:p>
          <a:p>
            <a:pPr marL="0" indent="0">
              <a:buNone/>
            </a:pPr>
            <a:r>
              <a:rPr lang="en-US" sz="3300" b="1" dirty="0">
                <a:latin typeface="Arial"/>
              </a:rPr>
              <a:t>All Agencies</a:t>
            </a:r>
            <a:r>
              <a:rPr lang="en-US" sz="3300" dirty="0">
                <a:latin typeface="Arial"/>
              </a:rPr>
              <a:t>: Attach a description of how you provide rides to individuals with disabilities</a:t>
            </a:r>
            <a:r>
              <a:rPr lang="en-US" sz="3300" dirty="0" smtClean="0">
                <a:latin typeface="Arial"/>
              </a:rPr>
              <a:t>.</a:t>
            </a:r>
            <a:endParaRPr lang="en-US" sz="3300" dirty="0">
              <a:latin typeface="Arial"/>
            </a:endParaRPr>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17</a:t>
            </a:fld>
            <a:endParaRPr lang="en-US" dirty="0"/>
          </a:p>
        </p:txBody>
      </p:sp>
    </p:spTree>
    <p:extLst>
      <p:ext uri="{BB962C8B-B14F-4D97-AF65-F5344CB8AC3E}">
        <p14:creationId xmlns:p14="http://schemas.microsoft.com/office/powerpoint/2010/main" val="7360146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1143000"/>
          </a:xfrm>
        </p:spPr>
        <p:txBody>
          <a:bodyPr>
            <a:normAutofit/>
          </a:bodyPr>
          <a:lstStyle/>
          <a:p>
            <a:r>
              <a:rPr lang="en-US" b="1" dirty="0" smtClean="0"/>
              <a:t>Vehicle </a:t>
            </a:r>
            <a:r>
              <a:rPr lang="en-US" b="1" dirty="0"/>
              <a:t>Purchases The </a:t>
            </a:r>
            <a:r>
              <a:rPr lang="en-US" b="1" dirty="0" smtClean="0"/>
              <a:t>vehicle is here</a:t>
            </a:r>
            <a:endParaRPr lang="en-US" b="1" dirty="0"/>
          </a:p>
        </p:txBody>
      </p:sp>
      <p:sp>
        <p:nvSpPr>
          <p:cNvPr id="3" name="Content Placeholder 2"/>
          <p:cNvSpPr>
            <a:spLocks noGrp="1"/>
          </p:cNvSpPr>
          <p:nvPr>
            <p:ph sz="quarter" idx="1"/>
          </p:nvPr>
        </p:nvSpPr>
        <p:spPr>
          <a:xfrm>
            <a:off x="457200" y="1474636"/>
            <a:ext cx="7772400" cy="5230964"/>
          </a:xfrm>
        </p:spPr>
        <p:txBody>
          <a:bodyPr>
            <a:normAutofit/>
          </a:bodyPr>
          <a:lstStyle/>
          <a:p>
            <a:pPr>
              <a:spcBef>
                <a:spcPct val="0"/>
              </a:spcBef>
              <a:buClrTx/>
              <a:buNone/>
            </a:pPr>
            <a:endParaRPr lang="en-US" altLang="en-US" sz="1800" dirty="0"/>
          </a:p>
          <a:p>
            <a:pPr>
              <a:spcBef>
                <a:spcPct val="0"/>
              </a:spcBef>
              <a:buClrTx/>
              <a:buNone/>
            </a:pPr>
            <a:r>
              <a:rPr lang="en-US" altLang="en-US" sz="1800" dirty="0"/>
              <a:t>Several m</a:t>
            </a:r>
            <a:r>
              <a:rPr lang="en-US" altLang="en-US" sz="1800" dirty="0" smtClean="0"/>
              <a:t>onths later </a:t>
            </a:r>
            <a:r>
              <a:rPr lang="en-US" altLang="en-US" sz="1800" dirty="0"/>
              <a:t>when your </a:t>
            </a:r>
            <a:r>
              <a:rPr lang="en-US" altLang="en-US" sz="1800" dirty="0" smtClean="0"/>
              <a:t>vehicle </a:t>
            </a:r>
            <a:r>
              <a:rPr lang="en-US" altLang="en-US" sz="1800" dirty="0"/>
              <a:t>is delivered you will want to </a:t>
            </a:r>
            <a:r>
              <a:rPr lang="en-US" altLang="en-US" sz="1800" dirty="0" smtClean="0"/>
              <a:t>verify it is what you ordered</a:t>
            </a:r>
          </a:p>
          <a:p>
            <a:pPr>
              <a:spcBef>
                <a:spcPct val="0"/>
              </a:spcBef>
              <a:buClrTx/>
            </a:pPr>
            <a:endParaRPr lang="en-US" altLang="en-US" sz="1800" dirty="0"/>
          </a:p>
          <a:p>
            <a:pPr>
              <a:spcBef>
                <a:spcPct val="0"/>
              </a:spcBef>
            </a:pPr>
            <a:r>
              <a:rPr lang="en-US" altLang="en-US" sz="1800" dirty="0"/>
              <a:t>Vehicle is delivered to your specified location  </a:t>
            </a:r>
          </a:p>
          <a:p>
            <a:pPr>
              <a:spcBef>
                <a:spcPct val="0"/>
              </a:spcBef>
            </a:pPr>
            <a:r>
              <a:rPr lang="en-US" altLang="en-US" sz="1800" dirty="0" smtClean="0"/>
              <a:t>At the time of delivery verify the vehicle specifications are correct</a:t>
            </a:r>
          </a:p>
          <a:p>
            <a:pPr lvl="1">
              <a:spcBef>
                <a:spcPct val="0"/>
              </a:spcBef>
            </a:pPr>
            <a:r>
              <a:rPr lang="en-US" altLang="en-US" sz="1500" dirty="0" smtClean="0"/>
              <a:t>Correct floor plan, 2</a:t>
            </a:r>
            <a:r>
              <a:rPr lang="en-US" altLang="en-US" sz="1500" baseline="30000" dirty="0" smtClean="0"/>
              <a:t>nd</a:t>
            </a:r>
            <a:r>
              <a:rPr lang="en-US" altLang="en-US" sz="1500" dirty="0" smtClean="0"/>
              <a:t> heater is in the correct location, lift or ramp installed and works, correct drivers seat, no holes in flooring</a:t>
            </a:r>
            <a:endParaRPr lang="en-US" altLang="en-US" sz="1800" dirty="0" smtClean="0"/>
          </a:p>
          <a:p>
            <a:pPr>
              <a:spcBef>
                <a:spcPct val="0"/>
              </a:spcBef>
            </a:pPr>
            <a:r>
              <a:rPr lang="en-US" sz="1800" dirty="0" smtClean="0"/>
              <a:t>The Pre-Award </a:t>
            </a:r>
            <a:r>
              <a:rPr lang="en-US" sz="1800" dirty="0"/>
              <a:t>&amp; Post-Delivery Certification </a:t>
            </a:r>
            <a:r>
              <a:rPr lang="en-US" sz="1800" dirty="0" smtClean="0"/>
              <a:t>form is required </a:t>
            </a:r>
          </a:p>
          <a:p>
            <a:pPr lvl="1">
              <a:spcBef>
                <a:spcPct val="0"/>
              </a:spcBef>
            </a:pPr>
            <a:r>
              <a:rPr lang="en-US" sz="1500" dirty="0" smtClean="0"/>
              <a:t>Fill out the pre-award prior to ordering your vehicle (save it!)  </a:t>
            </a:r>
            <a:br>
              <a:rPr lang="en-US" sz="1500" dirty="0" smtClean="0"/>
            </a:br>
            <a:r>
              <a:rPr lang="en-US" sz="900" dirty="0" smtClean="0">
                <a:hlinkClick r:id="rId3"/>
              </a:rPr>
              <a:t>https://www.oregon.gov/ODOT/RPTD/RPTD%20Document%20Library/vehicle-purchase-reimbursement-instructions.pdf</a:t>
            </a:r>
            <a:endParaRPr lang="en-US" sz="900" dirty="0" smtClean="0"/>
          </a:p>
          <a:p>
            <a:pPr lvl="1">
              <a:spcBef>
                <a:spcPct val="0"/>
              </a:spcBef>
            </a:pPr>
            <a:r>
              <a:rPr lang="en-US" altLang="en-US" sz="1500" dirty="0" smtClean="0"/>
              <a:t>Finish the form by completing the post-delivery portion  </a:t>
            </a:r>
          </a:p>
          <a:p>
            <a:pPr>
              <a:spcBef>
                <a:spcPct val="0"/>
              </a:spcBef>
            </a:pPr>
            <a:endParaRPr lang="en-US" sz="1800" dirty="0" smtClean="0"/>
          </a:p>
          <a:p>
            <a:pPr marL="0" indent="0" algn="ctr">
              <a:spcBef>
                <a:spcPct val="0"/>
              </a:spcBef>
              <a:buNone/>
            </a:pPr>
            <a:r>
              <a:rPr lang="en-US" sz="1800" b="1" u="sng" dirty="0" smtClean="0">
                <a:solidFill>
                  <a:schemeClr val="accent3">
                    <a:lumMod val="75000"/>
                  </a:schemeClr>
                </a:solidFill>
              </a:rPr>
              <a:t>Please remember you have 30 days to pay the vendor once you accept the vehicle. </a:t>
            </a:r>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18</a:t>
            </a:fld>
            <a:endParaRPr lang="en-US" dirty="0"/>
          </a:p>
        </p:txBody>
      </p:sp>
    </p:spTree>
    <p:extLst>
      <p:ext uri="{BB962C8B-B14F-4D97-AF65-F5344CB8AC3E}">
        <p14:creationId xmlns:p14="http://schemas.microsoft.com/office/powerpoint/2010/main" val="6006792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876800" cy="1246036"/>
          </a:xfrm>
        </p:spPr>
        <p:txBody>
          <a:bodyPr>
            <a:normAutofit/>
          </a:bodyPr>
          <a:lstStyle/>
          <a:p>
            <a:pPr algn="ctr"/>
            <a:r>
              <a:rPr lang="en-US" b="1" dirty="0" smtClean="0"/>
              <a:t>Vehicle Purchases</a:t>
            </a:r>
            <a:br>
              <a:rPr lang="en-US" b="1" dirty="0" smtClean="0"/>
            </a:br>
            <a:r>
              <a:rPr lang="en-US" sz="2800" b="1" dirty="0" smtClean="0"/>
              <a:t>Federal Requirements</a:t>
            </a:r>
            <a:endParaRPr lang="en-US" sz="2800" b="1" dirty="0"/>
          </a:p>
        </p:txBody>
      </p:sp>
      <p:sp>
        <p:nvSpPr>
          <p:cNvPr id="4" name="Content Placeholder 3"/>
          <p:cNvSpPr>
            <a:spLocks noGrp="1"/>
          </p:cNvSpPr>
          <p:nvPr>
            <p:ph sz="quarter" idx="1"/>
          </p:nvPr>
        </p:nvSpPr>
        <p:spPr/>
        <p:txBody>
          <a:bodyPr/>
          <a:lstStyle/>
          <a:p>
            <a:pPr>
              <a:spcBef>
                <a:spcPct val="50000"/>
              </a:spcBef>
            </a:pPr>
            <a:r>
              <a:rPr lang="en-US" altLang="en-US" dirty="0" smtClean="0"/>
              <a:t>Use </a:t>
            </a:r>
            <a:r>
              <a:rPr lang="en-US" altLang="en-US" dirty="0"/>
              <a:t>of federal funds require meeting standards such as: </a:t>
            </a:r>
          </a:p>
          <a:p>
            <a:pPr lvl="1">
              <a:spcBef>
                <a:spcPct val="50000"/>
              </a:spcBef>
              <a:spcAft>
                <a:spcPct val="10000"/>
              </a:spcAft>
              <a:buClr>
                <a:schemeClr val="accent1">
                  <a:lumMod val="75000"/>
                </a:schemeClr>
              </a:buClr>
              <a:buFont typeface="Wingdings" panose="05000000000000000000" pitchFamily="2" charset="2"/>
              <a:buChar char="v"/>
            </a:pPr>
            <a:r>
              <a:rPr lang="en-US" altLang="en-US" sz="2000" dirty="0" smtClean="0"/>
              <a:t>Altoona </a:t>
            </a:r>
            <a:r>
              <a:rPr lang="en-US" altLang="en-US" sz="2000" dirty="0"/>
              <a:t>testing </a:t>
            </a:r>
            <a:r>
              <a:rPr lang="en-US" altLang="en-US" sz="2000" dirty="0" smtClean="0"/>
              <a:t>bus report received</a:t>
            </a:r>
          </a:p>
          <a:p>
            <a:pPr lvl="1">
              <a:spcBef>
                <a:spcPct val="50000"/>
              </a:spcBef>
              <a:spcAft>
                <a:spcPct val="10000"/>
              </a:spcAft>
              <a:buClr>
                <a:schemeClr val="accent1">
                  <a:lumMod val="75000"/>
                </a:schemeClr>
              </a:buClr>
              <a:buFont typeface="Wingdings" panose="05000000000000000000" pitchFamily="2" charset="2"/>
              <a:buChar char="v"/>
            </a:pPr>
            <a:r>
              <a:rPr lang="en-US" altLang="en-US" sz="2000" dirty="0" smtClean="0"/>
              <a:t>Verifying Disadvantaged Business Enterprise (DBE) compliance </a:t>
            </a:r>
          </a:p>
          <a:p>
            <a:pPr lvl="1">
              <a:spcBef>
                <a:spcPct val="50000"/>
              </a:spcBef>
              <a:spcAft>
                <a:spcPct val="10000"/>
              </a:spcAft>
              <a:buClr>
                <a:schemeClr val="accent1">
                  <a:lumMod val="75000"/>
                </a:schemeClr>
              </a:buClr>
              <a:buFont typeface="Wingdings" panose="05000000000000000000" pitchFamily="2" charset="2"/>
              <a:buChar char="v"/>
            </a:pPr>
            <a:r>
              <a:rPr lang="en-US" altLang="en-US" sz="2000" dirty="0" smtClean="0"/>
              <a:t>Federal Motor Vehicle Safety Standards (FMVSS) certification</a:t>
            </a:r>
          </a:p>
          <a:p>
            <a:pPr lvl="1">
              <a:spcBef>
                <a:spcPct val="50000"/>
              </a:spcBef>
              <a:spcAft>
                <a:spcPct val="10000"/>
              </a:spcAft>
              <a:buClr>
                <a:schemeClr val="accent1">
                  <a:lumMod val="75000"/>
                </a:schemeClr>
              </a:buClr>
              <a:buFont typeface="Wingdings" panose="05000000000000000000" pitchFamily="2" charset="2"/>
              <a:buChar char="v"/>
            </a:pPr>
            <a:r>
              <a:rPr lang="en-US" altLang="en-US" sz="2000" dirty="0" smtClean="0"/>
              <a:t>Purchasing from Eligible </a:t>
            </a:r>
            <a:r>
              <a:rPr lang="en-US" altLang="en-US" sz="2000" dirty="0"/>
              <a:t>Transit Vehicle Manufacturers </a:t>
            </a:r>
            <a:endParaRPr lang="en-US" altLang="en-US" sz="2000" dirty="0" smtClean="0"/>
          </a:p>
          <a:p>
            <a:pPr lvl="1">
              <a:spcBef>
                <a:spcPct val="50000"/>
              </a:spcBef>
              <a:spcAft>
                <a:spcPct val="10000"/>
              </a:spcAft>
              <a:buClr>
                <a:schemeClr val="accent1">
                  <a:lumMod val="75000"/>
                </a:schemeClr>
              </a:buClr>
              <a:buFont typeface="Wingdings" panose="05000000000000000000" pitchFamily="2" charset="2"/>
              <a:buChar char="v"/>
            </a:pPr>
            <a:r>
              <a:rPr lang="en-US" altLang="en-US" sz="2000" dirty="0"/>
              <a:t>Verify </a:t>
            </a:r>
            <a:r>
              <a:rPr lang="en-US" altLang="en-US" sz="2000" dirty="0" smtClean="0"/>
              <a:t>Debarment and Suspension certification</a:t>
            </a:r>
          </a:p>
          <a:p>
            <a:pPr lvl="1">
              <a:spcBef>
                <a:spcPct val="50000"/>
              </a:spcBef>
              <a:spcAft>
                <a:spcPct val="10000"/>
              </a:spcAft>
              <a:buClr>
                <a:schemeClr val="accent1">
                  <a:lumMod val="75000"/>
                </a:schemeClr>
              </a:buClr>
              <a:buFont typeface="Wingdings" panose="05000000000000000000" pitchFamily="2" charset="2"/>
              <a:buChar char="v"/>
            </a:pPr>
            <a:r>
              <a:rPr lang="en-US" altLang="en-US" sz="2000" dirty="0" smtClean="0"/>
              <a:t>Pre-Award  &amp; Post-Delivery  inspection </a:t>
            </a:r>
          </a:p>
          <a:p>
            <a:pPr>
              <a:spcBef>
                <a:spcPct val="50000"/>
              </a:spcBef>
              <a:spcAft>
                <a:spcPct val="10000"/>
              </a:spcAft>
              <a:buClr>
                <a:schemeClr val="accent1">
                  <a:lumMod val="75000"/>
                </a:schemeClr>
              </a:buClr>
              <a:buFont typeface="Wingdings" panose="05000000000000000000" pitchFamily="2" charset="2"/>
              <a:buChar char="v"/>
            </a:pPr>
            <a:endParaRPr lang="en-US" dirty="0"/>
          </a:p>
        </p:txBody>
      </p:sp>
      <p:grpSp>
        <p:nvGrpSpPr>
          <p:cNvPr id="7" name="Group 6"/>
          <p:cNvGrpSpPr/>
          <p:nvPr/>
        </p:nvGrpSpPr>
        <p:grpSpPr>
          <a:xfrm>
            <a:off x="5664795" y="72290"/>
            <a:ext cx="3114955" cy="1402346"/>
            <a:chOff x="5664795" y="72290"/>
            <a:chExt cx="3114955" cy="1402346"/>
          </a:xfrm>
        </p:grpSpPr>
        <p:sp>
          <p:nvSpPr>
            <p:cNvPr id="5" name="Rectangle 4"/>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6"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Footer Placeholder 2"/>
          <p:cNvSpPr>
            <a:spLocks noGrp="1"/>
          </p:cNvSpPr>
          <p:nvPr>
            <p:ph type="ftr" sz="quarter" idx="16"/>
          </p:nvPr>
        </p:nvSpPr>
        <p:spPr/>
        <p:txBody>
          <a:bodyPr/>
          <a:lstStyle/>
          <a:p>
            <a:r>
              <a:rPr lang="en-US" dirty="0" smtClean="0"/>
              <a:t>2018 Procurement Guidance</a:t>
            </a:r>
            <a:endParaRPr lang="en-US" dirty="0"/>
          </a:p>
        </p:txBody>
      </p:sp>
      <p:sp>
        <p:nvSpPr>
          <p:cNvPr id="9" name="Slide Number Placeholder 8"/>
          <p:cNvSpPr>
            <a:spLocks noGrp="1"/>
          </p:cNvSpPr>
          <p:nvPr>
            <p:ph type="sldNum" sz="quarter" idx="15"/>
          </p:nvPr>
        </p:nvSpPr>
        <p:spPr/>
        <p:txBody>
          <a:bodyPr/>
          <a:lstStyle/>
          <a:p>
            <a:fld id="{6A387592-95D5-4B91-9826-7FDA8D9DC6CB}" type="slidenum">
              <a:rPr lang="en-US" smtClean="0"/>
              <a:t>1</a:t>
            </a:fld>
            <a:endParaRPr lang="en-US" dirty="0"/>
          </a:p>
        </p:txBody>
      </p:sp>
    </p:spTree>
    <p:extLst>
      <p:ext uri="{BB962C8B-B14F-4D97-AF65-F5344CB8AC3E}">
        <p14:creationId xmlns:p14="http://schemas.microsoft.com/office/powerpoint/2010/main" val="25933163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1143000"/>
          </a:xfrm>
        </p:spPr>
        <p:txBody>
          <a:bodyPr>
            <a:normAutofit/>
          </a:bodyPr>
          <a:lstStyle/>
          <a:p>
            <a:r>
              <a:rPr lang="en-US" b="1" dirty="0" smtClean="0"/>
              <a:t>Vehicle </a:t>
            </a:r>
            <a:r>
              <a:rPr lang="en-US" b="1" dirty="0"/>
              <a:t>Purchases </a:t>
            </a:r>
            <a:r>
              <a:rPr lang="en-US" b="1" dirty="0" smtClean="0"/>
              <a:t>Pre-Award</a:t>
            </a:r>
            <a:endParaRPr lang="en-US" b="1" dirty="0"/>
          </a:p>
        </p:txBody>
      </p:sp>
      <p:sp>
        <p:nvSpPr>
          <p:cNvPr id="3" name="Content Placeholder 2"/>
          <p:cNvSpPr>
            <a:spLocks noGrp="1"/>
          </p:cNvSpPr>
          <p:nvPr>
            <p:ph sz="quarter" idx="1"/>
          </p:nvPr>
        </p:nvSpPr>
        <p:spPr>
          <a:xfrm>
            <a:off x="-228600" y="1474636"/>
            <a:ext cx="8915400" cy="5230964"/>
          </a:xfrm>
        </p:spPr>
        <p:txBody>
          <a:bodyPr>
            <a:noAutofit/>
          </a:bodyPr>
          <a:lstStyle/>
          <a:p>
            <a:pPr marL="365760" lvl="1" indent="0" algn="ctr">
              <a:spcBef>
                <a:spcPct val="0"/>
              </a:spcBef>
              <a:buNone/>
            </a:pPr>
            <a:r>
              <a:rPr lang="en-US" sz="1100" b="1" dirty="0"/>
              <a:t>ODOT – RPTD Pre-Award &amp; Post Delivery Vehicle Purchase Certification Form</a:t>
            </a:r>
            <a:endParaRPr lang="en-US" sz="900" dirty="0" smtClean="0"/>
          </a:p>
          <a:p>
            <a:pPr marL="365760" lvl="1" indent="0">
              <a:spcBef>
                <a:spcPct val="0"/>
              </a:spcBef>
              <a:buNone/>
            </a:pPr>
            <a:r>
              <a:rPr lang="en-US" sz="925" dirty="0"/>
              <a:t>By the signature of its authorized representative, the organization identified below certifies the following:  </a:t>
            </a:r>
          </a:p>
          <a:p>
            <a:pPr marL="365760" lvl="1" indent="0">
              <a:spcBef>
                <a:spcPct val="0"/>
              </a:spcBef>
              <a:buNone/>
            </a:pPr>
            <a:endParaRPr lang="en-US" sz="925" dirty="0"/>
          </a:p>
          <a:p>
            <a:pPr marL="365760" lvl="1" indent="0">
              <a:spcBef>
                <a:spcPct val="0"/>
              </a:spcBef>
              <a:buNone/>
            </a:pPr>
            <a:r>
              <a:rPr lang="en-US" sz="925" dirty="0"/>
              <a:t>A. PRE-AWARD PURCHASER’S REQUIREMENTS CERTIFICATION (all purchases over $5,000)</a:t>
            </a:r>
          </a:p>
          <a:p>
            <a:pPr marL="365760" lvl="1" indent="0">
              <a:spcBef>
                <a:spcPct val="0"/>
              </a:spcBef>
              <a:buNone/>
            </a:pPr>
            <a:r>
              <a:rPr lang="en-US" sz="925" dirty="0"/>
              <a:t>As required by Title 49 CFR, Part 663 Subpart B, the vehicle(s) listed below is/are the same product(s) described in the recipient’s solicitation specifications, and that the proposed manufacturer is a responsible manufacturer with the capability to produce a vehicle that meets the specifications.</a:t>
            </a:r>
          </a:p>
          <a:p>
            <a:pPr marL="365760" lvl="1" indent="0">
              <a:spcBef>
                <a:spcPct val="0"/>
              </a:spcBef>
              <a:buNone/>
            </a:pPr>
            <a:r>
              <a:rPr lang="en-US" sz="925" dirty="0"/>
              <a:t> 	Purchaser’s required documentation is complete and is part of the procurement file.</a:t>
            </a:r>
          </a:p>
          <a:p>
            <a:pPr marL="365760" lvl="1" indent="0">
              <a:spcBef>
                <a:spcPct val="0"/>
              </a:spcBef>
              <a:buNone/>
            </a:pPr>
            <a:endParaRPr lang="en-US" sz="925" dirty="0"/>
          </a:p>
          <a:p>
            <a:pPr marL="365760" lvl="1" indent="0">
              <a:spcBef>
                <a:spcPct val="0"/>
              </a:spcBef>
              <a:buNone/>
            </a:pPr>
            <a:r>
              <a:rPr lang="en-US" sz="925" dirty="0"/>
              <a:t>B. PRE-AWARD BUS TESTING (all vehicle purchases except sedans, vans and mini-vans)</a:t>
            </a:r>
          </a:p>
          <a:p>
            <a:pPr marL="365760" lvl="1" indent="0">
              <a:spcBef>
                <a:spcPct val="0"/>
              </a:spcBef>
              <a:buNone/>
            </a:pPr>
            <a:r>
              <a:rPr lang="en-US" sz="925" dirty="0"/>
              <a:t>The vehicle obtained in this procurement complies with 49USC A 5323(c) and 49 CFR Part 665.</a:t>
            </a:r>
          </a:p>
          <a:p>
            <a:pPr marL="365760" lvl="1" indent="0">
              <a:spcBef>
                <a:spcPct val="0"/>
              </a:spcBef>
              <a:buNone/>
            </a:pPr>
            <a:r>
              <a:rPr lang="en-US" sz="925" dirty="0"/>
              <a:t>I understand that misrepresenting the testing status of a vehicle acquired with federal financial assistance may subject my organization to </a:t>
            </a:r>
            <a:r>
              <a:rPr lang="en-US" sz="925" dirty="0" smtClean="0"/>
              <a:t>civil</a:t>
            </a:r>
            <a:br>
              <a:rPr lang="en-US" sz="925" dirty="0" smtClean="0"/>
            </a:br>
            <a:r>
              <a:rPr lang="en-US" sz="925" dirty="0" smtClean="0"/>
              <a:t>penalties </a:t>
            </a:r>
            <a:r>
              <a:rPr lang="en-US" sz="925" dirty="0"/>
              <a:t>(49 CFR Part 31) and that FTA may also suspend or debar a manufacturer under the procedures in 49 CFR Part 29.</a:t>
            </a:r>
          </a:p>
          <a:p>
            <a:pPr marL="365760" lvl="1" indent="0">
              <a:spcBef>
                <a:spcPct val="0"/>
              </a:spcBef>
              <a:buNone/>
            </a:pPr>
            <a:r>
              <a:rPr lang="en-US" sz="925" dirty="0"/>
              <a:t> 	Altoona/STURAA bus test report was received for each vehicle and is in this agency’s procurement file.</a:t>
            </a:r>
          </a:p>
          <a:p>
            <a:pPr marL="365760" lvl="1" indent="0">
              <a:spcBef>
                <a:spcPct val="0"/>
              </a:spcBef>
              <a:buNone/>
            </a:pPr>
            <a:endParaRPr lang="en-US" sz="925" dirty="0"/>
          </a:p>
          <a:p>
            <a:pPr marL="365760" lvl="1" indent="0">
              <a:spcBef>
                <a:spcPct val="0"/>
              </a:spcBef>
              <a:buNone/>
            </a:pPr>
            <a:r>
              <a:rPr lang="en-US" sz="925" dirty="0"/>
              <a:t>C. PRE-AWARD BUY AMERICA COMPLIANCE CERTIFICATION (all purchases over $100,000)</a:t>
            </a:r>
          </a:p>
          <a:p>
            <a:pPr marL="365760" lvl="1" indent="0">
              <a:spcBef>
                <a:spcPct val="0"/>
              </a:spcBef>
              <a:buNone/>
            </a:pPr>
            <a:r>
              <a:rPr lang="en-US" sz="925" dirty="0"/>
              <a:t>As required by Title 49 CFR Part 663 Subpart B, the vehicle and equipment to be purchased by this agency meets the requirements of Section 165(b)(3) of the Surface Transportation Assistance Act of 1982 as amended. The recipient signing below has reviewed the documentation provided by the manufacturer which lists the following: (1) the proposed component and sub-component parts of the vehicle and equipment identified by the manufacturer, country of origin and cost; and (2) the proposed location of the final assembly point for the vehicle and equipment, including a description of the activities that took place at the final assembly point and the cost of final assembly.</a:t>
            </a:r>
          </a:p>
          <a:p>
            <a:pPr marL="365760" lvl="1" indent="0">
              <a:spcBef>
                <a:spcPct val="0"/>
              </a:spcBef>
              <a:buNone/>
            </a:pPr>
            <a:r>
              <a:rPr lang="en-US" sz="925" dirty="0"/>
              <a:t> 	Transit Vehicle Manufacturer’s Buy America certification was received and is attached.</a:t>
            </a:r>
          </a:p>
          <a:p>
            <a:pPr marL="365760" lvl="1" indent="0">
              <a:spcBef>
                <a:spcPct val="0"/>
              </a:spcBef>
              <a:buNone/>
            </a:pPr>
            <a:endParaRPr lang="en-US" sz="925" dirty="0"/>
          </a:p>
          <a:p>
            <a:pPr marL="365760" lvl="1" indent="0">
              <a:spcBef>
                <a:spcPct val="0"/>
              </a:spcBef>
              <a:buNone/>
            </a:pPr>
            <a:r>
              <a:rPr lang="en-US" sz="925" dirty="0"/>
              <a:t>D. DISADVANTAGED BUSINESS ENTERPRISE COMPLIANCE (DBE) (purchases with FTA funds)</a:t>
            </a:r>
          </a:p>
          <a:p>
            <a:pPr marL="365760" lvl="1" indent="0">
              <a:spcBef>
                <a:spcPct val="0"/>
              </a:spcBef>
              <a:buNone/>
            </a:pPr>
            <a:r>
              <a:rPr lang="en-US" sz="925" dirty="0"/>
              <a:t>As required by Title 49 CFR I have obtained a copy of the vehicle manufacturer’s DBE certification (verified at this FTA website: http://www.fta.dot.gov/12326_5626.html ) that this transit vehicle manufacturer has obtained 49 C.F.R § 26.49 DBE certification; has listed its current home office address; and has established a DBE goal reflecting the guidance in 49 CFR Part 26.45, and is therefore an eligible manufacturer.</a:t>
            </a:r>
          </a:p>
          <a:p>
            <a:pPr marL="365760" lvl="1" indent="0">
              <a:spcBef>
                <a:spcPct val="0"/>
              </a:spcBef>
              <a:buNone/>
            </a:pPr>
            <a:r>
              <a:rPr lang="en-US" sz="925" dirty="0"/>
              <a:t> 	Transit Vehicle Manufacturer’s DBE certification was received and is attached</a:t>
            </a:r>
          </a:p>
          <a:p>
            <a:pPr marL="365760" lvl="1" indent="0">
              <a:spcBef>
                <a:spcPct val="0"/>
              </a:spcBef>
              <a:buNone/>
            </a:pPr>
            <a:endParaRPr lang="en-US" sz="925" dirty="0"/>
          </a:p>
          <a:p>
            <a:pPr marL="365760" lvl="1" indent="0">
              <a:spcBef>
                <a:spcPct val="0"/>
              </a:spcBef>
              <a:buNone/>
            </a:pPr>
            <a:r>
              <a:rPr lang="en-US" sz="925" dirty="0"/>
              <a:t>E. FEDERAL MOTOR VEHICLE SAFETY STANDARDS (FMVSS) CERTIFICATION (all vehicles)</a:t>
            </a:r>
          </a:p>
          <a:p>
            <a:pPr marL="365760" lvl="1" indent="0">
              <a:spcBef>
                <a:spcPct val="0"/>
              </a:spcBef>
              <a:buNone/>
            </a:pPr>
            <a:r>
              <a:rPr lang="en-US" sz="925" dirty="0"/>
              <a:t>The vehicle described below meets all Federal Motor Vehicle Safety Standards which are applicable to this type of vehicle. Any modifications to the vehicle have not violated the integrity of the structure, design, or systems that have been tested to conform to the FMVSS for this vehicle.</a:t>
            </a:r>
          </a:p>
          <a:p>
            <a:pPr marL="365760" lvl="1" indent="0">
              <a:spcBef>
                <a:spcPct val="0"/>
              </a:spcBef>
              <a:buNone/>
            </a:pPr>
            <a:r>
              <a:rPr lang="en-US" sz="925" dirty="0"/>
              <a:t> 	Transit Vehicle Manufacturer’s FMVSS certification is attached.</a:t>
            </a:r>
          </a:p>
          <a:p>
            <a:pPr marL="365760" lvl="1" indent="0">
              <a:spcBef>
                <a:spcPct val="0"/>
              </a:spcBef>
              <a:buNone/>
            </a:pPr>
            <a:endParaRPr lang="en-US" sz="925" dirty="0"/>
          </a:p>
          <a:p>
            <a:pPr marL="365760" lvl="1" indent="0">
              <a:spcBef>
                <a:spcPct val="0"/>
              </a:spcBef>
              <a:buNone/>
            </a:pPr>
            <a:r>
              <a:rPr lang="en-US" sz="925" dirty="0"/>
              <a:t>F. POST-DELIVERY PURCHASER’S REQUIREMENTS CERTIFICATION (all purchases over $5,000) As required by Title 49 CFR, Part 663 Subpart B, after visually inspecting and road-testing the transit vehicle(s) listed below, I certify that the vehicle(s) meet(s) the purchase contract specifications.</a:t>
            </a:r>
          </a:p>
          <a:p>
            <a:pPr marL="365760" lvl="1" indent="0">
              <a:spcBef>
                <a:spcPct val="0"/>
              </a:spcBef>
              <a:buNone/>
            </a:pPr>
            <a:r>
              <a:rPr lang="en-US" sz="925" dirty="0"/>
              <a:t> 	Purchaser’s required documentation is complete and is part of the procurement file.</a:t>
            </a:r>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19</a:t>
            </a:fld>
            <a:endParaRPr lang="en-US" dirty="0"/>
          </a:p>
        </p:txBody>
      </p:sp>
    </p:spTree>
    <p:extLst>
      <p:ext uri="{BB962C8B-B14F-4D97-AF65-F5344CB8AC3E}">
        <p14:creationId xmlns:p14="http://schemas.microsoft.com/office/powerpoint/2010/main" val="100741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1143000"/>
          </a:xfrm>
        </p:spPr>
        <p:txBody>
          <a:bodyPr>
            <a:normAutofit/>
          </a:bodyPr>
          <a:lstStyle/>
          <a:p>
            <a:r>
              <a:rPr lang="en-US" b="1" dirty="0" smtClean="0"/>
              <a:t>Vehicle </a:t>
            </a:r>
            <a:r>
              <a:rPr lang="en-US" b="1" dirty="0"/>
              <a:t>Purchases The </a:t>
            </a:r>
            <a:r>
              <a:rPr lang="en-US" b="1" dirty="0" smtClean="0"/>
              <a:t>vehicle is here</a:t>
            </a:r>
            <a:endParaRPr lang="en-US" b="1" dirty="0"/>
          </a:p>
        </p:txBody>
      </p:sp>
      <p:sp>
        <p:nvSpPr>
          <p:cNvPr id="3" name="Content Placeholder 2"/>
          <p:cNvSpPr>
            <a:spLocks noGrp="1"/>
          </p:cNvSpPr>
          <p:nvPr>
            <p:ph sz="quarter" idx="1"/>
          </p:nvPr>
        </p:nvSpPr>
        <p:spPr>
          <a:xfrm>
            <a:off x="457200" y="1474636"/>
            <a:ext cx="7772400" cy="5230964"/>
          </a:xfrm>
        </p:spPr>
        <p:txBody>
          <a:bodyPr>
            <a:normAutofit lnSpcReduction="10000"/>
          </a:bodyPr>
          <a:lstStyle/>
          <a:p>
            <a:pPr>
              <a:spcBef>
                <a:spcPct val="0"/>
              </a:spcBef>
              <a:buClrTx/>
              <a:buNone/>
            </a:pPr>
            <a:endParaRPr lang="en-US" altLang="en-US" sz="1800" dirty="0"/>
          </a:p>
          <a:p>
            <a:pPr>
              <a:spcBef>
                <a:spcPct val="0"/>
              </a:spcBef>
              <a:buClrTx/>
              <a:buNone/>
            </a:pPr>
            <a:r>
              <a:rPr lang="en-US" altLang="en-US" sz="1800" dirty="0" smtClean="0"/>
              <a:t>Request your reimbursement in OPTIS</a:t>
            </a:r>
            <a:endParaRPr lang="en-US" altLang="en-US" sz="1800" dirty="0"/>
          </a:p>
          <a:p>
            <a:pPr>
              <a:spcBef>
                <a:spcPct val="0"/>
              </a:spcBef>
              <a:buClrTx/>
              <a:buNone/>
            </a:pPr>
            <a:endParaRPr lang="en-US" altLang="en-US" sz="1800" dirty="0" smtClean="0"/>
          </a:p>
          <a:p>
            <a:pPr>
              <a:spcBef>
                <a:spcPct val="0"/>
              </a:spcBef>
              <a:spcAft>
                <a:spcPts val="600"/>
              </a:spcAft>
            </a:pPr>
            <a:r>
              <a:rPr lang="en-US" sz="1800" dirty="0" smtClean="0"/>
              <a:t>These documents (and more) will be required for reimbursement and must be kept </a:t>
            </a:r>
            <a:r>
              <a:rPr lang="en-US" sz="1800" dirty="0"/>
              <a:t>in your vehicle procurement </a:t>
            </a:r>
            <a:r>
              <a:rPr lang="en-US" sz="1800" dirty="0" smtClean="0"/>
              <a:t>file</a:t>
            </a:r>
          </a:p>
          <a:p>
            <a:pPr lvl="1">
              <a:spcBef>
                <a:spcPct val="0"/>
              </a:spcBef>
              <a:spcAft>
                <a:spcPts val="600"/>
              </a:spcAft>
            </a:pPr>
            <a:r>
              <a:rPr lang="en-US" sz="1800" dirty="0"/>
              <a:t>Agency reimbursement request letter</a:t>
            </a:r>
          </a:p>
          <a:p>
            <a:pPr lvl="1">
              <a:spcBef>
                <a:spcPct val="0"/>
              </a:spcBef>
              <a:spcAft>
                <a:spcPts val="600"/>
              </a:spcAft>
            </a:pPr>
            <a:r>
              <a:rPr lang="en-US" sz="1800" dirty="0" smtClean="0"/>
              <a:t>Certification form </a:t>
            </a:r>
            <a:r>
              <a:rPr lang="en-US" sz="1800" dirty="0"/>
              <a:t>Pre-Award </a:t>
            </a:r>
            <a:r>
              <a:rPr lang="en-US" sz="1800" dirty="0" smtClean="0"/>
              <a:t>and </a:t>
            </a:r>
            <a:r>
              <a:rPr lang="en-US" sz="1800" dirty="0"/>
              <a:t>Post-Delivery </a:t>
            </a:r>
          </a:p>
          <a:p>
            <a:pPr lvl="1">
              <a:spcBef>
                <a:spcPct val="0"/>
              </a:spcBef>
              <a:spcAft>
                <a:spcPts val="600"/>
              </a:spcAft>
            </a:pPr>
            <a:r>
              <a:rPr lang="en-US" sz="1800" dirty="0" smtClean="0"/>
              <a:t>All invoices </a:t>
            </a:r>
            <a:r>
              <a:rPr lang="en-US" sz="1800" dirty="0"/>
              <a:t>that were required to get your vehicle in to </a:t>
            </a:r>
            <a:r>
              <a:rPr lang="en-US" sz="1800" dirty="0" smtClean="0"/>
              <a:t>operation</a:t>
            </a:r>
          </a:p>
          <a:p>
            <a:pPr lvl="2">
              <a:spcBef>
                <a:spcPct val="0"/>
              </a:spcBef>
              <a:spcAft>
                <a:spcPts val="600"/>
              </a:spcAft>
            </a:pPr>
            <a:r>
              <a:rPr lang="en-US" sz="1500" dirty="0" smtClean="0"/>
              <a:t>Vehicle, Bus Wrap, radios, cameras</a:t>
            </a:r>
          </a:p>
          <a:p>
            <a:pPr lvl="1">
              <a:spcBef>
                <a:spcPct val="0"/>
              </a:spcBef>
              <a:spcAft>
                <a:spcPts val="600"/>
              </a:spcAft>
            </a:pPr>
            <a:r>
              <a:rPr lang="en-US" sz="1800" dirty="0" smtClean="0"/>
              <a:t>Rebate declaration </a:t>
            </a:r>
          </a:p>
          <a:p>
            <a:pPr lvl="1">
              <a:spcBef>
                <a:spcPct val="0"/>
              </a:spcBef>
              <a:spcAft>
                <a:spcPts val="600"/>
              </a:spcAft>
            </a:pPr>
            <a:r>
              <a:rPr lang="en-US" altLang="en-US" sz="1800" dirty="0" smtClean="0"/>
              <a:t>Several more documents are required for reimbursements. </a:t>
            </a:r>
          </a:p>
          <a:p>
            <a:pPr>
              <a:spcBef>
                <a:spcPct val="0"/>
              </a:spcBef>
            </a:pPr>
            <a:r>
              <a:rPr lang="en-US" altLang="en-US" sz="1800" dirty="0" smtClean="0"/>
              <a:t>Please </a:t>
            </a:r>
            <a:r>
              <a:rPr lang="en-US" altLang="en-US" sz="1800" dirty="0"/>
              <a:t>review the Vehicle Purchase Reimbursement Instructions located </a:t>
            </a:r>
            <a:r>
              <a:rPr lang="en-US" altLang="en-US" sz="1800" dirty="0" smtClean="0"/>
              <a:t>on the </a:t>
            </a:r>
            <a:r>
              <a:rPr lang="en-US" altLang="en-US" sz="1800" dirty="0"/>
              <a:t>RPTD  Website. </a:t>
            </a:r>
            <a:r>
              <a:rPr lang="en-US" sz="1800" dirty="0" smtClean="0">
                <a:hlinkClick r:id="rId3"/>
              </a:rPr>
              <a:t>https://</a:t>
            </a:r>
            <a:r>
              <a:rPr lang="en-US" sz="1800" dirty="0">
                <a:hlinkClick r:id="rId3"/>
              </a:rPr>
              <a:t>www.oregon.gov/ODOT/RPTD/RPTD%20Document%20Library/vehicle-purchase-reimbursement-instructions.pdf</a:t>
            </a:r>
            <a:endParaRPr lang="en-US" sz="1800" dirty="0"/>
          </a:p>
          <a:p>
            <a:pPr>
              <a:spcBef>
                <a:spcPct val="0"/>
              </a:spcBef>
            </a:pPr>
            <a:endParaRPr lang="en-US" sz="1800" dirty="0" smtClean="0"/>
          </a:p>
          <a:p>
            <a:pPr marL="0" indent="0" algn="ctr">
              <a:spcBef>
                <a:spcPct val="0"/>
              </a:spcBef>
              <a:buNone/>
            </a:pPr>
            <a:r>
              <a:rPr lang="en-US" sz="1800" b="1" u="sng" dirty="0" smtClean="0">
                <a:solidFill>
                  <a:schemeClr val="accent3">
                    <a:lumMod val="75000"/>
                  </a:schemeClr>
                </a:solidFill>
              </a:rPr>
              <a:t>Please remember after you submit your reimbursement request notify your RTC to push it through the OPTIS </a:t>
            </a:r>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20</a:t>
            </a:fld>
            <a:endParaRPr lang="en-US" dirty="0"/>
          </a:p>
        </p:txBody>
      </p:sp>
    </p:spTree>
    <p:extLst>
      <p:ext uri="{BB962C8B-B14F-4D97-AF65-F5344CB8AC3E}">
        <p14:creationId xmlns:p14="http://schemas.microsoft.com/office/powerpoint/2010/main" val="383534007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1143000"/>
          </a:xfrm>
        </p:spPr>
        <p:txBody>
          <a:bodyPr>
            <a:normAutofit/>
          </a:bodyPr>
          <a:lstStyle/>
          <a:p>
            <a:r>
              <a:rPr lang="en-US" b="1" dirty="0" smtClean="0"/>
              <a:t>Vehicle </a:t>
            </a:r>
            <a:r>
              <a:rPr lang="en-US" b="1" dirty="0"/>
              <a:t>Purchases </a:t>
            </a:r>
            <a:r>
              <a:rPr lang="en-US" b="1" dirty="0" smtClean="0"/>
              <a:t>Common Problems</a:t>
            </a:r>
            <a:endParaRPr lang="en-US" b="1" dirty="0"/>
          </a:p>
        </p:txBody>
      </p:sp>
      <p:sp>
        <p:nvSpPr>
          <p:cNvPr id="3" name="Content Placeholder 2"/>
          <p:cNvSpPr>
            <a:spLocks noGrp="1"/>
          </p:cNvSpPr>
          <p:nvPr>
            <p:ph sz="quarter" idx="1"/>
          </p:nvPr>
        </p:nvSpPr>
        <p:spPr>
          <a:xfrm>
            <a:off x="457200" y="1474636"/>
            <a:ext cx="7467600" cy="4849964"/>
          </a:xfrm>
        </p:spPr>
        <p:txBody>
          <a:bodyPr>
            <a:normAutofit lnSpcReduction="10000"/>
          </a:bodyPr>
          <a:lstStyle/>
          <a:p>
            <a:pPr marL="457200" lvl="1" indent="-203200">
              <a:lnSpc>
                <a:spcPct val="90000"/>
              </a:lnSpc>
              <a:defRPr/>
            </a:pPr>
            <a:endParaRPr lang="en-US" altLang="en-US" dirty="0" smtClean="0"/>
          </a:p>
          <a:p>
            <a:pPr marL="457200" lvl="1" indent="-203200">
              <a:lnSpc>
                <a:spcPct val="90000"/>
              </a:lnSpc>
              <a:defRPr/>
            </a:pPr>
            <a:r>
              <a:rPr lang="en-US" altLang="en-US" dirty="0" smtClean="0"/>
              <a:t>Not </a:t>
            </a:r>
            <a:r>
              <a:rPr lang="en-US" altLang="en-US" dirty="0"/>
              <a:t>ordering the correct </a:t>
            </a:r>
            <a:r>
              <a:rPr lang="en-US" altLang="en-US" dirty="0" smtClean="0"/>
              <a:t>vehicle, if your grant is for a Cat B order a Cat B or request a grant amendment</a:t>
            </a:r>
            <a:endParaRPr lang="en-US" altLang="en-US" dirty="0"/>
          </a:p>
          <a:p>
            <a:pPr marL="457200" lvl="1" indent="-203200">
              <a:lnSpc>
                <a:spcPct val="90000"/>
              </a:lnSpc>
              <a:defRPr/>
            </a:pPr>
            <a:r>
              <a:rPr lang="en-US" altLang="en-US" dirty="0" smtClean="0"/>
              <a:t>Not </a:t>
            </a:r>
            <a:r>
              <a:rPr lang="en-US" altLang="en-US" dirty="0"/>
              <a:t>receiving </a:t>
            </a:r>
            <a:r>
              <a:rPr lang="en-US" altLang="en-US" dirty="0" smtClean="0"/>
              <a:t>RPTD approval </a:t>
            </a:r>
            <a:r>
              <a:rPr lang="en-US" altLang="en-US" dirty="0"/>
              <a:t>prior to releasing a “best value determination” RFQ  </a:t>
            </a:r>
            <a:r>
              <a:rPr lang="en-US" altLang="en-US" i="1" dirty="0"/>
              <a:t>(this is required</a:t>
            </a:r>
            <a:r>
              <a:rPr lang="en-US" altLang="en-US" i="1" dirty="0" smtClean="0"/>
              <a:t>)</a:t>
            </a:r>
          </a:p>
          <a:p>
            <a:pPr marL="457200" lvl="1" indent="-203200">
              <a:lnSpc>
                <a:spcPct val="90000"/>
              </a:lnSpc>
              <a:defRPr/>
            </a:pPr>
            <a:r>
              <a:rPr lang="en-US" altLang="en-US" dirty="0" smtClean="0"/>
              <a:t>“</a:t>
            </a:r>
            <a:r>
              <a:rPr lang="en-US" altLang="en-US" dirty="0"/>
              <a:t>best value determination” </a:t>
            </a:r>
            <a:r>
              <a:rPr lang="en-US" altLang="en-US" dirty="0" smtClean="0"/>
              <a:t>is not a reference check</a:t>
            </a:r>
          </a:p>
          <a:p>
            <a:pPr marL="457200" lvl="1" indent="-203200">
              <a:lnSpc>
                <a:spcPct val="90000"/>
              </a:lnSpc>
              <a:defRPr/>
            </a:pPr>
            <a:r>
              <a:rPr lang="en-US" altLang="en-US" dirty="0" smtClean="0"/>
              <a:t>“lowest cost” is the life of the vehicle, not today’s purchase price. </a:t>
            </a:r>
          </a:p>
          <a:p>
            <a:pPr marL="457200" lvl="1" indent="-203200">
              <a:lnSpc>
                <a:spcPct val="90000"/>
              </a:lnSpc>
              <a:defRPr/>
            </a:pPr>
            <a:r>
              <a:rPr lang="en-US" altLang="en-US" dirty="0" smtClean="0"/>
              <a:t>Using </a:t>
            </a:r>
            <a:r>
              <a:rPr lang="en-US" altLang="en-US" dirty="0"/>
              <a:t>brand names </a:t>
            </a:r>
            <a:r>
              <a:rPr lang="en-US" altLang="en-US" dirty="0" smtClean="0"/>
              <a:t>– you must use </a:t>
            </a:r>
            <a:r>
              <a:rPr lang="en-US" altLang="en-US" dirty="0"/>
              <a:t>generic descriptions, or add the words “or equivalent” </a:t>
            </a:r>
          </a:p>
          <a:p>
            <a:pPr marL="457200" lvl="1" indent="-203200">
              <a:lnSpc>
                <a:spcPct val="90000"/>
              </a:lnSpc>
              <a:defRPr/>
            </a:pPr>
            <a:r>
              <a:rPr lang="en-US" altLang="en-US" dirty="0" smtClean="0"/>
              <a:t>Agencies </a:t>
            </a:r>
            <a:r>
              <a:rPr lang="en-US" altLang="en-US" dirty="0"/>
              <a:t>don’t list evaluation/selection criteria </a:t>
            </a:r>
            <a:r>
              <a:rPr lang="en-US" altLang="en-US" dirty="0" smtClean="0"/>
              <a:t>for “best value determinations” </a:t>
            </a:r>
          </a:p>
          <a:p>
            <a:pPr marL="457200" lvl="1" indent="-203200">
              <a:lnSpc>
                <a:spcPct val="90000"/>
              </a:lnSpc>
              <a:defRPr/>
            </a:pPr>
            <a:r>
              <a:rPr lang="en-US" altLang="en-US" dirty="0" smtClean="0"/>
              <a:t>Request </a:t>
            </a:r>
            <a:r>
              <a:rPr lang="en-US" altLang="en-US" dirty="0"/>
              <a:t>for quotes must be sent to </a:t>
            </a:r>
            <a:r>
              <a:rPr lang="en-US" altLang="en-US" b="1" dirty="0"/>
              <a:t>at least 3 </a:t>
            </a:r>
            <a:r>
              <a:rPr lang="en-US" altLang="en-US" dirty="0"/>
              <a:t>vendors with contracts for that size/category of vehicle, but sending to all vendors is </a:t>
            </a:r>
            <a:r>
              <a:rPr lang="en-US" altLang="en-US" dirty="0" smtClean="0"/>
              <a:t>preferred</a:t>
            </a:r>
            <a:endParaRPr lang="en-US" altLang="en-US" sz="1800"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21</a:t>
            </a:fld>
            <a:endParaRPr lang="en-US" dirty="0"/>
          </a:p>
        </p:txBody>
      </p:sp>
    </p:spTree>
    <p:extLst>
      <p:ext uri="{BB962C8B-B14F-4D97-AF65-F5344CB8AC3E}">
        <p14:creationId xmlns:p14="http://schemas.microsoft.com/office/powerpoint/2010/main" val="2664955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572000" cy="1143000"/>
          </a:xfrm>
        </p:spPr>
        <p:txBody>
          <a:bodyPr>
            <a:normAutofit/>
          </a:bodyPr>
          <a:lstStyle/>
          <a:p>
            <a:r>
              <a:rPr lang="en-US" b="1" dirty="0" smtClean="0"/>
              <a:t>Vehicle Warranty</a:t>
            </a:r>
            <a:endParaRPr lang="en-US" b="1" dirty="0"/>
          </a:p>
        </p:txBody>
      </p:sp>
      <p:sp>
        <p:nvSpPr>
          <p:cNvPr id="3" name="Content Placeholder 2"/>
          <p:cNvSpPr>
            <a:spLocks noGrp="1"/>
          </p:cNvSpPr>
          <p:nvPr>
            <p:ph sz="quarter" idx="1"/>
          </p:nvPr>
        </p:nvSpPr>
        <p:spPr>
          <a:xfrm>
            <a:off x="457200" y="1474636"/>
            <a:ext cx="7467600" cy="4849964"/>
          </a:xfrm>
        </p:spPr>
        <p:txBody>
          <a:bodyPr>
            <a:normAutofit/>
          </a:bodyPr>
          <a:lstStyle/>
          <a:p>
            <a:pPr marL="457200" lvl="1" indent="-203200">
              <a:lnSpc>
                <a:spcPct val="90000"/>
              </a:lnSpc>
              <a:defRPr/>
            </a:pPr>
            <a:endParaRPr lang="en-US" altLang="en-US" dirty="0" smtClean="0"/>
          </a:p>
          <a:p>
            <a:pPr marL="457200" lvl="1" indent="-203200">
              <a:lnSpc>
                <a:spcPct val="90000"/>
              </a:lnSpc>
              <a:defRPr/>
            </a:pPr>
            <a:r>
              <a:rPr lang="en-US" altLang="en-US" dirty="0" smtClean="0"/>
              <a:t>Utilize the vehicle warranty prior to using preventive maintenance funds</a:t>
            </a:r>
          </a:p>
          <a:p>
            <a:pPr marL="457200" lvl="1" indent="-203200">
              <a:lnSpc>
                <a:spcPct val="90000"/>
              </a:lnSpc>
              <a:defRPr/>
            </a:pPr>
            <a:r>
              <a:rPr lang="en-US" altLang="en-US" dirty="0" smtClean="0"/>
              <a:t>When </a:t>
            </a:r>
            <a:r>
              <a:rPr lang="en-US" altLang="en-US" dirty="0"/>
              <a:t>having vehicle </a:t>
            </a:r>
            <a:r>
              <a:rPr lang="en-US" altLang="en-US" dirty="0" smtClean="0"/>
              <a:t>issues, always </a:t>
            </a:r>
            <a:r>
              <a:rPr lang="en-US" altLang="en-US" dirty="0"/>
              <a:t>call the vendor </a:t>
            </a:r>
            <a:r>
              <a:rPr lang="en-US" altLang="en-US" dirty="0" smtClean="0"/>
              <a:t>first </a:t>
            </a:r>
          </a:p>
          <a:p>
            <a:pPr marL="731520" lvl="2" indent="-203200">
              <a:lnSpc>
                <a:spcPct val="90000"/>
              </a:lnSpc>
              <a:defRPr/>
            </a:pPr>
            <a:r>
              <a:rPr lang="en-US" altLang="en-US" dirty="0" smtClean="0"/>
              <a:t>Remember to document any communication on the warranty claim tracking </a:t>
            </a:r>
            <a:r>
              <a:rPr lang="en-US" altLang="en-US" dirty="0"/>
              <a:t>spreadsheet </a:t>
            </a:r>
            <a:r>
              <a:rPr lang="en-US" altLang="en-US" sz="1300" dirty="0" smtClean="0">
                <a:hlinkClick r:id="rId3"/>
              </a:rPr>
              <a:t>https://www.oregon.gov/ODOT/RPTD/Pages/Maintain-an-Asset.aspx</a:t>
            </a:r>
            <a:r>
              <a:rPr lang="en-US" altLang="en-US" sz="1300" dirty="0" smtClean="0"/>
              <a:t> (under the Maintain an Asset link)</a:t>
            </a:r>
            <a:endParaRPr lang="en-US" altLang="en-US" sz="1300" dirty="0"/>
          </a:p>
          <a:p>
            <a:pPr marL="457200" lvl="1" indent="-203200">
              <a:lnSpc>
                <a:spcPct val="90000"/>
              </a:lnSpc>
              <a:defRPr/>
            </a:pPr>
            <a:r>
              <a:rPr lang="en-US" altLang="en-US" dirty="0" smtClean="0"/>
              <a:t>Vehicles covered under warranty may not be taken to a third party shop</a:t>
            </a:r>
          </a:p>
          <a:p>
            <a:pPr marL="457200" lvl="1" indent="-203200">
              <a:lnSpc>
                <a:spcPct val="90000"/>
              </a:lnSpc>
              <a:defRPr/>
            </a:pPr>
            <a:r>
              <a:rPr lang="en-US" altLang="en-US" dirty="0" smtClean="0"/>
              <a:t>If you are having issues resolving warranty claims, call the Capital Program Coordinator or DAS Fleet and Transportation section</a:t>
            </a:r>
          </a:p>
          <a:p>
            <a:pPr marL="731520" lvl="2" indent="-203200">
              <a:lnSpc>
                <a:spcPct val="90000"/>
              </a:lnSpc>
              <a:defRPr/>
            </a:pPr>
            <a:r>
              <a:rPr lang="en-US" altLang="en-US" dirty="0" smtClean="0"/>
              <a:t>We are here to help resolve contract issues</a:t>
            </a:r>
          </a:p>
          <a:p>
            <a:pPr marL="254000" lvl="1" indent="0">
              <a:lnSpc>
                <a:spcPct val="90000"/>
              </a:lnSpc>
              <a:buNone/>
              <a:defRPr/>
            </a:pPr>
            <a:endParaRPr lang="en-US" altLang="en-US" dirty="0" smtClean="0"/>
          </a:p>
          <a:p>
            <a:pPr marL="457200" lvl="1" indent="-203200">
              <a:lnSpc>
                <a:spcPct val="90000"/>
              </a:lnSpc>
              <a:defRPr/>
            </a:pPr>
            <a:endParaRPr lang="en-US" altLang="en-US" dirty="0"/>
          </a:p>
          <a:p>
            <a:pPr>
              <a:spcBef>
                <a:spcPct val="0"/>
              </a:spcBef>
              <a:buClrTx/>
              <a:buNone/>
            </a:pPr>
            <a:endParaRPr lang="en-US" altLang="en-US" sz="1800"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22</a:t>
            </a:fld>
            <a:endParaRPr lang="en-US" dirty="0"/>
          </a:p>
        </p:txBody>
      </p:sp>
    </p:spTree>
    <p:extLst>
      <p:ext uri="{BB962C8B-B14F-4D97-AF65-F5344CB8AC3E}">
        <p14:creationId xmlns:p14="http://schemas.microsoft.com/office/powerpoint/2010/main" val="23619292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Vehicle </a:t>
            </a:r>
            <a:r>
              <a:rPr lang="en-US" b="1" dirty="0"/>
              <a:t>Purchases Resources</a:t>
            </a:r>
          </a:p>
        </p:txBody>
      </p:sp>
      <p:sp>
        <p:nvSpPr>
          <p:cNvPr id="3" name="Content Placeholder 2"/>
          <p:cNvSpPr>
            <a:spLocks noGrp="1"/>
          </p:cNvSpPr>
          <p:nvPr>
            <p:ph sz="quarter" idx="1"/>
          </p:nvPr>
        </p:nvSpPr>
        <p:spPr>
          <a:xfrm>
            <a:off x="457200" y="1600200"/>
            <a:ext cx="7467600" cy="4953000"/>
          </a:xfrm>
        </p:spPr>
        <p:txBody>
          <a:bodyPr>
            <a:normAutofit lnSpcReduction="10000"/>
          </a:bodyPr>
          <a:lstStyle/>
          <a:p>
            <a:pPr>
              <a:spcBef>
                <a:spcPct val="0"/>
              </a:spcBef>
              <a:spcAft>
                <a:spcPct val="50000"/>
              </a:spcAft>
              <a:buClrTx/>
              <a:buNone/>
            </a:pPr>
            <a:r>
              <a:rPr lang="en-US" altLang="en-US" b="1" dirty="0" smtClean="0"/>
              <a:t>RPTD </a:t>
            </a:r>
            <a:r>
              <a:rPr lang="en-US" altLang="en-US" b="1" dirty="0"/>
              <a:t>Website: </a:t>
            </a:r>
            <a:r>
              <a:rPr lang="en-US" altLang="en-US" dirty="0"/>
              <a:t>State Management Plan; </a:t>
            </a:r>
            <a:br>
              <a:rPr lang="en-US" altLang="en-US" dirty="0"/>
            </a:br>
            <a:r>
              <a:rPr lang="en-US" altLang="en-US" dirty="0"/>
              <a:t>Buying and Managing Vehicles and Assets</a:t>
            </a:r>
          </a:p>
          <a:p>
            <a:pPr>
              <a:spcBef>
                <a:spcPct val="0"/>
              </a:spcBef>
              <a:buClrTx/>
              <a:buNone/>
            </a:pPr>
            <a:r>
              <a:rPr lang="en-US" altLang="en-US" b="1" dirty="0"/>
              <a:t>FTA Website: </a:t>
            </a:r>
            <a:r>
              <a:rPr lang="en-US" altLang="en-US" dirty="0"/>
              <a:t>Best Practices</a:t>
            </a:r>
            <a:r>
              <a:rPr lang="en-US" altLang="en-US" sz="1800" dirty="0"/>
              <a:t> </a:t>
            </a:r>
            <a:r>
              <a:rPr lang="en-US" altLang="en-US" dirty="0"/>
              <a:t>Procurement Manual; Grant Management Guidelines; </a:t>
            </a:r>
            <a:br>
              <a:rPr lang="en-US" altLang="en-US" dirty="0"/>
            </a:br>
            <a:r>
              <a:rPr lang="en-US" altLang="en-US" dirty="0"/>
              <a:t>OMB Circulars such as 4220.1F - Third-Party </a:t>
            </a:r>
            <a:r>
              <a:rPr lang="en-US" altLang="en-US" dirty="0" smtClean="0"/>
              <a:t>Contracting </a:t>
            </a:r>
            <a:r>
              <a:rPr lang="en-US" altLang="en-US" dirty="0"/>
              <a:t/>
            </a:r>
            <a:br>
              <a:rPr lang="en-US" altLang="en-US" dirty="0"/>
            </a:br>
            <a:r>
              <a:rPr lang="en-US" altLang="en-US" dirty="0"/>
              <a:t>ADA Accessibilities Guidelines (ADAAG); </a:t>
            </a:r>
            <a:br>
              <a:rPr lang="en-US" altLang="en-US" dirty="0"/>
            </a:br>
            <a:r>
              <a:rPr lang="en-US" altLang="en-US" dirty="0"/>
              <a:t>CFR 49 Parts 27, 37, and 38; “Common Rule”:</a:t>
            </a:r>
            <a:r>
              <a:rPr lang="en-US" altLang="en-US" sz="1800" dirty="0"/>
              <a:t> </a:t>
            </a:r>
            <a:r>
              <a:rPr lang="en-US" altLang="en-US" dirty="0"/>
              <a:t>Circular 5010.1D;</a:t>
            </a:r>
            <a:r>
              <a:rPr lang="en-US" altLang="en-US" sz="1800" dirty="0"/>
              <a:t> </a:t>
            </a:r>
            <a:r>
              <a:rPr lang="en-US" altLang="en-US" dirty="0"/>
              <a:t>CFR 49 Parts 18 and 19; </a:t>
            </a:r>
            <a:br>
              <a:rPr lang="en-US" altLang="en-US" dirty="0"/>
            </a:br>
            <a:r>
              <a:rPr lang="en-US" altLang="en-US" dirty="0"/>
              <a:t>and </a:t>
            </a:r>
            <a:r>
              <a:rPr lang="en-US" altLang="en-US" dirty="0" smtClean="0"/>
              <a:t>others</a:t>
            </a:r>
            <a:r>
              <a:rPr lang="en-US" altLang="en-US" dirty="0"/>
              <a:t/>
            </a:r>
            <a:br>
              <a:rPr lang="en-US" altLang="en-US" dirty="0"/>
            </a:br>
            <a:r>
              <a:rPr lang="en-US" altLang="en-US" dirty="0" smtClean="0"/>
              <a:t>Eligible Transit </a:t>
            </a:r>
            <a:r>
              <a:rPr lang="en-US" altLang="en-US" dirty="0"/>
              <a:t>Vehicle Manufacturers (TVMs); Only eligible TVMs may bid on FTA-assisted transit vehicle </a:t>
            </a:r>
            <a:r>
              <a:rPr lang="en-US" altLang="en-US" dirty="0" smtClean="0"/>
              <a:t>procurements, DBE requirement</a:t>
            </a:r>
            <a:endParaRPr lang="en-US"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23</a:t>
            </a:fld>
            <a:endParaRPr lang="en-US" dirty="0"/>
          </a:p>
        </p:txBody>
      </p:sp>
    </p:spTree>
    <p:extLst>
      <p:ext uri="{BB962C8B-B14F-4D97-AF65-F5344CB8AC3E}">
        <p14:creationId xmlns:p14="http://schemas.microsoft.com/office/powerpoint/2010/main" val="4168431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Other Procurements </a:t>
            </a:r>
            <a:endParaRPr lang="en-US" b="1" dirty="0"/>
          </a:p>
        </p:txBody>
      </p:sp>
      <p:pic>
        <p:nvPicPr>
          <p:cNvPr id="8" name="Content Placeholder 7"/>
          <p:cNvPicPr>
            <a:picLocks noGrp="1" noChangeAspect="1"/>
          </p:cNvPicPr>
          <p:nvPr>
            <p:ph sz="quarter" idx="1"/>
          </p:nvPr>
        </p:nvPicPr>
        <p:blipFill>
          <a:blip r:embed="rId3"/>
          <a:stretch>
            <a:fillRect/>
          </a:stretch>
        </p:blipFill>
        <p:spPr>
          <a:xfrm>
            <a:off x="4724400" y="1862403"/>
            <a:ext cx="2816596" cy="3657917"/>
          </a:xfrm>
          <a:prstGeom prst="rect">
            <a:avLst/>
          </a:prstGeom>
        </p:spPr>
      </p:pic>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24</a:t>
            </a:fld>
            <a:endParaRPr lang="en-US" dirty="0"/>
          </a:p>
        </p:txBody>
      </p:sp>
      <p:pic>
        <p:nvPicPr>
          <p:cNvPr id="11" name="Picture 10"/>
          <p:cNvPicPr>
            <a:picLocks noChangeAspect="1"/>
          </p:cNvPicPr>
          <p:nvPr/>
        </p:nvPicPr>
        <p:blipFill>
          <a:blip r:embed="rId5"/>
          <a:stretch>
            <a:fillRect/>
          </a:stretch>
        </p:blipFill>
        <p:spPr>
          <a:xfrm>
            <a:off x="152400" y="2103248"/>
            <a:ext cx="4394617" cy="3378972"/>
          </a:xfrm>
          <a:prstGeom prst="rect">
            <a:avLst/>
          </a:prstGeom>
        </p:spPr>
      </p:pic>
    </p:spTree>
    <p:extLst>
      <p:ext uri="{BB962C8B-B14F-4D97-AF65-F5344CB8AC3E}">
        <p14:creationId xmlns:p14="http://schemas.microsoft.com/office/powerpoint/2010/main" val="26418259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Other Procurements </a:t>
            </a:r>
            <a:endParaRPr lang="en-US" b="1"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25</a:t>
            </a:fld>
            <a:endParaRPr lang="en-US" dirty="0"/>
          </a:p>
        </p:txBody>
      </p:sp>
      <p:sp>
        <p:nvSpPr>
          <p:cNvPr id="3" name="Content Placeholder 2"/>
          <p:cNvSpPr>
            <a:spLocks noGrp="1"/>
          </p:cNvSpPr>
          <p:nvPr>
            <p:ph sz="quarter" idx="1"/>
          </p:nvPr>
        </p:nvSpPr>
        <p:spPr/>
        <p:txBody>
          <a:bodyPr>
            <a:normAutofit fontScale="85000" lnSpcReduction="20000"/>
          </a:bodyPr>
          <a:lstStyle/>
          <a:p>
            <a:pPr marL="0" indent="0">
              <a:buNone/>
            </a:pPr>
            <a:r>
              <a:rPr lang="en-US" i="1" dirty="0" smtClean="0"/>
              <a:t>GSA </a:t>
            </a:r>
            <a:r>
              <a:rPr lang="en-US" i="1" dirty="0"/>
              <a:t>Federal Supply </a:t>
            </a:r>
            <a:r>
              <a:rPr lang="en-US" i="1" dirty="0" smtClean="0"/>
              <a:t>Schedule</a:t>
            </a:r>
          </a:p>
          <a:p>
            <a:r>
              <a:rPr lang="en-US" dirty="0" smtClean="0"/>
              <a:t>Currently</a:t>
            </a:r>
            <a:r>
              <a:rPr lang="en-US" dirty="0"/>
              <a:t>, </a:t>
            </a:r>
            <a:r>
              <a:rPr lang="en-US" dirty="0" smtClean="0"/>
              <a:t>agencies  </a:t>
            </a:r>
            <a:r>
              <a:rPr lang="en-US" dirty="0"/>
              <a:t>are limited in their use of the Federal Supply </a:t>
            </a:r>
            <a:r>
              <a:rPr lang="en-US" dirty="0" smtClean="0"/>
              <a:t>Schedules, agencies may only use the GSA schedule to </a:t>
            </a:r>
            <a:r>
              <a:rPr lang="en-US" dirty="0"/>
              <a:t>acquire information technology (IT). </a:t>
            </a:r>
          </a:p>
          <a:p>
            <a:r>
              <a:rPr lang="en-US" dirty="0"/>
              <a:t>When using GSA schedules to acquire property or services in this manner, recipients must ensure all Federal requirements, required clauses, and certifications (including FTA’s Buy America requirements) are properly followed. One way of achieving compliance with FTA requirements is for all parties to agree to append the required Federal clauses in the purchase order. </a:t>
            </a:r>
            <a:r>
              <a:rPr lang="en-US" dirty="0" smtClean="0"/>
              <a:t>Recipients </a:t>
            </a:r>
            <a:r>
              <a:rPr lang="en-US" dirty="0"/>
              <a:t>must obtain an FTA Buy America certification before </a:t>
            </a:r>
            <a:r>
              <a:rPr lang="en-US" dirty="0" smtClean="0"/>
              <a:t>issuing a purchase </a:t>
            </a:r>
            <a:r>
              <a:rPr lang="en-US" dirty="0"/>
              <a:t>order. </a:t>
            </a:r>
            <a:endParaRPr lang="en-US" dirty="0" smtClean="0"/>
          </a:p>
          <a:p>
            <a:pPr lvl="1"/>
            <a:r>
              <a:rPr lang="en-US" dirty="0" smtClean="0"/>
              <a:t>If </a:t>
            </a:r>
            <a:r>
              <a:rPr lang="en-US" dirty="0"/>
              <a:t>the property is not Buy America compliant under FTA regulations, the recipient will need to obtain a waiver from FTA before proceeding. </a:t>
            </a:r>
            <a:r>
              <a:rPr lang="en-US" dirty="0" smtClean="0"/>
              <a:t> </a:t>
            </a:r>
            <a:r>
              <a:rPr lang="en-US" i="1" dirty="0" smtClean="0"/>
              <a:t>(</a:t>
            </a:r>
            <a:r>
              <a:rPr lang="en-US" i="1" dirty="0"/>
              <a:t>Note: GSA schedules are not subject to FTA’s Buy America regulations and therefore, may include manufactured products that are not eligible for FTA funds.)</a:t>
            </a:r>
          </a:p>
        </p:txBody>
      </p:sp>
    </p:spTree>
    <p:extLst>
      <p:ext uri="{BB962C8B-B14F-4D97-AF65-F5344CB8AC3E}">
        <p14:creationId xmlns:p14="http://schemas.microsoft.com/office/powerpoint/2010/main" val="318977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Other Procurements </a:t>
            </a:r>
            <a:endParaRPr lang="en-US" b="1"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26</a:t>
            </a:fld>
            <a:endParaRPr lang="en-US" dirty="0"/>
          </a:p>
        </p:txBody>
      </p:sp>
      <p:sp>
        <p:nvSpPr>
          <p:cNvPr id="3" name="Content Placeholder 2"/>
          <p:cNvSpPr>
            <a:spLocks noGrp="1"/>
          </p:cNvSpPr>
          <p:nvPr>
            <p:ph sz="quarter" idx="1"/>
          </p:nvPr>
        </p:nvSpPr>
        <p:spPr/>
        <p:txBody>
          <a:bodyPr/>
          <a:lstStyle/>
          <a:p>
            <a:pPr marL="0" indent="0" fontAlgn="base">
              <a:spcAft>
                <a:spcPts val="600"/>
              </a:spcAft>
              <a:buNone/>
            </a:pPr>
            <a:r>
              <a:rPr lang="en-US" dirty="0" smtClean="0"/>
              <a:t>Three sizes of procurement </a:t>
            </a:r>
          </a:p>
          <a:p>
            <a:pPr fontAlgn="base">
              <a:spcAft>
                <a:spcPts val="600"/>
              </a:spcAft>
            </a:pPr>
            <a:r>
              <a:rPr lang="en-US" dirty="0" smtClean="0"/>
              <a:t>$</a:t>
            </a:r>
            <a:r>
              <a:rPr lang="en-US" dirty="0"/>
              <a:t>3,500 or less is considered a “</a:t>
            </a:r>
            <a:r>
              <a:rPr lang="en-US" b="1" dirty="0"/>
              <a:t>micro-purchase</a:t>
            </a:r>
            <a:r>
              <a:rPr lang="en-US" dirty="0"/>
              <a:t>,” which involves the fewest federal </a:t>
            </a:r>
            <a:r>
              <a:rPr lang="en-US" dirty="0" smtClean="0"/>
              <a:t>requirements.</a:t>
            </a:r>
            <a:endParaRPr lang="en-US" dirty="0"/>
          </a:p>
          <a:p>
            <a:pPr fontAlgn="base">
              <a:spcAft>
                <a:spcPts val="600"/>
              </a:spcAft>
            </a:pPr>
            <a:r>
              <a:rPr lang="en-US" dirty="0"/>
              <a:t>Over $3,500 up to $150,000 is considered a “</a:t>
            </a:r>
            <a:r>
              <a:rPr lang="en-US" b="1" dirty="0"/>
              <a:t>small purchase</a:t>
            </a:r>
            <a:r>
              <a:rPr lang="en-US" dirty="0"/>
              <a:t>” and triggers additional requirements, including comparing costs from multiple vendors.</a:t>
            </a:r>
          </a:p>
          <a:p>
            <a:pPr fontAlgn="base">
              <a:spcAft>
                <a:spcPts val="600"/>
              </a:spcAft>
            </a:pPr>
            <a:r>
              <a:rPr lang="en-US" dirty="0"/>
              <a:t>Over $150,000 is considered a </a:t>
            </a:r>
            <a:r>
              <a:rPr lang="en-US" b="1" dirty="0" smtClean="0"/>
              <a:t>large </a:t>
            </a:r>
            <a:r>
              <a:rPr lang="en-US" b="1" dirty="0"/>
              <a:t>purchase</a:t>
            </a:r>
            <a:r>
              <a:rPr lang="en-US" dirty="0"/>
              <a:t>, and triggers the need for a formal competitive solicitation and other additional requirements.</a:t>
            </a:r>
          </a:p>
          <a:p>
            <a:endParaRPr lang="en-US" dirty="0"/>
          </a:p>
        </p:txBody>
      </p:sp>
    </p:spTree>
    <p:extLst>
      <p:ext uri="{BB962C8B-B14F-4D97-AF65-F5344CB8AC3E}">
        <p14:creationId xmlns:p14="http://schemas.microsoft.com/office/powerpoint/2010/main" val="23456780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Other Procurements </a:t>
            </a:r>
            <a:endParaRPr lang="en-US" b="1"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27</a:t>
            </a:fld>
            <a:endParaRPr lang="en-US" dirty="0"/>
          </a:p>
        </p:txBody>
      </p:sp>
      <p:sp>
        <p:nvSpPr>
          <p:cNvPr id="3" name="Content Placeholder 2"/>
          <p:cNvSpPr>
            <a:spLocks noGrp="1"/>
          </p:cNvSpPr>
          <p:nvPr>
            <p:ph sz="quarter" idx="1"/>
          </p:nvPr>
        </p:nvSpPr>
        <p:spPr/>
        <p:txBody>
          <a:bodyPr>
            <a:normAutofit/>
          </a:bodyPr>
          <a:lstStyle/>
          <a:p>
            <a:pPr marL="0" indent="0">
              <a:buNone/>
            </a:pPr>
            <a:r>
              <a:rPr lang="en-US" b="1" i="1" dirty="0"/>
              <a:t>Micro-purchases </a:t>
            </a:r>
            <a:r>
              <a:rPr lang="en-US" b="1" i="1" dirty="0" smtClean="0"/>
              <a:t>Do </a:t>
            </a:r>
            <a:r>
              <a:rPr lang="en-US" b="1" i="1" dirty="0"/>
              <a:t>Not Exceed $3,500 </a:t>
            </a:r>
            <a:endParaRPr lang="en-US" b="1" i="1" dirty="0" smtClean="0"/>
          </a:p>
          <a:p>
            <a:r>
              <a:rPr lang="en-US" dirty="0" smtClean="0"/>
              <a:t>No competitive </a:t>
            </a:r>
            <a:r>
              <a:rPr lang="en-US" dirty="0"/>
              <a:t>quotes </a:t>
            </a:r>
            <a:r>
              <a:rPr lang="en-US" dirty="0" smtClean="0"/>
              <a:t>required, if </a:t>
            </a:r>
            <a:r>
              <a:rPr lang="en-US" dirty="0"/>
              <a:t>the </a:t>
            </a:r>
            <a:r>
              <a:rPr lang="en-US" dirty="0" smtClean="0"/>
              <a:t>agency </a:t>
            </a:r>
            <a:r>
              <a:rPr lang="en-US" dirty="0"/>
              <a:t>determines the price to be paid is fair and reasonable</a:t>
            </a:r>
            <a:r>
              <a:rPr lang="en-US" dirty="0" smtClean="0"/>
              <a:t>.</a:t>
            </a:r>
          </a:p>
          <a:p>
            <a:r>
              <a:rPr lang="en-US" dirty="0" smtClean="0"/>
              <a:t>Purchases </a:t>
            </a:r>
            <a:r>
              <a:rPr lang="en-US" dirty="0"/>
              <a:t>should be distributed equitably among qualified suppliers in the local area and </a:t>
            </a:r>
            <a:endParaRPr lang="en-US" dirty="0" smtClean="0"/>
          </a:p>
          <a:p>
            <a:r>
              <a:rPr lang="en-US" dirty="0" smtClean="0"/>
              <a:t>Purchases </a:t>
            </a:r>
            <a:r>
              <a:rPr lang="en-US" dirty="0"/>
              <a:t>should not be split to avoid </a:t>
            </a:r>
            <a:r>
              <a:rPr lang="en-US" dirty="0" smtClean="0"/>
              <a:t>procurement requirements </a:t>
            </a:r>
            <a:r>
              <a:rPr lang="en-US" dirty="0"/>
              <a:t>for competition </a:t>
            </a:r>
            <a:endParaRPr lang="en-US" dirty="0" smtClean="0"/>
          </a:p>
          <a:p>
            <a:r>
              <a:rPr lang="en-US" dirty="0" smtClean="0"/>
              <a:t>Davis-Bacon </a:t>
            </a:r>
            <a:r>
              <a:rPr lang="en-US" dirty="0"/>
              <a:t>prevailing wage requirements will apply to </a:t>
            </a:r>
            <a:r>
              <a:rPr lang="en-US" b="1" dirty="0"/>
              <a:t>construction contracts exceeding $2,000</a:t>
            </a:r>
            <a:r>
              <a:rPr lang="en-US" dirty="0"/>
              <a:t>, even if the recipient uses micro-purchase procurement procedures. </a:t>
            </a:r>
          </a:p>
        </p:txBody>
      </p:sp>
    </p:spTree>
    <p:extLst>
      <p:ext uri="{BB962C8B-B14F-4D97-AF65-F5344CB8AC3E}">
        <p14:creationId xmlns:p14="http://schemas.microsoft.com/office/powerpoint/2010/main" val="497274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Other Procurements </a:t>
            </a:r>
            <a:endParaRPr lang="en-US" b="1"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28</a:t>
            </a:fld>
            <a:endParaRPr lang="en-US" dirty="0"/>
          </a:p>
        </p:txBody>
      </p:sp>
      <p:sp>
        <p:nvSpPr>
          <p:cNvPr id="3" name="Content Placeholder 2"/>
          <p:cNvSpPr>
            <a:spLocks noGrp="1"/>
          </p:cNvSpPr>
          <p:nvPr>
            <p:ph sz="quarter" idx="1"/>
          </p:nvPr>
        </p:nvSpPr>
        <p:spPr/>
        <p:txBody>
          <a:bodyPr>
            <a:normAutofit/>
          </a:bodyPr>
          <a:lstStyle/>
          <a:p>
            <a:pPr marL="0" indent="0">
              <a:buNone/>
            </a:pPr>
            <a:r>
              <a:rPr lang="en-US" b="1" i="1" dirty="0"/>
              <a:t>Small Purchases </a:t>
            </a:r>
            <a:r>
              <a:rPr lang="en-US" b="1" dirty="0" smtClean="0"/>
              <a:t>$3,500 - $150,000</a:t>
            </a:r>
          </a:p>
          <a:p>
            <a:r>
              <a:rPr lang="en-US" dirty="0" smtClean="0"/>
              <a:t>Small </a:t>
            </a:r>
            <a:r>
              <a:rPr lang="en-US" dirty="0"/>
              <a:t>purchase procedures may be used to acquire services, supplies, or other </a:t>
            </a:r>
            <a:r>
              <a:rPr lang="en-US" dirty="0" smtClean="0"/>
              <a:t>property. </a:t>
            </a:r>
          </a:p>
          <a:p>
            <a:r>
              <a:rPr lang="en-US" dirty="0" smtClean="0"/>
              <a:t>Small </a:t>
            </a:r>
            <a:r>
              <a:rPr lang="en-US" dirty="0"/>
              <a:t>purchases, </a:t>
            </a:r>
            <a:r>
              <a:rPr lang="en-US" dirty="0" smtClean="0"/>
              <a:t>agencies </a:t>
            </a:r>
            <a:r>
              <a:rPr lang="en-US" dirty="0"/>
              <a:t>must obtain price </a:t>
            </a:r>
            <a:r>
              <a:rPr lang="en-US" dirty="0" smtClean="0"/>
              <a:t>quotes </a:t>
            </a:r>
            <a:r>
              <a:rPr lang="en-US" dirty="0"/>
              <a:t>from </a:t>
            </a:r>
            <a:r>
              <a:rPr lang="en-US" dirty="0" smtClean="0"/>
              <a:t>at least 3 </a:t>
            </a:r>
            <a:r>
              <a:rPr lang="en-US" dirty="0"/>
              <a:t>qualified sources. </a:t>
            </a:r>
          </a:p>
          <a:p>
            <a:r>
              <a:rPr lang="en-US" dirty="0"/>
              <a:t>Recipients are not allowed to divide or split the procurement to avoid additional procurement requirements that apply to the larger acquisitions. </a:t>
            </a:r>
            <a:endParaRPr lang="en-US" dirty="0" smtClean="0"/>
          </a:p>
        </p:txBody>
      </p:sp>
    </p:spTree>
    <p:extLst>
      <p:ext uri="{BB962C8B-B14F-4D97-AF65-F5344CB8AC3E}">
        <p14:creationId xmlns:p14="http://schemas.microsoft.com/office/powerpoint/2010/main" val="1922981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876800" cy="1246036"/>
          </a:xfrm>
        </p:spPr>
        <p:txBody>
          <a:bodyPr>
            <a:normAutofit/>
          </a:bodyPr>
          <a:lstStyle/>
          <a:p>
            <a:pPr algn="ctr"/>
            <a:r>
              <a:rPr lang="en-US" b="1" dirty="0"/>
              <a:t>Vehicle Purchases</a:t>
            </a:r>
            <a:r>
              <a:rPr lang="en-US" b="1" dirty="0" smtClean="0"/>
              <a:t/>
            </a:r>
            <a:br>
              <a:rPr lang="en-US" b="1" dirty="0" smtClean="0"/>
            </a:br>
            <a:r>
              <a:rPr lang="en-US" sz="2800" b="1" dirty="0" smtClean="0"/>
              <a:t>Federal Requirements</a:t>
            </a:r>
            <a:endParaRPr lang="en-US" sz="2800" b="1" dirty="0"/>
          </a:p>
        </p:txBody>
      </p:sp>
      <p:sp>
        <p:nvSpPr>
          <p:cNvPr id="4" name="Content Placeholder 3"/>
          <p:cNvSpPr>
            <a:spLocks noGrp="1"/>
          </p:cNvSpPr>
          <p:nvPr>
            <p:ph sz="quarter" idx="1"/>
          </p:nvPr>
        </p:nvSpPr>
        <p:spPr/>
        <p:txBody>
          <a:bodyPr/>
          <a:lstStyle/>
          <a:p>
            <a:pPr marL="0" indent="0">
              <a:spcBef>
                <a:spcPct val="50000"/>
              </a:spcBef>
              <a:buNone/>
            </a:pPr>
            <a:r>
              <a:rPr lang="en-US" altLang="en-US" b="1" dirty="0" smtClean="0"/>
              <a:t>Buy America</a:t>
            </a:r>
            <a:r>
              <a:rPr lang="en-US" altLang="en-US" sz="2000" b="1" dirty="0" smtClean="0"/>
              <a:t> </a:t>
            </a:r>
            <a:r>
              <a:rPr lang="en-US" altLang="en-US" sz="2000" dirty="0" smtClean="0"/>
              <a:t>(</a:t>
            </a:r>
            <a:r>
              <a:rPr lang="en-US" sz="2000" dirty="0"/>
              <a:t>49 U.S.C. § 5323(j); 49 C.F.R. </a:t>
            </a:r>
            <a:r>
              <a:rPr lang="en-US" sz="2000" dirty="0" smtClean="0"/>
              <a:t>Part)</a:t>
            </a:r>
            <a:endParaRPr lang="en-US" altLang="en-US" sz="2000" dirty="0"/>
          </a:p>
          <a:p>
            <a:pPr>
              <a:spcBef>
                <a:spcPct val="50000"/>
              </a:spcBef>
            </a:pPr>
            <a:r>
              <a:rPr lang="en-US" altLang="en-US" sz="2000" dirty="0" smtClean="0"/>
              <a:t>Requires all </a:t>
            </a:r>
            <a:r>
              <a:rPr lang="en-US" altLang="en-US" sz="2000" dirty="0"/>
              <a:t>rolling </a:t>
            </a:r>
            <a:r>
              <a:rPr lang="en-US" altLang="en-US" sz="2000" dirty="0" smtClean="0"/>
              <a:t>stock (buses) final </a:t>
            </a:r>
            <a:r>
              <a:rPr lang="en-US" altLang="en-US" sz="2000" dirty="0"/>
              <a:t>assembly must occur in the </a:t>
            </a:r>
            <a:r>
              <a:rPr lang="en-US" altLang="en-US" sz="2000" dirty="0" smtClean="0"/>
              <a:t>U.S. and</a:t>
            </a:r>
          </a:p>
          <a:p>
            <a:pPr>
              <a:spcBef>
                <a:spcPct val="50000"/>
              </a:spcBef>
            </a:pPr>
            <a:r>
              <a:rPr lang="en-US" altLang="en-US" sz="2000" dirty="0" smtClean="0"/>
              <a:t>Requires components and subcomponents produced in the U.S. must be more than:   </a:t>
            </a:r>
          </a:p>
          <a:p>
            <a:pPr lvl="1">
              <a:spcBef>
                <a:spcPct val="50000"/>
              </a:spcBef>
            </a:pPr>
            <a:r>
              <a:rPr lang="en-US" altLang="en-US" sz="1700" dirty="0" smtClean="0"/>
              <a:t>65% for FY2018 and  FY 2019 </a:t>
            </a:r>
            <a:br>
              <a:rPr lang="en-US" altLang="en-US" sz="1700" dirty="0" smtClean="0"/>
            </a:br>
            <a:endParaRPr lang="en-US" altLang="en-US" sz="1700" dirty="0" smtClean="0"/>
          </a:p>
          <a:p>
            <a:pPr lvl="1">
              <a:spcBef>
                <a:spcPct val="50000"/>
              </a:spcBef>
            </a:pPr>
            <a:r>
              <a:rPr lang="en-US" altLang="en-US" sz="1700" dirty="0" smtClean="0"/>
              <a:t>70% for FY2020 and beyond</a:t>
            </a:r>
            <a:br>
              <a:rPr lang="en-US" altLang="en-US" sz="1700" dirty="0" smtClean="0"/>
            </a:br>
            <a:r>
              <a:rPr lang="en-US" altLang="en-US" sz="1700" dirty="0" smtClean="0"/>
              <a:t>(This applies to vehicles </a:t>
            </a:r>
            <a:r>
              <a:rPr lang="en-US" altLang="en-US" sz="1700" b="1" dirty="0" smtClean="0"/>
              <a:t>Delivered</a:t>
            </a:r>
            <a:r>
              <a:rPr lang="en-US" altLang="en-US" sz="1700" dirty="0" smtClean="0"/>
              <a:t> October 1, 2019)</a:t>
            </a:r>
          </a:p>
          <a:p>
            <a:pPr marL="365760" lvl="1" indent="0">
              <a:spcBef>
                <a:spcPct val="50000"/>
              </a:spcBef>
              <a:buNone/>
            </a:pPr>
            <a:endParaRPr lang="en-US" altLang="en-US" sz="1700" dirty="0" smtClean="0"/>
          </a:p>
          <a:p>
            <a:pPr marL="0" indent="0">
              <a:spcBef>
                <a:spcPct val="50000"/>
              </a:spcBef>
              <a:buNone/>
            </a:pPr>
            <a:endParaRPr lang="en-US" sz="2000" dirty="0"/>
          </a:p>
          <a:p>
            <a:pPr marL="0" indent="0">
              <a:spcBef>
                <a:spcPct val="50000"/>
              </a:spcBef>
              <a:buNone/>
            </a:pPr>
            <a:endParaRPr lang="en-US" altLang="en-US" sz="2000" dirty="0" smtClean="0"/>
          </a:p>
        </p:txBody>
      </p:sp>
      <p:grpSp>
        <p:nvGrpSpPr>
          <p:cNvPr id="7" name="Group 6"/>
          <p:cNvGrpSpPr/>
          <p:nvPr/>
        </p:nvGrpSpPr>
        <p:grpSpPr>
          <a:xfrm>
            <a:off x="5664795" y="72290"/>
            <a:ext cx="3114955" cy="1402346"/>
            <a:chOff x="5664795" y="72290"/>
            <a:chExt cx="3114955" cy="1402346"/>
          </a:xfrm>
        </p:grpSpPr>
        <p:sp>
          <p:nvSpPr>
            <p:cNvPr id="5" name="Rectangle 4"/>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6"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Footer Placeholder 2"/>
          <p:cNvSpPr>
            <a:spLocks noGrp="1"/>
          </p:cNvSpPr>
          <p:nvPr>
            <p:ph type="ftr" sz="quarter" idx="16"/>
          </p:nvPr>
        </p:nvSpPr>
        <p:spPr/>
        <p:txBody>
          <a:bodyPr/>
          <a:lstStyle/>
          <a:p>
            <a:r>
              <a:rPr lang="en-US" dirty="0" smtClean="0"/>
              <a:t>2018 Procurement Guidance</a:t>
            </a:r>
            <a:endParaRPr lang="en-US" dirty="0"/>
          </a:p>
        </p:txBody>
      </p:sp>
      <p:sp>
        <p:nvSpPr>
          <p:cNvPr id="9" name="Slide Number Placeholder 8"/>
          <p:cNvSpPr>
            <a:spLocks noGrp="1"/>
          </p:cNvSpPr>
          <p:nvPr>
            <p:ph type="sldNum" sz="quarter" idx="15"/>
          </p:nvPr>
        </p:nvSpPr>
        <p:spPr/>
        <p:txBody>
          <a:bodyPr/>
          <a:lstStyle/>
          <a:p>
            <a:fld id="{6A387592-95D5-4B91-9826-7FDA8D9DC6CB}" type="slidenum">
              <a:rPr lang="en-US" smtClean="0"/>
              <a:t>2</a:t>
            </a:fld>
            <a:endParaRPr lang="en-US" dirty="0"/>
          </a:p>
        </p:txBody>
      </p:sp>
    </p:spTree>
    <p:extLst>
      <p:ext uri="{BB962C8B-B14F-4D97-AF65-F5344CB8AC3E}">
        <p14:creationId xmlns:p14="http://schemas.microsoft.com/office/powerpoint/2010/main" val="71134959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Other Procurements </a:t>
            </a:r>
            <a:endParaRPr lang="en-US" b="1"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29</a:t>
            </a:fld>
            <a:endParaRPr lang="en-US" dirty="0"/>
          </a:p>
        </p:txBody>
      </p:sp>
      <p:sp>
        <p:nvSpPr>
          <p:cNvPr id="3" name="Content Placeholder 2"/>
          <p:cNvSpPr>
            <a:spLocks noGrp="1"/>
          </p:cNvSpPr>
          <p:nvPr>
            <p:ph sz="quarter" idx="1"/>
          </p:nvPr>
        </p:nvSpPr>
        <p:spPr/>
        <p:txBody>
          <a:bodyPr>
            <a:normAutofit/>
          </a:bodyPr>
          <a:lstStyle/>
          <a:p>
            <a:pPr marL="0" indent="0">
              <a:buNone/>
            </a:pPr>
            <a:r>
              <a:rPr lang="en-US" b="1" i="1" dirty="0" smtClean="0"/>
              <a:t>Large Purchases </a:t>
            </a:r>
            <a:r>
              <a:rPr lang="en-US" b="1" dirty="0" smtClean="0"/>
              <a:t>$150,000 +</a:t>
            </a:r>
            <a:endParaRPr lang="en-US" b="1" dirty="0"/>
          </a:p>
          <a:p>
            <a:r>
              <a:rPr lang="en-US" b="1" i="1" dirty="0" smtClean="0"/>
              <a:t>Competitive </a:t>
            </a:r>
            <a:r>
              <a:rPr lang="en-US" b="1" i="1" dirty="0"/>
              <a:t>Proposals </a:t>
            </a:r>
            <a:r>
              <a:rPr lang="en-US" i="1" dirty="0"/>
              <a:t>(Request for Proposal) </a:t>
            </a:r>
            <a:r>
              <a:rPr lang="en-US" dirty="0"/>
              <a:t>– Competitive proposals, commonly known as a request for proposals, or RFP, are a generally accepted procurement method when the nature of the procurement does not lend itself to sealed bidding and the recipient expects that more than one source will be willing and able to submit an offer or proposal. FTA does not require use of competitive negotiations for any particular procurement. </a:t>
            </a:r>
            <a:endParaRPr lang="en-US" dirty="0" smtClean="0"/>
          </a:p>
        </p:txBody>
      </p:sp>
    </p:spTree>
    <p:extLst>
      <p:ext uri="{BB962C8B-B14F-4D97-AF65-F5344CB8AC3E}">
        <p14:creationId xmlns:p14="http://schemas.microsoft.com/office/powerpoint/2010/main" val="37315630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Other Procurements </a:t>
            </a:r>
            <a:endParaRPr lang="en-US" b="1"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30</a:t>
            </a:fld>
            <a:endParaRPr lang="en-US" dirty="0"/>
          </a:p>
        </p:txBody>
      </p:sp>
      <p:sp>
        <p:nvSpPr>
          <p:cNvPr id="3" name="Content Placeholder 2"/>
          <p:cNvSpPr>
            <a:spLocks noGrp="1"/>
          </p:cNvSpPr>
          <p:nvPr>
            <p:ph sz="quarter" idx="1"/>
          </p:nvPr>
        </p:nvSpPr>
        <p:spPr/>
        <p:txBody>
          <a:bodyPr>
            <a:normAutofit/>
          </a:bodyPr>
          <a:lstStyle/>
          <a:p>
            <a:pPr marL="0" indent="0">
              <a:buNone/>
            </a:pPr>
            <a:r>
              <a:rPr lang="en-US" b="1" i="1" dirty="0" smtClean="0"/>
              <a:t>Large Purchases </a:t>
            </a:r>
            <a:r>
              <a:rPr lang="en-US" b="1" dirty="0" smtClean="0"/>
              <a:t>$150,000 +  </a:t>
            </a:r>
            <a:br>
              <a:rPr lang="en-US" b="1" dirty="0" smtClean="0"/>
            </a:br>
            <a:r>
              <a:rPr lang="en-US" b="1" i="1" dirty="0" smtClean="0"/>
              <a:t>Competitive Proposals Use</a:t>
            </a:r>
          </a:p>
          <a:p>
            <a:r>
              <a:rPr lang="en-US" dirty="0" smtClean="0"/>
              <a:t>The Nature of the Procurement </a:t>
            </a:r>
            <a:r>
              <a:rPr lang="en-US" dirty="0"/>
              <a:t>Does Not Lend Itself to Sealed Bidding</a:t>
            </a:r>
          </a:p>
          <a:p>
            <a:r>
              <a:rPr lang="en-US" dirty="0"/>
              <a:t>Grantee Expects That More Than One Source </a:t>
            </a:r>
            <a:r>
              <a:rPr lang="en-US" dirty="0" smtClean="0"/>
              <a:t>is Willing </a:t>
            </a:r>
            <a:r>
              <a:rPr lang="en-US" dirty="0"/>
              <a:t>and Able to Submit an Offer or Proposal</a:t>
            </a:r>
          </a:p>
          <a:p>
            <a:r>
              <a:rPr lang="en-US" dirty="0"/>
              <a:t>The Need for Discussions With Prospective Offerors Is Anticipated</a:t>
            </a:r>
          </a:p>
          <a:p>
            <a:r>
              <a:rPr lang="en-US" dirty="0"/>
              <a:t>The Basis for Contract Award Is on Factors Other Than Price</a:t>
            </a:r>
          </a:p>
          <a:p>
            <a:r>
              <a:rPr lang="en-US" dirty="0"/>
              <a:t>Uncertain Number of Sources</a:t>
            </a:r>
          </a:p>
          <a:p>
            <a:endParaRPr lang="en-US" dirty="0"/>
          </a:p>
          <a:p>
            <a:pPr marL="0" indent="0">
              <a:buNone/>
            </a:pPr>
            <a:endParaRPr lang="en-US" b="1" dirty="0"/>
          </a:p>
        </p:txBody>
      </p:sp>
    </p:spTree>
    <p:extLst>
      <p:ext uri="{BB962C8B-B14F-4D97-AF65-F5344CB8AC3E}">
        <p14:creationId xmlns:p14="http://schemas.microsoft.com/office/powerpoint/2010/main" val="38528753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Other Procurements </a:t>
            </a:r>
            <a:endParaRPr lang="en-US" b="1"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31</a:t>
            </a:fld>
            <a:endParaRPr lang="en-US" dirty="0"/>
          </a:p>
        </p:txBody>
      </p:sp>
      <p:sp>
        <p:nvSpPr>
          <p:cNvPr id="3" name="Content Placeholder 2"/>
          <p:cNvSpPr>
            <a:spLocks noGrp="1"/>
          </p:cNvSpPr>
          <p:nvPr>
            <p:ph sz="quarter" idx="1"/>
          </p:nvPr>
        </p:nvSpPr>
        <p:spPr/>
        <p:txBody>
          <a:bodyPr>
            <a:normAutofit/>
          </a:bodyPr>
          <a:lstStyle/>
          <a:p>
            <a:pPr marL="0" indent="0">
              <a:buNone/>
            </a:pPr>
            <a:r>
              <a:rPr lang="en-US" b="1" i="1" dirty="0" smtClean="0"/>
              <a:t>Large Purchases </a:t>
            </a:r>
            <a:r>
              <a:rPr lang="en-US" b="1" dirty="0" smtClean="0"/>
              <a:t>$150,000 +  </a:t>
            </a:r>
            <a:br>
              <a:rPr lang="en-US" b="1" dirty="0" smtClean="0"/>
            </a:br>
            <a:r>
              <a:rPr lang="en-US" b="1" i="1" dirty="0" smtClean="0"/>
              <a:t>Competitive Proposals Use</a:t>
            </a:r>
          </a:p>
          <a:p>
            <a:r>
              <a:rPr lang="en-US" dirty="0"/>
              <a:t>The Request for Proposals is Publicly Advertised</a:t>
            </a:r>
          </a:p>
          <a:p>
            <a:r>
              <a:rPr lang="en-US" dirty="0"/>
              <a:t>ODOT Recommends Wide Circulation, Including Urbanized Area Newspapers, Passenger </a:t>
            </a:r>
            <a:r>
              <a:rPr lang="en-US" dirty="0" smtClean="0"/>
              <a:t>Transport</a:t>
            </a:r>
            <a:endParaRPr lang="en-US" dirty="0"/>
          </a:p>
          <a:p>
            <a:r>
              <a:rPr lang="en-US" b="1" dirty="0"/>
              <a:t>All Evaluation Factors </a:t>
            </a:r>
            <a:r>
              <a:rPr lang="en-US" dirty="0"/>
              <a:t>and Their </a:t>
            </a:r>
            <a:r>
              <a:rPr lang="en-US" dirty="0" smtClean="0"/>
              <a:t>Importance </a:t>
            </a:r>
            <a:r>
              <a:rPr lang="en-US" dirty="0"/>
              <a:t>Are Specified in the Solicitation</a:t>
            </a:r>
          </a:p>
          <a:p>
            <a:r>
              <a:rPr lang="en-US" dirty="0"/>
              <a:t>Proposals Are Solicited From an Adequate Number of Qualified Sources</a:t>
            </a:r>
          </a:p>
          <a:p>
            <a:r>
              <a:rPr lang="en-US" dirty="0" smtClean="0"/>
              <a:t>Numerical </a:t>
            </a:r>
            <a:r>
              <a:rPr lang="en-US" dirty="0"/>
              <a:t>or Percentage Ratings or Weights Need Not Be Disclosed</a:t>
            </a:r>
          </a:p>
          <a:p>
            <a:endParaRPr lang="en-US" dirty="0"/>
          </a:p>
          <a:p>
            <a:pPr marL="0" indent="0">
              <a:buNone/>
            </a:pPr>
            <a:endParaRPr lang="en-US" b="1" dirty="0"/>
          </a:p>
        </p:txBody>
      </p:sp>
    </p:spTree>
    <p:extLst>
      <p:ext uri="{BB962C8B-B14F-4D97-AF65-F5344CB8AC3E}">
        <p14:creationId xmlns:p14="http://schemas.microsoft.com/office/powerpoint/2010/main" val="2622133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Other Procurements </a:t>
            </a:r>
            <a:endParaRPr lang="en-US" b="1"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32</a:t>
            </a:fld>
            <a:endParaRPr lang="en-US" dirty="0"/>
          </a:p>
        </p:txBody>
      </p:sp>
      <p:sp>
        <p:nvSpPr>
          <p:cNvPr id="3" name="Content Placeholder 2"/>
          <p:cNvSpPr>
            <a:spLocks noGrp="1"/>
          </p:cNvSpPr>
          <p:nvPr>
            <p:ph sz="quarter" idx="1"/>
          </p:nvPr>
        </p:nvSpPr>
        <p:spPr>
          <a:xfrm>
            <a:off x="381000" y="1474636"/>
            <a:ext cx="8026506" cy="4999316"/>
          </a:xfrm>
        </p:spPr>
        <p:txBody>
          <a:bodyPr>
            <a:normAutofit fontScale="85000" lnSpcReduction="10000"/>
          </a:bodyPr>
          <a:lstStyle/>
          <a:p>
            <a:pPr marL="0" indent="0">
              <a:buNone/>
            </a:pPr>
            <a:r>
              <a:rPr lang="en-US" b="1" i="1" dirty="0" smtClean="0"/>
              <a:t>Large Purchases </a:t>
            </a:r>
            <a:r>
              <a:rPr lang="en-US" b="1" dirty="0" smtClean="0"/>
              <a:t>$150,000 +  </a:t>
            </a:r>
            <a:br>
              <a:rPr lang="en-US" b="1" dirty="0" smtClean="0"/>
            </a:br>
            <a:r>
              <a:rPr lang="en-US" b="1" i="1" dirty="0" smtClean="0"/>
              <a:t>Competitive Proposals Use</a:t>
            </a:r>
          </a:p>
          <a:p>
            <a:r>
              <a:rPr lang="en-US" sz="2700" dirty="0"/>
              <a:t>Award to the Offeror Whose Proposal Provides the Greatest Value </a:t>
            </a:r>
            <a:endParaRPr lang="en-US" sz="2700" dirty="0" smtClean="0"/>
          </a:p>
          <a:p>
            <a:r>
              <a:rPr lang="en-US" sz="2700" dirty="0" smtClean="0"/>
              <a:t>The Solicitation </a:t>
            </a:r>
            <a:r>
              <a:rPr lang="en-US" sz="2700" dirty="0"/>
              <a:t>Must Inform Potential Offerors That The Award Will Be Made On A “Best Value” Basis And </a:t>
            </a:r>
            <a:r>
              <a:rPr lang="en-US" sz="2700" b="1" dirty="0"/>
              <a:t>Identify</a:t>
            </a:r>
            <a:r>
              <a:rPr lang="en-US" sz="2700" dirty="0"/>
              <a:t> What Factors Will Form The Basis For </a:t>
            </a:r>
            <a:r>
              <a:rPr lang="en-US" sz="2700" dirty="0" smtClean="0"/>
              <a:t>Award</a:t>
            </a:r>
          </a:p>
          <a:p>
            <a:r>
              <a:rPr lang="en-US" altLang="en-US" sz="2700" dirty="0" smtClean="0"/>
              <a:t>Evaluation </a:t>
            </a:r>
            <a:r>
              <a:rPr lang="en-US" altLang="en-US" sz="2700" dirty="0"/>
              <a:t>Factors for a </a:t>
            </a:r>
            <a:r>
              <a:rPr lang="en-US" altLang="en-US" sz="2700" dirty="0" smtClean="0"/>
              <a:t>Procurement </a:t>
            </a:r>
            <a:r>
              <a:rPr lang="en-US" altLang="en-US" sz="2700" dirty="0"/>
              <a:t>Should Reflect the Most Important </a:t>
            </a:r>
            <a:r>
              <a:rPr lang="en-US" altLang="en-US" sz="2700" dirty="0" smtClean="0"/>
              <a:t>Subject </a:t>
            </a:r>
            <a:r>
              <a:rPr lang="en-US" altLang="en-US" sz="2700" dirty="0"/>
              <a:t>Matter </a:t>
            </a:r>
            <a:r>
              <a:rPr lang="en-US" altLang="en-US" sz="2700" dirty="0" smtClean="0"/>
              <a:t>or Elements</a:t>
            </a:r>
            <a:endParaRPr lang="en-US" altLang="en-US" sz="2700" dirty="0"/>
          </a:p>
          <a:p>
            <a:pPr lvl="1"/>
            <a:r>
              <a:rPr lang="en-US" altLang="en-US" dirty="0"/>
              <a:t>Examples:</a:t>
            </a:r>
          </a:p>
          <a:p>
            <a:pPr lvl="2"/>
            <a:r>
              <a:rPr lang="en-US" altLang="en-US" sz="2000" dirty="0"/>
              <a:t>Technical Design</a:t>
            </a:r>
          </a:p>
          <a:p>
            <a:pPr lvl="2"/>
            <a:r>
              <a:rPr lang="en-US" altLang="en-US" sz="2000" dirty="0"/>
              <a:t>Technical Approach</a:t>
            </a:r>
          </a:p>
          <a:p>
            <a:pPr lvl="2"/>
            <a:r>
              <a:rPr lang="en-US" altLang="en-US" sz="2000" dirty="0"/>
              <a:t>Length of Delivery Schedules</a:t>
            </a:r>
          </a:p>
          <a:p>
            <a:pPr lvl="2"/>
            <a:r>
              <a:rPr lang="en-US" altLang="en-US" sz="2000" dirty="0" smtClean="0"/>
              <a:t>Past </a:t>
            </a:r>
            <a:r>
              <a:rPr lang="en-US" altLang="en-US" sz="2000" dirty="0"/>
              <a:t>Performance</a:t>
            </a:r>
          </a:p>
          <a:p>
            <a:pPr lvl="2"/>
            <a:r>
              <a:rPr lang="en-US" altLang="en-US" sz="2000" dirty="0"/>
              <a:t>Management Plan</a:t>
            </a:r>
          </a:p>
          <a:p>
            <a:endParaRPr lang="en-US" dirty="0"/>
          </a:p>
          <a:p>
            <a:pPr marL="0" indent="0">
              <a:buNone/>
            </a:pPr>
            <a:endParaRPr lang="en-US" b="1" dirty="0"/>
          </a:p>
        </p:txBody>
      </p:sp>
    </p:spTree>
    <p:extLst>
      <p:ext uri="{BB962C8B-B14F-4D97-AF65-F5344CB8AC3E}">
        <p14:creationId xmlns:p14="http://schemas.microsoft.com/office/powerpoint/2010/main" val="17238419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Other Procurements </a:t>
            </a:r>
            <a:endParaRPr lang="en-US" b="1"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33</a:t>
            </a:fld>
            <a:endParaRPr lang="en-US" dirty="0"/>
          </a:p>
        </p:txBody>
      </p:sp>
      <p:sp>
        <p:nvSpPr>
          <p:cNvPr id="3" name="Content Placeholder 2"/>
          <p:cNvSpPr>
            <a:spLocks noGrp="1"/>
          </p:cNvSpPr>
          <p:nvPr>
            <p:ph sz="quarter" idx="1"/>
          </p:nvPr>
        </p:nvSpPr>
        <p:spPr/>
        <p:txBody>
          <a:bodyPr>
            <a:normAutofit fontScale="92500" lnSpcReduction="10000"/>
          </a:bodyPr>
          <a:lstStyle/>
          <a:p>
            <a:pPr marL="0" indent="0">
              <a:buNone/>
            </a:pPr>
            <a:r>
              <a:rPr lang="en-US" b="1" i="1" dirty="0"/>
              <a:t>Large Purchases $150,000 +</a:t>
            </a:r>
          </a:p>
          <a:p>
            <a:r>
              <a:rPr lang="en-US" b="1" i="1" dirty="0" smtClean="0"/>
              <a:t>Sealed </a:t>
            </a:r>
            <a:r>
              <a:rPr lang="en-US" b="1" i="1" dirty="0"/>
              <a:t>Bids </a:t>
            </a:r>
            <a:r>
              <a:rPr lang="en-US" dirty="0" smtClean="0"/>
              <a:t>– </a:t>
            </a:r>
            <a:r>
              <a:rPr lang="en-US" altLang="en-US" dirty="0"/>
              <a:t>Bids Are Publicly Solicited, and a Firm Fixed Price Contract (Lump Sum Or Unit Price) is Awarded to the Responsible Bidder Whose Bid, Conforming to All the Material Terms and Conditions, is Lowest In Price</a:t>
            </a:r>
          </a:p>
          <a:p>
            <a:r>
              <a:rPr lang="en-US" dirty="0" smtClean="0"/>
              <a:t>Sealed </a:t>
            </a:r>
            <a:r>
              <a:rPr lang="en-US" dirty="0"/>
              <a:t>bidding does not allow the recipients to evaluate the merits of technical proposals and to pay more for a higher quality product. Rather, it requires the award be made to the bidder who meets the technical requirements in the solicitation, even if the product is only minimally acceptable. Therefore, the contract specifications should precisely describe the recipient’s minimum requirements that the contractor will be contractually bound to meet. </a:t>
            </a:r>
          </a:p>
        </p:txBody>
      </p:sp>
    </p:spTree>
    <p:extLst>
      <p:ext uri="{BB962C8B-B14F-4D97-AF65-F5344CB8AC3E}">
        <p14:creationId xmlns:p14="http://schemas.microsoft.com/office/powerpoint/2010/main" val="37324499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Other Procurements </a:t>
            </a:r>
            <a:endParaRPr lang="en-US" b="1"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34</a:t>
            </a:fld>
            <a:endParaRPr lang="en-US" dirty="0"/>
          </a:p>
        </p:txBody>
      </p:sp>
      <p:sp>
        <p:nvSpPr>
          <p:cNvPr id="3" name="Content Placeholder 2"/>
          <p:cNvSpPr>
            <a:spLocks noGrp="1"/>
          </p:cNvSpPr>
          <p:nvPr>
            <p:ph sz="quarter" idx="1"/>
          </p:nvPr>
        </p:nvSpPr>
        <p:spPr>
          <a:xfrm>
            <a:off x="457200" y="1417638"/>
            <a:ext cx="7772400" cy="5056314"/>
          </a:xfrm>
        </p:spPr>
        <p:txBody>
          <a:bodyPr>
            <a:normAutofit lnSpcReduction="10000"/>
          </a:bodyPr>
          <a:lstStyle/>
          <a:p>
            <a:pPr marL="0" indent="0">
              <a:buNone/>
            </a:pPr>
            <a:r>
              <a:rPr lang="en-US" b="1" i="1" dirty="0"/>
              <a:t>Large Purchases $150,000 +</a:t>
            </a:r>
          </a:p>
          <a:p>
            <a:pPr marL="0" indent="0">
              <a:buNone/>
            </a:pPr>
            <a:r>
              <a:rPr lang="en-US" b="1" i="1" dirty="0" smtClean="0"/>
              <a:t>Sealed </a:t>
            </a:r>
            <a:r>
              <a:rPr lang="en-US" b="1" i="1" dirty="0"/>
              <a:t>Bids </a:t>
            </a:r>
            <a:r>
              <a:rPr lang="en-US" b="1" dirty="0" smtClean="0"/>
              <a:t>– </a:t>
            </a:r>
            <a:r>
              <a:rPr lang="en-US" altLang="en-US" b="1" dirty="0"/>
              <a:t>Appropriate Uses of </a:t>
            </a:r>
            <a:r>
              <a:rPr lang="en-US" altLang="en-US" b="1" dirty="0" smtClean="0"/>
              <a:t>Method</a:t>
            </a:r>
          </a:p>
          <a:p>
            <a:pPr lvl="1"/>
            <a:r>
              <a:rPr lang="en-US" altLang="en-US" sz="3000" dirty="0"/>
              <a:t>Complete, Adequate, and Realistic Specification </a:t>
            </a:r>
            <a:r>
              <a:rPr lang="en-US" altLang="en-US" sz="3000" dirty="0" smtClean="0"/>
              <a:t>are </a:t>
            </a:r>
            <a:r>
              <a:rPr lang="en-US" altLang="en-US" sz="3000" dirty="0"/>
              <a:t>Available</a:t>
            </a:r>
          </a:p>
          <a:p>
            <a:pPr lvl="1"/>
            <a:r>
              <a:rPr lang="en-US" altLang="en-US" sz="3000" dirty="0"/>
              <a:t>Two or More Responsible Bidders are Willing and Able to </a:t>
            </a:r>
            <a:r>
              <a:rPr lang="en-US" altLang="en-US" sz="3000" dirty="0" smtClean="0"/>
              <a:t>Compete</a:t>
            </a:r>
          </a:p>
          <a:p>
            <a:pPr lvl="1"/>
            <a:r>
              <a:rPr lang="en-US" altLang="en-US" sz="3000" dirty="0" smtClean="0"/>
              <a:t>Results in a Firm</a:t>
            </a:r>
            <a:r>
              <a:rPr lang="en-US" altLang="en-US" sz="3000" dirty="0"/>
              <a:t>, Fixed Price Contract and the Selection </a:t>
            </a:r>
            <a:r>
              <a:rPr lang="en-US" altLang="en-US" sz="3000" dirty="0" smtClean="0"/>
              <a:t>Can </a:t>
            </a:r>
            <a:r>
              <a:rPr lang="en-US" altLang="en-US" sz="3000" dirty="0"/>
              <a:t>be Made </a:t>
            </a:r>
            <a:r>
              <a:rPr lang="en-US" altLang="en-US" sz="3000" dirty="0" smtClean="0"/>
              <a:t>on </a:t>
            </a:r>
            <a:r>
              <a:rPr lang="en-US" altLang="en-US" sz="3000" dirty="0"/>
              <a:t>the Basis of </a:t>
            </a:r>
            <a:r>
              <a:rPr lang="en-US" altLang="en-US" sz="3000" dirty="0" smtClean="0"/>
              <a:t>Price</a:t>
            </a:r>
          </a:p>
          <a:p>
            <a:pPr lvl="1"/>
            <a:r>
              <a:rPr lang="en-US" altLang="en-US" sz="3000" dirty="0"/>
              <a:t>No Discussion with Bidders is Needed (Does Not Preclude Pre-Bid </a:t>
            </a:r>
            <a:r>
              <a:rPr lang="en-US" altLang="en-US" sz="3000" dirty="0" smtClean="0"/>
              <a:t>Meeting)</a:t>
            </a:r>
            <a:endParaRPr lang="en-US" altLang="en-US" sz="3000" dirty="0"/>
          </a:p>
          <a:p>
            <a:pPr lvl="1"/>
            <a:endParaRPr lang="en-US" altLang="en-US" dirty="0"/>
          </a:p>
          <a:p>
            <a:endParaRPr lang="en-US" dirty="0"/>
          </a:p>
        </p:txBody>
      </p:sp>
    </p:spTree>
    <p:extLst>
      <p:ext uri="{BB962C8B-B14F-4D97-AF65-F5344CB8AC3E}">
        <p14:creationId xmlns:p14="http://schemas.microsoft.com/office/powerpoint/2010/main" val="42892050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Other Procurements </a:t>
            </a:r>
            <a:endParaRPr lang="en-US" b="1"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35</a:t>
            </a:fld>
            <a:endParaRPr lang="en-US" dirty="0"/>
          </a:p>
        </p:txBody>
      </p:sp>
      <p:sp>
        <p:nvSpPr>
          <p:cNvPr id="3" name="Content Placeholder 2"/>
          <p:cNvSpPr>
            <a:spLocks noGrp="1"/>
          </p:cNvSpPr>
          <p:nvPr>
            <p:ph sz="quarter" idx="1"/>
          </p:nvPr>
        </p:nvSpPr>
        <p:spPr>
          <a:xfrm>
            <a:off x="457200" y="1417638"/>
            <a:ext cx="7772400" cy="5056314"/>
          </a:xfrm>
        </p:spPr>
        <p:txBody>
          <a:bodyPr>
            <a:normAutofit/>
          </a:bodyPr>
          <a:lstStyle/>
          <a:p>
            <a:pPr marL="0" indent="0">
              <a:buNone/>
            </a:pPr>
            <a:r>
              <a:rPr lang="en-US" b="1" i="1" dirty="0"/>
              <a:t>Large Purchases $150,000 +</a:t>
            </a:r>
          </a:p>
          <a:p>
            <a:pPr marL="0" indent="0">
              <a:buNone/>
            </a:pPr>
            <a:r>
              <a:rPr lang="en-US" b="1" i="1" dirty="0" smtClean="0"/>
              <a:t>Sealed </a:t>
            </a:r>
            <a:r>
              <a:rPr lang="en-US" b="1" i="1" dirty="0"/>
              <a:t>Bids </a:t>
            </a:r>
            <a:r>
              <a:rPr lang="en-US" b="1" dirty="0" smtClean="0"/>
              <a:t>– </a:t>
            </a:r>
            <a:r>
              <a:rPr lang="en-US" altLang="en-US" b="1" dirty="0"/>
              <a:t>Appropriate Uses of </a:t>
            </a:r>
            <a:r>
              <a:rPr lang="en-US" altLang="en-US" b="1" dirty="0" smtClean="0"/>
              <a:t>Method</a:t>
            </a:r>
          </a:p>
          <a:p>
            <a:pPr lvl="1"/>
            <a:r>
              <a:rPr lang="en-US" altLang="en-US" sz="2300" dirty="0"/>
              <a:t>The </a:t>
            </a:r>
            <a:r>
              <a:rPr lang="en-US" altLang="en-US" sz="2300" dirty="0" smtClean="0"/>
              <a:t>ITB </a:t>
            </a:r>
            <a:r>
              <a:rPr lang="en-US" altLang="en-US" sz="2300" dirty="0"/>
              <a:t>Must be Publicly Advertised and Bids</a:t>
            </a:r>
          </a:p>
          <a:p>
            <a:pPr lvl="1"/>
            <a:r>
              <a:rPr lang="en-US" altLang="en-US" sz="2300" dirty="0"/>
              <a:t>Must be Solicited from an Adequate Number of Known Suppliers</a:t>
            </a:r>
          </a:p>
          <a:p>
            <a:pPr lvl="1"/>
            <a:r>
              <a:rPr lang="en-US" altLang="en-US" sz="2300" dirty="0"/>
              <a:t>Adequate Specification (Detailed)</a:t>
            </a:r>
          </a:p>
          <a:p>
            <a:pPr lvl="1"/>
            <a:r>
              <a:rPr lang="en-US" altLang="en-US" sz="2300" dirty="0"/>
              <a:t>The </a:t>
            </a:r>
            <a:r>
              <a:rPr lang="en-US" altLang="en-US" sz="2300" dirty="0" smtClean="0"/>
              <a:t>ITB </a:t>
            </a:r>
            <a:r>
              <a:rPr lang="en-US" altLang="en-US" sz="2300" dirty="0"/>
              <a:t>Must Define the Items or Services Sought in Order for the Bidder to Properly Respond</a:t>
            </a:r>
          </a:p>
          <a:p>
            <a:pPr lvl="1"/>
            <a:r>
              <a:rPr lang="en-US" altLang="en-US" sz="2300" dirty="0"/>
              <a:t>Sufficient Time Allowed to Prepare Bids </a:t>
            </a:r>
            <a:endParaRPr lang="en-US" altLang="en-US" sz="2300" dirty="0" smtClean="0"/>
          </a:p>
          <a:p>
            <a:pPr lvl="1"/>
            <a:r>
              <a:rPr lang="en-US" altLang="en-US" sz="2300" dirty="0" smtClean="0"/>
              <a:t>Public Opening</a:t>
            </a:r>
            <a:endParaRPr lang="en-US" sz="2300" dirty="0"/>
          </a:p>
        </p:txBody>
      </p:sp>
    </p:spTree>
    <p:extLst>
      <p:ext uri="{BB962C8B-B14F-4D97-AF65-F5344CB8AC3E}">
        <p14:creationId xmlns:p14="http://schemas.microsoft.com/office/powerpoint/2010/main" val="33325860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Other Procurements </a:t>
            </a:r>
            <a:endParaRPr lang="en-US" b="1"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36</a:t>
            </a:fld>
            <a:endParaRPr lang="en-US" dirty="0"/>
          </a:p>
        </p:txBody>
      </p:sp>
      <p:sp>
        <p:nvSpPr>
          <p:cNvPr id="3" name="Content Placeholder 2"/>
          <p:cNvSpPr>
            <a:spLocks noGrp="1"/>
          </p:cNvSpPr>
          <p:nvPr>
            <p:ph sz="quarter" idx="1"/>
          </p:nvPr>
        </p:nvSpPr>
        <p:spPr>
          <a:xfrm>
            <a:off x="457200" y="1828800"/>
            <a:ext cx="7772400" cy="4645152"/>
          </a:xfrm>
        </p:spPr>
        <p:txBody>
          <a:bodyPr>
            <a:normAutofit/>
          </a:bodyPr>
          <a:lstStyle/>
          <a:p>
            <a:pPr marL="0" indent="0">
              <a:buNone/>
            </a:pPr>
            <a:r>
              <a:rPr lang="en-US" sz="2300" dirty="0" smtClean="0"/>
              <a:t>The FTA does allow other procurement types, that will not be discussed today: </a:t>
            </a:r>
          </a:p>
          <a:p>
            <a:r>
              <a:rPr lang="en-US" sz="2300" dirty="0" smtClean="0"/>
              <a:t>Two Step Procurements</a:t>
            </a:r>
          </a:p>
          <a:p>
            <a:r>
              <a:rPr lang="en-US" sz="2300" dirty="0" smtClean="0"/>
              <a:t>A &amp; E  Services</a:t>
            </a:r>
          </a:p>
          <a:p>
            <a:r>
              <a:rPr lang="en-US" sz="2300" dirty="0" smtClean="0"/>
              <a:t>Design-Build</a:t>
            </a:r>
          </a:p>
          <a:p>
            <a:r>
              <a:rPr lang="en-US" sz="2300" dirty="0" smtClean="0"/>
              <a:t>Design-Bid-Build</a:t>
            </a:r>
          </a:p>
          <a:p>
            <a:r>
              <a:rPr lang="en-US" sz="2300" dirty="0" smtClean="0"/>
              <a:t>Joint Procurements </a:t>
            </a:r>
          </a:p>
          <a:p>
            <a:r>
              <a:rPr lang="en-US" sz="2300" dirty="0" smtClean="0"/>
              <a:t>Sole Source</a:t>
            </a:r>
          </a:p>
          <a:p>
            <a:endParaRPr lang="en-US" sz="2300" dirty="0" smtClean="0"/>
          </a:p>
          <a:p>
            <a:pPr marL="0" indent="0">
              <a:buNone/>
            </a:pPr>
            <a:endParaRPr lang="en-US" sz="2300" dirty="0"/>
          </a:p>
        </p:txBody>
      </p:sp>
    </p:spTree>
    <p:extLst>
      <p:ext uri="{BB962C8B-B14F-4D97-AF65-F5344CB8AC3E}">
        <p14:creationId xmlns:p14="http://schemas.microsoft.com/office/powerpoint/2010/main" val="33655810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Procurement</a:t>
            </a:r>
            <a:br>
              <a:rPr lang="en-US" b="1" dirty="0" smtClean="0"/>
            </a:br>
            <a:r>
              <a:rPr lang="en-US" b="1" dirty="0" smtClean="0"/>
              <a:t>Requirements  </a:t>
            </a:r>
            <a:endParaRPr lang="en-US" b="1"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37</a:t>
            </a:fld>
            <a:endParaRPr lang="en-US" dirty="0"/>
          </a:p>
        </p:txBody>
      </p:sp>
      <p:sp>
        <p:nvSpPr>
          <p:cNvPr id="3" name="Content Placeholder 2"/>
          <p:cNvSpPr>
            <a:spLocks noGrp="1"/>
          </p:cNvSpPr>
          <p:nvPr>
            <p:ph sz="quarter" idx="1"/>
          </p:nvPr>
        </p:nvSpPr>
        <p:spPr>
          <a:xfrm>
            <a:off x="457200" y="1417638"/>
            <a:ext cx="7848600" cy="5056314"/>
          </a:xfrm>
        </p:spPr>
        <p:txBody>
          <a:bodyPr>
            <a:normAutofit/>
          </a:bodyPr>
          <a:lstStyle/>
          <a:p>
            <a:pPr marL="0" indent="0">
              <a:buNone/>
            </a:pPr>
            <a:r>
              <a:rPr lang="en-US" sz="2300" dirty="0" smtClean="0"/>
              <a:t>Before Releasing your Procurement</a:t>
            </a:r>
          </a:p>
          <a:p>
            <a:endParaRPr lang="en-US" sz="2300" dirty="0"/>
          </a:p>
          <a:p>
            <a:r>
              <a:rPr lang="en-US" sz="2300" dirty="0"/>
              <a:t>FTA requires a Cost or Price Analysis </a:t>
            </a:r>
            <a:r>
              <a:rPr lang="en-US" sz="2300" dirty="0" smtClean="0"/>
              <a:t>with </a:t>
            </a:r>
            <a:r>
              <a:rPr lang="en-US" sz="2300" dirty="0"/>
              <a:t>Every Procurement Action, Including Contract </a:t>
            </a:r>
            <a:r>
              <a:rPr lang="en-US" sz="2300" dirty="0" smtClean="0"/>
              <a:t>Modifications</a:t>
            </a:r>
          </a:p>
          <a:p>
            <a:r>
              <a:rPr lang="en-US" sz="2300" dirty="0" smtClean="0"/>
              <a:t>ODOT </a:t>
            </a:r>
            <a:r>
              <a:rPr lang="en-US" sz="2300" dirty="0"/>
              <a:t>Must Review All Bid Documents, Including Plans and Specifications, Prior to the Issuance of an Invitation to </a:t>
            </a:r>
            <a:r>
              <a:rPr lang="en-US" sz="2300" dirty="0" smtClean="0"/>
              <a:t>Bid</a:t>
            </a:r>
          </a:p>
          <a:p>
            <a:r>
              <a:rPr lang="en-US" sz="2300" dirty="0" smtClean="0"/>
              <a:t>Allow </a:t>
            </a:r>
            <a:r>
              <a:rPr lang="en-US" sz="2300" dirty="0"/>
              <a:t>Two Weeks for ODOT </a:t>
            </a:r>
            <a:r>
              <a:rPr lang="en-US" sz="2300" dirty="0" smtClean="0"/>
              <a:t>Review</a:t>
            </a:r>
          </a:p>
          <a:p>
            <a:pPr lvl="1"/>
            <a:r>
              <a:rPr lang="en-US" sz="2000" dirty="0" smtClean="0"/>
              <a:t>Send documents to the Capital Program Coordinator and to your RTC </a:t>
            </a:r>
            <a:endParaRPr lang="en-US" sz="2000" dirty="0"/>
          </a:p>
          <a:p>
            <a:pPr marL="0" indent="0">
              <a:buNone/>
            </a:pPr>
            <a:endParaRPr lang="en-US" sz="2300" dirty="0"/>
          </a:p>
        </p:txBody>
      </p:sp>
    </p:spTree>
    <p:extLst>
      <p:ext uri="{BB962C8B-B14F-4D97-AF65-F5344CB8AC3E}">
        <p14:creationId xmlns:p14="http://schemas.microsoft.com/office/powerpoint/2010/main" val="279458957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normAutofit/>
          </a:bodyPr>
          <a:lstStyle/>
          <a:p>
            <a:r>
              <a:rPr lang="en-US" b="1" dirty="0" smtClean="0"/>
              <a:t>Procurement</a:t>
            </a:r>
            <a:br>
              <a:rPr lang="en-US" b="1" dirty="0" smtClean="0"/>
            </a:br>
            <a:r>
              <a:rPr lang="en-US" b="1" dirty="0" smtClean="0"/>
              <a:t>Resources</a:t>
            </a:r>
            <a:endParaRPr lang="en-US" b="1" dirty="0"/>
          </a:p>
        </p:txBody>
      </p:sp>
      <p:sp>
        <p:nvSpPr>
          <p:cNvPr id="4" name="Footer Placeholder 3"/>
          <p:cNvSpPr>
            <a:spLocks noGrp="1"/>
          </p:cNvSpPr>
          <p:nvPr>
            <p:ph type="ftr" sz="quarter" idx="16"/>
          </p:nvPr>
        </p:nvSpPr>
        <p:spPr/>
        <p:txBody>
          <a:bodyPr/>
          <a:lstStyle/>
          <a:p>
            <a:r>
              <a:rPr lang="en-US" dirty="0" smtClean="0"/>
              <a:t>2018 Procurement Guidance</a:t>
            </a:r>
            <a:endParaRPr lang="en-US" dirty="0"/>
          </a:p>
        </p:txBody>
      </p:sp>
      <p:grpSp>
        <p:nvGrpSpPr>
          <p:cNvPr id="5" name="Group 4"/>
          <p:cNvGrpSpPr/>
          <p:nvPr/>
        </p:nvGrpSpPr>
        <p:grpSpPr>
          <a:xfrm>
            <a:off x="5664795" y="72290"/>
            <a:ext cx="3114955" cy="1402346"/>
            <a:chOff x="5664795" y="72290"/>
            <a:chExt cx="3114955" cy="1402346"/>
          </a:xfrm>
        </p:grpSpPr>
        <p:sp>
          <p:nvSpPr>
            <p:cNvPr id="6" name="Rectangle 5"/>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7"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Slide Number Placeholder 8"/>
          <p:cNvSpPr>
            <a:spLocks noGrp="1"/>
          </p:cNvSpPr>
          <p:nvPr>
            <p:ph type="sldNum" sz="quarter" idx="15"/>
          </p:nvPr>
        </p:nvSpPr>
        <p:spPr/>
        <p:txBody>
          <a:bodyPr/>
          <a:lstStyle/>
          <a:p>
            <a:fld id="{6A387592-95D5-4B91-9826-7FDA8D9DC6CB}" type="slidenum">
              <a:rPr lang="en-US" smtClean="0"/>
              <a:t>38</a:t>
            </a:fld>
            <a:endParaRPr lang="en-US" dirty="0"/>
          </a:p>
        </p:txBody>
      </p:sp>
      <p:sp>
        <p:nvSpPr>
          <p:cNvPr id="3" name="Content Placeholder 2"/>
          <p:cNvSpPr>
            <a:spLocks noGrp="1"/>
          </p:cNvSpPr>
          <p:nvPr>
            <p:ph sz="quarter" idx="1"/>
          </p:nvPr>
        </p:nvSpPr>
        <p:spPr/>
        <p:txBody>
          <a:bodyPr>
            <a:normAutofit/>
          </a:bodyPr>
          <a:lstStyle/>
          <a:p>
            <a:pPr marL="0" indent="0">
              <a:buNone/>
            </a:pPr>
            <a:endParaRPr lang="en-US" dirty="0" smtClean="0"/>
          </a:p>
          <a:p>
            <a:r>
              <a:rPr lang="en-US" i="1" dirty="0" smtClean="0"/>
              <a:t>FTA Third </a:t>
            </a:r>
            <a:r>
              <a:rPr lang="en-US" i="1" dirty="0"/>
              <a:t>Party Contracting </a:t>
            </a:r>
            <a:r>
              <a:rPr lang="en-US" i="1" dirty="0">
                <a:hlinkClick r:id="rId4"/>
              </a:rPr>
              <a:t>https://</a:t>
            </a:r>
            <a:r>
              <a:rPr lang="en-US" i="1" dirty="0" smtClean="0">
                <a:hlinkClick r:id="rId4"/>
              </a:rPr>
              <a:t>www.transit.dot.gov/sites/fta.dot.gov/files/docs/Third%20Party%20Contracting%20Guidance%20%28Circular%204220.1F%29.pdf</a:t>
            </a:r>
            <a:r>
              <a:rPr lang="en-US" i="1" dirty="0" smtClean="0"/>
              <a:t> </a:t>
            </a:r>
          </a:p>
          <a:p>
            <a:r>
              <a:rPr lang="en-US" dirty="0"/>
              <a:t>Best Practices Procurement </a:t>
            </a:r>
            <a:r>
              <a:rPr lang="en-US" dirty="0" smtClean="0"/>
              <a:t>Manual </a:t>
            </a:r>
            <a:r>
              <a:rPr lang="en-US" i="1" dirty="0" smtClean="0">
                <a:hlinkClick r:id="rId5"/>
              </a:rPr>
              <a:t>https</a:t>
            </a:r>
            <a:r>
              <a:rPr lang="en-US" i="1" dirty="0">
                <a:hlinkClick r:id="rId5"/>
              </a:rPr>
              <a:t>://</a:t>
            </a:r>
            <a:r>
              <a:rPr lang="en-US" i="1" dirty="0" smtClean="0">
                <a:hlinkClick r:id="rId5"/>
              </a:rPr>
              <a:t>www.transit.dot.gov/sites/fta.dot.gov/files/docs/funding/procurement/8286/fta-best-practices-procurement-and-lessons-learned-manual-2016.pdf</a:t>
            </a:r>
            <a:r>
              <a:rPr lang="en-US" i="1" dirty="0" smtClean="0"/>
              <a:t> </a:t>
            </a:r>
          </a:p>
          <a:p>
            <a:endParaRPr lang="en-US" i="1" dirty="0" smtClean="0"/>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30768886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724400" cy="1143000"/>
          </a:xfrm>
        </p:spPr>
        <p:txBody>
          <a:bodyPr/>
          <a:lstStyle/>
          <a:p>
            <a:pPr algn="ctr"/>
            <a:r>
              <a:rPr lang="en-US" b="1" dirty="0"/>
              <a:t>Vehicle Purchases</a:t>
            </a:r>
            <a:r>
              <a:rPr lang="en-US" b="1" dirty="0" smtClean="0"/>
              <a:t/>
            </a:r>
            <a:br>
              <a:rPr lang="en-US" b="1" dirty="0" smtClean="0"/>
            </a:br>
            <a:r>
              <a:rPr lang="en-US" b="1" dirty="0" smtClean="0"/>
              <a:t>RFQ</a:t>
            </a:r>
            <a:endParaRPr lang="en-US" b="1" dirty="0"/>
          </a:p>
        </p:txBody>
      </p:sp>
      <p:grpSp>
        <p:nvGrpSpPr>
          <p:cNvPr id="7" name="Group 6"/>
          <p:cNvGrpSpPr/>
          <p:nvPr/>
        </p:nvGrpSpPr>
        <p:grpSpPr>
          <a:xfrm>
            <a:off x="5664795" y="72290"/>
            <a:ext cx="3114955" cy="1402346"/>
            <a:chOff x="5664795" y="72290"/>
            <a:chExt cx="3114955" cy="1402346"/>
          </a:xfrm>
        </p:grpSpPr>
        <p:sp>
          <p:nvSpPr>
            <p:cNvPr id="5" name="Rectangle 4"/>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6"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Footer Placeholder 7"/>
          <p:cNvSpPr>
            <a:spLocks noGrp="1"/>
          </p:cNvSpPr>
          <p:nvPr>
            <p:ph type="ftr" sz="quarter" idx="16"/>
          </p:nvPr>
        </p:nvSpPr>
        <p:spPr/>
        <p:txBody>
          <a:bodyPr/>
          <a:lstStyle/>
          <a:p>
            <a:r>
              <a:rPr lang="en-US" dirty="0" smtClean="0"/>
              <a:t>2018 Procurement Guidance</a:t>
            </a:r>
            <a:endParaRPr lang="en-US" dirty="0"/>
          </a:p>
        </p:txBody>
      </p:sp>
      <p:sp>
        <p:nvSpPr>
          <p:cNvPr id="3" name="Content Placeholder 2"/>
          <p:cNvSpPr>
            <a:spLocks noGrp="1"/>
          </p:cNvSpPr>
          <p:nvPr>
            <p:ph sz="quarter" idx="1"/>
          </p:nvPr>
        </p:nvSpPr>
        <p:spPr>
          <a:xfrm>
            <a:off x="457200" y="1600200"/>
            <a:ext cx="7696200" cy="4873752"/>
          </a:xfrm>
        </p:spPr>
        <p:txBody>
          <a:bodyPr>
            <a:normAutofit/>
          </a:bodyPr>
          <a:lstStyle/>
          <a:p>
            <a:r>
              <a:rPr lang="en-US" dirty="0" smtClean="0"/>
              <a:t>Your grant has been awarded, Now What??</a:t>
            </a:r>
          </a:p>
          <a:p>
            <a:pPr lvl="1"/>
            <a:r>
              <a:rPr lang="en-US" dirty="0" smtClean="0"/>
              <a:t>You worked with your Regional Transit </a:t>
            </a:r>
            <a:br>
              <a:rPr lang="en-US" dirty="0" smtClean="0"/>
            </a:br>
            <a:r>
              <a:rPr lang="en-US" dirty="0" smtClean="0"/>
              <a:t>Coordinator </a:t>
            </a:r>
            <a:r>
              <a:rPr lang="en-US" sz="1900" dirty="0" smtClean="0"/>
              <a:t>(RTC) </a:t>
            </a:r>
            <a:r>
              <a:rPr lang="en-US" dirty="0" smtClean="0"/>
              <a:t>to select the right size of vehicle  </a:t>
            </a:r>
          </a:p>
          <a:p>
            <a:pPr lvl="2"/>
            <a:r>
              <a:rPr lang="en-US" dirty="0" smtClean="0"/>
              <a:t>This information in your grant agreement </a:t>
            </a:r>
          </a:p>
          <a:p>
            <a:pPr marL="274320" lvl="1">
              <a:spcBef>
                <a:spcPts val="600"/>
              </a:spcBef>
              <a:buSzPct val="70000"/>
              <a:buFont typeface="Wingdings"/>
              <a:buChar char=""/>
            </a:pPr>
            <a:r>
              <a:rPr lang="en-US" dirty="0" smtClean="0"/>
              <a:t>How do you purchase a bus? </a:t>
            </a:r>
          </a:p>
          <a:p>
            <a:pPr marL="548640" lvl="2">
              <a:spcBef>
                <a:spcPts val="600"/>
              </a:spcBef>
              <a:buSzPct val="70000"/>
            </a:pPr>
            <a:r>
              <a:rPr lang="en-US" altLang="en-US" sz="1700" dirty="0" smtClean="0"/>
              <a:t>Agencies </a:t>
            </a:r>
            <a:r>
              <a:rPr lang="en-US" altLang="en-US" sz="1700" dirty="0"/>
              <a:t>must use State price agreements to acquire vehicles unless pre-approved by </a:t>
            </a:r>
            <a:r>
              <a:rPr lang="en-US" altLang="en-US" sz="1700" dirty="0" smtClean="0"/>
              <a:t>RPTD</a:t>
            </a:r>
          </a:p>
          <a:p>
            <a:pPr marL="548640" lvl="2">
              <a:spcBef>
                <a:spcPts val="600"/>
              </a:spcBef>
              <a:buSzPct val="70000"/>
            </a:pPr>
            <a:r>
              <a:rPr lang="en-US" sz="1700" dirty="0"/>
              <a:t>Oregon Cooperative Procurement Program (ORCPP</a:t>
            </a:r>
            <a:r>
              <a:rPr lang="en-US" sz="1700" dirty="0" smtClean="0"/>
              <a:t>) membership is required to use State Price Agreements</a:t>
            </a:r>
            <a:endParaRPr lang="en-US" sz="1700" dirty="0"/>
          </a:p>
          <a:p>
            <a:pPr marL="274320" lvl="1">
              <a:spcBef>
                <a:spcPts val="600"/>
              </a:spcBef>
              <a:buSzPct val="70000"/>
              <a:buFont typeface="Wingdings"/>
              <a:buChar char=""/>
            </a:pPr>
            <a:r>
              <a:rPr lang="en-US" dirty="0" smtClean="0"/>
              <a:t>Have you been to the Rail and Public Transit Website, </a:t>
            </a:r>
            <a:r>
              <a:rPr lang="en-US" dirty="0"/>
              <a:t>Buying and Managing Vehicles and </a:t>
            </a:r>
            <a:r>
              <a:rPr lang="en-US" dirty="0" smtClean="0"/>
              <a:t>Assets section? </a:t>
            </a:r>
          </a:p>
          <a:p>
            <a:pPr marL="548640" lvl="2">
              <a:spcBef>
                <a:spcPts val="600"/>
              </a:spcBef>
              <a:buSzPct val="70000"/>
            </a:pPr>
            <a:r>
              <a:rPr lang="en-US" dirty="0" smtClean="0"/>
              <a:t>Located under Buy </a:t>
            </a:r>
            <a:r>
              <a:rPr lang="en-US" dirty="0"/>
              <a:t>a </a:t>
            </a:r>
            <a:r>
              <a:rPr lang="en-US" dirty="0" smtClean="0"/>
              <a:t>Vehicle are all of the required documents and the guidance. </a:t>
            </a:r>
          </a:p>
          <a:p>
            <a:pPr marL="0" lvl="2" indent="0">
              <a:spcBef>
                <a:spcPts val="600"/>
              </a:spcBef>
              <a:buClr>
                <a:schemeClr val="accent1"/>
              </a:buClr>
              <a:buSzPct val="70000"/>
              <a:buNone/>
            </a:pPr>
            <a:r>
              <a:rPr lang="en-US" sz="1600" dirty="0" smtClean="0">
                <a:hlinkClick r:id="rId4"/>
              </a:rPr>
              <a:t>https://www.oregon.gov/ODOT/RPTD/Pages/Procurement.aspx</a:t>
            </a:r>
            <a:endParaRPr lang="en-US" dirty="0"/>
          </a:p>
        </p:txBody>
      </p:sp>
      <p:sp>
        <p:nvSpPr>
          <p:cNvPr id="9" name="Slide Number Placeholder 8"/>
          <p:cNvSpPr>
            <a:spLocks noGrp="1"/>
          </p:cNvSpPr>
          <p:nvPr>
            <p:ph type="sldNum" sz="quarter" idx="15"/>
          </p:nvPr>
        </p:nvSpPr>
        <p:spPr/>
        <p:txBody>
          <a:bodyPr/>
          <a:lstStyle/>
          <a:p>
            <a:fld id="{6A387592-95D5-4B91-9826-7FDA8D9DC6CB}" type="slidenum">
              <a:rPr lang="en-US" smtClean="0"/>
              <a:t>3</a:t>
            </a:fld>
            <a:endParaRPr lang="en-US" dirty="0"/>
          </a:p>
        </p:txBody>
      </p:sp>
    </p:spTree>
    <p:extLst>
      <p:ext uri="{BB962C8B-B14F-4D97-AF65-F5344CB8AC3E}">
        <p14:creationId xmlns:p14="http://schemas.microsoft.com/office/powerpoint/2010/main" val="29860043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724400" cy="1143000"/>
          </a:xfrm>
        </p:spPr>
        <p:txBody>
          <a:bodyPr/>
          <a:lstStyle/>
          <a:p>
            <a:pPr algn="ctr"/>
            <a:r>
              <a:rPr lang="en-US" b="1" dirty="0"/>
              <a:t>Vehicle Purchases</a:t>
            </a:r>
            <a:r>
              <a:rPr lang="en-US" b="1" dirty="0" smtClean="0"/>
              <a:t/>
            </a:r>
            <a:br>
              <a:rPr lang="en-US" b="1" dirty="0" smtClean="0"/>
            </a:br>
            <a:r>
              <a:rPr lang="en-US" b="1" dirty="0" smtClean="0"/>
              <a:t>RFQ</a:t>
            </a:r>
            <a:endParaRPr lang="en-US" b="1" dirty="0"/>
          </a:p>
        </p:txBody>
      </p:sp>
      <p:grpSp>
        <p:nvGrpSpPr>
          <p:cNvPr id="7" name="Group 6"/>
          <p:cNvGrpSpPr/>
          <p:nvPr/>
        </p:nvGrpSpPr>
        <p:grpSpPr>
          <a:xfrm>
            <a:off x="5664795" y="72290"/>
            <a:ext cx="3114955" cy="1402346"/>
            <a:chOff x="5664795" y="72290"/>
            <a:chExt cx="3114955" cy="1402346"/>
          </a:xfrm>
        </p:grpSpPr>
        <p:sp>
          <p:nvSpPr>
            <p:cNvPr id="5" name="Rectangle 4"/>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6"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Footer Placeholder 7"/>
          <p:cNvSpPr>
            <a:spLocks noGrp="1"/>
          </p:cNvSpPr>
          <p:nvPr>
            <p:ph type="ftr" sz="quarter" idx="16"/>
          </p:nvPr>
        </p:nvSpPr>
        <p:spPr/>
        <p:txBody>
          <a:bodyPr/>
          <a:lstStyle/>
          <a:p>
            <a:r>
              <a:rPr lang="en-US" dirty="0" smtClean="0"/>
              <a:t>2018 Procurement Guidance</a:t>
            </a:r>
            <a:endParaRPr lang="en-US" dirty="0"/>
          </a:p>
        </p:txBody>
      </p:sp>
      <p:sp>
        <p:nvSpPr>
          <p:cNvPr id="3" name="Content Placeholder 2"/>
          <p:cNvSpPr>
            <a:spLocks noGrp="1"/>
          </p:cNvSpPr>
          <p:nvPr>
            <p:ph sz="quarter" idx="1"/>
          </p:nvPr>
        </p:nvSpPr>
        <p:spPr/>
        <p:txBody>
          <a:bodyPr/>
          <a:lstStyle/>
          <a:p>
            <a:pPr marL="365760" lvl="1" indent="0">
              <a:buNone/>
            </a:pPr>
            <a:r>
              <a:rPr lang="en-US" dirty="0" smtClean="0"/>
              <a:t>When creating Vehicle Specifications, ask the experts</a:t>
            </a:r>
          </a:p>
          <a:p>
            <a:pPr lvl="2"/>
            <a:r>
              <a:rPr lang="en-US" sz="2100" dirty="0" smtClean="0"/>
              <a:t>Other Transit Managers</a:t>
            </a:r>
          </a:p>
          <a:p>
            <a:pPr lvl="2"/>
            <a:r>
              <a:rPr lang="en-US" sz="2100" dirty="0" smtClean="0"/>
              <a:t>Maintenance Staff</a:t>
            </a:r>
          </a:p>
          <a:p>
            <a:pPr lvl="2"/>
            <a:r>
              <a:rPr lang="en-US" sz="2100" dirty="0" smtClean="0"/>
              <a:t>Survey Passengers</a:t>
            </a:r>
          </a:p>
          <a:p>
            <a:pPr lvl="2"/>
            <a:r>
              <a:rPr lang="en-US" sz="2100" dirty="0" smtClean="0"/>
              <a:t>The Capital Program Coordinator</a:t>
            </a:r>
          </a:p>
          <a:p>
            <a:pPr lvl="3"/>
            <a:r>
              <a:rPr lang="en-US" sz="2100" dirty="0" smtClean="0"/>
              <a:t>previous bus procurements, look at what was ordered last time, it may be similar</a:t>
            </a:r>
          </a:p>
          <a:p>
            <a:pPr lvl="2"/>
            <a:r>
              <a:rPr lang="en-US" sz="2100" dirty="0" smtClean="0"/>
              <a:t>The Vendors – be  careful!</a:t>
            </a:r>
          </a:p>
          <a:p>
            <a:pPr lvl="3"/>
            <a:r>
              <a:rPr lang="en-US" sz="2100" dirty="0" smtClean="0"/>
              <a:t>When doing, </a:t>
            </a:r>
            <a:r>
              <a:rPr lang="en-US" sz="2100" b="1" dirty="0" smtClean="0"/>
              <a:t>“Market Research” </a:t>
            </a:r>
            <a:r>
              <a:rPr lang="en-US" sz="2100" dirty="0" smtClean="0"/>
              <a:t>you may call or email </a:t>
            </a:r>
            <a:r>
              <a:rPr lang="en-US" sz="2100" b="1" dirty="0" smtClean="0"/>
              <a:t>all</a:t>
            </a:r>
            <a:r>
              <a:rPr lang="en-US" sz="2100" dirty="0" smtClean="0"/>
              <a:t> of the vendors and ask generalized questions</a:t>
            </a:r>
            <a:endParaRPr lang="en-US" sz="2100" b="1" dirty="0" smtClean="0"/>
          </a:p>
          <a:p>
            <a:pPr lvl="2"/>
            <a:endParaRPr lang="en-US" dirty="0" smtClean="0"/>
          </a:p>
        </p:txBody>
      </p:sp>
      <p:sp>
        <p:nvSpPr>
          <p:cNvPr id="9" name="Slide Number Placeholder 8"/>
          <p:cNvSpPr>
            <a:spLocks noGrp="1"/>
          </p:cNvSpPr>
          <p:nvPr>
            <p:ph type="sldNum" sz="quarter" idx="15"/>
          </p:nvPr>
        </p:nvSpPr>
        <p:spPr/>
        <p:txBody>
          <a:bodyPr/>
          <a:lstStyle/>
          <a:p>
            <a:fld id="{6A387592-95D5-4B91-9826-7FDA8D9DC6CB}" type="slidenum">
              <a:rPr lang="en-US" smtClean="0"/>
              <a:t>4</a:t>
            </a:fld>
            <a:endParaRPr lang="en-US" dirty="0"/>
          </a:p>
        </p:txBody>
      </p:sp>
    </p:spTree>
    <p:extLst>
      <p:ext uri="{BB962C8B-B14F-4D97-AF65-F5344CB8AC3E}">
        <p14:creationId xmlns:p14="http://schemas.microsoft.com/office/powerpoint/2010/main" val="13905643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724400" cy="1143000"/>
          </a:xfrm>
        </p:spPr>
        <p:txBody>
          <a:bodyPr/>
          <a:lstStyle/>
          <a:p>
            <a:pPr algn="ctr"/>
            <a:r>
              <a:rPr lang="en-US" b="1" dirty="0" smtClean="0"/>
              <a:t>Vehicle Purchases</a:t>
            </a:r>
            <a:br>
              <a:rPr lang="en-US" b="1" dirty="0" smtClean="0"/>
            </a:br>
            <a:r>
              <a:rPr lang="en-US" b="1" dirty="0" smtClean="0"/>
              <a:t>RFQ</a:t>
            </a:r>
            <a:endParaRPr lang="en-US" b="1" dirty="0"/>
          </a:p>
        </p:txBody>
      </p:sp>
      <p:grpSp>
        <p:nvGrpSpPr>
          <p:cNvPr id="7" name="Group 6"/>
          <p:cNvGrpSpPr/>
          <p:nvPr/>
        </p:nvGrpSpPr>
        <p:grpSpPr>
          <a:xfrm>
            <a:off x="5664795" y="72290"/>
            <a:ext cx="3114955" cy="1402346"/>
            <a:chOff x="5664795" y="72290"/>
            <a:chExt cx="3114955" cy="1402346"/>
          </a:xfrm>
        </p:grpSpPr>
        <p:sp>
          <p:nvSpPr>
            <p:cNvPr id="5" name="Rectangle 4"/>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6"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Footer Placeholder 7"/>
          <p:cNvSpPr>
            <a:spLocks noGrp="1"/>
          </p:cNvSpPr>
          <p:nvPr>
            <p:ph type="ftr" sz="quarter" idx="16"/>
          </p:nvPr>
        </p:nvSpPr>
        <p:spPr/>
        <p:txBody>
          <a:bodyPr/>
          <a:lstStyle/>
          <a:p>
            <a:r>
              <a:rPr lang="en-US" dirty="0" smtClean="0"/>
              <a:t>2018 Procurement Guidance</a:t>
            </a:r>
            <a:endParaRPr lang="en-US" dirty="0"/>
          </a:p>
        </p:txBody>
      </p:sp>
      <p:sp>
        <p:nvSpPr>
          <p:cNvPr id="3" name="Content Placeholder 2"/>
          <p:cNvSpPr>
            <a:spLocks noGrp="1"/>
          </p:cNvSpPr>
          <p:nvPr>
            <p:ph sz="quarter" idx="1"/>
          </p:nvPr>
        </p:nvSpPr>
        <p:spPr>
          <a:xfrm>
            <a:off x="457200" y="1600200"/>
            <a:ext cx="7467600" cy="5181600"/>
          </a:xfrm>
        </p:spPr>
        <p:txBody>
          <a:bodyPr>
            <a:normAutofit/>
          </a:bodyPr>
          <a:lstStyle/>
          <a:p>
            <a:pPr marL="0" indent="0">
              <a:buNone/>
            </a:pPr>
            <a:r>
              <a:rPr lang="en-US" dirty="0" smtClean="0"/>
              <a:t>More Specifications for your RFQ</a:t>
            </a:r>
          </a:p>
          <a:p>
            <a:pPr lvl="1"/>
            <a:r>
              <a:rPr lang="en-US" dirty="0"/>
              <a:t>Do you need an </a:t>
            </a:r>
            <a:r>
              <a:rPr lang="en-US" dirty="0" smtClean="0"/>
              <a:t>heavy-duty transmission? List it on your RFQ </a:t>
            </a:r>
          </a:p>
          <a:p>
            <a:pPr lvl="1"/>
            <a:r>
              <a:rPr lang="en-US" dirty="0" smtClean="0"/>
              <a:t>How many seats, ADA stations </a:t>
            </a:r>
            <a:r>
              <a:rPr lang="en-US" sz="1900" dirty="0" smtClean="0"/>
              <a:t>(2 ADA stations are required on buses over 22ft)</a:t>
            </a:r>
            <a:r>
              <a:rPr lang="en-US" dirty="0" smtClean="0"/>
              <a:t>, high-floor or low-floor</a:t>
            </a:r>
          </a:p>
          <a:p>
            <a:pPr lvl="1"/>
            <a:r>
              <a:rPr lang="en-US" dirty="0" smtClean="0"/>
              <a:t>Will you need chains or snow tires </a:t>
            </a:r>
          </a:p>
          <a:p>
            <a:pPr lvl="1"/>
            <a:r>
              <a:rPr lang="en-US" dirty="0" smtClean="0"/>
              <a:t>Not sure what size air conditioner you’ll need &amp; forgot to ask during Market Research?</a:t>
            </a:r>
          </a:p>
          <a:p>
            <a:pPr lvl="2"/>
            <a:r>
              <a:rPr lang="en-US" dirty="0" smtClean="0"/>
              <a:t>The New RFQ form has a vendor suggestion column, just for that purpose</a:t>
            </a:r>
          </a:p>
          <a:p>
            <a:pPr lvl="1"/>
            <a:r>
              <a:rPr lang="en-US" dirty="0" smtClean="0"/>
              <a:t>If </a:t>
            </a:r>
            <a:r>
              <a:rPr lang="en-US" dirty="0"/>
              <a:t>you’re worried about the performance of </a:t>
            </a:r>
            <a:r>
              <a:rPr lang="en-US" dirty="0" smtClean="0"/>
              <a:t>a </a:t>
            </a:r>
            <a:r>
              <a:rPr lang="en-US" dirty="0"/>
              <a:t>vendor, </a:t>
            </a:r>
            <a:r>
              <a:rPr lang="en-US" dirty="0" smtClean="0"/>
              <a:t>ask </a:t>
            </a:r>
            <a:r>
              <a:rPr lang="en-US" dirty="0"/>
              <a:t>for </a:t>
            </a:r>
            <a:r>
              <a:rPr lang="en-US" dirty="0" smtClean="0"/>
              <a:t>references</a:t>
            </a:r>
          </a:p>
          <a:p>
            <a:pPr lvl="1"/>
            <a:r>
              <a:rPr lang="en-US" dirty="0" smtClean="0"/>
              <a:t>Include </a:t>
            </a:r>
            <a:r>
              <a:rPr lang="en-US" dirty="0"/>
              <a:t>all preferred options that you may choose </a:t>
            </a:r>
            <a:r>
              <a:rPr lang="en-US" dirty="0" smtClean="0"/>
              <a:t>to </a:t>
            </a:r>
            <a:r>
              <a:rPr lang="en-US" dirty="0"/>
              <a:t>included on your vehicle</a:t>
            </a:r>
          </a:p>
          <a:p>
            <a:pPr lvl="1"/>
            <a:endParaRPr lang="en-US" sz="2100" b="1" dirty="0" smtClean="0"/>
          </a:p>
          <a:p>
            <a:pPr lvl="1"/>
            <a:endParaRPr lang="en-US" sz="2100" b="1" dirty="0" smtClean="0"/>
          </a:p>
          <a:p>
            <a:pPr lvl="2"/>
            <a:endParaRPr lang="en-US" dirty="0" smtClean="0"/>
          </a:p>
        </p:txBody>
      </p:sp>
      <p:sp>
        <p:nvSpPr>
          <p:cNvPr id="9" name="Slide Number Placeholder 8"/>
          <p:cNvSpPr>
            <a:spLocks noGrp="1"/>
          </p:cNvSpPr>
          <p:nvPr>
            <p:ph type="sldNum" sz="quarter" idx="15"/>
          </p:nvPr>
        </p:nvSpPr>
        <p:spPr/>
        <p:txBody>
          <a:bodyPr/>
          <a:lstStyle/>
          <a:p>
            <a:fld id="{6A387592-95D5-4B91-9826-7FDA8D9DC6CB}" type="slidenum">
              <a:rPr lang="en-US" smtClean="0"/>
              <a:t>5</a:t>
            </a:fld>
            <a:endParaRPr lang="en-US" dirty="0"/>
          </a:p>
        </p:txBody>
      </p:sp>
    </p:spTree>
    <p:extLst>
      <p:ext uri="{BB962C8B-B14F-4D97-AF65-F5344CB8AC3E}">
        <p14:creationId xmlns:p14="http://schemas.microsoft.com/office/powerpoint/2010/main" val="790493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724400" cy="1143000"/>
          </a:xfrm>
        </p:spPr>
        <p:txBody>
          <a:bodyPr/>
          <a:lstStyle/>
          <a:p>
            <a:pPr algn="ctr"/>
            <a:r>
              <a:rPr lang="en-US" b="1" dirty="0"/>
              <a:t>Vehicle Purchases</a:t>
            </a:r>
            <a:r>
              <a:rPr lang="en-US" b="1" dirty="0" smtClean="0"/>
              <a:t/>
            </a:r>
            <a:br>
              <a:rPr lang="en-US" b="1" dirty="0" smtClean="0"/>
            </a:br>
            <a:r>
              <a:rPr lang="en-US" b="1" dirty="0" smtClean="0"/>
              <a:t>RFQ</a:t>
            </a:r>
            <a:endParaRPr lang="en-US" b="1" dirty="0"/>
          </a:p>
        </p:txBody>
      </p:sp>
      <p:grpSp>
        <p:nvGrpSpPr>
          <p:cNvPr id="7" name="Group 6"/>
          <p:cNvGrpSpPr/>
          <p:nvPr/>
        </p:nvGrpSpPr>
        <p:grpSpPr>
          <a:xfrm>
            <a:off x="5664795" y="72290"/>
            <a:ext cx="3114955" cy="1402346"/>
            <a:chOff x="5664795" y="72290"/>
            <a:chExt cx="3114955" cy="1402346"/>
          </a:xfrm>
        </p:grpSpPr>
        <p:sp>
          <p:nvSpPr>
            <p:cNvPr id="5" name="Rectangle 4"/>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6"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Footer Placeholder 7"/>
          <p:cNvSpPr>
            <a:spLocks noGrp="1"/>
          </p:cNvSpPr>
          <p:nvPr>
            <p:ph type="ftr" sz="quarter" idx="16"/>
          </p:nvPr>
        </p:nvSpPr>
        <p:spPr/>
        <p:txBody>
          <a:bodyPr/>
          <a:lstStyle/>
          <a:p>
            <a:r>
              <a:rPr lang="en-US" dirty="0" smtClean="0"/>
              <a:t>2018 Procurement Guidance</a:t>
            </a:r>
            <a:endParaRPr lang="en-US" dirty="0"/>
          </a:p>
        </p:txBody>
      </p:sp>
      <p:sp>
        <p:nvSpPr>
          <p:cNvPr id="3" name="Content Placeholder 2"/>
          <p:cNvSpPr>
            <a:spLocks noGrp="1"/>
          </p:cNvSpPr>
          <p:nvPr>
            <p:ph sz="quarter" idx="1"/>
          </p:nvPr>
        </p:nvSpPr>
        <p:spPr>
          <a:xfrm>
            <a:off x="457200" y="1600200"/>
            <a:ext cx="8001000" cy="4495800"/>
          </a:xfrm>
        </p:spPr>
        <p:txBody>
          <a:bodyPr>
            <a:normAutofit/>
          </a:bodyPr>
          <a:lstStyle/>
          <a:p>
            <a:pPr marL="205740" indent="0">
              <a:lnSpc>
                <a:spcPct val="90000"/>
              </a:lnSpc>
              <a:buNone/>
            </a:pPr>
            <a:r>
              <a:rPr lang="en-US" altLang="en-US" dirty="0" smtClean="0"/>
              <a:t>The RFQ has two specific fields: </a:t>
            </a:r>
          </a:p>
          <a:p>
            <a:pPr marL="205740" indent="0">
              <a:lnSpc>
                <a:spcPct val="90000"/>
              </a:lnSpc>
              <a:buNone/>
            </a:pPr>
            <a:endParaRPr lang="en-US" altLang="en-US" sz="1800" dirty="0" smtClean="0"/>
          </a:p>
          <a:p>
            <a:pPr marL="205740" indent="0">
              <a:lnSpc>
                <a:spcPct val="90000"/>
              </a:lnSpc>
              <a:buNone/>
            </a:pPr>
            <a:endParaRPr lang="en-US" altLang="en-US" sz="2600" dirty="0"/>
          </a:p>
          <a:p>
            <a:pPr marL="388620">
              <a:lnSpc>
                <a:spcPct val="90000"/>
              </a:lnSpc>
            </a:pPr>
            <a:r>
              <a:rPr lang="en-US" altLang="en-US" b="1" dirty="0" smtClean="0"/>
              <a:t>Required </a:t>
            </a:r>
            <a:r>
              <a:rPr lang="en-US" altLang="en-US" b="1" dirty="0"/>
              <a:t>specifications: </a:t>
            </a:r>
            <a:r>
              <a:rPr lang="en-US" altLang="en-US" dirty="0"/>
              <a:t>this is a pass/fail,</a:t>
            </a:r>
            <a:br>
              <a:rPr lang="en-US" altLang="en-US" dirty="0"/>
            </a:br>
            <a:r>
              <a:rPr lang="en-US" altLang="en-US" dirty="0" smtClean="0"/>
              <a:t>agencies </a:t>
            </a:r>
            <a:r>
              <a:rPr lang="en-US" altLang="en-US" dirty="0"/>
              <a:t>should not consider any further items listed </a:t>
            </a:r>
            <a:r>
              <a:rPr lang="en-US" altLang="en-US" dirty="0" smtClean="0"/>
              <a:t>if </a:t>
            </a:r>
            <a:r>
              <a:rPr lang="en-US" altLang="en-US" dirty="0"/>
              <a:t>any required spec cannot be </a:t>
            </a:r>
            <a:r>
              <a:rPr lang="en-US" altLang="en-US" dirty="0" smtClean="0"/>
              <a:t>provided</a:t>
            </a:r>
          </a:p>
          <a:p>
            <a:pPr marL="388620">
              <a:lnSpc>
                <a:spcPct val="90000"/>
              </a:lnSpc>
            </a:pPr>
            <a:endParaRPr lang="en-US" altLang="en-US" dirty="0"/>
          </a:p>
          <a:p>
            <a:pPr marL="388620">
              <a:lnSpc>
                <a:spcPct val="90000"/>
              </a:lnSpc>
            </a:pPr>
            <a:endParaRPr lang="en-US" altLang="en-US" sz="2600" dirty="0" smtClean="0"/>
          </a:p>
          <a:p>
            <a:pPr marL="388620">
              <a:lnSpc>
                <a:spcPct val="90000"/>
              </a:lnSpc>
            </a:pPr>
            <a:r>
              <a:rPr lang="en-US" altLang="en-US" b="1" dirty="0" smtClean="0"/>
              <a:t>Preferred </a:t>
            </a:r>
            <a:r>
              <a:rPr lang="en-US" altLang="en-US" b="1" dirty="0"/>
              <a:t>specifications: </a:t>
            </a:r>
            <a:r>
              <a:rPr lang="en-US" altLang="en-US" dirty="0" smtClean="0"/>
              <a:t>the agency can consider these for </a:t>
            </a:r>
            <a:r>
              <a:rPr lang="en-US" altLang="en-US" dirty="0"/>
              <a:t>tie-breakers, etc., but if these specs are not met, </a:t>
            </a:r>
            <a:r>
              <a:rPr lang="en-US" altLang="en-US" dirty="0" smtClean="0"/>
              <a:t>agencies can </a:t>
            </a:r>
            <a:r>
              <a:rPr lang="en-US" altLang="en-US" dirty="0"/>
              <a:t>still select that vehicle</a:t>
            </a:r>
            <a:r>
              <a:rPr lang="en-US" altLang="en-US" dirty="0" smtClean="0"/>
              <a:t>.</a:t>
            </a:r>
            <a:endParaRPr lang="en-US" altLang="en-US" dirty="0"/>
          </a:p>
        </p:txBody>
      </p:sp>
      <p:sp>
        <p:nvSpPr>
          <p:cNvPr id="9" name="Slide Number Placeholder 8"/>
          <p:cNvSpPr>
            <a:spLocks noGrp="1"/>
          </p:cNvSpPr>
          <p:nvPr>
            <p:ph type="sldNum" sz="quarter" idx="15"/>
          </p:nvPr>
        </p:nvSpPr>
        <p:spPr/>
        <p:txBody>
          <a:bodyPr/>
          <a:lstStyle/>
          <a:p>
            <a:fld id="{6A387592-95D5-4B91-9826-7FDA8D9DC6CB}" type="slidenum">
              <a:rPr lang="en-US" smtClean="0"/>
              <a:t>6</a:t>
            </a:fld>
            <a:endParaRPr lang="en-US" dirty="0"/>
          </a:p>
        </p:txBody>
      </p:sp>
      <p:sp>
        <p:nvSpPr>
          <p:cNvPr id="10" name="Rectangle 9"/>
          <p:cNvSpPr/>
          <p:nvPr/>
        </p:nvSpPr>
        <p:spPr>
          <a:xfrm>
            <a:off x="2667000" y="2004536"/>
            <a:ext cx="3048000" cy="738664"/>
          </a:xfrm>
          <a:prstGeom prst="rect">
            <a:avLst/>
          </a:prstGeom>
          <a:noFill/>
        </p:spPr>
        <p:txBody>
          <a:bodyPr wrap="square" lIns="91440" tIns="45720" rIns="91440" bIns="45720">
            <a:spAutoFit/>
          </a:bodyPr>
          <a:lstStyle/>
          <a:p>
            <a:pPr algn="ctr">
              <a:spcAft>
                <a:spcPts val="600"/>
              </a:spcAft>
            </a:pPr>
            <a:r>
              <a:rPr lang="en-US" altLang="en-US" sz="42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Need</a:t>
            </a:r>
            <a:endParaRPr lang="en-US" sz="42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1" name="Rectangle 10"/>
          <p:cNvSpPr/>
          <p:nvPr/>
        </p:nvSpPr>
        <p:spPr>
          <a:xfrm>
            <a:off x="2683076" y="3833336"/>
            <a:ext cx="3048000" cy="738664"/>
          </a:xfrm>
          <a:prstGeom prst="rect">
            <a:avLst/>
          </a:prstGeom>
          <a:noFill/>
        </p:spPr>
        <p:txBody>
          <a:bodyPr wrap="square" lIns="91440" tIns="45720" rIns="91440" bIns="45720">
            <a:spAutoFit/>
          </a:bodyPr>
          <a:lstStyle/>
          <a:p>
            <a:pPr algn="ctr"/>
            <a:r>
              <a:rPr lang="en-US" altLang="en-US" sz="42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Want</a:t>
            </a:r>
            <a:endParaRPr lang="en-US" altLang="en-US" sz="4200" dirty="0"/>
          </a:p>
        </p:txBody>
      </p:sp>
    </p:spTree>
    <p:extLst>
      <p:ext uri="{BB962C8B-B14F-4D97-AF65-F5344CB8AC3E}">
        <p14:creationId xmlns:p14="http://schemas.microsoft.com/office/powerpoint/2010/main" val="3794369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724400" cy="1143000"/>
          </a:xfrm>
        </p:spPr>
        <p:txBody>
          <a:bodyPr/>
          <a:lstStyle/>
          <a:p>
            <a:pPr algn="ctr"/>
            <a:r>
              <a:rPr lang="en-US" b="1" dirty="0" smtClean="0"/>
              <a:t>Vehicle Purchases</a:t>
            </a:r>
            <a:br>
              <a:rPr lang="en-US" b="1" dirty="0" smtClean="0"/>
            </a:br>
            <a:r>
              <a:rPr lang="en-US" b="1" dirty="0" smtClean="0"/>
              <a:t>RFQ</a:t>
            </a:r>
            <a:endParaRPr lang="en-US" b="1" dirty="0"/>
          </a:p>
        </p:txBody>
      </p:sp>
      <p:grpSp>
        <p:nvGrpSpPr>
          <p:cNvPr id="7" name="Group 6"/>
          <p:cNvGrpSpPr/>
          <p:nvPr/>
        </p:nvGrpSpPr>
        <p:grpSpPr>
          <a:xfrm>
            <a:off x="5664795" y="72290"/>
            <a:ext cx="3114955" cy="1402346"/>
            <a:chOff x="5664795" y="72290"/>
            <a:chExt cx="3114955" cy="1402346"/>
          </a:xfrm>
        </p:grpSpPr>
        <p:sp>
          <p:nvSpPr>
            <p:cNvPr id="5" name="Rectangle 4"/>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6"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Footer Placeholder 7"/>
          <p:cNvSpPr>
            <a:spLocks noGrp="1"/>
          </p:cNvSpPr>
          <p:nvPr>
            <p:ph type="ftr" sz="quarter" idx="16"/>
          </p:nvPr>
        </p:nvSpPr>
        <p:spPr/>
        <p:txBody>
          <a:bodyPr/>
          <a:lstStyle/>
          <a:p>
            <a:r>
              <a:rPr lang="en-US" dirty="0" smtClean="0"/>
              <a:t>2018 Procurement Guidance</a:t>
            </a:r>
            <a:endParaRPr lang="en-US" dirty="0"/>
          </a:p>
        </p:txBody>
      </p:sp>
      <p:sp>
        <p:nvSpPr>
          <p:cNvPr id="4" name="Slide Number Placeholder 3"/>
          <p:cNvSpPr>
            <a:spLocks noGrp="1"/>
          </p:cNvSpPr>
          <p:nvPr>
            <p:ph type="sldNum" sz="quarter" idx="15"/>
          </p:nvPr>
        </p:nvSpPr>
        <p:spPr/>
        <p:txBody>
          <a:bodyPr/>
          <a:lstStyle/>
          <a:p>
            <a:fld id="{6A387592-95D5-4B91-9826-7FDA8D9DC6CB}" type="slidenum">
              <a:rPr lang="en-US" smtClean="0"/>
              <a:t>7</a:t>
            </a:fld>
            <a:endParaRPr lang="en-US" dirty="0"/>
          </a:p>
        </p:txBody>
      </p:sp>
      <p:pic>
        <p:nvPicPr>
          <p:cNvPr id="3160" name="Picture 88"/>
          <p:cNvPicPr>
            <a:picLocks noGrp="1" noChangeAspect="1" noChangeArrowheads="1"/>
          </p:cNvPicPr>
          <p:nvPr>
            <p:ph sz="quarter" idx="1"/>
          </p:nvPr>
        </p:nvPicPr>
        <p:blipFill>
          <a:blip r:embed="rId4" cstate="print">
            <a:extLst>
              <a:ext uri="{28A0092B-C50C-407E-A947-70E740481C1C}">
                <a14:useLocalDpi xmlns:a14="http://schemas.microsoft.com/office/drawing/2010/main" val="0"/>
              </a:ext>
            </a:extLst>
          </a:blip>
          <a:srcRect/>
          <a:stretch>
            <a:fillRect/>
          </a:stretch>
        </p:blipFill>
        <p:spPr bwMode="auto">
          <a:xfrm>
            <a:off x="989943" y="1600200"/>
            <a:ext cx="7163457" cy="4800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960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4724400" cy="1143000"/>
          </a:xfrm>
        </p:spPr>
        <p:txBody>
          <a:bodyPr/>
          <a:lstStyle/>
          <a:p>
            <a:pPr algn="ctr"/>
            <a:r>
              <a:rPr lang="en-US" b="1" dirty="0" smtClean="0"/>
              <a:t>Vehicle Purchases</a:t>
            </a:r>
            <a:br>
              <a:rPr lang="en-US" b="1" dirty="0" smtClean="0"/>
            </a:br>
            <a:r>
              <a:rPr lang="en-US" b="1" dirty="0" smtClean="0"/>
              <a:t>RFQ</a:t>
            </a:r>
            <a:endParaRPr lang="en-US" b="1" dirty="0"/>
          </a:p>
        </p:txBody>
      </p:sp>
      <p:grpSp>
        <p:nvGrpSpPr>
          <p:cNvPr id="7" name="Group 6"/>
          <p:cNvGrpSpPr/>
          <p:nvPr/>
        </p:nvGrpSpPr>
        <p:grpSpPr>
          <a:xfrm>
            <a:off x="5664795" y="72290"/>
            <a:ext cx="3114955" cy="1402346"/>
            <a:chOff x="5664795" y="72290"/>
            <a:chExt cx="3114955" cy="1402346"/>
          </a:xfrm>
        </p:grpSpPr>
        <p:sp>
          <p:nvSpPr>
            <p:cNvPr id="5" name="Rectangle 4"/>
            <p:cNvSpPr/>
            <p:nvPr/>
          </p:nvSpPr>
          <p:spPr>
            <a:xfrm>
              <a:off x="5664795" y="1136082"/>
              <a:ext cx="3114955" cy="338554"/>
            </a:xfrm>
            <a:prstGeom prst="rect">
              <a:avLst/>
            </a:prstGeom>
          </p:spPr>
          <p:txBody>
            <a:bodyPr wrap="none">
              <a:spAutoFit/>
            </a:bodyPr>
            <a:lstStyle/>
            <a:p>
              <a:r>
                <a:rPr lang="en-US" sz="1600" dirty="0" smtClean="0"/>
                <a:t>Rail &amp; Public Transit Division</a:t>
              </a:r>
              <a:endParaRPr lang="en-US" sz="1600" dirty="0"/>
            </a:p>
          </p:txBody>
        </p:sp>
        <p:pic>
          <p:nvPicPr>
            <p:cNvPr id="6" name="Picture 12" descr="flying t with word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746" y="72290"/>
              <a:ext cx="2929054" cy="1070710"/>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Footer Placeholder 7"/>
          <p:cNvSpPr>
            <a:spLocks noGrp="1"/>
          </p:cNvSpPr>
          <p:nvPr>
            <p:ph type="ftr" sz="quarter" idx="16"/>
          </p:nvPr>
        </p:nvSpPr>
        <p:spPr/>
        <p:txBody>
          <a:bodyPr/>
          <a:lstStyle/>
          <a:p>
            <a:r>
              <a:rPr lang="en-US" dirty="0" smtClean="0"/>
              <a:t>2018 Procurement Guidance</a:t>
            </a:r>
            <a:endParaRPr lang="en-US" dirty="0"/>
          </a:p>
        </p:txBody>
      </p:sp>
      <p:sp>
        <p:nvSpPr>
          <p:cNvPr id="3" name="Content Placeholder 2"/>
          <p:cNvSpPr>
            <a:spLocks noGrp="1"/>
          </p:cNvSpPr>
          <p:nvPr>
            <p:ph sz="quarter" idx="1"/>
          </p:nvPr>
        </p:nvSpPr>
        <p:spPr/>
        <p:txBody>
          <a:bodyPr/>
          <a:lstStyle/>
          <a:p>
            <a:pPr marL="0" indent="0">
              <a:buNone/>
            </a:pPr>
            <a:r>
              <a:rPr lang="en-US" dirty="0" smtClean="0"/>
              <a:t>The RFQ is finally done, Now </a:t>
            </a:r>
            <a:r>
              <a:rPr lang="en-US" dirty="0"/>
              <a:t>W</a:t>
            </a:r>
            <a:r>
              <a:rPr lang="en-US" dirty="0" smtClean="0"/>
              <a:t>hat? </a:t>
            </a:r>
          </a:p>
          <a:p>
            <a:pPr marL="0" indent="0">
              <a:buNone/>
            </a:pPr>
            <a:endParaRPr lang="en-US" dirty="0"/>
          </a:p>
          <a:p>
            <a:pPr lvl="1">
              <a:lnSpc>
                <a:spcPct val="90000"/>
              </a:lnSpc>
            </a:pPr>
            <a:r>
              <a:rPr lang="en-US" altLang="en-US" dirty="0"/>
              <a:t>The </a:t>
            </a:r>
            <a:r>
              <a:rPr lang="en-US" altLang="en-US" dirty="0" smtClean="0"/>
              <a:t>RFQ </a:t>
            </a:r>
            <a:r>
              <a:rPr lang="en-US" altLang="en-US" dirty="0"/>
              <a:t>must be approved </a:t>
            </a:r>
            <a:r>
              <a:rPr lang="en-US" altLang="en-US" dirty="0" smtClean="0"/>
              <a:t>prior </a:t>
            </a:r>
            <a:r>
              <a:rPr lang="en-US" altLang="en-US" dirty="0"/>
              <a:t>to </a:t>
            </a:r>
            <a:r>
              <a:rPr lang="en-US" altLang="en-US" dirty="0" smtClean="0"/>
              <a:t>release</a:t>
            </a:r>
            <a:br>
              <a:rPr lang="en-US" altLang="en-US" dirty="0" smtClean="0"/>
            </a:br>
            <a:r>
              <a:rPr lang="en-US" altLang="en-US" sz="1100" dirty="0" smtClean="0"/>
              <a:t> </a:t>
            </a:r>
            <a:endParaRPr lang="en-US" altLang="en-US" dirty="0" smtClean="0"/>
          </a:p>
          <a:p>
            <a:pPr lvl="1">
              <a:lnSpc>
                <a:spcPct val="90000"/>
              </a:lnSpc>
            </a:pPr>
            <a:r>
              <a:rPr lang="en-US" altLang="en-US" dirty="0" smtClean="0"/>
              <a:t>Email the RFQ to the Capital Program Coordinator for approval to release it to the vendors</a:t>
            </a:r>
          </a:p>
          <a:p>
            <a:pPr lvl="2">
              <a:lnSpc>
                <a:spcPct val="90000"/>
              </a:lnSpc>
            </a:pPr>
            <a:r>
              <a:rPr lang="en-US" altLang="en-US" dirty="0" smtClean="0"/>
              <a:t> The Capital Program Coordinator will email you suggested or required changes</a:t>
            </a:r>
          </a:p>
          <a:p>
            <a:pPr lvl="2">
              <a:lnSpc>
                <a:spcPct val="90000"/>
              </a:lnSpc>
            </a:pPr>
            <a:endParaRPr lang="en-US" altLang="en-US" sz="1100" dirty="0" smtClean="0"/>
          </a:p>
          <a:p>
            <a:pPr lvl="1">
              <a:lnSpc>
                <a:spcPct val="90000"/>
              </a:lnSpc>
            </a:pPr>
            <a:r>
              <a:rPr lang="en-US" altLang="en-US" dirty="0" smtClean="0"/>
              <a:t>Once the RFQ is approved, send it to all of the vendors on the contract</a:t>
            </a:r>
          </a:p>
          <a:p>
            <a:pPr lvl="2">
              <a:lnSpc>
                <a:spcPct val="90000"/>
              </a:lnSpc>
            </a:pPr>
            <a:r>
              <a:rPr lang="en-US" altLang="en-US" dirty="0" smtClean="0"/>
              <a:t>If a vendor does not have the vehicle they will let you know and you need to document a “no bid” from the vendor</a:t>
            </a:r>
            <a:endParaRPr lang="en-US" altLang="en-US" dirty="0"/>
          </a:p>
          <a:p>
            <a:pPr lvl="1"/>
            <a:endParaRPr lang="en-US" sz="2100" b="1" dirty="0" smtClean="0"/>
          </a:p>
          <a:p>
            <a:pPr lvl="1"/>
            <a:endParaRPr lang="en-US" sz="2100" b="1" dirty="0" smtClean="0"/>
          </a:p>
          <a:p>
            <a:pPr lvl="2"/>
            <a:endParaRPr lang="en-US" dirty="0" smtClean="0"/>
          </a:p>
        </p:txBody>
      </p:sp>
      <p:sp>
        <p:nvSpPr>
          <p:cNvPr id="9" name="Slide Number Placeholder 8"/>
          <p:cNvSpPr>
            <a:spLocks noGrp="1"/>
          </p:cNvSpPr>
          <p:nvPr>
            <p:ph type="sldNum" sz="quarter" idx="15"/>
          </p:nvPr>
        </p:nvSpPr>
        <p:spPr/>
        <p:txBody>
          <a:bodyPr/>
          <a:lstStyle/>
          <a:p>
            <a:fld id="{6A387592-95D5-4B91-9826-7FDA8D9DC6CB}" type="slidenum">
              <a:rPr lang="en-US" smtClean="0"/>
              <a:t>8</a:t>
            </a:fld>
            <a:endParaRPr lang="en-US" dirty="0"/>
          </a:p>
        </p:txBody>
      </p:sp>
    </p:spTree>
    <p:extLst>
      <p:ext uri="{BB962C8B-B14F-4D97-AF65-F5344CB8AC3E}">
        <p14:creationId xmlns:p14="http://schemas.microsoft.com/office/powerpoint/2010/main" val="219385282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8E4B1655CB0E42A7C97752920E3DCC" ma:contentTypeVersion="8" ma:contentTypeDescription="Create a new document." ma:contentTypeScope="" ma:versionID="612b0f3f5685e3f2804bc1852fddf3a4">
  <xsd:schema xmlns:xsd="http://www.w3.org/2001/XMLSchema" xmlns:xs="http://www.w3.org/2001/XMLSchema" xmlns:p="http://schemas.microsoft.com/office/2006/metadata/properties" xmlns:ns2="de3da1f1-8f19-4ff9-9b76-47fe9a490803" xmlns:ns3="6ec60af1-6d1e-4575-bf73-1b6e791fcd10" targetNamespace="http://schemas.microsoft.com/office/2006/metadata/properties" ma:root="true" ma:fieldsID="0b9d77f1500c3b25eedc680553b8579c" ns2:_="" ns3:_="">
    <xsd:import namespace="de3da1f1-8f19-4ff9-9b76-47fe9a490803"/>
    <xsd:import namespace="6ec60af1-6d1e-4575-bf73-1b6e791fcd10"/>
    <xsd:element name="properties">
      <xsd:complexType>
        <xsd:sequence>
          <xsd:element name="documentManagement">
            <xsd:complexType>
              <xsd:all>
                <xsd:element ref="ns2:Publication_x0020_Type"/>
                <xsd:element ref="ns3:SharedWithUsers" minOccurs="0"/>
                <xsd:element ref="ns2:Retention_x0020_Dat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3da1f1-8f19-4ff9-9b76-47fe9a490803" elementFormDefault="qualified">
    <xsd:import namespace="http://schemas.microsoft.com/office/2006/documentManagement/types"/>
    <xsd:import namespace="http://schemas.microsoft.com/office/infopath/2007/PartnerControls"/>
    <xsd:element name="Publication_x0020_Type" ma:index="5" ma:displayName="Publication Type" ma:description="Contact Information&#10;Form&#10;How-to Guide&#10;Map&#10;Report&#10;Rules and Regulations&#10;Sample Document&#10;" ma:internalName="Publication_x0020_Type" ma:readOnly="false">
      <xsd:simpleType>
        <xsd:restriction base="dms:Text">
          <xsd:maxLength value="255"/>
        </xsd:restriction>
      </xsd:simpleType>
    </xsd:element>
    <xsd:element name="Retention_x0020_Date" ma:index="12" ma:displayName="Retention Date" ma:format="DateOnly" ma:internalName="Retention_x0020_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6ec60af1-6d1e-4575-bf73-1b6e791fcd1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cation_x0020_Type xmlns="de3da1f1-8f19-4ff9-9b76-47fe9a490803">How-to Guide</Publication_x0020_Type>
    <Retention_x0020_Date xmlns="de3da1f1-8f19-4ff9-9b76-47fe9a490803"/>
  </documentManagement>
</p:properties>
</file>

<file path=customXml/itemProps1.xml><?xml version="1.0" encoding="utf-8"?>
<ds:datastoreItem xmlns:ds="http://schemas.openxmlformats.org/officeDocument/2006/customXml" ds:itemID="{D7274D08-D7F5-4311-89B0-D9E315AF54DE}"/>
</file>

<file path=customXml/itemProps2.xml><?xml version="1.0" encoding="utf-8"?>
<ds:datastoreItem xmlns:ds="http://schemas.openxmlformats.org/officeDocument/2006/customXml" ds:itemID="{E1F71236-D865-464D-9A80-7335478CDFBA}"/>
</file>

<file path=customXml/itemProps3.xml><?xml version="1.0" encoding="utf-8"?>
<ds:datastoreItem xmlns:ds="http://schemas.openxmlformats.org/officeDocument/2006/customXml" ds:itemID="{B0C2EF4E-AD3F-4211-9E3C-695AC23F2036}"/>
</file>

<file path=docProps/app.xml><?xml version="1.0" encoding="utf-8"?>
<Properties xmlns="http://schemas.openxmlformats.org/officeDocument/2006/extended-properties" xmlns:vt="http://schemas.openxmlformats.org/officeDocument/2006/docPropsVTypes">
  <Template>Austin</Template>
  <TotalTime>5621</TotalTime>
  <Words>5180</Words>
  <Application>Microsoft Office PowerPoint</Application>
  <PresentationFormat>On-screen Show (4:3)</PresentationFormat>
  <Paragraphs>582</Paragraphs>
  <Slides>39</Slides>
  <Notes>39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Century Schoolbook</vt:lpstr>
      <vt:lpstr>Courier New</vt:lpstr>
      <vt:lpstr>Wingdings</vt:lpstr>
      <vt:lpstr>Wingdings 2</vt:lpstr>
      <vt:lpstr>Oriel</vt:lpstr>
      <vt:lpstr>2018 Procurement Training </vt:lpstr>
      <vt:lpstr>Vehicle Purchases Federal Requirements</vt:lpstr>
      <vt:lpstr>Vehicle Purchases Federal Requirements</vt:lpstr>
      <vt:lpstr>Vehicle Purchases RFQ</vt:lpstr>
      <vt:lpstr>Vehicle Purchases RFQ</vt:lpstr>
      <vt:lpstr>Vehicle Purchases RFQ</vt:lpstr>
      <vt:lpstr>Vehicle Purchases RFQ</vt:lpstr>
      <vt:lpstr>Vehicle Purchases RFQ</vt:lpstr>
      <vt:lpstr>Vehicle Purchases RFQ</vt:lpstr>
      <vt:lpstr>Vehicle Purchases  Altoona Summary</vt:lpstr>
      <vt:lpstr>Vehicle Purchases The bids are in! </vt:lpstr>
      <vt:lpstr>Vehicle Purchases The bids are in! </vt:lpstr>
      <vt:lpstr>Vehicle Purchases The bids are in! </vt:lpstr>
      <vt:lpstr>Vehicle Purchases</vt:lpstr>
      <vt:lpstr>Vehicle Purchases Other Processes</vt:lpstr>
      <vt:lpstr>Vehicle Purchases  Other Processes</vt:lpstr>
      <vt:lpstr>Vehicle Purchases Other Processes</vt:lpstr>
      <vt:lpstr>Vehicle Purchases Certification of Equivalent Service</vt:lpstr>
      <vt:lpstr>Vehicle Purchases The vehicle is here</vt:lpstr>
      <vt:lpstr>Vehicle Purchases Pre-Award</vt:lpstr>
      <vt:lpstr>Vehicle Purchases The vehicle is here</vt:lpstr>
      <vt:lpstr>Vehicle Purchases Common Problems</vt:lpstr>
      <vt:lpstr>Vehicle Warranty</vt:lpstr>
      <vt:lpstr>Vehicle Purchases Resources</vt:lpstr>
      <vt:lpstr>Other Procurements </vt:lpstr>
      <vt:lpstr>Other Procurements </vt:lpstr>
      <vt:lpstr>Other Procurements </vt:lpstr>
      <vt:lpstr>Other Procurements </vt:lpstr>
      <vt:lpstr>Other Procurements </vt:lpstr>
      <vt:lpstr>Other Procurements </vt:lpstr>
      <vt:lpstr>Other Procurements </vt:lpstr>
      <vt:lpstr>Other Procurements </vt:lpstr>
      <vt:lpstr>Other Procurements </vt:lpstr>
      <vt:lpstr>Other Procurements </vt:lpstr>
      <vt:lpstr>Other Procurements </vt:lpstr>
      <vt:lpstr>Other Procurements </vt:lpstr>
      <vt:lpstr>Other Procurements </vt:lpstr>
      <vt:lpstr>Procurement Requirements  </vt:lpstr>
      <vt:lpstr>Procurement Resources</vt:lpstr>
    </vt:vector>
  </TitlesOfParts>
  <Company>Oregon Dept of Transportation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Capital Procurement Presentation</dc:title>
  <dc:subject>Procurement</dc:subject>
  <dc:creator>ODOT User</dc:creator>
  <cp:lastModifiedBy>ROTH Brian</cp:lastModifiedBy>
  <cp:revision>190</cp:revision>
  <cp:lastPrinted>2018-05-02T19:06:16Z</cp:lastPrinted>
  <dcterms:created xsi:type="dcterms:W3CDTF">2014-06-18T17:08:11Z</dcterms:created>
  <dcterms:modified xsi:type="dcterms:W3CDTF">2018-06-07T21:27:38Z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0x010100558E4B1655CB0E42A7C97752920E3DCC</vt:lpwstr>
  </property>
</Properties>
</file>