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Lst>
  <p:notesMasterIdLst>
    <p:notesMasterId r:id="rId30"/>
  </p:notesMasterIdLst>
  <p:handoutMasterIdLst>
    <p:handoutMasterId r:id="rId31"/>
  </p:handoutMasterIdLst>
  <p:sldIdLst>
    <p:sldId id="353" r:id="rId5"/>
    <p:sldId id="351" r:id="rId6"/>
    <p:sldId id="316" r:id="rId7"/>
    <p:sldId id="317" r:id="rId8"/>
    <p:sldId id="321" r:id="rId9"/>
    <p:sldId id="341" r:id="rId10"/>
    <p:sldId id="349" r:id="rId11"/>
    <p:sldId id="342" r:id="rId12"/>
    <p:sldId id="354" r:id="rId13"/>
    <p:sldId id="346" r:id="rId14"/>
    <p:sldId id="343" r:id="rId15"/>
    <p:sldId id="344" r:id="rId16"/>
    <p:sldId id="362" r:id="rId17"/>
    <p:sldId id="355" r:id="rId18"/>
    <p:sldId id="356" r:id="rId19"/>
    <p:sldId id="357" r:id="rId20"/>
    <p:sldId id="352" r:id="rId21"/>
    <p:sldId id="347" r:id="rId22"/>
    <p:sldId id="348" r:id="rId23"/>
    <p:sldId id="358" r:id="rId24"/>
    <p:sldId id="350" r:id="rId25"/>
    <p:sldId id="326" r:id="rId26"/>
    <p:sldId id="327" r:id="rId27"/>
    <p:sldId id="328" r:id="rId28"/>
    <p:sldId id="33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Sutt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7"/>
    <a:srgbClr val="F1F8F9"/>
    <a:srgbClr val="214B8F"/>
    <a:srgbClr val="203590"/>
    <a:srgbClr val="15159B"/>
    <a:srgbClr val="0033CC"/>
    <a:srgbClr val="0066CC"/>
    <a:srgbClr val="E2F0F2"/>
    <a:srgbClr val="C2F2B8"/>
    <a:srgbClr val="ADE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6316" autoAdjust="0"/>
  </p:normalViewPr>
  <p:slideViewPr>
    <p:cSldViewPr>
      <p:cViewPr varScale="1">
        <p:scale>
          <a:sx n="65" d="100"/>
          <a:sy n="65" d="100"/>
        </p:scale>
        <p:origin x="1228" y="56"/>
      </p:cViewPr>
      <p:guideLst>
        <p:guide orient="horz" pos="2160"/>
        <p:guide pos="2448"/>
      </p:guideLst>
    </p:cSldViewPr>
  </p:slideViewPr>
  <p:outlineViewPr>
    <p:cViewPr>
      <p:scale>
        <a:sx n="33" d="100"/>
        <a:sy n="33" d="100"/>
      </p:scale>
      <p:origin x="0" y="-9220"/>
    </p:cViewPr>
  </p:outlineViewPr>
  <p:notesTextViewPr>
    <p:cViewPr>
      <p:scale>
        <a:sx n="100" d="100"/>
        <a:sy n="100" d="100"/>
      </p:scale>
      <p:origin x="0" y="0"/>
    </p:cViewPr>
  </p:notesTextViewPr>
  <p:sorterViewPr>
    <p:cViewPr>
      <p:scale>
        <a:sx n="100" d="100"/>
        <a:sy n="100" d="100"/>
      </p:scale>
      <p:origin x="0" y="-7752"/>
    </p:cViewPr>
  </p:sorterViewPr>
  <p:notesViewPr>
    <p:cSldViewPr>
      <p:cViewPr varScale="1">
        <p:scale>
          <a:sx n="87" d="100"/>
          <a:sy n="87"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9E1695-876C-427B-9F00-AEA676EF4F85}"/>
              </a:ext>
            </a:extLst>
          </p:cNvPr>
          <p:cNvSpPr>
            <a:spLocks noGrp="1"/>
          </p:cNvSpPr>
          <p:nvPr>
            <p:ph type="hdr" sz="quarter"/>
          </p:nvPr>
        </p:nvSpPr>
        <p:spPr>
          <a:xfrm>
            <a:off x="0" y="0"/>
            <a:ext cx="3124200" cy="685800"/>
          </a:xfrm>
          <a:prstGeom prst="rect">
            <a:avLst/>
          </a:prstGeom>
        </p:spPr>
        <p:txBody>
          <a:bodyPr vert="horz" lIns="91440" tIns="45720" rIns="91440" bIns="45720" rtlCol="0"/>
          <a:lstStyle>
            <a:lvl1pPr algn="l">
              <a:defRPr sz="1200"/>
            </a:lvl1pPr>
          </a:lstStyle>
          <a:p>
            <a:r>
              <a:rPr lang="en-US" dirty="0"/>
              <a:t>Oregon Alcohol and Drug Policy Commission State Strategic Planning Kickoff Meeting</a:t>
            </a:r>
          </a:p>
        </p:txBody>
      </p:sp>
      <p:sp>
        <p:nvSpPr>
          <p:cNvPr id="3" name="Date Placeholder 2">
            <a:extLst>
              <a:ext uri="{FF2B5EF4-FFF2-40B4-BE49-F238E27FC236}">
                <a16:creationId xmlns:a16="http://schemas.microsoft.com/office/drawing/2014/main" id="{AFE7D835-214A-483E-8FF4-9DB26191E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23, 2019</a:t>
            </a:r>
          </a:p>
        </p:txBody>
      </p:sp>
      <p:sp>
        <p:nvSpPr>
          <p:cNvPr id="4" name="Footer Placeholder 3">
            <a:extLst>
              <a:ext uri="{FF2B5EF4-FFF2-40B4-BE49-F238E27FC236}">
                <a16:creationId xmlns:a16="http://schemas.microsoft.com/office/drawing/2014/main" id="{80CDDE2D-E6FA-4492-B2F8-1B51905DD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Laurie Barger Sutter, JBS International</a:t>
            </a:r>
          </a:p>
          <a:p>
            <a:r>
              <a:rPr lang="en-US" dirty="0"/>
              <a:t>lsutter@jbsinternational.com</a:t>
            </a:r>
          </a:p>
        </p:txBody>
      </p:sp>
    </p:spTree>
    <p:extLst>
      <p:ext uri="{BB962C8B-B14F-4D97-AF65-F5344CB8AC3E}">
        <p14:creationId xmlns:p14="http://schemas.microsoft.com/office/powerpoint/2010/main" val="343039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D75D6D02-2D5B-4EB5-B896-13719FE9D48D}" type="slidenum">
              <a:rPr lang="en-US" altLang="en-US"/>
              <a:pPr>
                <a:defRPr/>
              </a:pPr>
              <a:t>‹#›</a:t>
            </a:fld>
            <a:endParaRPr lang="en-US" altLang="en-US"/>
          </a:p>
        </p:txBody>
      </p:sp>
    </p:spTree>
    <p:extLst>
      <p:ext uri="{BB962C8B-B14F-4D97-AF65-F5344CB8AC3E}">
        <p14:creationId xmlns:p14="http://schemas.microsoft.com/office/powerpoint/2010/main" val="3667380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2</a:t>
            </a:fld>
            <a:endParaRPr lang="en-US" altLang="en-US"/>
          </a:p>
        </p:txBody>
      </p:sp>
    </p:spTree>
    <p:extLst>
      <p:ext uri="{BB962C8B-B14F-4D97-AF65-F5344CB8AC3E}">
        <p14:creationId xmlns:p14="http://schemas.microsoft.com/office/powerpoint/2010/main" val="239159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r>
              <a:rPr lang="en-US" b="0" dirty="0"/>
              <a:t>M</a:t>
            </a:r>
            <a:r>
              <a:rPr lang="en-US" dirty="0"/>
              <a:t>ore than 4 Oregonians a day and nearly 130 a month died due to alcohol or other drugs in 2017.</a:t>
            </a:r>
          </a:p>
          <a:p>
            <a:r>
              <a:rPr lang="en-US" dirty="0"/>
              <a:t>More than half (54%) of these deaths were related to alcohol. Nearly two-thirds (62%) of these deaths were caused by chronic alcoholic liver disease and the rest were other alcohol-induced deaths.</a:t>
            </a:r>
          </a:p>
          <a:p>
            <a:r>
              <a:rPr lang="en-US" dirty="0"/>
              <a:t>About 10% were due to chronic use of opioids and other drugs not including alcohol</a:t>
            </a:r>
          </a:p>
          <a:p>
            <a:endParaRPr lang="en-US" b="0" dirty="0"/>
          </a:p>
          <a:p>
            <a:r>
              <a:rPr lang="en-US" b="0" dirty="0"/>
              <a:t>Among opioid-related deaths,</a:t>
            </a:r>
            <a:r>
              <a:rPr lang="en-US" b="1" dirty="0"/>
              <a:t> </a:t>
            </a:r>
            <a:r>
              <a:rPr lang="en-US" dirty="0"/>
              <a:t>81% were unintentional overdoses, 12% were intentional poisonings/suicide, and 7% were due to chronic opioid use. [data not shown]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pPr lvl="1">
              <a:lnSpc>
                <a:spcPct val="90000"/>
              </a:lnSpc>
              <a:spcBef>
                <a:spcPct val="0"/>
              </a:spcBef>
              <a:buClr>
                <a:srgbClr val="83992A"/>
              </a:buClr>
            </a:pPr>
            <a:endParaRPr lang="en-US" altLang="en-US" sz="1200" dirty="0"/>
          </a:p>
          <a:p>
            <a:pPr>
              <a:lnSpc>
                <a:spcPct val="90000"/>
              </a:lnSpc>
              <a:spcBef>
                <a:spcPct val="0"/>
              </a:spcBef>
              <a:buClr>
                <a:srgbClr val="83992A"/>
              </a:buClr>
            </a:pPr>
            <a:r>
              <a:rPr lang="en-US" altLang="en-US" sz="2800" b="1" dirty="0"/>
              <a:t>Gender: </a:t>
            </a:r>
          </a:p>
          <a:p>
            <a:pPr lvl="1">
              <a:lnSpc>
                <a:spcPct val="90000"/>
              </a:lnSpc>
              <a:spcBef>
                <a:spcPct val="0"/>
              </a:spcBef>
              <a:buClr>
                <a:srgbClr val="83992A"/>
              </a:buClr>
            </a:pPr>
            <a:r>
              <a:rPr lang="en-US" altLang="en-US" sz="2400" dirty="0"/>
              <a:t>Males comprised approximately 2/3 of all AOD deaths in 2017</a:t>
            </a:r>
          </a:p>
          <a:p>
            <a:pPr lvl="1">
              <a:lnSpc>
                <a:spcPct val="90000"/>
              </a:lnSpc>
              <a:spcBef>
                <a:spcPct val="0"/>
              </a:spcBef>
              <a:buClr>
                <a:srgbClr val="83992A"/>
              </a:buClr>
            </a:pPr>
            <a:r>
              <a:rPr lang="en-US" altLang="en-US" sz="2400" dirty="0"/>
              <a:t>Females comprised more than half of the deaths due to AOD-related suicides in 2017</a:t>
            </a:r>
          </a:p>
          <a:p>
            <a:pPr lvl="1">
              <a:lnSpc>
                <a:spcPct val="90000"/>
              </a:lnSpc>
              <a:spcBef>
                <a:spcPct val="0"/>
              </a:spcBef>
              <a:buClr>
                <a:srgbClr val="83992A"/>
              </a:buClr>
            </a:pPr>
            <a:endParaRPr lang="en-US" alt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Age:</a:t>
            </a:r>
            <a:r>
              <a:rPr lang="en-US" dirty="0"/>
              <a:t> The 55-64 age group also had the highest death rate at 83.6 per 100,000</a:t>
            </a:r>
          </a:p>
          <a:p>
            <a:endParaRPr lang="en-US" dirty="0"/>
          </a:p>
        </p:txBody>
      </p:sp>
    </p:spTree>
    <p:extLst>
      <p:ext uri="{BB962C8B-B14F-4D97-AF65-F5344CB8AC3E}">
        <p14:creationId xmlns:p14="http://schemas.microsoft.com/office/powerpoint/2010/main" val="87713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pPr lvl="1">
              <a:lnSpc>
                <a:spcPct val="90000"/>
              </a:lnSpc>
              <a:spcBef>
                <a:spcPct val="0"/>
              </a:spcBef>
              <a:buClr>
                <a:srgbClr val="83992A"/>
              </a:buClr>
            </a:pPr>
            <a:endParaRPr lang="en-US" altLang="en-US" sz="1200" dirty="0"/>
          </a:p>
          <a:p>
            <a:pPr>
              <a:lnSpc>
                <a:spcPct val="90000"/>
              </a:lnSpc>
              <a:spcBef>
                <a:spcPct val="0"/>
              </a:spcBef>
              <a:buClr>
                <a:srgbClr val="83992A"/>
              </a:buClr>
            </a:pPr>
            <a:r>
              <a:rPr lang="en-US" altLang="en-US" sz="2800" b="1" dirty="0"/>
              <a:t>Gender: </a:t>
            </a:r>
          </a:p>
          <a:p>
            <a:pPr lvl="1">
              <a:lnSpc>
                <a:spcPct val="90000"/>
              </a:lnSpc>
              <a:spcBef>
                <a:spcPct val="0"/>
              </a:spcBef>
              <a:buClr>
                <a:srgbClr val="83992A"/>
              </a:buClr>
            </a:pPr>
            <a:r>
              <a:rPr lang="en-US" altLang="en-US" sz="2400" dirty="0"/>
              <a:t>Males comprised approximately 2/3 of all AOD deaths in 2017</a:t>
            </a:r>
          </a:p>
          <a:p>
            <a:pPr lvl="1">
              <a:lnSpc>
                <a:spcPct val="90000"/>
              </a:lnSpc>
              <a:spcBef>
                <a:spcPct val="0"/>
              </a:spcBef>
              <a:buClr>
                <a:srgbClr val="83992A"/>
              </a:buClr>
            </a:pPr>
            <a:r>
              <a:rPr lang="en-US" altLang="en-US" sz="2400" dirty="0"/>
              <a:t>Females comprised more than half of the deaths due to AOD-related suicides in 2017</a:t>
            </a:r>
          </a:p>
          <a:p>
            <a:pPr lvl="1">
              <a:lnSpc>
                <a:spcPct val="90000"/>
              </a:lnSpc>
              <a:spcBef>
                <a:spcPct val="0"/>
              </a:spcBef>
              <a:buClr>
                <a:srgbClr val="83992A"/>
              </a:buClr>
            </a:pPr>
            <a:endParaRPr lang="en-US" alt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Age:</a:t>
            </a:r>
            <a:r>
              <a:rPr lang="en-US" dirty="0"/>
              <a:t> The 55-64 age group also had the highest death rate at 83.6 per 100,000</a:t>
            </a:r>
          </a:p>
          <a:p>
            <a:endParaRPr lang="en-US" dirty="0"/>
          </a:p>
        </p:txBody>
      </p:sp>
    </p:spTree>
    <p:extLst>
      <p:ext uri="{BB962C8B-B14F-4D97-AF65-F5344CB8AC3E}">
        <p14:creationId xmlns:p14="http://schemas.microsoft.com/office/powerpoint/2010/main" val="203119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r>
              <a:rPr lang="en-US" dirty="0"/>
              <a:t>Without access to effective community-based health care for substance addictions and mental illnesses,* too many Oregonians wind up in crisis and then in emergency rooms or jail, leading to high costs and poor health and public safety outcomes. </a:t>
            </a:r>
          </a:p>
        </p:txBody>
      </p:sp>
    </p:spTree>
    <p:extLst>
      <p:ext uri="{BB962C8B-B14F-4D97-AF65-F5344CB8AC3E}">
        <p14:creationId xmlns:p14="http://schemas.microsoft.com/office/powerpoint/2010/main" val="23694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57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210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3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9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21</a:t>
            </a:fld>
            <a:endParaRPr lang="en-US" altLang="en-US"/>
          </a:p>
        </p:txBody>
      </p:sp>
    </p:spTree>
    <p:extLst>
      <p:ext uri="{BB962C8B-B14F-4D97-AF65-F5344CB8AC3E}">
        <p14:creationId xmlns:p14="http://schemas.microsoft.com/office/powerpoint/2010/main" val="2705939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22</a:t>
            </a:fld>
            <a:endParaRPr lang="en-US" altLang="en-US"/>
          </a:p>
        </p:txBody>
      </p:sp>
    </p:spTree>
    <p:extLst>
      <p:ext uri="{BB962C8B-B14F-4D97-AF65-F5344CB8AC3E}">
        <p14:creationId xmlns:p14="http://schemas.microsoft.com/office/powerpoint/2010/main" val="66918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doing this in partnership with state and community stakeholders, and building on—and connecting to—all of the work that has been done before. </a:t>
            </a:r>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3</a:t>
            </a:fld>
            <a:endParaRPr lang="en-US" altLang="en-US"/>
          </a:p>
        </p:txBody>
      </p:sp>
    </p:spTree>
    <p:extLst>
      <p:ext uri="{BB962C8B-B14F-4D97-AF65-F5344CB8AC3E}">
        <p14:creationId xmlns:p14="http://schemas.microsoft.com/office/powerpoint/2010/main" val="219778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23</a:t>
            </a:fld>
            <a:endParaRPr lang="en-US" altLang="en-US"/>
          </a:p>
        </p:txBody>
      </p:sp>
    </p:spTree>
    <p:extLst>
      <p:ext uri="{BB962C8B-B14F-4D97-AF65-F5344CB8AC3E}">
        <p14:creationId xmlns:p14="http://schemas.microsoft.com/office/powerpoint/2010/main" val="341171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24</a:t>
            </a:fld>
            <a:endParaRPr lang="en-US" altLang="en-US"/>
          </a:p>
        </p:txBody>
      </p:sp>
    </p:spTree>
    <p:extLst>
      <p:ext uri="{BB962C8B-B14F-4D97-AF65-F5344CB8AC3E}">
        <p14:creationId xmlns:p14="http://schemas.microsoft.com/office/powerpoint/2010/main" val="12928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25</a:t>
            </a:fld>
            <a:endParaRPr lang="en-US" altLang="en-US"/>
          </a:p>
        </p:txBody>
      </p:sp>
    </p:spTree>
    <p:extLst>
      <p:ext uri="{BB962C8B-B14F-4D97-AF65-F5344CB8AC3E}">
        <p14:creationId xmlns:p14="http://schemas.microsoft.com/office/powerpoint/2010/main" val="372277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and outcomes identified for the planning process include reducing SUDs, improving recovery, and reducing substance use-related problems. These are works in progress. </a:t>
            </a: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4</a:t>
            </a:fld>
            <a:endParaRPr lang="en-US" altLang="en-US"/>
          </a:p>
        </p:txBody>
      </p:sp>
    </p:spTree>
    <p:extLst>
      <p:ext uri="{BB962C8B-B14F-4D97-AF65-F5344CB8AC3E}">
        <p14:creationId xmlns:p14="http://schemas.microsoft.com/office/powerpoint/2010/main" val="29953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will become primary outcomes, others will likely move to a secondary dashboard of indicators that would be expected to improve if rates of SUDs and substance misuse decrease.</a:t>
            </a: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5</a:t>
            </a:fld>
            <a:endParaRPr lang="en-US" altLang="en-US"/>
          </a:p>
        </p:txBody>
      </p:sp>
    </p:spTree>
    <p:extLst>
      <p:ext uri="{BB962C8B-B14F-4D97-AF65-F5344CB8AC3E}">
        <p14:creationId xmlns:p14="http://schemas.microsoft.com/office/powerpoint/2010/main" val="364911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1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
                <a:srgbClr val="83992A"/>
              </a:buClr>
              <a:buSzTx/>
              <a:buFontTx/>
              <a:buNone/>
              <a:tabLst/>
              <a:defRPr/>
            </a:pPr>
            <a:r>
              <a:rPr lang="en-US" altLang="en-US" dirty="0"/>
              <a:t>Nearly 1 in 10 Oregonians age 12 and older were estimated to have a substance use disorder (SUD) in 2015-2016.  </a:t>
            </a:r>
            <a:r>
              <a:rPr lang="en-US" dirty="0"/>
              <a:t>This was the fourth highest rate in the nation.</a:t>
            </a:r>
          </a:p>
          <a:p>
            <a:pPr marL="0" marR="0" lvl="0" indent="0" algn="l" defTabSz="914400" rtl="0" eaLnBrk="1" fontAlgn="auto" latinLnBrk="0" hangingPunct="1">
              <a:lnSpc>
                <a:spcPct val="90000"/>
              </a:lnSpc>
              <a:spcBef>
                <a:spcPct val="0"/>
              </a:spcBef>
              <a:spcAft>
                <a:spcPts val="0"/>
              </a:spcAft>
              <a:buClr>
                <a:srgbClr val="83992A"/>
              </a:buClr>
              <a:buSzTx/>
              <a:buFontTx/>
              <a:buNone/>
              <a:tabLst/>
              <a:defRPr/>
            </a:pPr>
            <a:r>
              <a:rPr lang="en-US" altLang="en-US" dirty="0"/>
              <a:t>The most common SUD is Alcohol Use Disorder.</a:t>
            </a:r>
          </a:p>
          <a:p>
            <a:pPr marL="0" marR="0" lvl="0" indent="0" algn="l" defTabSz="914400" rtl="0" eaLnBrk="1" fontAlgn="auto" latinLnBrk="0" hangingPunct="1">
              <a:lnSpc>
                <a:spcPct val="90000"/>
              </a:lnSpc>
              <a:spcBef>
                <a:spcPct val="0"/>
              </a:spcBef>
              <a:spcAft>
                <a:spcPts val="0"/>
              </a:spcAft>
              <a:buClr>
                <a:srgbClr val="83992A"/>
              </a:buClr>
              <a:buSzTx/>
              <a:buFontTx/>
              <a:buNone/>
              <a:tabLst/>
              <a:defRPr/>
            </a:pPr>
            <a:endParaRPr lang="en-US" dirty="0"/>
          </a:p>
          <a:p>
            <a:pPr>
              <a:lnSpc>
                <a:spcPct val="90000"/>
              </a:lnSpc>
              <a:spcBef>
                <a:spcPct val="0"/>
              </a:spcBef>
              <a:buClr>
                <a:srgbClr val="83992A"/>
              </a:buClr>
            </a:pPr>
            <a:endParaRPr lang="en-US" altLang="en-US" dirty="0"/>
          </a:p>
          <a:p>
            <a:pPr>
              <a:lnSpc>
                <a:spcPct val="90000"/>
              </a:lnSpc>
              <a:spcBef>
                <a:spcPct val="0"/>
              </a:spcBef>
              <a:buClr>
                <a:srgbClr val="83992A"/>
              </a:buClr>
            </a:pPr>
            <a:endParaRPr lang="en-US" altLang="en-US" dirty="0"/>
          </a:p>
          <a:p>
            <a:pPr marL="0" indent="0">
              <a:lnSpc>
                <a:spcPct val="90000"/>
              </a:lnSpc>
              <a:spcBef>
                <a:spcPct val="0"/>
              </a:spcBef>
              <a:buClr>
                <a:srgbClr val="83992A"/>
              </a:buClr>
              <a:buNone/>
            </a:pPr>
            <a:r>
              <a:rPr lang="en-US" altLang="en-US" sz="900" dirty="0"/>
              <a:t>Source: National Survey on Drug Use and Health</a:t>
            </a:r>
          </a:p>
          <a:p>
            <a:r>
              <a:rPr lang="en-US" dirty="0"/>
              <a:t>Illicit drugs includes marijuana, cocaine (including crack), heroin, hallucinogens, inhalants, methamphetamine, and misuse of prescription pain relievers, tranquilizers, sedatives and stimulants.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r>
              <a:rPr lang="en-US" dirty="0"/>
              <a:t>Nearly 1 in 5 (18%) of 18-25 year </a:t>
            </a:r>
            <a:r>
              <a:rPr lang="en-US" dirty="0" err="1"/>
              <a:t>olds</a:t>
            </a:r>
            <a:r>
              <a:rPr lang="en-US" dirty="0"/>
              <a:t> were estimated to have an SUD, which was twice the percentage of those 26+ and 3 times the percentage of those ages 12-17</a:t>
            </a:r>
          </a:p>
          <a:p>
            <a:pPr>
              <a:lnSpc>
                <a:spcPct val="90000"/>
              </a:lnSpc>
              <a:spcBef>
                <a:spcPct val="0"/>
              </a:spcBef>
              <a:buClr>
                <a:srgbClr val="83992A"/>
              </a:buClr>
            </a:pPr>
            <a:endParaRPr lang="en-US" altLang="en-US" dirty="0"/>
          </a:p>
          <a:p>
            <a:r>
              <a:rPr lang="en-US" dirty="0"/>
              <a:t>Substance Use Disorder is defined as meeting criteria for illicit drug or alcohol dependence or abuse.</a:t>
            </a:r>
          </a:p>
        </p:txBody>
      </p:sp>
    </p:spTree>
    <p:extLst>
      <p:ext uri="{BB962C8B-B14F-4D97-AF65-F5344CB8AC3E}">
        <p14:creationId xmlns:p14="http://schemas.microsoft.com/office/powerpoint/2010/main" val="149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r>
              <a:rPr lang="en-US" altLang="en-US" sz="1200" dirty="0"/>
              <a:t>Most (95%) of Oregonians with an SUD do not receive treatment.</a:t>
            </a:r>
          </a:p>
          <a:p>
            <a:endParaRPr lang="en-US" altLang="en-US" sz="1200" dirty="0"/>
          </a:p>
          <a:p>
            <a:r>
              <a:rPr lang="en-US" altLang="en-US" sz="1200" dirty="0"/>
              <a:t>In terms of the number of people this equates to:</a:t>
            </a:r>
          </a:p>
          <a:p>
            <a:r>
              <a:rPr lang="en-US" altLang="en-US" sz="1200" dirty="0"/>
              <a:t>Out of the 329,000 Oregonians with any SUD, only about 18,000 of those estimated to need treatment received it in 2016-2017 </a:t>
            </a:r>
          </a:p>
          <a:p>
            <a:r>
              <a:rPr lang="en-US" sz="1200" dirty="0"/>
              <a:t>About 250,000 Oregonians were estimated to need but not receive treatment for Alcohol Use Disorder in 2016-17.</a:t>
            </a:r>
          </a:p>
          <a:p>
            <a:endParaRPr lang="en-US" dirty="0"/>
          </a:p>
        </p:txBody>
      </p:sp>
    </p:spTree>
    <p:extLst>
      <p:ext uri="{BB962C8B-B14F-4D97-AF65-F5344CB8AC3E}">
        <p14:creationId xmlns:p14="http://schemas.microsoft.com/office/powerpoint/2010/main" val="3342187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61D8292-7A5A-44EB-ADEC-AA767D00200F}" type="datetimeFigureOut">
              <a:rPr lang="en-US" smtClean="0"/>
              <a:t>6/5/2019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84EE13-82B1-435F-A619-37412BCD2B51}"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78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6/5/2019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225656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35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19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281785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21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23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673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45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106BFB-4F01-4E2A-AA60-A2B398C2C3C2}" type="slidenum">
              <a:rPr lang="en-US" altLang="en-US" smtClean="0"/>
              <a:pPr>
                <a:defRPr/>
              </a:pPr>
              <a:t>‹#›</a:t>
            </a:fld>
            <a:endParaRPr lang="en-US" altLang="en-US"/>
          </a:p>
        </p:txBody>
      </p:sp>
    </p:spTree>
    <p:extLst>
      <p:ext uri="{BB962C8B-B14F-4D97-AF65-F5344CB8AC3E}">
        <p14:creationId xmlns:p14="http://schemas.microsoft.com/office/powerpoint/2010/main" val="82993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6/5/2019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3E240D-025F-4486-A942-DF4A19DADAEF}"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25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6/5/2019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14106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6/5/2019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87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6/5/2019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A910EDC-D035-4403-B57B-3FEB4CC50E6D}"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9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6/5/2019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01E953B-484E-473E-A9CF-85D182841C22}" type="slidenum">
              <a:rPr lang="en-US" altLang="en-US" smtClean="0"/>
              <a:pPr>
                <a:defRPr/>
              </a:pPr>
              <a:t>‹#›</a:t>
            </a:fld>
            <a:endParaRPr lang="en-US" altLang="en-US"/>
          </a:p>
        </p:txBody>
      </p:sp>
    </p:spTree>
    <p:extLst>
      <p:ext uri="{BB962C8B-B14F-4D97-AF65-F5344CB8AC3E}">
        <p14:creationId xmlns:p14="http://schemas.microsoft.com/office/powerpoint/2010/main" val="104385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6/5/2019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AE49A2-DE99-466C-A93E-CD90455052F5}"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43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6/5/2019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4055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D66BB5-FA43-4133-A57F-33DEFA0D4249}" type="datetimeFigureOut">
              <a:rPr lang="en-US" smtClean="0"/>
              <a:t>6/5/2019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269340881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ADPCStakeholderEvents@jbsinternational.com" TargetMode="External"/><Relationship Id="rId4" Type="http://schemas.openxmlformats.org/officeDocument/2006/relationships/hyperlink" Target="https://www.surveymonkey.com/r/X9F6HX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67731-C2A3-4102-B2DE-9071B77F356B}"/>
              </a:ext>
            </a:extLst>
          </p:cNvPr>
          <p:cNvPicPr>
            <a:picLocks noChangeAspect="1"/>
          </p:cNvPicPr>
          <p:nvPr/>
        </p:nvPicPr>
        <p:blipFill rotWithShape="1">
          <a:blip r:embed="rId2"/>
          <a:srcRect t="28500"/>
          <a:stretch/>
        </p:blipFill>
        <p:spPr>
          <a:xfrm>
            <a:off x="685800" y="609600"/>
            <a:ext cx="7869047" cy="1282822"/>
          </a:xfrm>
          <a:prstGeom prst="rect">
            <a:avLst/>
          </a:prstGeom>
        </p:spPr>
      </p:pic>
      <p:sp>
        <p:nvSpPr>
          <p:cNvPr id="3" name="Content Placeholder 2">
            <a:extLst>
              <a:ext uri="{FF2B5EF4-FFF2-40B4-BE49-F238E27FC236}">
                <a16:creationId xmlns:a16="http://schemas.microsoft.com/office/drawing/2014/main" id="{2E0BD0A3-71DE-47E6-83EF-EF278CE46D65}"/>
              </a:ext>
            </a:extLst>
          </p:cNvPr>
          <p:cNvSpPr>
            <a:spLocks noGrp="1"/>
          </p:cNvSpPr>
          <p:nvPr>
            <p:ph idx="1"/>
          </p:nvPr>
        </p:nvSpPr>
        <p:spPr/>
        <p:txBody>
          <a:bodyPr/>
          <a:lstStyle/>
          <a:p>
            <a:pPr marL="0" indent="0" algn="ctr">
              <a:buNone/>
            </a:pPr>
            <a:r>
              <a:rPr lang="en-US" sz="3600" kern="0" dirty="0">
                <a:ea typeface="ＭＳ Ｐゴシック" charset="0"/>
                <a:cs typeface="Calibri" panose="020F0502020204030204" pitchFamily="34" charset="0"/>
              </a:rPr>
              <a:t>Statewide Strategic Planning </a:t>
            </a:r>
            <a:br>
              <a:rPr lang="en-US" sz="2000" kern="0" dirty="0">
                <a:latin typeface="Calibri" panose="020F0502020204030204" pitchFamily="34" charset="0"/>
                <a:ea typeface="ＭＳ Ｐゴシック" charset="0"/>
                <a:cs typeface="Calibri" panose="020F0502020204030204" pitchFamily="34" charset="0"/>
              </a:rPr>
            </a:br>
            <a:r>
              <a:rPr lang="en-US" kern="0" dirty="0">
                <a:ea typeface="ＭＳ Ｐゴシック" charset="0"/>
                <a:cs typeface="Calibri" panose="020F0502020204030204" pitchFamily="34" charset="0"/>
              </a:rPr>
              <a:t>to Prevent Substance Misuse and Substance Use Disorders and Promote Recovery  </a:t>
            </a:r>
          </a:p>
          <a:p>
            <a:pPr marL="0" indent="0" algn="ctr">
              <a:buNone/>
            </a:pPr>
            <a:r>
              <a:rPr lang="en-US" sz="3200" b="1" kern="0" dirty="0">
                <a:ea typeface="ＭＳ Ｐゴシック" charset="0"/>
                <a:cs typeface="Calibri" panose="020F0502020204030204" pitchFamily="34" charset="0"/>
              </a:rPr>
              <a:t>Town Hall and Regional Stakeholder Engagement Meetings</a:t>
            </a:r>
          </a:p>
          <a:p>
            <a:endParaRPr lang="en-US" dirty="0"/>
          </a:p>
        </p:txBody>
      </p:sp>
      <p:sp>
        <p:nvSpPr>
          <p:cNvPr id="5" name="Text Placeholder 4">
            <a:extLst>
              <a:ext uri="{FF2B5EF4-FFF2-40B4-BE49-F238E27FC236}">
                <a16:creationId xmlns:a16="http://schemas.microsoft.com/office/drawing/2014/main" id="{3D6CD1AC-F1A6-4088-AD53-4896DAAB2EFF}"/>
              </a:ext>
            </a:extLst>
          </p:cNvPr>
          <p:cNvSpPr txBox="1">
            <a:spLocks/>
          </p:cNvSpPr>
          <p:nvPr/>
        </p:nvSpPr>
        <p:spPr>
          <a:xfrm>
            <a:off x="762000" y="5334000"/>
            <a:ext cx="7609057" cy="784626"/>
          </a:xfrm>
          <a:prstGeom prst="rect">
            <a:avLst/>
          </a:prstGeom>
          <a:solidFill>
            <a:schemeClr val="tx1">
              <a:lumMod val="65000"/>
              <a:lumOff val="35000"/>
            </a:schemeClr>
          </a:solidFill>
        </p:spPr>
        <p:txBody>
          <a:bodyPr vert="horz" lIns="91440" tIns="45720" rIns="91440" bIns="45720" rtlCol="0" anchor="ctr">
            <a:normAutofit/>
          </a:bodyP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Dr. Reginald Richardson, Executive Director</a:t>
            </a:r>
          </a:p>
          <a:p>
            <a:pPr algn="ctr"/>
            <a:r>
              <a:rPr lang="en-US" sz="2000" dirty="0">
                <a:solidFill>
                  <a:schemeClr val="bg1"/>
                </a:solidFill>
                <a:latin typeface="Arial" panose="020B0604020202020204" pitchFamily="34" charset="0"/>
                <a:cs typeface="Arial" panose="020B0604020202020204" pitchFamily="34" charset="0"/>
              </a:rPr>
              <a:t>Laurie Barger Sutter, JBS International</a:t>
            </a:r>
            <a:endParaRPr lang="en-US" sz="2400" dirty="0">
              <a:solidFill>
                <a:schemeClr val="bg1"/>
              </a:solidFill>
            </a:endParaRPr>
          </a:p>
        </p:txBody>
      </p:sp>
    </p:spTree>
    <p:extLst>
      <p:ext uri="{BB962C8B-B14F-4D97-AF65-F5344CB8AC3E}">
        <p14:creationId xmlns:p14="http://schemas.microsoft.com/office/powerpoint/2010/main" val="256486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fontScale="90000"/>
          </a:bodyPr>
          <a:lstStyle/>
          <a:p>
            <a:r>
              <a:rPr lang="en-US" dirty="0">
                <a:solidFill>
                  <a:srgbClr val="FFFFFF"/>
                </a:solidFill>
              </a:rPr>
              <a:t>Treatment for Substance Use Disorders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D860A930-1361-4CD1-9A8B-13989191CFC6}"/>
              </a:ext>
            </a:extLst>
          </p:cNvPr>
          <p:cNvPicPr>
            <a:picLocks noChangeAspect="1"/>
          </p:cNvPicPr>
          <p:nvPr/>
        </p:nvPicPr>
        <p:blipFill>
          <a:blip r:embed="rId4"/>
          <a:stretch>
            <a:fillRect/>
          </a:stretch>
        </p:blipFill>
        <p:spPr>
          <a:xfrm>
            <a:off x="2286001" y="3359447"/>
            <a:ext cx="5638800" cy="3283679"/>
          </a:xfrm>
          <a:prstGeom prst="rect">
            <a:avLst/>
          </a:prstGeom>
        </p:spPr>
      </p:pic>
      <p:sp>
        <p:nvSpPr>
          <p:cNvPr id="11" name="TextBox 10">
            <a:extLst>
              <a:ext uri="{FF2B5EF4-FFF2-40B4-BE49-F238E27FC236}">
                <a16:creationId xmlns:a16="http://schemas.microsoft.com/office/drawing/2014/main" id="{709E6BB2-0231-4FFE-9494-138B6990F87B}"/>
              </a:ext>
            </a:extLst>
          </p:cNvPr>
          <p:cNvSpPr txBox="1"/>
          <p:nvPr/>
        </p:nvSpPr>
        <p:spPr>
          <a:xfrm>
            <a:off x="488060" y="2504522"/>
            <a:ext cx="805262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j-lt"/>
                <a:ea typeface="+mn-ea"/>
                <a:cs typeface="+mn-cs"/>
              </a:rPr>
              <a:t>Most Oregonians with a substance use disorder  are estimated to not receive treatment</a:t>
            </a:r>
          </a:p>
        </p:txBody>
      </p:sp>
      <p:sp>
        <p:nvSpPr>
          <p:cNvPr id="13" name="TextBox 12">
            <a:extLst>
              <a:ext uri="{FF2B5EF4-FFF2-40B4-BE49-F238E27FC236}">
                <a16:creationId xmlns:a16="http://schemas.microsoft.com/office/drawing/2014/main" id="{6DB14F04-E4A2-41CA-BF9C-2E50532997E2}"/>
              </a:ext>
            </a:extLst>
          </p:cNvPr>
          <p:cNvSpPr txBox="1"/>
          <p:nvPr/>
        </p:nvSpPr>
        <p:spPr>
          <a:xfrm>
            <a:off x="6177825" y="6427682"/>
            <a:ext cx="569934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2016-17</a:t>
            </a:r>
          </a:p>
        </p:txBody>
      </p:sp>
    </p:spTree>
    <p:extLst>
      <p:ext uri="{BB962C8B-B14F-4D97-AF65-F5344CB8AC3E}">
        <p14:creationId xmlns:p14="http://schemas.microsoft.com/office/powerpoint/2010/main" val="275029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Alcohol and Drug-Related Deaths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TextBox 9">
            <a:extLst>
              <a:ext uri="{FF2B5EF4-FFF2-40B4-BE49-F238E27FC236}">
                <a16:creationId xmlns:a16="http://schemas.microsoft.com/office/drawing/2014/main" id="{4D7F8086-0EDE-4357-B1F6-962FE7ED9355}"/>
              </a:ext>
            </a:extLst>
          </p:cNvPr>
          <p:cNvSpPr txBox="1"/>
          <p:nvPr/>
        </p:nvSpPr>
        <p:spPr>
          <a:xfrm>
            <a:off x="228600" y="2448899"/>
            <a:ext cx="868679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effectLst/>
                <a:uLnTx/>
                <a:uFillTx/>
                <a:latin typeface="+mj-lt"/>
                <a:ea typeface="+mn-ea"/>
                <a:cs typeface="+mn-cs"/>
              </a:rPr>
              <a:t>1,549 deaths </a:t>
            </a:r>
            <a:r>
              <a:rPr kumimoji="0" lang="en-US" sz="2800" b="1" i="0" u="none" strike="noStrike" kern="1200" cap="none" spc="0" normalizeH="0" baseline="0" noProof="0" dirty="0">
                <a:ln>
                  <a:noFill/>
                </a:ln>
                <a:solidFill>
                  <a:prstClr val="black"/>
                </a:solidFill>
                <a:effectLst/>
                <a:uLnTx/>
                <a:uFillTx/>
                <a:latin typeface="+mj-lt"/>
                <a:ea typeface="+mn-ea"/>
                <a:cs typeface="+mn-cs"/>
              </a:rPr>
              <a:t>in Oregon in 2017 were due to alcohol or other drugs </a:t>
            </a:r>
          </a:p>
        </p:txBody>
      </p:sp>
      <p:sp>
        <p:nvSpPr>
          <p:cNvPr id="13" name="TextBox 12">
            <a:extLst>
              <a:ext uri="{FF2B5EF4-FFF2-40B4-BE49-F238E27FC236}">
                <a16:creationId xmlns:a16="http://schemas.microsoft.com/office/drawing/2014/main" id="{672030A6-6F54-4541-A617-7DC42A684FCF}"/>
              </a:ext>
            </a:extLst>
          </p:cNvPr>
          <p:cNvSpPr txBox="1"/>
          <p:nvPr/>
        </p:nvSpPr>
        <p:spPr>
          <a:xfrm>
            <a:off x="3081183" y="6476065"/>
            <a:ext cx="5699343"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Oregon Vital Records (Death certificates)</a:t>
            </a:r>
          </a:p>
        </p:txBody>
      </p:sp>
      <p:pic>
        <p:nvPicPr>
          <p:cNvPr id="3" name="Picture 2">
            <a:extLst>
              <a:ext uri="{FF2B5EF4-FFF2-40B4-BE49-F238E27FC236}">
                <a16:creationId xmlns:a16="http://schemas.microsoft.com/office/drawing/2014/main" id="{22609D68-E7A6-4C35-9450-08C456C845DB}"/>
              </a:ext>
            </a:extLst>
          </p:cNvPr>
          <p:cNvPicPr>
            <a:picLocks noChangeAspect="1"/>
          </p:cNvPicPr>
          <p:nvPr/>
        </p:nvPicPr>
        <p:blipFill>
          <a:blip r:embed="rId4"/>
          <a:stretch>
            <a:fillRect/>
          </a:stretch>
        </p:blipFill>
        <p:spPr>
          <a:xfrm>
            <a:off x="1676399" y="3467938"/>
            <a:ext cx="5313725" cy="3227595"/>
          </a:xfrm>
          <a:prstGeom prst="rect">
            <a:avLst/>
          </a:prstGeom>
        </p:spPr>
      </p:pic>
    </p:spTree>
    <p:extLst>
      <p:ext uri="{BB962C8B-B14F-4D97-AF65-F5344CB8AC3E}">
        <p14:creationId xmlns:p14="http://schemas.microsoft.com/office/powerpoint/2010/main" val="417405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Alcohol and Drug Related Deaths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9" name="Group 8">
            <a:extLst>
              <a:ext uri="{FF2B5EF4-FFF2-40B4-BE49-F238E27FC236}">
                <a16:creationId xmlns:a16="http://schemas.microsoft.com/office/drawing/2014/main" id="{6A6D1F44-7E35-4CE6-AB99-C8CEF42C8A5F}"/>
              </a:ext>
            </a:extLst>
          </p:cNvPr>
          <p:cNvGrpSpPr/>
          <p:nvPr/>
        </p:nvGrpSpPr>
        <p:grpSpPr>
          <a:xfrm>
            <a:off x="603315" y="3368083"/>
            <a:ext cx="1867752" cy="914400"/>
            <a:chOff x="275950" y="2804060"/>
            <a:chExt cx="1867752" cy="914400"/>
          </a:xfrm>
        </p:grpSpPr>
        <p:pic>
          <p:nvPicPr>
            <p:cNvPr id="6" name="Graphic 5" descr="Man">
              <a:extLst>
                <a:ext uri="{FF2B5EF4-FFF2-40B4-BE49-F238E27FC236}">
                  <a16:creationId xmlns:a16="http://schemas.microsoft.com/office/drawing/2014/main" id="{25FB2D61-628C-41C1-9B45-B3A999B3C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950" y="2804060"/>
              <a:ext cx="914400" cy="914400"/>
            </a:xfrm>
            <a:prstGeom prst="rect">
              <a:avLst/>
            </a:prstGeom>
          </p:spPr>
        </p:pic>
        <p:pic>
          <p:nvPicPr>
            <p:cNvPr id="8" name="Graphic 7" descr="Woman">
              <a:extLst>
                <a:ext uri="{FF2B5EF4-FFF2-40B4-BE49-F238E27FC236}">
                  <a16:creationId xmlns:a16="http://schemas.microsoft.com/office/drawing/2014/main" id="{830DA6E2-AE7D-4861-B5BA-02D8F69ACA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9302" y="2804060"/>
              <a:ext cx="914400" cy="914400"/>
            </a:xfrm>
            <a:prstGeom prst="rect">
              <a:avLst/>
            </a:prstGeom>
          </p:spPr>
        </p:pic>
        <p:pic>
          <p:nvPicPr>
            <p:cNvPr id="14" name="Graphic 13" descr="Man">
              <a:extLst>
                <a:ext uri="{FF2B5EF4-FFF2-40B4-BE49-F238E27FC236}">
                  <a16:creationId xmlns:a16="http://schemas.microsoft.com/office/drawing/2014/main" id="{16A9EF23-B8F5-4808-AFC7-8576BE2CB4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626" y="2804060"/>
              <a:ext cx="914400" cy="914400"/>
            </a:xfrm>
            <a:prstGeom prst="rect">
              <a:avLst/>
            </a:prstGeom>
          </p:spPr>
        </p:pic>
      </p:grpSp>
      <p:sp>
        <p:nvSpPr>
          <p:cNvPr id="10" name="TextBox 9">
            <a:extLst>
              <a:ext uri="{FF2B5EF4-FFF2-40B4-BE49-F238E27FC236}">
                <a16:creationId xmlns:a16="http://schemas.microsoft.com/office/drawing/2014/main" id="{163D423F-2CB3-4213-94D1-94D0CD47B11A}"/>
              </a:ext>
            </a:extLst>
          </p:cNvPr>
          <p:cNvSpPr txBox="1"/>
          <p:nvPr/>
        </p:nvSpPr>
        <p:spPr>
          <a:xfrm>
            <a:off x="2684620" y="3456558"/>
            <a:ext cx="586477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Two-thirds (67%) of alcohol and drug-related deaths occurred among males</a:t>
            </a:r>
          </a:p>
        </p:txBody>
      </p:sp>
      <p:grpSp>
        <p:nvGrpSpPr>
          <p:cNvPr id="11" name="Group 10">
            <a:extLst>
              <a:ext uri="{FF2B5EF4-FFF2-40B4-BE49-F238E27FC236}">
                <a16:creationId xmlns:a16="http://schemas.microsoft.com/office/drawing/2014/main" id="{B7CDDA07-09BD-4396-8E18-64AE2E577448}"/>
              </a:ext>
            </a:extLst>
          </p:cNvPr>
          <p:cNvGrpSpPr/>
          <p:nvPr/>
        </p:nvGrpSpPr>
        <p:grpSpPr>
          <a:xfrm>
            <a:off x="331146" y="4761035"/>
            <a:ext cx="2305476" cy="914400"/>
            <a:chOff x="240708" y="3871386"/>
            <a:chExt cx="2305476" cy="914400"/>
          </a:xfrm>
        </p:grpSpPr>
        <p:grpSp>
          <p:nvGrpSpPr>
            <p:cNvPr id="19" name="Group 18">
              <a:extLst>
                <a:ext uri="{FF2B5EF4-FFF2-40B4-BE49-F238E27FC236}">
                  <a16:creationId xmlns:a16="http://schemas.microsoft.com/office/drawing/2014/main" id="{0CF9AB47-B283-4C83-8D6A-1FBC9AEEE99D}"/>
                </a:ext>
              </a:extLst>
            </p:cNvPr>
            <p:cNvGrpSpPr/>
            <p:nvPr/>
          </p:nvGrpSpPr>
          <p:grpSpPr>
            <a:xfrm>
              <a:off x="240708" y="3871386"/>
              <a:ext cx="1867752" cy="914400"/>
              <a:chOff x="275950" y="2804060"/>
              <a:chExt cx="1867752" cy="914400"/>
            </a:xfrm>
          </p:grpSpPr>
          <p:pic>
            <p:nvPicPr>
              <p:cNvPr id="20" name="Graphic 19" descr="Man">
                <a:extLst>
                  <a:ext uri="{FF2B5EF4-FFF2-40B4-BE49-F238E27FC236}">
                    <a16:creationId xmlns:a16="http://schemas.microsoft.com/office/drawing/2014/main" id="{8D70C872-1251-4C5F-B911-A12191F48B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950" y="2804060"/>
                <a:ext cx="914400" cy="914400"/>
              </a:xfrm>
              <a:prstGeom prst="rect">
                <a:avLst/>
              </a:prstGeom>
            </p:spPr>
          </p:pic>
          <p:pic>
            <p:nvPicPr>
              <p:cNvPr id="21" name="Graphic 20" descr="Woman">
                <a:extLst>
                  <a:ext uri="{FF2B5EF4-FFF2-40B4-BE49-F238E27FC236}">
                    <a16:creationId xmlns:a16="http://schemas.microsoft.com/office/drawing/2014/main" id="{4F7488B5-39F9-4FEB-9C40-BA51C22D82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29302" y="2804060"/>
                <a:ext cx="914400" cy="914400"/>
              </a:xfrm>
              <a:prstGeom prst="rect">
                <a:avLst/>
              </a:prstGeom>
            </p:spPr>
          </p:pic>
          <p:pic>
            <p:nvPicPr>
              <p:cNvPr id="22" name="Graphic 21" descr="Man">
                <a:extLst>
                  <a:ext uri="{FF2B5EF4-FFF2-40B4-BE49-F238E27FC236}">
                    <a16:creationId xmlns:a16="http://schemas.microsoft.com/office/drawing/2014/main" id="{63D9CCAB-09C0-4173-A69A-40275AAF3F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626" y="2804060"/>
                <a:ext cx="914400" cy="914400"/>
              </a:xfrm>
              <a:prstGeom prst="rect">
                <a:avLst/>
              </a:prstGeom>
            </p:spPr>
          </p:pic>
        </p:grpSp>
        <p:pic>
          <p:nvPicPr>
            <p:cNvPr id="23" name="Graphic 22" descr="Woman">
              <a:extLst>
                <a:ext uri="{FF2B5EF4-FFF2-40B4-BE49-F238E27FC236}">
                  <a16:creationId xmlns:a16="http://schemas.microsoft.com/office/drawing/2014/main" id="{6903C402-718A-4A31-94AB-F47CA1EF38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31784" y="3871386"/>
              <a:ext cx="914400" cy="914400"/>
            </a:xfrm>
            <a:prstGeom prst="rect">
              <a:avLst/>
            </a:prstGeom>
          </p:spPr>
        </p:pic>
      </p:grpSp>
      <p:sp>
        <p:nvSpPr>
          <p:cNvPr id="24" name="TextBox 23">
            <a:extLst>
              <a:ext uri="{FF2B5EF4-FFF2-40B4-BE49-F238E27FC236}">
                <a16:creationId xmlns:a16="http://schemas.microsoft.com/office/drawing/2014/main" id="{DD9AFCF2-F396-464E-8EBB-7FFBAF982510}"/>
              </a:ext>
            </a:extLst>
          </p:cNvPr>
          <p:cNvSpPr txBox="1"/>
          <p:nvPr/>
        </p:nvSpPr>
        <p:spPr>
          <a:xfrm>
            <a:off x="2684620" y="4761035"/>
            <a:ext cx="632094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More than half (56%) of intentional overdoses/suicides were among females</a:t>
            </a:r>
          </a:p>
        </p:txBody>
      </p:sp>
      <p:sp>
        <p:nvSpPr>
          <p:cNvPr id="26" name="TextBox 25">
            <a:extLst>
              <a:ext uri="{FF2B5EF4-FFF2-40B4-BE49-F238E27FC236}">
                <a16:creationId xmlns:a16="http://schemas.microsoft.com/office/drawing/2014/main" id="{4BAD41C4-03C9-4BED-B7F3-E54B893163FA}"/>
              </a:ext>
            </a:extLst>
          </p:cNvPr>
          <p:cNvSpPr txBox="1"/>
          <p:nvPr/>
        </p:nvSpPr>
        <p:spPr>
          <a:xfrm>
            <a:off x="3081183" y="6476065"/>
            <a:ext cx="5699343"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Oregon Vital Records (Death certificates)</a:t>
            </a:r>
          </a:p>
        </p:txBody>
      </p:sp>
      <p:sp>
        <p:nvSpPr>
          <p:cNvPr id="25" name="TextBox 24">
            <a:extLst>
              <a:ext uri="{FF2B5EF4-FFF2-40B4-BE49-F238E27FC236}">
                <a16:creationId xmlns:a16="http://schemas.microsoft.com/office/drawing/2014/main" id="{8B5FE5DB-2FAE-4691-A00D-17E814FF5466}"/>
              </a:ext>
            </a:extLst>
          </p:cNvPr>
          <p:cNvSpPr txBox="1"/>
          <p:nvPr/>
        </p:nvSpPr>
        <p:spPr>
          <a:xfrm>
            <a:off x="3505200" y="2556206"/>
            <a:ext cx="1905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8409"/>
                </a:solidFill>
                <a:effectLst/>
                <a:uLnTx/>
                <a:uFillTx/>
                <a:latin typeface="Calibri" panose="020F0502020204030204" pitchFamily="34" charset="0"/>
                <a:ea typeface="+mn-ea"/>
                <a:cs typeface="Calibri" panose="020F0502020204030204" pitchFamily="34" charset="0"/>
              </a:rPr>
              <a:t>Gender</a:t>
            </a:r>
          </a:p>
        </p:txBody>
      </p:sp>
    </p:spTree>
    <p:extLst>
      <p:ext uri="{BB962C8B-B14F-4D97-AF65-F5344CB8AC3E}">
        <p14:creationId xmlns:p14="http://schemas.microsoft.com/office/powerpoint/2010/main" val="228311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Alcohol and Drug Related Deaths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7" name="TextBox 16">
            <a:extLst>
              <a:ext uri="{FF2B5EF4-FFF2-40B4-BE49-F238E27FC236}">
                <a16:creationId xmlns:a16="http://schemas.microsoft.com/office/drawing/2014/main" id="{33C9D657-2C9C-42B8-BE11-7A64E452C93B}"/>
              </a:ext>
            </a:extLst>
          </p:cNvPr>
          <p:cNvSpPr txBox="1"/>
          <p:nvPr/>
        </p:nvSpPr>
        <p:spPr>
          <a:xfrm>
            <a:off x="2593428" y="2895600"/>
            <a:ext cx="586477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The 55-64 age group has the highest rate of alcohol and drug-related deaths</a:t>
            </a:r>
          </a:p>
        </p:txBody>
      </p:sp>
      <p:sp>
        <p:nvSpPr>
          <p:cNvPr id="18" name="TextBox 17">
            <a:extLst>
              <a:ext uri="{FF2B5EF4-FFF2-40B4-BE49-F238E27FC236}">
                <a16:creationId xmlns:a16="http://schemas.microsoft.com/office/drawing/2014/main" id="{68CEA66A-DF56-40BC-A441-A31ECB9C1273}"/>
              </a:ext>
            </a:extLst>
          </p:cNvPr>
          <p:cNvSpPr txBox="1"/>
          <p:nvPr/>
        </p:nvSpPr>
        <p:spPr>
          <a:xfrm>
            <a:off x="690418" y="2863549"/>
            <a:ext cx="13716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8409"/>
                </a:solidFill>
                <a:effectLst/>
                <a:uLnTx/>
                <a:uFillTx/>
                <a:latin typeface="Calibri" panose="020F0502020204030204" pitchFamily="34" charset="0"/>
                <a:ea typeface="+mn-ea"/>
                <a:cs typeface="Calibri" panose="020F0502020204030204" pitchFamily="34" charset="0"/>
              </a:rPr>
              <a:t>Age</a:t>
            </a:r>
          </a:p>
        </p:txBody>
      </p:sp>
      <p:sp>
        <p:nvSpPr>
          <p:cNvPr id="26" name="TextBox 25">
            <a:extLst>
              <a:ext uri="{FF2B5EF4-FFF2-40B4-BE49-F238E27FC236}">
                <a16:creationId xmlns:a16="http://schemas.microsoft.com/office/drawing/2014/main" id="{4BAD41C4-03C9-4BED-B7F3-E54B893163FA}"/>
              </a:ext>
            </a:extLst>
          </p:cNvPr>
          <p:cNvSpPr txBox="1"/>
          <p:nvPr/>
        </p:nvSpPr>
        <p:spPr>
          <a:xfrm>
            <a:off x="3081183" y="6476065"/>
            <a:ext cx="5699343"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Oregon Vital Records (Death certificates)</a:t>
            </a:r>
          </a:p>
        </p:txBody>
      </p:sp>
      <p:sp>
        <p:nvSpPr>
          <p:cNvPr id="4" name="TextBox 3">
            <a:extLst>
              <a:ext uri="{FF2B5EF4-FFF2-40B4-BE49-F238E27FC236}">
                <a16:creationId xmlns:a16="http://schemas.microsoft.com/office/drawing/2014/main" id="{1CC92B43-A66D-4C92-9F35-287D6A30FB6E}"/>
              </a:ext>
            </a:extLst>
          </p:cNvPr>
          <p:cNvSpPr txBox="1"/>
          <p:nvPr/>
        </p:nvSpPr>
        <p:spPr>
          <a:xfrm>
            <a:off x="2133600" y="4267200"/>
            <a:ext cx="6324600" cy="2166940"/>
          </a:xfrm>
          <a:prstGeom prst="rect">
            <a:avLst/>
          </a:prstGeom>
          <a:noFill/>
        </p:spPr>
        <p:txBody>
          <a:bodyPr wrap="square" rtlCol="0">
            <a:spAutoFit/>
          </a:bodyPr>
          <a:lstStyle/>
          <a:p>
            <a:pPr lvl="1">
              <a:lnSpc>
                <a:spcPct val="90000"/>
              </a:lnSpc>
              <a:spcBef>
                <a:spcPct val="0"/>
              </a:spcBef>
              <a:spcAft>
                <a:spcPts val="600"/>
              </a:spcAft>
              <a:buClr>
                <a:srgbClr val="83992A"/>
              </a:buClr>
              <a:buSzPct val="115000"/>
            </a:pPr>
            <a:r>
              <a:rPr lang="en-US" altLang="en-US" sz="2400" dirty="0">
                <a:solidFill>
                  <a:prstClr val="black">
                    <a:lumMod val="85000"/>
                    <a:lumOff val="15000"/>
                  </a:prstClr>
                </a:solidFill>
              </a:rPr>
              <a:t>Whites comprised the majority of AOD deaths but Native Americans died at more than twice their rate</a:t>
            </a:r>
          </a:p>
          <a:p>
            <a:pPr lvl="1">
              <a:lnSpc>
                <a:spcPct val="90000"/>
              </a:lnSpc>
              <a:spcBef>
                <a:spcPct val="0"/>
              </a:spcBef>
              <a:spcAft>
                <a:spcPts val="600"/>
              </a:spcAft>
              <a:buClr>
                <a:srgbClr val="83992A"/>
              </a:buClr>
              <a:buSzPct val="115000"/>
            </a:pPr>
            <a:r>
              <a:rPr lang="en-US" altLang="en-US" sz="2400" dirty="0">
                <a:solidFill>
                  <a:prstClr val="black">
                    <a:lumMod val="85000"/>
                    <a:lumOff val="15000"/>
                  </a:prstClr>
                </a:solidFill>
              </a:rPr>
              <a:t>African Americans had the highest rate of death from AOD-related unintentional injuries, followed by Native Americans and Whites</a:t>
            </a:r>
          </a:p>
        </p:txBody>
      </p:sp>
      <p:sp>
        <p:nvSpPr>
          <p:cNvPr id="25" name="TextBox 24">
            <a:extLst>
              <a:ext uri="{FF2B5EF4-FFF2-40B4-BE49-F238E27FC236}">
                <a16:creationId xmlns:a16="http://schemas.microsoft.com/office/drawing/2014/main" id="{C93DF2C8-6507-4356-A5BD-DF5DEA5F0620}"/>
              </a:ext>
            </a:extLst>
          </p:cNvPr>
          <p:cNvSpPr txBox="1"/>
          <p:nvPr/>
        </p:nvSpPr>
        <p:spPr>
          <a:xfrm>
            <a:off x="695036" y="4152888"/>
            <a:ext cx="13716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8409"/>
                </a:solidFill>
                <a:effectLst/>
                <a:uLnTx/>
                <a:uFillTx/>
                <a:latin typeface="Calibri" panose="020F0502020204030204" pitchFamily="34" charset="0"/>
                <a:ea typeface="+mn-ea"/>
                <a:cs typeface="Calibri" panose="020F0502020204030204" pitchFamily="34" charset="0"/>
              </a:rPr>
              <a:t>Race</a:t>
            </a:r>
          </a:p>
        </p:txBody>
      </p:sp>
    </p:spTree>
    <p:extLst>
      <p:ext uri="{BB962C8B-B14F-4D97-AF65-F5344CB8AC3E}">
        <p14:creationId xmlns:p14="http://schemas.microsoft.com/office/powerpoint/2010/main" val="118149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AOD-Related Social Issues in Oregon*</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838199" y="2667000"/>
            <a:ext cx="7467600" cy="4003657"/>
          </a:xfrm>
        </p:spPr>
        <p:txBody>
          <a:bodyPr>
            <a:normAutofit lnSpcReduction="10000"/>
          </a:bodyPr>
          <a:lstStyle/>
          <a:p>
            <a:pPr marL="0" indent="0">
              <a:lnSpc>
                <a:spcPct val="90000"/>
              </a:lnSpc>
              <a:spcBef>
                <a:spcPct val="0"/>
              </a:spcBef>
              <a:buClr>
                <a:srgbClr val="83992A"/>
              </a:buClr>
              <a:buNone/>
            </a:pPr>
            <a:r>
              <a:rPr lang="en-US" altLang="en-US" sz="2800" dirty="0"/>
              <a:t>Child Abuse and Neglect: </a:t>
            </a:r>
          </a:p>
          <a:p>
            <a:pPr lvl="1">
              <a:lnSpc>
                <a:spcPct val="90000"/>
              </a:lnSpc>
              <a:spcBef>
                <a:spcPct val="0"/>
              </a:spcBef>
              <a:buClr>
                <a:srgbClr val="83992A"/>
              </a:buClr>
            </a:pPr>
            <a:r>
              <a:rPr lang="en-US" altLang="en-US" sz="2400" dirty="0"/>
              <a:t>Parent/caregiver AOD use was the most common family stress factor (42.5%) in the 84,233 reports of child abuse received by the Department of Human Services in the last Federal Fiscal Year</a:t>
            </a:r>
          </a:p>
          <a:p>
            <a:pPr lvl="1">
              <a:lnSpc>
                <a:spcPct val="90000"/>
              </a:lnSpc>
              <a:spcBef>
                <a:spcPct val="0"/>
              </a:spcBef>
              <a:buClr>
                <a:srgbClr val="83992A"/>
              </a:buClr>
            </a:pPr>
            <a:endParaRPr lang="en-US" altLang="en-US" sz="1200" dirty="0"/>
          </a:p>
          <a:p>
            <a:pPr marL="0" indent="0">
              <a:lnSpc>
                <a:spcPct val="90000"/>
              </a:lnSpc>
              <a:spcBef>
                <a:spcPct val="0"/>
              </a:spcBef>
              <a:buClr>
                <a:srgbClr val="83992A"/>
              </a:buClr>
              <a:buNone/>
            </a:pPr>
            <a:r>
              <a:rPr lang="en-US" altLang="en-US" sz="2800" dirty="0"/>
              <a:t>Foster Care:</a:t>
            </a:r>
          </a:p>
          <a:p>
            <a:pPr lvl="1">
              <a:lnSpc>
                <a:spcPct val="90000"/>
              </a:lnSpc>
              <a:spcBef>
                <a:spcPct val="0"/>
              </a:spcBef>
              <a:buClr>
                <a:srgbClr val="83992A"/>
              </a:buClr>
            </a:pPr>
            <a:r>
              <a:rPr lang="en-US" altLang="en-US" sz="2400" dirty="0"/>
              <a:t>According to recent case reviews, nearly 75% of Oregon foster care placements involved parental substance use disorder</a:t>
            </a:r>
          </a:p>
          <a:p>
            <a:pPr lvl="1">
              <a:lnSpc>
                <a:spcPct val="90000"/>
              </a:lnSpc>
              <a:spcBef>
                <a:spcPct val="0"/>
              </a:spcBef>
              <a:buClr>
                <a:srgbClr val="83992A"/>
              </a:buClr>
            </a:pPr>
            <a:endParaRPr lang="en-US" sz="2400" dirty="0"/>
          </a:p>
          <a:p>
            <a:pPr marL="457200" lvl="1" indent="0">
              <a:lnSpc>
                <a:spcPct val="90000"/>
              </a:lnSpc>
              <a:spcBef>
                <a:spcPct val="0"/>
              </a:spcBef>
              <a:buClr>
                <a:srgbClr val="83992A"/>
              </a:buClr>
              <a:buNone/>
            </a:pPr>
            <a:r>
              <a:rPr lang="en-US" sz="1300" dirty="0"/>
              <a:t>*2018 Child Welfare Book, Department of Human Services, October 2017-September 2018; </a:t>
            </a:r>
          </a:p>
        </p:txBody>
      </p:sp>
    </p:spTree>
    <p:extLst>
      <p:ext uri="{BB962C8B-B14F-4D97-AF65-F5344CB8AC3E}">
        <p14:creationId xmlns:p14="http://schemas.microsoft.com/office/powerpoint/2010/main" val="238896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AOD-Related Social Issues in Oregon*</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838199" y="2369710"/>
            <a:ext cx="7467600" cy="4003657"/>
          </a:xfrm>
        </p:spPr>
        <p:txBody>
          <a:bodyPr>
            <a:normAutofit/>
          </a:bodyPr>
          <a:lstStyle/>
          <a:p>
            <a:pPr marL="0" indent="0">
              <a:lnSpc>
                <a:spcPct val="90000"/>
              </a:lnSpc>
              <a:spcBef>
                <a:spcPct val="0"/>
              </a:spcBef>
              <a:buClr>
                <a:srgbClr val="83992A"/>
              </a:buClr>
              <a:buNone/>
            </a:pPr>
            <a:endParaRPr lang="en-US" altLang="en-US" sz="2800" dirty="0"/>
          </a:p>
          <a:p>
            <a:pPr marL="0" indent="0">
              <a:lnSpc>
                <a:spcPct val="90000"/>
              </a:lnSpc>
              <a:spcBef>
                <a:spcPct val="0"/>
              </a:spcBef>
              <a:buClr>
                <a:srgbClr val="83992A"/>
              </a:buClr>
              <a:buNone/>
            </a:pPr>
            <a:r>
              <a:rPr lang="en-US" altLang="en-US" sz="2800" dirty="0"/>
              <a:t>Crime and Corrections: </a:t>
            </a:r>
          </a:p>
          <a:p>
            <a:pPr lvl="1">
              <a:lnSpc>
                <a:spcPct val="90000"/>
              </a:lnSpc>
              <a:spcBef>
                <a:spcPct val="0"/>
              </a:spcBef>
              <a:buClr>
                <a:srgbClr val="83992A"/>
              </a:buClr>
            </a:pPr>
            <a:r>
              <a:rPr lang="en-US" altLang="en-US" sz="2400" dirty="0"/>
              <a:t>State officials estimate that more than half the people incarcerated in Oregon have significant drug abuse issues. </a:t>
            </a:r>
          </a:p>
          <a:p>
            <a:pPr marL="457200" lvl="1" indent="0">
              <a:lnSpc>
                <a:spcPct val="90000"/>
              </a:lnSpc>
              <a:spcBef>
                <a:spcPct val="0"/>
              </a:spcBef>
              <a:buClr>
                <a:srgbClr val="83992A"/>
              </a:buClr>
              <a:buNone/>
            </a:pPr>
            <a:endParaRPr lang="en-US" sz="2400" dirty="0"/>
          </a:p>
          <a:p>
            <a:pPr marL="457200" lvl="1" indent="0">
              <a:lnSpc>
                <a:spcPct val="90000"/>
              </a:lnSpc>
              <a:spcBef>
                <a:spcPct val="0"/>
              </a:spcBef>
              <a:buClr>
                <a:srgbClr val="83992A"/>
              </a:buClr>
              <a:buNone/>
            </a:pPr>
            <a:r>
              <a:rPr lang="en-US" sz="1200" dirty="0"/>
              <a:t>*</a:t>
            </a:r>
            <a:r>
              <a:rPr lang="en-US" sz="1200" i="1" dirty="0"/>
              <a:t>Report on existing barriers to effective treatment for and recovery from substance use disorders, including addictions to opioids and opiates </a:t>
            </a:r>
            <a:r>
              <a:rPr lang="en-US" sz="1200" dirty="0"/>
              <a:t>produced for HB 4143</a:t>
            </a:r>
          </a:p>
        </p:txBody>
      </p:sp>
    </p:spTree>
    <p:extLst>
      <p:ext uri="{BB962C8B-B14F-4D97-AF65-F5344CB8AC3E}">
        <p14:creationId xmlns:p14="http://schemas.microsoft.com/office/powerpoint/2010/main" val="385288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2BBEF-227F-4F19-9565-8BA509BCCE6D}"/>
              </a:ext>
            </a:extLst>
          </p:cNvPr>
          <p:cNvSpPr txBox="1"/>
          <p:nvPr/>
        </p:nvSpPr>
        <p:spPr>
          <a:xfrm>
            <a:off x="1828800" y="2514600"/>
            <a:ext cx="3429000" cy="2308324"/>
          </a:xfrm>
          <a:prstGeom prst="rect">
            <a:avLst/>
          </a:prstGeom>
          <a:noFill/>
        </p:spPr>
        <p:txBody>
          <a:bodyPr wrap="square" rtlCol="0">
            <a:spAutoFit/>
          </a:bodyPr>
          <a:lstStyle/>
          <a:p>
            <a:pPr algn="ctr"/>
            <a:r>
              <a:rPr lang="en-US" sz="3600" dirty="0"/>
              <a:t>Questions and/or comments about the assessment data</a:t>
            </a:r>
          </a:p>
        </p:txBody>
      </p:sp>
      <p:pic>
        <p:nvPicPr>
          <p:cNvPr id="3" name="Picture 2">
            <a:extLst>
              <a:ext uri="{FF2B5EF4-FFF2-40B4-BE49-F238E27FC236}">
                <a16:creationId xmlns:a16="http://schemas.microsoft.com/office/drawing/2014/main" id="{1F53B1EA-17D9-40DE-BABF-6F2D11643DA7}"/>
              </a:ext>
            </a:extLst>
          </p:cNvPr>
          <p:cNvPicPr>
            <a:picLocks noChangeAspect="1"/>
          </p:cNvPicPr>
          <p:nvPr/>
        </p:nvPicPr>
        <p:blipFill>
          <a:blip r:embed="rId2"/>
          <a:stretch>
            <a:fillRect/>
          </a:stretch>
        </p:blipFill>
        <p:spPr>
          <a:xfrm>
            <a:off x="5791200" y="2000638"/>
            <a:ext cx="1878704" cy="2878316"/>
          </a:xfrm>
          <a:prstGeom prst="rect">
            <a:avLst/>
          </a:prstGeom>
        </p:spPr>
      </p:pic>
    </p:spTree>
    <p:extLst>
      <p:ext uri="{BB962C8B-B14F-4D97-AF65-F5344CB8AC3E}">
        <p14:creationId xmlns:p14="http://schemas.microsoft.com/office/powerpoint/2010/main" val="161762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State and Local Systems Assessment</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1752600" y="2833116"/>
            <a:ext cx="5638800" cy="3477767"/>
          </a:xfrm>
        </p:spPr>
        <p:txBody>
          <a:bodyPr>
            <a:normAutofit/>
          </a:bodyPr>
          <a:lstStyle/>
          <a:p>
            <a:pPr>
              <a:lnSpc>
                <a:spcPct val="90000"/>
              </a:lnSpc>
              <a:spcBef>
                <a:spcPct val="0"/>
              </a:spcBef>
              <a:buClr>
                <a:srgbClr val="83992A"/>
              </a:buClr>
            </a:pPr>
            <a:r>
              <a:rPr lang="en-US" altLang="en-US" sz="3600" dirty="0"/>
              <a:t>Leadership</a:t>
            </a:r>
          </a:p>
          <a:p>
            <a:pPr>
              <a:lnSpc>
                <a:spcPct val="90000"/>
              </a:lnSpc>
              <a:spcBef>
                <a:spcPct val="0"/>
              </a:spcBef>
              <a:buClr>
                <a:srgbClr val="83992A"/>
              </a:buClr>
            </a:pPr>
            <a:r>
              <a:rPr lang="en-US" altLang="en-US" sz="3600" dirty="0"/>
              <a:t>Capacity</a:t>
            </a:r>
          </a:p>
          <a:p>
            <a:pPr>
              <a:lnSpc>
                <a:spcPct val="90000"/>
              </a:lnSpc>
              <a:spcBef>
                <a:spcPct val="0"/>
              </a:spcBef>
              <a:buClr>
                <a:srgbClr val="83992A"/>
              </a:buClr>
            </a:pPr>
            <a:r>
              <a:rPr lang="en-US" altLang="en-US" sz="3600" dirty="0"/>
              <a:t>Use of Effective Processes </a:t>
            </a:r>
          </a:p>
        </p:txBody>
      </p:sp>
    </p:spTree>
    <p:extLst>
      <p:ext uri="{BB962C8B-B14F-4D97-AF65-F5344CB8AC3E}">
        <p14:creationId xmlns:p14="http://schemas.microsoft.com/office/powerpoint/2010/main" val="187440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714081" y="954756"/>
            <a:ext cx="2047810" cy="4946003"/>
          </a:xfrm>
        </p:spPr>
        <p:txBody>
          <a:bodyPr>
            <a:normAutofit/>
          </a:bodyPr>
          <a:lstStyle/>
          <a:p>
            <a:r>
              <a:rPr lang="en-US" sz="3400" dirty="0">
                <a:solidFill>
                  <a:srgbClr val="FFFFFF"/>
                </a:solidFill>
              </a:rPr>
              <a:t>Strategic Planning Process</a:t>
            </a:r>
            <a:br>
              <a:rPr lang="en-US" sz="3400" dirty="0">
                <a:solidFill>
                  <a:srgbClr val="FFFFFF"/>
                </a:solidFill>
              </a:rPr>
            </a:br>
            <a:r>
              <a:rPr lang="en-US" sz="3400" dirty="0">
                <a:solidFill>
                  <a:srgbClr val="FFFFFF"/>
                </a:solidFill>
              </a:rPr>
              <a:t>~</a:t>
            </a:r>
            <a:br>
              <a:rPr lang="en-US" sz="3400" dirty="0">
                <a:solidFill>
                  <a:srgbClr val="FFFFFF"/>
                </a:solidFill>
              </a:rPr>
            </a:br>
            <a:r>
              <a:rPr lang="en-US" sz="3400" dirty="0">
                <a:solidFill>
                  <a:srgbClr val="FFFFFF"/>
                </a:solidFill>
              </a:rPr>
              <a:t>Step 3</a:t>
            </a:r>
            <a:endParaRPr lang="en-US" sz="31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A3520F-4001-416B-8163-8ACFC8CCA331}"/>
              </a:ext>
            </a:extLst>
          </p:cNvPr>
          <p:cNvSpPr>
            <a:spLocks noGrp="1"/>
          </p:cNvSpPr>
          <p:nvPr>
            <p:ph idx="1"/>
          </p:nvPr>
        </p:nvSpPr>
        <p:spPr>
          <a:xfrm>
            <a:off x="3855700" y="724773"/>
            <a:ext cx="4808549" cy="5405968"/>
          </a:xfrm>
        </p:spPr>
        <p:txBody>
          <a:bodyPr anchor="ctr">
            <a:normAutofit/>
          </a:bodyPr>
          <a:lstStyle/>
          <a:p>
            <a:pPr>
              <a:spcBef>
                <a:spcPct val="0"/>
              </a:spcBef>
              <a:buClr>
                <a:srgbClr val="83992A"/>
              </a:buClr>
            </a:pPr>
            <a:r>
              <a:rPr lang="en-US" altLang="en-US" sz="2800" dirty="0">
                <a:solidFill>
                  <a:prstClr val="black">
                    <a:lumMod val="85000"/>
                    <a:lumOff val="15000"/>
                  </a:prstClr>
                </a:solidFill>
              </a:rPr>
              <a:t>Prioritize problems</a:t>
            </a:r>
          </a:p>
          <a:p>
            <a:pPr lvl="1">
              <a:spcBef>
                <a:spcPct val="0"/>
              </a:spcBef>
              <a:buClr>
                <a:srgbClr val="83992A"/>
              </a:buClr>
            </a:pPr>
            <a:r>
              <a:rPr lang="en-US" altLang="en-US" sz="2400" i="1" dirty="0">
                <a:solidFill>
                  <a:prstClr val="black">
                    <a:lumMod val="85000"/>
                    <a:lumOff val="15000"/>
                  </a:prstClr>
                </a:solidFill>
              </a:rPr>
              <a:t>What’s creating the most harm, and who is most impacted?</a:t>
            </a:r>
          </a:p>
          <a:p>
            <a:pPr>
              <a:spcBef>
                <a:spcPct val="0"/>
              </a:spcBef>
              <a:buClr>
                <a:srgbClr val="83992A"/>
              </a:buClr>
            </a:pPr>
            <a:r>
              <a:rPr lang="en-US" altLang="en-US" sz="2800" dirty="0">
                <a:solidFill>
                  <a:prstClr val="black">
                    <a:lumMod val="85000"/>
                    <a:lumOff val="15000"/>
                  </a:prstClr>
                </a:solidFill>
              </a:rPr>
              <a:t>Determine goals and objectives</a:t>
            </a:r>
          </a:p>
          <a:p>
            <a:pPr lvl="1">
              <a:spcBef>
                <a:spcPct val="0"/>
              </a:spcBef>
              <a:buClr>
                <a:srgbClr val="83992A"/>
              </a:buClr>
            </a:pPr>
            <a:r>
              <a:rPr lang="en-US" altLang="en-US" sz="2400" i="1" dirty="0">
                <a:solidFill>
                  <a:prstClr val="black">
                    <a:lumMod val="85000"/>
                    <a:lumOff val="15000"/>
                  </a:prstClr>
                </a:solidFill>
              </a:rPr>
              <a:t>What change do we want to see in the problem?</a:t>
            </a:r>
          </a:p>
          <a:p>
            <a:pPr lvl="1">
              <a:spcBef>
                <a:spcPct val="0"/>
              </a:spcBef>
              <a:buClr>
                <a:srgbClr val="83992A"/>
              </a:buClr>
            </a:pPr>
            <a:r>
              <a:rPr lang="en-US" altLang="en-US" sz="2400" i="1" dirty="0">
                <a:solidFill>
                  <a:prstClr val="black">
                    <a:lumMod val="85000"/>
                    <a:lumOff val="15000"/>
                  </a:prstClr>
                </a:solidFill>
              </a:rPr>
              <a:t>What changes do we need to make to the factors that cause the problem? </a:t>
            </a:r>
          </a:p>
          <a:p>
            <a:pPr>
              <a:spcBef>
                <a:spcPct val="0"/>
              </a:spcBef>
              <a:buClr>
                <a:srgbClr val="83992A"/>
              </a:buClr>
            </a:pPr>
            <a:r>
              <a:rPr lang="en-US" altLang="en-US" sz="2800" dirty="0">
                <a:solidFill>
                  <a:prstClr val="black">
                    <a:lumMod val="85000"/>
                    <a:lumOff val="15000"/>
                  </a:prstClr>
                </a:solidFill>
              </a:rPr>
              <a:t>Finalize desired outcomes</a:t>
            </a:r>
          </a:p>
          <a:p>
            <a:pPr lvl="1">
              <a:spcBef>
                <a:spcPct val="0"/>
              </a:spcBef>
              <a:buClr>
                <a:srgbClr val="83992A"/>
              </a:buClr>
            </a:pPr>
            <a:r>
              <a:rPr lang="en-US" altLang="en-US" sz="2400" i="1" dirty="0">
                <a:solidFill>
                  <a:prstClr val="black">
                    <a:lumMod val="85000"/>
                    <a:lumOff val="15000"/>
                  </a:prstClr>
                </a:solidFill>
              </a:rPr>
              <a:t>What degree of change in the problem needs to be achieved, and by when?</a:t>
            </a:r>
          </a:p>
          <a:p>
            <a:pPr marL="0" indent="0">
              <a:spcBef>
                <a:spcPct val="0"/>
              </a:spcBef>
              <a:buClr>
                <a:srgbClr val="83992A"/>
              </a:buClr>
              <a:buNone/>
            </a:pPr>
            <a:endParaRPr lang="en-US" dirty="0"/>
          </a:p>
        </p:txBody>
      </p:sp>
    </p:spTree>
    <p:extLst>
      <p:ext uri="{BB962C8B-B14F-4D97-AF65-F5344CB8AC3E}">
        <p14:creationId xmlns:p14="http://schemas.microsoft.com/office/powerpoint/2010/main" val="37234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714081" y="954756"/>
            <a:ext cx="2047810" cy="4946003"/>
          </a:xfrm>
        </p:spPr>
        <p:txBody>
          <a:bodyPr>
            <a:normAutofit/>
          </a:bodyPr>
          <a:lstStyle/>
          <a:p>
            <a:r>
              <a:rPr lang="en-US" sz="3400" dirty="0">
                <a:solidFill>
                  <a:srgbClr val="FFFFFF"/>
                </a:solidFill>
              </a:rPr>
              <a:t>Strategic Planning Process</a:t>
            </a:r>
            <a:br>
              <a:rPr lang="en-US" sz="3400" dirty="0">
                <a:solidFill>
                  <a:srgbClr val="FFFFFF"/>
                </a:solidFill>
              </a:rPr>
            </a:br>
            <a:r>
              <a:rPr lang="en-US" sz="3400" dirty="0">
                <a:solidFill>
                  <a:srgbClr val="FFFFFF"/>
                </a:solidFill>
              </a:rPr>
              <a:t>~</a:t>
            </a:r>
            <a:br>
              <a:rPr lang="en-US" sz="3400" dirty="0">
                <a:solidFill>
                  <a:srgbClr val="FFFFFF"/>
                </a:solidFill>
              </a:rPr>
            </a:br>
            <a:r>
              <a:rPr lang="en-US" sz="3400" dirty="0">
                <a:solidFill>
                  <a:srgbClr val="FFFFFF"/>
                </a:solidFill>
              </a:rPr>
              <a:t>Step 4</a:t>
            </a:r>
            <a:endParaRPr lang="en-US" sz="31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A3520F-4001-416B-8163-8ACFC8CCA331}"/>
              </a:ext>
            </a:extLst>
          </p:cNvPr>
          <p:cNvSpPr>
            <a:spLocks noGrp="1"/>
          </p:cNvSpPr>
          <p:nvPr>
            <p:ph idx="1"/>
          </p:nvPr>
        </p:nvSpPr>
        <p:spPr>
          <a:xfrm>
            <a:off x="3855700" y="635508"/>
            <a:ext cx="4932303" cy="5586984"/>
          </a:xfrm>
        </p:spPr>
        <p:txBody>
          <a:bodyPr anchor="ctr">
            <a:normAutofit fontScale="92500" lnSpcReduction="10000"/>
          </a:bodyPr>
          <a:lstStyle/>
          <a:p>
            <a:pPr>
              <a:spcBef>
                <a:spcPct val="0"/>
              </a:spcBef>
              <a:buClr>
                <a:srgbClr val="83992A"/>
              </a:buClr>
            </a:pPr>
            <a:r>
              <a:rPr lang="en-US" altLang="en-US" sz="2800" dirty="0">
                <a:solidFill>
                  <a:prstClr val="black">
                    <a:lumMod val="85000"/>
                    <a:lumOff val="15000"/>
                  </a:prstClr>
                </a:solidFill>
              </a:rPr>
              <a:t>Select the most effective courses of action</a:t>
            </a:r>
          </a:p>
          <a:p>
            <a:pPr lvl="1">
              <a:spcBef>
                <a:spcPct val="0"/>
              </a:spcBef>
              <a:buClr>
                <a:srgbClr val="83992A"/>
              </a:buClr>
            </a:pPr>
            <a:r>
              <a:rPr lang="en-US" altLang="en-US" sz="2400" i="1" dirty="0">
                <a:solidFill>
                  <a:prstClr val="black">
                    <a:lumMod val="85000"/>
                    <a:lumOff val="15000"/>
                  </a:prstClr>
                </a:solidFill>
              </a:rPr>
              <a:t>What strategies need to be implemented? </a:t>
            </a:r>
          </a:p>
          <a:p>
            <a:pPr>
              <a:spcBef>
                <a:spcPct val="0"/>
              </a:spcBef>
              <a:buClr>
                <a:srgbClr val="83992A"/>
              </a:buClr>
            </a:pPr>
            <a:r>
              <a:rPr lang="en-US" altLang="en-US" sz="2800" dirty="0">
                <a:solidFill>
                  <a:prstClr val="black">
                    <a:lumMod val="85000"/>
                    <a:lumOff val="15000"/>
                  </a:prstClr>
                </a:solidFill>
              </a:rPr>
              <a:t>Develop an implementation plan  </a:t>
            </a:r>
          </a:p>
          <a:p>
            <a:pPr lvl="1">
              <a:spcBef>
                <a:spcPct val="0"/>
              </a:spcBef>
              <a:buClr>
                <a:srgbClr val="83992A"/>
              </a:buClr>
            </a:pPr>
            <a:r>
              <a:rPr lang="en-US" altLang="en-US" sz="2400" i="1" dirty="0">
                <a:solidFill>
                  <a:prstClr val="black">
                    <a:lumMod val="85000"/>
                    <a:lumOff val="15000"/>
                  </a:prstClr>
                </a:solidFill>
              </a:rPr>
              <a:t>What activities need to be implemented? </a:t>
            </a:r>
          </a:p>
          <a:p>
            <a:pPr lvl="1">
              <a:spcBef>
                <a:spcPct val="0"/>
              </a:spcBef>
              <a:buClr>
                <a:srgbClr val="83992A"/>
              </a:buClr>
            </a:pPr>
            <a:r>
              <a:rPr lang="en-US" altLang="en-US" sz="2400" i="1" dirty="0">
                <a:solidFill>
                  <a:prstClr val="black">
                    <a:lumMod val="85000"/>
                    <a:lumOff val="15000"/>
                  </a:prstClr>
                </a:solidFill>
              </a:rPr>
              <a:t>When do they need to be implemented?</a:t>
            </a:r>
          </a:p>
          <a:p>
            <a:pPr lvl="1">
              <a:spcBef>
                <a:spcPct val="0"/>
              </a:spcBef>
              <a:buClr>
                <a:srgbClr val="83992A"/>
              </a:buClr>
            </a:pPr>
            <a:r>
              <a:rPr lang="en-US" altLang="en-US" sz="2400" i="1" dirty="0">
                <a:solidFill>
                  <a:prstClr val="black">
                    <a:lumMod val="85000"/>
                    <a:lumOff val="15000"/>
                  </a:prstClr>
                </a:solidFill>
              </a:rPr>
              <a:t>Who will be responsible for implementing them? </a:t>
            </a:r>
          </a:p>
          <a:p>
            <a:pPr>
              <a:spcBef>
                <a:spcPct val="0"/>
              </a:spcBef>
              <a:buClr>
                <a:srgbClr val="83992A"/>
              </a:buClr>
            </a:pPr>
            <a:r>
              <a:rPr lang="en-US" altLang="en-US" sz="2800" dirty="0">
                <a:solidFill>
                  <a:prstClr val="black">
                    <a:lumMod val="85000"/>
                    <a:lumOff val="15000"/>
                  </a:prstClr>
                </a:solidFill>
              </a:rPr>
              <a:t>Develop an evaluation plan </a:t>
            </a:r>
          </a:p>
          <a:p>
            <a:pPr lvl="1">
              <a:spcBef>
                <a:spcPct val="0"/>
              </a:spcBef>
              <a:buClr>
                <a:srgbClr val="83992A"/>
              </a:buClr>
            </a:pPr>
            <a:r>
              <a:rPr lang="en-US" altLang="en-US" sz="2400" i="1" dirty="0">
                <a:solidFill>
                  <a:prstClr val="black">
                    <a:lumMod val="85000"/>
                    <a:lumOff val="15000"/>
                  </a:prstClr>
                </a:solidFill>
              </a:rPr>
              <a:t>How will implementation of the strategic plan be monitored?</a:t>
            </a:r>
          </a:p>
          <a:p>
            <a:pPr lvl="1">
              <a:spcBef>
                <a:spcPct val="0"/>
              </a:spcBef>
              <a:buClr>
                <a:srgbClr val="83992A"/>
              </a:buClr>
            </a:pPr>
            <a:r>
              <a:rPr lang="en-US" altLang="en-US" sz="2400" i="1" dirty="0">
                <a:solidFill>
                  <a:prstClr val="black">
                    <a:lumMod val="85000"/>
                    <a:lumOff val="15000"/>
                  </a:prstClr>
                </a:solidFill>
              </a:rPr>
              <a:t>How will progress toward outcomes be monitored?</a:t>
            </a:r>
          </a:p>
          <a:p>
            <a:pPr lvl="1">
              <a:spcBef>
                <a:spcPct val="0"/>
              </a:spcBef>
              <a:buClr>
                <a:srgbClr val="83992A"/>
              </a:buClr>
            </a:pPr>
            <a:r>
              <a:rPr lang="en-US" altLang="en-US" sz="2400" i="1" dirty="0">
                <a:solidFill>
                  <a:prstClr val="black">
                    <a:lumMod val="85000"/>
                    <a:lumOff val="15000"/>
                  </a:prstClr>
                </a:solidFill>
              </a:rPr>
              <a:t>How will evaluation data be used to improve progress toward outcomes?</a:t>
            </a:r>
            <a:endParaRPr lang="en-US" dirty="0"/>
          </a:p>
        </p:txBody>
      </p:sp>
    </p:spTree>
    <p:extLst>
      <p:ext uri="{BB962C8B-B14F-4D97-AF65-F5344CB8AC3E}">
        <p14:creationId xmlns:p14="http://schemas.microsoft.com/office/powerpoint/2010/main" val="25932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30" name="Picture 29">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3" name="Picture 32">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8A12E6E-C3D7-450B-A616-1F7B83B5EE7B}"/>
              </a:ext>
            </a:extLst>
          </p:cNvPr>
          <p:cNvSpPr>
            <a:spLocks noGrp="1"/>
          </p:cNvSpPr>
          <p:nvPr>
            <p:ph type="title"/>
          </p:nvPr>
        </p:nvSpPr>
        <p:spPr>
          <a:xfrm>
            <a:off x="5651868" y="982132"/>
            <a:ext cx="2520579" cy="1303867"/>
          </a:xfrm>
          <a:solidFill>
            <a:schemeClr val="tx1">
              <a:lumMod val="75000"/>
              <a:lumOff val="25000"/>
            </a:schemeClr>
          </a:solidFill>
        </p:spPr>
        <p:txBody>
          <a:bodyPr>
            <a:normAutofit/>
          </a:bodyPr>
          <a:lstStyle/>
          <a:p>
            <a:pPr>
              <a:lnSpc>
                <a:spcPct val="90000"/>
              </a:lnSpc>
            </a:pPr>
            <a:r>
              <a:rPr lang="en-US" dirty="0">
                <a:solidFill>
                  <a:schemeClr val="bg1"/>
                </a:solidFill>
              </a:rPr>
              <a:t>Welcome!</a:t>
            </a:r>
          </a:p>
        </p:txBody>
      </p:sp>
      <p:sp>
        <p:nvSpPr>
          <p:cNvPr id="41" name="Rectangle 34">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36">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CAC8D8A7-4598-4F83-ADEC-B80D1AC8FFC4}"/>
              </a:ext>
            </a:extLst>
          </p:cNvPr>
          <p:cNvSpPr>
            <a:spLocks noGrp="1"/>
          </p:cNvSpPr>
          <p:nvPr>
            <p:ph idx="1"/>
          </p:nvPr>
        </p:nvSpPr>
        <p:spPr>
          <a:xfrm>
            <a:off x="5524851" y="2895598"/>
            <a:ext cx="2959021" cy="2980269"/>
          </a:xfrm>
        </p:spPr>
        <p:txBody>
          <a:bodyPr>
            <a:normAutofit/>
          </a:bodyPr>
          <a:lstStyle/>
          <a:p>
            <a:r>
              <a:rPr lang="en-US" sz="3000" dirty="0">
                <a:solidFill>
                  <a:srgbClr val="262626"/>
                </a:solidFill>
              </a:rPr>
              <a:t>Introduction</a:t>
            </a:r>
          </a:p>
          <a:p>
            <a:r>
              <a:rPr lang="en-US" sz="3000" dirty="0">
                <a:solidFill>
                  <a:srgbClr val="262626"/>
                </a:solidFill>
              </a:rPr>
              <a:t>The purpose of this meeting</a:t>
            </a:r>
          </a:p>
          <a:p>
            <a:r>
              <a:rPr lang="en-US" sz="3000" dirty="0">
                <a:solidFill>
                  <a:srgbClr val="262626"/>
                </a:solidFill>
              </a:rPr>
              <a:t>“Housekeeping”</a:t>
            </a:r>
          </a:p>
        </p:txBody>
      </p:sp>
      <p:pic>
        <p:nvPicPr>
          <p:cNvPr id="3" name="Picture 2">
            <a:extLst>
              <a:ext uri="{FF2B5EF4-FFF2-40B4-BE49-F238E27FC236}">
                <a16:creationId xmlns:a16="http://schemas.microsoft.com/office/drawing/2014/main" id="{0E6FB9A6-5A4B-4B41-861A-BEC56E82BCEC}"/>
              </a:ext>
            </a:extLst>
          </p:cNvPr>
          <p:cNvPicPr>
            <a:picLocks noChangeAspect="1"/>
          </p:cNvPicPr>
          <p:nvPr/>
        </p:nvPicPr>
        <p:blipFill>
          <a:blip r:embed="rId6"/>
          <a:stretch>
            <a:fillRect/>
          </a:stretch>
        </p:blipFill>
        <p:spPr>
          <a:xfrm>
            <a:off x="971467" y="1550146"/>
            <a:ext cx="4211163" cy="3592461"/>
          </a:xfrm>
          <a:prstGeom prst="rect">
            <a:avLst/>
          </a:prstGeom>
        </p:spPr>
      </p:pic>
    </p:spTree>
    <p:extLst>
      <p:ext uri="{BB962C8B-B14F-4D97-AF65-F5344CB8AC3E}">
        <p14:creationId xmlns:p14="http://schemas.microsoft.com/office/powerpoint/2010/main" val="206458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2BBEF-227F-4F19-9565-8BA509BCCE6D}"/>
              </a:ext>
            </a:extLst>
          </p:cNvPr>
          <p:cNvSpPr txBox="1"/>
          <p:nvPr/>
        </p:nvSpPr>
        <p:spPr>
          <a:xfrm>
            <a:off x="1828800" y="2274838"/>
            <a:ext cx="4038600" cy="2862322"/>
          </a:xfrm>
          <a:prstGeom prst="rect">
            <a:avLst/>
          </a:prstGeom>
          <a:noFill/>
        </p:spPr>
        <p:txBody>
          <a:bodyPr wrap="square" rtlCol="0">
            <a:spAutoFit/>
          </a:bodyPr>
          <a:lstStyle/>
          <a:p>
            <a:pPr algn="ctr"/>
            <a:r>
              <a:rPr lang="en-US" sz="3600" dirty="0"/>
              <a:t>Questions and/or comments about the assessment data or the strategic planning process </a:t>
            </a:r>
          </a:p>
        </p:txBody>
      </p:sp>
      <p:pic>
        <p:nvPicPr>
          <p:cNvPr id="3" name="Picture 2">
            <a:extLst>
              <a:ext uri="{FF2B5EF4-FFF2-40B4-BE49-F238E27FC236}">
                <a16:creationId xmlns:a16="http://schemas.microsoft.com/office/drawing/2014/main" id="{812158DD-9E39-4783-BFBB-E3AD6BE6B3C5}"/>
              </a:ext>
            </a:extLst>
          </p:cNvPr>
          <p:cNvPicPr>
            <a:picLocks noChangeAspect="1"/>
          </p:cNvPicPr>
          <p:nvPr/>
        </p:nvPicPr>
        <p:blipFill>
          <a:blip r:embed="rId2"/>
          <a:stretch>
            <a:fillRect/>
          </a:stretch>
        </p:blipFill>
        <p:spPr>
          <a:xfrm>
            <a:off x="6019800" y="1952982"/>
            <a:ext cx="1877731" cy="2877561"/>
          </a:xfrm>
          <a:prstGeom prst="rect">
            <a:avLst/>
          </a:prstGeom>
        </p:spPr>
      </p:pic>
    </p:spTree>
    <p:extLst>
      <p:ext uri="{BB962C8B-B14F-4D97-AF65-F5344CB8AC3E}">
        <p14:creationId xmlns:p14="http://schemas.microsoft.com/office/powerpoint/2010/main" val="421193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30" name="Picture 29">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3" name="Picture 32">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8A12E6E-C3D7-450B-A616-1F7B83B5EE7B}"/>
              </a:ext>
            </a:extLst>
          </p:cNvPr>
          <p:cNvSpPr>
            <a:spLocks noGrp="1"/>
          </p:cNvSpPr>
          <p:nvPr>
            <p:ph type="title"/>
          </p:nvPr>
        </p:nvSpPr>
        <p:spPr>
          <a:xfrm>
            <a:off x="5651868" y="982132"/>
            <a:ext cx="2520579" cy="1303867"/>
          </a:xfrm>
          <a:solidFill>
            <a:schemeClr val="tx1">
              <a:lumMod val="75000"/>
              <a:lumOff val="25000"/>
            </a:schemeClr>
          </a:solidFill>
        </p:spPr>
        <p:txBody>
          <a:bodyPr>
            <a:normAutofit/>
          </a:bodyPr>
          <a:lstStyle/>
          <a:p>
            <a:pPr>
              <a:lnSpc>
                <a:spcPct val="90000"/>
              </a:lnSpc>
            </a:pPr>
            <a:r>
              <a:rPr lang="en-US" dirty="0">
                <a:solidFill>
                  <a:schemeClr val="bg1"/>
                </a:solidFill>
              </a:rPr>
              <a:t>Systems Assessment</a:t>
            </a:r>
          </a:p>
        </p:txBody>
      </p:sp>
      <p:sp>
        <p:nvSpPr>
          <p:cNvPr id="41" name="Rectangle 34">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close up of a wheel&#10;&#10;Description automatically generated">
            <a:extLst>
              <a:ext uri="{FF2B5EF4-FFF2-40B4-BE49-F238E27FC236}">
                <a16:creationId xmlns:a16="http://schemas.microsoft.com/office/drawing/2014/main" id="{473C265B-966D-48BB-B009-0154B528BA51}"/>
              </a:ext>
            </a:extLst>
          </p:cNvPr>
          <p:cNvPicPr>
            <a:picLocks noChangeAspect="1"/>
          </p:cNvPicPr>
          <p:nvPr/>
        </p:nvPicPr>
        <p:blipFill rotWithShape="1">
          <a:blip r:embed="rId6"/>
          <a:srcRect l="22777" r="2838" b="-1"/>
          <a:stretch/>
        </p:blipFill>
        <p:spPr>
          <a:xfrm>
            <a:off x="1059512" y="1410208"/>
            <a:ext cx="3959083" cy="3858780"/>
          </a:xfrm>
          <a:prstGeom prst="rect">
            <a:avLst/>
          </a:prstGeom>
        </p:spPr>
      </p:pic>
      <p:cxnSp>
        <p:nvCxnSpPr>
          <p:cNvPr id="42" name="Straight Connector 36">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CAC8D8A7-4598-4F83-ADEC-B80D1AC8FFC4}"/>
              </a:ext>
            </a:extLst>
          </p:cNvPr>
          <p:cNvSpPr>
            <a:spLocks noGrp="1"/>
          </p:cNvSpPr>
          <p:nvPr>
            <p:ph idx="1"/>
          </p:nvPr>
        </p:nvSpPr>
        <p:spPr>
          <a:xfrm>
            <a:off x="5651868" y="2556932"/>
            <a:ext cx="2520578" cy="3318936"/>
          </a:xfrm>
        </p:spPr>
        <p:txBody>
          <a:bodyPr>
            <a:normAutofit/>
          </a:bodyPr>
          <a:lstStyle/>
          <a:p>
            <a:r>
              <a:rPr lang="en-US" sz="2600" dirty="0">
                <a:solidFill>
                  <a:srgbClr val="262626"/>
                </a:solidFill>
              </a:rPr>
              <a:t>What’s working well at the local levels?</a:t>
            </a:r>
          </a:p>
          <a:p>
            <a:r>
              <a:rPr lang="en-US" sz="2600" dirty="0">
                <a:solidFill>
                  <a:srgbClr val="262626"/>
                </a:solidFill>
              </a:rPr>
              <a:t>What needs to improve?</a:t>
            </a:r>
          </a:p>
        </p:txBody>
      </p:sp>
    </p:spTree>
    <p:extLst>
      <p:ext uri="{BB962C8B-B14F-4D97-AF65-F5344CB8AC3E}">
        <p14:creationId xmlns:p14="http://schemas.microsoft.com/office/powerpoint/2010/main" val="296571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BB885FD-F455-4906-9C4F-2DE16CB2E218}"/>
              </a:ext>
            </a:extLst>
          </p:cNvPr>
          <p:cNvSpPr>
            <a:spLocks noGrp="1"/>
          </p:cNvSpPr>
          <p:nvPr>
            <p:ph type="title"/>
          </p:nvPr>
        </p:nvSpPr>
        <p:spPr>
          <a:xfrm>
            <a:off x="714081" y="954756"/>
            <a:ext cx="2047810" cy="4946003"/>
          </a:xfrm>
        </p:spPr>
        <p:txBody>
          <a:bodyPr>
            <a:normAutofit/>
          </a:bodyPr>
          <a:lstStyle/>
          <a:p>
            <a:pPr>
              <a:lnSpc>
                <a:spcPct val="90000"/>
              </a:lnSpc>
            </a:pPr>
            <a:r>
              <a:rPr lang="en-US" sz="2000" dirty="0">
                <a:solidFill>
                  <a:srgbClr val="FFFFFF"/>
                </a:solidFill>
                <a:latin typeface="Garamond" panose="02020404030301010803" pitchFamily="18" charset="0"/>
                <a:ea typeface="Calibri" panose="020F0502020204030204" pitchFamily="34" charset="0"/>
                <a:cs typeface="Times New Roman" panose="02020603050405020304" pitchFamily="18" charset="0"/>
              </a:rPr>
              <a:t>The ability to develop, communicate, and carry out a vision for the common good based on mutual trust and respect, and collaborative, inclusive and effective methods.</a:t>
            </a:r>
            <a:endParaRPr lang="en-US" sz="2000" dirty="0">
              <a:solidFill>
                <a:srgbClr val="FFFFFF"/>
              </a:solidFill>
              <a:latin typeface="Garamond" panose="02020404030301010803" pitchFamily="18" charset="0"/>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2DF2F8-9063-4272-8251-CAEEAA0BD029}"/>
              </a:ext>
            </a:extLst>
          </p:cNvPr>
          <p:cNvSpPr>
            <a:spLocks noGrp="1"/>
          </p:cNvSpPr>
          <p:nvPr>
            <p:ph idx="1"/>
          </p:nvPr>
        </p:nvSpPr>
        <p:spPr>
          <a:xfrm>
            <a:off x="4038600" y="635508"/>
            <a:ext cx="4206123" cy="5586984"/>
          </a:xfrm>
          <a:solidFill>
            <a:schemeClr val="accent3">
              <a:lumMod val="20000"/>
              <a:lumOff val="80000"/>
            </a:schemeClr>
          </a:solidFill>
          <a:ln>
            <a:solidFill>
              <a:schemeClr val="accent1"/>
            </a:solidFill>
          </a:ln>
        </p:spPr>
        <p:txBody>
          <a:bodyPr anchor="ctr">
            <a:normAutofit/>
          </a:bodyPr>
          <a:lstStyle/>
          <a:p>
            <a:pPr marL="228600" marR="0" indent="0" algn="ctr">
              <a:spcBef>
                <a:spcPts val="0"/>
              </a:spcBef>
              <a:spcAft>
                <a:spcPts val="0"/>
              </a:spcAft>
              <a:buNone/>
            </a:pPr>
            <a:r>
              <a:rPr lang="en-US" sz="6000" b="1" kern="1200" dirty="0">
                <a:latin typeface="+mj-lt"/>
                <a:ea typeface="PMingLiU" panose="02020500000000000000" pitchFamily="18" charset="-120"/>
                <a:cs typeface="Times New Roman" panose="02020603050405020304" pitchFamily="18" charset="0"/>
              </a:rPr>
              <a:t>Leadership</a:t>
            </a:r>
          </a:p>
          <a:p>
            <a:pPr marL="228600" marR="0" indent="0" algn="ctr">
              <a:spcBef>
                <a:spcPts val="0"/>
              </a:spcBef>
              <a:spcAft>
                <a:spcPts val="0"/>
              </a:spcAft>
              <a:buNone/>
            </a:pPr>
            <a:endParaRPr lang="en-US" sz="1200" b="1" kern="1200" dirty="0">
              <a:latin typeface="Calibri" panose="020F0502020204030204" pitchFamily="34" charset="0"/>
              <a:ea typeface="PMingLiU" panose="02020500000000000000" pitchFamily="18" charset="-120"/>
              <a:cs typeface="Times New Roman" panose="02020603050405020304" pitchFamily="18" charset="0"/>
            </a:endParaRPr>
          </a:p>
          <a:p>
            <a:pPr marL="228600" marR="0" indent="0" algn="ctr">
              <a:spcBef>
                <a:spcPts val="0"/>
              </a:spcBef>
              <a:spcAft>
                <a:spcPts val="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Vision and Mission</a:t>
            </a: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Conceptual Clarity</a:t>
            </a: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Political Will</a:t>
            </a: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Inclusion</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Influence</a:t>
            </a: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Strategic Planning</a:t>
            </a: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Sustainability</a:t>
            </a:r>
          </a:p>
          <a:p>
            <a:pPr marL="228600" marR="0" indent="0" algn="ctr">
              <a:spcBef>
                <a:spcPts val="0"/>
              </a:spcBef>
              <a:spcAft>
                <a:spcPts val="600"/>
              </a:spcAft>
              <a:buNone/>
            </a:pPr>
            <a:r>
              <a:rPr lang="en-US" b="1" kern="1200" dirty="0">
                <a:solidFill>
                  <a:schemeClr val="tx1">
                    <a:lumMod val="65000"/>
                    <a:lumOff val="35000"/>
                  </a:schemeClr>
                </a:solidFill>
                <a:ea typeface="PMingLiU" panose="02020500000000000000" pitchFamily="18" charset="-120"/>
                <a:cs typeface="Times New Roman" panose="02020603050405020304" pitchFamily="18" charset="0"/>
              </a:rPr>
              <a:t>Accountability</a:t>
            </a:r>
            <a:endParaRPr lang="en-US" dirty="0">
              <a:solidFill>
                <a:schemeClr val="tx1">
                  <a:lumMod val="65000"/>
                  <a:lumOff val="35000"/>
                </a:schemeClr>
              </a:solidFill>
            </a:endParaRPr>
          </a:p>
        </p:txBody>
      </p:sp>
    </p:spTree>
    <p:extLst>
      <p:ext uri="{BB962C8B-B14F-4D97-AF65-F5344CB8AC3E}">
        <p14:creationId xmlns:p14="http://schemas.microsoft.com/office/powerpoint/2010/main" val="38832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00CD04C-FDA5-49AD-9DBB-EAA2DBCA9504}"/>
              </a:ext>
            </a:extLst>
          </p:cNvPr>
          <p:cNvSpPr>
            <a:spLocks noGrp="1"/>
          </p:cNvSpPr>
          <p:nvPr>
            <p:ph type="title"/>
          </p:nvPr>
        </p:nvSpPr>
        <p:spPr>
          <a:xfrm>
            <a:off x="714081" y="954756"/>
            <a:ext cx="2047810" cy="4946003"/>
          </a:xfrm>
        </p:spPr>
        <p:txBody>
          <a:bodyPr>
            <a:normAutofit/>
          </a:bodyPr>
          <a:lstStyle/>
          <a:p>
            <a:pPr>
              <a:lnSpc>
                <a:spcPct val="90000"/>
              </a:lnSpc>
            </a:pPr>
            <a:r>
              <a:rPr lang="en-US" sz="2000" dirty="0">
                <a:solidFill>
                  <a:srgbClr val="FFFFFF"/>
                </a:solidFill>
                <a:ea typeface="Times New Roman" panose="02020603050405020304" pitchFamily="18" charset="0"/>
                <a:cs typeface="Times New Roman" panose="02020603050405020304" pitchFamily="18" charset="0"/>
              </a:rPr>
              <a:t>The combination of knowledge, experience and abilities needed to solve problems and implement change</a:t>
            </a:r>
            <a:endParaRPr lang="en-US" sz="20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7E3EA7-CBD2-4757-A7A0-C2ECE48B6CB4}"/>
              </a:ext>
            </a:extLst>
          </p:cNvPr>
          <p:cNvSpPr>
            <a:spLocks noGrp="1"/>
          </p:cNvSpPr>
          <p:nvPr>
            <p:ph idx="1"/>
          </p:nvPr>
        </p:nvSpPr>
        <p:spPr>
          <a:xfrm>
            <a:off x="4114800" y="635508"/>
            <a:ext cx="4283743" cy="5586984"/>
          </a:xfrm>
          <a:solidFill>
            <a:schemeClr val="accent3">
              <a:lumMod val="20000"/>
              <a:lumOff val="80000"/>
            </a:schemeClr>
          </a:solidFill>
          <a:ln>
            <a:solidFill>
              <a:schemeClr val="accent1"/>
            </a:solidFill>
          </a:ln>
        </p:spPr>
        <p:txBody>
          <a:bodyPr anchor="ctr">
            <a:normAutofit/>
          </a:bodyPr>
          <a:lstStyle/>
          <a:p>
            <a:pPr marL="0" marR="0" indent="0" algn="ctr">
              <a:spcBef>
                <a:spcPts val="0"/>
              </a:spcBef>
              <a:buNone/>
            </a:pPr>
            <a:r>
              <a:rPr lang="en-US" sz="6000" b="1" kern="1200" dirty="0">
                <a:latin typeface="+mj-lt"/>
                <a:ea typeface="+mn-ea"/>
              </a:rPr>
              <a:t>Capacity</a:t>
            </a:r>
          </a:p>
          <a:p>
            <a:pPr marL="0" marR="0" indent="0" algn="ctr">
              <a:spcBef>
                <a:spcPts val="0"/>
              </a:spcBef>
              <a:buNone/>
            </a:pPr>
            <a:r>
              <a:rPr lang="en-US" b="1" kern="1200" dirty="0">
                <a:solidFill>
                  <a:schemeClr val="tx1">
                    <a:lumMod val="65000"/>
                    <a:lumOff val="35000"/>
                  </a:schemeClr>
                </a:solidFill>
                <a:latin typeface="+mj-lt"/>
                <a:ea typeface="+mn-ea"/>
              </a:rPr>
              <a:t>Organizational </a:t>
            </a:r>
            <a:r>
              <a:rPr lang="en-US" b="1" kern="1200" dirty="0">
                <a:solidFill>
                  <a:schemeClr val="tx1">
                    <a:lumMod val="65000"/>
                    <a:lumOff val="35000"/>
                  </a:schemeClr>
                </a:solidFill>
                <a:latin typeface="+mj-lt"/>
              </a:rPr>
              <a:t>Structure</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0" marR="0" indent="0" algn="ctr">
              <a:spcBef>
                <a:spcPts val="0"/>
              </a:spcBef>
              <a:buNone/>
            </a:pPr>
            <a:r>
              <a:rPr lang="en-US" b="1" kern="1200" dirty="0">
                <a:solidFill>
                  <a:schemeClr val="tx1">
                    <a:lumMod val="65000"/>
                    <a:lumOff val="35000"/>
                  </a:schemeClr>
                </a:solidFill>
                <a:latin typeface="+mj-lt"/>
              </a:rPr>
              <a:t>Knowledge, </a:t>
            </a:r>
            <a:r>
              <a:rPr lang="en-US" b="1" dirty="0">
                <a:solidFill>
                  <a:schemeClr val="tx1">
                    <a:lumMod val="65000"/>
                    <a:lumOff val="35000"/>
                  </a:schemeClr>
                </a:solidFill>
                <a:latin typeface="+mj-lt"/>
              </a:rPr>
              <a:t>S</a:t>
            </a:r>
            <a:r>
              <a:rPr lang="en-US" b="1" kern="1200" dirty="0">
                <a:solidFill>
                  <a:schemeClr val="tx1">
                    <a:lumMod val="65000"/>
                    <a:lumOff val="35000"/>
                  </a:schemeClr>
                </a:solidFill>
                <a:latin typeface="+mj-lt"/>
              </a:rPr>
              <a:t>kills, and Abilities</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0" marR="0" indent="0" algn="ctr">
              <a:spcBef>
                <a:spcPts val="0"/>
              </a:spcBef>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Funding</a:t>
            </a:r>
            <a:r>
              <a:rPr lang="en-US" b="1" kern="1200">
                <a:solidFill>
                  <a:schemeClr val="tx1">
                    <a:lumMod val="65000"/>
                    <a:lumOff val="35000"/>
                  </a:schemeClr>
                </a:solidFill>
                <a:latin typeface="+mj-lt"/>
                <a:ea typeface="PMingLiU" panose="02020500000000000000" pitchFamily="18" charset="-120"/>
                <a:cs typeface="Times New Roman" panose="02020603050405020304" pitchFamily="18" charset="0"/>
              </a:rPr>
              <a:t>, Infrastructure, </a:t>
            </a: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and Other Resources</a:t>
            </a:r>
          </a:p>
          <a:p>
            <a:pPr marL="0" marR="0" indent="0" algn="ctr">
              <a:spcBef>
                <a:spcPts val="0"/>
              </a:spcBef>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Cultural Competence</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0" indent="0" algn="ctr">
              <a:spcBef>
                <a:spcPts val="0"/>
              </a:spcBef>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Accountability</a:t>
            </a:r>
          </a:p>
          <a:p>
            <a:pPr marL="0" indent="0" algn="ctr">
              <a:spcBef>
                <a:spcPts val="0"/>
              </a:spcBef>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Sustainability</a:t>
            </a: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29618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D3E2E4-A5A0-463A-9655-56F7C1A7D371}"/>
              </a:ext>
            </a:extLst>
          </p:cNvPr>
          <p:cNvSpPr>
            <a:spLocks noGrp="1"/>
          </p:cNvSpPr>
          <p:nvPr>
            <p:ph type="title"/>
          </p:nvPr>
        </p:nvSpPr>
        <p:spPr>
          <a:xfrm>
            <a:off x="714081" y="954756"/>
            <a:ext cx="2047810" cy="4946003"/>
          </a:xfrm>
        </p:spPr>
        <p:txBody>
          <a:bodyPr>
            <a:normAutofit/>
          </a:bodyPr>
          <a:lstStyle/>
          <a:p>
            <a:r>
              <a:rPr lang="en-US" sz="2000" dirty="0">
                <a:solidFill>
                  <a:schemeClr val="bg1"/>
                </a:solidFill>
              </a:rPr>
              <a:t>Practices or actions that have been documented to produce desired results, which are performed to achieve a given purpose.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701B3D-E154-423F-8110-CB2770A6059B}"/>
              </a:ext>
            </a:extLst>
          </p:cNvPr>
          <p:cNvSpPr>
            <a:spLocks noGrp="1"/>
          </p:cNvSpPr>
          <p:nvPr>
            <p:ph idx="1"/>
          </p:nvPr>
        </p:nvSpPr>
        <p:spPr>
          <a:xfrm>
            <a:off x="4020001" y="635508"/>
            <a:ext cx="4465223" cy="5586984"/>
          </a:xfrm>
          <a:solidFill>
            <a:schemeClr val="accent3">
              <a:lumMod val="20000"/>
              <a:lumOff val="80000"/>
            </a:schemeClr>
          </a:solidFill>
          <a:ln>
            <a:solidFill>
              <a:schemeClr val="accent1"/>
            </a:solidFill>
          </a:ln>
        </p:spPr>
        <p:txBody>
          <a:bodyPr anchor="ctr">
            <a:normAutofit fontScale="92500"/>
          </a:bodyPr>
          <a:lstStyle/>
          <a:p>
            <a:pPr marL="228600" marR="0" indent="0" algn="ctr">
              <a:spcBef>
                <a:spcPts val="0"/>
              </a:spcBef>
              <a:spcAft>
                <a:spcPts val="300"/>
              </a:spcAft>
              <a:buNone/>
            </a:pPr>
            <a:endParaRPr lang="en-US" sz="6500" b="1" kern="1200" dirty="0">
              <a:latin typeface="+mj-lt"/>
              <a:ea typeface="PMingLiU" panose="02020500000000000000" pitchFamily="18" charset="-120"/>
              <a:cs typeface="Times New Roman" panose="02020603050405020304" pitchFamily="18" charset="0"/>
            </a:endParaRPr>
          </a:p>
          <a:p>
            <a:pPr marL="228600" marR="0" indent="0" algn="ctr">
              <a:spcBef>
                <a:spcPts val="0"/>
              </a:spcBef>
              <a:spcAft>
                <a:spcPts val="300"/>
              </a:spcAft>
              <a:buNone/>
            </a:pPr>
            <a:r>
              <a:rPr lang="en-US" sz="6500" b="1" kern="1200" dirty="0">
                <a:latin typeface="+mj-lt"/>
                <a:ea typeface="PMingLiU" panose="02020500000000000000" pitchFamily="18" charset="-120"/>
                <a:cs typeface="Times New Roman" panose="02020603050405020304" pitchFamily="18" charset="0"/>
              </a:rPr>
              <a:t>Effective Processes</a:t>
            </a:r>
          </a:p>
          <a:p>
            <a:pPr marL="228600" marR="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Collaboration &amp; communication</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228600" marR="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Operating procedures/protocols</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228600" marR="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Evidence-based practices</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228600" marR="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Training &amp; technical assistance</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228600" marR="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Monitoring &amp; evaluation</a:t>
            </a:r>
          </a:p>
          <a:p>
            <a:pPr marL="228600" lvl="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Accountability</a:t>
            </a:r>
            <a:endParaRPr lang="en-US"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228600" marR="0" indent="0" algn="ctr">
              <a:spcBef>
                <a:spcPts val="0"/>
              </a:spcBef>
              <a:spcAft>
                <a:spcPts val="300"/>
              </a:spcAft>
              <a:buNone/>
            </a:pPr>
            <a:r>
              <a:rPr lang="en-US" b="1" kern="1200" dirty="0">
                <a:solidFill>
                  <a:schemeClr val="tx1">
                    <a:lumMod val="65000"/>
                    <a:lumOff val="35000"/>
                  </a:schemeClr>
                </a:solidFill>
                <a:latin typeface="+mj-lt"/>
                <a:ea typeface="PMingLiU" panose="02020500000000000000" pitchFamily="18" charset="-120"/>
                <a:cs typeface="Times New Roman" panose="02020603050405020304" pitchFamily="18" charset="0"/>
              </a:rPr>
              <a:t>Sustainability</a:t>
            </a:r>
          </a:p>
          <a:p>
            <a:endParaRPr lang="en-US" dirty="0"/>
          </a:p>
        </p:txBody>
      </p:sp>
    </p:spTree>
    <p:extLst>
      <p:ext uri="{BB962C8B-B14F-4D97-AF65-F5344CB8AC3E}">
        <p14:creationId xmlns:p14="http://schemas.microsoft.com/office/powerpoint/2010/main" val="373350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BA46F6-9F1D-4C06-8E53-58A639B47F75}"/>
              </a:ext>
            </a:extLst>
          </p:cNvPr>
          <p:cNvSpPr>
            <a:spLocks noGrp="1"/>
          </p:cNvSpPr>
          <p:nvPr>
            <p:ph idx="1"/>
          </p:nvPr>
        </p:nvSpPr>
        <p:spPr>
          <a:xfrm>
            <a:off x="762000" y="2612255"/>
            <a:ext cx="7620000" cy="3597368"/>
          </a:xfrm>
        </p:spPr>
        <p:txBody>
          <a:bodyPr>
            <a:normAutofit lnSpcReduction="10000"/>
          </a:bodyPr>
          <a:lstStyle/>
          <a:p>
            <a:pPr marL="0" marR="0" indent="0">
              <a:lnSpc>
                <a:spcPct val="107000"/>
              </a:lnSpc>
              <a:spcBef>
                <a:spcPts val="0"/>
              </a:spcBef>
              <a:spcAft>
                <a:spcPts val="800"/>
              </a:spcAft>
              <a:buNone/>
            </a:pPr>
            <a:r>
              <a:rPr lang="en-US" sz="3200" b="1" dirty="0">
                <a:latin typeface="+mj-lt"/>
                <a:ea typeface="Calibri" panose="020F0502020204030204" pitchFamily="34" charset="0"/>
                <a:cs typeface="Times New Roman" panose="02020603050405020304" pitchFamily="18" charset="0"/>
              </a:rPr>
              <a:t>We hope you stay connected! </a:t>
            </a:r>
            <a:r>
              <a:rPr lang="en-US" sz="2800" b="1" dirty="0">
                <a:latin typeface="+mj-lt"/>
                <a:ea typeface="Calibri" panose="020F0502020204030204" pitchFamily="34" charset="0"/>
                <a:cs typeface="Times New Roman" panose="02020603050405020304" pitchFamily="18" charset="0"/>
              </a:rPr>
              <a:t>Some ways you  can continue to participate include</a:t>
            </a:r>
            <a:r>
              <a:rPr lang="en-US" sz="2800" dirty="0">
                <a:latin typeface="+mj-l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Sharing your main areas of interest via a brief survey at: </a:t>
            </a:r>
            <a:r>
              <a:rPr lang="en-US" u="sng" dirty="0">
                <a:solidFill>
                  <a:srgbClr val="0563C1"/>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https://www.surveymonkey.com/r/X9F6HXC</a:t>
            </a:r>
            <a:endParaRPr lang="en-US"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Emailing your ideas and questions to </a:t>
            </a:r>
            <a:r>
              <a:rPr lang="en-US" u="sng" dirty="0">
                <a:solidFill>
                  <a:srgbClr val="0563C1"/>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ADPCStakeholderEvents@jbsinternational.com</a:t>
            </a:r>
            <a:r>
              <a:rPr lang="en-US" dirty="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Following up with the people you met today to keep the conversation going and be an ambassador for change! </a:t>
            </a:r>
          </a:p>
          <a:p>
            <a:pPr marL="0" indent="0">
              <a:spcBef>
                <a:spcPts val="0"/>
              </a:spcBef>
              <a:buNone/>
            </a:pPr>
            <a:endParaRPr lang="en-US" dirty="0">
              <a:highlight>
                <a:srgbClr val="FFFF00"/>
              </a:highlight>
            </a:endParaRPr>
          </a:p>
        </p:txBody>
      </p:sp>
      <p:sp>
        <p:nvSpPr>
          <p:cNvPr id="2" name="TextBox 1">
            <a:extLst>
              <a:ext uri="{FF2B5EF4-FFF2-40B4-BE49-F238E27FC236}">
                <a16:creationId xmlns:a16="http://schemas.microsoft.com/office/drawing/2014/main" id="{96B8BB46-2F21-4221-AF17-E7A1A376A4A2}"/>
              </a:ext>
            </a:extLst>
          </p:cNvPr>
          <p:cNvSpPr txBox="1"/>
          <p:nvPr/>
        </p:nvSpPr>
        <p:spPr>
          <a:xfrm>
            <a:off x="2039873" y="807118"/>
            <a:ext cx="5199127" cy="707886"/>
          </a:xfrm>
          <a:prstGeom prst="rect">
            <a:avLst/>
          </a:prstGeom>
          <a:noFill/>
        </p:spPr>
        <p:txBody>
          <a:bodyPr wrap="square" rtlCol="0">
            <a:spAutoFit/>
          </a:bodyPr>
          <a:lstStyle/>
          <a:p>
            <a:r>
              <a:rPr lang="en-US" sz="4000" dirty="0">
                <a:solidFill>
                  <a:schemeClr val="bg1"/>
                </a:solidFill>
              </a:rPr>
              <a:t>Wrap Up and Next Steps</a:t>
            </a:r>
          </a:p>
        </p:txBody>
      </p:sp>
    </p:spTree>
    <p:extLst>
      <p:ext uri="{BB962C8B-B14F-4D97-AF65-F5344CB8AC3E}">
        <p14:creationId xmlns:p14="http://schemas.microsoft.com/office/powerpoint/2010/main" val="313116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a:blip r:embed="rId3">
            <a:extLst/>
          </a:blip>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72471" cy="6856214"/>
            <a:chOff x="-15736" y="0"/>
            <a:chExt cx="12229962" cy="6856214"/>
          </a:xfrm>
        </p:grpSpPr>
        <p:pic>
          <p:nvPicPr>
            <p:cNvPr id="23" name="Picture 2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AFACF9A-EC49-48CD-80B1-704AFE16CD55}"/>
              </a:ext>
            </a:extLst>
          </p:cNvPr>
          <p:cNvSpPr>
            <a:spLocks noGrp="1"/>
          </p:cNvSpPr>
          <p:nvPr>
            <p:ph type="title"/>
          </p:nvPr>
        </p:nvSpPr>
        <p:spPr>
          <a:xfrm>
            <a:off x="3469881" y="982132"/>
            <a:ext cx="4702567" cy="1303867"/>
          </a:xfrm>
          <a:solidFill>
            <a:schemeClr val="tx1">
              <a:lumMod val="65000"/>
              <a:lumOff val="35000"/>
            </a:schemeClr>
          </a:solidFill>
        </p:spPr>
        <p:txBody>
          <a:bodyPr>
            <a:normAutofit fontScale="90000"/>
          </a:bodyPr>
          <a:lstStyle/>
          <a:p>
            <a:r>
              <a:rPr lang="en-US" dirty="0">
                <a:solidFill>
                  <a:schemeClr val="bg1"/>
                </a:solidFill>
              </a:rPr>
              <a:t>Overview of the Planning Process</a:t>
            </a:r>
          </a:p>
        </p:txBody>
      </p:sp>
      <p:sp>
        <p:nvSpPr>
          <p:cNvPr id="28" name="Rectangle 2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29440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2400639"/>
            <a:ext cx="470256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420DBEA-70E4-4C62-932B-3EC961B3FE11}"/>
              </a:ext>
            </a:extLst>
          </p:cNvPr>
          <p:cNvSpPr>
            <a:spLocks noGrp="1"/>
          </p:cNvSpPr>
          <p:nvPr>
            <p:ph idx="1"/>
          </p:nvPr>
        </p:nvSpPr>
        <p:spPr>
          <a:xfrm>
            <a:off x="3477361" y="3153832"/>
            <a:ext cx="4695086" cy="960967"/>
          </a:xfrm>
        </p:spPr>
        <p:txBody>
          <a:bodyPr>
            <a:normAutofit/>
          </a:bodyPr>
          <a:lstStyle/>
          <a:p>
            <a:pPr marL="0" indent="0">
              <a:buNone/>
            </a:pPr>
            <a:r>
              <a:rPr lang="en-US" sz="3200" dirty="0"/>
              <a:t>Strategic Planning Charge</a:t>
            </a:r>
          </a:p>
        </p:txBody>
      </p:sp>
      <p:pic>
        <p:nvPicPr>
          <p:cNvPr id="6" name="Picture 5">
            <a:extLst>
              <a:ext uri="{FF2B5EF4-FFF2-40B4-BE49-F238E27FC236}">
                <a16:creationId xmlns:a16="http://schemas.microsoft.com/office/drawing/2014/main" id="{44E22AFD-C24D-4CF0-81B9-32769BDC8D4A}"/>
              </a:ext>
            </a:extLst>
          </p:cNvPr>
          <p:cNvPicPr>
            <a:picLocks noChangeAspect="1"/>
          </p:cNvPicPr>
          <p:nvPr/>
        </p:nvPicPr>
        <p:blipFill rotWithShape="1">
          <a:blip r:embed="rId6"/>
          <a:srcRect l="36160" r="33153"/>
          <a:stretch/>
        </p:blipFill>
        <p:spPr>
          <a:xfrm>
            <a:off x="1038939" y="1423865"/>
            <a:ext cx="1757514" cy="3821183"/>
          </a:xfrm>
          <a:prstGeom prst="rect">
            <a:avLst/>
          </a:prstGeom>
        </p:spPr>
      </p:pic>
    </p:spTree>
    <p:extLst>
      <p:ext uri="{BB962C8B-B14F-4D97-AF65-F5344CB8AC3E}">
        <p14:creationId xmlns:p14="http://schemas.microsoft.com/office/powerpoint/2010/main" val="361585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EDCEED9-0EDF-49C1-A838-5AB402060D05}"/>
              </a:ext>
            </a:extLst>
          </p:cNvPr>
          <p:cNvSpPr>
            <a:spLocks noGrp="1"/>
          </p:cNvSpPr>
          <p:nvPr>
            <p:ph type="title"/>
          </p:nvPr>
        </p:nvSpPr>
        <p:spPr>
          <a:xfrm>
            <a:off x="714081" y="954756"/>
            <a:ext cx="2047810" cy="4946003"/>
          </a:xfrm>
        </p:spPr>
        <p:txBody>
          <a:bodyPr>
            <a:normAutofit/>
          </a:bodyPr>
          <a:lstStyle/>
          <a:p>
            <a:r>
              <a:rPr lang="en-US" sz="3400" dirty="0">
                <a:solidFill>
                  <a:srgbClr val="FFFFFF"/>
                </a:solidFill>
              </a:rPr>
              <a:t>Strategic Planning Outcomes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C9824F-9694-4B97-BCB5-1DEC6EFE55EB}"/>
              </a:ext>
            </a:extLst>
          </p:cNvPr>
          <p:cNvSpPr>
            <a:spLocks noGrp="1"/>
          </p:cNvSpPr>
          <p:nvPr>
            <p:ph idx="1"/>
          </p:nvPr>
        </p:nvSpPr>
        <p:spPr>
          <a:xfrm>
            <a:off x="3855700" y="469900"/>
            <a:ext cx="4465223" cy="5405968"/>
          </a:xfrm>
        </p:spPr>
        <p:txBody>
          <a:bodyPr anchor="ctr">
            <a:normAutofit/>
          </a:bodyPr>
          <a:lstStyle/>
          <a:p>
            <a:pPr marL="0" indent="0">
              <a:buNone/>
            </a:pPr>
            <a:r>
              <a:rPr lang="en-US" sz="2800" dirty="0"/>
              <a:t>Reduce Oregon’s substance use disorder (SUD) rate from 9.55% to 6.82% in five years.*</a:t>
            </a:r>
          </a:p>
          <a:p>
            <a:pPr lvl="1"/>
            <a:r>
              <a:rPr lang="en-US" sz="2400" dirty="0"/>
              <a:t>Prevent and reduce substance misuse and new cases of SUD</a:t>
            </a:r>
          </a:p>
          <a:p>
            <a:pPr lvl="1"/>
            <a:r>
              <a:rPr lang="en-US" sz="2400" dirty="0"/>
              <a:t>Improve treatment outcomes</a:t>
            </a:r>
          </a:p>
          <a:p>
            <a:pPr lvl="1"/>
            <a:r>
              <a:rPr lang="en-US" sz="2400" dirty="0"/>
              <a:t>Increase the recovery rate by 25% in 5 years</a:t>
            </a:r>
          </a:p>
          <a:p>
            <a:pPr marL="457200" lvl="1" indent="0">
              <a:buNone/>
            </a:pPr>
            <a:endParaRPr lang="en-US" sz="2400" dirty="0"/>
          </a:p>
          <a:p>
            <a:pPr marL="0" indent="0">
              <a:buNone/>
            </a:pPr>
            <a:r>
              <a:rPr lang="en-US" sz="1200" dirty="0"/>
              <a:t>* 2015-2016 National Survey on Drug Use and Health (NSDUH)</a:t>
            </a:r>
          </a:p>
        </p:txBody>
      </p:sp>
    </p:spTree>
    <p:extLst>
      <p:ext uri="{BB962C8B-B14F-4D97-AF65-F5344CB8AC3E}">
        <p14:creationId xmlns:p14="http://schemas.microsoft.com/office/powerpoint/2010/main" val="271310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714081" y="954756"/>
            <a:ext cx="2047810" cy="4946003"/>
          </a:xfrm>
        </p:spPr>
        <p:txBody>
          <a:bodyPr>
            <a:normAutofit/>
          </a:bodyPr>
          <a:lstStyle/>
          <a:p>
            <a:r>
              <a:rPr lang="en-US" sz="3400" dirty="0">
                <a:solidFill>
                  <a:srgbClr val="FFFFFF"/>
                </a:solidFill>
              </a:rPr>
              <a:t>Strategic Planning Outcomes</a:t>
            </a:r>
            <a:endParaRPr lang="en-US" sz="31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A3520F-4001-416B-8163-8ACFC8CCA331}"/>
              </a:ext>
            </a:extLst>
          </p:cNvPr>
          <p:cNvSpPr>
            <a:spLocks noGrp="1"/>
          </p:cNvSpPr>
          <p:nvPr>
            <p:ph idx="1"/>
          </p:nvPr>
        </p:nvSpPr>
        <p:spPr>
          <a:xfrm>
            <a:off x="3855700" y="469900"/>
            <a:ext cx="4465223" cy="5405968"/>
          </a:xfrm>
        </p:spPr>
        <p:txBody>
          <a:bodyPr anchor="ctr">
            <a:normAutofit/>
          </a:bodyPr>
          <a:lstStyle/>
          <a:p>
            <a:pPr marL="0" indent="0">
              <a:buNone/>
            </a:pPr>
            <a:r>
              <a:rPr lang="en-US" sz="2800" dirty="0"/>
              <a:t>Reduce substance-related health issues such as:</a:t>
            </a:r>
          </a:p>
          <a:p>
            <a:pPr lvl="1"/>
            <a:r>
              <a:rPr lang="en-US" dirty="0"/>
              <a:t>Overdoses</a:t>
            </a:r>
          </a:p>
          <a:p>
            <a:pPr lvl="1"/>
            <a:r>
              <a:rPr lang="en-US" dirty="0"/>
              <a:t>Motor vehicle crashes</a:t>
            </a:r>
          </a:p>
          <a:p>
            <a:pPr lvl="1"/>
            <a:r>
              <a:rPr lang="en-US" dirty="0"/>
              <a:t>Hospitalizations</a:t>
            </a:r>
          </a:p>
          <a:p>
            <a:pPr marL="0" indent="0">
              <a:buNone/>
            </a:pPr>
            <a:r>
              <a:rPr lang="en-US" sz="2800" dirty="0"/>
              <a:t>Reduce substance-related social problems such as:</a:t>
            </a:r>
          </a:p>
          <a:p>
            <a:pPr lvl="1"/>
            <a:r>
              <a:rPr lang="en-US" dirty="0"/>
              <a:t>Children in foster care due to parental substance misuse</a:t>
            </a:r>
          </a:p>
          <a:p>
            <a:pPr lvl="1"/>
            <a:r>
              <a:rPr lang="en-US" dirty="0"/>
              <a:t>Drug-related crime and recidivism</a:t>
            </a:r>
          </a:p>
        </p:txBody>
      </p:sp>
    </p:spTree>
    <p:extLst>
      <p:ext uri="{BB962C8B-B14F-4D97-AF65-F5344CB8AC3E}">
        <p14:creationId xmlns:p14="http://schemas.microsoft.com/office/powerpoint/2010/main" val="303305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714081" y="954756"/>
            <a:ext cx="2047810" cy="4946003"/>
          </a:xfrm>
        </p:spPr>
        <p:txBody>
          <a:bodyPr>
            <a:normAutofit/>
          </a:bodyPr>
          <a:lstStyle/>
          <a:p>
            <a:r>
              <a:rPr lang="en-US" sz="3400" dirty="0">
                <a:solidFill>
                  <a:srgbClr val="FFFFFF"/>
                </a:solidFill>
              </a:rPr>
              <a:t>Strategic Planning Process</a:t>
            </a:r>
            <a:br>
              <a:rPr lang="en-US" sz="3400" dirty="0">
                <a:solidFill>
                  <a:srgbClr val="FFFFFF"/>
                </a:solidFill>
              </a:rPr>
            </a:br>
            <a:r>
              <a:rPr lang="en-US" sz="3400" dirty="0">
                <a:solidFill>
                  <a:srgbClr val="FFFFFF"/>
                </a:solidFill>
              </a:rPr>
              <a:t>~</a:t>
            </a:r>
            <a:br>
              <a:rPr lang="en-US" sz="3400" dirty="0">
                <a:solidFill>
                  <a:srgbClr val="FFFFFF"/>
                </a:solidFill>
              </a:rPr>
            </a:br>
            <a:r>
              <a:rPr lang="en-US" sz="3400" dirty="0">
                <a:solidFill>
                  <a:srgbClr val="FFFFFF"/>
                </a:solidFill>
              </a:rPr>
              <a:t>Step 1</a:t>
            </a:r>
            <a:endParaRPr lang="en-US" sz="31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A3520F-4001-416B-8163-8ACFC8CCA331}"/>
              </a:ext>
            </a:extLst>
          </p:cNvPr>
          <p:cNvSpPr>
            <a:spLocks noGrp="1"/>
          </p:cNvSpPr>
          <p:nvPr>
            <p:ph idx="1"/>
          </p:nvPr>
        </p:nvSpPr>
        <p:spPr>
          <a:xfrm>
            <a:off x="3828318" y="724773"/>
            <a:ext cx="4465223" cy="5405968"/>
          </a:xfrm>
        </p:spPr>
        <p:txBody>
          <a:bodyPr anchor="ctr">
            <a:normAutofit fontScale="92500" lnSpcReduction="10000"/>
          </a:bodyPr>
          <a:lstStyle/>
          <a:p>
            <a:pPr marL="0" lvl="0" indent="0" algn="ctr">
              <a:spcBef>
                <a:spcPct val="0"/>
              </a:spcBef>
              <a:buClr>
                <a:srgbClr val="83992A"/>
              </a:buClr>
              <a:buNone/>
            </a:pPr>
            <a:r>
              <a:rPr lang="en-US" altLang="en-US" sz="3200" dirty="0">
                <a:solidFill>
                  <a:prstClr val="black">
                    <a:lumMod val="85000"/>
                    <a:lumOff val="15000"/>
                  </a:prstClr>
                </a:solidFill>
              </a:rPr>
              <a:t>Develop a State Vision and Mission</a:t>
            </a:r>
          </a:p>
          <a:p>
            <a:pPr marL="0" indent="0" algn="ctr">
              <a:spcBef>
                <a:spcPct val="0"/>
              </a:spcBef>
              <a:buClr>
                <a:srgbClr val="83992A"/>
              </a:buClr>
              <a:buNone/>
            </a:pPr>
            <a:endParaRPr lang="en-US" altLang="en-US" sz="1300" dirty="0">
              <a:solidFill>
                <a:prstClr val="black">
                  <a:lumMod val="85000"/>
                  <a:lumOff val="15000"/>
                </a:prstClr>
              </a:solidFill>
            </a:endParaRPr>
          </a:p>
          <a:p>
            <a:pPr marL="0" indent="0" algn="ctr">
              <a:spcBef>
                <a:spcPct val="0"/>
              </a:spcBef>
              <a:buClr>
                <a:srgbClr val="83992A"/>
              </a:buClr>
              <a:buNone/>
            </a:pPr>
            <a:r>
              <a:rPr lang="en-US" altLang="en-US" dirty="0">
                <a:solidFill>
                  <a:prstClr val="black">
                    <a:lumMod val="85000"/>
                    <a:lumOff val="15000"/>
                  </a:prstClr>
                </a:solidFill>
              </a:rPr>
              <a:t>Draft: “Our vision is a comprehensive, statewide substance misuse system where policies, investments, and efforts support an Oregon where people are healthy and communities thrive.”</a:t>
            </a:r>
          </a:p>
          <a:p>
            <a:pPr marL="0" indent="0" algn="ctr">
              <a:spcBef>
                <a:spcPct val="0"/>
              </a:spcBef>
              <a:buClr>
                <a:srgbClr val="83992A"/>
              </a:buClr>
              <a:buNone/>
            </a:pPr>
            <a:endParaRPr lang="en-US" altLang="en-US" sz="1300" dirty="0">
              <a:solidFill>
                <a:prstClr val="black">
                  <a:lumMod val="85000"/>
                  <a:lumOff val="15000"/>
                </a:prstClr>
              </a:solidFill>
            </a:endParaRPr>
          </a:p>
          <a:p>
            <a:pPr marL="0" indent="0" algn="ctr">
              <a:spcBef>
                <a:spcPct val="0"/>
              </a:spcBef>
              <a:buClr>
                <a:srgbClr val="83992A"/>
              </a:buClr>
              <a:buNone/>
            </a:pPr>
            <a:endParaRPr lang="en-US" altLang="en-US" sz="1300" dirty="0">
              <a:solidFill>
                <a:prstClr val="black">
                  <a:lumMod val="85000"/>
                  <a:lumOff val="15000"/>
                </a:prstClr>
              </a:solidFill>
            </a:endParaRPr>
          </a:p>
          <a:p>
            <a:pPr marL="0" indent="0" algn="ctr">
              <a:spcBef>
                <a:spcPct val="0"/>
              </a:spcBef>
              <a:buClr>
                <a:srgbClr val="83992A"/>
              </a:buClr>
              <a:buNone/>
            </a:pPr>
            <a:r>
              <a:rPr lang="en-US" altLang="en-US" sz="1900" dirty="0">
                <a:solidFill>
                  <a:prstClr val="black">
                    <a:lumMod val="85000"/>
                    <a:lumOff val="15000"/>
                  </a:prstClr>
                </a:solidFill>
              </a:rPr>
              <a:t>~ April 23, 2019 ~ </a:t>
            </a:r>
          </a:p>
          <a:p>
            <a:pPr marL="0" indent="0" algn="ctr">
              <a:spcBef>
                <a:spcPct val="0"/>
              </a:spcBef>
              <a:buClr>
                <a:srgbClr val="83992A"/>
              </a:buClr>
              <a:buNone/>
            </a:pPr>
            <a:endParaRPr lang="en-US" altLang="en-US" sz="1300" dirty="0">
              <a:solidFill>
                <a:prstClr val="black">
                  <a:lumMod val="85000"/>
                  <a:lumOff val="15000"/>
                </a:prstClr>
              </a:solidFill>
            </a:endParaRPr>
          </a:p>
          <a:p>
            <a:pPr marL="0" indent="0" algn="ctr">
              <a:spcBef>
                <a:spcPct val="0"/>
              </a:spcBef>
              <a:buClr>
                <a:srgbClr val="83992A"/>
              </a:buClr>
              <a:buNone/>
            </a:pPr>
            <a:r>
              <a:rPr lang="en-US" altLang="en-US" sz="1500" dirty="0">
                <a:solidFill>
                  <a:prstClr val="black">
                    <a:lumMod val="85000"/>
                    <a:lumOff val="15000"/>
                  </a:prstClr>
                </a:solidFill>
              </a:rPr>
              <a:t>Oregon Alcohol and Drug Policy Commission, Oregon Health Authority, Oregon Department of Human Services, Oregon Youth Authority, Department of Housing and Community Services, Department of Consumer and Business Services, Youth Development Council, Oregon Department of Education, Department of Corrections, Lottery, Oregon State Police, Oregon Criminal Justice Commission</a:t>
            </a:r>
          </a:p>
          <a:p>
            <a:pPr marL="0" indent="0">
              <a:spcBef>
                <a:spcPct val="0"/>
              </a:spcBef>
              <a:buClr>
                <a:srgbClr val="83992A"/>
              </a:buClr>
              <a:buNone/>
            </a:pPr>
            <a:endParaRPr lang="en-US" dirty="0"/>
          </a:p>
        </p:txBody>
      </p:sp>
    </p:spTree>
    <p:extLst>
      <p:ext uri="{BB962C8B-B14F-4D97-AF65-F5344CB8AC3E}">
        <p14:creationId xmlns:p14="http://schemas.microsoft.com/office/powerpoint/2010/main" val="214695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714081" y="954756"/>
            <a:ext cx="2047810" cy="4946003"/>
          </a:xfrm>
        </p:spPr>
        <p:txBody>
          <a:bodyPr>
            <a:normAutofit/>
          </a:bodyPr>
          <a:lstStyle/>
          <a:p>
            <a:r>
              <a:rPr lang="en-US" sz="3400" dirty="0">
                <a:solidFill>
                  <a:srgbClr val="FFFFFF"/>
                </a:solidFill>
              </a:rPr>
              <a:t>Strategic Planning Process</a:t>
            </a:r>
            <a:br>
              <a:rPr lang="en-US" sz="3400" dirty="0">
                <a:solidFill>
                  <a:srgbClr val="FFFFFF"/>
                </a:solidFill>
              </a:rPr>
            </a:br>
            <a:r>
              <a:rPr lang="en-US" sz="3400" dirty="0">
                <a:solidFill>
                  <a:srgbClr val="FFFFFF"/>
                </a:solidFill>
              </a:rPr>
              <a:t>~</a:t>
            </a:r>
            <a:br>
              <a:rPr lang="en-US" sz="3400" dirty="0">
                <a:solidFill>
                  <a:srgbClr val="FFFFFF"/>
                </a:solidFill>
              </a:rPr>
            </a:br>
            <a:r>
              <a:rPr lang="en-US" sz="3400" dirty="0">
                <a:solidFill>
                  <a:srgbClr val="FFFFFF"/>
                </a:solidFill>
              </a:rPr>
              <a:t> Step 2</a:t>
            </a:r>
            <a:endParaRPr lang="en-US" sz="3100"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A3520F-4001-416B-8163-8ACFC8CCA331}"/>
              </a:ext>
            </a:extLst>
          </p:cNvPr>
          <p:cNvSpPr>
            <a:spLocks noGrp="1"/>
          </p:cNvSpPr>
          <p:nvPr>
            <p:ph idx="1"/>
          </p:nvPr>
        </p:nvSpPr>
        <p:spPr>
          <a:xfrm>
            <a:off x="3855700" y="469900"/>
            <a:ext cx="4465223" cy="5405968"/>
          </a:xfrm>
        </p:spPr>
        <p:txBody>
          <a:bodyPr anchor="ctr">
            <a:normAutofit/>
          </a:bodyPr>
          <a:lstStyle/>
          <a:p>
            <a:pPr marL="0" lvl="0" indent="0" algn="ctr">
              <a:spcBef>
                <a:spcPct val="0"/>
              </a:spcBef>
              <a:buClr>
                <a:srgbClr val="83992A"/>
              </a:buClr>
              <a:buNone/>
            </a:pPr>
            <a:r>
              <a:rPr lang="en-US" altLang="en-US" sz="3200" dirty="0">
                <a:solidFill>
                  <a:prstClr val="black">
                    <a:lumMod val="85000"/>
                    <a:lumOff val="15000"/>
                  </a:prstClr>
                </a:solidFill>
              </a:rPr>
              <a:t>Assess alcohol and other drug (AOD) problems</a:t>
            </a:r>
          </a:p>
          <a:p>
            <a:pPr>
              <a:spcBef>
                <a:spcPct val="0"/>
              </a:spcBef>
              <a:buClr>
                <a:srgbClr val="83992A"/>
              </a:buClr>
            </a:pPr>
            <a:r>
              <a:rPr lang="en-US" altLang="en-US" dirty="0">
                <a:solidFill>
                  <a:prstClr val="black">
                    <a:lumMod val="85000"/>
                    <a:lumOff val="15000"/>
                  </a:prstClr>
                </a:solidFill>
              </a:rPr>
              <a:t>Prevalence of misuse and disorders</a:t>
            </a:r>
          </a:p>
          <a:p>
            <a:pPr>
              <a:spcBef>
                <a:spcPct val="0"/>
              </a:spcBef>
              <a:buClr>
                <a:srgbClr val="83992A"/>
              </a:buClr>
            </a:pPr>
            <a:r>
              <a:rPr lang="en-US" altLang="en-US" dirty="0">
                <a:solidFill>
                  <a:prstClr val="black">
                    <a:lumMod val="85000"/>
                    <a:lumOff val="15000"/>
                  </a:prstClr>
                </a:solidFill>
              </a:rPr>
              <a:t>Rate of increase of misuse and disorders</a:t>
            </a:r>
          </a:p>
          <a:p>
            <a:pPr>
              <a:spcBef>
                <a:spcPct val="0"/>
              </a:spcBef>
              <a:buClr>
                <a:srgbClr val="83992A"/>
              </a:buClr>
            </a:pPr>
            <a:r>
              <a:rPr lang="en-US" altLang="en-US" dirty="0">
                <a:solidFill>
                  <a:prstClr val="black">
                    <a:lumMod val="85000"/>
                    <a:lumOff val="15000"/>
                  </a:prstClr>
                </a:solidFill>
              </a:rPr>
              <a:t>Populations and areas most impacted</a:t>
            </a:r>
          </a:p>
          <a:p>
            <a:pPr>
              <a:spcBef>
                <a:spcPct val="0"/>
              </a:spcBef>
              <a:buClr>
                <a:srgbClr val="83992A"/>
              </a:buClr>
            </a:pPr>
            <a:r>
              <a:rPr lang="en-US" altLang="en-US" dirty="0">
                <a:solidFill>
                  <a:prstClr val="black">
                    <a:lumMod val="85000"/>
                    <a:lumOff val="15000"/>
                  </a:prstClr>
                </a:solidFill>
              </a:rPr>
              <a:t>Factors driving the problems</a:t>
            </a:r>
          </a:p>
          <a:p>
            <a:pPr lvl="0">
              <a:spcBef>
                <a:spcPct val="0"/>
              </a:spcBef>
              <a:buClr>
                <a:srgbClr val="83992A"/>
              </a:buClr>
            </a:pPr>
            <a:r>
              <a:rPr lang="en-US" altLang="en-US" dirty="0">
                <a:solidFill>
                  <a:prstClr val="black">
                    <a:lumMod val="85000"/>
                    <a:lumOff val="15000"/>
                  </a:prstClr>
                </a:solidFill>
              </a:rPr>
              <a:t>Financial and other costs </a:t>
            </a:r>
          </a:p>
          <a:p>
            <a:pPr marL="0" indent="0">
              <a:spcBef>
                <a:spcPct val="0"/>
              </a:spcBef>
              <a:buClr>
                <a:srgbClr val="83992A"/>
              </a:buClr>
              <a:buNone/>
            </a:pPr>
            <a:endParaRPr lang="en-US" dirty="0"/>
          </a:p>
        </p:txBody>
      </p:sp>
    </p:spTree>
    <p:extLst>
      <p:ext uri="{BB962C8B-B14F-4D97-AF65-F5344CB8AC3E}">
        <p14:creationId xmlns:p14="http://schemas.microsoft.com/office/powerpoint/2010/main" val="329978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Substance Use Disorders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5" name="Group 4">
            <a:extLst>
              <a:ext uri="{FF2B5EF4-FFF2-40B4-BE49-F238E27FC236}">
                <a16:creationId xmlns:a16="http://schemas.microsoft.com/office/drawing/2014/main" id="{44D76FB9-D955-4AE9-8115-68F4BC8CF31E}"/>
              </a:ext>
            </a:extLst>
          </p:cNvPr>
          <p:cNvGrpSpPr/>
          <p:nvPr/>
        </p:nvGrpSpPr>
        <p:grpSpPr>
          <a:xfrm>
            <a:off x="-272764" y="2467713"/>
            <a:ext cx="9235026" cy="4212233"/>
            <a:chOff x="-272764" y="2467713"/>
            <a:chExt cx="9235026" cy="4212233"/>
          </a:xfrm>
        </p:grpSpPr>
        <p:sp>
          <p:nvSpPr>
            <p:cNvPr id="10" name="Title 2">
              <a:extLst>
                <a:ext uri="{FF2B5EF4-FFF2-40B4-BE49-F238E27FC236}">
                  <a16:creationId xmlns:a16="http://schemas.microsoft.com/office/drawing/2014/main" id="{3AF39EA1-2738-42C4-8896-BA04B8B1E28F}"/>
                </a:ext>
              </a:extLst>
            </p:cNvPr>
            <p:cNvSpPr txBox="1">
              <a:spLocks/>
            </p:cNvSpPr>
            <p:nvPr/>
          </p:nvSpPr>
          <p:spPr>
            <a:xfrm>
              <a:off x="181736" y="2467713"/>
              <a:ext cx="8780526" cy="950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ea typeface="+mj-ea"/>
                  <a:cs typeface="Calibri" panose="020F0502020204030204" pitchFamily="34" charset="0"/>
                </a:rPr>
                <a:t>Nearly </a:t>
              </a:r>
              <a:r>
                <a:rPr kumimoji="0" lang="en-US" sz="2800" b="1" i="0" u="none" strike="noStrike" kern="0" cap="none" spc="0" normalizeH="0" baseline="0" noProof="0" dirty="0">
                  <a:ln>
                    <a:noFill/>
                  </a:ln>
                  <a:solidFill>
                    <a:srgbClr val="ED7D31"/>
                  </a:solidFill>
                  <a:effectLst/>
                  <a:uLnTx/>
                  <a:uFillTx/>
                  <a:ea typeface="+mj-ea"/>
                  <a:cs typeface="Calibri" panose="020F0502020204030204" pitchFamily="34" charset="0"/>
                </a:rPr>
                <a:t>1 in 10 </a:t>
              </a:r>
              <a:r>
                <a:rPr kumimoji="0" lang="en-US" sz="2800" b="1" i="0" u="none" strike="noStrike" kern="0" cap="none" spc="0" normalizeH="0" baseline="0" noProof="0" dirty="0">
                  <a:ln>
                    <a:noFill/>
                  </a:ln>
                  <a:solidFill>
                    <a:sysClr val="windowText" lastClr="000000"/>
                  </a:solidFill>
                  <a:effectLst/>
                  <a:uLnTx/>
                  <a:uFillTx/>
                  <a:ea typeface="+mj-ea"/>
                  <a:cs typeface="Calibri" panose="020F0502020204030204" pitchFamily="34" charset="0"/>
                </a:rPr>
                <a:t>Oregonians aged 12 and older were estimated to have a substance use disorder in 2015-2016</a:t>
              </a:r>
              <a:endParaRPr kumimoji="0" lang="en-US" sz="2800" b="1" i="0" u="none" strike="noStrike" kern="1200" cap="none" spc="0" normalizeH="0" baseline="0" noProof="0" dirty="0">
                <a:ln>
                  <a:noFill/>
                </a:ln>
                <a:solidFill>
                  <a:sysClr val="windowText" lastClr="000000"/>
                </a:solidFill>
                <a:effectLst/>
                <a:uLnTx/>
                <a:uFillTx/>
                <a:ea typeface="+mj-ea"/>
                <a:cs typeface="+mj-cs"/>
              </a:endParaRPr>
            </a:p>
          </p:txBody>
        </p:sp>
        <p:grpSp>
          <p:nvGrpSpPr>
            <p:cNvPr id="11" name="Group 10">
              <a:extLst>
                <a:ext uri="{FF2B5EF4-FFF2-40B4-BE49-F238E27FC236}">
                  <a16:creationId xmlns:a16="http://schemas.microsoft.com/office/drawing/2014/main" id="{A67A02FC-9C17-4338-A0CC-81BD6B297093}"/>
                </a:ext>
              </a:extLst>
            </p:cNvPr>
            <p:cNvGrpSpPr/>
            <p:nvPr/>
          </p:nvGrpSpPr>
          <p:grpSpPr>
            <a:xfrm>
              <a:off x="1512378" y="3767578"/>
              <a:ext cx="6744638" cy="2384111"/>
              <a:chOff x="801666" y="3379910"/>
              <a:chExt cx="6744638" cy="2384111"/>
            </a:xfrm>
          </p:grpSpPr>
          <p:cxnSp>
            <p:nvCxnSpPr>
              <p:cNvPr id="12" name="Straight Connector 11">
                <a:extLst>
                  <a:ext uri="{FF2B5EF4-FFF2-40B4-BE49-F238E27FC236}">
                    <a16:creationId xmlns:a16="http://schemas.microsoft.com/office/drawing/2014/main" id="{2A3A6089-EE99-448D-B6D3-00568A587AFC}"/>
                  </a:ext>
                </a:extLst>
              </p:cNvPr>
              <p:cNvCxnSpPr>
                <a:cxnSpLocks/>
              </p:cNvCxnSpPr>
              <p:nvPr/>
            </p:nvCxnSpPr>
            <p:spPr>
              <a:xfrm>
                <a:off x="801666" y="5323190"/>
                <a:ext cx="5784216" cy="1"/>
              </a:xfrm>
              <a:prstGeom prst="line">
                <a:avLst/>
              </a:prstGeom>
              <a:noFill/>
              <a:ln w="19050" cap="flat" cmpd="sng" algn="ctr">
                <a:solidFill>
                  <a:sysClr val="windowText" lastClr="000000">
                    <a:lumMod val="50000"/>
                    <a:lumOff val="50000"/>
                  </a:sysClr>
                </a:solidFill>
                <a:prstDash val="solid"/>
                <a:miter lim="800000"/>
              </a:ln>
              <a:effectLst/>
            </p:spPr>
          </p:cxnSp>
          <p:sp>
            <p:nvSpPr>
              <p:cNvPr id="13" name="Rectangle 12">
                <a:extLst>
                  <a:ext uri="{FF2B5EF4-FFF2-40B4-BE49-F238E27FC236}">
                    <a16:creationId xmlns:a16="http://schemas.microsoft.com/office/drawing/2014/main" id="{F60BF43E-62EF-4940-B17B-2924E347676D}"/>
                  </a:ext>
                </a:extLst>
              </p:cNvPr>
              <p:cNvSpPr/>
              <p:nvPr/>
            </p:nvSpPr>
            <p:spPr>
              <a:xfrm rot="16200000">
                <a:off x="2151962" y="4094165"/>
                <a:ext cx="1558957"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2F522BC-6DB3-427D-ADD8-FEBF4AAA0BFD}"/>
                  </a:ext>
                </a:extLst>
              </p:cNvPr>
              <p:cNvSpPr/>
              <p:nvPr/>
            </p:nvSpPr>
            <p:spPr>
              <a:xfrm rot="16200000">
                <a:off x="572659" y="3902456"/>
                <a:ext cx="1942380"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65E8FCD-5E2F-488C-B768-E0788748F1C6}"/>
                  </a:ext>
                </a:extLst>
              </p:cNvPr>
              <p:cNvSpPr txBox="1"/>
              <p:nvPr/>
            </p:nvSpPr>
            <p:spPr>
              <a:xfrm>
                <a:off x="1180563" y="5369748"/>
                <a:ext cx="150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Any</a:t>
                </a:r>
              </a:p>
            </p:txBody>
          </p:sp>
          <p:sp>
            <p:nvSpPr>
              <p:cNvPr id="16" name="TextBox 15">
                <a:extLst>
                  <a:ext uri="{FF2B5EF4-FFF2-40B4-BE49-F238E27FC236}">
                    <a16:creationId xmlns:a16="http://schemas.microsoft.com/office/drawing/2014/main" id="{EA043826-EA72-475F-9102-2C2387DC9815}"/>
                  </a:ext>
                </a:extLst>
              </p:cNvPr>
              <p:cNvSpPr txBox="1"/>
              <p:nvPr/>
            </p:nvSpPr>
            <p:spPr>
              <a:xfrm>
                <a:off x="1118975" y="3379910"/>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9.6%</a:t>
                </a:r>
              </a:p>
            </p:txBody>
          </p:sp>
          <p:sp>
            <p:nvSpPr>
              <p:cNvPr id="17" name="Rectangle 16">
                <a:extLst>
                  <a:ext uri="{FF2B5EF4-FFF2-40B4-BE49-F238E27FC236}">
                    <a16:creationId xmlns:a16="http://schemas.microsoft.com/office/drawing/2014/main" id="{8A7E1FC7-6875-4A15-A770-D36222BF9EA2}"/>
                  </a:ext>
                </a:extLst>
              </p:cNvPr>
              <p:cNvSpPr/>
              <p:nvPr/>
            </p:nvSpPr>
            <p:spPr>
              <a:xfrm rot="16200000">
                <a:off x="3972375" y="4452929"/>
                <a:ext cx="834106"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41803E9-9820-4544-8BA4-006A726B87EA}"/>
                  </a:ext>
                </a:extLst>
              </p:cNvPr>
              <p:cNvSpPr/>
              <p:nvPr/>
            </p:nvSpPr>
            <p:spPr>
              <a:xfrm rot="16200000">
                <a:off x="5765759" y="4810164"/>
                <a:ext cx="125260"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1AA1874-C3E2-4C28-9B6D-8B3C77BBEF33}"/>
                  </a:ext>
                </a:extLst>
              </p:cNvPr>
              <p:cNvSpPr txBox="1"/>
              <p:nvPr/>
            </p:nvSpPr>
            <p:spPr>
              <a:xfrm>
                <a:off x="2541343" y="3802932"/>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7.1%</a:t>
                </a:r>
              </a:p>
            </p:txBody>
          </p:sp>
          <p:sp>
            <p:nvSpPr>
              <p:cNvPr id="20" name="TextBox 19">
                <a:extLst>
                  <a:ext uri="{FF2B5EF4-FFF2-40B4-BE49-F238E27FC236}">
                    <a16:creationId xmlns:a16="http://schemas.microsoft.com/office/drawing/2014/main" id="{D5F9AD68-3F5E-4166-82D1-C65DEC5F7383}"/>
                  </a:ext>
                </a:extLst>
              </p:cNvPr>
              <p:cNvSpPr txBox="1"/>
              <p:nvPr/>
            </p:nvSpPr>
            <p:spPr>
              <a:xfrm>
                <a:off x="4019755" y="4487170"/>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21" name="TextBox 20">
                <a:extLst>
                  <a:ext uri="{FF2B5EF4-FFF2-40B4-BE49-F238E27FC236}">
                    <a16:creationId xmlns:a16="http://schemas.microsoft.com/office/drawing/2014/main" id="{60769F61-C36A-4D25-908C-082F00441524}"/>
                  </a:ext>
                </a:extLst>
              </p:cNvPr>
              <p:cNvSpPr txBox="1"/>
              <p:nvPr/>
            </p:nvSpPr>
            <p:spPr>
              <a:xfrm>
                <a:off x="5441975" y="4718002"/>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0.8%</a:t>
                </a:r>
              </a:p>
            </p:txBody>
          </p:sp>
          <p:sp>
            <p:nvSpPr>
              <p:cNvPr id="22" name="TextBox 21">
                <a:extLst>
                  <a:ext uri="{FF2B5EF4-FFF2-40B4-BE49-F238E27FC236}">
                    <a16:creationId xmlns:a16="http://schemas.microsoft.com/office/drawing/2014/main" id="{07A32E46-8F12-470B-BFA0-14B38904F1F0}"/>
                  </a:ext>
                </a:extLst>
              </p:cNvPr>
              <p:cNvSpPr txBox="1"/>
              <p:nvPr/>
            </p:nvSpPr>
            <p:spPr>
              <a:xfrm>
                <a:off x="2427052" y="5385769"/>
                <a:ext cx="150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Alcohol</a:t>
                </a:r>
              </a:p>
            </p:txBody>
          </p:sp>
          <p:sp>
            <p:nvSpPr>
              <p:cNvPr id="23" name="TextBox 22">
                <a:extLst>
                  <a:ext uri="{FF2B5EF4-FFF2-40B4-BE49-F238E27FC236}">
                    <a16:creationId xmlns:a16="http://schemas.microsoft.com/office/drawing/2014/main" id="{A388402F-ACAA-4AB5-9C09-26969814E80E}"/>
                  </a:ext>
                </a:extLst>
              </p:cNvPr>
              <p:cNvSpPr txBox="1"/>
              <p:nvPr/>
            </p:nvSpPr>
            <p:spPr>
              <a:xfrm>
                <a:off x="3750016" y="5394689"/>
                <a:ext cx="150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Illicit drugs</a:t>
                </a:r>
              </a:p>
            </p:txBody>
          </p:sp>
          <p:sp>
            <p:nvSpPr>
              <p:cNvPr id="24" name="TextBox 23">
                <a:extLst>
                  <a:ext uri="{FF2B5EF4-FFF2-40B4-BE49-F238E27FC236}">
                    <a16:creationId xmlns:a16="http://schemas.microsoft.com/office/drawing/2014/main" id="{64349B48-26A3-432B-8199-2486B70868E0}"/>
                  </a:ext>
                </a:extLst>
              </p:cNvPr>
              <p:cNvSpPr txBox="1"/>
              <p:nvPr/>
            </p:nvSpPr>
            <p:spPr>
              <a:xfrm>
                <a:off x="5253331" y="5394689"/>
                <a:ext cx="2292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Rx Pain Meds</a:t>
                </a:r>
              </a:p>
            </p:txBody>
          </p:sp>
        </p:grpSp>
        <p:sp>
          <p:nvSpPr>
            <p:cNvPr id="25" name="TextBox 24">
              <a:extLst>
                <a:ext uri="{FF2B5EF4-FFF2-40B4-BE49-F238E27FC236}">
                  <a16:creationId xmlns:a16="http://schemas.microsoft.com/office/drawing/2014/main" id="{E56D7236-7EC5-4605-BE41-39A2020496F7}"/>
                </a:ext>
              </a:extLst>
            </p:cNvPr>
            <p:cNvSpPr txBox="1"/>
            <p:nvPr/>
          </p:nvSpPr>
          <p:spPr>
            <a:xfrm>
              <a:off x="-272764" y="6464502"/>
              <a:ext cx="8965324"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2015-16. </a:t>
              </a:r>
            </a:p>
          </p:txBody>
        </p:sp>
      </p:grpSp>
    </p:spTree>
    <p:extLst>
      <p:ext uri="{BB962C8B-B14F-4D97-AF65-F5344CB8AC3E}">
        <p14:creationId xmlns:p14="http://schemas.microsoft.com/office/powerpoint/2010/main" val="319450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rPr>
              <a:t>Substance Use Disorders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4" name="Group 3">
            <a:extLst>
              <a:ext uri="{FF2B5EF4-FFF2-40B4-BE49-F238E27FC236}">
                <a16:creationId xmlns:a16="http://schemas.microsoft.com/office/drawing/2014/main" id="{CCA95A29-96AB-41BB-9FE0-2000A26F4700}"/>
              </a:ext>
            </a:extLst>
          </p:cNvPr>
          <p:cNvGrpSpPr/>
          <p:nvPr/>
        </p:nvGrpSpPr>
        <p:grpSpPr>
          <a:xfrm>
            <a:off x="363473" y="2377172"/>
            <a:ext cx="8853994" cy="4306289"/>
            <a:chOff x="-73468" y="2384517"/>
            <a:chExt cx="8853994" cy="4306289"/>
          </a:xfrm>
        </p:grpSpPr>
        <p:sp>
          <p:nvSpPr>
            <p:cNvPr id="43" name="Title 2">
              <a:extLst>
                <a:ext uri="{FF2B5EF4-FFF2-40B4-BE49-F238E27FC236}">
                  <a16:creationId xmlns:a16="http://schemas.microsoft.com/office/drawing/2014/main" id="{BF96AD81-589D-4F8A-911C-BCF564CCA6B3}"/>
                </a:ext>
              </a:extLst>
            </p:cNvPr>
            <p:cNvSpPr txBox="1">
              <a:spLocks/>
            </p:cNvSpPr>
            <p:nvPr/>
          </p:nvSpPr>
          <p:spPr>
            <a:xfrm>
              <a:off x="-73468" y="2384517"/>
              <a:ext cx="8292465" cy="950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ea typeface="+mj-ea"/>
                  <a:cs typeface="Calibri" panose="020F0502020204030204" pitchFamily="34" charset="0"/>
                </a:rPr>
                <a:t>Nearly </a:t>
              </a:r>
              <a:r>
                <a:rPr kumimoji="0" lang="en-US" sz="2800" b="1" i="0" u="none" strike="noStrike" kern="0" cap="none" spc="0" normalizeH="0" baseline="0" noProof="0" dirty="0">
                  <a:ln>
                    <a:noFill/>
                  </a:ln>
                  <a:solidFill>
                    <a:srgbClr val="ED7D31"/>
                  </a:solidFill>
                  <a:effectLst/>
                  <a:uLnTx/>
                  <a:uFillTx/>
                  <a:ea typeface="+mj-ea"/>
                  <a:cs typeface="Calibri" panose="020F0502020204030204" pitchFamily="34" charset="0"/>
                </a:rPr>
                <a:t>1 in 5 </a:t>
              </a:r>
              <a:r>
                <a:rPr kumimoji="0" lang="en-US" sz="2800" b="1" i="0" u="none" strike="noStrike" kern="0" cap="none" spc="0" normalizeH="0" baseline="0" noProof="0" dirty="0">
                  <a:ln>
                    <a:noFill/>
                  </a:ln>
                  <a:solidFill>
                    <a:sysClr val="windowText" lastClr="000000"/>
                  </a:solidFill>
                  <a:effectLst/>
                  <a:uLnTx/>
                  <a:uFillTx/>
                  <a:ea typeface="+mj-ea"/>
                  <a:cs typeface="Calibri" panose="020F0502020204030204" pitchFamily="34" charset="0"/>
                </a:rPr>
                <a:t>Oregonians aged 18 to 25 were estimated have a substance use disorder in 2015-2016</a:t>
              </a:r>
              <a:endParaRPr kumimoji="0" lang="en-US" sz="2800" b="1" i="0" u="none" strike="noStrike" kern="1200" cap="none" spc="0" normalizeH="0" baseline="0" noProof="0" dirty="0">
                <a:ln>
                  <a:noFill/>
                </a:ln>
                <a:solidFill>
                  <a:sysClr val="windowText" lastClr="000000"/>
                </a:solidFill>
                <a:effectLst/>
                <a:uLnTx/>
                <a:uFillTx/>
                <a:ea typeface="+mj-ea"/>
                <a:cs typeface="+mj-cs"/>
              </a:endParaRPr>
            </a:p>
          </p:txBody>
        </p:sp>
        <p:sp>
          <p:nvSpPr>
            <p:cNvPr id="44" name="TextBox 43">
              <a:extLst>
                <a:ext uri="{FF2B5EF4-FFF2-40B4-BE49-F238E27FC236}">
                  <a16:creationId xmlns:a16="http://schemas.microsoft.com/office/drawing/2014/main" id="{98D743EC-F26E-48DB-A8F3-3048D59C3729}"/>
                </a:ext>
              </a:extLst>
            </p:cNvPr>
            <p:cNvSpPr txBox="1"/>
            <p:nvPr/>
          </p:nvSpPr>
          <p:spPr>
            <a:xfrm>
              <a:off x="1818287" y="6475362"/>
              <a:ext cx="6962239"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2015-16. .</a:t>
              </a:r>
            </a:p>
          </p:txBody>
        </p:sp>
        <p:pic>
          <p:nvPicPr>
            <p:cNvPr id="3" name="Picture 2">
              <a:extLst>
                <a:ext uri="{FF2B5EF4-FFF2-40B4-BE49-F238E27FC236}">
                  <a16:creationId xmlns:a16="http://schemas.microsoft.com/office/drawing/2014/main" id="{E0FFAFBF-FD7B-456D-89C0-BBC02697D424}"/>
                </a:ext>
              </a:extLst>
            </p:cNvPr>
            <p:cNvPicPr>
              <a:picLocks noChangeAspect="1"/>
            </p:cNvPicPr>
            <p:nvPr/>
          </p:nvPicPr>
          <p:blipFill>
            <a:blip r:embed="rId4"/>
            <a:stretch>
              <a:fillRect/>
            </a:stretch>
          </p:blipFill>
          <p:spPr>
            <a:xfrm>
              <a:off x="1818287" y="3426671"/>
              <a:ext cx="5507426" cy="3021901"/>
            </a:xfrm>
            <a:prstGeom prst="rect">
              <a:avLst/>
            </a:prstGeom>
          </p:spPr>
        </p:pic>
      </p:grpSp>
    </p:spTree>
    <p:extLst>
      <p:ext uri="{BB962C8B-B14F-4D97-AF65-F5344CB8AC3E}">
        <p14:creationId xmlns:p14="http://schemas.microsoft.com/office/powerpoint/2010/main" val="898295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DD550BF60DA468A54AFEC3AB72982" ma:contentTypeVersion="10" ma:contentTypeDescription="Create a new document." ma:contentTypeScope="" ma:versionID="08a08fcf57f67b9470ec83c02028108d">
  <xsd:schema xmlns:xsd="http://www.w3.org/2001/XMLSchema" xmlns:xs="http://www.w3.org/2001/XMLSchema" xmlns:p="http://schemas.microsoft.com/office/2006/metadata/properties" xmlns:ns1="http://schemas.microsoft.com/sharepoint/v3" xmlns:ns2="a11b01ed-ffc5-4866-baf9-c8cf61ca4d0c" xmlns:ns3="fa1dae47-e1dc-4fc5-b662-c8a1228b6251" xmlns:ns4="http://schemas.microsoft.com/sharepoint/v4" targetNamespace="http://schemas.microsoft.com/office/2006/metadata/properties" ma:root="true" ma:fieldsID="201c685f0c21468860432601a2c0a76c" ns1:_="" ns2:_="" ns3:_="" ns4:_="">
    <xsd:import namespace="http://schemas.microsoft.com/sharepoint/v3"/>
    <xsd:import namespace="a11b01ed-ffc5-4866-baf9-c8cf61ca4d0c"/>
    <xsd:import namespace="fa1dae47-e1dc-4fc5-b662-c8a1228b6251"/>
    <xsd:import namespace="http://schemas.microsoft.com/sharepoint/v4"/>
    <xsd:element name="properties">
      <xsd:complexType>
        <xsd:sequence>
          <xsd:element name="documentManagement">
            <xsd:complexType>
              <xsd:all>
                <xsd:element ref="ns2:Meeting" minOccurs="0"/>
                <xsd:element ref="ns1:URL" minOccurs="0"/>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9" nillable="true" ma:displayName="URL" ma:description="/adpc/MeetingDocuments/filename.filenameExtension"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11b01ed-ffc5-4866-baf9-c8cf61ca4d0c" elementFormDefault="qualified">
    <xsd:import namespace="http://schemas.microsoft.com/office/2006/documentManagement/types"/>
    <xsd:import namespace="http://schemas.microsoft.com/office/infopath/2007/PartnerControls"/>
    <xsd:element name="Meeting" ma:index="8" nillable="true" ma:displayName="Meeting" ma:list="{96e69c6d-b6c7-4e3c-ba3e-00ad0a1a1051}" ma:internalName="Meeting" ma:readOnly="false" ma:showField="Meeting_x0020_Lookup_x0020_Ref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fa1dae47-e1dc-4fc5-b662-c8a1228b62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 xsi:nil="true"/>
      <Description xsi:nil="true"/>
    </URL>
    <Meeting xmlns="a11b01ed-ffc5-4866-baf9-c8cf61ca4d0c">49</Meeting>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1931A-2147-41F5-8C14-1844D0C5F34D}"/>
</file>

<file path=customXml/itemProps2.xml><?xml version="1.0" encoding="utf-8"?>
<ds:datastoreItem xmlns:ds="http://schemas.openxmlformats.org/officeDocument/2006/customXml" ds:itemID="{61D9D60A-32D8-4A88-8E59-5A3C55BADBDE}"/>
</file>

<file path=customXml/itemProps3.xml><?xml version="1.0" encoding="utf-8"?>
<ds:datastoreItem xmlns:ds="http://schemas.openxmlformats.org/officeDocument/2006/customXml" ds:itemID="{67AB17F1-172C-4CED-9F73-A5177608E615}"/>
</file>

<file path=docProps/app.xml><?xml version="1.0" encoding="utf-8"?>
<Properties xmlns="http://schemas.openxmlformats.org/officeDocument/2006/extended-properties" xmlns:vt="http://schemas.openxmlformats.org/officeDocument/2006/docPropsVTypes">
  <TotalTime>29986</TotalTime>
  <Words>1568</Words>
  <Application>Microsoft Office PowerPoint</Application>
  <PresentationFormat>On-screen Show (4:3)</PresentationFormat>
  <Paragraphs>194</Paragraphs>
  <Slides>25</Slides>
  <Notes>22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Symbol</vt:lpstr>
      <vt:lpstr>Organic</vt:lpstr>
      <vt:lpstr>PowerPoint Presentation</vt:lpstr>
      <vt:lpstr>Welcome!</vt:lpstr>
      <vt:lpstr>Overview of the Planning Process</vt:lpstr>
      <vt:lpstr>Strategic Planning Outcomes</vt:lpstr>
      <vt:lpstr>Strategic Planning Outcomes</vt:lpstr>
      <vt:lpstr>Strategic Planning Process ~ Step 1</vt:lpstr>
      <vt:lpstr>Strategic Planning Process ~  Step 2</vt:lpstr>
      <vt:lpstr>Substance Use Disorders</vt:lpstr>
      <vt:lpstr>Substance Use Disorders</vt:lpstr>
      <vt:lpstr>Treatment for Substance Use Disorders</vt:lpstr>
      <vt:lpstr>Alcohol and Drug-Related Deaths</vt:lpstr>
      <vt:lpstr>Alcohol and Drug Related Deaths</vt:lpstr>
      <vt:lpstr>Alcohol and Drug Related Deaths</vt:lpstr>
      <vt:lpstr>AOD-Related Social Issues in Oregon*</vt:lpstr>
      <vt:lpstr>AOD-Related Social Issues in Oregon*</vt:lpstr>
      <vt:lpstr>PowerPoint Presentation</vt:lpstr>
      <vt:lpstr>State and Local Systems Assessment</vt:lpstr>
      <vt:lpstr>Strategic Planning Process ~ Step 3</vt:lpstr>
      <vt:lpstr>Strategic Planning Process ~ Step 4</vt:lpstr>
      <vt:lpstr>PowerPoint Presentation</vt:lpstr>
      <vt:lpstr>Systems Assessment</vt:lpstr>
      <vt:lpstr>The ability to develop, communicate, and carry out a vision for the common good based on mutual trust and respect, and collaborative, inclusive and effective methods.</vt:lpstr>
      <vt:lpstr>The combination of knowledge, experience and abilities needed to solve problems and implement change</vt:lpstr>
      <vt:lpstr>Practices or actions that have been documented to produce desired results, which are performed to achieve a given 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ADPC Community Meeting Presentation (May-June 2019)</dc:title>
  <dc:creator>Laurie Sutter</dc:creator>
  <cp:lastModifiedBy>Laurie Sutter</cp:lastModifiedBy>
  <cp:revision>52</cp:revision>
  <dcterms:created xsi:type="dcterms:W3CDTF">2019-05-21T19:57:53Z</dcterms:created>
  <dcterms:modified xsi:type="dcterms:W3CDTF">2019-06-19T23:39:55Z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0x010100B54DD550BF60DA468A54AFEC3AB72982</vt:lpwstr>
  </property>
</Properties>
</file>