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drawings/drawing1.xml" ContentType="application/vnd.openxmlformats-officedocument.drawingml.chartshapes+xml"/>
  <Override PartName="/ppt/diagrams/data5.xml" ContentType="application/vnd.openxmlformats-officedocument.drawingml.diagramData+xml"/>
  <Override PartName="/ppt/diagrams/data4.xml" ContentType="application/vnd.openxmlformats-officedocument.drawingml.diagramData+xml"/>
  <Override PartName="/ppt/diagrams/data3.xml" ContentType="application/vnd.openxmlformats-officedocument.drawingml.diagramData+xml"/>
  <Override PartName="/ppt/diagrams/data2.xml" ContentType="application/vnd.openxmlformats-officedocument.drawingml.diagramData+xml"/>
  <Override PartName="/ppt/diagrams/data1.xml" ContentType="application/vnd.openxmlformats-officedocument.drawingml.diagramData+xml"/>
  <Override PartName="/ppt/drawings/drawing4.xml" ContentType="application/vnd.openxmlformats-officedocument.drawingml.chartshapes+xml"/>
  <Override PartName="/ppt/drawings/drawing3.xml" ContentType="application/vnd.openxmlformats-officedocument.drawingml.chartshapes+xml"/>
  <Override PartName="/ppt/drawings/drawing2.xml" ContentType="application/vnd.openxmlformats-officedocument.drawingml.chartshapes+xml"/>
  <Override PartName="/ppt/presentation.xml" ContentType="application/vnd.openxmlformats-officedocument.presentationml.presentation.main+xml"/>
  <Override PartName="/ppt/slides/slide40.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57.xml" ContentType="application/vnd.openxmlformats-officedocument.presentationml.slide+xml"/>
  <Override PartName="/ppt/slides/slide56.xml" ContentType="application/vnd.openxmlformats-officedocument.presentationml.slide+xml"/>
  <Override PartName="/ppt/slides/slide41.xml" ContentType="application/vnd.openxmlformats-officedocument.presentationml.slide+xml"/>
  <Override PartName="/ppt/slides/slide1.xml" ContentType="application/vnd.openxmlformats-officedocument.presentationml.slide+xml"/>
  <Override PartName="/ppt/slides/slide54.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4.xml" ContentType="application/vnd.openxmlformats-officedocument.presentationml.slide+xml"/>
  <Override PartName="/ppt/slides/slide63.xml" ContentType="application/vnd.openxmlformats-officedocument.presentationml.slide+xml"/>
  <Override PartName="/ppt/slides/slide62.xml" ContentType="application/vnd.openxmlformats-officedocument.presentationml.slide+xml"/>
  <Override PartName="/ppt/slides/slide61.xml" ContentType="application/vnd.openxmlformats-officedocument.presentationml.slide+xml"/>
  <Override PartName="/ppt/slides/slide53.xml" ContentType="application/vnd.openxmlformats-officedocument.presentationml.slide+xml"/>
  <Override PartName="/ppt/slides/slide55.xml" ContentType="application/vnd.openxmlformats-officedocument.presentationml.slide+xml"/>
  <Override PartName="/ppt/slides/slide51.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52.xml" ContentType="application/vnd.openxmlformats-officedocument.presentationml.slide+xml"/>
  <Override PartName="/ppt/slides/slide3.xml" ContentType="application/vnd.openxmlformats-officedocument.presentationml.slide+xml"/>
  <Override PartName="/ppt/slides/slide44.xml" ContentType="application/vnd.openxmlformats-officedocument.presentationml.slide+xml"/>
  <Override PartName="/ppt/slides/slide2.xml" ContentType="application/vnd.openxmlformats-officedocument.presentationml.slide+xml"/>
  <Override PartName="/ppt/slides/slide46.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45.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Slides/notesSlide17.xml" ContentType="application/vnd.openxmlformats-officedocument.presentationml.notesSlide+xml"/>
  <Override PartName="/ppt/slideLayouts/slideLayout8.xml" ContentType="application/vnd.openxmlformats-officedocument.presentationml.slideLayou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1.xml" ContentType="application/vnd.openxmlformats-officedocument.presentationml.notesSlide+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notesSlides/notesSlide6.xml" ContentType="application/vnd.openxmlformats-officedocument.presentationml.notesSlide+xml"/>
  <Override PartName="/ppt/notesSlides/notesSlide2.xml" ContentType="application/vnd.openxmlformats-officedocument.presentationml.notesSlide+xml"/>
  <Override PartName="/ppt/notesSlides/notesSlide7.xml" ContentType="application/vnd.openxmlformats-officedocument.presentationml.notesSlide+xml"/>
  <Override PartName="/ppt/notesSlides/notesSlide1.xml" ContentType="application/vnd.openxmlformats-officedocument.presentationml.notesSlide+xml"/>
  <Override PartName="/ppt/slideLayouts/slideLayout2.xml" ContentType="application/vnd.openxmlformats-officedocument.presentationml.slideLayout+xml"/>
  <Override PartName="/ppt/notesSlides/notesSlide5.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notesSlides/notesSlide4.xml" ContentType="application/vnd.openxmlformats-officedocument.presentationml.notesSlide+xml"/>
  <Override PartName="/ppt/notesSlides/notesSlide8.xml" ContentType="application/vnd.openxmlformats-officedocument.presentationml.notesSlide+xml"/>
  <Override PartName="/ppt/slideLayouts/slideLayout7.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slideLayouts/slideLayout10.xml" ContentType="application/vnd.openxmlformats-officedocument.presentationml.slideLayout+xml"/>
  <Override PartName="/ppt/notesSlides/notesSlide10.xml" ContentType="application/vnd.openxmlformats-officedocument.presentationml.notesSlide+xml"/>
  <Override PartName="/ppt/slideLayouts/slideLayout9.xml" ContentType="application/vnd.openxmlformats-officedocument.presentationml.slideLayout+xml"/>
  <Override PartName="/ppt/charts/chart3.xml" ContentType="application/vnd.openxmlformats-officedocument.drawingml.chart+xml"/>
  <Override PartName="/ppt/theme/themeOverride1.xml" ContentType="application/vnd.openxmlformats-officedocument.themeOverride+xml"/>
  <Override PartName="/ppt/charts/chart4.xml" ContentType="application/vnd.openxmlformats-officedocument.drawingml.chart+xml"/>
  <Override PartName="/ppt/theme/theme2.xml" ContentType="application/vnd.openxmlformats-officedocument.theme+xml"/>
  <Override PartName="/ppt/diagrams/colors4.xml" ContentType="application/vnd.openxmlformats-officedocument.drawingml.diagramColors+xml"/>
  <Override PartName="/ppt/theme/themeOverride2.xml" ContentType="application/vnd.openxmlformats-officedocument.themeOverride+xml"/>
  <Override PartName="/ppt/charts/chart5.xml" ContentType="application/vnd.openxmlformats-officedocument.drawingml.chart+xml"/>
  <Override PartName="/ppt/charts/chart2.xml" ContentType="application/vnd.openxmlformats-officedocument.drawingml.chart+xml"/>
  <Override PartName="/ppt/charts/chart1.xml" ContentType="application/vnd.openxmlformats-officedocument.drawingml.chart+xml"/>
  <Override PartName="/ppt/diagrams/drawing4.xml" ContentType="application/vnd.ms-office.drawingml.diagramDrawing+xml"/>
  <Override PartName="/ppt/notesMasters/notesMaster1.xml" ContentType="application/vnd.openxmlformats-officedocument.presentationml.notesMaster+xml"/>
  <Override PartName="/ppt/media/image44.jpg" ContentType="image/jpg"/>
  <Override PartName="/ppt/diagrams/colors5.xml" ContentType="application/vnd.openxmlformats-officedocument.drawingml.diagramColors+xml"/>
  <Override PartName="/ppt/diagrams/quickStyle5.xml" ContentType="application/vnd.openxmlformats-officedocument.drawingml.diagramStyle+xml"/>
  <Override PartName="/ppt/diagrams/layout5.xml" ContentType="application/vnd.openxmlformats-officedocument.drawingml.diagramLayout+xml"/>
  <Override PartName="/ppt/theme/theme1.xml" ContentType="application/vnd.openxmlformats-officedocument.theme+xml"/>
  <Override PartName="/ppt/diagrams/drawing5.xml" ContentType="application/vnd.ms-office.drawingml.diagramDrawing+xml"/>
  <Override PartName="/ppt/diagrams/quickStyle4.xml" ContentType="application/vnd.openxmlformats-officedocument.drawingml.diagramStyle+xml"/>
  <Override PartName="/ppt/diagrams/layout4.xml" ContentType="application/vnd.openxmlformats-officedocument.drawingml.diagramLayout+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rawing1.xml" ContentType="application/vnd.ms-office.drawingml.diagramDrawing+xml"/>
  <Override PartName="/ppt/diagrams/colors1.xml" ContentType="application/vnd.openxmlformats-officedocument.drawingml.diagramColors+xml"/>
  <Override PartName="/ppt/diagrams/layout1.xml" ContentType="application/vnd.openxmlformats-officedocument.drawingml.diagramLayout+xml"/>
  <Override PartName="/ppt/diagrams/quickStyle1.xml" ContentType="application/vnd.openxmlformats-officedocument.drawingml.diagramStyle+xml"/>
  <Override PartName="/ppt/diagrams/layout3.xml" ContentType="application/vnd.openxmlformats-officedocument.drawingml.diagramLayout+xml"/>
  <Override PartName="/ppt/diagrams/drawing3.xml" ContentType="application/vnd.ms-office.drawingml.diagramDrawing+xml"/>
  <Override PartName="/ppt/diagrams/colors3.xml" ContentType="application/vnd.openxmlformats-officedocument.drawingml.diagramColors+xml"/>
  <Override PartName="/ppt/diagrams/quickStyle3.xml" ContentType="application/vnd.openxmlformats-officedocument.drawingml.diagram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66"/>
  </p:notesMasterIdLst>
  <p:sldIdLst>
    <p:sldId id="263" r:id="rId2"/>
    <p:sldId id="264" r:id="rId3"/>
    <p:sldId id="316" r:id="rId4"/>
    <p:sldId id="317" r:id="rId5"/>
    <p:sldId id="318" r:id="rId6"/>
    <p:sldId id="273" r:id="rId7"/>
    <p:sldId id="284" r:id="rId8"/>
    <p:sldId id="289" r:id="rId9"/>
    <p:sldId id="320" r:id="rId10"/>
    <p:sldId id="321" r:id="rId11"/>
    <p:sldId id="322" r:id="rId12"/>
    <p:sldId id="323" r:id="rId13"/>
    <p:sldId id="333" r:id="rId14"/>
    <p:sldId id="334" r:id="rId15"/>
    <p:sldId id="324" r:id="rId16"/>
    <p:sldId id="325" r:id="rId17"/>
    <p:sldId id="326" r:id="rId18"/>
    <p:sldId id="327" r:id="rId19"/>
    <p:sldId id="328" r:id="rId20"/>
    <p:sldId id="329" r:id="rId21"/>
    <p:sldId id="330" r:id="rId22"/>
    <p:sldId id="331" r:id="rId23"/>
    <p:sldId id="283" r:id="rId24"/>
    <p:sldId id="335" r:id="rId25"/>
    <p:sldId id="336" r:id="rId26"/>
    <p:sldId id="337" r:id="rId27"/>
    <p:sldId id="338" r:id="rId28"/>
    <p:sldId id="339" r:id="rId29"/>
    <p:sldId id="363" r:id="rId30"/>
    <p:sldId id="364" r:id="rId31"/>
    <p:sldId id="365" r:id="rId32"/>
    <p:sldId id="366" r:id="rId33"/>
    <p:sldId id="367" r:id="rId34"/>
    <p:sldId id="368" r:id="rId35"/>
    <p:sldId id="369" r:id="rId36"/>
    <p:sldId id="370" r:id="rId37"/>
    <p:sldId id="340" r:id="rId38"/>
    <p:sldId id="371" r:id="rId39"/>
    <p:sldId id="341" r:id="rId40"/>
    <p:sldId id="342" r:id="rId41"/>
    <p:sldId id="272" r:id="rId42"/>
    <p:sldId id="344" r:id="rId43"/>
    <p:sldId id="345" r:id="rId44"/>
    <p:sldId id="346" r:id="rId45"/>
    <p:sldId id="347" r:id="rId46"/>
    <p:sldId id="348" r:id="rId47"/>
    <p:sldId id="349" r:id="rId48"/>
    <p:sldId id="350" r:id="rId49"/>
    <p:sldId id="351" r:id="rId50"/>
    <p:sldId id="352" r:id="rId51"/>
    <p:sldId id="353" r:id="rId52"/>
    <p:sldId id="354" r:id="rId53"/>
    <p:sldId id="355" r:id="rId54"/>
    <p:sldId id="356" r:id="rId55"/>
    <p:sldId id="357" r:id="rId56"/>
    <p:sldId id="358" r:id="rId57"/>
    <p:sldId id="359" r:id="rId58"/>
    <p:sldId id="276" r:id="rId59"/>
    <p:sldId id="270" r:id="rId60"/>
    <p:sldId id="361" r:id="rId61"/>
    <p:sldId id="362" r:id="rId62"/>
    <p:sldId id="343" r:id="rId63"/>
    <p:sldId id="360" r:id="rId64"/>
    <p:sldId id="278" r:id="rId6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customXml" Target="../customXml/item2.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customXml" Target="../customXml/item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5.xlsx"/></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6.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7.7223456042353686E-2"/>
          <c:y val="9.7961212295271605E-2"/>
          <c:w val="0.85865917401350467"/>
          <c:h val="0.58228067236276315"/>
        </c:manualLayout>
      </c:layout>
      <c:barChart>
        <c:barDir val="col"/>
        <c:grouping val="stacked"/>
        <c:varyColors val="0"/>
        <c:ser>
          <c:idx val="1"/>
          <c:order val="1"/>
          <c:tx>
            <c:strRef>
              <c:f>Sheet1!$A$7</c:f>
              <c:strCache>
                <c:ptCount val="1"/>
                <c:pt idx="0">
                  <c:v>Grant Pendleton Range</c:v>
                </c:pt>
              </c:strCache>
            </c:strRef>
          </c:tx>
          <c:invertIfNegative val="0"/>
          <c:cat>
            <c:numRef>
              <c:f>Sheet1!$B$5:$AE$5</c:f>
              <c:numCache>
                <c:formatCode>mmm\-yy</c:formatCode>
                <c:ptCount val="30"/>
                <c:pt idx="0">
                  <c:v>43160</c:v>
                </c:pt>
                <c:pt idx="1">
                  <c:v>43191</c:v>
                </c:pt>
                <c:pt idx="2">
                  <c:v>43221</c:v>
                </c:pt>
                <c:pt idx="3">
                  <c:v>43252</c:v>
                </c:pt>
                <c:pt idx="4">
                  <c:v>43282</c:v>
                </c:pt>
                <c:pt idx="5">
                  <c:v>43313</c:v>
                </c:pt>
                <c:pt idx="6">
                  <c:v>43344</c:v>
                </c:pt>
                <c:pt idx="7">
                  <c:v>43374</c:v>
                </c:pt>
                <c:pt idx="8">
                  <c:v>43405</c:v>
                </c:pt>
                <c:pt idx="9">
                  <c:v>43435</c:v>
                </c:pt>
                <c:pt idx="10">
                  <c:v>43466</c:v>
                </c:pt>
                <c:pt idx="11">
                  <c:v>43497</c:v>
                </c:pt>
                <c:pt idx="12">
                  <c:v>43525</c:v>
                </c:pt>
                <c:pt idx="13">
                  <c:v>43556</c:v>
                </c:pt>
                <c:pt idx="14">
                  <c:v>43586</c:v>
                </c:pt>
                <c:pt idx="15">
                  <c:v>43617</c:v>
                </c:pt>
                <c:pt idx="16">
                  <c:v>43647</c:v>
                </c:pt>
                <c:pt idx="17">
                  <c:v>43678</c:v>
                </c:pt>
                <c:pt idx="18">
                  <c:v>43709</c:v>
                </c:pt>
                <c:pt idx="19">
                  <c:v>43739</c:v>
                </c:pt>
                <c:pt idx="20">
                  <c:v>43770</c:v>
                </c:pt>
                <c:pt idx="21">
                  <c:v>43800</c:v>
                </c:pt>
                <c:pt idx="22">
                  <c:v>43831</c:v>
                </c:pt>
                <c:pt idx="23">
                  <c:v>43862</c:v>
                </c:pt>
                <c:pt idx="24">
                  <c:v>43891</c:v>
                </c:pt>
                <c:pt idx="25">
                  <c:v>43922</c:v>
                </c:pt>
                <c:pt idx="26">
                  <c:v>43952</c:v>
                </c:pt>
                <c:pt idx="27">
                  <c:v>43983</c:v>
                </c:pt>
                <c:pt idx="28">
                  <c:v>44013</c:v>
                </c:pt>
                <c:pt idx="29">
                  <c:v>44044</c:v>
                </c:pt>
              </c:numCache>
            </c:numRef>
          </c:cat>
          <c:val>
            <c:numRef>
              <c:f>Sheet1!$B$7:$AE$7</c:f>
              <c:numCache>
                <c:formatCode>_("$"* #,##0_);_("$"* \(#,##0\);_("$"* "-"??_);_(@_)</c:formatCode>
                <c:ptCount val="30"/>
                <c:pt idx="0">
                  <c:v>15000</c:v>
                </c:pt>
                <c:pt idx="1">
                  <c:v>15000</c:v>
                </c:pt>
                <c:pt idx="2">
                  <c:v>15000</c:v>
                </c:pt>
                <c:pt idx="3">
                  <c:v>15000</c:v>
                </c:pt>
                <c:pt idx="4">
                  <c:v>15000</c:v>
                </c:pt>
                <c:pt idx="5">
                  <c:v>15000</c:v>
                </c:pt>
                <c:pt idx="6">
                  <c:v>14250</c:v>
                </c:pt>
                <c:pt idx="7">
                  <c:v>14250</c:v>
                </c:pt>
                <c:pt idx="8">
                  <c:v>13500</c:v>
                </c:pt>
                <c:pt idx="9">
                  <c:v>13500</c:v>
                </c:pt>
                <c:pt idx="10">
                  <c:v>12750</c:v>
                </c:pt>
                <c:pt idx="11">
                  <c:v>12750</c:v>
                </c:pt>
                <c:pt idx="12">
                  <c:v>12000</c:v>
                </c:pt>
                <c:pt idx="13">
                  <c:v>12000</c:v>
                </c:pt>
                <c:pt idx="14">
                  <c:v>11250</c:v>
                </c:pt>
                <c:pt idx="15">
                  <c:v>10500</c:v>
                </c:pt>
                <c:pt idx="16">
                  <c:v>9750</c:v>
                </c:pt>
                <c:pt idx="17">
                  <c:v>9000</c:v>
                </c:pt>
                <c:pt idx="18">
                  <c:v>8250</c:v>
                </c:pt>
                <c:pt idx="19" formatCode="General">
                  <c:v>7500</c:v>
                </c:pt>
                <c:pt idx="20" formatCode="General">
                  <c:v>6750</c:v>
                </c:pt>
                <c:pt idx="21" formatCode="General">
                  <c:v>6000</c:v>
                </c:pt>
                <c:pt idx="22" formatCode="General">
                  <c:v>5250</c:v>
                </c:pt>
                <c:pt idx="23" formatCode="General">
                  <c:v>4500</c:v>
                </c:pt>
                <c:pt idx="24" formatCode="General">
                  <c:v>3750</c:v>
                </c:pt>
                <c:pt idx="25" formatCode="General">
                  <c:v>3000</c:v>
                </c:pt>
                <c:pt idx="26" formatCode="General">
                  <c:v>2250</c:v>
                </c:pt>
                <c:pt idx="27" formatCode="General">
                  <c:v>1500</c:v>
                </c:pt>
                <c:pt idx="28" formatCode="General">
                  <c:v>750</c:v>
                </c:pt>
                <c:pt idx="29" formatCode="General">
                  <c:v>0</c:v>
                </c:pt>
              </c:numCache>
            </c:numRef>
          </c:val>
        </c:ser>
        <c:ser>
          <c:idx val="2"/>
          <c:order val="2"/>
          <c:tx>
            <c:strRef>
              <c:f>Sheet1!$A$8</c:f>
              <c:strCache>
                <c:ptCount val="1"/>
                <c:pt idx="0">
                  <c:v>Grant Tillamook Range</c:v>
                </c:pt>
              </c:strCache>
            </c:strRef>
          </c:tx>
          <c:invertIfNegative val="0"/>
          <c:cat>
            <c:numRef>
              <c:f>Sheet1!$B$5:$AE$5</c:f>
              <c:numCache>
                <c:formatCode>mmm\-yy</c:formatCode>
                <c:ptCount val="30"/>
                <c:pt idx="0">
                  <c:v>43160</c:v>
                </c:pt>
                <c:pt idx="1">
                  <c:v>43191</c:v>
                </c:pt>
                <c:pt idx="2">
                  <c:v>43221</c:v>
                </c:pt>
                <c:pt idx="3">
                  <c:v>43252</c:v>
                </c:pt>
                <c:pt idx="4">
                  <c:v>43282</c:v>
                </c:pt>
                <c:pt idx="5">
                  <c:v>43313</c:v>
                </c:pt>
                <c:pt idx="6">
                  <c:v>43344</c:v>
                </c:pt>
                <c:pt idx="7">
                  <c:v>43374</c:v>
                </c:pt>
                <c:pt idx="8">
                  <c:v>43405</c:v>
                </c:pt>
                <c:pt idx="9">
                  <c:v>43435</c:v>
                </c:pt>
                <c:pt idx="10">
                  <c:v>43466</c:v>
                </c:pt>
                <c:pt idx="11">
                  <c:v>43497</c:v>
                </c:pt>
                <c:pt idx="12">
                  <c:v>43525</c:v>
                </c:pt>
                <c:pt idx="13">
                  <c:v>43556</c:v>
                </c:pt>
                <c:pt idx="14">
                  <c:v>43586</c:v>
                </c:pt>
                <c:pt idx="15">
                  <c:v>43617</c:v>
                </c:pt>
                <c:pt idx="16">
                  <c:v>43647</c:v>
                </c:pt>
                <c:pt idx="17">
                  <c:v>43678</c:v>
                </c:pt>
                <c:pt idx="18">
                  <c:v>43709</c:v>
                </c:pt>
                <c:pt idx="19">
                  <c:v>43739</c:v>
                </c:pt>
                <c:pt idx="20">
                  <c:v>43770</c:v>
                </c:pt>
                <c:pt idx="21">
                  <c:v>43800</c:v>
                </c:pt>
                <c:pt idx="22">
                  <c:v>43831</c:v>
                </c:pt>
                <c:pt idx="23">
                  <c:v>43862</c:v>
                </c:pt>
                <c:pt idx="24">
                  <c:v>43891</c:v>
                </c:pt>
                <c:pt idx="25">
                  <c:v>43922</c:v>
                </c:pt>
                <c:pt idx="26">
                  <c:v>43952</c:v>
                </c:pt>
                <c:pt idx="27">
                  <c:v>43983</c:v>
                </c:pt>
                <c:pt idx="28">
                  <c:v>44013</c:v>
                </c:pt>
                <c:pt idx="29">
                  <c:v>44044</c:v>
                </c:pt>
              </c:numCache>
            </c:numRef>
          </c:cat>
          <c:val>
            <c:numRef>
              <c:f>Sheet1!$B$8:$AE$8</c:f>
              <c:numCache>
                <c:formatCode>_("$"* #,##0_);_("$"* \(#,##0\);_("$"* "-"??_);_(@_)</c:formatCode>
                <c:ptCount val="30"/>
                <c:pt idx="0">
                  <c:v>15000</c:v>
                </c:pt>
                <c:pt idx="1">
                  <c:v>15000</c:v>
                </c:pt>
                <c:pt idx="2">
                  <c:v>15000</c:v>
                </c:pt>
                <c:pt idx="3">
                  <c:v>15000</c:v>
                </c:pt>
                <c:pt idx="4">
                  <c:v>15000</c:v>
                </c:pt>
                <c:pt idx="5">
                  <c:v>15000</c:v>
                </c:pt>
                <c:pt idx="6">
                  <c:v>14250</c:v>
                </c:pt>
                <c:pt idx="7">
                  <c:v>14250</c:v>
                </c:pt>
                <c:pt idx="8">
                  <c:v>13500</c:v>
                </c:pt>
                <c:pt idx="9">
                  <c:v>13500</c:v>
                </c:pt>
                <c:pt idx="10">
                  <c:v>12750</c:v>
                </c:pt>
                <c:pt idx="11">
                  <c:v>12750</c:v>
                </c:pt>
                <c:pt idx="12">
                  <c:v>12000</c:v>
                </c:pt>
                <c:pt idx="13">
                  <c:v>12000</c:v>
                </c:pt>
                <c:pt idx="14">
                  <c:v>11250</c:v>
                </c:pt>
                <c:pt idx="15">
                  <c:v>10500</c:v>
                </c:pt>
                <c:pt idx="16">
                  <c:v>9750</c:v>
                </c:pt>
                <c:pt idx="17">
                  <c:v>9000</c:v>
                </c:pt>
                <c:pt idx="18">
                  <c:v>8250</c:v>
                </c:pt>
                <c:pt idx="19" formatCode="General">
                  <c:v>7500</c:v>
                </c:pt>
                <c:pt idx="20" formatCode="General">
                  <c:v>6750</c:v>
                </c:pt>
                <c:pt idx="21" formatCode="General">
                  <c:v>6000</c:v>
                </c:pt>
                <c:pt idx="22" formatCode="General">
                  <c:v>5250</c:v>
                </c:pt>
                <c:pt idx="23" formatCode="General">
                  <c:v>4500</c:v>
                </c:pt>
                <c:pt idx="24" formatCode="General">
                  <c:v>3750</c:v>
                </c:pt>
                <c:pt idx="25" formatCode="General">
                  <c:v>3000</c:v>
                </c:pt>
                <c:pt idx="26" formatCode="General">
                  <c:v>2250</c:v>
                </c:pt>
                <c:pt idx="27" formatCode="General">
                  <c:v>1500</c:v>
                </c:pt>
                <c:pt idx="28" formatCode="General">
                  <c:v>750</c:v>
                </c:pt>
                <c:pt idx="29" formatCode="General">
                  <c:v>0</c:v>
                </c:pt>
              </c:numCache>
            </c:numRef>
          </c:val>
        </c:ser>
        <c:ser>
          <c:idx val="3"/>
          <c:order val="3"/>
          <c:tx>
            <c:strRef>
              <c:f>Sheet1!$A$9</c:f>
              <c:strCache>
                <c:ptCount val="1"/>
                <c:pt idx="0">
                  <c:v>Grant Warm Springs Range</c:v>
                </c:pt>
              </c:strCache>
            </c:strRef>
          </c:tx>
          <c:invertIfNegative val="0"/>
          <c:cat>
            <c:numRef>
              <c:f>Sheet1!$B$5:$AE$5</c:f>
              <c:numCache>
                <c:formatCode>mmm\-yy</c:formatCode>
                <c:ptCount val="30"/>
                <c:pt idx="0">
                  <c:v>43160</c:v>
                </c:pt>
                <c:pt idx="1">
                  <c:v>43191</c:v>
                </c:pt>
                <c:pt idx="2">
                  <c:v>43221</c:v>
                </c:pt>
                <c:pt idx="3">
                  <c:v>43252</c:v>
                </c:pt>
                <c:pt idx="4">
                  <c:v>43282</c:v>
                </c:pt>
                <c:pt idx="5">
                  <c:v>43313</c:v>
                </c:pt>
                <c:pt idx="6">
                  <c:v>43344</c:v>
                </c:pt>
                <c:pt idx="7">
                  <c:v>43374</c:v>
                </c:pt>
                <c:pt idx="8">
                  <c:v>43405</c:v>
                </c:pt>
                <c:pt idx="9">
                  <c:v>43435</c:v>
                </c:pt>
                <c:pt idx="10">
                  <c:v>43466</c:v>
                </c:pt>
                <c:pt idx="11">
                  <c:v>43497</c:v>
                </c:pt>
                <c:pt idx="12">
                  <c:v>43525</c:v>
                </c:pt>
                <c:pt idx="13">
                  <c:v>43556</c:v>
                </c:pt>
                <c:pt idx="14">
                  <c:v>43586</c:v>
                </c:pt>
                <c:pt idx="15">
                  <c:v>43617</c:v>
                </c:pt>
                <c:pt idx="16">
                  <c:v>43647</c:v>
                </c:pt>
                <c:pt idx="17">
                  <c:v>43678</c:v>
                </c:pt>
                <c:pt idx="18">
                  <c:v>43709</c:v>
                </c:pt>
                <c:pt idx="19">
                  <c:v>43739</c:v>
                </c:pt>
                <c:pt idx="20">
                  <c:v>43770</c:v>
                </c:pt>
                <c:pt idx="21">
                  <c:v>43800</c:v>
                </c:pt>
                <c:pt idx="22">
                  <c:v>43831</c:v>
                </c:pt>
                <c:pt idx="23">
                  <c:v>43862</c:v>
                </c:pt>
                <c:pt idx="24">
                  <c:v>43891</c:v>
                </c:pt>
                <c:pt idx="25">
                  <c:v>43922</c:v>
                </c:pt>
                <c:pt idx="26">
                  <c:v>43952</c:v>
                </c:pt>
                <c:pt idx="27">
                  <c:v>43983</c:v>
                </c:pt>
                <c:pt idx="28">
                  <c:v>44013</c:v>
                </c:pt>
                <c:pt idx="29">
                  <c:v>44044</c:v>
                </c:pt>
              </c:numCache>
            </c:numRef>
          </c:cat>
          <c:val>
            <c:numRef>
              <c:f>Sheet1!$B$9:$AE$9</c:f>
              <c:numCache>
                <c:formatCode>_("$"* #,##0_);_("$"* \(#,##0\);_("$"* "-"??_);_(@_)</c:formatCode>
                <c:ptCount val="30"/>
                <c:pt idx="0">
                  <c:v>15000</c:v>
                </c:pt>
                <c:pt idx="1">
                  <c:v>15000</c:v>
                </c:pt>
                <c:pt idx="2">
                  <c:v>15000</c:v>
                </c:pt>
                <c:pt idx="3">
                  <c:v>15000</c:v>
                </c:pt>
                <c:pt idx="4">
                  <c:v>15000</c:v>
                </c:pt>
                <c:pt idx="5">
                  <c:v>15000</c:v>
                </c:pt>
                <c:pt idx="6">
                  <c:v>14250</c:v>
                </c:pt>
                <c:pt idx="7">
                  <c:v>14250</c:v>
                </c:pt>
                <c:pt idx="8">
                  <c:v>13500</c:v>
                </c:pt>
                <c:pt idx="9">
                  <c:v>13500</c:v>
                </c:pt>
                <c:pt idx="10">
                  <c:v>12750</c:v>
                </c:pt>
                <c:pt idx="11">
                  <c:v>12750</c:v>
                </c:pt>
                <c:pt idx="12">
                  <c:v>12000</c:v>
                </c:pt>
                <c:pt idx="13">
                  <c:v>12000</c:v>
                </c:pt>
                <c:pt idx="14">
                  <c:v>11250</c:v>
                </c:pt>
                <c:pt idx="15">
                  <c:v>10500</c:v>
                </c:pt>
                <c:pt idx="16">
                  <c:v>9750</c:v>
                </c:pt>
                <c:pt idx="17">
                  <c:v>9000</c:v>
                </c:pt>
                <c:pt idx="18">
                  <c:v>8250</c:v>
                </c:pt>
                <c:pt idx="19" formatCode="General">
                  <c:v>7500</c:v>
                </c:pt>
                <c:pt idx="20" formatCode="General">
                  <c:v>6750</c:v>
                </c:pt>
                <c:pt idx="21" formatCode="General">
                  <c:v>6000</c:v>
                </c:pt>
                <c:pt idx="22" formatCode="General">
                  <c:v>5250</c:v>
                </c:pt>
                <c:pt idx="23" formatCode="General">
                  <c:v>4500</c:v>
                </c:pt>
                <c:pt idx="24" formatCode="General">
                  <c:v>3750</c:v>
                </c:pt>
                <c:pt idx="25" formatCode="General">
                  <c:v>3000</c:v>
                </c:pt>
                <c:pt idx="26" formatCode="General">
                  <c:v>2250</c:v>
                </c:pt>
                <c:pt idx="27" formatCode="General">
                  <c:v>1500</c:v>
                </c:pt>
                <c:pt idx="28" formatCode="General">
                  <c:v>750</c:v>
                </c:pt>
                <c:pt idx="29" formatCode="General">
                  <c:v>0</c:v>
                </c:pt>
              </c:numCache>
            </c:numRef>
          </c:val>
        </c:ser>
        <c:dLbls>
          <c:showLegendKey val="0"/>
          <c:showVal val="0"/>
          <c:showCatName val="0"/>
          <c:showSerName val="0"/>
          <c:showPercent val="0"/>
          <c:showBubbleSize val="0"/>
        </c:dLbls>
        <c:gapWidth val="150"/>
        <c:overlap val="100"/>
        <c:axId val="114562944"/>
        <c:axId val="114564480"/>
      </c:barChart>
      <c:lineChart>
        <c:grouping val="standard"/>
        <c:varyColors val="0"/>
        <c:ser>
          <c:idx val="0"/>
          <c:order val="0"/>
          <c:tx>
            <c:strRef>
              <c:f>Sheet1!$A$6</c:f>
              <c:strCache>
                <c:ptCount val="1"/>
                <c:pt idx="0">
                  <c:v>% Range Contribution</c:v>
                </c:pt>
              </c:strCache>
            </c:strRef>
          </c:tx>
          <c:marker>
            <c:symbol val="none"/>
          </c:marker>
          <c:cat>
            <c:numRef>
              <c:f>Sheet1!$B$5:$AE$5</c:f>
              <c:numCache>
                <c:formatCode>mmm\-yy</c:formatCode>
                <c:ptCount val="30"/>
                <c:pt idx="0">
                  <c:v>43160</c:v>
                </c:pt>
                <c:pt idx="1">
                  <c:v>43191</c:v>
                </c:pt>
                <c:pt idx="2">
                  <c:v>43221</c:v>
                </c:pt>
                <c:pt idx="3">
                  <c:v>43252</c:v>
                </c:pt>
                <c:pt idx="4">
                  <c:v>43282</c:v>
                </c:pt>
                <c:pt idx="5">
                  <c:v>43313</c:v>
                </c:pt>
                <c:pt idx="6">
                  <c:v>43344</c:v>
                </c:pt>
                <c:pt idx="7">
                  <c:v>43374</c:v>
                </c:pt>
                <c:pt idx="8">
                  <c:v>43405</c:v>
                </c:pt>
                <c:pt idx="9">
                  <c:v>43435</c:v>
                </c:pt>
                <c:pt idx="10">
                  <c:v>43466</c:v>
                </c:pt>
                <c:pt idx="11">
                  <c:v>43497</c:v>
                </c:pt>
                <c:pt idx="12">
                  <c:v>43525</c:v>
                </c:pt>
                <c:pt idx="13">
                  <c:v>43556</c:v>
                </c:pt>
                <c:pt idx="14">
                  <c:v>43586</c:v>
                </c:pt>
                <c:pt idx="15">
                  <c:v>43617</c:v>
                </c:pt>
                <c:pt idx="16">
                  <c:v>43647</c:v>
                </c:pt>
                <c:pt idx="17">
                  <c:v>43678</c:v>
                </c:pt>
                <c:pt idx="18">
                  <c:v>43709</c:v>
                </c:pt>
                <c:pt idx="19">
                  <c:v>43739</c:v>
                </c:pt>
                <c:pt idx="20">
                  <c:v>43770</c:v>
                </c:pt>
                <c:pt idx="21">
                  <c:v>43800</c:v>
                </c:pt>
                <c:pt idx="22">
                  <c:v>43831</c:v>
                </c:pt>
                <c:pt idx="23">
                  <c:v>43862</c:v>
                </c:pt>
                <c:pt idx="24">
                  <c:v>43891</c:v>
                </c:pt>
                <c:pt idx="25">
                  <c:v>43922</c:v>
                </c:pt>
                <c:pt idx="26">
                  <c:v>43952</c:v>
                </c:pt>
                <c:pt idx="27">
                  <c:v>43983</c:v>
                </c:pt>
                <c:pt idx="28">
                  <c:v>44013</c:v>
                </c:pt>
                <c:pt idx="29">
                  <c:v>44044</c:v>
                </c:pt>
              </c:numCache>
            </c:numRef>
          </c:cat>
          <c:val>
            <c:numRef>
              <c:f>Sheet1!$B$6:$AE$6</c:f>
              <c:numCache>
                <c:formatCode>0%</c:formatCode>
                <c:ptCount val="30"/>
                <c:pt idx="0">
                  <c:v>0</c:v>
                </c:pt>
                <c:pt idx="1">
                  <c:v>0</c:v>
                </c:pt>
                <c:pt idx="2">
                  <c:v>0</c:v>
                </c:pt>
                <c:pt idx="3">
                  <c:v>0</c:v>
                </c:pt>
                <c:pt idx="4" formatCode="0.0%">
                  <c:v>0</c:v>
                </c:pt>
                <c:pt idx="5">
                  <c:v>0</c:v>
                </c:pt>
                <c:pt idx="6">
                  <c:v>0.05</c:v>
                </c:pt>
                <c:pt idx="7">
                  <c:v>0.05</c:v>
                </c:pt>
                <c:pt idx="8">
                  <c:v>0.1</c:v>
                </c:pt>
                <c:pt idx="9">
                  <c:v>0.1</c:v>
                </c:pt>
                <c:pt idx="10">
                  <c:v>0.15</c:v>
                </c:pt>
                <c:pt idx="11">
                  <c:v>0.15</c:v>
                </c:pt>
                <c:pt idx="12">
                  <c:v>0.2</c:v>
                </c:pt>
                <c:pt idx="13">
                  <c:v>0.2</c:v>
                </c:pt>
                <c:pt idx="14">
                  <c:v>0.25</c:v>
                </c:pt>
                <c:pt idx="15">
                  <c:v>0.3</c:v>
                </c:pt>
                <c:pt idx="16">
                  <c:v>0.35</c:v>
                </c:pt>
                <c:pt idx="17">
                  <c:v>0.4</c:v>
                </c:pt>
                <c:pt idx="18" formatCode="General">
                  <c:v>0.45</c:v>
                </c:pt>
                <c:pt idx="19" formatCode="General">
                  <c:v>0.5</c:v>
                </c:pt>
                <c:pt idx="20" formatCode="General">
                  <c:v>0.55000000000000004</c:v>
                </c:pt>
                <c:pt idx="21" formatCode="General">
                  <c:v>0.6</c:v>
                </c:pt>
                <c:pt idx="22" formatCode="General">
                  <c:v>0.65</c:v>
                </c:pt>
                <c:pt idx="23" formatCode="General">
                  <c:v>0.7</c:v>
                </c:pt>
                <c:pt idx="24" formatCode="General">
                  <c:v>0.75</c:v>
                </c:pt>
                <c:pt idx="25" formatCode="General">
                  <c:v>0.8</c:v>
                </c:pt>
                <c:pt idx="26" formatCode="General">
                  <c:v>0.85</c:v>
                </c:pt>
                <c:pt idx="27" formatCode="General">
                  <c:v>0.9</c:v>
                </c:pt>
                <c:pt idx="28" formatCode="General">
                  <c:v>0.95</c:v>
                </c:pt>
                <c:pt idx="29" formatCode="General">
                  <c:v>1</c:v>
                </c:pt>
              </c:numCache>
            </c:numRef>
          </c:val>
          <c:smooth val="0"/>
        </c:ser>
        <c:dLbls>
          <c:showLegendKey val="0"/>
          <c:showVal val="0"/>
          <c:showCatName val="0"/>
          <c:showSerName val="0"/>
          <c:showPercent val="0"/>
          <c:showBubbleSize val="0"/>
        </c:dLbls>
        <c:marker val="1"/>
        <c:smooth val="0"/>
        <c:axId val="114616960"/>
        <c:axId val="114615424"/>
      </c:lineChart>
      <c:dateAx>
        <c:axId val="114562944"/>
        <c:scaling>
          <c:orientation val="minMax"/>
        </c:scaling>
        <c:delete val="0"/>
        <c:axPos val="b"/>
        <c:numFmt formatCode="mmm\-yy" sourceLinked="1"/>
        <c:majorTickMark val="out"/>
        <c:minorTickMark val="none"/>
        <c:tickLblPos val="nextTo"/>
        <c:txPr>
          <a:bodyPr/>
          <a:lstStyle/>
          <a:p>
            <a:pPr>
              <a:defRPr sz="1200"/>
            </a:pPr>
            <a:endParaRPr lang="en-US"/>
          </a:p>
        </c:txPr>
        <c:crossAx val="114564480"/>
        <c:crosses val="autoZero"/>
        <c:auto val="1"/>
        <c:lblOffset val="100"/>
        <c:baseTimeUnit val="months"/>
      </c:dateAx>
      <c:valAx>
        <c:axId val="114564480"/>
        <c:scaling>
          <c:orientation val="minMax"/>
        </c:scaling>
        <c:delete val="0"/>
        <c:axPos val="l"/>
        <c:majorGridlines/>
        <c:numFmt formatCode="_(&quot;$&quot;* #,##0_);_(&quot;$&quot;* \(#,##0\);_(&quot;$&quot;* &quot;-&quot;??_);_(@_)" sourceLinked="1"/>
        <c:majorTickMark val="out"/>
        <c:minorTickMark val="none"/>
        <c:tickLblPos val="nextTo"/>
        <c:txPr>
          <a:bodyPr/>
          <a:lstStyle/>
          <a:p>
            <a:pPr>
              <a:defRPr sz="1200"/>
            </a:pPr>
            <a:endParaRPr lang="en-US"/>
          </a:p>
        </c:txPr>
        <c:crossAx val="114562944"/>
        <c:crosses val="autoZero"/>
        <c:crossBetween val="between"/>
      </c:valAx>
      <c:valAx>
        <c:axId val="114615424"/>
        <c:scaling>
          <c:orientation val="minMax"/>
        </c:scaling>
        <c:delete val="0"/>
        <c:axPos val="r"/>
        <c:numFmt formatCode="0%" sourceLinked="1"/>
        <c:majorTickMark val="out"/>
        <c:minorTickMark val="none"/>
        <c:tickLblPos val="nextTo"/>
        <c:txPr>
          <a:bodyPr/>
          <a:lstStyle/>
          <a:p>
            <a:pPr>
              <a:defRPr sz="1200"/>
            </a:pPr>
            <a:endParaRPr lang="en-US"/>
          </a:p>
        </c:txPr>
        <c:crossAx val="114616960"/>
        <c:crosses val="max"/>
        <c:crossBetween val="between"/>
      </c:valAx>
      <c:dateAx>
        <c:axId val="114616960"/>
        <c:scaling>
          <c:orientation val="minMax"/>
        </c:scaling>
        <c:delete val="1"/>
        <c:axPos val="b"/>
        <c:numFmt formatCode="mmm\-yy" sourceLinked="1"/>
        <c:majorTickMark val="out"/>
        <c:minorTickMark val="none"/>
        <c:tickLblPos val="nextTo"/>
        <c:crossAx val="114615424"/>
        <c:crosses val="autoZero"/>
        <c:auto val="1"/>
        <c:lblOffset val="100"/>
        <c:baseTimeUnit val="months"/>
      </c:dateAx>
    </c:plotArea>
    <c:legend>
      <c:legendPos val="r"/>
      <c:layout>
        <c:manualLayout>
          <c:xMode val="edge"/>
          <c:yMode val="edge"/>
          <c:x val="6.7755905511811029E-2"/>
          <c:y val="0.81347533685948836"/>
          <c:w val="0.1968415326289342"/>
          <c:h val="0.18420282571061597"/>
        </c:manualLayout>
      </c:layout>
      <c:overlay val="0"/>
    </c:legend>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7.5798937613805864E-2"/>
          <c:y val="8.2486957081328055E-2"/>
          <c:w val="0.88366850034156685"/>
          <c:h val="0.83993783909541431"/>
        </c:manualLayout>
      </c:layout>
      <c:barChart>
        <c:barDir val="col"/>
        <c:grouping val="stacked"/>
        <c:varyColors val="0"/>
        <c:ser>
          <c:idx val="1"/>
          <c:order val="1"/>
          <c:tx>
            <c:strRef>
              <c:f>Sheet1!$A$19</c:f>
              <c:strCache>
                <c:ptCount val="1"/>
                <c:pt idx="0">
                  <c:v>Grant Tillamook Range</c:v>
                </c:pt>
              </c:strCache>
            </c:strRef>
          </c:tx>
          <c:invertIfNegative val="0"/>
          <c:cat>
            <c:numRef>
              <c:f>Sheet1!$B$17:$T$17</c:f>
              <c:numCache>
                <c:formatCode>mmm\-yy</c:formatCode>
                <c:ptCount val="19"/>
                <c:pt idx="0">
                  <c:v>43160</c:v>
                </c:pt>
                <c:pt idx="1">
                  <c:v>43191</c:v>
                </c:pt>
                <c:pt idx="2">
                  <c:v>43221</c:v>
                </c:pt>
                <c:pt idx="3">
                  <c:v>43252</c:v>
                </c:pt>
                <c:pt idx="4">
                  <c:v>43282</c:v>
                </c:pt>
                <c:pt idx="5">
                  <c:v>43313</c:v>
                </c:pt>
                <c:pt idx="6">
                  <c:v>43344</c:v>
                </c:pt>
                <c:pt idx="7">
                  <c:v>43374</c:v>
                </c:pt>
                <c:pt idx="8">
                  <c:v>43405</c:v>
                </c:pt>
                <c:pt idx="9">
                  <c:v>43435</c:v>
                </c:pt>
                <c:pt idx="10">
                  <c:v>43466</c:v>
                </c:pt>
                <c:pt idx="11">
                  <c:v>43497</c:v>
                </c:pt>
                <c:pt idx="12">
                  <c:v>43525</c:v>
                </c:pt>
                <c:pt idx="13">
                  <c:v>43556</c:v>
                </c:pt>
                <c:pt idx="14">
                  <c:v>43586</c:v>
                </c:pt>
                <c:pt idx="15">
                  <c:v>43617</c:v>
                </c:pt>
                <c:pt idx="16">
                  <c:v>43647</c:v>
                </c:pt>
                <c:pt idx="17">
                  <c:v>43678</c:v>
                </c:pt>
                <c:pt idx="18">
                  <c:v>43709</c:v>
                </c:pt>
              </c:numCache>
            </c:numRef>
          </c:cat>
          <c:val>
            <c:numRef>
              <c:f>Sheet1!$B$19:$T$19</c:f>
              <c:numCache>
                <c:formatCode>_("$"* #,##0_);_("$"* \(#,##0\);_("$"* "-"??_);_(@_)</c:formatCode>
                <c:ptCount val="19"/>
                <c:pt idx="0">
                  <c:v>15000</c:v>
                </c:pt>
                <c:pt idx="1">
                  <c:v>15000</c:v>
                </c:pt>
                <c:pt idx="2">
                  <c:v>15000</c:v>
                </c:pt>
                <c:pt idx="3">
                  <c:v>15000</c:v>
                </c:pt>
                <c:pt idx="4">
                  <c:v>15000</c:v>
                </c:pt>
                <c:pt idx="5">
                  <c:v>15000</c:v>
                </c:pt>
                <c:pt idx="6">
                  <c:v>15000</c:v>
                </c:pt>
                <c:pt idx="7">
                  <c:v>15000</c:v>
                </c:pt>
                <c:pt idx="8">
                  <c:v>15000</c:v>
                </c:pt>
                <c:pt idx="9">
                  <c:v>15000</c:v>
                </c:pt>
                <c:pt idx="10">
                  <c:v>15000</c:v>
                </c:pt>
                <c:pt idx="11">
                  <c:v>15000</c:v>
                </c:pt>
                <c:pt idx="12">
                  <c:v>15000</c:v>
                </c:pt>
                <c:pt idx="13">
                  <c:v>15000</c:v>
                </c:pt>
                <c:pt idx="14">
                  <c:v>15000</c:v>
                </c:pt>
                <c:pt idx="15">
                  <c:v>15000</c:v>
                </c:pt>
                <c:pt idx="16">
                  <c:v>15000</c:v>
                </c:pt>
                <c:pt idx="17">
                  <c:v>15000</c:v>
                </c:pt>
                <c:pt idx="18">
                  <c:v>15000</c:v>
                </c:pt>
              </c:numCache>
            </c:numRef>
          </c:val>
        </c:ser>
        <c:ser>
          <c:idx val="2"/>
          <c:order val="2"/>
          <c:tx>
            <c:strRef>
              <c:f>Sheet1!$A$20</c:f>
              <c:strCache>
                <c:ptCount val="1"/>
                <c:pt idx="0">
                  <c:v>Grant Warm Springs Range</c:v>
                </c:pt>
              </c:strCache>
            </c:strRef>
          </c:tx>
          <c:invertIfNegative val="0"/>
          <c:cat>
            <c:numRef>
              <c:f>Sheet1!$B$17:$T$17</c:f>
              <c:numCache>
                <c:formatCode>mmm\-yy</c:formatCode>
                <c:ptCount val="19"/>
                <c:pt idx="0">
                  <c:v>43160</c:v>
                </c:pt>
                <c:pt idx="1">
                  <c:v>43191</c:v>
                </c:pt>
                <c:pt idx="2">
                  <c:v>43221</c:v>
                </c:pt>
                <c:pt idx="3">
                  <c:v>43252</c:v>
                </c:pt>
                <c:pt idx="4">
                  <c:v>43282</c:v>
                </c:pt>
                <c:pt idx="5">
                  <c:v>43313</c:v>
                </c:pt>
                <c:pt idx="6">
                  <c:v>43344</c:v>
                </c:pt>
                <c:pt idx="7">
                  <c:v>43374</c:v>
                </c:pt>
                <c:pt idx="8">
                  <c:v>43405</c:v>
                </c:pt>
                <c:pt idx="9">
                  <c:v>43435</c:v>
                </c:pt>
                <c:pt idx="10">
                  <c:v>43466</c:v>
                </c:pt>
                <c:pt idx="11">
                  <c:v>43497</c:v>
                </c:pt>
                <c:pt idx="12">
                  <c:v>43525</c:v>
                </c:pt>
                <c:pt idx="13">
                  <c:v>43556</c:v>
                </c:pt>
                <c:pt idx="14">
                  <c:v>43586</c:v>
                </c:pt>
                <c:pt idx="15">
                  <c:v>43617</c:v>
                </c:pt>
                <c:pt idx="16">
                  <c:v>43647</c:v>
                </c:pt>
                <c:pt idx="17">
                  <c:v>43678</c:v>
                </c:pt>
                <c:pt idx="18">
                  <c:v>43709</c:v>
                </c:pt>
              </c:numCache>
            </c:numRef>
          </c:cat>
          <c:val>
            <c:numRef>
              <c:f>Sheet1!$B$20:$T$20</c:f>
              <c:numCache>
                <c:formatCode>_("$"* #,##0_);_("$"* \(#,##0\);_("$"* "-"??_);_(@_)</c:formatCode>
                <c:ptCount val="19"/>
                <c:pt idx="0">
                  <c:v>15000</c:v>
                </c:pt>
                <c:pt idx="1">
                  <c:v>15000</c:v>
                </c:pt>
                <c:pt idx="2">
                  <c:v>15000</c:v>
                </c:pt>
                <c:pt idx="3">
                  <c:v>15000</c:v>
                </c:pt>
                <c:pt idx="4">
                  <c:v>15000</c:v>
                </c:pt>
                <c:pt idx="5">
                  <c:v>15000</c:v>
                </c:pt>
                <c:pt idx="6">
                  <c:v>15000</c:v>
                </c:pt>
                <c:pt idx="7">
                  <c:v>15000</c:v>
                </c:pt>
                <c:pt idx="8">
                  <c:v>15000</c:v>
                </c:pt>
                <c:pt idx="9">
                  <c:v>15000</c:v>
                </c:pt>
                <c:pt idx="10">
                  <c:v>15000</c:v>
                </c:pt>
                <c:pt idx="11">
                  <c:v>15000</c:v>
                </c:pt>
                <c:pt idx="12">
                  <c:v>15000</c:v>
                </c:pt>
                <c:pt idx="13">
                  <c:v>15000</c:v>
                </c:pt>
                <c:pt idx="14">
                  <c:v>15000</c:v>
                </c:pt>
                <c:pt idx="15">
                  <c:v>15000</c:v>
                </c:pt>
                <c:pt idx="16">
                  <c:v>15000</c:v>
                </c:pt>
                <c:pt idx="17">
                  <c:v>15000</c:v>
                </c:pt>
                <c:pt idx="18">
                  <c:v>15000</c:v>
                </c:pt>
              </c:numCache>
            </c:numRef>
          </c:val>
        </c:ser>
        <c:ser>
          <c:idx val="0"/>
          <c:order val="0"/>
          <c:tx>
            <c:strRef>
              <c:f>Sheet1!$A$18</c:f>
              <c:strCache>
                <c:ptCount val="1"/>
                <c:pt idx="0">
                  <c:v>Grant Pendleton Range</c:v>
                </c:pt>
              </c:strCache>
            </c:strRef>
          </c:tx>
          <c:invertIfNegative val="0"/>
          <c:cat>
            <c:numRef>
              <c:f>Sheet1!$B$17:$T$17</c:f>
              <c:numCache>
                <c:formatCode>mmm\-yy</c:formatCode>
                <c:ptCount val="19"/>
                <c:pt idx="0">
                  <c:v>43160</c:v>
                </c:pt>
                <c:pt idx="1">
                  <c:v>43191</c:v>
                </c:pt>
                <c:pt idx="2">
                  <c:v>43221</c:v>
                </c:pt>
                <c:pt idx="3">
                  <c:v>43252</c:v>
                </c:pt>
                <c:pt idx="4">
                  <c:v>43282</c:v>
                </c:pt>
                <c:pt idx="5">
                  <c:v>43313</c:v>
                </c:pt>
                <c:pt idx="6">
                  <c:v>43344</c:v>
                </c:pt>
                <c:pt idx="7">
                  <c:v>43374</c:v>
                </c:pt>
                <c:pt idx="8">
                  <c:v>43405</c:v>
                </c:pt>
                <c:pt idx="9">
                  <c:v>43435</c:v>
                </c:pt>
                <c:pt idx="10">
                  <c:v>43466</c:v>
                </c:pt>
                <c:pt idx="11">
                  <c:v>43497</c:v>
                </c:pt>
                <c:pt idx="12">
                  <c:v>43525</c:v>
                </c:pt>
                <c:pt idx="13">
                  <c:v>43556</c:v>
                </c:pt>
                <c:pt idx="14">
                  <c:v>43586</c:v>
                </c:pt>
                <c:pt idx="15">
                  <c:v>43617</c:v>
                </c:pt>
                <c:pt idx="16">
                  <c:v>43647</c:v>
                </c:pt>
                <c:pt idx="17">
                  <c:v>43678</c:v>
                </c:pt>
                <c:pt idx="18">
                  <c:v>43709</c:v>
                </c:pt>
              </c:numCache>
            </c:numRef>
          </c:cat>
          <c:val>
            <c:numRef>
              <c:f>Sheet1!$B$18:$T$18</c:f>
              <c:numCache>
                <c:formatCode>_("$"* #,##0_);_("$"* \(#,##0\);_("$"* "-"??_);_(@_)</c:formatCode>
                <c:ptCount val="19"/>
                <c:pt idx="0">
                  <c:v>15000</c:v>
                </c:pt>
                <c:pt idx="1">
                  <c:v>15000</c:v>
                </c:pt>
                <c:pt idx="2">
                  <c:v>15000</c:v>
                </c:pt>
                <c:pt idx="3">
                  <c:v>15000</c:v>
                </c:pt>
                <c:pt idx="4">
                  <c:v>15000</c:v>
                </c:pt>
                <c:pt idx="5">
                  <c:v>15000</c:v>
                </c:pt>
                <c:pt idx="6">
                  <c:v>15000</c:v>
                </c:pt>
                <c:pt idx="7">
                  <c:v>15000</c:v>
                </c:pt>
                <c:pt idx="8">
                  <c:v>15000</c:v>
                </c:pt>
                <c:pt idx="9">
                  <c:v>15000</c:v>
                </c:pt>
                <c:pt idx="10">
                  <c:v>15000</c:v>
                </c:pt>
                <c:pt idx="11">
                  <c:v>15000</c:v>
                </c:pt>
                <c:pt idx="12">
                  <c:v>15000</c:v>
                </c:pt>
                <c:pt idx="13">
                  <c:v>15000</c:v>
                </c:pt>
                <c:pt idx="14">
                  <c:v>15000</c:v>
                </c:pt>
                <c:pt idx="15">
                  <c:v>15000</c:v>
                </c:pt>
                <c:pt idx="16">
                  <c:v>15000</c:v>
                </c:pt>
                <c:pt idx="17">
                  <c:v>15000</c:v>
                </c:pt>
                <c:pt idx="18">
                  <c:v>15000</c:v>
                </c:pt>
              </c:numCache>
            </c:numRef>
          </c:val>
        </c:ser>
        <c:dLbls>
          <c:showLegendKey val="0"/>
          <c:showVal val="0"/>
          <c:showCatName val="0"/>
          <c:showSerName val="0"/>
          <c:showPercent val="0"/>
          <c:showBubbleSize val="0"/>
        </c:dLbls>
        <c:gapWidth val="150"/>
        <c:overlap val="100"/>
        <c:axId val="102029952"/>
        <c:axId val="115138944"/>
      </c:barChart>
      <c:dateAx>
        <c:axId val="102029952"/>
        <c:scaling>
          <c:orientation val="minMax"/>
        </c:scaling>
        <c:delete val="0"/>
        <c:axPos val="b"/>
        <c:numFmt formatCode="mmm\-yy" sourceLinked="1"/>
        <c:majorTickMark val="out"/>
        <c:minorTickMark val="none"/>
        <c:tickLblPos val="nextTo"/>
        <c:txPr>
          <a:bodyPr rot="-1500000"/>
          <a:lstStyle/>
          <a:p>
            <a:pPr>
              <a:defRPr b="1"/>
            </a:pPr>
            <a:endParaRPr lang="en-US"/>
          </a:p>
        </c:txPr>
        <c:crossAx val="115138944"/>
        <c:crosses val="autoZero"/>
        <c:auto val="1"/>
        <c:lblOffset val="100"/>
        <c:baseTimeUnit val="months"/>
      </c:dateAx>
      <c:valAx>
        <c:axId val="115138944"/>
        <c:scaling>
          <c:orientation val="minMax"/>
        </c:scaling>
        <c:delete val="0"/>
        <c:axPos val="l"/>
        <c:majorGridlines/>
        <c:numFmt formatCode="_(&quot;$&quot;* #,##0_);_(&quot;$&quot;* \(#,##0\);_(&quot;$&quot;* &quot;-&quot;??_);_(@_)" sourceLinked="1"/>
        <c:majorTickMark val="out"/>
        <c:minorTickMark val="none"/>
        <c:tickLblPos val="nextTo"/>
        <c:txPr>
          <a:bodyPr/>
          <a:lstStyle/>
          <a:p>
            <a:pPr>
              <a:defRPr sz="1200" b="1" baseline="0"/>
            </a:pPr>
            <a:endParaRPr lang="en-US"/>
          </a:p>
        </c:txPr>
        <c:crossAx val="102029952"/>
        <c:crosses val="autoZero"/>
        <c:crossBetween val="between"/>
      </c:valAx>
    </c:plotArea>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title>
      <c:tx>
        <c:rich>
          <a:bodyPr/>
          <a:lstStyle/>
          <a:p>
            <a:pPr>
              <a:defRPr sz="1800" b="1" i="0" u="none" strike="noStrike" baseline="0">
                <a:solidFill>
                  <a:srgbClr val="000000"/>
                </a:solidFill>
                <a:latin typeface="Calibri"/>
                <a:ea typeface="Calibri"/>
                <a:cs typeface="Calibri"/>
              </a:defRPr>
            </a:pPr>
            <a:r>
              <a:rPr lang="en-US" dirty="0"/>
              <a:t>Total Expenditures 2015-17 LAB vs. 2017-19 LAB</a:t>
            </a:r>
          </a:p>
        </c:rich>
      </c:tx>
      <c:layout>
        <c:manualLayout>
          <c:xMode val="edge"/>
          <c:yMode val="edge"/>
          <c:x val="0.26807009417940403"/>
          <c:y val="7.3794695261082316E-2"/>
        </c:manualLayout>
      </c:layout>
      <c:overlay val="0"/>
    </c:title>
    <c:autoTitleDeleted val="0"/>
    <c:plotArea>
      <c:layout>
        <c:manualLayout>
          <c:layoutTarget val="inner"/>
          <c:xMode val="edge"/>
          <c:yMode val="edge"/>
          <c:x val="0.17001116409744557"/>
          <c:y val="0.20117410968499191"/>
          <c:w val="0.64443103766958709"/>
          <c:h val="0.71479519770280819"/>
        </c:manualLayout>
      </c:layout>
      <c:barChart>
        <c:barDir val="bar"/>
        <c:grouping val="clustered"/>
        <c:varyColors val="0"/>
        <c:ser>
          <c:idx val="0"/>
          <c:order val="0"/>
          <c:tx>
            <c:strRef>
              <c:f>Sheet1!$Q$3</c:f>
              <c:strCache>
                <c:ptCount val="1"/>
                <c:pt idx="0">
                  <c:v>2015-17 LAB</c:v>
                </c:pt>
              </c:strCache>
            </c:strRef>
          </c:tx>
          <c:invertIfNegative val="0"/>
          <c:dLbls>
            <c:txPr>
              <a:bodyPr/>
              <a:lstStyle/>
              <a:p>
                <a:pPr>
                  <a:defRPr sz="1000" b="0"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dLbls>
          <c:cat>
            <c:strRef>
              <c:f>Sheet1!$P$4:$P$9</c:f>
              <c:strCache>
                <c:ptCount val="6"/>
                <c:pt idx="0">
                  <c:v>GA</c:v>
                </c:pt>
                <c:pt idx="1">
                  <c:v>OPS</c:v>
                </c:pt>
                <c:pt idx="2">
                  <c:v>S&amp;R</c:v>
                </c:pt>
                <c:pt idx="3">
                  <c:v>PMP</c:v>
                </c:pt>
                <c:pt idx="4">
                  <c:v>AC</c:v>
                </c:pt>
                <c:pt idx="5">
                  <c:v>Cap Const</c:v>
                </c:pt>
              </c:strCache>
            </c:strRef>
          </c:cat>
          <c:val>
            <c:numRef>
              <c:f>Sheet1!$Q$4:$Q$9</c:f>
              <c:numCache>
                <c:formatCode>_("$"* #,##0_);_("$"* \(#,##0\);_("$"* "-"??_);_(@_)</c:formatCode>
                <c:ptCount val="6"/>
                <c:pt idx="0">
                  <c:v>8290874</c:v>
                </c:pt>
                <c:pt idx="1">
                  <c:v>4441682</c:v>
                </c:pt>
                <c:pt idx="2">
                  <c:v>62672</c:v>
                </c:pt>
                <c:pt idx="3">
                  <c:v>2046479</c:v>
                </c:pt>
                <c:pt idx="4">
                  <c:v>64154</c:v>
                </c:pt>
                <c:pt idx="5">
                  <c:v>5577778</c:v>
                </c:pt>
              </c:numCache>
            </c:numRef>
          </c:val>
        </c:ser>
        <c:ser>
          <c:idx val="1"/>
          <c:order val="1"/>
          <c:tx>
            <c:strRef>
              <c:f>Sheet1!$R$3</c:f>
              <c:strCache>
                <c:ptCount val="1"/>
                <c:pt idx="0">
                  <c:v>2017-19 LAB</c:v>
                </c:pt>
              </c:strCache>
            </c:strRef>
          </c:tx>
          <c:invertIfNegative val="0"/>
          <c:dLbls>
            <c:txPr>
              <a:bodyPr/>
              <a:lstStyle/>
              <a:p>
                <a:pPr>
                  <a:defRPr sz="1000" b="0"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dLbls>
          <c:cat>
            <c:strRef>
              <c:f>Sheet1!$P$4:$P$9</c:f>
              <c:strCache>
                <c:ptCount val="6"/>
                <c:pt idx="0">
                  <c:v>GA</c:v>
                </c:pt>
                <c:pt idx="1">
                  <c:v>OPS</c:v>
                </c:pt>
                <c:pt idx="2">
                  <c:v>S&amp;R</c:v>
                </c:pt>
                <c:pt idx="3">
                  <c:v>PMP</c:v>
                </c:pt>
                <c:pt idx="4">
                  <c:v>AC</c:v>
                </c:pt>
                <c:pt idx="5">
                  <c:v>Cap Const</c:v>
                </c:pt>
              </c:strCache>
            </c:strRef>
          </c:cat>
          <c:val>
            <c:numRef>
              <c:f>Sheet1!$R$4:$R$9</c:f>
              <c:numCache>
                <c:formatCode>_("$"* #,##0_);_("$"* \(#,##0\);_("$"* "-"??_);_(@_)</c:formatCode>
                <c:ptCount val="6"/>
                <c:pt idx="0">
                  <c:v>9074511</c:v>
                </c:pt>
                <c:pt idx="1">
                  <c:v>5221520</c:v>
                </c:pt>
                <c:pt idx="2">
                  <c:v>0</c:v>
                </c:pt>
                <c:pt idx="3">
                  <c:v>2259854</c:v>
                </c:pt>
                <c:pt idx="4">
                  <c:v>149881</c:v>
                </c:pt>
                <c:pt idx="5">
                  <c:v>5325000</c:v>
                </c:pt>
              </c:numCache>
            </c:numRef>
          </c:val>
        </c:ser>
        <c:dLbls>
          <c:showLegendKey val="0"/>
          <c:showVal val="0"/>
          <c:showCatName val="0"/>
          <c:showSerName val="0"/>
          <c:showPercent val="0"/>
          <c:showBubbleSize val="0"/>
        </c:dLbls>
        <c:gapWidth val="150"/>
        <c:axId val="116299264"/>
        <c:axId val="116300800"/>
      </c:barChart>
      <c:catAx>
        <c:axId val="116299264"/>
        <c:scaling>
          <c:orientation val="minMax"/>
        </c:scaling>
        <c:delete val="0"/>
        <c:axPos val="l"/>
        <c:numFmt formatCode="General" sourceLinked="1"/>
        <c:majorTickMark val="none"/>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116300800"/>
        <c:crosses val="autoZero"/>
        <c:auto val="1"/>
        <c:lblAlgn val="ctr"/>
        <c:lblOffset val="100"/>
        <c:noMultiLvlLbl val="0"/>
      </c:catAx>
      <c:valAx>
        <c:axId val="116300800"/>
        <c:scaling>
          <c:orientation val="minMax"/>
        </c:scaling>
        <c:delete val="0"/>
        <c:axPos val="b"/>
        <c:majorGridlines/>
        <c:numFmt formatCode="_(&quot;$&quot;* #,##0_);_(&quot;$&quot;* \(#,##0\);_(&quot;$&quot;* &quot;-&quot;??_);_(@_)" sourceLinked="1"/>
        <c:majorTickMark val="none"/>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116299264"/>
        <c:crosses val="autoZero"/>
        <c:crossBetween val="between"/>
      </c:valAx>
    </c:plotArea>
    <c:legend>
      <c:legendPos val="r"/>
      <c:layout>
        <c:manualLayout>
          <c:xMode val="edge"/>
          <c:yMode val="edge"/>
          <c:x val="0.8312633736963273"/>
          <c:y val="0.44748387057305827"/>
          <c:w val="0.15831995821303016"/>
          <c:h val="0.13167859980438984"/>
        </c:manualLayout>
      </c:layout>
      <c:overlay val="0"/>
      <c:txPr>
        <a:bodyPr/>
        <a:lstStyle/>
        <a:p>
          <a:pPr>
            <a:defRPr sz="1400" b="0" i="0" u="none" strike="noStrike" baseline="0">
              <a:solidFill>
                <a:srgbClr val="000000"/>
              </a:solidFill>
              <a:latin typeface="Calibri"/>
              <a:ea typeface="Calibri"/>
              <a:cs typeface="Calibri"/>
            </a:defRPr>
          </a:pPr>
          <a:endParaRPr lang="en-US"/>
        </a:p>
      </c:txPr>
    </c:legend>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sz="1000" b="0" i="0" u="none" strike="noStrike" baseline="0">
                <a:solidFill>
                  <a:srgbClr val="000000"/>
                </a:solidFill>
                <a:latin typeface="Calibri"/>
                <a:ea typeface="Calibri"/>
                <a:cs typeface="Calibri"/>
              </a:defRPr>
            </a:pPr>
            <a:r>
              <a:rPr lang="en-US" sz="3200" b="1" i="0" u="none" strike="noStrike" baseline="0" dirty="0">
                <a:solidFill>
                  <a:srgbClr val="000000"/>
                </a:solidFill>
                <a:latin typeface="Calibri"/>
              </a:rPr>
              <a:t>Revenue Summary</a:t>
            </a:r>
          </a:p>
          <a:p>
            <a:pPr>
              <a:defRPr sz="1000" b="0" i="0" u="none" strike="noStrike" baseline="0">
                <a:solidFill>
                  <a:srgbClr val="000000"/>
                </a:solidFill>
                <a:latin typeface="Calibri"/>
                <a:ea typeface="Calibri"/>
                <a:cs typeface="Calibri"/>
              </a:defRPr>
            </a:pPr>
            <a:r>
              <a:rPr lang="en-US" sz="3200" b="1" i="0" u="none" strike="noStrike" baseline="0" dirty="0">
                <a:solidFill>
                  <a:srgbClr val="000000"/>
                </a:solidFill>
                <a:latin typeface="Calibri"/>
              </a:rPr>
              <a:t>$22.3M Total</a:t>
            </a:r>
          </a:p>
        </c:rich>
      </c:tx>
      <c:layout>
        <c:manualLayout>
          <c:xMode val="edge"/>
          <c:yMode val="edge"/>
          <c:x val="2.2674038631257082E-2"/>
          <c:y val="1.4492753623188406E-2"/>
        </c:manualLayout>
      </c:layout>
      <c:overlay val="1"/>
    </c:title>
    <c:autoTitleDeleted val="0"/>
    <c:plotArea>
      <c:layout>
        <c:manualLayout>
          <c:layoutTarget val="inner"/>
          <c:xMode val="edge"/>
          <c:yMode val="edge"/>
          <c:x val="0.15819575151970275"/>
          <c:y val="0.27369577848570453"/>
          <c:w val="0.69386162130421625"/>
          <c:h val="0.67652701809220406"/>
        </c:manualLayout>
      </c:layout>
      <c:pieChart>
        <c:varyColors val="1"/>
        <c:ser>
          <c:idx val="0"/>
          <c:order val="0"/>
          <c:dPt>
            <c:idx val="0"/>
            <c:bubble3D val="0"/>
          </c:dPt>
          <c:dPt>
            <c:idx val="1"/>
            <c:bubble3D val="0"/>
          </c:dPt>
          <c:dPt>
            <c:idx val="2"/>
            <c:bubble3D val="0"/>
          </c:dPt>
          <c:dPt>
            <c:idx val="3"/>
            <c:bubble3D val="0"/>
          </c:dPt>
          <c:dPt>
            <c:idx val="4"/>
            <c:bubble3D val="0"/>
          </c:dPt>
          <c:dPt>
            <c:idx val="5"/>
            <c:bubble3D val="0"/>
          </c:dPt>
          <c:dPt>
            <c:idx val="6"/>
            <c:bubble3D val="0"/>
          </c:dPt>
          <c:dPt>
            <c:idx val="7"/>
            <c:bubble3D val="0"/>
          </c:dPt>
          <c:dPt>
            <c:idx val="8"/>
            <c:bubble3D val="0"/>
          </c:dPt>
          <c:dLbls>
            <c:dLbl>
              <c:idx val="0"/>
              <c:layout>
                <c:manualLayout>
                  <c:x val="-9.6842821439539983E-2"/>
                  <c:y val="0.11378276085054585"/>
                </c:manualLayout>
              </c:layout>
              <c:tx>
                <c:rich>
                  <a:bodyPr/>
                  <a:lstStyle/>
                  <a:p>
                    <a:r>
                      <a:rPr lang="en-US" dirty="0"/>
                      <a:t>Non-business Lic and Fees, 5%</a:t>
                    </a:r>
                  </a:p>
                </c:rich>
              </c:tx>
              <c:dLblPos val="bestFit"/>
              <c:showLegendKey val="0"/>
              <c:showVal val="1"/>
              <c:showCatName val="1"/>
              <c:showSerName val="0"/>
              <c:showPercent val="0"/>
              <c:showBubbleSize val="0"/>
            </c:dLbl>
            <c:dLbl>
              <c:idx val="4"/>
              <c:layout>
                <c:manualLayout>
                  <c:x val="0.12611960026102689"/>
                  <c:y val="0.12265833618623759"/>
                </c:manualLayout>
              </c:layout>
              <c:showLegendKey val="0"/>
              <c:showVal val="1"/>
              <c:showCatName val="1"/>
              <c:showSerName val="0"/>
              <c:showPercent val="0"/>
              <c:showBubbleSize val="0"/>
            </c:dLbl>
            <c:txPr>
              <a:bodyPr/>
              <a:lstStyle/>
              <a:p>
                <a:pPr>
                  <a:defRPr sz="1400" b="1" i="0" u="none" strike="noStrike" baseline="0">
                    <a:solidFill>
                      <a:srgbClr val="000000"/>
                    </a:solidFill>
                    <a:latin typeface="Calibri"/>
                    <a:ea typeface="Calibri"/>
                    <a:cs typeface="Calibri"/>
                  </a:defRPr>
                </a:pPr>
                <a:endParaRPr lang="en-US"/>
              </a:p>
            </c:txPr>
            <c:showLegendKey val="0"/>
            <c:showVal val="1"/>
            <c:showCatName val="1"/>
            <c:showSerName val="0"/>
            <c:showPercent val="0"/>
            <c:showBubbleSize val="0"/>
            <c:showLeaderLines val="1"/>
          </c:dLbls>
          <c:cat>
            <c:strRef>
              <c:f>Sheet1!$B$56:$B$63</c:f>
              <c:strCache>
                <c:ptCount val="8"/>
                <c:pt idx="0">
                  <c:v>Non-business Lic and Fees</c:v>
                </c:pt>
                <c:pt idx="1">
                  <c:v>Rents and Royalties</c:v>
                </c:pt>
                <c:pt idx="2">
                  <c:v>Other Revenues</c:v>
                </c:pt>
                <c:pt idx="4">
                  <c:v>Tsf From Energy, Dept of</c:v>
                </c:pt>
                <c:pt idx="5">
                  <c:v>Tsfr From Transportation Dept</c:v>
                </c:pt>
                <c:pt idx="6">
                  <c:v>Transfer to Military Dept.</c:v>
                </c:pt>
                <c:pt idx="7">
                  <c:v>Federal Funds </c:v>
                </c:pt>
              </c:strCache>
            </c:strRef>
          </c:cat>
          <c:val>
            <c:numRef>
              <c:f>Sheet1!$G$56:$G$63</c:f>
              <c:numCache>
                <c:formatCode>0%</c:formatCode>
                <c:ptCount val="8"/>
                <c:pt idx="0">
                  <c:v>5.0044896592705619E-2</c:v>
                </c:pt>
                <c:pt idx="1">
                  <c:v>2.4577916932479162E-2</c:v>
                </c:pt>
                <c:pt idx="2">
                  <c:v>1.3495271635808229E-2</c:v>
                </c:pt>
                <c:pt idx="4">
                  <c:v>2.2396783750183765E-4</c:v>
                </c:pt>
                <c:pt idx="5">
                  <c:v>0.49806370845766162</c:v>
                </c:pt>
                <c:pt idx="6">
                  <c:v>-3.3595175625275647E-3</c:v>
                </c:pt>
                <c:pt idx="7">
                  <c:v>0.41691438256053831</c:v>
                </c:pt>
              </c:numCache>
            </c:numRef>
          </c:val>
        </c:ser>
        <c:dLbls>
          <c:showLegendKey val="0"/>
          <c:showVal val="0"/>
          <c:showCatName val="0"/>
          <c:showSerName val="0"/>
          <c:showPercent val="0"/>
          <c:showBubbleSize val="0"/>
          <c:showLeaderLines val="1"/>
        </c:dLbls>
        <c:firstSliceAng val="0"/>
      </c:pieChart>
      <c:spPr>
        <a:noFill/>
        <a:ln w="25400">
          <a:noFill/>
        </a:ln>
      </c:spPr>
    </c:plotArea>
    <c:plotVisOnly val="1"/>
    <c:dispBlanksAs val="gap"/>
    <c:showDLblsOverMax val="0"/>
  </c:chart>
  <c:spPr>
    <a:ln w="12700"/>
    <a:effectLst>
      <a:outerShdw blurRad="50800" dist="38100" dir="8100000" algn="tr" rotWithShape="0">
        <a:prstClr val="black">
          <a:alpha val="40000"/>
        </a:prstClr>
      </a:outerShdw>
    </a:effectLst>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677645715695102"/>
          <c:y val="0.2177992948966769"/>
          <c:w val="0.69822337467721507"/>
          <c:h val="0.78220070510332307"/>
        </c:manualLayout>
      </c:layout>
      <c:pieChart>
        <c:varyColors val="1"/>
        <c:ser>
          <c:idx val="0"/>
          <c:order val="0"/>
          <c:dPt>
            <c:idx val="0"/>
            <c:bubble3D val="0"/>
          </c:dPt>
          <c:dPt>
            <c:idx val="1"/>
            <c:bubble3D val="0"/>
          </c:dPt>
          <c:dLbls>
            <c:dLbl>
              <c:idx val="0"/>
              <c:layout/>
              <c:showLegendKey val="0"/>
              <c:showVal val="1"/>
              <c:showCatName val="1"/>
              <c:showSerName val="0"/>
              <c:showPercent val="0"/>
              <c:showBubbleSize val="0"/>
            </c:dLbl>
            <c:dLbl>
              <c:idx val="1"/>
              <c:layout>
                <c:manualLayout>
                  <c:x val="0.21213682160697656"/>
                  <c:y val="-3.4107315532926806E-2"/>
                </c:manualLayout>
              </c:layout>
              <c:dLblPos val="bestFit"/>
              <c:showLegendKey val="0"/>
              <c:showVal val="1"/>
              <c:showCatName val="1"/>
              <c:showSerName val="0"/>
              <c:showPercent val="0"/>
              <c:showBubbleSize val="0"/>
            </c:dLbl>
            <c:txPr>
              <a:bodyPr/>
              <a:lstStyle/>
              <a:p>
                <a:pPr>
                  <a:defRPr sz="1200" b="1"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1"/>
          </c:dLbls>
          <c:cat>
            <c:strRef>
              <c:f>(Sheet1!$H$2,Sheet1!$J$2)</c:f>
              <c:strCache>
                <c:ptCount val="2"/>
                <c:pt idx="0">
                  <c:v>Other Funds</c:v>
                </c:pt>
                <c:pt idx="1">
                  <c:v>Federal Funds</c:v>
                </c:pt>
              </c:strCache>
            </c:strRef>
          </c:cat>
          <c:val>
            <c:numRef>
              <c:f>(Sheet1!$H$11,Sheet1!$J$11)</c:f>
              <c:numCache>
                <c:formatCode>0%</c:formatCode>
                <c:ptCount val="2"/>
                <c:pt idx="0">
                  <c:v>0.57752440382690284</c:v>
                </c:pt>
                <c:pt idx="1">
                  <c:v>0.42247559617309721</c:v>
                </c:pt>
              </c:numCache>
            </c:numRef>
          </c:val>
        </c:ser>
        <c:dLbls>
          <c:showLegendKey val="0"/>
          <c:showVal val="0"/>
          <c:showCatName val="0"/>
          <c:showSerName val="0"/>
          <c:showPercent val="0"/>
          <c:showBubbleSize val="0"/>
          <c:showLeaderLines val="1"/>
        </c:dLbls>
        <c:firstSliceAng val="0"/>
      </c:pieChart>
      <c:spPr>
        <a:noFill/>
        <a:ln w="25400">
          <a:noFill/>
        </a:ln>
      </c:spPr>
    </c:plotArea>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userShapes r:id="rId3"/>
</c:chartSpace>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9BBBFE-6D83-4C9D-AD81-2C5721BBE5BE}" type="doc">
      <dgm:prSet loTypeId="urn:microsoft.com/office/officeart/2005/8/layout/default" loCatId="list" qsTypeId="urn:microsoft.com/office/officeart/2005/8/quickstyle/3d2" qsCatId="3D" csTypeId="urn:microsoft.com/office/officeart/2005/8/colors/accent6_5" csCatId="accent6" phldr="1"/>
      <dgm:spPr/>
      <dgm:t>
        <a:bodyPr/>
        <a:lstStyle/>
        <a:p>
          <a:endParaRPr lang="en-US"/>
        </a:p>
      </dgm:t>
    </dgm:pt>
    <dgm:pt modelId="{5043D44C-AB8A-48D5-A377-0A94DA7E33B7}">
      <dgm:prSet phldrT="[Text]"/>
      <dgm:spPr/>
      <dgm:t>
        <a:bodyPr/>
        <a:lstStyle/>
        <a:p>
          <a:r>
            <a:rPr lang="en-US" dirty="0" smtClean="0">
              <a:solidFill>
                <a:schemeClr val="bg1"/>
              </a:solidFill>
            </a:rPr>
            <a:t>Marketing</a:t>
          </a:r>
          <a:endParaRPr lang="en-US" dirty="0">
            <a:solidFill>
              <a:schemeClr val="bg1"/>
            </a:solidFill>
          </a:endParaRPr>
        </a:p>
      </dgm:t>
    </dgm:pt>
    <dgm:pt modelId="{68DDB067-3C5A-45CB-9E3A-6EBAE8B96E36}" type="parTrans" cxnId="{1B74BCF6-F640-44EA-84CE-F4AFAA8E59DF}">
      <dgm:prSet/>
      <dgm:spPr/>
      <dgm:t>
        <a:bodyPr/>
        <a:lstStyle/>
        <a:p>
          <a:endParaRPr lang="en-US"/>
        </a:p>
      </dgm:t>
    </dgm:pt>
    <dgm:pt modelId="{40C3615D-C324-4D90-8340-5DDC41F177B5}" type="sibTrans" cxnId="{1B74BCF6-F640-44EA-84CE-F4AFAA8E59DF}">
      <dgm:prSet/>
      <dgm:spPr/>
      <dgm:t>
        <a:bodyPr/>
        <a:lstStyle/>
        <a:p>
          <a:endParaRPr lang="en-US"/>
        </a:p>
      </dgm:t>
    </dgm:pt>
    <dgm:pt modelId="{2242C38B-F91B-4205-9945-17074292A564}">
      <dgm:prSet phldrT="[Text]"/>
      <dgm:spPr/>
      <dgm:t>
        <a:bodyPr/>
        <a:lstStyle/>
        <a:p>
          <a:r>
            <a:rPr lang="en-US" dirty="0" smtClean="0">
              <a:solidFill>
                <a:schemeClr val="bg1"/>
              </a:solidFill>
            </a:rPr>
            <a:t>Social Media</a:t>
          </a:r>
          <a:endParaRPr lang="en-US" dirty="0">
            <a:solidFill>
              <a:schemeClr val="bg1"/>
            </a:solidFill>
          </a:endParaRPr>
        </a:p>
      </dgm:t>
    </dgm:pt>
    <dgm:pt modelId="{6ECDD428-0367-4AF0-AB42-DCA43D0B61C5}" type="parTrans" cxnId="{4657A690-0CDC-4FDD-9F7A-986324255DBB}">
      <dgm:prSet/>
      <dgm:spPr/>
      <dgm:t>
        <a:bodyPr/>
        <a:lstStyle/>
        <a:p>
          <a:endParaRPr lang="en-US"/>
        </a:p>
      </dgm:t>
    </dgm:pt>
    <dgm:pt modelId="{846FD245-720B-49F7-BE4D-654814B2EB46}" type="sibTrans" cxnId="{4657A690-0CDC-4FDD-9F7A-986324255DBB}">
      <dgm:prSet/>
      <dgm:spPr/>
      <dgm:t>
        <a:bodyPr/>
        <a:lstStyle/>
        <a:p>
          <a:endParaRPr lang="en-US"/>
        </a:p>
      </dgm:t>
    </dgm:pt>
    <dgm:pt modelId="{E0DE7062-F3E8-4D02-A93D-2FF0539CF505}">
      <dgm:prSet phldrT="[Text]"/>
      <dgm:spPr/>
      <dgm:t>
        <a:bodyPr/>
        <a:lstStyle/>
        <a:p>
          <a:r>
            <a:rPr lang="en-US" dirty="0" smtClean="0">
              <a:solidFill>
                <a:schemeClr val="bg1"/>
              </a:solidFill>
            </a:rPr>
            <a:t>Communications</a:t>
          </a:r>
          <a:endParaRPr lang="en-US" dirty="0">
            <a:solidFill>
              <a:schemeClr val="bg1"/>
            </a:solidFill>
          </a:endParaRPr>
        </a:p>
      </dgm:t>
    </dgm:pt>
    <dgm:pt modelId="{60125BD1-F2F9-492D-B5A0-79B322E856AB}" type="parTrans" cxnId="{A96AB220-2239-46AA-9A68-3AE4FE1C1D57}">
      <dgm:prSet/>
      <dgm:spPr/>
      <dgm:t>
        <a:bodyPr/>
        <a:lstStyle/>
        <a:p>
          <a:endParaRPr lang="en-US"/>
        </a:p>
      </dgm:t>
    </dgm:pt>
    <dgm:pt modelId="{45991ED1-4F7C-4D9C-8E5D-787E3317DAD7}" type="sibTrans" cxnId="{A96AB220-2239-46AA-9A68-3AE4FE1C1D57}">
      <dgm:prSet/>
      <dgm:spPr/>
      <dgm:t>
        <a:bodyPr/>
        <a:lstStyle/>
        <a:p>
          <a:endParaRPr lang="en-US"/>
        </a:p>
      </dgm:t>
    </dgm:pt>
    <dgm:pt modelId="{F1B371A8-776E-4010-A020-506A24CE72B8}">
      <dgm:prSet phldrT="[Text]"/>
      <dgm:spPr/>
      <dgm:t>
        <a:bodyPr/>
        <a:lstStyle/>
        <a:p>
          <a:r>
            <a:rPr lang="en-US" dirty="0" smtClean="0">
              <a:solidFill>
                <a:schemeClr val="bg1"/>
              </a:solidFill>
            </a:rPr>
            <a:t>Operations</a:t>
          </a:r>
          <a:endParaRPr lang="en-US" dirty="0">
            <a:solidFill>
              <a:schemeClr val="bg1"/>
            </a:solidFill>
          </a:endParaRPr>
        </a:p>
      </dgm:t>
    </dgm:pt>
    <dgm:pt modelId="{A32FC14A-421C-4F84-954C-5A2E53085868}" type="parTrans" cxnId="{D17BD5BF-0971-4D6C-9058-B2DDD3004AD4}">
      <dgm:prSet/>
      <dgm:spPr/>
      <dgm:t>
        <a:bodyPr/>
        <a:lstStyle/>
        <a:p>
          <a:endParaRPr lang="en-US"/>
        </a:p>
      </dgm:t>
    </dgm:pt>
    <dgm:pt modelId="{E38740EA-274F-41B1-9503-A327CE56E847}" type="sibTrans" cxnId="{D17BD5BF-0971-4D6C-9058-B2DDD3004AD4}">
      <dgm:prSet/>
      <dgm:spPr/>
      <dgm:t>
        <a:bodyPr/>
        <a:lstStyle/>
        <a:p>
          <a:endParaRPr lang="en-US"/>
        </a:p>
      </dgm:t>
    </dgm:pt>
    <dgm:pt modelId="{8C18C94A-ECD1-4DAF-B962-6C7FB9CF3F0B}">
      <dgm:prSet phldrT="[Text]"/>
      <dgm:spPr/>
      <dgm:t>
        <a:bodyPr/>
        <a:lstStyle/>
        <a:p>
          <a:r>
            <a:rPr lang="en-US" dirty="0" smtClean="0">
              <a:solidFill>
                <a:schemeClr val="bg1"/>
              </a:solidFill>
            </a:rPr>
            <a:t>UAV Coordination</a:t>
          </a:r>
          <a:endParaRPr lang="en-US" dirty="0">
            <a:solidFill>
              <a:schemeClr val="bg1"/>
            </a:solidFill>
          </a:endParaRPr>
        </a:p>
      </dgm:t>
    </dgm:pt>
    <dgm:pt modelId="{67ABE925-F19E-4578-A17D-D4300040B576}" type="parTrans" cxnId="{963E2B5C-55C3-456A-9BF0-B30F6EA5C1ED}">
      <dgm:prSet/>
      <dgm:spPr/>
      <dgm:t>
        <a:bodyPr/>
        <a:lstStyle/>
        <a:p>
          <a:endParaRPr lang="en-US"/>
        </a:p>
      </dgm:t>
    </dgm:pt>
    <dgm:pt modelId="{673B65CC-C056-4265-AAE5-79F86F6707C7}" type="sibTrans" cxnId="{963E2B5C-55C3-456A-9BF0-B30F6EA5C1ED}">
      <dgm:prSet/>
      <dgm:spPr/>
      <dgm:t>
        <a:bodyPr/>
        <a:lstStyle/>
        <a:p>
          <a:endParaRPr lang="en-US"/>
        </a:p>
      </dgm:t>
    </dgm:pt>
    <dgm:pt modelId="{E549DAE4-8A97-4A01-B7C7-54376FBC4AED}" type="pres">
      <dgm:prSet presAssocID="{FB9BBBFE-6D83-4C9D-AD81-2C5721BBE5BE}" presName="diagram" presStyleCnt="0">
        <dgm:presLayoutVars>
          <dgm:dir/>
          <dgm:resizeHandles val="exact"/>
        </dgm:presLayoutVars>
      </dgm:prSet>
      <dgm:spPr/>
      <dgm:t>
        <a:bodyPr/>
        <a:lstStyle/>
        <a:p>
          <a:endParaRPr lang="en-US"/>
        </a:p>
      </dgm:t>
    </dgm:pt>
    <dgm:pt modelId="{423AF2F4-F29D-4899-9AA7-05010BD40524}" type="pres">
      <dgm:prSet presAssocID="{5043D44C-AB8A-48D5-A377-0A94DA7E33B7}" presName="node" presStyleLbl="node1" presStyleIdx="0" presStyleCnt="5">
        <dgm:presLayoutVars>
          <dgm:bulletEnabled val="1"/>
        </dgm:presLayoutVars>
      </dgm:prSet>
      <dgm:spPr/>
      <dgm:t>
        <a:bodyPr/>
        <a:lstStyle/>
        <a:p>
          <a:endParaRPr lang="en-US"/>
        </a:p>
      </dgm:t>
    </dgm:pt>
    <dgm:pt modelId="{F3A769AF-F182-42E9-B0A3-D7CE318CD706}" type="pres">
      <dgm:prSet presAssocID="{40C3615D-C324-4D90-8340-5DDC41F177B5}" presName="sibTrans" presStyleCnt="0"/>
      <dgm:spPr/>
      <dgm:t>
        <a:bodyPr/>
        <a:lstStyle/>
        <a:p>
          <a:endParaRPr lang="en-US"/>
        </a:p>
      </dgm:t>
    </dgm:pt>
    <dgm:pt modelId="{D3F90C46-45A2-4283-931C-BE6166A5BE9C}" type="pres">
      <dgm:prSet presAssocID="{2242C38B-F91B-4205-9945-17074292A564}" presName="node" presStyleLbl="node1" presStyleIdx="1" presStyleCnt="5">
        <dgm:presLayoutVars>
          <dgm:bulletEnabled val="1"/>
        </dgm:presLayoutVars>
      </dgm:prSet>
      <dgm:spPr/>
      <dgm:t>
        <a:bodyPr/>
        <a:lstStyle/>
        <a:p>
          <a:endParaRPr lang="en-US"/>
        </a:p>
      </dgm:t>
    </dgm:pt>
    <dgm:pt modelId="{018316A4-9274-46F2-82ED-ED58485213A7}" type="pres">
      <dgm:prSet presAssocID="{846FD245-720B-49F7-BE4D-654814B2EB46}" presName="sibTrans" presStyleCnt="0"/>
      <dgm:spPr/>
      <dgm:t>
        <a:bodyPr/>
        <a:lstStyle/>
        <a:p>
          <a:endParaRPr lang="en-US"/>
        </a:p>
      </dgm:t>
    </dgm:pt>
    <dgm:pt modelId="{74231BDD-8025-46D3-B6DB-C5FF60B1E749}" type="pres">
      <dgm:prSet presAssocID="{E0DE7062-F3E8-4D02-A93D-2FF0539CF505}" presName="node" presStyleLbl="node1" presStyleIdx="2" presStyleCnt="5">
        <dgm:presLayoutVars>
          <dgm:bulletEnabled val="1"/>
        </dgm:presLayoutVars>
      </dgm:prSet>
      <dgm:spPr/>
      <dgm:t>
        <a:bodyPr/>
        <a:lstStyle/>
        <a:p>
          <a:endParaRPr lang="en-US"/>
        </a:p>
      </dgm:t>
    </dgm:pt>
    <dgm:pt modelId="{7FF1CD8E-DB4C-4D82-B0D0-7EB828FD7F3B}" type="pres">
      <dgm:prSet presAssocID="{45991ED1-4F7C-4D9C-8E5D-787E3317DAD7}" presName="sibTrans" presStyleCnt="0"/>
      <dgm:spPr/>
      <dgm:t>
        <a:bodyPr/>
        <a:lstStyle/>
        <a:p>
          <a:endParaRPr lang="en-US"/>
        </a:p>
      </dgm:t>
    </dgm:pt>
    <dgm:pt modelId="{9FC8046C-84E8-42E6-80BD-55DC1995452F}" type="pres">
      <dgm:prSet presAssocID="{F1B371A8-776E-4010-A020-506A24CE72B8}" presName="node" presStyleLbl="node1" presStyleIdx="3" presStyleCnt="5">
        <dgm:presLayoutVars>
          <dgm:bulletEnabled val="1"/>
        </dgm:presLayoutVars>
      </dgm:prSet>
      <dgm:spPr/>
      <dgm:t>
        <a:bodyPr/>
        <a:lstStyle/>
        <a:p>
          <a:endParaRPr lang="en-US"/>
        </a:p>
      </dgm:t>
    </dgm:pt>
    <dgm:pt modelId="{9C8577CB-BBE2-4E2C-88EB-A6D3C2A3C654}" type="pres">
      <dgm:prSet presAssocID="{E38740EA-274F-41B1-9503-A327CE56E847}" presName="sibTrans" presStyleCnt="0"/>
      <dgm:spPr/>
      <dgm:t>
        <a:bodyPr/>
        <a:lstStyle/>
        <a:p>
          <a:endParaRPr lang="en-US"/>
        </a:p>
      </dgm:t>
    </dgm:pt>
    <dgm:pt modelId="{E552ADC3-0AFB-44CC-92C2-137751667F46}" type="pres">
      <dgm:prSet presAssocID="{8C18C94A-ECD1-4DAF-B962-6C7FB9CF3F0B}" presName="node" presStyleLbl="node1" presStyleIdx="4" presStyleCnt="5">
        <dgm:presLayoutVars>
          <dgm:bulletEnabled val="1"/>
        </dgm:presLayoutVars>
      </dgm:prSet>
      <dgm:spPr/>
      <dgm:t>
        <a:bodyPr/>
        <a:lstStyle/>
        <a:p>
          <a:endParaRPr lang="en-US"/>
        </a:p>
      </dgm:t>
    </dgm:pt>
  </dgm:ptLst>
  <dgm:cxnLst>
    <dgm:cxn modelId="{963E2B5C-55C3-456A-9BF0-B30F6EA5C1ED}" srcId="{FB9BBBFE-6D83-4C9D-AD81-2C5721BBE5BE}" destId="{8C18C94A-ECD1-4DAF-B962-6C7FB9CF3F0B}" srcOrd="4" destOrd="0" parTransId="{67ABE925-F19E-4578-A17D-D4300040B576}" sibTransId="{673B65CC-C056-4265-AAE5-79F86F6707C7}"/>
    <dgm:cxn modelId="{91143194-04E7-46BE-8356-0CD4FB05166E}" type="presOf" srcId="{8C18C94A-ECD1-4DAF-B962-6C7FB9CF3F0B}" destId="{E552ADC3-0AFB-44CC-92C2-137751667F46}" srcOrd="0" destOrd="0" presId="urn:microsoft.com/office/officeart/2005/8/layout/default"/>
    <dgm:cxn modelId="{D17BD5BF-0971-4D6C-9058-B2DDD3004AD4}" srcId="{FB9BBBFE-6D83-4C9D-AD81-2C5721BBE5BE}" destId="{F1B371A8-776E-4010-A020-506A24CE72B8}" srcOrd="3" destOrd="0" parTransId="{A32FC14A-421C-4F84-954C-5A2E53085868}" sibTransId="{E38740EA-274F-41B1-9503-A327CE56E847}"/>
    <dgm:cxn modelId="{F218FC9F-E3A4-4FE1-99E7-F8F7AD9D59C7}" type="presOf" srcId="{E0DE7062-F3E8-4D02-A93D-2FF0539CF505}" destId="{74231BDD-8025-46D3-B6DB-C5FF60B1E749}" srcOrd="0" destOrd="0" presId="urn:microsoft.com/office/officeart/2005/8/layout/default"/>
    <dgm:cxn modelId="{78B79717-9E1C-41EE-9E28-1FB3E521FA27}" type="presOf" srcId="{2242C38B-F91B-4205-9945-17074292A564}" destId="{D3F90C46-45A2-4283-931C-BE6166A5BE9C}" srcOrd="0" destOrd="0" presId="urn:microsoft.com/office/officeart/2005/8/layout/default"/>
    <dgm:cxn modelId="{D4BB2E16-BD53-491A-B90D-46FF91B87870}" type="presOf" srcId="{F1B371A8-776E-4010-A020-506A24CE72B8}" destId="{9FC8046C-84E8-42E6-80BD-55DC1995452F}" srcOrd="0" destOrd="0" presId="urn:microsoft.com/office/officeart/2005/8/layout/default"/>
    <dgm:cxn modelId="{CB42F74C-426C-43C0-8E32-E77D688CFA04}" type="presOf" srcId="{5043D44C-AB8A-48D5-A377-0A94DA7E33B7}" destId="{423AF2F4-F29D-4899-9AA7-05010BD40524}" srcOrd="0" destOrd="0" presId="urn:microsoft.com/office/officeart/2005/8/layout/default"/>
    <dgm:cxn modelId="{1227D288-F089-4096-8705-6924859EA8F8}" type="presOf" srcId="{FB9BBBFE-6D83-4C9D-AD81-2C5721BBE5BE}" destId="{E549DAE4-8A97-4A01-B7C7-54376FBC4AED}" srcOrd="0" destOrd="0" presId="urn:microsoft.com/office/officeart/2005/8/layout/default"/>
    <dgm:cxn modelId="{4657A690-0CDC-4FDD-9F7A-986324255DBB}" srcId="{FB9BBBFE-6D83-4C9D-AD81-2C5721BBE5BE}" destId="{2242C38B-F91B-4205-9945-17074292A564}" srcOrd="1" destOrd="0" parTransId="{6ECDD428-0367-4AF0-AB42-DCA43D0B61C5}" sibTransId="{846FD245-720B-49F7-BE4D-654814B2EB46}"/>
    <dgm:cxn modelId="{1B74BCF6-F640-44EA-84CE-F4AFAA8E59DF}" srcId="{FB9BBBFE-6D83-4C9D-AD81-2C5721BBE5BE}" destId="{5043D44C-AB8A-48D5-A377-0A94DA7E33B7}" srcOrd="0" destOrd="0" parTransId="{68DDB067-3C5A-45CB-9E3A-6EBAE8B96E36}" sibTransId="{40C3615D-C324-4D90-8340-5DDC41F177B5}"/>
    <dgm:cxn modelId="{A96AB220-2239-46AA-9A68-3AE4FE1C1D57}" srcId="{FB9BBBFE-6D83-4C9D-AD81-2C5721BBE5BE}" destId="{E0DE7062-F3E8-4D02-A93D-2FF0539CF505}" srcOrd="2" destOrd="0" parTransId="{60125BD1-F2F9-492D-B5A0-79B322E856AB}" sibTransId="{45991ED1-4F7C-4D9C-8E5D-787E3317DAD7}"/>
    <dgm:cxn modelId="{DF330490-9C89-46F5-9704-69A0BFC94AFF}" type="presParOf" srcId="{E549DAE4-8A97-4A01-B7C7-54376FBC4AED}" destId="{423AF2F4-F29D-4899-9AA7-05010BD40524}" srcOrd="0" destOrd="0" presId="urn:microsoft.com/office/officeart/2005/8/layout/default"/>
    <dgm:cxn modelId="{86FEADB3-F648-41D5-A17F-BFD13BF79AE3}" type="presParOf" srcId="{E549DAE4-8A97-4A01-B7C7-54376FBC4AED}" destId="{F3A769AF-F182-42E9-B0A3-D7CE318CD706}" srcOrd="1" destOrd="0" presId="urn:microsoft.com/office/officeart/2005/8/layout/default"/>
    <dgm:cxn modelId="{A47E0FBA-6F74-4660-9909-8134B4268D67}" type="presParOf" srcId="{E549DAE4-8A97-4A01-B7C7-54376FBC4AED}" destId="{D3F90C46-45A2-4283-931C-BE6166A5BE9C}" srcOrd="2" destOrd="0" presId="urn:microsoft.com/office/officeart/2005/8/layout/default"/>
    <dgm:cxn modelId="{869B4E52-A96E-448A-A8D7-51BB697B94A8}" type="presParOf" srcId="{E549DAE4-8A97-4A01-B7C7-54376FBC4AED}" destId="{018316A4-9274-46F2-82ED-ED58485213A7}" srcOrd="3" destOrd="0" presId="urn:microsoft.com/office/officeart/2005/8/layout/default"/>
    <dgm:cxn modelId="{9910FA74-2EB3-4016-BC60-1D109757C829}" type="presParOf" srcId="{E549DAE4-8A97-4A01-B7C7-54376FBC4AED}" destId="{74231BDD-8025-46D3-B6DB-C5FF60B1E749}" srcOrd="4" destOrd="0" presId="urn:microsoft.com/office/officeart/2005/8/layout/default"/>
    <dgm:cxn modelId="{566AF215-154C-4977-BBD1-9BBD5BB24E81}" type="presParOf" srcId="{E549DAE4-8A97-4A01-B7C7-54376FBC4AED}" destId="{7FF1CD8E-DB4C-4D82-B0D0-7EB828FD7F3B}" srcOrd="5" destOrd="0" presId="urn:microsoft.com/office/officeart/2005/8/layout/default"/>
    <dgm:cxn modelId="{8FDA8447-263D-4860-A2BB-6BD9E15D4DB9}" type="presParOf" srcId="{E549DAE4-8A97-4A01-B7C7-54376FBC4AED}" destId="{9FC8046C-84E8-42E6-80BD-55DC1995452F}" srcOrd="6" destOrd="0" presId="urn:microsoft.com/office/officeart/2005/8/layout/default"/>
    <dgm:cxn modelId="{69322393-FCCD-4A2B-8B2B-EACED93C7D5C}" type="presParOf" srcId="{E549DAE4-8A97-4A01-B7C7-54376FBC4AED}" destId="{9C8577CB-BBE2-4E2C-88EB-A6D3C2A3C654}" srcOrd="7" destOrd="0" presId="urn:microsoft.com/office/officeart/2005/8/layout/default"/>
    <dgm:cxn modelId="{422538F8-AB8A-44AE-91A0-D5579E0E2E27}" type="presParOf" srcId="{E549DAE4-8A97-4A01-B7C7-54376FBC4AED}" destId="{E552ADC3-0AFB-44CC-92C2-137751667F46}" srcOrd="8"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172DC6-1FF2-BA49-BDF8-122249AA9904}" type="doc">
      <dgm:prSet loTypeId="urn:microsoft.com/office/officeart/2005/8/layout/radial5" loCatId="" qsTypeId="urn:microsoft.com/office/officeart/2009/2/quickstyle/3d8" qsCatId="3D" csTypeId="urn:microsoft.com/office/officeart/2005/8/colors/accent0_2" csCatId="mainScheme" phldr="1"/>
      <dgm:spPr/>
      <dgm:t>
        <a:bodyPr/>
        <a:lstStyle/>
        <a:p>
          <a:endParaRPr lang="en-US"/>
        </a:p>
      </dgm:t>
    </dgm:pt>
    <dgm:pt modelId="{31D2B66C-4E12-DF43-AAAA-083C9E670F89}">
      <dgm:prSet phldrT="[Text]" custT="1"/>
      <dgm:spPr/>
      <dgm:t>
        <a:bodyPr/>
        <a:lstStyle/>
        <a:p>
          <a:r>
            <a:rPr lang="en-US" sz="2800" b="1" cap="none" spc="50" smtClean="0">
              <a:ln w="0"/>
              <a:effectLst>
                <a:innerShdw blurRad="63500" dist="50800" dir="13500000">
                  <a:srgbClr val="000000">
                    <a:alpha val="50000"/>
                  </a:srgbClr>
                </a:innerShdw>
              </a:effectLst>
              <a:latin typeface="Helvetica Neue" charset="0"/>
              <a:ea typeface="Helvetica Neue" charset="0"/>
              <a:cs typeface="Helvetica Neue" charset="0"/>
            </a:rPr>
            <a:t>SMS</a:t>
          </a:r>
          <a:endParaRPr lang="en-US" sz="2800" b="1" cap="none" spc="50" dirty="0">
            <a:ln w="0"/>
            <a:effectLst>
              <a:innerShdw blurRad="63500" dist="50800" dir="13500000">
                <a:srgbClr val="000000">
                  <a:alpha val="50000"/>
                </a:srgbClr>
              </a:innerShdw>
            </a:effectLst>
            <a:latin typeface="Helvetica Neue" charset="0"/>
            <a:ea typeface="Helvetica Neue" charset="0"/>
            <a:cs typeface="Helvetica Neue" charset="0"/>
          </a:endParaRPr>
        </a:p>
      </dgm:t>
    </dgm:pt>
    <dgm:pt modelId="{46ED2BEE-4004-4F4D-846F-737174D163BA}" type="parTrans" cxnId="{5E3FA983-E40A-DC49-89B5-728E347B5E20}">
      <dgm:prSet/>
      <dgm:spPr/>
      <dgm:t>
        <a:bodyPr/>
        <a:lstStyle/>
        <a:p>
          <a:endParaRPr lang="en-US" sz="2800" b="1" cap="none" spc="50">
            <a:ln w="0"/>
            <a:solidFill>
              <a:schemeClr val="tx1"/>
            </a:solidFill>
            <a:effectLst>
              <a:innerShdw blurRad="63500" dist="50800" dir="13500000">
                <a:srgbClr val="000000">
                  <a:alpha val="50000"/>
                </a:srgbClr>
              </a:innerShdw>
            </a:effectLst>
            <a:latin typeface="Helvetica Neue" charset="0"/>
            <a:ea typeface="Helvetica Neue" charset="0"/>
            <a:cs typeface="Helvetica Neue" charset="0"/>
          </a:endParaRPr>
        </a:p>
      </dgm:t>
    </dgm:pt>
    <dgm:pt modelId="{348BA1D9-E0B6-F440-B173-33FF553105E6}" type="sibTrans" cxnId="{5E3FA983-E40A-DC49-89B5-728E347B5E20}">
      <dgm:prSet/>
      <dgm:spPr/>
      <dgm:t>
        <a:bodyPr/>
        <a:lstStyle/>
        <a:p>
          <a:endParaRPr lang="en-US" sz="2800" b="1" cap="none" spc="50">
            <a:ln w="0"/>
            <a:solidFill>
              <a:schemeClr val="tx1"/>
            </a:solidFill>
            <a:effectLst>
              <a:innerShdw blurRad="63500" dist="50800" dir="13500000">
                <a:srgbClr val="000000">
                  <a:alpha val="50000"/>
                </a:srgbClr>
              </a:innerShdw>
            </a:effectLst>
            <a:latin typeface="Helvetica Neue" charset="0"/>
            <a:ea typeface="Helvetica Neue" charset="0"/>
            <a:cs typeface="Helvetica Neue" charset="0"/>
          </a:endParaRPr>
        </a:p>
      </dgm:t>
    </dgm:pt>
    <dgm:pt modelId="{3D256394-B0C9-974F-8B83-99A263B658D0}">
      <dgm:prSet phldrT="[Text]" custT="1"/>
      <dgm:spPr/>
      <dgm:t>
        <a:bodyPr/>
        <a:lstStyle/>
        <a:p>
          <a:r>
            <a:rPr lang="en-US" sz="1100" b="1" cap="none" spc="50" dirty="0" smtClean="0">
              <a:ln w="0"/>
              <a:effectLst>
                <a:innerShdw blurRad="63500" dist="50800" dir="13500000">
                  <a:srgbClr val="000000">
                    <a:alpha val="50000"/>
                  </a:srgbClr>
                </a:innerShdw>
              </a:effectLst>
              <a:latin typeface="Helvetica Neue" charset="0"/>
              <a:ea typeface="Helvetica Neue" charset="0"/>
              <a:cs typeface="Helvetica Neue" charset="0"/>
            </a:rPr>
            <a:t>Operating Procedures</a:t>
          </a:r>
          <a:endParaRPr lang="en-US" sz="1100" b="1" cap="none" spc="50" dirty="0">
            <a:ln w="0"/>
            <a:effectLst>
              <a:innerShdw blurRad="63500" dist="50800" dir="13500000">
                <a:srgbClr val="000000">
                  <a:alpha val="50000"/>
                </a:srgbClr>
              </a:innerShdw>
            </a:effectLst>
            <a:latin typeface="Helvetica Neue" charset="0"/>
            <a:ea typeface="Helvetica Neue" charset="0"/>
            <a:cs typeface="Helvetica Neue" charset="0"/>
          </a:endParaRPr>
        </a:p>
      </dgm:t>
    </dgm:pt>
    <dgm:pt modelId="{1F69F832-803E-1A4C-AE84-9C0FDB2549A5}" type="parTrans" cxnId="{9F2664DF-5F7F-5D45-A166-7C5D47363B4E}">
      <dgm:prSet custT="1"/>
      <dgm:spPr/>
      <dgm:t>
        <a:bodyPr/>
        <a:lstStyle/>
        <a:p>
          <a:endParaRPr lang="en-US" sz="1100" b="1" cap="none" spc="50">
            <a:ln w="0"/>
            <a:solidFill>
              <a:schemeClr val="tx1"/>
            </a:solidFill>
            <a:effectLst>
              <a:innerShdw blurRad="63500" dist="50800" dir="13500000">
                <a:srgbClr val="000000">
                  <a:alpha val="50000"/>
                </a:srgbClr>
              </a:innerShdw>
            </a:effectLst>
            <a:latin typeface="Helvetica Neue" charset="0"/>
            <a:ea typeface="Helvetica Neue" charset="0"/>
            <a:cs typeface="Helvetica Neue" charset="0"/>
          </a:endParaRPr>
        </a:p>
      </dgm:t>
    </dgm:pt>
    <dgm:pt modelId="{A7D03F14-CAEE-774F-BAFF-74A58EB7DB87}" type="sibTrans" cxnId="{9F2664DF-5F7F-5D45-A166-7C5D47363B4E}">
      <dgm:prSet/>
      <dgm:spPr/>
      <dgm:t>
        <a:bodyPr/>
        <a:lstStyle/>
        <a:p>
          <a:endParaRPr lang="en-US" sz="2800" b="1" cap="none" spc="50">
            <a:ln w="0"/>
            <a:solidFill>
              <a:schemeClr val="tx1"/>
            </a:solidFill>
            <a:effectLst>
              <a:innerShdw blurRad="63500" dist="50800" dir="13500000">
                <a:srgbClr val="000000">
                  <a:alpha val="50000"/>
                </a:srgbClr>
              </a:innerShdw>
            </a:effectLst>
            <a:latin typeface="Helvetica Neue" charset="0"/>
            <a:ea typeface="Helvetica Neue" charset="0"/>
            <a:cs typeface="Helvetica Neue" charset="0"/>
          </a:endParaRPr>
        </a:p>
      </dgm:t>
    </dgm:pt>
    <dgm:pt modelId="{7CE05D23-66BB-7E47-AA12-EE172A86A2A6}">
      <dgm:prSet phldrT="[Text]" custT="1"/>
      <dgm:spPr/>
      <dgm:t>
        <a:bodyPr/>
        <a:lstStyle/>
        <a:p>
          <a:r>
            <a:rPr lang="en-US" sz="1100" b="1" cap="none" spc="50" dirty="0" smtClean="0">
              <a:ln w="0"/>
              <a:effectLst>
                <a:innerShdw blurRad="63500" dist="50800" dir="13500000">
                  <a:srgbClr val="000000">
                    <a:alpha val="50000"/>
                  </a:srgbClr>
                </a:innerShdw>
              </a:effectLst>
              <a:latin typeface="Helvetica Neue" charset="0"/>
              <a:ea typeface="Helvetica Neue" charset="0"/>
              <a:cs typeface="Helvetica Neue" charset="0"/>
            </a:rPr>
            <a:t>Battery Management</a:t>
          </a:r>
          <a:endParaRPr lang="en-US" sz="1100" b="1" cap="none" spc="50" dirty="0">
            <a:ln w="0"/>
            <a:effectLst>
              <a:innerShdw blurRad="63500" dist="50800" dir="13500000">
                <a:srgbClr val="000000">
                  <a:alpha val="50000"/>
                </a:srgbClr>
              </a:innerShdw>
            </a:effectLst>
            <a:latin typeface="Helvetica Neue" charset="0"/>
            <a:ea typeface="Helvetica Neue" charset="0"/>
            <a:cs typeface="Helvetica Neue" charset="0"/>
          </a:endParaRPr>
        </a:p>
      </dgm:t>
    </dgm:pt>
    <dgm:pt modelId="{07FCBE53-E109-EF47-B070-DEA664E2C887}" type="parTrans" cxnId="{59A5CF78-FFE8-C342-B8A0-289E66173AF9}">
      <dgm:prSet custT="1"/>
      <dgm:spPr/>
      <dgm:t>
        <a:bodyPr/>
        <a:lstStyle/>
        <a:p>
          <a:endParaRPr lang="en-US" sz="1100" b="1" cap="none" spc="50">
            <a:ln w="0"/>
            <a:solidFill>
              <a:schemeClr val="tx1"/>
            </a:solidFill>
            <a:effectLst>
              <a:innerShdw blurRad="63500" dist="50800" dir="13500000">
                <a:srgbClr val="000000">
                  <a:alpha val="50000"/>
                </a:srgbClr>
              </a:innerShdw>
            </a:effectLst>
            <a:latin typeface="Helvetica Neue" charset="0"/>
            <a:ea typeface="Helvetica Neue" charset="0"/>
            <a:cs typeface="Helvetica Neue" charset="0"/>
          </a:endParaRPr>
        </a:p>
      </dgm:t>
    </dgm:pt>
    <dgm:pt modelId="{561671CC-1146-684F-A0EB-EC1D7007ADEA}" type="sibTrans" cxnId="{59A5CF78-FFE8-C342-B8A0-289E66173AF9}">
      <dgm:prSet/>
      <dgm:spPr/>
      <dgm:t>
        <a:bodyPr/>
        <a:lstStyle/>
        <a:p>
          <a:endParaRPr lang="en-US" sz="2800" b="1" cap="none" spc="50">
            <a:ln w="0"/>
            <a:solidFill>
              <a:schemeClr val="tx1"/>
            </a:solidFill>
            <a:effectLst>
              <a:innerShdw blurRad="63500" dist="50800" dir="13500000">
                <a:srgbClr val="000000">
                  <a:alpha val="50000"/>
                </a:srgbClr>
              </a:innerShdw>
            </a:effectLst>
            <a:latin typeface="Helvetica Neue" charset="0"/>
            <a:ea typeface="Helvetica Neue" charset="0"/>
            <a:cs typeface="Helvetica Neue" charset="0"/>
          </a:endParaRPr>
        </a:p>
      </dgm:t>
    </dgm:pt>
    <dgm:pt modelId="{C839D5C0-07D3-4A46-8F12-A9A8EAC85D68}">
      <dgm:prSet phldrT="[Text]" custT="1"/>
      <dgm:spPr/>
      <dgm:t>
        <a:bodyPr/>
        <a:lstStyle/>
        <a:p>
          <a:r>
            <a:rPr lang="en-US" sz="1100" b="1" cap="none" spc="50" dirty="0" smtClean="0">
              <a:ln w="0"/>
              <a:effectLst>
                <a:innerShdw blurRad="63500" dist="50800" dir="13500000">
                  <a:srgbClr val="000000">
                    <a:alpha val="50000"/>
                  </a:srgbClr>
                </a:innerShdw>
              </a:effectLst>
              <a:latin typeface="Helvetica Neue" charset="0"/>
              <a:ea typeface="Helvetica Neue" charset="0"/>
              <a:cs typeface="Helvetica Neue" charset="0"/>
            </a:rPr>
            <a:t>Crew Policies</a:t>
          </a:r>
          <a:endParaRPr lang="en-US" sz="1100" b="1" cap="none" spc="50" dirty="0">
            <a:ln w="0"/>
            <a:effectLst>
              <a:innerShdw blurRad="63500" dist="50800" dir="13500000">
                <a:srgbClr val="000000">
                  <a:alpha val="50000"/>
                </a:srgbClr>
              </a:innerShdw>
            </a:effectLst>
            <a:latin typeface="Helvetica Neue" charset="0"/>
            <a:ea typeface="Helvetica Neue" charset="0"/>
            <a:cs typeface="Helvetica Neue" charset="0"/>
          </a:endParaRPr>
        </a:p>
      </dgm:t>
    </dgm:pt>
    <dgm:pt modelId="{FC821358-0D4B-154E-AC5C-A75C3ACAF901}" type="parTrans" cxnId="{8F193D5E-8CC2-5749-BDDF-03111ED2837C}">
      <dgm:prSet custT="1"/>
      <dgm:spPr/>
      <dgm:t>
        <a:bodyPr/>
        <a:lstStyle/>
        <a:p>
          <a:endParaRPr lang="en-US" sz="1100" b="1" cap="none" spc="50">
            <a:ln w="0"/>
            <a:solidFill>
              <a:schemeClr val="tx1"/>
            </a:solidFill>
            <a:effectLst>
              <a:innerShdw blurRad="63500" dist="50800" dir="13500000">
                <a:srgbClr val="000000">
                  <a:alpha val="50000"/>
                </a:srgbClr>
              </a:innerShdw>
            </a:effectLst>
            <a:latin typeface="Helvetica Neue" charset="0"/>
            <a:ea typeface="Helvetica Neue" charset="0"/>
            <a:cs typeface="Helvetica Neue" charset="0"/>
          </a:endParaRPr>
        </a:p>
      </dgm:t>
    </dgm:pt>
    <dgm:pt modelId="{E6DC3E8C-93B2-6248-AF78-EAE7C2EF4F53}" type="sibTrans" cxnId="{8F193D5E-8CC2-5749-BDDF-03111ED2837C}">
      <dgm:prSet/>
      <dgm:spPr/>
      <dgm:t>
        <a:bodyPr/>
        <a:lstStyle/>
        <a:p>
          <a:endParaRPr lang="en-US" sz="2800" b="1" cap="none" spc="50">
            <a:ln w="0"/>
            <a:solidFill>
              <a:schemeClr val="tx1"/>
            </a:solidFill>
            <a:effectLst>
              <a:innerShdw blurRad="63500" dist="50800" dir="13500000">
                <a:srgbClr val="000000">
                  <a:alpha val="50000"/>
                </a:srgbClr>
              </a:innerShdw>
            </a:effectLst>
            <a:latin typeface="Helvetica Neue" charset="0"/>
            <a:ea typeface="Helvetica Neue" charset="0"/>
            <a:cs typeface="Helvetica Neue" charset="0"/>
          </a:endParaRPr>
        </a:p>
      </dgm:t>
    </dgm:pt>
    <dgm:pt modelId="{57A3F5FF-0EEA-CB45-9F2D-66F527D261A8}">
      <dgm:prSet phldrT="[Text]" custT="1"/>
      <dgm:spPr/>
      <dgm:t>
        <a:bodyPr/>
        <a:lstStyle/>
        <a:p>
          <a:r>
            <a:rPr lang="en-US" sz="1100" b="1" cap="none" spc="50" smtClean="0">
              <a:ln w="0"/>
              <a:effectLst>
                <a:innerShdw blurRad="63500" dist="50800" dir="13500000">
                  <a:srgbClr val="000000">
                    <a:alpha val="50000"/>
                  </a:srgbClr>
                </a:innerShdw>
              </a:effectLst>
              <a:latin typeface="Helvetica Neue" charset="0"/>
              <a:ea typeface="Helvetica Neue" charset="0"/>
              <a:cs typeface="Helvetica Neue" charset="0"/>
            </a:rPr>
            <a:t>Weather Policies</a:t>
          </a:r>
          <a:endParaRPr lang="en-US" sz="1100" b="1" cap="none" spc="50" dirty="0">
            <a:ln w="0"/>
            <a:effectLst>
              <a:innerShdw blurRad="63500" dist="50800" dir="13500000">
                <a:srgbClr val="000000">
                  <a:alpha val="50000"/>
                </a:srgbClr>
              </a:innerShdw>
            </a:effectLst>
            <a:latin typeface="Helvetica Neue" charset="0"/>
            <a:ea typeface="Helvetica Neue" charset="0"/>
            <a:cs typeface="Helvetica Neue" charset="0"/>
          </a:endParaRPr>
        </a:p>
      </dgm:t>
    </dgm:pt>
    <dgm:pt modelId="{42288584-5633-3141-8B1A-BA44D14C4214}" type="parTrans" cxnId="{D1EED166-9822-1740-9FA0-067B6322089A}">
      <dgm:prSet custT="1"/>
      <dgm:spPr/>
      <dgm:t>
        <a:bodyPr/>
        <a:lstStyle/>
        <a:p>
          <a:endParaRPr lang="en-US" sz="1100" b="1" cap="none" spc="50">
            <a:ln w="0"/>
            <a:solidFill>
              <a:schemeClr val="tx1"/>
            </a:solidFill>
            <a:effectLst>
              <a:innerShdw blurRad="63500" dist="50800" dir="13500000">
                <a:srgbClr val="000000">
                  <a:alpha val="50000"/>
                </a:srgbClr>
              </a:innerShdw>
            </a:effectLst>
            <a:latin typeface="Helvetica Neue" charset="0"/>
            <a:ea typeface="Helvetica Neue" charset="0"/>
            <a:cs typeface="Helvetica Neue" charset="0"/>
          </a:endParaRPr>
        </a:p>
      </dgm:t>
    </dgm:pt>
    <dgm:pt modelId="{6D3F68B1-7B34-5346-8663-234A97C08BD6}" type="sibTrans" cxnId="{D1EED166-9822-1740-9FA0-067B6322089A}">
      <dgm:prSet/>
      <dgm:spPr/>
      <dgm:t>
        <a:bodyPr/>
        <a:lstStyle/>
        <a:p>
          <a:endParaRPr lang="en-US" sz="2800" b="1" cap="none" spc="50">
            <a:ln w="0"/>
            <a:solidFill>
              <a:schemeClr val="tx1"/>
            </a:solidFill>
            <a:effectLst>
              <a:innerShdw blurRad="63500" dist="50800" dir="13500000">
                <a:srgbClr val="000000">
                  <a:alpha val="50000"/>
                </a:srgbClr>
              </a:innerShdw>
            </a:effectLst>
            <a:latin typeface="Helvetica Neue" charset="0"/>
            <a:ea typeface="Helvetica Neue" charset="0"/>
            <a:cs typeface="Helvetica Neue" charset="0"/>
          </a:endParaRPr>
        </a:p>
      </dgm:t>
    </dgm:pt>
    <dgm:pt modelId="{F280B928-B148-1B47-8B74-8A0648C6F5C1}">
      <dgm:prSet phldrT="[Text]" custT="1"/>
      <dgm:spPr/>
      <dgm:t>
        <a:bodyPr/>
        <a:lstStyle/>
        <a:p>
          <a:r>
            <a:rPr lang="en-US" sz="1100" b="1" cap="none" spc="50" dirty="0" smtClean="0">
              <a:ln w="0"/>
              <a:effectLst>
                <a:innerShdw blurRad="63500" dist="50800" dir="13500000">
                  <a:srgbClr val="000000">
                    <a:alpha val="50000"/>
                  </a:srgbClr>
                </a:innerShdw>
              </a:effectLst>
              <a:latin typeface="Helvetica Neue" charset="0"/>
              <a:ea typeface="Helvetica Neue" charset="0"/>
              <a:cs typeface="Helvetica Neue" charset="0"/>
            </a:rPr>
            <a:t>Aircraft Standards</a:t>
          </a:r>
          <a:endParaRPr lang="en-US" sz="1100" b="1" cap="none" spc="50" dirty="0">
            <a:ln w="0"/>
            <a:effectLst>
              <a:innerShdw blurRad="63500" dist="50800" dir="13500000">
                <a:srgbClr val="000000">
                  <a:alpha val="50000"/>
                </a:srgbClr>
              </a:innerShdw>
            </a:effectLst>
            <a:latin typeface="Helvetica Neue" charset="0"/>
            <a:ea typeface="Helvetica Neue" charset="0"/>
            <a:cs typeface="Helvetica Neue" charset="0"/>
          </a:endParaRPr>
        </a:p>
      </dgm:t>
    </dgm:pt>
    <dgm:pt modelId="{130BE54D-ECB3-304D-BA79-F09415683129}" type="parTrans" cxnId="{DE0926A0-02C3-7A45-93C6-3D44D4B25A21}">
      <dgm:prSet custT="1"/>
      <dgm:spPr/>
      <dgm:t>
        <a:bodyPr/>
        <a:lstStyle/>
        <a:p>
          <a:endParaRPr lang="en-US" sz="1100" b="1" cap="none" spc="50">
            <a:ln w="0"/>
            <a:solidFill>
              <a:schemeClr val="tx1"/>
            </a:solidFill>
            <a:effectLst>
              <a:innerShdw blurRad="63500" dist="50800" dir="13500000">
                <a:srgbClr val="000000">
                  <a:alpha val="50000"/>
                </a:srgbClr>
              </a:innerShdw>
            </a:effectLst>
            <a:latin typeface="Helvetica Neue" charset="0"/>
            <a:ea typeface="Helvetica Neue" charset="0"/>
            <a:cs typeface="Helvetica Neue" charset="0"/>
          </a:endParaRPr>
        </a:p>
      </dgm:t>
    </dgm:pt>
    <dgm:pt modelId="{0DCA1216-D13C-A848-9369-288A11EA2FAE}" type="sibTrans" cxnId="{DE0926A0-02C3-7A45-93C6-3D44D4B25A21}">
      <dgm:prSet/>
      <dgm:spPr/>
      <dgm:t>
        <a:bodyPr/>
        <a:lstStyle/>
        <a:p>
          <a:endParaRPr lang="en-US" sz="2800" b="1" cap="none" spc="50">
            <a:ln w="0"/>
            <a:solidFill>
              <a:schemeClr val="tx1"/>
            </a:solidFill>
            <a:effectLst>
              <a:innerShdw blurRad="63500" dist="50800" dir="13500000">
                <a:srgbClr val="000000">
                  <a:alpha val="50000"/>
                </a:srgbClr>
              </a:innerShdw>
            </a:effectLst>
            <a:latin typeface="Helvetica Neue" charset="0"/>
            <a:ea typeface="Helvetica Neue" charset="0"/>
            <a:cs typeface="Helvetica Neue" charset="0"/>
          </a:endParaRPr>
        </a:p>
      </dgm:t>
    </dgm:pt>
    <dgm:pt modelId="{1571E356-98D9-3F4C-8AF8-5F324B03D492}">
      <dgm:prSet phldrT="[Text]" custT="1"/>
      <dgm:spPr/>
      <dgm:t>
        <a:bodyPr/>
        <a:lstStyle/>
        <a:p>
          <a:r>
            <a:rPr lang="en-US" sz="1100" b="1" cap="none" spc="50" dirty="0" smtClean="0">
              <a:ln w="0"/>
              <a:effectLst>
                <a:innerShdw blurRad="63500" dist="50800" dir="13500000">
                  <a:srgbClr val="000000">
                    <a:alpha val="50000"/>
                  </a:srgbClr>
                </a:innerShdw>
              </a:effectLst>
              <a:latin typeface="Helvetica Neue" charset="0"/>
              <a:ea typeface="Helvetica Neue" charset="0"/>
              <a:cs typeface="Helvetica Neue" charset="0"/>
            </a:rPr>
            <a:t>Personal Protective Equipment</a:t>
          </a:r>
          <a:endParaRPr lang="en-US" sz="1100" b="1" cap="none" spc="50" dirty="0">
            <a:ln w="0"/>
            <a:effectLst>
              <a:innerShdw blurRad="63500" dist="50800" dir="13500000">
                <a:srgbClr val="000000">
                  <a:alpha val="50000"/>
                </a:srgbClr>
              </a:innerShdw>
            </a:effectLst>
            <a:latin typeface="Helvetica Neue" charset="0"/>
            <a:ea typeface="Helvetica Neue" charset="0"/>
            <a:cs typeface="Helvetica Neue" charset="0"/>
          </a:endParaRPr>
        </a:p>
      </dgm:t>
    </dgm:pt>
    <dgm:pt modelId="{C5CB539F-2453-4842-9B48-B291B885F181}" type="parTrans" cxnId="{6C293198-9C01-2A43-8DCD-5B1BB767BDF6}">
      <dgm:prSet custT="1"/>
      <dgm:spPr/>
      <dgm:t>
        <a:bodyPr/>
        <a:lstStyle/>
        <a:p>
          <a:endParaRPr lang="en-US" sz="1100" b="1" cap="none" spc="50">
            <a:ln w="0"/>
            <a:solidFill>
              <a:schemeClr val="tx1"/>
            </a:solidFill>
            <a:effectLst>
              <a:innerShdw blurRad="63500" dist="50800" dir="13500000">
                <a:srgbClr val="000000">
                  <a:alpha val="50000"/>
                </a:srgbClr>
              </a:innerShdw>
            </a:effectLst>
            <a:latin typeface="Helvetica Neue" charset="0"/>
            <a:ea typeface="Helvetica Neue" charset="0"/>
            <a:cs typeface="Helvetica Neue" charset="0"/>
          </a:endParaRPr>
        </a:p>
      </dgm:t>
    </dgm:pt>
    <dgm:pt modelId="{18F1BCD6-E9C4-4E4E-A5D6-68127583A028}" type="sibTrans" cxnId="{6C293198-9C01-2A43-8DCD-5B1BB767BDF6}">
      <dgm:prSet/>
      <dgm:spPr/>
      <dgm:t>
        <a:bodyPr/>
        <a:lstStyle/>
        <a:p>
          <a:endParaRPr lang="en-US" sz="2800" b="1" cap="none" spc="50">
            <a:ln w="0"/>
            <a:solidFill>
              <a:schemeClr val="tx1"/>
            </a:solidFill>
            <a:effectLst>
              <a:innerShdw blurRad="63500" dist="50800" dir="13500000">
                <a:srgbClr val="000000">
                  <a:alpha val="50000"/>
                </a:srgbClr>
              </a:innerShdw>
            </a:effectLst>
            <a:latin typeface="Helvetica Neue" charset="0"/>
            <a:ea typeface="Helvetica Neue" charset="0"/>
            <a:cs typeface="Helvetica Neue" charset="0"/>
          </a:endParaRPr>
        </a:p>
      </dgm:t>
    </dgm:pt>
    <dgm:pt modelId="{1492B369-3371-A143-80C5-49DABE17BA15}">
      <dgm:prSet phldrT="[Text]" custT="1"/>
      <dgm:spPr/>
      <dgm:t>
        <a:bodyPr/>
        <a:lstStyle/>
        <a:p>
          <a:r>
            <a:rPr lang="en-US" sz="1100" b="1" cap="none" spc="50" smtClean="0">
              <a:ln w="0"/>
              <a:effectLst>
                <a:innerShdw blurRad="63500" dist="50800" dir="13500000">
                  <a:srgbClr val="000000">
                    <a:alpha val="50000"/>
                  </a:srgbClr>
                </a:innerShdw>
              </a:effectLst>
              <a:latin typeface="Helvetica Neue" charset="0"/>
              <a:ea typeface="Helvetica Neue" charset="0"/>
              <a:cs typeface="Helvetica Neue" charset="0"/>
            </a:rPr>
            <a:t>Training Standards</a:t>
          </a:r>
          <a:endParaRPr lang="en-US" sz="1100" b="1" cap="none" spc="50" dirty="0">
            <a:ln w="0"/>
            <a:effectLst>
              <a:innerShdw blurRad="63500" dist="50800" dir="13500000">
                <a:srgbClr val="000000">
                  <a:alpha val="50000"/>
                </a:srgbClr>
              </a:innerShdw>
            </a:effectLst>
            <a:latin typeface="Helvetica Neue" charset="0"/>
            <a:ea typeface="Helvetica Neue" charset="0"/>
            <a:cs typeface="Helvetica Neue" charset="0"/>
          </a:endParaRPr>
        </a:p>
      </dgm:t>
    </dgm:pt>
    <dgm:pt modelId="{0A34BA71-A229-6540-AD06-373D10A5D1F6}" type="parTrans" cxnId="{318DD5C9-8700-0E4E-B16B-199C8979C30E}">
      <dgm:prSet custT="1"/>
      <dgm:spPr/>
      <dgm:t>
        <a:bodyPr/>
        <a:lstStyle/>
        <a:p>
          <a:endParaRPr lang="en-US" sz="1100" b="1" cap="none" spc="50">
            <a:ln w="0"/>
            <a:solidFill>
              <a:schemeClr val="tx1"/>
            </a:solidFill>
            <a:effectLst>
              <a:innerShdw blurRad="63500" dist="50800" dir="13500000">
                <a:srgbClr val="000000">
                  <a:alpha val="50000"/>
                </a:srgbClr>
              </a:innerShdw>
            </a:effectLst>
            <a:latin typeface="Helvetica Neue" charset="0"/>
            <a:ea typeface="Helvetica Neue" charset="0"/>
            <a:cs typeface="Helvetica Neue" charset="0"/>
          </a:endParaRPr>
        </a:p>
      </dgm:t>
    </dgm:pt>
    <dgm:pt modelId="{1DA4BAD6-DC9F-C046-AA5D-6DA61919DD8A}" type="sibTrans" cxnId="{318DD5C9-8700-0E4E-B16B-199C8979C30E}">
      <dgm:prSet/>
      <dgm:spPr/>
      <dgm:t>
        <a:bodyPr/>
        <a:lstStyle/>
        <a:p>
          <a:endParaRPr lang="en-US" sz="2800" b="1" cap="none" spc="50">
            <a:ln w="0"/>
            <a:solidFill>
              <a:schemeClr val="tx1"/>
            </a:solidFill>
            <a:effectLst>
              <a:innerShdw blurRad="63500" dist="50800" dir="13500000">
                <a:srgbClr val="000000">
                  <a:alpha val="50000"/>
                </a:srgbClr>
              </a:innerShdw>
            </a:effectLst>
            <a:latin typeface="Helvetica Neue" charset="0"/>
            <a:ea typeface="Helvetica Neue" charset="0"/>
            <a:cs typeface="Helvetica Neue" charset="0"/>
          </a:endParaRPr>
        </a:p>
      </dgm:t>
    </dgm:pt>
    <dgm:pt modelId="{37F7059D-2EF0-BF40-BEF0-F40808299818}">
      <dgm:prSet phldrT="[Text]" custT="1"/>
      <dgm:spPr/>
      <dgm:t>
        <a:bodyPr/>
        <a:lstStyle/>
        <a:p>
          <a:r>
            <a:rPr lang="en-US" sz="1100" b="1" cap="none" spc="50" dirty="0" smtClean="0">
              <a:ln w="0"/>
              <a:effectLst>
                <a:innerShdw blurRad="63500" dist="50800" dir="13500000">
                  <a:srgbClr val="000000">
                    <a:alpha val="50000"/>
                  </a:srgbClr>
                </a:innerShdw>
              </a:effectLst>
              <a:latin typeface="Helvetica Neue" charset="0"/>
              <a:ea typeface="Helvetica Neue" charset="0"/>
              <a:cs typeface="Helvetica Neue" charset="0"/>
            </a:rPr>
            <a:t>Flight Limitations</a:t>
          </a:r>
          <a:endParaRPr lang="en-US" sz="1100" b="1" cap="none" spc="50" dirty="0">
            <a:ln w="0"/>
            <a:effectLst>
              <a:innerShdw blurRad="63500" dist="50800" dir="13500000">
                <a:srgbClr val="000000">
                  <a:alpha val="50000"/>
                </a:srgbClr>
              </a:innerShdw>
            </a:effectLst>
            <a:latin typeface="Helvetica Neue" charset="0"/>
            <a:ea typeface="Helvetica Neue" charset="0"/>
            <a:cs typeface="Helvetica Neue" charset="0"/>
          </a:endParaRPr>
        </a:p>
      </dgm:t>
    </dgm:pt>
    <dgm:pt modelId="{B9250F9A-927F-7844-B978-2C1C12987CFE}" type="parTrans" cxnId="{CD813360-C5F5-2B47-A9EF-E4BCE4C82969}">
      <dgm:prSet custT="1"/>
      <dgm:spPr/>
      <dgm:t>
        <a:bodyPr/>
        <a:lstStyle/>
        <a:p>
          <a:endParaRPr lang="en-US" sz="1100" b="1" cap="none" spc="50">
            <a:ln w="0"/>
            <a:solidFill>
              <a:schemeClr val="tx1"/>
            </a:solidFill>
            <a:effectLst>
              <a:innerShdw blurRad="63500" dist="50800" dir="13500000">
                <a:srgbClr val="000000">
                  <a:alpha val="50000"/>
                </a:srgbClr>
              </a:innerShdw>
            </a:effectLst>
            <a:latin typeface="Helvetica Neue" charset="0"/>
            <a:ea typeface="Helvetica Neue" charset="0"/>
            <a:cs typeface="Helvetica Neue" charset="0"/>
          </a:endParaRPr>
        </a:p>
      </dgm:t>
    </dgm:pt>
    <dgm:pt modelId="{DDFE8F18-808E-3641-8A7B-36AF03A72657}" type="sibTrans" cxnId="{CD813360-C5F5-2B47-A9EF-E4BCE4C82969}">
      <dgm:prSet/>
      <dgm:spPr/>
      <dgm:t>
        <a:bodyPr/>
        <a:lstStyle/>
        <a:p>
          <a:endParaRPr lang="en-US" sz="2800" b="1" cap="none" spc="50">
            <a:ln w="0"/>
            <a:solidFill>
              <a:schemeClr val="tx1"/>
            </a:solidFill>
            <a:effectLst>
              <a:innerShdw blurRad="63500" dist="50800" dir="13500000">
                <a:srgbClr val="000000">
                  <a:alpha val="50000"/>
                </a:srgbClr>
              </a:innerShdw>
            </a:effectLst>
            <a:latin typeface="Helvetica Neue" charset="0"/>
            <a:ea typeface="Helvetica Neue" charset="0"/>
            <a:cs typeface="Helvetica Neue" charset="0"/>
          </a:endParaRPr>
        </a:p>
      </dgm:t>
    </dgm:pt>
    <dgm:pt modelId="{7EEE16A8-B457-8D41-9EA4-0FBF6E5B997C}" type="pres">
      <dgm:prSet presAssocID="{8C172DC6-1FF2-BA49-BDF8-122249AA9904}" presName="Name0" presStyleCnt="0">
        <dgm:presLayoutVars>
          <dgm:chMax val="1"/>
          <dgm:dir/>
          <dgm:animLvl val="ctr"/>
          <dgm:resizeHandles val="exact"/>
        </dgm:presLayoutVars>
      </dgm:prSet>
      <dgm:spPr/>
      <dgm:t>
        <a:bodyPr/>
        <a:lstStyle/>
        <a:p>
          <a:endParaRPr lang="en-US"/>
        </a:p>
      </dgm:t>
    </dgm:pt>
    <dgm:pt modelId="{A671F20A-0A45-6E4B-8DAD-1E84373456F3}" type="pres">
      <dgm:prSet presAssocID="{31D2B66C-4E12-DF43-AAAA-083C9E670F89}" presName="centerShape" presStyleLbl="node0" presStyleIdx="0" presStyleCnt="1"/>
      <dgm:spPr/>
      <dgm:t>
        <a:bodyPr/>
        <a:lstStyle/>
        <a:p>
          <a:endParaRPr lang="en-US"/>
        </a:p>
      </dgm:t>
    </dgm:pt>
    <dgm:pt modelId="{1C366D24-F968-7E40-91E2-36ADBE90D5FE}" type="pres">
      <dgm:prSet presAssocID="{1F69F832-803E-1A4C-AE84-9C0FDB2549A5}" presName="parTrans" presStyleLbl="sibTrans2D1" presStyleIdx="0" presStyleCnt="8"/>
      <dgm:spPr/>
      <dgm:t>
        <a:bodyPr/>
        <a:lstStyle/>
        <a:p>
          <a:endParaRPr lang="en-US"/>
        </a:p>
      </dgm:t>
    </dgm:pt>
    <dgm:pt modelId="{7D9C30E5-9E9D-4E46-81E0-E82BB03CE959}" type="pres">
      <dgm:prSet presAssocID="{1F69F832-803E-1A4C-AE84-9C0FDB2549A5}" presName="connectorText" presStyleLbl="sibTrans2D1" presStyleIdx="0" presStyleCnt="8"/>
      <dgm:spPr/>
      <dgm:t>
        <a:bodyPr/>
        <a:lstStyle/>
        <a:p>
          <a:endParaRPr lang="en-US"/>
        </a:p>
      </dgm:t>
    </dgm:pt>
    <dgm:pt modelId="{C7B59E03-582B-4A42-A976-3FA2687001C2}" type="pres">
      <dgm:prSet presAssocID="{3D256394-B0C9-974F-8B83-99A263B658D0}" presName="node" presStyleLbl="node1" presStyleIdx="0" presStyleCnt="8">
        <dgm:presLayoutVars>
          <dgm:bulletEnabled val="1"/>
        </dgm:presLayoutVars>
      </dgm:prSet>
      <dgm:spPr/>
      <dgm:t>
        <a:bodyPr/>
        <a:lstStyle/>
        <a:p>
          <a:endParaRPr lang="en-US"/>
        </a:p>
      </dgm:t>
    </dgm:pt>
    <dgm:pt modelId="{78D152D3-60F1-3944-975E-DA4AD07A1C49}" type="pres">
      <dgm:prSet presAssocID="{07FCBE53-E109-EF47-B070-DEA664E2C887}" presName="parTrans" presStyleLbl="sibTrans2D1" presStyleIdx="1" presStyleCnt="8"/>
      <dgm:spPr/>
      <dgm:t>
        <a:bodyPr/>
        <a:lstStyle/>
        <a:p>
          <a:endParaRPr lang="en-US"/>
        </a:p>
      </dgm:t>
    </dgm:pt>
    <dgm:pt modelId="{C98681A2-F00D-394E-BF92-D66569E84FD4}" type="pres">
      <dgm:prSet presAssocID="{07FCBE53-E109-EF47-B070-DEA664E2C887}" presName="connectorText" presStyleLbl="sibTrans2D1" presStyleIdx="1" presStyleCnt="8"/>
      <dgm:spPr/>
      <dgm:t>
        <a:bodyPr/>
        <a:lstStyle/>
        <a:p>
          <a:endParaRPr lang="en-US"/>
        </a:p>
      </dgm:t>
    </dgm:pt>
    <dgm:pt modelId="{EC9252B6-10B3-024C-8C0F-88F5B3B35002}" type="pres">
      <dgm:prSet presAssocID="{7CE05D23-66BB-7E47-AA12-EE172A86A2A6}" presName="node" presStyleLbl="node1" presStyleIdx="1" presStyleCnt="8">
        <dgm:presLayoutVars>
          <dgm:bulletEnabled val="1"/>
        </dgm:presLayoutVars>
      </dgm:prSet>
      <dgm:spPr/>
      <dgm:t>
        <a:bodyPr/>
        <a:lstStyle/>
        <a:p>
          <a:endParaRPr lang="en-US"/>
        </a:p>
      </dgm:t>
    </dgm:pt>
    <dgm:pt modelId="{90630360-2922-B34F-842F-0A0732BA8915}" type="pres">
      <dgm:prSet presAssocID="{FC821358-0D4B-154E-AC5C-A75C3ACAF901}" presName="parTrans" presStyleLbl="sibTrans2D1" presStyleIdx="2" presStyleCnt="8"/>
      <dgm:spPr/>
      <dgm:t>
        <a:bodyPr/>
        <a:lstStyle/>
        <a:p>
          <a:endParaRPr lang="en-US"/>
        </a:p>
      </dgm:t>
    </dgm:pt>
    <dgm:pt modelId="{439D41F2-D115-B24F-A853-FF9954E875B6}" type="pres">
      <dgm:prSet presAssocID="{FC821358-0D4B-154E-AC5C-A75C3ACAF901}" presName="connectorText" presStyleLbl="sibTrans2D1" presStyleIdx="2" presStyleCnt="8"/>
      <dgm:spPr/>
      <dgm:t>
        <a:bodyPr/>
        <a:lstStyle/>
        <a:p>
          <a:endParaRPr lang="en-US"/>
        </a:p>
      </dgm:t>
    </dgm:pt>
    <dgm:pt modelId="{E1A17847-6B52-C14C-A379-537C774A1A63}" type="pres">
      <dgm:prSet presAssocID="{C839D5C0-07D3-4A46-8F12-A9A8EAC85D68}" presName="node" presStyleLbl="node1" presStyleIdx="2" presStyleCnt="8">
        <dgm:presLayoutVars>
          <dgm:bulletEnabled val="1"/>
        </dgm:presLayoutVars>
      </dgm:prSet>
      <dgm:spPr/>
      <dgm:t>
        <a:bodyPr/>
        <a:lstStyle/>
        <a:p>
          <a:endParaRPr lang="en-US"/>
        </a:p>
      </dgm:t>
    </dgm:pt>
    <dgm:pt modelId="{3D8CCBF5-9A15-4440-B640-0DA1FA847A60}" type="pres">
      <dgm:prSet presAssocID="{42288584-5633-3141-8B1A-BA44D14C4214}" presName="parTrans" presStyleLbl="sibTrans2D1" presStyleIdx="3" presStyleCnt="8"/>
      <dgm:spPr/>
      <dgm:t>
        <a:bodyPr/>
        <a:lstStyle/>
        <a:p>
          <a:endParaRPr lang="en-US"/>
        </a:p>
      </dgm:t>
    </dgm:pt>
    <dgm:pt modelId="{10B363F5-45BB-5A4D-9B70-B7395FB4B9DC}" type="pres">
      <dgm:prSet presAssocID="{42288584-5633-3141-8B1A-BA44D14C4214}" presName="connectorText" presStyleLbl="sibTrans2D1" presStyleIdx="3" presStyleCnt="8"/>
      <dgm:spPr/>
      <dgm:t>
        <a:bodyPr/>
        <a:lstStyle/>
        <a:p>
          <a:endParaRPr lang="en-US"/>
        </a:p>
      </dgm:t>
    </dgm:pt>
    <dgm:pt modelId="{E0DD0A52-DD9E-A74B-B2D3-7F5533CF3E1C}" type="pres">
      <dgm:prSet presAssocID="{57A3F5FF-0EEA-CB45-9F2D-66F527D261A8}" presName="node" presStyleLbl="node1" presStyleIdx="3" presStyleCnt="8">
        <dgm:presLayoutVars>
          <dgm:bulletEnabled val="1"/>
        </dgm:presLayoutVars>
      </dgm:prSet>
      <dgm:spPr/>
      <dgm:t>
        <a:bodyPr/>
        <a:lstStyle/>
        <a:p>
          <a:endParaRPr lang="en-US"/>
        </a:p>
      </dgm:t>
    </dgm:pt>
    <dgm:pt modelId="{9DE2909B-ACEA-6D49-80B4-1B0A7B12FB88}" type="pres">
      <dgm:prSet presAssocID="{130BE54D-ECB3-304D-BA79-F09415683129}" presName="parTrans" presStyleLbl="sibTrans2D1" presStyleIdx="4" presStyleCnt="8"/>
      <dgm:spPr/>
      <dgm:t>
        <a:bodyPr/>
        <a:lstStyle/>
        <a:p>
          <a:endParaRPr lang="en-US"/>
        </a:p>
      </dgm:t>
    </dgm:pt>
    <dgm:pt modelId="{8C042EB8-865C-3E4E-AF03-DEC3AE8120B0}" type="pres">
      <dgm:prSet presAssocID="{130BE54D-ECB3-304D-BA79-F09415683129}" presName="connectorText" presStyleLbl="sibTrans2D1" presStyleIdx="4" presStyleCnt="8"/>
      <dgm:spPr/>
      <dgm:t>
        <a:bodyPr/>
        <a:lstStyle/>
        <a:p>
          <a:endParaRPr lang="en-US"/>
        </a:p>
      </dgm:t>
    </dgm:pt>
    <dgm:pt modelId="{C69BDF60-6B70-7841-9CD2-346D4812C8A1}" type="pres">
      <dgm:prSet presAssocID="{F280B928-B148-1B47-8B74-8A0648C6F5C1}" presName="node" presStyleLbl="node1" presStyleIdx="4" presStyleCnt="8">
        <dgm:presLayoutVars>
          <dgm:bulletEnabled val="1"/>
        </dgm:presLayoutVars>
      </dgm:prSet>
      <dgm:spPr/>
      <dgm:t>
        <a:bodyPr/>
        <a:lstStyle/>
        <a:p>
          <a:endParaRPr lang="en-US"/>
        </a:p>
      </dgm:t>
    </dgm:pt>
    <dgm:pt modelId="{154F3E5E-CACD-ED4D-B992-A9E5C384744E}" type="pres">
      <dgm:prSet presAssocID="{C5CB539F-2453-4842-9B48-B291B885F181}" presName="parTrans" presStyleLbl="sibTrans2D1" presStyleIdx="5" presStyleCnt="8"/>
      <dgm:spPr/>
      <dgm:t>
        <a:bodyPr/>
        <a:lstStyle/>
        <a:p>
          <a:endParaRPr lang="en-US"/>
        </a:p>
      </dgm:t>
    </dgm:pt>
    <dgm:pt modelId="{C330A966-DC6F-704B-B61C-6B60B18C9B4D}" type="pres">
      <dgm:prSet presAssocID="{C5CB539F-2453-4842-9B48-B291B885F181}" presName="connectorText" presStyleLbl="sibTrans2D1" presStyleIdx="5" presStyleCnt="8"/>
      <dgm:spPr/>
      <dgm:t>
        <a:bodyPr/>
        <a:lstStyle/>
        <a:p>
          <a:endParaRPr lang="en-US"/>
        </a:p>
      </dgm:t>
    </dgm:pt>
    <dgm:pt modelId="{D9DFEF0E-E990-D644-9C1C-D62A2101D827}" type="pres">
      <dgm:prSet presAssocID="{1571E356-98D9-3F4C-8AF8-5F324B03D492}" presName="node" presStyleLbl="node1" presStyleIdx="5" presStyleCnt="8">
        <dgm:presLayoutVars>
          <dgm:bulletEnabled val="1"/>
        </dgm:presLayoutVars>
      </dgm:prSet>
      <dgm:spPr/>
      <dgm:t>
        <a:bodyPr/>
        <a:lstStyle/>
        <a:p>
          <a:endParaRPr lang="en-US"/>
        </a:p>
      </dgm:t>
    </dgm:pt>
    <dgm:pt modelId="{369ACA99-FC17-CC4E-90DA-789EBCFAC4E0}" type="pres">
      <dgm:prSet presAssocID="{0A34BA71-A229-6540-AD06-373D10A5D1F6}" presName="parTrans" presStyleLbl="sibTrans2D1" presStyleIdx="6" presStyleCnt="8"/>
      <dgm:spPr/>
      <dgm:t>
        <a:bodyPr/>
        <a:lstStyle/>
        <a:p>
          <a:endParaRPr lang="en-US"/>
        </a:p>
      </dgm:t>
    </dgm:pt>
    <dgm:pt modelId="{44E1CA88-AE49-C54D-8B84-0621D55447C2}" type="pres">
      <dgm:prSet presAssocID="{0A34BA71-A229-6540-AD06-373D10A5D1F6}" presName="connectorText" presStyleLbl="sibTrans2D1" presStyleIdx="6" presStyleCnt="8"/>
      <dgm:spPr/>
      <dgm:t>
        <a:bodyPr/>
        <a:lstStyle/>
        <a:p>
          <a:endParaRPr lang="en-US"/>
        </a:p>
      </dgm:t>
    </dgm:pt>
    <dgm:pt modelId="{1CB543FC-616E-134B-96D8-CEF3EAB05846}" type="pres">
      <dgm:prSet presAssocID="{1492B369-3371-A143-80C5-49DABE17BA15}" presName="node" presStyleLbl="node1" presStyleIdx="6" presStyleCnt="8">
        <dgm:presLayoutVars>
          <dgm:bulletEnabled val="1"/>
        </dgm:presLayoutVars>
      </dgm:prSet>
      <dgm:spPr/>
      <dgm:t>
        <a:bodyPr/>
        <a:lstStyle/>
        <a:p>
          <a:endParaRPr lang="en-US"/>
        </a:p>
      </dgm:t>
    </dgm:pt>
    <dgm:pt modelId="{D3A82157-B0CB-9F46-8356-D58080E957AF}" type="pres">
      <dgm:prSet presAssocID="{B9250F9A-927F-7844-B978-2C1C12987CFE}" presName="parTrans" presStyleLbl="sibTrans2D1" presStyleIdx="7" presStyleCnt="8"/>
      <dgm:spPr/>
      <dgm:t>
        <a:bodyPr/>
        <a:lstStyle/>
        <a:p>
          <a:endParaRPr lang="en-US"/>
        </a:p>
      </dgm:t>
    </dgm:pt>
    <dgm:pt modelId="{2545BA82-6EFE-B04F-BBE5-CE9B0A70C647}" type="pres">
      <dgm:prSet presAssocID="{B9250F9A-927F-7844-B978-2C1C12987CFE}" presName="connectorText" presStyleLbl="sibTrans2D1" presStyleIdx="7" presStyleCnt="8"/>
      <dgm:spPr/>
      <dgm:t>
        <a:bodyPr/>
        <a:lstStyle/>
        <a:p>
          <a:endParaRPr lang="en-US"/>
        </a:p>
      </dgm:t>
    </dgm:pt>
    <dgm:pt modelId="{E9435DFB-A08F-DD43-9E4B-660CEE037B8B}" type="pres">
      <dgm:prSet presAssocID="{37F7059D-2EF0-BF40-BEF0-F40808299818}" presName="node" presStyleLbl="node1" presStyleIdx="7" presStyleCnt="8">
        <dgm:presLayoutVars>
          <dgm:bulletEnabled val="1"/>
        </dgm:presLayoutVars>
      </dgm:prSet>
      <dgm:spPr/>
      <dgm:t>
        <a:bodyPr/>
        <a:lstStyle/>
        <a:p>
          <a:endParaRPr lang="en-US"/>
        </a:p>
      </dgm:t>
    </dgm:pt>
  </dgm:ptLst>
  <dgm:cxnLst>
    <dgm:cxn modelId="{8ECB900F-6488-4BA8-B6F7-56ADB9564965}" type="presOf" srcId="{B9250F9A-927F-7844-B978-2C1C12987CFE}" destId="{D3A82157-B0CB-9F46-8356-D58080E957AF}" srcOrd="0" destOrd="0" presId="urn:microsoft.com/office/officeart/2005/8/layout/radial5"/>
    <dgm:cxn modelId="{81DFA369-F340-40CE-B583-9BE67712A032}" type="presOf" srcId="{42288584-5633-3141-8B1A-BA44D14C4214}" destId="{10B363F5-45BB-5A4D-9B70-B7395FB4B9DC}" srcOrd="1" destOrd="0" presId="urn:microsoft.com/office/officeart/2005/8/layout/radial5"/>
    <dgm:cxn modelId="{DE0926A0-02C3-7A45-93C6-3D44D4B25A21}" srcId="{31D2B66C-4E12-DF43-AAAA-083C9E670F89}" destId="{F280B928-B148-1B47-8B74-8A0648C6F5C1}" srcOrd="4" destOrd="0" parTransId="{130BE54D-ECB3-304D-BA79-F09415683129}" sibTransId="{0DCA1216-D13C-A848-9369-288A11EA2FAE}"/>
    <dgm:cxn modelId="{E5F28BFA-2B81-4F67-9887-7D0AA42448DE}" type="presOf" srcId="{42288584-5633-3141-8B1A-BA44D14C4214}" destId="{3D8CCBF5-9A15-4440-B640-0DA1FA847A60}" srcOrd="0" destOrd="0" presId="urn:microsoft.com/office/officeart/2005/8/layout/radial5"/>
    <dgm:cxn modelId="{A00433A5-BB20-4AC8-8659-51756B3FC265}" type="presOf" srcId="{1571E356-98D9-3F4C-8AF8-5F324B03D492}" destId="{D9DFEF0E-E990-D644-9C1C-D62A2101D827}" srcOrd="0" destOrd="0" presId="urn:microsoft.com/office/officeart/2005/8/layout/radial5"/>
    <dgm:cxn modelId="{6D49941A-9E5C-41A9-A10B-FA1B5D12BB95}" type="presOf" srcId="{37F7059D-2EF0-BF40-BEF0-F40808299818}" destId="{E9435DFB-A08F-DD43-9E4B-660CEE037B8B}" srcOrd="0" destOrd="0" presId="urn:microsoft.com/office/officeart/2005/8/layout/radial5"/>
    <dgm:cxn modelId="{D9BE50A9-87B8-424B-832B-7DBBB26D4283}" type="presOf" srcId="{3D256394-B0C9-974F-8B83-99A263B658D0}" destId="{C7B59E03-582B-4A42-A976-3FA2687001C2}" srcOrd="0" destOrd="0" presId="urn:microsoft.com/office/officeart/2005/8/layout/radial5"/>
    <dgm:cxn modelId="{8F193D5E-8CC2-5749-BDDF-03111ED2837C}" srcId="{31D2B66C-4E12-DF43-AAAA-083C9E670F89}" destId="{C839D5C0-07D3-4A46-8F12-A9A8EAC85D68}" srcOrd="2" destOrd="0" parTransId="{FC821358-0D4B-154E-AC5C-A75C3ACAF901}" sibTransId="{E6DC3E8C-93B2-6248-AF78-EAE7C2EF4F53}"/>
    <dgm:cxn modelId="{8F4FF265-22DD-454D-BEE3-BD1AA1BB7F90}" type="presOf" srcId="{C5CB539F-2453-4842-9B48-B291B885F181}" destId="{C330A966-DC6F-704B-B61C-6B60B18C9B4D}" srcOrd="1" destOrd="0" presId="urn:microsoft.com/office/officeart/2005/8/layout/radial5"/>
    <dgm:cxn modelId="{CD813360-C5F5-2B47-A9EF-E4BCE4C82969}" srcId="{31D2B66C-4E12-DF43-AAAA-083C9E670F89}" destId="{37F7059D-2EF0-BF40-BEF0-F40808299818}" srcOrd="7" destOrd="0" parTransId="{B9250F9A-927F-7844-B978-2C1C12987CFE}" sibTransId="{DDFE8F18-808E-3641-8A7B-36AF03A72657}"/>
    <dgm:cxn modelId="{86F7CBEE-7803-4F7D-B317-0EE9CF575BA6}" type="presOf" srcId="{1F69F832-803E-1A4C-AE84-9C0FDB2549A5}" destId="{7D9C30E5-9E9D-4E46-81E0-E82BB03CE959}" srcOrd="1" destOrd="0" presId="urn:microsoft.com/office/officeart/2005/8/layout/radial5"/>
    <dgm:cxn modelId="{9F2664DF-5F7F-5D45-A166-7C5D47363B4E}" srcId="{31D2B66C-4E12-DF43-AAAA-083C9E670F89}" destId="{3D256394-B0C9-974F-8B83-99A263B658D0}" srcOrd="0" destOrd="0" parTransId="{1F69F832-803E-1A4C-AE84-9C0FDB2549A5}" sibTransId="{A7D03F14-CAEE-774F-BAFF-74A58EB7DB87}"/>
    <dgm:cxn modelId="{59ABE570-804D-4983-81B2-CAA952A52380}" type="presOf" srcId="{FC821358-0D4B-154E-AC5C-A75C3ACAF901}" destId="{90630360-2922-B34F-842F-0A0732BA8915}" srcOrd="0" destOrd="0" presId="urn:microsoft.com/office/officeart/2005/8/layout/radial5"/>
    <dgm:cxn modelId="{F78E36C3-1475-4D23-8F8E-059D244FA4E8}" type="presOf" srcId="{7CE05D23-66BB-7E47-AA12-EE172A86A2A6}" destId="{EC9252B6-10B3-024C-8C0F-88F5B3B35002}" srcOrd="0" destOrd="0" presId="urn:microsoft.com/office/officeart/2005/8/layout/radial5"/>
    <dgm:cxn modelId="{6434C5D8-79F4-4F64-971C-5B7D208422AE}" type="presOf" srcId="{B9250F9A-927F-7844-B978-2C1C12987CFE}" destId="{2545BA82-6EFE-B04F-BBE5-CE9B0A70C647}" srcOrd="1" destOrd="0" presId="urn:microsoft.com/office/officeart/2005/8/layout/radial5"/>
    <dgm:cxn modelId="{183A163D-F87E-44BB-B42E-3DD80B5FB9C6}" type="presOf" srcId="{31D2B66C-4E12-DF43-AAAA-083C9E670F89}" destId="{A671F20A-0A45-6E4B-8DAD-1E84373456F3}" srcOrd="0" destOrd="0" presId="urn:microsoft.com/office/officeart/2005/8/layout/radial5"/>
    <dgm:cxn modelId="{44F8FE67-E988-4094-A40F-8A26DAE17127}" type="presOf" srcId="{0A34BA71-A229-6540-AD06-373D10A5D1F6}" destId="{44E1CA88-AE49-C54D-8B84-0621D55447C2}" srcOrd="1" destOrd="0" presId="urn:microsoft.com/office/officeart/2005/8/layout/radial5"/>
    <dgm:cxn modelId="{363B25EA-76FA-4AE6-B6DA-6F509967DB45}" type="presOf" srcId="{57A3F5FF-0EEA-CB45-9F2D-66F527D261A8}" destId="{E0DD0A52-DD9E-A74B-B2D3-7F5533CF3E1C}" srcOrd="0" destOrd="0" presId="urn:microsoft.com/office/officeart/2005/8/layout/radial5"/>
    <dgm:cxn modelId="{8D6AFDF5-31D7-4F7C-B0BB-36CE466D4DA8}" type="presOf" srcId="{FC821358-0D4B-154E-AC5C-A75C3ACAF901}" destId="{439D41F2-D115-B24F-A853-FF9954E875B6}" srcOrd="1" destOrd="0" presId="urn:microsoft.com/office/officeart/2005/8/layout/radial5"/>
    <dgm:cxn modelId="{618E2150-E59B-4A0D-B544-5F3BCDF219AC}" type="presOf" srcId="{07FCBE53-E109-EF47-B070-DEA664E2C887}" destId="{78D152D3-60F1-3944-975E-DA4AD07A1C49}" srcOrd="0" destOrd="0" presId="urn:microsoft.com/office/officeart/2005/8/layout/radial5"/>
    <dgm:cxn modelId="{86679823-314F-48A5-9B43-246B6E9568EB}" type="presOf" srcId="{0A34BA71-A229-6540-AD06-373D10A5D1F6}" destId="{369ACA99-FC17-CC4E-90DA-789EBCFAC4E0}" srcOrd="0" destOrd="0" presId="urn:microsoft.com/office/officeart/2005/8/layout/radial5"/>
    <dgm:cxn modelId="{E78A61E1-6B52-42C8-BD14-1423E9BA9524}" type="presOf" srcId="{C839D5C0-07D3-4A46-8F12-A9A8EAC85D68}" destId="{E1A17847-6B52-C14C-A379-537C774A1A63}" srcOrd="0" destOrd="0" presId="urn:microsoft.com/office/officeart/2005/8/layout/radial5"/>
    <dgm:cxn modelId="{62013440-3506-4033-85FC-E800699319F1}" type="presOf" srcId="{1F69F832-803E-1A4C-AE84-9C0FDB2549A5}" destId="{1C366D24-F968-7E40-91E2-36ADBE90D5FE}" srcOrd="0" destOrd="0" presId="urn:microsoft.com/office/officeart/2005/8/layout/radial5"/>
    <dgm:cxn modelId="{8471EF57-F9A6-4AEE-904D-4EE7F7E252A4}" type="presOf" srcId="{07FCBE53-E109-EF47-B070-DEA664E2C887}" destId="{C98681A2-F00D-394E-BF92-D66569E84FD4}" srcOrd="1" destOrd="0" presId="urn:microsoft.com/office/officeart/2005/8/layout/radial5"/>
    <dgm:cxn modelId="{E5BEE03C-4918-42FF-A09D-F17FF00AFA24}" type="presOf" srcId="{F280B928-B148-1B47-8B74-8A0648C6F5C1}" destId="{C69BDF60-6B70-7841-9CD2-346D4812C8A1}" srcOrd="0" destOrd="0" presId="urn:microsoft.com/office/officeart/2005/8/layout/radial5"/>
    <dgm:cxn modelId="{5E3FA983-E40A-DC49-89B5-728E347B5E20}" srcId="{8C172DC6-1FF2-BA49-BDF8-122249AA9904}" destId="{31D2B66C-4E12-DF43-AAAA-083C9E670F89}" srcOrd="0" destOrd="0" parTransId="{46ED2BEE-4004-4F4D-846F-737174D163BA}" sibTransId="{348BA1D9-E0B6-F440-B173-33FF553105E6}"/>
    <dgm:cxn modelId="{557B2ABA-D134-4E90-AFE0-635F7718BDFC}" type="presOf" srcId="{1492B369-3371-A143-80C5-49DABE17BA15}" destId="{1CB543FC-616E-134B-96D8-CEF3EAB05846}" srcOrd="0" destOrd="0" presId="urn:microsoft.com/office/officeart/2005/8/layout/radial5"/>
    <dgm:cxn modelId="{0A800A92-63BE-474A-992A-B25189F17666}" type="presOf" srcId="{8C172DC6-1FF2-BA49-BDF8-122249AA9904}" destId="{7EEE16A8-B457-8D41-9EA4-0FBF6E5B997C}" srcOrd="0" destOrd="0" presId="urn:microsoft.com/office/officeart/2005/8/layout/radial5"/>
    <dgm:cxn modelId="{59A5CF78-FFE8-C342-B8A0-289E66173AF9}" srcId="{31D2B66C-4E12-DF43-AAAA-083C9E670F89}" destId="{7CE05D23-66BB-7E47-AA12-EE172A86A2A6}" srcOrd="1" destOrd="0" parTransId="{07FCBE53-E109-EF47-B070-DEA664E2C887}" sibTransId="{561671CC-1146-684F-A0EB-EC1D7007ADEA}"/>
    <dgm:cxn modelId="{6C293198-9C01-2A43-8DCD-5B1BB767BDF6}" srcId="{31D2B66C-4E12-DF43-AAAA-083C9E670F89}" destId="{1571E356-98D9-3F4C-8AF8-5F324B03D492}" srcOrd="5" destOrd="0" parTransId="{C5CB539F-2453-4842-9B48-B291B885F181}" sibTransId="{18F1BCD6-E9C4-4E4E-A5D6-68127583A028}"/>
    <dgm:cxn modelId="{D1EED166-9822-1740-9FA0-067B6322089A}" srcId="{31D2B66C-4E12-DF43-AAAA-083C9E670F89}" destId="{57A3F5FF-0EEA-CB45-9F2D-66F527D261A8}" srcOrd="3" destOrd="0" parTransId="{42288584-5633-3141-8B1A-BA44D14C4214}" sibTransId="{6D3F68B1-7B34-5346-8663-234A97C08BD6}"/>
    <dgm:cxn modelId="{39B73DFE-30D8-4434-BA93-789E9E35ED92}" type="presOf" srcId="{C5CB539F-2453-4842-9B48-B291B885F181}" destId="{154F3E5E-CACD-ED4D-B992-A9E5C384744E}" srcOrd="0" destOrd="0" presId="urn:microsoft.com/office/officeart/2005/8/layout/radial5"/>
    <dgm:cxn modelId="{318DD5C9-8700-0E4E-B16B-199C8979C30E}" srcId="{31D2B66C-4E12-DF43-AAAA-083C9E670F89}" destId="{1492B369-3371-A143-80C5-49DABE17BA15}" srcOrd="6" destOrd="0" parTransId="{0A34BA71-A229-6540-AD06-373D10A5D1F6}" sibTransId="{1DA4BAD6-DC9F-C046-AA5D-6DA61919DD8A}"/>
    <dgm:cxn modelId="{4C4CFDEB-79CB-4E24-8A98-818E6B0AF1B5}" type="presOf" srcId="{130BE54D-ECB3-304D-BA79-F09415683129}" destId="{9DE2909B-ACEA-6D49-80B4-1B0A7B12FB88}" srcOrd="0" destOrd="0" presId="urn:microsoft.com/office/officeart/2005/8/layout/radial5"/>
    <dgm:cxn modelId="{8451B735-4B42-4DA1-8DB3-4F8BE20A1704}" type="presOf" srcId="{130BE54D-ECB3-304D-BA79-F09415683129}" destId="{8C042EB8-865C-3E4E-AF03-DEC3AE8120B0}" srcOrd="1" destOrd="0" presId="urn:microsoft.com/office/officeart/2005/8/layout/radial5"/>
    <dgm:cxn modelId="{8DB3CB90-67FB-4251-ADFF-FA03204AC75A}" type="presParOf" srcId="{7EEE16A8-B457-8D41-9EA4-0FBF6E5B997C}" destId="{A671F20A-0A45-6E4B-8DAD-1E84373456F3}" srcOrd="0" destOrd="0" presId="urn:microsoft.com/office/officeart/2005/8/layout/radial5"/>
    <dgm:cxn modelId="{A264D518-90FF-4C15-8CAF-A6E2FF742C61}" type="presParOf" srcId="{7EEE16A8-B457-8D41-9EA4-0FBF6E5B997C}" destId="{1C366D24-F968-7E40-91E2-36ADBE90D5FE}" srcOrd="1" destOrd="0" presId="urn:microsoft.com/office/officeart/2005/8/layout/radial5"/>
    <dgm:cxn modelId="{2F5D27A8-7B2A-4A4F-97CE-9BBC8B475056}" type="presParOf" srcId="{1C366D24-F968-7E40-91E2-36ADBE90D5FE}" destId="{7D9C30E5-9E9D-4E46-81E0-E82BB03CE959}" srcOrd="0" destOrd="0" presId="urn:microsoft.com/office/officeart/2005/8/layout/radial5"/>
    <dgm:cxn modelId="{893FA390-C9E2-4410-BFEF-B3D9F84DCC36}" type="presParOf" srcId="{7EEE16A8-B457-8D41-9EA4-0FBF6E5B997C}" destId="{C7B59E03-582B-4A42-A976-3FA2687001C2}" srcOrd="2" destOrd="0" presId="urn:microsoft.com/office/officeart/2005/8/layout/radial5"/>
    <dgm:cxn modelId="{380C53B1-B91B-43AC-8C60-CDB506339C6C}" type="presParOf" srcId="{7EEE16A8-B457-8D41-9EA4-0FBF6E5B997C}" destId="{78D152D3-60F1-3944-975E-DA4AD07A1C49}" srcOrd="3" destOrd="0" presId="urn:microsoft.com/office/officeart/2005/8/layout/radial5"/>
    <dgm:cxn modelId="{B4ADDF49-B161-4DE8-A81A-4F9816E890F1}" type="presParOf" srcId="{78D152D3-60F1-3944-975E-DA4AD07A1C49}" destId="{C98681A2-F00D-394E-BF92-D66569E84FD4}" srcOrd="0" destOrd="0" presId="urn:microsoft.com/office/officeart/2005/8/layout/radial5"/>
    <dgm:cxn modelId="{55D83DEE-2CD0-4B02-B0AA-509892DF0305}" type="presParOf" srcId="{7EEE16A8-B457-8D41-9EA4-0FBF6E5B997C}" destId="{EC9252B6-10B3-024C-8C0F-88F5B3B35002}" srcOrd="4" destOrd="0" presId="urn:microsoft.com/office/officeart/2005/8/layout/radial5"/>
    <dgm:cxn modelId="{21692E85-1C09-406E-B552-D82D265D415A}" type="presParOf" srcId="{7EEE16A8-B457-8D41-9EA4-0FBF6E5B997C}" destId="{90630360-2922-B34F-842F-0A0732BA8915}" srcOrd="5" destOrd="0" presId="urn:microsoft.com/office/officeart/2005/8/layout/radial5"/>
    <dgm:cxn modelId="{07496940-111B-469D-BC24-ABCB7E8D1790}" type="presParOf" srcId="{90630360-2922-B34F-842F-0A0732BA8915}" destId="{439D41F2-D115-B24F-A853-FF9954E875B6}" srcOrd="0" destOrd="0" presId="urn:microsoft.com/office/officeart/2005/8/layout/radial5"/>
    <dgm:cxn modelId="{A938782F-F40B-47C7-8380-1786AFA79D14}" type="presParOf" srcId="{7EEE16A8-B457-8D41-9EA4-0FBF6E5B997C}" destId="{E1A17847-6B52-C14C-A379-537C774A1A63}" srcOrd="6" destOrd="0" presId="urn:microsoft.com/office/officeart/2005/8/layout/radial5"/>
    <dgm:cxn modelId="{255AD0DA-7E37-4866-A8E6-C768B215A98C}" type="presParOf" srcId="{7EEE16A8-B457-8D41-9EA4-0FBF6E5B997C}" destId="{3D8CCBF5-9A15-4440-B640-0DA1FA847A60}" srcOrd="7" destOrd="0" presId="urn:microsoft.com/office/officeart/2005/8/layout/radial5"/>
    <dgm:cxn modelId="{5C5714A8-10FB-4A62-B005-7D8676E0F5AA}" type="presParOf" srcId="{3D8CCBF5-9A15-4440-B640-0DA1FA847A60}" destId="{10B363F5-45BB-5A4D-9B70-B7395FB4B9DC}" srcOrd="0" destOrd="0" presId="urn:microsoft.com/office/officeart/2005/8/layout/radial5"/>
    <dgm:cxn modelId="{858DCB9F-E95E-4B04-912B-8B66125DCCA9}" type="presParOf" srcId="{7EEE16A8-B457-8D41-9EA4-0FBF6E5B997C}" destId="{E0DD0A52-DD9E-A74B-B2D3-7F5533CF3E1C}" srcOrd="8" destOrd="0" presId="urn:microsoft.com/office/officeart/2005/8/layout/radial5"/>
    <dgm:cxn modelId="{CE83B0FD-56D4-4B03-8A2C-86A77A989EC8}" type="presParOf" srcId="{7EEE16A8-B457-8D41-9EA4-0FBF6E5B997C}" destId="{9DE2909B-ACEA-6D49-80B4-1B0A7B12FB88}" srcOrd="9" destOrd="0" presId="urn:microsoft.com/office/officeart/2005/8/layout/radial5"/>
    <dgm:cxn modelId="{46968D27-1BDD-4FD8-AFEF-2C53D7B3806D}" type="presParOf" srcId="{9DE2909B-ACEA-6D49-80B4-1B0A7B12FB88}" destId="{8C042EB8-865C-3E4E-AF03-DEC3AE8120B0}" srcOrd="0" destOrd="0" presId="urn:microsoft.com/office/officeart/2005/8/layout/radial5"/>
    <dgm:cxn modelId="{ACB8844B-5C9C-42C7-8D6A-2B52C1A0F6B9}" type="presParOf" srcId="{7EEE16A8-B457-8D41-9EA4-0FBF6E5B997C}" destId="{C69BDF60-6B70-7841-9CD2-346D4812C8A1}" srcOrd="10" destOrd="0" presId="urn:microsoft.com/office/officeart/2005/8/layout/radial5"/>
    <dgm:cxn modelId="{CD4ECD6A-BFCE-4091-B02B-2F1F145224D1}" type="presParOf" srcId="{7EEE16A8-B457-8D41-9EA4-0FBF6E5B997C}" destId="{154F3E5E-CACD-ED4D-B992-A9E5C384744E}" srcOrd="11" destOrd="0" presId="urn:microsoft.com/office/officeart/2005/8/layout/radial5"/>
    <dgm:cxn modelId="{234FCE2F-F131-4BA6-87C3-32FF37A7B80A}" type="presParOf" srcId="{154F3E5E-CACD-ED4D-B992-A9E5C384744E}" destId="{C330A966-DC6F-704B-B61C-6B60B18C9B4D}" srcOrd="0" destOrd="0" presId="urn:microsoft.com/office/officeart/2005/8/layout/radial5"/>
    <dgm:cxn modelId="{D8D6CC64-4A26-4A82-AAB4-795C28A3309D}" type="presParOf" srcId="{7EEE16A8-B457-8D41-9EA4-0FBF6E5B997C}" destId="{D9DFEF0E-E990-D644-9C1C-D62A2101D827}" srcOrd="12" destOrd="0" presId="urn:microsoft.com/office/officeart/2005/8/layout/radial5"/>
    <dgm:cxn modelId="{6F37F58E-0E61-4961-B102-D1E4F324E5BF}" type="presParOf" srcId="{7EEE16A8-B457-8D41-9EA4-0FBF6E5B997C}" destId="{369ACA99-FC17-CC4E-90DA-789EBCFAC4E0}" srcOrd="13" destOrd="0" presId="urn:microsoft.com/office/officeart/2005/8/layout/radial5"/>
    <dgm:cxn modelId="{253215D8-8C55-47C8-9F61-83A3C5232427}" type="presParOf" srcId="{369ACA99-FC17-CC4E-90DA-789EBCFAC4E0}" destId="{44E1CA88-AE49-C54D-8B84-0621D55447C2}" srcOrd="0" destOrd="0" presId="urn:microsoft.com/office/officeart/2005/8/layout/radial5"/>
    <dgm:cxn modelId="{C861B37D-6945-49F0-9873-9E2ACFAC6DC7}" type="presParOf" srcId="{7EEE16A8-B457-8D41-9EA4-0FBF6E5B997C}" destId="{1CB543FC-616E-134B-96D8-CEF3EAB05846}" srcOrd="14" destOrd="0" presId="urn:microsoft.com/office/officeart/2005/8/layout/radial5"/>
    <dgm:cxn modelId="{6AD4615F-83E3-41CC-9027-F5988E4E4011}" type="presParOf" srcId="{7EEE16A8-B457-8D41-9EA4-0FBF6E5B997C}" destId="{D3A82157-B0CB-9F46-8356-D58080E957AF}" srcOrd="15" destOrd="0" presId="urn:microsoft.com/office/officeart/2005/8/layout/radial5"/>
    <dgm:cxn modelId="{C1579A77-86EF-4047-8B4A-320E88FCA5BB}" type="presParOf" srcId="{D3A82157-B0CB-9F46-8356-D58080E957AF}" destId="{2545BA82-6EFE-B04F-BBE5-CE9B0A70C647}" srcOrd="0" destOrd="0" presId="urn:microsoft.com/office/officeart/2005/8/layout/radial5"/>
    <dgm:cxn modelId="{96B29A78-ACCF-4A78-9AE5-6C41EFD6793C}" type="presParOf" srcId="{7EEE16A8-B457-8D41-9EA4-0FBF6E5B997C}" destId="{E9435DFB-A08F-DD43-9E4B-660CEE037B8B}" srcOrd="16"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DF8383B-094C-4273-88BF-0C43CD13AD9A}" type="doc">
      <dgm:prSet loTypeId="urn:microsoft.com/office/officeart/2008/layout/VerticalAccentList" loCatId="list" qsTypeId="urn:microsoft.com/office/officeart/2005/8/quickstyle/3d1" qsCatId="3D" csTypeId="urn:microsoft.com/office/officeart/2005/8/colors/accent0_3" csCatId="mainScheme" phldr="1"/>
      <dgm:spPr/>
      <dgm:t>
        <a:bodyPr/>
        <a:lstStyle/>
        <a:p>
          <a:endParaRPr lang="en-US"/>
        </a:p>
      </dgm:t>
    </dgm:pt>
    <dgm:pt modelId="{1BE9B0CC-D20F-4F67-BFDD-14F90C7D7CD1}">
      <dgm:prSet phldrT="[Text]" phldr="1"/>
      <dgm:spPr/>
      <dgm:t>
        <a:bodyPr/>
        <a:lstStyle/>
        <a:p>
          <a:endParaRPr lang="en-US"/>
        </a:p>
      </dgm:t>
    </dgm:pt>
    <dgm:pt modelId="{E4C61694-C20F-43E1-A84E-85CF63CA34AA}" type="parTrans" cxnId="{5F264A14-C231-4312-AF62-5E556E15B578}">
      <dgm:prSet/>
      <dgm:spPr/>
      <dgm:t>
        <a:bodyPr/>
        <a:lstStyle/>
        <a:p>
          <a:endParaRPr lang="en-US"/>
        </a:p>
      </dgm:t>
    </dgm:pt>
    <dgm:pt modelId="{D608055C-1050-4423-9E24-5F1CDD78A7C8}" type="sibTrans" cxnId="{5F264A14-C231-4312-AF62-5E556E15B578}">
      <dgm:prSet/>
      <dgm:spPr/>
      <dgm:t>
        <a:bodyPr/>
        <a:lstStyle/>
        <a:p>
          <a:endParaRPr lang="en-US"/>
        </a:p>
      </dgm:t>
    </dgm:pt>
    <dgm:pt modelId="{3FF035B4-2F4E-4070-81FA-F363C4DA862C}">
      <dgm:prSet phldrT="[Text]"/>
      <dgm:spPr/>
      <dgm:t>
        <a:bodyPr/>
        <a:lstStyle/>
        <a:p>
          <a:r>
            <a:rPr lang="en-US" dirty="0" smtClean="0"/>
            <a:t>Integration</a:t>
          </a:r>
          <a:endParaRPr lang="en-US" dirty="0"/>
        </a:p>
      </dgm:t>
    </dgm:pt>
    <dgm:pt modelId="{6558CC50-E647-498F-8A19-6A83C4108115}" type="parTrans" cxnId="{7627265B-7695-4F77-B7E7-1D6E83C20C9C}">
      <dgm:prSet/>
      <dgm:spPr/>
      <dgm:t>
        <a:bodyPr/>
        <a:lstStyle/>
        <a:p>
          <a:endParaRPr lang="en-US"/>
        </a:p>
      </dgm:t>
    </dgm:pt>
    <dgm:pt modelId="{411CF590-DFF1-4499-B7A8-02CA36A428DD}" type="sibTrans" cxnId="{7627265B-7695-4F77-B7E7-1D6E83C20C9C}">
      <dgm:prSet/>
      <dgm:spPr/>
      <dgm:t>
        <a:bodyPr/>
        <a:lstStyle/>
        <a:p>
          <a:endParaRPr lang="en-US"/>
        </a:p>
      </dgm:t>
    </dgm:pt>
    <dgm:pt modelId="{A475EFB5-1673-4800-A73A-D11196F881F3}">
      <dgm:prSet phldrT="[Text]" phldr="1"/>
      <dgm:spPr/>
      <dgm:t>
        <a:bodyPr/>
        <a:lstStyle/>
        <a:p>
          <a:endParaRPr lang="en-US"/>
        </a:p>
      </dgm:t>
    </dgm:pt>
    <dgm:pt modelId="{686E1AA7-EDF7-4F79-A0E7-8CD43E6868BF}" type="parTrans" cxnId="{28A5C08B-4B83-4DF3-822E-F84C83EAFF65}">
      <dgm:prSet/>
      <dgm:spPr/>
      <dgm:t>
        <a:bodyPr/>
        <a:lstStyle/>
        <a:p>
          <a:endParaRPr lang="en-US"/>
        </a:p>
      </dgm:t>
    </dgm:pt>
    <dgm:pt modelId="{1532F90C-8DE5-4C63-80A2-B224F16FF451}" type="sibTrans" cxnId="{28A5C08B-4B83-4DF3-822E-F84C83EAFF65}">
      <dgm:prSet/>
      <dgm:spPr/>
      <dgm:t>
        <a:bodyPr/>
        <a:lstStyle/>
        <a:p>
          <a:endParaRPr lang="en-US"/>
        </a:p>
      </dgm:t>
    </dgm:pt>
    <dgm:pt modelId="{A4E99B1F-EE8E-4DB0-BF59-90BCFFB88747}">
      <dgm:prSet phldrT="[Text]"/>
      <dgm:spPr/>
      <dgm:t>
        <a:bodyPr/>
        <a:lstStyle/>
        <a:p>
          <a:r>
            <a:rPr lang="en-US" dirty="0" smtClean="0"/>
            <a:t>BVLOS</a:t>
          </a:r>
        </a:p>
      </dgm:t>
    </dgm:pt>
    <dgm:pt modelId="{0EE615E9-75C5-4C64-9840-B5291393D4A3}" type="parTrans" cxnId="{72C8A286-50F3-4CDB-8207-F0AFD31904E3}">
      <dgm:prSet/>
      <dgm:spPr/>
      <dgm:t>
        <a:bodyPr/>
        <a:lstStyle/>
        <a:p>
          <a:endParaRPr lang="en-US"/>
        </a:p>
      </dgm:t>
    </dgm:pt>
    <dgm:pt modelId="{68194932-F699-4816-A0BA-667A940AA8BC}" type="sibTrans" cxnId="{72C8A286-50F3-4CDB-8207-F0AFD31904E3}">
      <dgm:prSet/>
      <dgm:spPr/>
      <dgm:t>
        <a:bodyPr/>
        <a:lstStyle/>
        <a:p>
          <a:endParaRPr lang="en-US"/>
        </a:p>
      </dgm:t>
    </dgm:pt>
    <dgm:pt modelId="{0A914F09-F509-4C53-B307-F3E68BF6C630}">
      <dgm:prSet phldrT="[Text]" phldr="1"/>
      <dgm:spPr/>
      <dgm:t>
        <a:bodyPr/>
        <a:lstStyle/>
        <a:p>
          <a:endParaRPr lang="en-US"/>
        </a:p>
      </dgm:t>
    </dgm:pt>
    <dgm:pt modelId="{702FEFB6-A873-45AC-AB8C-AD35EFC6F41D}" type="parTrans" cxnId="{53D25B06-AE2D-4E1D-9F5F-7A3DF174AEA3}">
      <dgm:prSet/>
      <dgm:spPr/>
      <dgm:t>
        <a:bodyPr/>
        <a:lstStyle/>
        <a:p>
          <a:endParaRPr lang="en-US"/>
        </a:p>
      </dgm:t>
    </dgm:pt>
    <dgm:pt modelId="{BE5CC65D-3409-47D0-8855-5D41D51B1C8C}" type="sibTrans" cxnId="{53D25B06-AE2D-4E1D-9F5F-7A3DF174AEA3}">
      <dgm:prSet/>
      <dgm:spPr/>
      <dgm:t>
        <a:bodyPr/>
        <a:lstStyle/>
        <a:p>
          <a:endParaRPr lang="en-US"/>
        </a:p>
      </dgm:t>
    </dgm:pt>
    <dgm:pt modelId="{1A1CDF88-8098-49E0-AE74-0C64AEB761CF}">
      <dgm:prSet phldrT="[Text]"/>
      <dgm:spPr/>
      <dgm:t>
        <a:bodyPr/>
        <a:lstStyle/>
        <a:p>
          <a:r>
            <a:rPr lang="en-US" dirty="0" smtClean="0"/>
            <a:t>3 Year Duration</a:t>
          </a:r>
          <a:endParaRPr lang="en-US" dirty="0"/>
        </a:p>
      </dgm:t>
    </dgm:pt>
    <dgm:pt modelId="{E1E99E9B-3442-4D63-8401-D7FB0EA936B5}" type="parTrans" cxnId="{9BF2DF22-276C-4829-81BE-D6953CBEB59F}">
      <dgm:prSet/>
      <dgm:spPr/>
      <dgm:t>
        <a:bodyPr/>
        <a:lstStyle/>
        <a:p>
          <a:endParaRPr lang="en-US"/>
        </a:p>
      </dgm:t>
    </dgm:pt>
    <dgm:pt modelId="{CA60DAB1-0E30-408D-8F11-C9FF94C3322C}" type="sibTrans" cxnId="{9BF2DF22-276C-4829-81BE-D6953CBEB59F}">
      <dgm:prSet/>
      <dgm:spPr/>
      <dgm:t>
        <a:bodyPr/>
        <a:lstStyle/>
        <a:p>
          <a:endParaRPr lang="en-US"/>
        </a:p>
      </dgm:t>
    </dgm:pt>
    <dgm:pt modelId="{1546F32D-FC49-4834-9DCC-4E6AD7BBDA90}" type="pres">
      <dgm:prSet presAssocID="{DDF8383B-094C-4273-88BF-0C43CD13AD9A}" presName="Name0" presStyleCnt="0">
        <dgm:presLayoutVars>
          <dgm:chMax/>
          <dgm:chPref/>
          <dgm:dir/>
        </dgm:presLayoutVars>
      </dgm:prSet>
      <dgm:spPr/>
      <dgm:t>
        <a:bodyPr/>
        <a:lstStyle/>
        <a:p>
          <a:endParaRPr lang="en-US"/>
        </a:p>
      </dgm:t>
    </dgm:pt>
    <dgm:pt modelId="{0FDE98FB-B3D6-463E-845A-315E33A5AE3C}" type="pres">
      <dgm:prSet presAssocID="{1BE9B0CC-D20F-4F67-BFDD-14F90C7D7CD1}" presName="parenttextcomposite" presStyleCnt="0"/>
      <dgm:spPr/>
    </dgm:pt>
    <dgm:pt modelId="{AC8BABBF-4FF0-450E-B2B2-815006D452AC}" type="pres">
      <dgm:prSet presAssocID="{1BE9B0CC-D20F-4F67-BFDD-14F90C7D7CD1}" presName="parenttext" presStyleLbl="revTx" presStyleIdx="0" presStyleCnt="3">
        <dgm:presLayoutVars>
          <dgm:chMax/>
          <dgm:chPref val="2"/>
          <dgm:bulletEnabled val="1"/>
        </dgm:presLayoutVars>
      </dgm:prSet>
      <dgm:spPr/>
      <dgm:t>
        <a:bodyPr/>
        <a:lstStyle/>
        <a:p>
          <a:endParaRPr lang="en-US"/>
        </a:p>
      </dgm:t>
    </dgm:pt>
    <dgm:pt modelId="{64842DC8-E7A0-46EC-AD2E-B69E86459FFD}" type="pres">
      <dgm:prSet presAssocID="{1BE9B0CC-D20F-4F67-BFDD-14F90C7D7CD1}" presName="composite" presStyleCnt="0"/>
      <dgm:spPr/>
    </dgm:pt>
    <dgm:pt modelId="{D5EBB959-ADD5-464B-AF60-80EAF8F4D24F}" type="pres">
      <dgm:prSet presAssocID="{1BE9B0CC-D20F-4F67-BFDD-14F90C7D7CD1}" presName="chevron1" presStyleLbl="alignNode1" presStyleIdx="0" presStyleCnt="21"/>
      <dgm:spPr/>
    </dgm:pt>
    <dgm:pt modelId="{A5D13356-13E3-455D-9BA7-5D9ED91D0ABD}" type="pres">
      <dgm:prSet presAssocID="{1BE9B0CC-D20F-4F67-BFDD-14F90C7D7CD1}" presName="chevron2" presStyleLbl="alignNode1" presStyleIdx="1" presStyleCnt="21"/>
      <dgm:spPr/>
    </dgm:pt>
    <dgm:pt modelId="{4AF6C267-3E3E-4C82-885D-AF95A7F1D5EA}" type="pres">
      <dgm:prSet presAssocID="{1BE9B0CC-D20F-4F67-BFDD-14F90C7D7CD1}" presName="chevron3" presStyleLbl="alignNode1" presStyleIdx="2" presStyleCnt="21"/>
      <dgm:spPr/>
    </dgm:pt>
    <dgm:pt modelId="{145A4144-8637-4113-A432-858DF4A310D7}" type="pres">
      <dgm:prSet presAssocID="{1BE9B0CC-D20F-4F67-BFDD-14F90C7D7CD1}" presName="chevron4" presStyleLbl="alignNode1" presStyleIdx="3" presStyleCnt="21"/>
      <dgm:spPr/>
    </dgm:pt>
    <dgm:pt modelId="{357E9781-65E5-4F4A-B411-20FA8662D1C7}" type="pres">
      <dgm:prSet presAssocID="{1BE9B0CC-D20F-4F67-BFDD-14F90C7D7CD1}" presName="chevron5" presStyleLbl="alignNode1" presStyleIdx="4" presStyleCnt="21"/>
      <dgm:spPr/>
    </dgm:pt>
    <dgm:pt modelId="{E8292396-3B80-4F8E-BC34-89646170380C}" type="pres">
      <dgm:prSet presAssocID="{1BE9B0CC-D20F-4F67-BFDD-14F90C7D7CD1}" presName="chevron6" presStyleLbl="alignNode1" presStyleIdx="5" presStyleCnt="21"/>
      <dgm:spPr/>
    </dgm:pt>
    <dgm:pt modelId="{40A5B999-8B56-4C3C-8868-C1279A549EF8}" type="pres">
      <dgm:prSet presAssocID="{1BE9B0CC-D20F-4F67-BFDD-14F90C7D7CD1}" presName="chevron7" presStyleLbl="alignNode1" presStyleIdx="6" presStyleCnt="21"/>
      <dgm:spPr/>
    </dgm:pt>
    <dgm:pt modelId="{DC679FCA-60D8-42B0-A24F-4F50EAD6D9F5}" type="pres">
      <dgm:prSet presAssocID="{1BE9B0CC-D20F-4F67-BFDD-14F90C7D7CD1}" presName="childtext" presStyleLbl="solidFgAcc1" presStyleIdx="0" presStyleCnt="3">
        <dgm:presLayoutVars>
          <dgm:chMax/>
          <dgm:chPref val="0"/>
          <dgm:bulletEnabled val="1"/>
        </dgm:presLayoutVars>
      </dgm:prSet>
      <dgm:spPr/>
      <dgm:t>
        <a:bodyPr/>
        <a:lstStyle/>
        <a:p>
          <a:endParaRPr lang="en-US"/>
        </a:p>
      </dgm:t>
    </dgm:pt>
    <dgm:pt modelId="{F0634D3F-EFE4-4FD0-8E12-83299304E008}" type="pres">
      <dgm:prSet presAssocID="{D608055C-1050-4423-9E24-5F1CDD78A7C8}" presName="sibTrans" presStyleCnt="0"/>
      <dgm:spPr/>
    </dgm:pt>
    <dgm:pt modelId="{216CAD80-70A9-4302-A691-75EE44267F9B}" type="pres">
      <dgm:prSet presAssocID="{A475EFB5-1673-4800-A73A-D11196F881F3}" presName="parenttextcomposite" presStyleCnt="0"/>
      <dgm:spPr/>
    </dgm:pt>
    <dgm:pt modelId="{B42C15E4-6317-419E-A217-B39D740EC9D0}" type="pres">
      <dgm:prSet presAssocID="{A475EFB5-1673-4800-A73A-D11196F881F3}" presName="parenttext" presStyleLbl="revTx" presStyleIdx="1" presStyleCnt="3">
        <dgm:presLayoutVars>
          <dgm:chMax/>
          <dgm:chPref val="2"/>
          <dgm:bulletEnabled val="1"/>
        </dgm:presLayoutVars>
      </dgm:prSet>
      <dgm:spPr/>
      <dgm:t>
        <a:bodyPr/>
        <a:lstStyle/>
        <a:p>
          <a:endParaRPr lang="en-US"/>
        </a:p>
      </dgm:t>
    </dgm:pt>
    <dgm:pt modelId="{BD13A2F3-D61D-4105-B2BD-4175BE429220}" type="pres">
      <dgm:prSet presAssocID="{A475EFB5-1673-4800-A73A-D11196F881F3}" presName="composite" presStyleCnt="0"/>
      <dgm:spPr/>
    </dgm:pt>
    <dgm:pt modelId="{F7EDEA9F-D899-44FD-9314-7C41A84716C5}" type="pres">
      <dgm:prSet presAssocID="{A475EFB5-1673-4800-A73A-D11196F881F3}" presName="chevron1" presStyleLbl="alignNode1" presStyleIdx="7" presStyleCnt="21"/>
      <dgm:spPr/>
    </dgm:pt>
    <dgm:pt modelId="{6070B7CC-1CE5-4EFC-B459-FCDC288FAE40}" type="pres">
      <dgm:prSet presAssocID="{A475EFB5-1673-4800-A73A-D11196F881F3}" presName="chevron2" presStyleLbl="alignNode1" presStyleIdx="8" presStyleCnt="21"/>
      <dgm:spPr/>
    </dgm:pt>
    <dgm:pt modelId="{646BB763-33F7-4DAE-BAA3-F61E261749C3}" type="pres">
      <dgm:prSet presAssocID="{A475EFB5-1673-4800-A73A-D11196F881F3}" presName="chevron3" presStyleLbl="alignNode1" presStyleIdx="9" presStyleCnt="21"/>
      <dgm:spPr/>
    </dgm:pt>
    <dgm:pt modelId="{62E9798C-1E47-47B6-8B94-A167AE6F907A}" type="pres">
      <dgm:prSet presAssocID="{A475EFB5-1673-4800-A73A-D11196F881F3}" presName="chevron4" presStyleLbl="alignNode1" presStyleIdx="10" presStyleCnt="21"/>
      <dgm:spPr/>
    </dgm:pt>
    <dgm:pt modelId="{FD6A805F-3734-4ECD-B7A0-26AB99C94698}" type="pres">
      <dgm:prSet presAssocID="{A475EFB5-1673-4800-A73A-D11196F881F3}" presName="chevron5" presStyleLbl="alignNode1" presStyleIdx="11" presStyleCnt="21"/>
      <dgm:spPr/>
    </dgm:pt>
    <dgm:pt modelId="{F86A387A-8C97-4D4C-A5AE-DDCAAE348507}" type="pres">
      <dgm:prSet presAssocID="{A475EFB5-1673-4800-A73A-D11196F881F3}" presName="chevron6" presStyleLbl="alignNode1" presStyleIdx="12" presStyleCnt="21"/>
      <dgm:spPr/>
    </dgm:pt>
    <dgm:pt modelId="{26540B8F-0BA6-4971-B10C-EB50CD31948E}" type="pres">
      <dgm:prSet presAssocID="{A475EFB5-1673-4800-A73A-D11196F881F3}" presName="chevron7" presStyleLbl="alignNode1" presStyleIdx="13" presStyleCnt="21"/>
      <dgm:spPr/>
    </dgm:pt>
    <dgm:pt modelId="{014ACE53-9254-4A72-91B5-A4755B08E9E9}" type="pres">
      <dgm:prSet presAssocID="{A475EFB5-1673-4800-A73A-D11196F881F3}" presName="childtext" presStyleLbl="solidFgAcc1" presStyleIdx="1" presStyleCnt="3">
        <dgm:presLayoutVars>
          <dgm:chMax/>
          <dgm:chPref val="0"/>
          <dgm:bulletEnabled val="1"/>
        </dgm:presLayoutVars>
      </dgm:prSet>
      <dgm:spPr/>
      <dgm:t>
        <a:bodyPr/>
        <a:lstStyle/>
        <a:p>
          <a:endParaRPr lang="en-US"/>
        </a:p>
      </dgm:t>
    </dgm:pt>
    <dgm:pt modelId="{DB161CC6-924A-4DC0-81DA-06A0A6121539}" type="pres">
      <dgm:prSet presAssocID="{1532F90C-8DE5-4C63-80A2-B224F16FF451}" presName="sibTrans" presStyleCnt="0"/>
      <dgm:spPr/>
    </dgm:pt>
    <dgm:pt modelId="{E1BBFC6E-4CC3-4E82-B141-3A7418C1FF6A}" type="pres">
      <dgm:prSet presAssocID="{0A914F09-F509-4C53-B307-F3E68BF6C630}" presName="parenttextcomposite" presStyleCnt="0"/>
      <dgm:spPr/>
    </dgm:pt>
    <dgm:pt modelId="{40415E10-8522-4BC5-8526-98335A8C1D05}" type="pres">
      <dgm:prSet presAssocID="{0A914F09-F509-4C53-B307-F3E68BF6C630}" presName="parenttext" presStyleLbl="revTx" presStyleIdx="2" presStyleCnt="3">
        <dgm:presLayoutVars>
          <dgm:chMax/>
          <dgm:chPref val="2"/>
          <dgm:bulletEnabled val="1"/>
        </dgm:presLayoutVars>
      </dgm:prSet>
      <dgm:spPr/>
      <dgm:t>
        <a:bodyPr/>
        <a:lstStyle/>
        <a:p>
          <a:endParaRPr lang="en-US"/>
        </a:p>
      </dgm:t>
    </dgm:pt>
    <dgm:pt modelId="{E1B03852-303A-47E3-8988-3A897A73D46C}" type="pres">
      <dgm:prSet presAssocID="{0A914F09-F509-4C53-B307-F3E68BF6C630}" presName="composite" presStyleCnt="0"/>
      <dgm:spPr/>
    </dgm:pt>
    <dgm:pt modelId="{F64F50C0-BEC5-4396-A9C9-BED26F58473E}" type="pres">
      <dgm:prSet presAssocID="{0A914F09-F509-4C53-B307-F3E68BF6C630}" presName="chevron1" presStyleLbl="alignNode1" presStyleIdx="14" presStyleCnt="21"/>
      <dgm:spPr/>
    </dgm:pt>
    <dgm:pt modelId="{B2B596E4-8AF4-4414-A098-2700AB4F3AF3}" type="pres">
      <dgm:prSet presAssocID="{0A914F09-F509-4C53-B307-F3E68BF6C630}" presName="chevron2" presStyleLbl="alignNode1" presStyleIdx="15" presStyleCnt="21"/>
      <dgm:spPr/>
    </dgm:pt>
    <dgm:pt modelId="{8B55EBE7-CEC8-4508-A804-0FF8D4642DDD}" type="pres">
      <dgm:prSet presAssocID="{0A914F09-F509-4C53-B307-F3E68BF6C630}" presName="chevron3" presStyleLbl="alignNode1" presStyleIdx="16" presStyleCnt="21"/>
      <dgm:spPr/>
    </dgm:pt>
    <dgm:pt modelId="{5D86B620-A1A9-407C-B26B-040FB2E5E160}" type="pres">
      <dgm:prSet presAssocID="{0A914F09-F509-4C53-B307-F3E68BF6C630}" presName="chevron4" presStyleLbl="alignNode1" presStyleIdx="17" presStyleCnt="21"/>
      <dgm:spPr/>
    </dgm:pt>
    <dgm:pt modelId="{5889288B-0D60-426D-AEEB-DA825DAD5F03}" type="pres">
      <dgm:prSet presAssocID="{0A914F09-F509-4C53-B307-F3E68BF6C630}" presName="chevron5" presStyleLbl="alignNode1" presStyleIdx="18" presStyleCnt="21"/>
      <dgm:spPr/>
    </dgm:pt>
    <dgm:pt modelId="{B5441C16-A22D-44C7-BF20-8ECAB8D73139}" type="pres">
      <dgm:prSet presAssocID="{0A914F09-F509-4C53-B307-F3E68BF6C630}" presName="chevron6" presStyleLbl="alignNode1" presStyleIdx="19" presStyleCnt="21"/>
      <dgm:spPr/>
    </dgm:pt>
    <dgm:pt modelId="{A8B9B4E3-9E30-455D-A6DC-3A390BEB9864}" type="pres">
      <dgm:prSet presAssocID="{0A914F09-F509-4C53-B307-F3E68BF6C630}" presName="chevron7" presStyleLbl="alignNode1" presStyleIdx="20" presStyleCnt="21"/>
      <dgm:spPr/>
    </dgm:pt>
    <dgm:pt modelId="{02E15EB0-FAFE-4A4A-9B51-7E4126D6AEA2}" type="pres">
      <dgm:prSet presAssocID="{0A914F09-F509-4C53-B307-F3E68BF6C630}" presName="childtext" presStyleLbl="solidFgAcc1" presStyleIdx="2" presStyleCnt="3">
        <dgm:presLayoutVars>
          <dgm:chMax/>
          <dgm:chPref val="0"/>
          <dgm:bulletEnabled val="1"/>
        </dgm:presLayoutVars>
      </dgm:prSet>
      <dgm:spPr/>
      <dgm:t>
        <a:bodyPr/>
        <a:lstStyle/>
        <a:p>
          <a:endParaRPr lang="en-US"/>
        </a:p>
      </dgm:t>
    </dgm:pt>
  </dgm:ptLst>
  <dgm:cxnLst>
    <dgm:cxn modelId="{7B703852-29EA-446B-88A6-048E2D33D57F}" type="presOf" srcId="{0A914F09-F509-4C53-B307-F3E68BF6C630}" destId="{40415E10-8522-4BC5-8526-98335A8C1D05}" srcOrd="0" destOrd="0" presId="urn:microsoft.com/office/officeart/2008/layout/VerticalAccentList"/>
    <dgm:cxn modelId="{5F264A14-C231-4312-AF62-5E556E15B578}" srcId="{DDF8383B-094C-4273-88BF-0C43CD13AD9A}" destId="{1BE9B0CC-D20F-4F67-BFDD-14F90C7D7CD1}" srcOrd="0" destOrd="0" parTransId="{E4C61694-C20F-43E1-A84E-85CF63CA34AA}" sibTransId="{D608055C-1050-4423-9E24-5F1CDD78A7C8}"/>
    <dgm:cxn modelId="{7627265B-7695-4F77-B7E7-1D6E83C20C9C}" srcId="{1BE9B0CC-D20F-4F67-BFDD-14F90C7D7CD1}" destId="{3FF035B4-2F4E-4070-81FA-F363C4DA862C}" srcOrd="0" destOrd="0" parTransId="{6558CC50-E647-498F-8A19-6A83C4108115}" sibTransId="{411CF590-DFF1-4499-B7A8-02CA36A428DD}"/>
    <dgm:cxn modelId="{9BF2DF22-276C-4829-81BE-D6953CBEB59F}" srcId="{0A914F09-F509-4C53-B307-F3E68BF6C630}" destId="{1A1CDF88-8098-49E0-AE74-0C64AEB761CF}" srcOrd="0" destOrd="0" parTransId="{E1E99E9B-3442-4D63-8401-D7FB0EA936B5}" sibTransId="{CA60DAB1-0E30-408D-8F11-C9FF94C3322C}"/>
    <dgm:cxn modelId="{C38D3BAB-2038-4B76-A925-4D17F9135C9B}" type="presOf" srcId="{1A1CDF88-8098-49E0-AE74-0C64AEB761CF}" destId="{02E15EB0-FAFE-4A4A-9B51-7E4126D6AEA2}" srcOrd="0" destOrd="0" presId="urn:microsoft.com/office/officeart/2008/layout/VerticalAccentList"/>
    <dgm:cxn modelId="{9FAD57B6-739E-4B68-BEE2-B11A374EC9E1}" type="presOf" srcId="{A4E99B1F-EE8E-4DB0-BF59-90BCFFB88747}" destId="{014ACE53-9254-4A72-91B5-A4755B08E9E9}" srcOrd="0" destOrd="0" presId="urn:microsoft.com/office/officeart/2008/layout/VerticalAccentList"/>
    <dgm:cxn modelId="{72C8A286-50F3-4CDB-8207-F0AFD31904E3}" srcId="{A475EFB5-1673-4800-A73A-D11196F881F3}" destId="{A4E99B1F-EE8E-4DB0-BF59-90BCFFB88747}" srcOrd="0" destOrd="0" parTransId="{0EE615E9-75C5-4C64-9840-B5291393D4A3}" sibTransId="{68194932-F699-4816-A0BA-667A940AA8BC}"/>
    <dgm:cxn modelId="{C119BE43-5E00-4414-8724-864227ECA687}" type="presOf" srcId="{3FF035B4-2F4E-4070-81FA-F363C4DA862C}" destId="{DC679FCA-60D8-42B0-A24F-4F50EAD6D9F5}" srcOrd="0" destOrd="0" presId="urn:microsoft.com/office/officeart/2008/layout/VerticalAccentList"/>
    <dgm:cxn modelId="{C0CCBF72-E5FF-4555-905E-FE500AD8847E}" type="presOf" srcId="{DDF8383B-094C-4273-88BF-0C43CD13AD9A}" destId="{1546F32D-FC49-4834-9DCC-4E6AD7BBDA90}" srcOrd="0" destOrd="0" presId="urn:microsoft.com/office/officeart/2008/layout/VerticalAccentList"/>
    <dgm:cxn modelId="{AD3F75D0-8FBA-4BEB-99E7-D23716D9DEF7}" type="presOf" srcId="{A475EFB5-1673-4800-A73A-D11196F881F3}" destId="{B42C15E4-6317-419E-A217-B39D740EC9D0}" srcOrd="0" destOrd="0" presId="urn:microsoft.com/office/officeart/2008/layout/VerticalAccentList"/>
    <dgm:cxn modelId="{53D25B06-AE2D-4E1D-9F5F-7A3DF174AEA3}" srcId="{DDF8383B-094C-4273-88BF-0C43CD13AD9A}" destId="{0A914F09-F509-4C53-B307-F3E68BF6C630}" srcOrd="2" destOrd="0" parTransId="{702FEFB6-A873-45AC-AB8C-AD35EFC6F41D}" sibTransId="{BE5CC65D-3409-47D0-8855-5D41D51B1C8C}"/>
    <dgm:cxn modelId="{28A5C08B-4B83-4DF3-822E-F84C83EAFF65}" srcId="{DDF8383B-094C-4273-88BF-0C43CD13AD9A}" destId="{A475EFB5-1673-4800-A73A-D11196F881F3}" srcOrd="1" destOrd="0" parTransId="{686E1AA7-EDF7-4F79-A0E7-8CD43E6868BF}" sibTransId="{1532F90C-8DE5-4C63-80A2-B224F16FF451}"/>
    <dgm:cxn modelId="{FBC4115A-87C2-4FD9-B379-A9BFB2000701}" type="presOf" srcId="{1BE9B0CC-D20F-4F67-BFDD-14F90C7D7CD1}" destId="{AC8BABBF-4FF0-450E-B2B2-815006D452AC}" srcOrd="0" destOrd="0" presId="urn:microsoft.com/office/officeart/2008/layout/VerticalAccentList"/>
    <dgm:cxn modelId="{5E62105B-095A-406A-8137-50D2BF487147}" type="presParOf" srcId="{1546F32D-FC49-4834-9DCC-4E6AD7BBDA90}" destId="{0FDE98FB-B3D6-463E-845A-315E33A5AE3C}" srcOrd="0" destOrd="0" presId="urn:microsoft.com/office/officeart/2008/layout/VerticalAccentList"/>
    <dgm:cxn modelId="{B492EC40-6A88-47A2-A21C-3F1777F709CA}" type="presParOf" srcId="{0FDE98FB-B3D6-463E-845A-315E33A5AE3C}" destId="{AC8BABBF-4FF0-450E-B2B2-815006D452AC}" srcOrd="0" destOrd="0" presId="urn:microsoft.com/office/officeart/2008/layout/VerticalAccentList"/>
    <dgm:cxn modelId="{E2CA9A62-758C-4231-ACC8-77921D42AC3B}" type="presParOf" srcId="{1546F32D-FC49-4834-9DCC-4E6AD7BBDA90}" destId="{64842DC8-E7A0-46EC-AD2E-B69E86459FFD}" srcOrd="1" destOrd="0" presId="urn:microsoft.com/office/officeart/2008/layout/VerticalAccentList"/>
    <dgm:cxn modelId="{4606EB7B-8579-4CBD-A622-C6093E3E14D7}" type="presParOf" srcId="{64842DC8-E7A0-46EC-AD2E-B69E86459FFD}" destId="{D5EBB959-ADD5-464B-AF60-80EAF8F4D24F}" srcOrd="0" destOrd="0" presId="urn:microsoft.com/office/officeart/2008/layout/VerticalAccentList"/>
    <dgm:cxn modelId="{35F66371-261B-4577-9512-2BF1968DF727}" type="presParOf" srcId="{64842DC8-E7A0-46EC-AD2E-B69E86459FFD}" destId="{A5D13356-13E3-455D-9BA7-5D9ED91D0ABD}" srcOrd="1" destOrd="0" presId="urn:microsoft.com/office/officeart/2008/layout/VerticalAccentList"/>
    <dgm:cxn modelId="{834D7215-23A8-4ED9-934F-AB5BB7D985D7}" type="presParOf" srcId="{64842DC8-E7A0-46EC-AD2E-B69E86459FFD}" destId="{4AF6C267-3E3E-4C82-885D-AF95A7F1D5EA}" srcOrd="2" destOrd="0" presId="urn:microsoft.com/office/officeart/2008/layout/VerticalAccentList"/>
    <dgm:cxn modelId="{17F14037-5036-4AB0-8BF3-E9FB2A07C334}" type="presParOf" srcId="{64842DC8-E7A0-46EC-AD2E-B69E86459FFD}" destId="{145A4144-8637-4113-A432-858DF4A310D7}" srcOrd="3" destOrd="0" presId="urn:microsoft.com/office/officeart/2008/layout/VerticalAccentList"/>
    <dgm:cxn modelId="{122E2DA5-20DF-4D76-BA30-110C7B9AC5C5}" type="presParOf" srcId="{64842DC8-E7A0-46EC-AD2E-B69E86459FFD}" destId="{357E9781-65E5-4F4A-B411-20FA8662D1C7}" srcOrd="4" destOrd="0" presId="urn:microsoft.com/office/officeart/2008/layout/VerticalAccentList"/>
    <dgm:cxn modelId="{84C92D14-968A-4319-A8E7-D049DB3019B6}" type="presParOf" srcId="{64842DC8-E7A0-46EC-AD2E-B69E86459FFD}" destId="{E8292396-3B80-4F8E-BC34-89646170380C}" srcOrd="5" destOrd="0" presId="urn:microsoft.com/office/officeart/2008/layout/VerticalAccentList"/>
    <dgm:cxn modelId="{0D146E7F-3109-44AB-9D08-DB6D845D1B86}" type="presParOf" srcId="{64842DC8-E7A0-46EC-AD2E-B69E86459FFD}" destId="{40A5B999-8B56-4C3C-8868-C1279A549EF8}" srcOrd="6" destOrd="0" presId="urn:microsoft.com/office/officeart/2008/layout/VerticalAccentList"/>
    <dgm:cxn modelId="{2732950E-6170-49A9-874E-91E3B14644FB}" type="presParOf" srcId="{64842DC8-E7A0-46EC-AD2E-B69E86459FFD}" destId="{DC679FCA-60D8-42B0-A24F-4F50EAD6D9F5}" srcOrd="7" destOrd="0" presId="urn:microsoft.com/office/officeart/2008/layout/VerticalAccentList"/>
    <dgm:cxn modelId="{3E5F5A6B-9436-4ABF-951F-1BB7BC8F9DA5}" type="presParOf" srcId="{1546F32D-FC49-4834-9DCC-4E6AD7BBDA90}" destId="{F0634D3F-EFE4-4FD0-8E12-83299304E008}" srcOrd="2" destOrd="0" presId="urn:microsoft.com/office/officeart/2008/layout/VerticalAccentList"/>
    <dgm:cxn modelId="{3148522A-0806-48A6-A028-074E6ED3064F}" type="presParOf" srcId="{1546F32D-FC49-4834-9DCC-4E6AD7BBDA90}" destId="{216CAD80-70A9-4302-A691-75EE44267F9B}" srcOrd="3" destOrd="0" presId="urn:microsoft.com/office/officeart/2008/layout/VerticalAccentList"/>
    <dgm:cxn modelId="{47E1D3CC-21E7-4134-B076-D8D051E13DFA}" type="presParOf" srcId="{216CAD80-70A9-4302-A691-75EE44267F9B}" destId="{B42C15E4-6317-419E-A217-B39D740EC9D0}" srcOrd="0" destOrd="0" presId="urn:microsoft.com/office/officeart/2008/layout/VerticalAccentList"/>
    <dgm:cxn modelId="{495F92BE-F5D7-4E5E-AE05-C0D7AC6E4642}" type="presParOf" srcId="{1546F32D-FC49-4834-9DCC-4E6AD7BBDA90}" destId="{BD13A2F3-D61D-4105-B2BD-4175BE429220}" srcOrd="4" destOrd="0" presId="urn:microsoft.com/office/officeart/2008/layout/VerticalAccentList"/>
    <dgm:cxn modelId="{F94A4D3F-1439-4B80-8A81-82AE3CC9907E}" type="presParOf" srcId="{BD13A2F3-D61D-4105-B2BD-4175BE429220}" destId="{F7EDEA9F-D899-44FD-9314-7C41A84716C5}" srcOrd="0" destOrd="0" presId="urn:microsoft.com/office/officeart/2008/layout/VerticalAccentList"/>
    <dgm:cxn modelId="{4FC8DC7D-9C4A-4180-8E47-139A460FDDBB}" type="presParOf" srcId="{BD13A2F3-D61D-4105-B2BD-4175BE429220}" destId="{6070B7CC-1CE5-4EFC-B459-FCDC288FAE40}" srcOrd="1" destOrd="0" presId="urn:microsoft.com/office/officeart/2008/layout/VerticalAccentList"/>
    <dgm:cxn modelId="{FE60A945-1856-4450-86AF-AF5153DB8F79}" type="presParOf" srcId="{BD13A2F3-D61D-4105-B2BD-4175BE429220}" destId="{646BB763-33F7-4DAE-BAA3-F61E261749C3}" srcOrd="2" destOrd="0" presId="urn:microsoft.com/office/officeart/2008/layout/VerticalAccentList"/>
    <dgm:cxn modelId="{ECA1B730-FE7A-449C-AEB5-32119A8ED493}" type="presParOf" srcId="{BD13A2F3-D61D-4105-B2BD-4175BE429220}" destId="{62E9798C-1E47-47B6-8B94-A167AE6F907A}" srcOrd="3" destOrd="0" presId="urn:microsoft.com/office/officeart/2008/layout/VerticalAccentList"/>
    <dgm:cxn modelId="{FD87CF25-0035-432B-AF43-A4881A2EC02F}" type="presParOf" srcId="{BD13A2F3-D61D-4105-B2BD-4175BE429220}" destId="{FD6A805F-3734-4ECD-B7A0-26AB99C94698}" srcOrd="4" destOrd="0" presId="urn:microsoft.com/office/officeart/2008/layout/VerticalAccentList"/>
    <dgm:cxn modelId="{2D5528AB-37B7-448B-860B-F406168358AE}" type="presParOf" srcId="{BD13A2F3-D61D-4105-B2BD-4175BE429220}" destId="{F86A387A-8C97-4D4C-A5AE-DDCAAE348507}" srcOrd="5" destOrd="0" presId="urn:microsoft.com/office/officeart/2008/layout/VerticalAccentList"/>
    <dgm:cxn modelId="{6F32D8BF-5CAB-46AA-8B54-C4DE806BBD59}" type="presParOf" srcId="{BD13A2F3-D61D-4105-B2BD-4175BE429220}" destId="{26540B8F-0BA6-4971-B10C-EB50CD31948E}" srcOrd="6" destOrd="0" presId="urn:microsoft.com/office/officeart/2008/layout/VerticalAccentList"/>
    <dgm:cxn modelId="{686E53A2-5E45-4B46-A82D-AA60D00AD5DA}" type="presParOf" srcId="{BD13A2F3-D61D-4105-B2BD-4175BE429220}" destId="{014ACE53-9254-4A72-91B5-A4755B08E9E9}" srcOrd="7" destOrd="0" presId="urn:microsoft.com/office/officeart/2008/layout/VerticalAccentList"/>
    <dgm:cxn modelId="{132036F4-E52C-4B80-9E70-C514DA49EB1C}" type="presParOf" srcId="{1546F32D-FC49-4834-9DCC-4E6AD7BBDA90}" destId="{DB161CC6-924A-4DC0-81DA-06A0A6121539}" srcOrd="5" destOrd="0" presId="urn:microsoft.com/office/officeart/2008/layout/VerticalAccentList"/>
    <dgm:cxn modelId="{E9E52EFE-3CA3-4C66-A439-51E1AE0BCEF6}" type="presParOf" srcId="{1546F32D-FC49-4834-9DCC-4E6AD7BBDA90}" destId="{E1BBFC6E-4CC3-4E82-B141-3A7418C1FF6A}" srcOrd="6" destOrd="0" presId="urn:microsoft.com/office/officeart/2008/layout/VerticalAccentList"/>
    <dgm:cxn modelId="{F4F18932-103E-4609-9419-FE4602557FA8}" type="presParOf" srcId="{E1BBFC6E-4CC3-4E82-B141-3A7418C1FF6A}" destId="{40415E10-8522-4BC5-8526-98335A8C1D05}" srcOrd="0" destOrd="0" presId="urn:microsoft.com/office/officeart/2008/layout/VerticalAccentList"/>
    <dgm:cxn modelId="{7EEA6A79-8C7E-4A4C-AAE2-5BB66FF44F90}" type="presParOf" srcId="{1546F32D-FC49-4834-9DCC-4E6AD7BBDA90}" destId="{E1B03852-303A-47E3-8988-3A897A73D46C}" srcOrd="7" destOrd="0" presId="urn:microsoft.com/office/officeart/2008/layout/VerticalAccentList"/>
    <dgm:cxn modelId="{A8AC17EA-9117-4F4E-8479-709F01B9ABE0}" type="presParOf" srcId="{E1B03852-303A-47E3-8988-3A897A73D46C}" destId="{F64F50C0-BEC5-4396-A9C9-BED26F58473E}" srcOrd="0" destOrd="0" presId="urn:microsoft.com/office/officeart/2008/layout/VerticalAccentList"/>
    <dgm:cxn modelId="{78DE8D5B-E25A-412D-8DC4-FA7497FC9B20}" type="presParOf" srcId="{E1B03852-303A-47E3-8988-3A897A73D46C}" destId="{B2B596E4-8AF4-4414-A098-2700AB4F3AF3}" srcOrd="1" destOrd="0" presId="urn:microsoft.com/office/officeart/2008/layout/VerticalAccentList"/>
    <dgm:cxn modelId="{03436A9E-F5EA-4C5D-8A8B-FE52585094D5}" type="presParOf" srcId="{E1B03852-303A-47E3-8988-3A897A73D46C}" destId="{8B55EBE7-CEC8-4508-A804-0FF8D4642DDD}" srcOrd="2" destOrd="0" presId="urn:microsoft.com/office/officeart/2008/layout/VerticalAccentList"/>
    <dgm:cxn modelId="{9C18EBAD-4673-4730-9C4A-05EF929F8B9D}" type="presParOf" srcId="{E1B03852-303A-47E3-8988-3A897A73D46C}" destId="{5D86B620-A1A9-407C-B26B-040FB2E5E160}" srcOrd="3" destOrd="0" presId="urn:microsoft.com/office/officeart/2008/layout/VerticalAccentList"/>
    <dgm:cxn modelId="{80E67A25-D70B-4DBF-8BE6-6B16E22A3C97}" type="presParOf" srcId="{E1B03852-303A-47E3-8988-3A897A73D46C}" destId="{5889288B-0D60-426D-AEEB-DA825DAD5F03}" srcOrd="4" destOrd="0" presId="urn:microsoft.com/office/officeart/2008/layout/VerticalAccentList"/>
    <dgm:cxn modelId="{748ED3D7-2CE3-40FC-A391-26D12FCFE5ED}" type="presParOf" srcId="{E1B03852-303A-47E3-8988-3A897A73D46C}" destId="{B5441C16-A22D-44C7-BF20-8ECAB8D73139}" srcOrd="5" destOrd="0" presId="urn:microsoft.com/office/officeart/2008/layout/VerticalAccentList"/>
    <dgm:cxn modelId="{FA90A775-C8B7-4EA5-8793-2024A4815377}" type="presParOf" srcId="{E1B03852-303A-47E3-8988-3A897A73D46C}" destId="{A8B9B4E3-9E30-455D-A6DC-3A390BEB9864}" srcOrd="6" destOrd="0" presId="urn:microsoft.com/office/officeart/2008/layout/VerticalAccentList"/>
    <dgm:cxn modelId="{E1A20A47-A6D6-4BF4-85EA-CB7ED879A9C2}" type="presParOf" srcId="{E1B03852-303A-47E3-8988-3A897A73D46C}" destId="{02E15EB0-FAFE-4A4A-9B51-7E4126D6AEA2}" srcOrd="7" destOrd="0" presId="urn:microsoft.com/office/officeart/2008/layout/Vertical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2D5A46C-8292-41A0-B799-61D7AB1518EA}" type="doc">
      <dgm:prSet loTypeId="urn:microsoft.com/office/officeart/2005/8/layout/bProcess3" loCatId="process" qsTypeId="urn:microsoft.com/office/officeart/2005/8/quickstyle/simple4" qsCatId="simple" csTypeId="urn:microsoft.com/office/officeart/2005/8/colors/colorful1" csCatId="colorful" phldr="1"/>
      <dgm:spPr/>
    </dgm:pt>
    <dgm:pt modelId="{D2CAA41B-13E0-410C-9B34-BDF407C01A6A}">
      <dgm:prSet phldrT="[Text]" custT="1"/>
      <dgm:spPr/>
      <dgm:t>
        <a:bodyPr/>
        <a:lstStyle/>
        <a:p>
          <a:r>
            <a:rPr lang="en-US" sz="1600" b="1" dirty="0" smtClean="0"/>
            <a:t>September 1</a:t>
          </a:r>
        </a:p>
        <a:p>
          <a:r>
            <a:rPr lang="en-US" sz="1600" b="1" dirty="0" smtClean="0"/>
            <a:t>To October 2</a:t>
          </a:r>
        </a:p>
        <a:p>
          <a:r>
            <a:rPr lang="en-US" sz="1600" dirty="0" smtClean="0"/>
            <a:t>Grant application available.</a:t>
          </a:r>
          <a:endParaRPr lang="en-US" sz="1600" dirty="0"/>
        </a:p>
      </dgm:t>
    </dgm:pt>
    <dgm:pt modelId="{DD071FC6-4EEB-421D-B97E-17D89AD08D35}" type="parTrans" cxnId="{5288E480-572D-41C8-A6B1-C74D60E0C352}">
      <dgm:prSet/>
      <dgm:spPr/>
      <dgm:t>
        <a:bodyPr/>
        <a:lstStyle/>
        <a:p>
          <a:endParaRPr lang="en-US"/>
        </a:p>
      </dgm:t>
    </dgm:pt>
    <dgm:pt modelId="{BA0EC066-CCB0-4DF9-93F4-B53381622259}" type="sibTrans" cxnId="{5288E480-572D-41C8-A6B1-C74D60E0C352}">
      <dgm:prSet/>
      <dgm:spPr/>
      <dgm:t>
        <a:bodyPr/>
        <a:lstStyle/>
        <a:p>
          <a:endParaRPr lang="en-US"/>
        </a:p>
      </dgm:t>
    </dgm:pt>
    <dgm:pt modelId="{506AFAA7-BB67-4634-9939-5A91986A101A}">
      <dgm:prSet phldrT="[Text]" custT="1"/>
      <dgm:spPr/>
      <dgm:t>
        <a:bodyPr/>
        <a:lstStyle/>
        <a:p>
          <a:r>
            <a:rPr lang="en-US" sz="1600" b="1" dirty="0" smtClean="0"/>
            <a:t>March/April</a:t>
          </a:r>
          <a:endParaRPr lang="en-US" sz="1600" b="1" dirty="0"/>
        </a:p>
        <a:p>
          <a:r>
            <a:rPr lang="en-US" sz="1600" b="0" dirty="0" smtClean="0"/>
            <a:t>Staff notifies awarded projects and begins the  agreement process</a:t>
          </a:r>
          <a:endParaRPr lang="en-US" sz="1600" b="0" dirty="0"/>
        </a:p>
      </dgm:t>
    </dgm:pt>
    <dgm:pt modelId="{E05ABDE8-5BF7-441B-8F2E-2F986BD8FE77}" type="parTrans" cxnId="{C819508B-442D-4605-9031-9212221F48CD}">
      <dgm:prSet/>
      <dgm:spPr/>
      <dgm:t>
        <a:bodyPr/>
        <a:lstStyle/>
        <a:p>
          <a:endParaRPr lang="en-US"/>
        </a:p>
      </dgm:t>
    </dgm:pt>
    <dgm:pt modelId="{62DEA4E2-95E2-472E-B251-B24CBD1562A2}" type="sibTrans" cxnId="{C819508B-442D-4605-9031-9212221F48CD}">
      <dgm:prSet/>
      <dgm:spPr/>
      <dgm:t>
        <a:bodyPr/>
        <a:lstStyle/>
        <a:p>
          <a:endParaRPr lang="en-US"/>
        </a:p>
      </dgm:t>
    </dgm:pt>
    <dgm:pt modelId="{E93718ED-2B52-46F7-B04B-69EAEF346D8F}">
      <dgm:prSet custT="1"/>
      <dgm:spPr/>
      <dgm:t>
        <a:bodyPr/>
        <a:lstStyle/>
        <a:p>
          <a:r>
            <a:rPr lang="en-US" sz="1600" b="1" dirty="0" smtClean="0"/>
            <a:t>Late January/Early Feb.</a:t>
          </a:r>
        </a:p>
        <a:p>
          <a:r>
            <a:rPr lang="en-US" sz="1600" b="0" dirty="0" smtClean="0"/>
            <a:t>Aviation Review Committee compiles project list to recommend to Aviation Board</a:t>
          </a:r>
          <a:endParaRPr lang="en-US" sz="1600" b="0" dirty="0"/>
        </a:p>
      </dgm:t>
    </dgm:pt>
    <dgm:pt modelId="{CBF91DBF-1145-4103-A6FE-D0123E7FCE8E}" type="parTrans" cxnId="{E4135280-D98D-44CD-8433-9272404B8B6A}">
      <dgm:prSet/>
      <dgm:spPr/>
      <dgm:t>
        <a:bodyPr/>
        <a:lstStyle/>
        <a:p>
          <a:endParaRPr lang="en-US"/>
        </a:p>
      </dgm:t>
    </dgm:pt>
    <dgm:pt modelId="{2B8B0A13-AA27-46BC-ACEC-35D7DAA594CD}" type="sibTrans" cxnId="{E4135280-D98D-44CD-8433-9272404B8B6A}">
      <dgm:prSet/>
      <dgm:spPr/>
      <dgm:t>
        <a:bodyPr/>
        <a:lstStyle/>
        <a:p>
          <a:endParaRPr lang="en-US"/>
        </a:p>
      </dgm:t>
    </dgm:pt>
    <dgm:pt modelId="{01C1B823-67CF-4A00-909A-F246C4E41055}">
      <dgm:prSet custT="1"/>
      <dgm:spPr/>
      <dgm:t>
        <a:bodyPr/>
        <a:lstStyle/>
        <a:p>
          <a:r>
            <a:rPr lang="en-US" sz="1600" b="1" dirty="0" smtClean="0"/>
            <a:t>March</a:t>
          </a:r>
          <a:endParaRPr lang="en-US" sz="1600" b="1" dirty="0"/>
        </a:p>
        <a:p>
          <a:r>
            <a:rPr lang="en-US" sz="1600" b="0" dirty="0" smtClean="0"/>
            <a:t>Aviation </a:t>
          </a:r>
          <a:r>
            <a:rPr lang="en-US" sz="1600" b="0" dirty="0"/>
            <a:t>Board </a:t>
          </a:r>
          <a:r>
            <a:rPr lang="en-US" sz="1600" b="0" dirty="0" smtClean="0"/>
            <a:t>reviews, reprioritizes(as needed) and approves recommended apps</a:t>
          </a:r>
          <a:endParaRPr lang="en-US" sz="1600" b="0" dirty="0"/>
        </a:p>
      </dgm:t>
    </dgm:pt>
    <dgm:pt modelId="{8C934631-A95C-4D15-82E3-A58B97A8F238}" type="parTrans" cxnId="{9E8298A0-E50F-4D1D-B1D0-874BE5095D79}">
      <dgm:prSet/>
      <dgm:spPr/>
      <dgm:t>
        <a:bodyPr/>
        <a:lstStyle/>
        <a:p>
          <a:endParaRPr lang="en-US"/>
        </a:p>
      </dgm:t>
    </dgm:pt>
    <dgm:pt modelId="{179A430A-9A77-4734-8CF6-C348D5C09DC4}" type="sibTrans" cxnId="{9E8298A0-E50F-4D1D-B1D0-874BE5095D79}">
      <dgm:prSet/>
      <dgm:spPr/>
      <dgm:t>
        <a:bodyPr/>
        <a:lstStyle/>
        <a:p>
          <a:endParaRPr lang="en-US"/>
        </a:p>
      </dgm:t>
    </dgm:pt>
    <dgm:pt modelId="{2C50F1CC-146F-44F7-802F-5B3805630159}">
      <dgm:prSet custT="1"/>
      <dgm:spPr/>
      <dgm:t>
        <a:bodyPr/>
        <a:lstStyle/>
        <a:p>
          <a:r>
            <a:rPr lang="en-US" sz="1600" b="1" dirty="0" smtClean="0"/>
            <a:t>October 16 – December 22</a:t>
          </a:r>
        </a:p>
        <a:p>
          <a:r>
            <a:rPr lang="en-US" sz="1600" b="1" dirty="0" smtClean="0"/>
            <a:t>ACT review and grading</a:t>
          </a:r>
          <a:endParaRPr lang="en-US" sz="1600" dirty="0"/>
        </a:p>
      </dgm:t>
    </dgm:pt>
    <dgm:pt modelId="{04C4E8FA-5A9A-4D0E-8B49-82C5AA21872C}" type="parTrans" cxnId="{ED31302C-B81D-448C-860C-D2250876098B}">
      <dgm:prSet/>
      <dgm:spPr/>
      <dgm:t>
        <a:bodyPr/>
        <a:lstStyle/>
        <a:p>
          <a:endParaRPr lang="en-US"/>
        </a:p>
      </dgm:t>
    </dgm:pt>
    <dgm:pt modelId="{D428C899-EE19-4FC7-9019-FAB9EFA64D95}" type="sibTrans" cxnId="{ED31302C-B81D-448C-860C-D2250876098B}">
      <dgm:prSet/>
      <dgm:spPr/>
      <dgm:t>
        <a:bodyPr/>
        <a:lstStyle/>
        <a:p>
          <a:endParaRPr lang="en-US"/>
        </a:p>
      </dgm:t>
    </dgm:pt>
    <dgm:pt modelId="{8A28E839-8FEC-4A0B-940D-F9667508CD0F}">
      <dgm:prSet phldrT="[Text]" custT="1"/>
      <dgm:spPr/>
      <dgm:t>
        <a:bodyPr/>
        <a:lstStyle/>
        <a:p>
          <a:r>
            <a:rPr lang="en-US" sz="1600" b="1" dirty="0" smtClean="0"/>
            <a:t>October 3 – October 13</a:t>
          </a:r>
          <a:endParaRPr lang="en-US" sz="1600" b="1" dirty="0"/>
        </a:p>
        <a:p>
          <a:r>
            <a:rPr lang="en-US" sz="1600" b="0" dirty="0" smtClean="0"/>
            <a:t>ODA’s completeness review</a:t>
          </a:r>
          <a:endParaRPr lang="en-US" sz="1600" b="0" dirty="0"/>
        </a:p>
      </dgm:t>
    </dgm:pt>
    <dgm:pt modelId="{39636069-42DD-4288-9231-AF40820A2C02}" type="sibTrans" cxnId="{DCC949E1-06DC-4E59-B3B7-01A10B80BE9A}">
      <dgm:prSet/>
      <dgm:spPr/>
      <dgm:t>
        <a:bodyPr/>
        <a:lstStyle/>
        <a:p>
          <a:endParaRPr lang="en-US"/>
        </a:p>
      </dgm:t>
    </dgm:pt>
    <dgm:pt modelId="{DD19760A-7F76-4056-B727-3BEE6216CBA9}" type="parTrans" cxnId="{DCC949E1-06DC-4E59-B3B7-01A10B80BE9A}">
      <dgm:prSet/>
      <dgm:spPr/>
      <dgm:t>
        <a:bodyPr/>
        <a:lstStyle/>
        <a:p>
          <a:endParaRPr lang="en-US"/>
        </a:p>
      </dgm:t>
    </dgm:pt>
    <dgm:pt modelId="{08856B88-D4A5-4EA5-B106-1C33F2D4A136}" type="pres">
      <dgm:prSet presAssocID="{42D5A46C-8292-41A0-B799-61D7AB1518EA}" presName="Name0" presStyleCnt="0">
        <dgm:presLayoutVars>
          <dgm:dir/>
          <dgm:resizeHandles val="exact"/>
        </dgm:presLayoutVars>
      </dgm:prSet>
      <dgm:spPr/>
    </dgm:pt>
    <dgm:pt modelId="{F5C0EF9C-B387-4E9C-B4A8-744D0882230F}" type="pres">
      <dgm:prSet presAssocID="{D2CAA41B-13E0-410C-9B34-BDF407C01A6A}" presName="node" presStyleLbl="node1" presStyleIdx="0" presStyleCnt="6">
        <dgm:presLayoutVars>
          <dgm:bulletEnabled val="1"/>
        </dgm:presLayoutVars>
      </dgm:prSet>
      <dgm:spPr/>
      <dgm:t>
        <a:bodyPr/>
        <a:lstStyle/>
        <a:p>
          <a:endParaRPr lang="en-US"/>
        </a:p>
      </dgm:t>
    </dgm:pt>
    <dgm:pt modelId="{7AC85D4A-0ED7-4447-A1A1-8A4F8858112B}" type="pres">
      <dgm:prSet presAssocID="{BA0EC066-CCB0-4DF9-93F4-B53381622259}" presName="sibTrans" presStyleLbl="sibTrans1D1" presStyleIdx="0" presStyleCnt="5"/>
      <dgm:spPr/>
      <dgm:t>
        <a:bodyPr/>
        <a:lstStyle/>
        <a:p>
          <a:endParaRPr lang="en-US"/>
        </a:p>
      </dgm:t>
    </dgm:pt>
    <dgm:pt modelId="{802A0A4A-CE2F-4F8F-9637-CCA41705E88E}" type="pres">
      <dgm:prSet presAssocID="{BA0EC066-CCB0-4DF9-93F4-B53381622259}" presName="connectorText" presStyleLbl="sibTrans1D1" presStyleIdx="0" presStyleCnt="5"/>
      <dgm:spPr/>
      <dgm:t>
        <a:bodyPr/>
        <a:lstStyle/>
        <a:p>
          <a:endParaRPr lang="en-US"/>
        </a:p>
      </dgm:t>
    </dgm:pt>
    <dgm:pt modelId="{69AC189F-B277-40FD-98C4-7BFAB24BF603}" type="pres">
      <dgm:prSet presAssocID="{8A28E839-8FEC-4A0B-940D-F9667508CD0F}" presName="node" presStyleLbl="node1" presStyleIdx="1" presStyleCnt="6">
        <dgm:presLayoutVars>
          <dgm:bulletEnabled val="1"/>
        </dgm:presLayoutVars>
      </dgm:prSet>
      <dgm:spPr/>
      <dgm:t>
        <a:bodyPr/>
        <a:lstStyle/>
        <a:p>
          <a:endParaRPr lang="en-US"/>
        </a:p>
      </dgm:t>
    </dgm:pt>
    <dgm:pt modelId="{6820F817-CCD6-4CCD-B91D-488A0D781C6F}" type="pres">
      <dgm:prSet presAssocID="{39636069-42DD-4288-9231-AF40820A2C02}" presName="sibTrans" presStyleLbl="sibTrans1D1" presStyleIdx="1" presStyleCnt="5"/>
      <dgm:spPr/>
      <dgm:t>
        <a:bodyPr/>
        <a:lstStyle/>
        <a:p>
          <a:endParaRPr lang="en-US"/>
        </a:p>
      </dgm:t>
    </dgm:pt>
    <dgm:pt modelId="{128E1136-3E54-4C3A-AA87-20C6E5AA903C}" type="pres">
      <dgm:prSet presAssocID="{39636069-42DD-4288-9231-AF40820A2C02}" presName="connectorText" presStyleLbl="sibTrans1D1" presStyleIdx="1" presStyleCnt="5"/>
      <dgm:spPr/>
      <dgm:t>
        <a:bodyPr/>
        <a:lstStyle/>
        <a:p>
          <a:endParaRPr lang="en-US"/>
        </a:p>
      </dgm:t>
    </dgm:pt>
    <dgm:pt modelId="{E3352629-F8DC-4D52-8D81-FD74F5324B5D}" type="pres">
      <dgm:prSet presAssocID="{2C50F1CC-146F-44F7-802F-5B3805630159}" presName="node" presStyleLbl="node1" presStyleIdx="2" presStyleCnt="6">
        <dgm:presLayoutVars>
          <dgm:bulletEnabled val="1"/>
        </dgm:presLayoutVars>
      </dgm:prSet>
      <dgm:spPr/>
      <dgm:t>
        <a:bodyPr/>
        <a:lstStyle/>
        <a:p>
          <a:endParaRPr lang="en-US"/>
        </a:p>
      </dgm:t>
    </dgm:pt>
    <dgm:pt modelId="{3253C54B-E3C4-4AD2-A9D5-BEE40B51D2B1}" type="pres">
      <dgm:prSet presAssocID="{D428C899-EE19-4FC7-9019-FAB9EFA64D95}" presName="sibTrans" presStyleLbl="sibTrans1D1" presStyleIdx="2" presStyleCnt="5"/>
      <dgm:spPr/>
      <dgm:t>
        <a:bodyPr/>
        <a:lstStyle/>
        <a:p>
          <a:endParaRPr lang="en-US"/>
        </a:p>
      </dgm:t>
    </dgm:pt>
    <dgm:pt modelId="{47524B4A-3D77-43E5-A5F5-931DF4FA18D5}" type="pres">
      <dgm:prSet presAssocID="{D428C899-EE19-4FC7-9019-FAB9EFA64D95}" presName="connectorText" presStyleLbl="sibTrans1D1" presStyleIdx="2" presStyleCnt="5"/>
      <dgm:spPr/>
      <dgm:t>
        <a:bodyPr/>
        <a:lstStyle/>
        <a:p>
          <a:endParaRPr lang="en-US"/>
        </a:p>
      </dgm:t>
    </dgm:pt>
    <dgm:pt modelId="{E91195BD-9C2C-4E31-BA51-E8F99ACD6F02}" type="pres">
      <dgm:prSet presAssocID="{E93718ED-2B52-46F7-B04B-69EAEF346D8F}" presName="node" presStyleLbl="node1" presStyleIdx="3" presStyleCnt="6">
        <dgm:presLayoutVars>
          <dgm:bulletEnabled val="1"/>
        </dgm:presLayoutVars>
      </dgm:prSet>
      <dgm:spPr/>
      <dgm:t>
        <a:bodyPr/>
        <a:lstStyle/>
        <a:p>
          <a:endParaRPr lang="en-US"/>
        </a:p>
      </dgm:t>
    </dgm:pt>
    <dgm:pt modelId="{39FA4B21-677A-4EDF-B1C9-5CB1124F543C}" type="pres">
      <dgm:prSet presAssocID="{2B8B0A13-AA27-46BC-ACEC-35D7DAA594CD}" presName="sibTrans" presStyleLbl="sibTrans1D1" presStyleIdx="3" presStyleCnt="5"/>
      <dgm:spPr/>
      <dgm:t>
        <a:bodyPr/>
        <a:lstStyle/>
        <a:p>
          <a:endParaRPr lang="en-US"/>
        </a:p>
      </dgm:t>
    </dgm:pt>
    <dgm:pt modelId="{BDC66915-C8CF-4C89-9BFD-FAB96A724A0D}" type="pres">
      <dgm:prSet presAssocID="{2B8B0A13-AA27-46BC-ACEC-35D7DAA594CD}" presName="connectorText" presStyleLbl="sibTrans1D1" presStyleIdx="3" presStyleCnt="5"/>
      <dgm:spPr/>
      <dgm:t>
        <a:bodyPr/>
        <a:lstStyle/>
        <a:p>
          <a:endParaRPr lang="en-US"/>
        </a:p>
      </dgm:t>
    </dgm:pt>
    <dgm:pt modelId="{8C8B2618-0392-4D90-90FF-BDDE5D9EA935}" type="pres">
      <dgm:prSet presAssocID="{01C1B823-67CF-4A00-909A-F246C4E41055}" presName="node" presStyleLbl="node1" presStyleIdx="4" presStyleCnt="6">
        <dgm:presLayoutVars>
          <dgm:bulletEnabled val="1"/>
        </dgm:presLayoutVars>
      </dgm:prSet>
      <dgm:spPr/>
      <dgm:t>
        <a:bodyPr/>
        <a:lstStyle/>
        <a:p>
          <a:endParaRPr lang="en-US"/>
        </a:p>
      </dgm:t>
    </dgm:pt>
    <dgm:pt modelId="{EA043C32-4F60-4546-93D4-D0384B17E874}" type="pres">
      <dgm:prSet presAssocID="{179A430A-9A77-4734-8CF6-C348D5C09DC4}" presName="sibTrans" presStyleLbl="sibTrans1D1" presStyleIdx="4" presStyleCnt="5"/>
      <dgm:spPr/>
      <dgm:t>
        <a:bodyPr/>
        <a:lstStyle/>
        <a:p>
          <a:endParaRPr lang="en-US"/>
        </a:p>
      </dgm:t>
    </dgm:pt>
    <dgm:pt modelId="{71F2120F-8EDE-4485-9FF1-A025BBEFBF0F}" type="pres">
      <dgm:prSet presAssocID="{179A430A-9A77-4734-8CF6-C348D5C09DC4}" presName="connectorText" presStyleLbl="sibTrans1D1" presStyleIdx="4" presStyleCnt="5"/>
      <dgm:spPr/>
      <dgm:t>
        <a:bodyPr/>
        <a:lstStyle/>
        <a:p>
          <a:endParaRPr lang="en-US"/>
        </a:p>
      </dgm:t>
    </dgm:pt>
    <dgm:pt modelId="{3C1B33DC-788A-4D27-AC9B-F4757AC800BA}" type="pres">
      <dgm:prSet presAssocID="{506AFAA7-BB67-4634-9939-5A91986A101A}" presName="node" presStyleLbl="node1" presStyleIdx="5" presStyleCnt="6">
        <dgm:presLayoutVars>
          <dgm:bulletEnabled val="1"/>
        </dgm:presLayoutVars>
      </dgm:prSet>
      <dgm:spPr/>
      <dgm:t>
        <a:bodyPr/>
        <a:lstStyle/>
        <a:p>
          <a:endParaRPr lang="en-US"/>
        </a:p>
      </dgm:t>
    </dgm:pt>
  </dgm:ptLst>
  <dgm:cxnLst>
    <dgm:cxn modelId="{DCC949E1-06DC-4E59-B3B7-01A10B80BE9A}" srcId="{42D5A46C-8292-41A0-B799-61D7AB1518EA}" destId="{8A28E839-8FEC-4A0B-940D-F9667508CD0F}" srcOrd="1" destOrd="0" parTransId="{DD19760A-7F76-4056-B727-3BEE6216CBA9}" sibTransId="{39636069-42DD-4288-9231-AF40820A2C02}"/>
    <dgm:cxn modelId="{C7728A4A-BBD7-41AB-B8D8-943DE117E61F}" type="presOf" srcId="{BA0EC066-CCB0-4DF9-93F4-B53381622259}" destId="{7AC85D4A-0ED7-4447-A1A1-8A4F8858112B}" srcOrd="0" destOrd="0" presId="urn:microsoft.com/office/officeart/2005/8/layout/bProcess3"/>
    <dgm:cxn modelId="{B06D9946-C93E-420B-BFFA-08449A410806}" type="presOf" srcId="{8A28E839-8FEC-4A0B-940D-F9667508CD0F}" destId="{69AC189F-B277-40FD-98C4-7BFAB24BF603}" srcOrd="0" destOrd="0" presId="urn:microsoft.com/office/officeart/2005/8/layout/bProcess3"/>
    <dgm:cxn modelId="{50552F1E-6F27-4364-A0A6-FA8B165C2932}" type="presOf" srcId="{179A430A-9A77-4734-8CF6-C348D5C09DC4}" destId="{EA043C32-4F60-4546-93D4-D0384B17E874}" srcOrd="0" destOrd="0" presId="urn:microsoft.com/office/officeart/2005/8/layout/bProcess3"/>
    <dgm:cxn modelId="{69A51984-CA8D-4494-BEAC-04B63CAFC786}" type="presOf" srcId="{179A430A-9A77-4734-8CF6-C348D5C09DC4}" destId="{71F2120F-8EDE-4485-9FF1-A025BBEFBF0F}" srcOrd="1" destOrd="0" presId="urn:microsoft.com/office/officeart/2005/8/layout/bProcess3"/>
    <dgm:cxn modelId="{C8CE99B3-461B-4C44-AE77-7B48762B263E}" type="presOf" srcId="{BA0EC066-CCB0-4DF9-93F4-B53381622259}" destId="{802A0A4A-CE2F-4F8F-9637-CCA41705E88E}" srcOrd="1" destOrd="0" presId="urn:microsoft.com/office/officeart/2005/8/layout/bProcess3"/>
    <dgm:cxn modelId="{C819508B-442D-4605-9031-9212221F48CD}" srcId="{42D5A46C-8292-41A0-B799-61D7AB1518EA}" destId="{506AFAA7-BB67-4634-9939-5A91986A101A}" srcOrd="5" destOrd="0" parTransId="{E05ABDE8-5BF7-441B-8F2E-2F986BD8FE77}" sibTransId="{62DEA4E2-95E2-472E-B251-B24CBD1562A2}"/>
    <dgm:cxn modelId="{EB15D8AD-EC81-4675-B06D-DA15CB432E08}" type="presOf" srcId="{2B8B0A13-AA27-46BC-ACEC-35D7DAA594CD}" destId="{BDC66915-C8CF-4C89-9BFD-FAB96A724A0D}" srcOrd="1" destOrd="0" presId="urn:microsoft.com/office/officeart/2005/8/layout/bProcess3"/>
    <dgm:cxn modelId="{3AA43CF9-D1BB-4FA7-9C8D-6B392A94A86D}" type="presOf" srcId="{01C1B823-67CF-4A00-909A-F246C4E41055}" destId="{8C8B2618-0392-4D90-90FF-BDDE5D9EA935}" srcOrd="0" destOrd="0" presId="urn:microsoft.com/office/officeart/2005/8/layout/bProcess3"/>
    <dgm:cxn modelId="{301461BC-D470-4A19-8914-7245D4010AA6}" type="presOf" srcId="{506AFAA7-BB67-4634-9939-5A91986A101A}" destId="{3C1B33DC-788A-4D27-AC9B-F4757AC800BA}" srcOrd="0" destOrd="0" presId="urn:microsoft.com/office/officeart/2005/8/layout/bProcess3"/>
    <dgm:cxn modelId="{E4135280-D98D-44CD-8433-9272404B8B6A}" srcId="{42D5A46C-8292-41A0-B799-61D7AB1518EA}" destId="{E93718ED-2B52-46F7-B04B-69EAEF346D8F}" srcOrd="3" destOrd="0" parTransId="{CBF91DBF-1145-4103-A6FE-D0123E7FCE8E}" sibTransId="{2B8B0A13-AA27-46BC-ACEC-35D7DAA594CD}"/>
    <dgm:cxn modelId="{A0E2250C-CC14-4354-AC18-A2C8163EB0BD}" type="presOf" srcId="{2B8B0A13-AA27-46BC-ACEC-35D7DAA594CD}" destId="{39FA4B21-677A-4EDF-B1C9-5CB1124F543C}" srcOrd="0" destOrd="0" presId="urn:microsoft.com/office/officeart/2005/8/layout/bProcess3"/>
    <dgm:cxn modelId="{AEE8279E-A5A8-4FDC-888E-521354C0A71A}" type="presOf" srcId="{D2CAA41B-13E0-410C-9B34-BDF407C01A6A}" destId="{F5C0EF9C-B387-4E9C-B4A8-744D0882230F}" srcOrd="0" destOrd="0" presId="urn:microsoft.com/office/officeart/2005/8/layout/bProcess3"/>
    <dgm:cxn modelId="{D4F440F2-57C0-48FB-BFC6-576C443DEBF7}" type="presOf" srcId="{D428C899-EE19-4FC7-9019-FAB9EFA64D95}" destId="{47524B4A-3D77-43E5-A5F5-931DF4FA18D5}" srcOrd="1" destOrd="0" presId="urn:microsoft.com/office/officeart/2005/8/layout/bProcess3"/>
    <dgm:cxn modelId="{9E8298A0-E50F-4D1D-B1D0-874BE5095D79}" srcId="{42D5A46C-8292-41A0-B799-61D7AB1518EA}" destId="{01C1B823-67CF-4A00-909A-F246C4E41055}" srcOrd="4" destOrd="0" parTransId="{8C934631-A95C-4D15-82E3-A58B97A8F238}" sibTransId="{179A430A-9A77-4734-8CF6-C348D5C09DC4}"/>
    <dgm:cxn modelId="{5288E480-572D-41C8-A6B1-C74D60E0C352}" srcId="{42D5A46C-8292-41A0-B799-61D7AB1518EA}" destId="{D2CAA41B-13E0-410C-9B34-BDF407C01A6A}" srcOrd="0" destOrd="0" parTransId="{DD071FC6-4EEB-421D-B97E-17D89AD08D35}" sibTransId="{BA0EC066-CCB0-4DF9-93F4-B53381622259}"/>
    <dgm:cxn modelId="{ED31302C-B81D-448C-860C-D2250876098B}" srcId="{42D5A46C-8292-41A0-B799-61D7AB1518EA}" destId="{2C50F1CC-146F-44F7-802F-5B3805630159}" srcOrd="2" destOrd="0" parTransId="{04C4E8FA-5A9A-4D0E-8B49-82C5AA21872C}" sibTransId="{D428C899-EE19-4FC7-9019-FAB9EFA64D95}"/>
    <dgm:cxn modelId="{3F351A24-CAB4-46AB-8482-4A390208C305}" type="presOf" srcId="{42D5A46C-8292-41A0-B799-61D7AB1518EA}" destId="{08856B88-D4A5-4EA5-B106-1C33F2D4A136}" srcOrd="0" destOrd="0" presId="urn:microsoft.com/office/officeart/2005/8/layout/bProcess3"/>
    <dgm:cxn modelId="{6FC728DD-B49B-4F58-A889-C6C17F895C82}" type="presOf" srcId="{E93718ED-2B52-46F7-B04B-69EAEF346D8F}" destId="{E91195BD-9C2C-4E31-BA51-E8F99ACD6F02}" srcOrd="0" destOrd="0" presId="urn:microsoft.com/office/officeart/2005/8/layout/bProcess3"/>
    <dgm:cxn modelId="{FD1EA4C9-4EC6-4F10-BF1A-141CA284A285}" type="presOf" srcId="{D428C899-EE19-4FC7-9019-FAB9EFA64D95}" destId="{3253C54B-E3C4-4AD2-A9D5-BEE40B51D2B1}" srcOrd="0" destOrd="0" presId="urn:microsoft.com/office/officeart/2005/8/layout/bProcess3"/>
    <dgm:cxn modelId="{755E658C-3703-4382-B2A1-333A376D3F49}" type="presOf" srcId="{2C50F1CC-146F-44F7-802F-5B3805630159}" destId="{E3352629-F8DC-4D52-8D81-FD74F5324B5D}" srcOrd="0" destOrd="0" presId="urn:microsoft.com/office/officeart/2005/8/layout/bProcess3"/>
    <dgm:cxn modelId="{65F488E6-CAD7-4ABA-BA5E-E666DD9A8F28}" type="presOf" srcId="{39636069-42DD-4288-9231-AF40820A2C02}" destId="{6820F817-CCD6-4CCD-B91D-488A0D781C6F}" srcOrd="0" destOrd="0" presId="urn:microsoft.com/office/officeart/2005/8/layout/bProcess3"/>
    <dgm:cxn modelId="{2CD36846-AC9F-4330-B51F-23F96A567146}" type="presOf" srcId="{39636069-42DD-4288-9231-AF40820A2C02}" destId="{128E1136-3E54-4C3A-AA87-20C6E5AA903C}" srcOrd="1" destOrd="0" presId="urn:microsoft.com/office/officeart/2005/8/layout/bProcess3"/>
    <dgm:cxn modelId="{4D9B7AA4-9FE8-4720-8A1F-238F3806B8FA}" type="presParOf" srcId="{08856B88-D4A5-4EA5-B106-1C33F2D4A136}" destId="{F5C0EF9C-B387-4E9C-B4A8-744D0882230F}" srcOrd="0" destOrd="0" presId="urn:microsoft.com/office/officeart/2005/8/layout/bProcess3"/>
    <dgm:cxn modelId="{8E84134D-E05E-46FA-A9B1-5885E4969D71}" type="presParOf" srcId="{08856B88-D4A5-4EA5-B106-1C33F2D4A136}" destId="{7AC85D4A-0ED7-4447-A1A1-8A4F8858112B}" srcOrd="1" destOrd="0" presId="urn:microsoft.com/office/officeart/2005/8/layout/bProcess3"/>
    <dgm:cxn modelId="{FBADC9DF-160C-4E7D-A2D3-A84B7E88E986}" type="presParOf" srcId="{7AC85D4A-0ED7-4447-A1A1-8A4F8858112B}" destId="{802A0A4A-CE2F-4F8F-9637-CCA41705E88E}" srcOrd="0" destOrd="0" presId="urn:microsoft.com/office/officeart/2005/8/layout/bProcess3"/>
    <dgm:cxn modelId="{222F01B9-2E60-43BE-BBFD-20464D6F4FF2}" type="presParOf" srcId="{08856B88-D4A5-4EA5-B106-1C33F2D4A136}" destId="{69AC189F-B277-40FD-98C4-7BFAB24BF603}" srcOrd="2" destOrd="0" presId="urn:microsoft.com/office/officeart/2005/8/layout/bProcess3"/>
    <dgm:cxn modelId="{41B0DF76-8D2C-4456-98FD-F92100F384CE}" type="presParOf" srcId="{08856B88-D4A5-4EA5-B106-1C33F2D4A136}" destId="{6820F817-CCD6-4CCD-B91D-488A0D781C6F}" srcOrd="3" destOrd="0" presId="urn:microsoft.com/office/officeart/2005/8/layout/bProcess3"/>
    <dgm:cxn modelId="{7EB42B0A-EB30-4D5F-B5C7-AC89BD37D713}" type="presParOf" srcId="{6820F817-CCD6-4CCD-B91D-488A0D781C6F}" destId="{128E1136-3E54-4C3A-AA87-20C6E5AA903C}" srcOrd="0" destOrd="0" presId="urn:microsoft.com/office/officeart/2005/8/layout/bProcess3"/>
    <dgm:cxn modelId="{B897B3AF-9BF1-4A62-BDF4-DBDE75DCFB34}" type="presParOf" srcId="{08856B88-D4A5-4EA5-B106-1C33F2D4A136}" destId="{E3352629-F8DC-4D52-8D81-FD74F5324B5D}" srcOrd="4" destOrd="0" presId="urn:microsoft.com/office/officeart/2005/8/layout/bProcess3"/>
    <dgm:cxn modelId="{1924AA46-826D-4621-B91B-A1952E41C383}" type="presParOf" srcId="{08856B88-D4A5-4EA5-B106-1C33F2D4A136}" destId="{3253C54B-E3C4-4AD2-A9D5-BEE40B51D2B1}" srcOrd="5" destOrd="0" presId="urn:microsoft.com/office/officeart/2005/8/layout/bProcess3"/>
    <dgm:cxn modelId="{0FFCF5EB-63FE-4AD8-8C1A-E5EAA81B4D38}" type="presParOf" srcId="{3253C54B-E3C4-4AD2-A9D5-BEE40B51D2B1}" destId="{47524B4A-3D77-43E5-A5F5-931DF4FA18D5}" srcOrd="0" destOrd="0" presId="urn:microsoft.com/office/officeart/2005/8/layout/bProcess3"/>
    <dgm:cxn modelId="{BF6F4EB8-FAB9-487B-8C5F-C06D50ABFBEA}" type="presParOf" srcId="{08856B88-D4A5-4EA5-B106-1C33F2D4A136}" destId="{E91195BD-9C2C-4E31-BA51-E8F99ACD6F02}" srcOrd="6" destOrd="0" presId="urn:microsoft.com/office/officeart/2005/8/layout/bProcess3"/>
    <dgm:cxn modelId="{4F70C9BE-E853-44AA-902E-7B2AE55110CB}" type="presParOf" srcId="{08856B88-D4A5-4EA5-B106-1C33F2D4A136}" destId="{39FA4B21-677A-4EDF-B1C9-5CB1124F543C}" srcOrd="7" destOrd="0" presId="urn:microsoft.com/office/officeart/2005/8/layout/bProcess3"/>
    <dgm:cxn modelId="{3CF03C4F-ED52-4000-98BD-320F9FA9DE31}" type="presParOf" srcId="{39FA4B21-677A-4EDF-B1C9-5CB1124F543C}" destId="{BDC66915-C8CF-4C89-9BFD-FAB96A724A0D}" srcOrd="0" destOrd="0" presId="urn:microsoft.com/office/officeart/2005/8/layout/bProcess3"/>
    <dgm:cxn modelId="{B9CAF752-723A-445C-9E7C-AEE351ADE68C}" type="presParOf" srcId="{08856B88-D4A5-4EA5-B106-1C33F2D4A136}" destId="{8C8B2618-0392-4D90-90FF-BDDE5D9EA935}" srcOrd="8" destOrd="0" presId="urn:microsoft.com/office/officeart/2005/8/layout/bProcess3"/>
    <dgm:cxn modelId="{F1B487C2-9231-4BB4-8804-627FF94843BC}" type="presParOf" srcId="{08856B88-D4A5-4EA5-B106-1C33F2D4A136}" destId="{EA043C32-4F60-4546-93D4-D0384B17E874}" srcOrd="9" destOrd="0" presId="urn:microsoft.com/office/officeart/2005/8/layout/bProcess3"/>
    <dgm:cxn modelId="{42482ADB-94DA-4B02-8497-8131A137E4F9}" type="presParOf" srcId="{EA043C32-4F60-4546-93D4-D0384B17E874}" destId="{71F2120F-8EDE-4485-9FF1-A025BBEFBF0F}" srcOrd="0" destOrd="0" presId="urn:microsoft.com/office/officeart/2005/8/layout/bProcess3"/>
    <dgm:cxn modelId="{0621CD6C-D170-45D6-A3AD-DD86FC500022}" type="presParOf" srcId="{08856B88-D4A5-4EA5-B106-1C33F2D4A136}" destId="{3C1B33DC-788A-4D27-AC9B-F4757AC800BA}" srcOrd="10"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F5DE0A0-9EE7-424C-834E-1CF2F6889BAC}" type="doc">
      <dgm:prSet loTypeId="urn:microsoft.com/office/officeart/2005/8/layout/pyramid2" loCatId="pyramid" qsTypeId="urn:microsoft.com/office/officeart/2005/8/quickstyle/3d1" qsCatId="3D" csTypeId="urn:microsoft.com/office/officeart/2005/8/colors/accent1_2" csCatId="accent1" phldr="1"/>
      <dgm:spPr/>
    </dgm:pt>
    <dgm:pt modelId="{11BACB5E-7557-45F0-827C-08766EC058CE}">
      <dgm:prSet phldrT="[Text]" custT="1"/>
      <dgm:spPr/>
      <dgm:t>
        <a:bodyPr/>
        <a:lstStyle/>
        <a:p>
          <a:r>
            <a:rPr lang="en-US" sz="1900" dirty="0" smtClean="0"/>
            <a:t>Category 1a – Commercial Primary: 50%</a:t>
          </a:r>
          <a:endParaRPr lang="en-US" sz="1900" dirty="0"/>
        </a:p>
      </dgm:t>
    </dgm:pt>
    <dgm:pt modelId="{F648B1F1-DEF3-49BF-8BDF-BEC9171BC984}" type="parTrans" cxnId="{D519E24A-A660-4CA3-9530-C74C2FF89A37}">
      <dgm:prSet/>
      <dgm:spPr/>
      <dgm:t>
        <a:bodyPr/>
        <a:lstStyle/>
        <a:p>
          <a:endParaRPr lang="en-US"/>
        </a:p>
      </dgm:t>
    </dgm:pt>
    <dgm:pt modelId="{64BDA810-C593-4749-A125-9337B8347CC8}" type="sibTrans" cxnId="{D519E24A-A660-4CA3-9530-C74C2FF89A37}">
      <dgm:prSet/>
      <dgm:spPr/>
      <dgm:t>
        <a:bodyPr/>
        <a:lstStyle/>
        <a:p>
          <a:endParaRPr lang="en-US"/>
        </a:p>
      </dgm:t>
    </dgm:pt>
    <dgm:pt modelId="{11870714-0369-4D96-BAA2-60E745232B1F}">
      <dgm:prSet phldrT="[Text]" custT="1"/>
      <dgm:spPr/>
      <dgm:t>
        <a:bodyPr/>
        <a:lstStyle/>
        <a:p>
          <a:r>
            <a:rPr lang="en-US" sz="1800" dirty="0" smtClean="0"/>
            <a:t>Category 1b – Other Commercial Non-Primary (less than 10k enplanements): 35%</a:t>
          </a:r>
          <a:endParaRPr lang="en-US" sz="1800" dirty="0"/>
        </a:p>
      </dgm:t>
    </dgm:pt>
    <dgm:pt modelId="{AD3840DD-D917-47FF-8FF1-BA7873C04357}" type="parTrans" cxnId="{65F07498-F7B2-4D8D-ACE7-59E92EC3458D}">
      <dgm:prSet/>
      <dgm:spPr/>
      <dgm:t>
        <a:bodyPr/>
        <a:lstStyle/>
        <a:p>
          <a:endParaRPr lang="en-US"/>
        </a:p>
      </dgm:t>
    </dgm:pt>
    <dgm:pt modelId="{DCFF4445-3EB8-4A8C-9D3D-13041E055DEE}" type="sibTrans" cxnId="{65F07498-F7B2-4D8D-ACE7-59E92EC3458D}">
      <dgm:prSet/>
      <dgm:spPr/>
      <dgm:t>
        <a:bodyPr/>
        <a:lstStyle/>
        <a:p>
          <a:endParaRPr lang="en-US"/>
        </a:p>
      </dgm:t>
    </dgm:pt>
    <dgm:pt modelId="{EADBF64A-CB32-4C2B-86BA-B211B756642D}">
      <dgm:prSet phldrT="[Text]"/>
      <dgm:spPr/>
      <dgm:t>
        <a:bodyPr/>
        <a:lstStyle/>
        <a:p>
          <a:r>
            <a:rPr lang="en-US" dirty="0" smtClean="0"/>
            <a:t>Category 2 – Business: 25%</a:t>
          </a:r>
          <a:endParaRPr lang="en-US" dirty="0"/>
        </a:p>
      </dgm:t>
    </dgm:pt>
    <dgm:pt modelId="{CF6FF043-CABA-44D8-A872-0E3A4B2F237C}" type="parTrans" cxnId="{47EF65BA-65B6-4F68-88C7-EB4934F97386}">
      <dgm:prSet/>
      <dgm:spPr/>
      <dgm:t>
        <a:bodyPr/>
        <a:lstStyle/>
        <a:p>
          <a:endParaRPr lang="en-US"/>
        </a:p>
      </dgm:t>
    </dgm:pt>
    <dgm:pt modelId="{127D1504-2D1E-43E5-8973-5AB751A82DC4}" type="sibTrans" cxnId="{47EF65BA-65B6-4F68-88C7-EB4934F97386}">
      <dgm:prSet/>
      <dgm:spPr/>
      <dgm:t>
        <a:bodyPr/>
        <a:lstStyle/>
        <a:p>
          <a:endParaRPr lang="en-US"/>
        </a:p>
      </dgm:t>
    </dgm:pt>
    <dgm:pt modelId="{FAEFA1F3-6EBB-4BDB-AF2E-3C97B33D9C0A}">
      <dgm:prSet/>
      <dgm:spPr/>
      <dgm:t>
        <a:bodyPr/>
        <a:lstStyle/>
        <a:p>
          <a:r>
            <a:rPr lang="en-US" dirty="0" smtClean="0"/>
            <a:t>Category 4 – Community: 10%</a:t>
          </a:r>
          <a:endParaRPr lang="en-US" dirty="0"/>
        </a:p>
      </dgm:t>
    </dgm:pt>
    <dgm:pt modelId="{7ED8B2CE-8324-4795-91D2-105B8DB2A0D5}" type="parTrans" cxnId="{A6FA5ABD-22ED-4DB9-A2D0-F73AA23CD040}">
      <dgm:prSet/>
      <dgm:spPr/>
      <dgm:t>
        <a:bodyPr/>
        <a:lstStyle/>
        <a:p>
          <a:endParaRPr lang="en-US"/>
        </a:p>
      </dgm:t>
    </dgm:pt>
    <dgm:pt modelId="{3E2CDC4B-19BA-4492-A3FC-4CFF87516B20}" type="sibTrans" cxnId="{A6FA5ABD-22ED-4DB9-A2D0-F73AA23CD040}">
      <dgm:prSet/>
      <dgm:spPr/>
      <dgm:t>
        <a:bodyPr/>
        <a:lstStyle/>
        <a:p>
          <a:endParaRPr lang="en-US"/>
        </a:p>
      </dgm:t>
    </dgm:pt>
    <dgm:pt modelId="{F517415B-0941-4073-AF2F-547F3FD93D7C}">
      <dgm:prSet/>
      <dgm:spPr/>
      <dgm:t>
        <a:bodyPr/>
        <a:lstStyle/>
        <a:p>
          <a:r>
            <a:rPr lang="en-US" dirty="0" smtClean="0"/>
            <a:t>Category 5 – Low Activity: 5%</a:t>
          </a:r>
          <a:endParaRPr lang="en-US" dirty="0"/>
        </a:p>
      </dgm:t>
    </dgm:pt>
    <dgm:pt modelId="{513F571C-39E5-4B8A-84E8-2FFF0C4E96C7}" type="parTrans" cxnId="{8F7EB0CA-B7A7-4F82-9031-F4E7E670192D}">
      <dgm:prSet/>
      <dgm:spPr/>
      <dgm:t>
        <a:bodyPr/>
        <a:lstStyle/>
        <a:p>
          <a:endParaRPr lang="en-US"/>
        </a:p>
      </dgm:t>
    </dgm:pt>
    <dgm:pt modelId="{D102039D-19C9-4BDE-BA90-0EE443633713}" type="sibTrans" cxnId="{8F7EB0CA-B7A7-4F82-9031-F4E7E670192D}">
      <dgm:prSet/>
      <dgm:spPr/>
      <dgm:t>
        <a:bodyPr/>
        <a:lstStyle/>
        <a:p>
          <a:endParaRPr lang="en-US"/>
        </a:p>
      </dgm:t>
    </dgm:pt>
    <dgm:pt modelId="{20EB59B3-A5B1-4BF2-84A6-8A052CFCCD74}">
      <dgm:prSet/>
      <dgm:spPr/>
      <dgm:t>
        <a:bodyPr/>
        <a:lstStyle/>
        <a:p>
          <a:r>
            <a:rPr lang="en-US" dirty="0" smtClean="0"/>
            <a:t>Category 3 – Regional: 10%</a:t>
          </a:r>
          <a:endParaRPr lang="en-US" dirty="0"/>
        </a:p>
      </dgm:t>
    </dgm:pt>
    <dgm:pt modelId="{A9D3685F-5A28-4299-86CA-074851FD26C8}" type="parTrans" cxnId="{1280253A-2443-4009-8E65-8E8FD627C0AA}">
      <dgm:prSet/>
      <dgm:spPr/>
      <dgm:t>
        <a:bodyPr/>
        <a:lstStyle/>
        <a:p>
          <a:endParaRPr lang="en-US"/>
        </a:p>
      </dgm:t>
    </dgm:pt>
    <dgm:pt modelId="{68AA5659-5A6D-4222-9B83-0C01E4C48F5A}" type="sibTrans" cxnId="{1280253A-2443-4009-8E65-8E8FD627C0AA}">
      <dgm:prSet/>
      <dgm:spPr/>
      <dgm:t>
        <a:bodyPr/>
        <a:lstStyle/>
        <a:p>
          <a:endParaRPr lang="en-US"/>
        </a:p>
      </dgm:t>
    </dgm:pt>
    <dgm:pt modelId="{1605D36D-76F1-47A2-AC19-B6568328C4E0}" type="pres">
      <dgm:prSet presAssocID="{3F5DE0A0-9EE7-424C-834E-1CF2F6889BAC}" presName="compositeShape" presStyleCnt="0">
        <dgm:presLayoutVars>
          <dgm:dir/>
          <dgm:resizeHandles/>
        </dgm:presLayoutVars>
      </dgm:prSet>
      <dgm:spPr/>
    </dgm:pt>
    <dgm:pt modelId="{DBF5B105-A947-4B2B-AD6A-71D0EE176252}" type="pres">
      <dgm:prSet presAssocID="{3F5DE0A0-9EE7-424C-834E-1CF2F6889BAC}" presName="pyramid" presStyleLbl="node1" presStyleIdx="0" presStyleCnt="1" custFlipVert="1" custScaleX="98284" custScaleY="75385"/>
      <dgm:spPr/>
    </dgm:pt>
    <dgm:pt modelId="{1CFB63F2-AD47-4266-ADB8-24B100F6128A}" type="pres">
      <dgm:prSet presAssocID="{3F5DE0A0-9EE7-424C-834E-1CF2F6889BAC}" presName="theList" presStyleCnt="0"/>
      <dgm:spPr/>
    </dgm:pt>
    <dgm:pt modelId="{E46838E9-6F99-4131-8D5B-727C1912CFF9}" type="pres">
      <dgm:prSet presAssocID="{11BACB5E-7557-45F0-827C-08766EC058CE}" presName="aNode" presStyleLbl="fgAcc1" presStyleIdx="0" presStyleCnt="6" custScaleX="143508" custScaleY="67474">
        <dgm:presLayoutVars>
          <dgm:bulletEnabled val="1"/>
        </dgm:presLayoutVars>
      </dgm:prSet>
      <dgm:spPr/>
      <dgm:t>
        <a:bodyPr/>
        <a:lstStyle/>
        <a:p>
          <a:endParaRPr lang="en-US"/>
        </a:p>
      </dgm:t>
    </dgm:pt>
    <dgm:pt modelId="{8323D4F3-D2C3-40A4-B04F-87C27576F074}" type="pres">
      <dgm:prSet presAssocID="{11BACB5E-7557-45F0-827C-08766EC058CE}" presName="aSpace" presStyleCnt="0"/>
      <dgm:spPr/>
    </dgm:pt>
    <dgm:pt modelId="{B2D7E9E8-9B89-49EE-84AC-111DE79F1D6A}" type="pres">
      <dgm:prSet presAssocID="{11870714-0369-4D96-BAA2-60E745232B1F}" presName="aNode" presStyleLbl="fgAcc1" presStyleIdx="1" presStyleCnt="6" custScaleX="143508" custScaleY="91637">
        <dgm:presLayoutVars>
          <dgm:bulletEnabled val="1"/>
        </dgm:presLayoutVars>
      </dgm:prSet>
      <dgm:spPr/>
      <dgm:t>
        <a:bodyPr/>
        <a:lstStyle/>
        <a:p>
          <a:endParaRPr lang="en-US"/>
        </a:p>
      </dgm:t>
    </dgm:pt>
    <dgm:pt modelId="{9D98C198-6D0D-4A37-8431-544CECA15340}" type="pres">
      <dgm:prSet presAssocID="{11870714-0369-4D96-BAA2-60E745232B1F}" presName="aSpace" presStyleCnt="0"/>
      <dgm:spPr/>
    </dgm:pt>
    <dgm:pt modelId="{EBC50EBD-D8F9-4699-B24E-C2CD3F9EE2F3}" type="pres">
      <dgm:prSet presAssocID="{EADBF64A-CB32-4C2B-86BA-B211B756642D}" presName="aNode" presStyleLbl="fgAcc1" presStyleIdx="2" presStyleCnt="6" custScaleX="134040" custScaleY="81258">
        <dgm:presLayoutVars>
          <dgm:bulletEnabled val="1"/>
        </dgm:presLayoutVars>
      </dgm:prSet>
      <dgm:spPr/>
      <dgm:t>
        <a:bodyPr/>
        <a:lstStyle/>
        <a:p>
          <a:endParaRPr lang="en-US"/>
        </a:p>
      </dgm:t>
    </dgm:pt>
    <dgm:pt modelId="{CA0B0CCB-4072-4012-B450-83E41EFE16F8}" type="pres">
      <dgm:prSet presAssocID="{EADBF64A-CB32-4C2B-86BA-B211B756642D}" presName="aSpace" presStyleCnt="0"/>
      <dgm:spPr/>
    </dgm:pt>
    <dgm:pt modelId="{5EB8A5E5-14C6-47FA-B230-2CE0E477ED44}" type="pres">
      <dgm:prSet presAssocID="{20EB59B3-A5B1-4BF2-84A6-8A052CFCCD74}" presName="aNode" presStyleLbl="fgAcc1" presStyleIdx="3" presStyleCnt="6" custScaleX="134040" custScaleY="78656">
        <dgm:presLayoutVars>
          <dgm:bulletEnabled val="1"/>
        </dgm:presLayoutVars>
      </dgm:prSet>
      <dgm:spPr/>
      <dgm:t>
        <a:bodyPr/>
        <a:lstStyle/>
        <a:p>
          <a:endParaRPr lang="en-US"/>
        </a:p>
      </dgm:t>
    </dgm:pt>
    <dgm:pt modelId="{27B687B4-4A38-4C04-894B-CCB92A05D42E}" type="pres">
      <dgm:prSet presAssocID="{20EB59B3-A5B1-4BF2-84A6-8A052CFCCD74}" presName="aSpace" presStyleCnt="0"/>
      <dgm:spPr/>
    </dgm:pt>
    <dgm:pt modelId="{F0F83A8E-B2A0-43F1-BF89-5610667A81C1}" type="pres">
      <dgm:prSet presAssocID="{FAEFA1F3-6EBB-4BDB-AF2E-3C97B33D9C0A}" presName="aNode" presStyleLbl="fgAcc1" presStyleIdx="4" presStyleCnt="6" custScaleX="134040" custScaleY="71868">
        <dgm:presLayoutVars>
          <dgm:bulletEnabled val="1"/>
        </dgm:presLayoutVars>
      </dgm:prSet>
      <dgm:spPr/>
      <dgm:t>
        <a:bodyPr/>
        <a:lstStyle/>
        <a:p>
          <a:endParaRPr lang="en-US"/>
        </a:p>
      </dgm:t>
    </dgm:pt>
    <dgm:pt modelId="{DC59A7F7-D277-4C4D-98D7-68944B1EA481}" type="pres">
      <dgm:prSet presAssocID="{FAEFA1F3-6EBB-4BDB-AF2E-3C97B33D9C0A}" presName="aSpace" presStyleCnt="0"/>
      <dgm:spPr/>
    </dgm:pt>
    <dgm:pt modelId="{26AAF511-981A-49A2-A925-6EDA9B3DF180}" type="pres">
      <dgm:prSet presAssocID="{F517415B-0941-4073-AF2F-547F3FD93D7C}" presName="aNode" presStyleLbl="fgAcc1" presStyleIdx="5" presStyleCnt="6" custScaleX="134040" custScaleY="72455">
        <dgm:presLayoutVars>
          <dgm:bulletEnabled val="1"/>
        </dgm:presLayoutVars>
      </dgm:prSet>
      <dgm:spPr/>
      <dgm:t>
        <a:bodyPr/>
        <a:lstStyle/>
        <a:p>
          <a:endParaRPr lang="en-US"/>
        </a:p>
      </dgm:t>
    </dgm:pt>
    <dgm:pt modelId="{ABD9ED64-0E1F-48B6-8500-D1A9A1DE357C}" type="pres">
      <dgm:prSet presAssocID="{F517415B-0941-4073-AF2F-547F3FD93D7C}" presName="aSpace" presStyleCnt="0"/>
      <dgm:spPr/>
    </dgm:pt>
  </dgm:ptLst>
  <dgm:cxnLst>
    <dgm:cxn modelId="{9F97F351-9ABC-4B75-831C-94FD76F83707}" type="presOf" srcId="{F517415B-0941-4073-AF2F-547F3FD93D7C}" destId="{26AAF511-981A-49A2-A925-6EDA9B3DF180}" srcOrd="0" destOrd="0" presId="urn:microsoft.com/office/officeart/2005/8/layout/pyramid2"/>
    <dgm:cxn modelId="{2709B62D-81CC-4F46-9BD2-622023372DD4}" type="presOf" srcId="{11BACB5E-7557-45F0-827C-08766EC058CE}" destId="{E46838E9-6F99-4131-8D5B-727C1912CFF9}" srcOrd="0" destOrd="0" presId="urn:microsoft.com/office/officeart/2005/8/layout/pyramid2"/>
    <dgm:cxn modelId="{6B53CBA3-6499-4443-9F4B-9EB941800174}" type="presOf" srcId="{20EB59B3-A5B1-4BF2-84A6-8A052CFCCD74}" destId="{5EB8A5E5-14C6-47FA-B230-2CE0E477ED44}" srcOrd="0" destOrd="0" presId="urn:microsoft.com/office/officeart/2005/8/layout/pyramid2"/>
    <dgm:cxn modelId="{1280253A-2443-4009-8E65-8E8FD627C0AA}" srcId="{3F5DE0A0-9EE7-424C-834E-1CF2F6889BAC}" destId="{20EB59B3-A5B1-4BF2-84A6-8A052CFCCD74}" srcOrd="3" destOrd="0" parTransId="{A9D3685F-5A28-4299-86CA-074851FD26C8}" sibTransId="{68AA5659-5A6D-4222-9B83-0C01E4C48F5A}"/>
    <dgm:cxn modelId="{AA6A07BE-198E-4CD9-9A68-3A02F7FDADFD}" type="presOf" srcId="{11870714-0369-4D96-BAA2-60E745232B1F}" destId="{B2D7E9E8-9B89-49EE-84AC-111DE79F1D6A}" srcOrd="0" destOrd="0" presId="urn:microsoft.com/office/officeart/2005/8/layout/pyramid2"/>
    <dgm:cxn modelId="{7DC9B3B5-372B-4821-BDB1-04402E761876}" type="presOf" srcId="{3F5DE0A0-9EE7-424C-834E-1CF2F6889BAC}" destId="{1605D36D-76F1-47A2-AC19-B6568328C4E0}" srcOrd="0" destOrd="0" presId="urn:microsoft.com/office/officeart/2005/8/layout/pyramid2"/>
    <dgm:cxn modelId="{7107F2B1-A11C-4ABD-8B00-57799C4BB964}" type="presOf" srcId="{FAEFA1F3-6EBB-4BDB-AF2E-3C97B33D9C0A}" destId="{F0F83A8E-B2A0-43F1-BF89-5610667A81C1}" srcOrd="0" destOrd="0" presId="urn:microsoft.com/office/officeart/2005/8/layout/pyramid2"/>
    <dgm:cxn modelId="{430FEA40-8F7F-4EEB-B2E2-803E048C6B9B}" type="presOf" srcId="{EADBF64A-CB32-4C2B-86BA-B211B756642D}" destId="{EBC50EBD-D8F9-4699-B24E-C2CD3F9EE2F3}" srcOrd="0" destOrd="0" presId="urn:microsoft.com/office/officeart/2005/8/layout/pyramid2"/>
    <dgm:cxn modelId="{A6FA5ABD-22ED-4DB9-A2D0-F73AA23CD040}" srcId="{3F5DE0A0-9EE7-424C-834E-1CF2F6889BAC}" destId="{FAEFA1F3-6EBB-4BDB-AF2E-3C97B33D9C0A}" srcOrd="4" destOrd="0" parTransId="{7ED8B2CE-8324-4795-91D2-105B8DB2A0D5}" sibTransId="{3E2CDC4B-19BA-4492-A3FC-4CFF87516B20}"/>
    <dgm:cxn modelId="{8F7EB0CA-B7A7-4F82-9031-F4E7E670192D}" srcId="{3F5DE0A0-9EE7-424C-834E-1CF2F6889BAC}" destId="{F517415B-0941-4073-AF2F-547F3FD93D7C}" srcOrd="5" destOrd="0" parTransId="{513F571C-39E5-4B8A-84E8-2FFF0C4E96C7}" sibTransId="{D102039D-19C9-4BDE-BA90-0EE443633713}"/>
    <dgm:cxn modelId="{47EF65BA-65B6-4F68-88C7-EB4934F97386}" srcId="{3F5DE0A0-9EE7-424C-834E-1CF2F6889BAC}" destId="{EADBF64A-CB32-4C2B-86BA-B211B756642D}" srcOrd="2" destOrd="0" parTransId="{CF6FF043-CABA-44D8-A872-0E3A4B2F237C}" sibTransId="{127D1504-2D1E-43E5-8973-5AB751A82DC4}"/>
    <dgm:cxn modelId="{65F07498-F7B2-4D8D-ACE7-59E92EC3458D}" srcId="{3F5DE0A0-9EE7-424C-834E-1CF2F6889BAC}" destId="{11870714-0369-4D96-BAA2-60E745232B1F}" srcOrd="1" destOrd="0" parTransId="{AD3840DD-D917-47FF-8FF1-BA7873C04357}" sibTransId="{DCFF4445-3EB8-4A8C-9D3D-13041E055DEE}"/>
    <dgm:cxn modelId="{D519E24A-A660-4CA3-9530-C74C2FF89A37}" srcId="{3F5DE0A0-9EE7-424C-834E-1CF2F6889BAC}" destId="{11BACB5E-7557-45F0-827C-08766EC058CE}" srcOrd="0" destOrd="0" parTransId="{F648B1F1-DEF3-49BF-8BDF-BEC9171BC984}" sibTransId="{64BDA810-C593-4749-A125-9337B8347CC8}"/>
    <dgm:cxn modelId="{1164A4F5-DF49-4AFF-A9E6-BB4CE2241AA8}" type="presParOf" srcId="{1605D36D-76F1-47A2-AC19-B6568328C4E0}" destId="{DBF5B105-A947-4B2B-AD6A-71D0EE176252}" srcOrd="0" destOrd="0" presId="urn:microsoft.com/office/officeart/2005/8/layout/pyramid2"/>
    <dgm:cxn modelId="{33C08E03-60CD-49B2-83B6-EC023874F90D}" type="presParOf" srcId="{1605D36D-76F1-47A2-AC19-B6568328C4E0}" destId="{1CFB63F2-AD47-4266-ADB8-24B100F6128A}" srcOrd="1" destOrd="0" presId="urn:microsoft.com/office/officeart/2005/8/layout/pyramid2"/>
    <dgm:cxn modelId="{6FC1E010-66DD-4A64-8F37-F47E0E17B6DB}" type="presParOf" srcId="{1CFB63F2-AD47-4266-ADB8-24B100F6128A}" destId="{E46838E9-6F99-4131-8D5B-727C1912CFF9}" srcOrd="0" destOrd="0" presId="urn:microsoft.com/office/officeart/2005/8/layout/pyramid2"/>
    <dgm:cxn modelId="{2242F128-0F77-430F-BB14-651C06A4570B}" type="presParOf" srcId="{1CFB63F2-AD47-4266-ADB8-24B100F6128A}" destId="{8323D4F3-D2C3-40A4-B04F-87C27576F074}" srcOrd="1" destOrd="0" presId="urn:microsoft.com/office/officeart/2005/8/layout/pyramid2"/>
    <dgm:cxn modelId="{B3E711D2-9F27-41C1-A631-F216841904B3}" type="presParOf" srcId="{1CFB63F2-AD47-4266-ADB8-24B100F6128A}" destId="{B2D7E9E8-9B89-49EE-84AC-111DE79F1D6A}" srcOrd="2" destOrd="0" presId="urn:microsoft.com/office/officeart/2005/8/layout/pyramid2"/>
    <dgm:cxn modelId="{DA6F4C38-A187-4DED-B247-937A2F86F458}" type="presParOf" srcId="{1CFB63F2-AD47-4266-ADB8-24B100F6128A}" destId="{9D98C198-6D0D-4A37-8431-544CECA15340}" srcOrd="3" destOrd="0" presId="urn:microsoft.com/office/officeart/2005/8/layout/pyramid2"/>
    <dgm:cxn modelId="{B54807A4-6B43-47C5-A7E7-CEE63E273B46}" type="presParOf" srcId="{1CFB63F2-AD47-4266-ADB8-24B100F6128A}" destId="{EBC50EBD-D8F9-4699-B24E-C2CD3F9EE2F3}" srcOrd="4" destOrd="0" presId="urn:microsoft.com/office/officeart/2005/8/layout/pyramid2"/>
    <dgm:cxn modelId="{5FBBDB95-2A54-45D4-84F7-F8D8302EA9D6}" type="presParOf" srcId="{1CFB63F2-AD47-4266-ADB8-24B100F6128A}" destId="{CA0B0CCB-4072-4012-B450-83E41EFE16F8}" srcOrd="5" destOrd="0" presId="urn:microsoft.com/office/officeart/2005/8/layout/pyramid2"/>
    <dgm:cxn modelId="{9BE26AE7-2206-4630-9727-BDBE310436CE}" type="presParOf" srcId="{1CFB63F2-AD47-4266-ADB8-24B100F6128A}" destId="{5EB8A5E5-14C6-47FA-B230-2CE0E477ED44}" srcOrd="6" destOrd="0" presId="urn:microsoft.com/office/officeart/2005/8/layout/pyramid2"/>
    <dgm:cxn modelId="{EE1CFAE2-C927-4E6C-B9D5-34A2D43622E3}" type="presParOf" srcId="{1CFB63F2-AD47-4266-ADB8-24B100F6128A}" destId="{27B687B4-4A38-4C04-894B-CCB92A05D42E}" srcOrd="7" destOrd="0" presId="urn:microsoft.com/office/officeart/2005/8/layout/pyramid2"/>
    <dgm:cxn modelId="{F77CA015-37C0-4B25-BC6C-3B7E4F9A6506}" type="presParOf" srcId="{1CFB63F2-AD47-4266-ADB8-24B100F6128A}" destId="{F0F83A8E-B2A0-43F1-BF89-5610667A81C1}" srcOrd="8" destOrd="0" presId="urn:microsoft.com/office/officeart/2005/8/layout/pyramid2"/>
    <dgm:cxn modelId="{9CB92638-947E-4B08-AF8E-581CC45F6FC2}" type="presParOf" srcId="{1CFB63F2-AD47-4266-ADB8-24B100F6128A}" destId="{DC59A7F7-D277-4C4D-98D7-68944B1EA481}" srcOrd="9" destOrd="0" presId="urn:microsoft.com/office/officeart/2005/8/layout/pyramid2"/>
    <dgm:cxn modelId="{05192DBC-E0CC-45BB-B2CD-D17085C87C8F}" type="presParOf" srcId="{1CFB63F2-AD47-4266-ADB8-24B100F6128A}" destId="{26AAF511-981A-49A2-A925-6EDA9B3DF180}" srcOrd="10" destOrd="0" presId="urn:microsoft.com/office/officeart/2005/8/layout/pyramid2"/>
    <dgm:cxn modelId="{419925E8-EAF4-45B5-82A3-3566EA8291ED}" type="presParOf" srcId="{1CFB63F2-AD47-4266-ADB8-24B100F6128A}" destId="{ABD9ED64-0E1F-48B6-8500-D1A9A1DE357C}" srcOrd="11"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3AF2F4-F29D-4899-9AA7-05010BD40524}">
      <dsp:nvSpPr>
        <dsp:cNvPr id="0" name=""/>
        <dsp:cNvSpPr/>
      </dsp:nvSpPr>
      <dsp:spPr>
        <a:xfrm>
          <a:off x="916483" y="1984"/>
          <a:ext cx="2030015" cy="1218009"/>
        </a:xfrm>
        <a:prstGeom prst="rect">
          <a:avLst/>
        </a:prstGeom>
        <a:gradFill rotWithShape="0">
          <a:gsLst>
            <a:gs pos="0">
              <a:schemeClr val="accent6">
                <a:alpha val="90000"/>
                <a:hueOff val="0"/>
                <a:satOff val="0"/>
                <a:lumOff val="0"/>
                <a:alphaOff val="0"/>
                <a:shade val="51000"/>
                <a:satMod val="130000"/>
              </a:schemeClr>
            </a:gs>
            <a:gs pos="80000">
              <a:schemeClr val="accent6">
                <a:alpha val="90000"/>
                <a:hueOff val="0"/>
                <a:satOff val="0"/>
                <a:lumOff val="0"/>
                <a:alphaOff val="0"/>
                <a:shade val="93000"/>
                <a:satMod val="130000"/>
              </a:schemeClr>
            </a:gs>
            <a:gs pos="100000">
              <a:schemeClr val="accent6">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solidFill>
                <a:schemeClr val="bg1"/>
              </a:solidFill>
            </a:rPr>
            <a:t>Marketing</a:t>
          </a:r>
          <a:endParaRPr lang="en-US" sz="2100" kern="1200" dirty="0">
            <a:solidFill>
              <a:schemeClr val="bg1"/>
            </a:solidFill>
          </a:endParaRPr>
        </a:p>
      </dsp:txBody>
      <dsp:txXfrm>
        <a:off x="916483" y="1984"/>
        <a:ext cx="2030015" cy="1218009"/>
      </dsp:txXfrm>
    </dsp:sp>
    <dsp:sp modelId="{D3F90C46-45A2-4283-931C-BE6166A5BE9C}">
      <dsp:nvSpPr>
        <dsp:cNvPr id="0" name=""/>
        <dsp:cNvSpPr/>
      </dsp:nvSpPr>
      <dsp:spPr>
        <a:xfrm>
          <a:off x="3149500" y="1984"/>
          <a:ext cx="2030015" cy="1218009"/>
        </a:xfrm>
        <a:prstGeom prst="rect">
          <a:avLst/>
        </a:prstGeom>
        <a:gradFill rotWithShape="0">
          <a:gsLst>
            <a:gs pos="0">
              <a:schemeClr val="accent6">
                <a:alpha val="90000"/>
                <a:hueOff val="0"/>
                <a:satOff val="0"/>
                <a:lumOff val="0"/>
                <a:alphaOff val="-10000"/>
                <a:shade val="51000"/>
                <a:satMod val="130000"/>
              </a:schemeClr>
            </a:gs>
            <a:gs pos="80000">
              <a:schemeClr val="accent6">
                <a:alpha val="90000"/>
                <a:hueOff val="0"/>
                <a:satOff val="0"/>
                <a:lumOff val="0"/>
                <a:alphaOff val="-10000"/>
                <a:shade val="93000"/>
                <a:satMod val="130000"/>
              </a:schemeClr>
            </a:gs>
            <a:gs pos="100000">
              <a:schemeClr val="accent6">
                <a:alpha val="90000"/>
                <a:hueOff val="0"/>
                <a:satOff val="0"/>
                <a:lumOff val="0"/>
                <a:alphaOff val="-1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solidFill>
                <a:schemeClr val="bg1"/>
              </a:solidFill>
            </a:rPr>
            <a:t>Social Media</a:t>
          </a:r>
          <a:endParaRPr lang="en-US" sz="2100" kern="1200" dirty="0">
            <a:solidFill>
              <a:schemeClr val="bg1"/>
            </a:solidFill>
          </a:endParaRPr>
        </a:p>
      </dsp:txBody>
      <dsp:txXfrm>
        <a:off x="3149500" y="1984"/>
        <a:ext cx="2030015" cy="1218009"/>
      </dsp:txXfrm>
    </dsp:sp>
    <dsp:sp modelId="{74231BDD-8025-46D3-B6DB-C5FF60B1E749}">
      <dsp:nvSpPr>
        <dsp:cNvPr id="0" name=""/>
        <dsp:cNvSpPr/>
      </dsp:nvSpPr>
      <dsp:spPr>
        <a:xfrm>
          <a:off x="916483" y="1422995"/>
          <a:ext cx="2030015" cy="1218009"/>
        </a:xfrm>
        <a:prstGeom prst="rect">
          <a:avLst/>
        </a:prstGeom>
        <a:gradFill rotWithShape="0">
          <a:gsLst>
            <a:gs pos="0">
              <a:schemeClr val="accent6">
                <a:alpha val="90000"/>
                <a:hueOff val="0"/>
                <a:satOff val="0"/>
                <a:lumOff val="0"/>
                <a:alphaOff val="-20000"/>
                <a:shade val="51000"/>
                <a:satMod val="130000"/>
              </a:schemeClr>
            </a:gs>
            <a:gs pos="80000">
              <a:schemeClr val="accent6">
                <a:alpha val="90000"/>
                <a:hueOff val="0"/>
                <a:satOff val="0"/>
                <a:lumOff val="0"/>
                <a:alphaOff val="-20000"/>
                <a:shade val="93000"/>
                <a:satMod val="130000"/>
              </a:schemeClr>
            </a:gs>
            <a:gs pos="100000">
              <a:schemeClr val="accent6">
                <a:alpha val="90000"/>
                <a:hueOff val="0"/>
                <a:satOff val="0"/>
                <a:lumOff val="0"/>
                <a:alphaOff val="-2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solidFill>
                <a:schemeClr val="bg1"/>
              </a:solidFill>
            </a:rPr>
            <a:t>Communications</a:t>
          </a:r>
          <a:endParaRPr lang="en-US" sz="2100" kern="1200" dirty="0">
            <a:solidFill>
              <a:schemeClr val="bg1"/>
            </a:solidFill>
          </a:endParaRPr>
        </a:p>
      </dsp:txBody>
      <dsp:txXfrm>
        <a:off x="916483" y="1422995"/>
        <a:ext cx="2030015" cy="1218009"/>
      </dsp:txXfrm>
    </dsp:sp>
    <dsp:sp modelId="{9FC8046C-84E8-42E6-80BD-55DC1995452F}">
      <dsp:nvSpPr>
        <dsp:cNvPr id="0" name=""/>
        <dsp:cNvSpPr/>
      </dsp:nvSpPr>
      <dsp:spPr>
        <a:xfrm>
          <a:off x="3149500" y="1422995"/>
          <a:ext cx="2030015" cy="1218009"/>
        </a:xfrm>
        <a:prstGeom prst="rect">
          <a:avLst/>
        </a:prstGeom>
        <a:gradFill rotWithShape="0">
          <a:gsLst>
            <a:gs pos="0">
              <a:schemeClr val="accent6">
                <a:alpha val="90000"/>
                <a:hueOff val="0"/>
                <a:satOff val="0"/>
                <a:lumOff val="0"/>
                <a:alphaOff val="-30000"/>
                <a:shade val="51000"/>
                <a:satMod val="130000"/>
              </a:schemeClr>
            </a:gs>
            <a:gs pos="80000">
              <a:schemeClr val="accent6">
                <a:alpha val="90000"/>
                <a:hueOff val="0"/>
                <a:satOff val="0"/>
                <a:lumOff val="0"/>
                <a:alphaOff val="-30000"/>
                <a:shade val="93000"/>
                <a:satMod val="130000"/>
              </a:schemeClr>
            </a:gs>
            <a:gs pos="100000">
              <a:schemeClr val="accent6">
                <a:alpha val="90000"/>
                <a:hueOff val="0"/>
                <a:satOff val="0"/>
                <a:lumOff val="0"/>
                <a:alphaOff val="-3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solidFill>
                <a:schemeClr val="bg1"/>
              </a:solidFill>
            </a:rPr>
            <a:t>Operations</a:t>
          </a:r>
          <a:endParaRPr lang="en-US" sz="2100" kern="1200" dirty="0">
            <a:solidFill>
              <a:schemeClr val="bg1"/>
            </a:solidFill>
          </a:endParaRPr>
        </a:p>
      </dsp:txBody>
      <dsp:txXfrm>
        <a:off x="3149500" y="1422995"/>
        <a:ext cx="2030015" cy="1218009"/>
      </dsp:txXfrm>
    </dsp:sp>
    <dsp:sp modelId="{E552ADC3-0AFB-44CC-92C2-137751667F46}">
      <dsp:nvSpPr>
        <dsp:cNvPr id="0" name=""/>
        <dsp:cNvSpPr/>
      </dsp:nvSpPr>
      <dsp:spPr>
        <a:xfrm>
          <a:off x="2032992" y="2844006"/>
          <a:ext cx="2030015" cy="1218009"/>
        </a:xfrm>
        <a:prstGeom prst="rect">
          <a:avLst/>
        </a:prstGeom>
        <a:gradFill rotWithShape="0">
          <a:gsLst>
            <a:gs pos="0">
              <a:schemeClr val="accent6">
                <a:alpha val="90000"/>
                <a:hueOff val="0"/>
                <a:satOff val="0"/>
                <a:lumOff val="0"/>
                <a:alphaOff val="-40000"/>
                <a:shade val="51000"/>
                <a:satMod val="130000"/>
              </a:schemeClr>
            </a:gs>
            <a:gs pos="80000">
              <a:schemeClr val="accent6">
                <a:alpha val="90000"/>
                <a:hueOff val="0"/>
                <a:satOff val="0"/>
                <a:lumOff val="0"/>
                <a:alphaOff val="-40000"/>
                <a:shade val="93000"/>
                <a:satMod val="130000"/>
              </a:schemeClr>
            </a:gs>
            <a:gs pos="100000">
              <a:schemeClr val="accent6">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solidFill>
                <a:schemeClr val="bg1"/>
              </a:solidFill>
            </a:rPr>
            <a:t>UAV Coordination</a:t>
          </a:r>
          <a:endParaRPr lang="en-US" sz="2100" kern="1200" dirty="0">
            <a:solidFill>
              <a:schemeClr val="bg1"/>
            </a:solidFill>
          </a:endParaRPr>
        </a:p>
      </dsp:txBody>
      <dsp:txXfrm>
        <a:off x="2032992" y="2844006"/>
        <a:ext cx="2030015" cy="12180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71F20A-0A45-6E4B-8DAD-1E84373456F3}">
      <dsp:nvSpPr>
        <dsp:cNvPr id="0" name=""/>
        <dsp:cNvSpPr/>
      </dsp:nvSpPr>
      <dsp:spPr>
        <a:xfrm>
          <a:off x="3459891" y="2278791"/>
          <a:ext cx="1538417" cy="1538417"/>
        </a:xfrm>
        <a:prstGeom prst="ellipse">
          <a:avLst/>
        </a:prstGeom>
        <a:solidFill>
          <a:schemeClr val="lt1">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1" kern="1200" cap="none" spc="50" smtClean="0">
              <a:ln w="0"/>
              <a:effectLst>
                <a:innerShdw blurRad="63500" dist="50800" dir="13500000">
                  <a:srgbClr val="000000">
                    <a:alpha val="50000"/>
                  </a:srgbClr>
                </a:innerShdw>
              </a:effectLst>
              <a:latin typeface="Helvetica Neue" charset="0"/>
              <a:ea typeface="Helvetica Neue" charset="0"/>
              <a:cs typeface="Helvetica Neue" charset="0"/>
            </a:rPr>
            <a:t>SMS</a:t>
          </a:r>
          <a:endParaRPr lang="en-US" sz="2800" b="1" kern="1200" cap="none" spc="50" dirty="0">
            <a:ln w="0"/>
            <a:effectLst>
              <a:innerShdw blurRad="63500" dist="50800" dir="13500000">
                <a:srgbClr val="000000">
                  <a:alpha val="50000"/>
                </a:srgbClr>
              </a:innerShdw>
            </a:effectLst>
            <a:latin typeface="Helvetica Neue" charset="0"/>
            <a:ea typeface="Helvetica Neue" charset="0"/>
            <a:cs typeface="Helvetica Neue" charset="0"/>
          </a:endParaRPr>
        </a:p>
      </dsp:txBody>
      <dsp:txXfrm>
        <a:off x="3685187" y="2504087"/>
        <a:ext cx="1087825" cy="1087825"/>
      </dsp:txXfrm>
    </dsp:sp>
    <dsp:sp modelId="{1C366D24-F968-7E40-91E2-36ADBE90D5FE}">
      <dsp:nvSpPr>
        <dsp:cNvPr id="0" name=""/>
        <dsp:cNvSpPr/>
      </dsp:nvSpPr>
      <dsp:spPr>
        <a:xfrm rot="16200000">
          <a:off x="3993160" y="1585445"/>
          <a:ext cx="471879" cy="523062"/>
        </a:xfrm>
        <a:prstGeom prst="rightArrow">
          <a:avLst>
            <a:gd name="adj1" fmla="val 60000"/>
            <a:gd name="adj2" fmla="val 50000"/>
          </a:avLst>
        </a:prstGeom>
        <a:solidFill>
          <a:schemeClr val="dk2">
            <a:tint val="60000"/>
            <a:hueOff val="0"/>
            <a:satOff val="0"/>
            <a:lumOff val="0"/>
            <a:alphaOff val="0"/>
          </a:schemeClr>
        </a:solidFill>
        <a:ln>
          <a:noFill/>
        </a:ln>
        <a:effectLst>
          <a:outerShdw blurRad="40000" dist="23000" dir="5400000" rotWithShape="0">
            <a:srgbClr val="000000">
              <a:alpha val="35000"/>
            </a:srgbClr>
          </a:outerShdw>
        </a:effectLst>
        <a:sp3d z="-600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b="1" kern="1200" cap="none" spc="50">
            <a:ln w="0"/>
            <a:solidFill>
              <a:schemeClr val="tx1"/>
            </a:solidFill>
            <a:effectLst>
              <a:innerShdw blurRad="63500" dist="50800" dir="13500000">
                <a:srgbClr val="000000">
                  <a:alpha val="50000"/>
                </a:srgbClr>
              </a:innerShdw>
            </a:effectLst>
            <a:latin typeface="Helvetica Neue" charset="0"/>
            <a:ea typeface="Helvetica Neue" charset="0"/>
            <a:cs typeface="Helvetica Neue" charset="0"/>
          </a:endParaRPr>
        </a:p>
      </dsp:txBody>
      <dsp:txXfrm>
        <a:off x="4063942" y="1760839"/>
        <a:ext cx="330315" cy="313838"/>
      </dsp:txXfrm>
    </dsp:sp>
    <dsp:sp modelId="{C7B59E03-582B-4A42-A976-3FA2687001C2}">
      <dsp:nvSpPr>
        <dsp:cNvPr id="0" name=""/>
        <dsp:cNvSpPr/>
      </dsp:nvSpPr>
      <dsp:spPr>
        <a:xfrm>
          <a:off x="3536812" y="3876"/>
          <a:ext cx="1384575" cy="1384575"/>
        </a:xfrm>
        <a:prstGeom prst="ellipse">
          <a:avLst/>
        </a:prstGeom>
        <a:solidFill>
          <a:schemeClr val="lt1">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cap="none" spc="50" dirty="0" smtClean="0">
              <a:ln w="0"/>
              <a:effectLst>
                <a:innerShdw blurRad="63500" dist="50800" dir="13500000">
                  <a:srgbClr val="000000">
                    <a:alpha val="50000"/>
                  </a:srgbClr>
                </a:innerShdw>
              </a:effectLst>
              <a:latin typeface="Helvetica Neue" charset="0"/>
              <a:ea typeface="Helvetica Neue" charset="0"/>
              <a:cs typeface="Helvetica Neue" charset="0"/>
            </a:rPr>
            <a:t>Operating Procedures</a:t>
          </a:r>
          <a:endParaRPr lang="en-US" sz="1100" b="1" kern="1200" cap="none" spc="50" dirty="0">
            <a:ln w="0"/>
            <a:effectLst>
              <a:innerShdw blurRad="63500" dist="50800" dir="13500000">
                <a:srgbClr val="000000">
                  <a:alpha val="50000"/>
                </a:srgbClr>
              </a:innerShdw>
            </a:effectLst>
            <a:latin typeface="Helvetica Neue" charset="0"/>
            <a:ea typeface="Helvetica Neue" charset="0"/>
            <a:cs typeface="Helvetica Neue" charset="0"/>
          </a:endParaRPr>
        </a:p>
      </dsp:txBody>
      <dsp:txXfrm>
        <a:off x="3739578" y="206642"/>
        <a:ext cx="979043" cy="979043"/>
      </dsp:txXfrm>
    </dsp:sp>
    <dsp:sp modelId="{78D152D3-60F1-3944-975E-DA4AD07A1C49}">
      <dsp:nvSpPr>
        <dsp:cNvPr id="0" name=""/>
        <dsp:cNvSpPr/>
      </dsp:nvSpPr>
      <dsp:spPr>
        <a:xfrm rot="18900000">
          <a:off x="4842411" y="1937217"/>
          <a:ext cx="471879" cy="523062"/>
        </a:xfrm>
        <a:prstGeom prst="rightArrow">
          <a:avLst>
            <a:gd name="adj1" fmla="val 60000"/>
            <a:gd name="adj2" fmla="val 50000"/>
          </a:avLst>
        </a:prstGeom>
        <a:solidFill>
          <a:schemeClr val="dk2">
            <a:tint val="60000"/>
            <a:hueOff val="0"/>
            <a:satOff val="0"/>
            <a:lumOff val="0"/>
            <a:alphaOff val="0"/>
          </a:schemeClr>
        </a:solidFill>
        <a:ln>
          <a:noFill/>
        </a:ln>
        <a:effectLst>
          <a:outerShdw blurRad="40000" dist="23000" dir="5400000" rotWithShape="0">
            <a:srgbClr val="000000">
              <a:alpha val="35000"/>
            </a:srgbClr>
          </a:outerShdw>
        </a:effectLst>
        <a:sp3d z="-600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b="1" kern="1200" cap="none" spc="50">
            <a:ln w="0"/>
            <a:solidFill>
              <a:schemeClr val="tx1"/>
            </a:solidFill>
            <a:effectLst>
              <a:innerShdw blurRad="63500" dist="50800" dir="13500000">
                <a:srgbClr val="000000">
                  <a:alpha val="50000"/>
                </a:srgbClr>
              </a:innerShdw>
            </a:effectLst>
            <a:latin typeface="Helvetica Neue" charset="0"/>
            <a:ea typeface="Helvetica Neue" charset="0"/>
            <a:cs typeface="Helvetica Neue" charset="0"/>
          </a:endParaRPr>
        </a:p>
      </dsp:txBody>
      <dsp:txXfrm>
        <a:off x="4863143" y="2091879"/>
        <a:ext cx="330315" cy="313838"/>
      </dsp:txXfrm>
    </dsp:sp>
    <dsp:sp modelId="{EC9252B6-10B3-024C-8C0F-88F5B3B35002}">
      <dsp:nvSpPr>
        <dsp:cNvPr id="0" name=""/>
        <dsp:cNvSpPr/>
      </dsp:nvSpPr>
      <dsp:spPr>
        <a:xfrm>
          <a:off x="5199811" y="692713"/>
          <a:ext cx="1384575" cy="1384575"/>
        </a:xfrm>
        <a:prstGeom prst="ellipse">
          <a:avLst/>
        </a:prstGeom>
        <a:solidFill>
          <a:schemeClr val="lt1">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cap="none" spc="50" dirty="0" smtClean="0">
              <a:ln w="0"/>
              <a:effectLst>
                <a:innerShdw blurRad="63500" dist="50800" dir="13500000">
                  <a:srgbClr val="000000">
                    <a:alpha val="50000"/>
                  </a:srgbClr>
                </a:innerShdw>
              </a:effectLst>
              <a:latin typeface="Helvetica Neue" charset="0"/>
              <a:ea typeface="Helvetica Neue" charset="0"/>
              <a:cs typeface="Helvetica Neue" charset="0"/>
            </a:rPr>
            <a:t>Battery Management</a:t>
          </a:r>
          <a:endParaRPr lang="en-US" sz="1100" b="1" kern="1200" cap="none" spc="50" dirty="0">
            <a:ln w="0"/>
            <a:effectLst>
              <a:innerShdw blurRad="63500" dist="50800" dir="13500000">
                <a:srgbClr val="000000">
                  <a:alpha val="50000"/>
                </a:srgbClr>
              </a:innerShdw>
            </a:effectLst>
            <a:latin typeface="Helvetica Neue" charset="0"/>
            <a:ea typeface="Helvetica Neue" charset="0"/>
            <a:cs typeface="Helvetica Neue" charset="0"/>
          </a:endParaRPr>
        </a:p>
      </dsp:txBody>
      <dsp:txXfrm>
        <a:off x="5402577" y="895479"/>
        <a:ext cx="979043" cy="979043"/>
      </dsp:txXfrm>
    </dsp:sp>
    <dsp:sp modelId="{90630360-2922-B34F-842F-0A0732BA8915}">
      <dsp:nvSpPr>
        <dsp:cNvPr id="0" name=""/>
        <dsp:cNvSpPr/>
      </dsp:nvSpPr>
      <dsp:spPr>
        <a:xfrm>
          <a:off x="5194183" y="2786468"/>
          <a:ext cx="471879" cy="523062"/>
        </a:xfrm>
        <a:prstGeom prst="rightArrow">
          <a:avLst>
            <a:gd name="adj1" fmla="val 60000"/>
            <a:gd name="adj2" fmla="val 50000"/>
          </a:avLst>
        </a:prstGeom>
        <a:solidFill>
          <a:schemeClr val="dk2">
            <a:tint val="60000"/>
            <a:hueOff val="0"/>
            <a:satOff val="0"/>
            <a:lumOff val="0"/>
            <a:alphaOff val="0"/>
          </a:schemeClr>
        </a:solidFill>
        <a:ln>
          <a:noFill/>
        </a:ln>
        <a:effectLst>
          <a:outerShdw blurRad="40000" dist="23000" dir="5400000" rotWithShape="0">
            <a:srgbClr val="000000">
              <a:alpha val="35000"/>
            </a:srgbClr>
          </a:outerShdw>
        </a:effectLst>
        <a:sp3d z="-600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b="1" kern="1200" cap="none" spc="50">
            <a:ln w="0"/>
            <a:solidFill>
              <a:schemeClr val="tx1"/>
            </a:solidFill>
            <a:effectLst>
              <a:innerShdw blurRad="63500" dist="50800" dir="13500000">
                <a:srgbClr val="000000">
                  <a:alpha val="50000"/>
                </a:srgbClr>
              </a:innerShdw>
            </a:effectLst>
            <a:latin typeface="Helvetica Neue" charset="0"/>
            <a:ea typeface="Helvetica Neue" charset="0"/>
            <a:cs typeface="Helvetica Neue" charset="0"/>
          </a:endParaRPr>
        </a:p>
      </dsp:txBody>
      <dsp:txXfrm>
        <a:off x="5194183" y="2891080"/>
        <a:ext cx="330315" cy="313838"/>
      </dsp:txXfrm>
    </dsp:sp>
    <dsp:sp modelId="{E1A17847-6B52-C14C-A379-537C774A1A63}">
      <dsp:nvSpPr>
        <dsp:cNvPr id="0" name=""/>
        <dsp:cNvSpPr/>
      </dsp:nvSpPr>
      <dsp:spPr>
        <a:xfrm>
          <a:off x="5888647" y="2355712"/>
          <a:ext cx="1384575" cy="1384575"/>
        </a:xfrm>
        <a:prstGeom prst="ellipse">
          <a:avLst/>
        </a:prstGeom>
        <a:solidFill>
          <a:schemeClr val="lt1">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cap="none" spc="50" dirty="0" smtClean="0">
              <a:ln w="0"/>
              <a:effectLst>
                <a:innerShdw blurRad="63500" dist="50800" dir="13500000">
                  <a:srgbClr val="000000">
                    <a:alpha val="50000"/>
                  </a:srgbClr>
                </a:innerShdw>
              </a:effectLst>
              <a:latin typeface="Helvetica Neue" charset="0"/>
              <a:ea typeface="Helvetica Neue" charset="0"/>
              <a:cs typeface="Helvetica Neue" charset="0"/>
            </a:rPr>
            <a:t>Crew Policies</a:t>
          </a:r>
          <a:endParaRPr lang="en-US" sz="1100" b="1" kern="1200" cap="none" spc="50" dirty="0">
            <a:ln w="0"/>
            <a:effectLst>
              <a:innerShdw blurRad="63500" dist="50800" dir="13500000">
                <a:srgbClr val="000000">
                  <a:alpha val="50000"/>
                </a:srgbClr>
              </a:innerShdw>
            </a:effectLst>
            <a:latin typeface="Helvetica Neue" charset="0"/>
            <a:ea typeface="Helvetica Neue" charset="0"/>
            <a:cs typeface="Helvetica Neue" charset="0"/>
          </a:endParaRPr>
        </a:p>
      </dsp:txBody>
      <dsp:txXfrm>
        <a:off x="6091413" y="2558478"/>
        <a:ext cx="979043" cy="979043"/>
      </dsp:txXfrm>
    </dsp:sp>
    <dsp:sp modelId="{3D8CCBF5-9A15-4440-B640-0DA1FA847A60}">
      <dsp:nvSpPr>
        <dsp:cNvPr id="0" name=""/>
        <dsp:cNvSpPr/>
      </dsp:nvSpPr>
      <dsp:spPr>
        <a:xfrm rot="2700000">
          <a:off x="4842411" y="3635720"/>
          <a:ext cx="471879" cy="523062"/>
        </a:xfrm>
        <a:prstGeom prst="rightArrow">
          <a:avLst>
            <a:gd name="adj1" fmla="val 60000"/>
            <a:gd name="adj2" fmla="val 50000"/>
          </a:avLst>
        </a:prstGeom>
        <a:solidFill>
          <a:schemeClr val="dk2">
            <a:tint val="60000"/>
            <a:hueOff val="0"/>
            <a:satOff val="0"/>
            <a:lumOff val="0"/>
            <a:alphaOff val="0"/>
          </a:schemeClr>
        </a:solidFill>
        <a:ln>
          <a:noFill/>
        </a:ln>
        <a:effectLst>
          <a:outerShdw blurRad="40000" dist="23000" dir="5400000" rotWithShape="0">
            <a:srgbClr val="000000">
              <a:alpha val="35000"/>
            </a:srgbClr>
          </a:outerShdw>
        </a:effectLst>
        <a:sp3d z="-600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b="1" kern="1200" cap="none" spc="50">
            <a:ln w="0"/>
            <a:solidFill>
              <a:schemeClr val="tx1"/>
            </a:solidFill>
            <a:effectLst>
              <a:innerShdw blurRad="63500" dist="50800" dir="13500000">
                <a:srgbClr val="000000">
                  <a:alpha val="50000"/>
                </a:srgbClr>
              </a:innerShdw>
            </a:effectLst>
            <a:latin typeface="Helvetica Neue" charset="0"/>
            <a:ea typeface="Helvetica Neue" charset="0"/>
            <a:cs typeface="Helvetica Neue" charset="0"/>
          </a:endParaRPr>
        </a:p>
      </dsp:txBody>
      <dsp:txXfrm>
        <a:off x="4863143" y="3690282"/>
        <a:ext cx="330315" cy="313838"/>
      </dsp:txXfrm>
    </dsp:sp>
    <dsp:sp modelId="{E0DD0A52-DD9E-A74B-B2D3-7F5533CF3E1C}">
      <dsp:nvSpPr>
        <dsp:cNvPr id="0" name=""/>
        <dsp:cNvSpPr/>
      </dsp:nvSpPr>
      <dsp:spPr>
        <a:xfrm>
          <a:off x="5199811" y="4018711"/>
          <a:ext cx="1384575" cy="1384575"/>
        </a:xfrm>
        <a:prstGeom prst="ellipse">
          <a:avLst/>
        </a:prstGeom>
        <a:solidFill>
          <a:schemeClr val="lt1">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cap="none" spc="50" smtClean="0">
              <a:ln w="0"/>
              <a:effectLst>
                <a:innerShdw blurRad="63500" dist="50800" dir="13500000">
                  <a:srgbClr val="000000">
                    <a:alpha val="50000"/>
                  </a:srgbClr>
                </a:innerShdw>
              </a:effectLst>
              <a:latin typeface="Helvetica Neue" charset="0"/>
              <a:ea typeface="Helvetica Neue" charset="0"/>
              <a:cs typeface="Helvetica Neue" charset="0"/>
            </a:rPr>
            <a:t>Weather Policies</a:t>
          </a:r>
          <a:endParaRPr lang="en-US" sz="1100" b="1" kern="1200" cap="none" spc="50" dirty="0">
            <a:ln w="0"/>
            <a:effectLst>
              <a:innerShdw blurRad="63500" dist="50800" dir="13500000">
                <a:srgbClr val="000000">
                  <a:alpha val="50000"/>
                </a:srgbClr>
              </a:innerShdw>
            </a:effectLst>
            <a:latin typeface="Helvetica Neue" charset="0"/>
            <a:ea typeface="Helvetica Neue" charset="0"/>
            <a:cs typeface="Helvetica Neue" charset="0"/>
          </a:endParaRPr>
        </a:p>
      </dsp:txBody>
      <dsp:txXfrm>
        <a:off x="5402577" y="4221477"/>
        <a:ext cx="979043" cy="979043"/>
      </dsp:txXfrm>
    </dsp:sp>
    <dsp:sp modelId="{9DE2909B-ACEA-6D49-80B4-1B0A7B12FB88}">
      <dsp:nvSpPr>
        <dsp:cNvPr id="0" name=""/>
        <dsp:cNvSpPr/>
      </dsp:nvSpPr>
      <dsp:spPr>
        <a:xfrm rot="5400000">
          <a:off x="3993160" y="3987492"/>
          <a:ext cx="471879" cy="523062"/>
        </a:xfrm>
        <a:prstGeom prst="rightArrow">
          <a:avLst>
            <a:gd name="adj1" fmla="val 60000"/>
            <a:gd name="adj2" fmla="val 50000"/>
          </a:avLst>
        </a:prstGeom>
        <a:solidFill>
          <a:schemeClr val="dk2">
            <a:tint val="60000"/>
            <a:hueOff val="0"/>
            <a:satOff val="0"/>
            <a:lumOff val="0"/>
            <a:alphaOff val="0"/>
          </a:schemeClr>
        </a:solidFill>
        <a:ln>
          <a:noFill/>
        </a:ln>
        <a:effectLst>
          <a:outerShdw blurRad="40000" dist="23000" dir="5400000" rotWithShape="0">
            <a:srgbClr val="000000">
              <a:alpha val="35000"/>
            </a:srgbClr>
          </a:outerShdw>
        </a:effectLst>
        <a:sp3d z="-600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b="1" kern="1200" cap="none" spc="50">
            <a:ln w="0"/>
            <a:solidFill>
              <a:schemeClr val="tx1"/>
            </a:solidFill>
            <a:effectLst>
              <a:innerShdw blurRad="63500" dist="50800" dir="13500000">
                <a:srgbClr val="000000">
                  <a:alpha val="50000"/>
                </a:srgbClr>
              </a:innerShdw>
            </a:effectLst>
            <a:latin typeface="Helvetica Neue" charset="0"/>
            <a:ea typeface="Helvetica Neue" charset="0"/>
            <a:cs typeface="Helvetica Neue" charset="0"/>
          </a:endParaRPr>
        </a:p>
      </dsp:txBody>
      <dsp:txXfrm>
        <a:off x="4063942" y="4021322"/>
        <a:ext cx="330315" cy="313838"/>
      </dsp:txXfrm>
    </dsp:sp>
    <dsp:sp modelId="{C69BDF60-6B70-7841-9CD2-346D4812C8A1}">
      <dsp:nvSpPr>
        <dsp:cNvPr id="0" name=""/>
        <dsp:cNvSpPr/>
      </dsp:nvSpPr>
      <dsp:spPr>
        <a:xfrm>
          <a:off x="3536812" y="4707547"/>
          <a:ext cx="1384575" cy="1384575"/>
        </a:xfrm>
        <a:prstGeom prst="ellipse">
          <a:avLst/>
        </a:prstGeom>
        <a:solidFill>
          <a:schemeClr val="lt1">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cap="none" spc="50" dirty="0" smtClean="0">
              <a:ln w="0"/>
              <a:effectLst>
                <a:innerShdw blurRad="63500" dist="50800" dir="13500000">
                  <a:srgbClr val="000000">
                    <a:alpha val="50000"/>
                  </a:srgbClr>
                </a:innerShdw>
              </a:effectLst>
              <a:latin typeface="Helvetica Neue" charset="0"/>
              <a:ea typeface="Helvetica Neue" charset="0"/>
              <a:cs typeface="Helvetica Neue" charset="0"/>
            </a:rPr>
            <a:t>Aircraft Standards</a:t>
          </a:r>
          <a:endParaRPr lang="en-US" sz="1100" b="1" kern="1200" cap="none" spc="50" dirty="0">
            <a:ln w="0"/>
            <a:effectLst>
              <a:innerShdw blurRad="63500" dist="50800" dir="13500000">
                <a:srgbClr val="000000">
                  <a:alpha val="50000"/>
                </a:srgbClr>
              </a:innerShdw>
            </a:effectLst>
            <a:latin typeface="Helvetica Neue" charset="0"/>
            <a:ea typeface="Helvetica Neue" charset="0"/>
            <a:cs typeface="Helvetica Neue" charset="0"/>
          </a:endParaRPr>
        </a:p>
      </dsp:txBody>
      <dsp:txXfrm>
        <a:off x="3739578" y="4910313"/>
        <a:ext cx="979043" cy="979043"/>
      </dsp:txXfrm>
    </dsp:sp>
    <dsp:sp modelId="{154F3E5E-CACD-ED4D-B992-A9E5C384744E}">
      <dsp:nvSpPr>
        <dsp:cNvPr id="0" name=""/>
        <dsp:cNvSpPr/>
      </dsp:nvSpPr>
      <dsp:spPr>
        <a:xfrm rot="8100000">
          <a:off x="3143908" y="3635720"/>
          <a:ext cx="471879" cy="523062"/>
        </a:xfrm>
        <a:prstGeom prst="rightArrow">
          <a:avLst>
            <a:gd name="adj1" fmla="val 60000"/>
            <a:gd name="adj2" fmla="val 50000"/>
          </a:avLst>
        </a:prstGeom>
        <a:solidFill>
          <a:schemeClr val="dk2">
            <a:tint val="60000"/>
            <a:hueOff val="0"/>
            <a:satOff val="0"/>
            <a:lumOff val="0"/>
            <a:alphaOff val="0"/>
          </a:schemeClr>
        </a:solidFill>
        <a:ln>
          <a:noFill/>
        </a:ln>
        <a:effectLst>
          <a:outerShdw blurRad="40000" dist="23000" dir="5400000" rotWithShape="0">
            <a:srgbClr val="000000">
              <a:alpha val="35000"/>
            </a:srgbClr>
          </a:outerShdw>
        </a:effectLst>
        <a:sp3d z="-600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b="1" kern="1200" cap="none" spc="50">
            <a:ln w="0"/>
            <a:solidFill>
              <a:schemeClr val="tx1"/>
            </a:solidFill>
            <a:effectLst>
              <a:innerShdw blurRad="63500" dist="50800" dir="13500000">
                <a:srgbClr val="000000">
                  <a:alpha val="50000"/>
                </a:srgbClr>
              </a:innerShdw>
            </a:effectLst>
            <a:latin typeface="Helvetica Neue" charset="0"/>
            <a:ea typeface="Helvetica Neue" charset="0"/>
            <a:cs typeface="Helvetica Neue" charset="0"/>
          </a:endParaRPr>
        </a:p>
      </dsp:txBody>
      <dsp:txXfrm rot="10800000">
        <a:off x="3264740" y="3690282"/>
        <a:ext cx="330315" cy="313838"/>
      </dsp:txXfrm>
    </dsp:sp>
    <dsp:sp modelId="{D9DFEF0E-E990-D644-9C1C-D62A2101D827}">
      <dsp:nvSpPr>
        <dsp:cNvPr id="0" name=""/>
        <dsp:cNvSpPr/>
      </dsp:nvSpPr>
      <dsp:spPr>
        <a:xfrm>
          <a:off x="1873813" y="4018711"/>
          <a:ext cx="1384575" cy="1384575"/>
        </a:xfrm>
        <a:prstGeom prst="ellipse">
          <a:avLst/>
        </a:prstGeom>
        <a:solidFill>
          <a:schemeClr val="lt1">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cap="none" spc="50" dirty="0" smtClean="0">
              <a:ln w="0"/>
              <a:effectLst>
                <a:innerShdw blurRad="63500" dist="50800" dir="13500000">
                  <a:srgbClr val="000000">
                    <a:alpha val="50000"/>
                  </a:srgbClr>
                </a:innerShdw>
              </a:effectLst>
              <a:latin typeface="Helvetica Neue" charset="0"/>
              <a:ea typeface="Helvetica Neue" charset="0"/>
              <a:cs typeface="Helvetica Neue" charset="0"/>
            </a:rPr>
            <a:t>Personal Protective Equipment</a:t>
          </a:r>
          <a:endParaRPr lang="en-US" sz="1100" b="1" kern="1200" cap="none" spc="50" dirty="0">
            <a:ln w="0"/>
            <a:effectLst>
              <a:innerShdw blurRad="63500" dist="50800" dir="13500000">
                <a:srgbClr val="000000">
                  <a:alpha val="50000"/>
                </a:srgbClr>
              </a:innerShdw>
            </a:effectLst>
            <a:latin typeface="Helvetica Neue" charset="0"/>
            <a:ea typeface="Helvetica Neue" charset="0"/>
            <a:cs typeface="Helvetica Neue" charset="0"/>
          </a:endParaRPr>
        </a:p>
      </dsp:txBody>
      <dsp:txXfrm>
        <a:off x="2076579" y="4221477"/>
        <a:ext cx="979043" cy="979043"/>
      </dsp:txXfrm>
    </dsp:sp>
    <dsp:sp modelId="{369ACA99-FC17-CC4E-90DA-789EBCFAC4E0}">
      <dsp:nvSpPr>
        <dsp:cNvPr id="0" name=""/>
        <dsp:cNvSpPr/>
      </dsp:nvSpPr>
      <dsp:spPr>
        <a:xfrm rot="10800000">
          <a:off x="2792136" y="2786468"/>
          <a:ext cx="471879" cy="523062"/>
        </a:xfrm>
        <a:prstGeom prst="rightArrow">
          <a:avLst>
            <a:gd name="adj1" fmla="val 60000"/>
            <a:gd name="adj2" fmla="val 50000"/>
          </a:avLst>
        </a:prstGeom>
        <a:solidFill>
          <a:schemeClr val="dk2">
            <a:tint val="60000"/>
            <a:hueOff val="0"/>
            <a:satOff val="0"/>
            <a:lumOff val="0"/>
            <a:alphaOff val="0"/>
          </a:schemeClr>
        </a:solidFill>
        <a:ln>
          <a:noFill/>
        </a:ln>
        <a:effectLst>
          <a:outerShdw blurRad="40000" dist="23000" dir="5400000" rotWithShape="0">
            <a:srgbClr val="000000">
              <a:alpha val="35000"/>
            </a:srgbClr>
          </a:outerShdw>
        </a:effectLst>
        <a:sp3d z="-600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b="1" kern="1200" cap="none" spc="50">
            <a:ln w="0"/>
            <a:solidFill>
              <a:schemeClr val="tx1"/>
            </a:solidFill>
            <a:effectLst>
              <a:innerShdw blurRad="63500" dist="50800" dir="13500000">
                <a:srgbClr val="000000">
                  <a:alpha val="50000"/>
                </a:srgbClr>
              </a:innerShdw>
            </a:effectLst>
            <a:latin typeface="Helvetica Neue" charset="0"/>
            <a:ea typeface="Helvetica Neue" charset="0"/>
            <a:cs typeface="Helvetica Neue" charset="0"/>
          </a:endParaRPr>
        </a:p>
      </dsp:txBody>
      <dsp:txXfrm rot="10800000">
        <a:off x="2933700" y="2891080"/>
        <a:ext cx="330315" cy="313838"/>
      </dsp:txXfrm>
    </dsp:sp>
    <dsp:sp modelId="{1CB543FC-616E-134B-96D8-CEF3EAB05846}">
      <dsp:nvSpPr>
        <dsp:cNvPr id="0" name=""/>
        <dsp:cNvSpPr/>
      </dsp:nvSpPr>
      <dsp:spPr>
        <a:xfrm>
          <a:off x="1184976" y="2355712"/>
          <a:ext cx="1384575" cy="1384575"/>
        </a:xfrm>
        <a:prstGeom prst="ellipse">
          <a:avLst/>
        </a:prstGeom>
        <a:solidFill>
          <a:schemeClr val="lt1">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cap="none" spc="50" smtClean="0">
              <a:ln w="0"/>
              <a:effectLst>
                <a:innerShdw blurRad="63500" dist="50800" dir="13500000">
                  <a:srgbClr val="000000">
                    <a:alpha val="50000"/>
                  </a:srgbClr>
                </a:innerShdw>
              </a:effectLst>
              <a:latin typeface="Helvetica Neue" charset="0"/>
              <a:ea typeface="Helvetica Neue" charset="0"/>
              <a:cs typeface="Helvetica Neue" charset="0"/>
            </a:rPr>
            <a:t>Training Standards</a:t>
          </a:r>
          <a:endParaRPr lang="en-US" sz="1100" b="1" kern="1200" cap="none" spc="50" dirty="0">
            <a:ln w="0"/>
            <a:effectLst>
              <a:innerShdw blurRad="63500" dist="50800" dir="13500000">
                <a:srgbClr val="000000">
                  <a:alpha val="50000"/>
                </a:srgbClr>
              </a:innerShdw>
            </a:effectLst>
            <a:latin typeface="Helvetica Neue" charset="0"/>
            <a:ea typeface="Helvetica Neue" charset="0"/>
            <a:cs typeface="Helvetica Neue" charset="0"/>
          </a:endParaRPr>
        </a:p>
      </dsp:txBody>
      <dsp:txXfrm>
        <a:off x="1387742" y="2558478"/>
        <a:ext cx="979043" cy="979043"/>
      </dsp:txXfrm>
    </dsp:sp>
    <dsp:sp modelId="{D3A82157-B0CB-9F46-8356-D58080E957AF}">
      <dsp:nvSpPr>
        <dsp:cNvPr id="0" name=""/>
        <dsp:cNvSpPr/>
      </dsp:nvSpPr>
      <dsp:spPr>
        <a:xfrm rot="13500000">
          <a:off x="3143908" y="1937217"/>
          <a:ext cx="471879" cy="523062"/>
        </a:xfrm>
        <a:prstGeom prst="rightArrow">
          <a:avLst>
            <a:gd name="adj1" fmla="val 60000"/>
            <a:gd name="adj2" fmla="val 50000"/>
          </a:avLst>
        </a:prstGeom>
        <a:solidFill>
          <a:schemeClr val="dk2">
            <a:tint val="60000"/>
            <a:hueOff val="0"/>
            <a:satOff val="0"/>
            <a:lumOff val="0"/>
            <a:alphaOff val="0"/>
          </a:schemeClr>
        </a:solidFill>
        <a:ln>
          <a:noFill/>
        </a:ln>
        <a:effectLst>
          <a:outerShdw blurRad="40000" dist="23000" dir="5400000" rotWithShape="0">
            <a:srgbClr val="000000">
              <a:alpha val="35000"/>
            </a:srgbClr>
          </a:outerShdw>
        </a:effectLst>
        <a:sp3d z="-600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b="1" kern="1200" cap="none" spc="50">
            <a:ln w="0"/>
            <a:solidFill>
              <a:schemeClr val="tx1"/>
            </a:solidFill>
            <a:effectLst>
              <a:innerShdw blurRad="63500" dist="50800" dir="13500000">
                <a:srgbClr val="000000">
                  <a:alpha val="50000"/>
                </a:srgbClr>
              </a:innerShdw>
            </a:effectLst>
            <a:latin typeface="Helvetica Neue" charset="0"/>
            <a:ea typeface="Helvetica Neue" charset="0"/>
            <a:cs typeface="Helvetica Neue" charset="0"/>
          </a:endParaRPr>
        </a:p>
      </dsp:txBody>
      <dsp:txXfrm rot="10800000">
        <a:off x="3264740" y="2091879"/>
        <a:ext cx="330315" cy="313838"/>
      </dsp:txXfrm>
    </dsp:sp>
    <dsp:sp modelId="{E9435DFB-A08F-DD43-9E4B-660CEE037B8B}">
      <dsp:nvSpPr>
        <dsp:cNvPr id="0" name=""/>
        <dsp:cNvSpPr/>
      </dsp:nvSpPr>
      <dsp:spPr>
        <a:xfrm>
          <a:off x="1873813" y="692713"/>
          <a:ext cx="1384575" cy="1384575"/>
        </a:xfrm>
        <a:prstGeom prst="ellipse">
          <a:avLst/>
        </a:prstGeom>
        <a:solidFill>
          <a:schemeClr val="lt1">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cap="none" spc="50" dirty="0" smtClean="0">
              <a:ln w="0"/>
              <a:effectLst>
                <a:innerShdw blurRad="63500" dist="50800" dir="13500000">
                  <a:srgbClr val="000000">
                    <a:alpha val="50000"/>
                  </a:srgbClr>
                </a:innerShdw>
              </a:effectLst>
              <a:latin typeface="Helvetica Neue" charset="0"/>
              <a:ea typeface="Helvetica Neue" charset="0"/>
              <a:cs typeface="Helvetica Neue" charset="0"/>
            </a:rPr>
            <a:t>Flight Limitations</a:t>
          </a:r>
          <a:endParaRPr lang="en-US" sz="1100" b="1" kern="1200" cap="none" spc="50" dirty="0">
            <a:ln w="0"/>
            <a:effectLst>
              <a:innerShdw blurRad="63500" dist="50800" dir="13500000">
                <a:srgbClr val="000000">
                  <a:alpha val="50000"/>
                </a:srgbClr>
              </a:innerShdw>
            </a:effectLst>
            <a:latin typeface="Helvetica Neue" charset="0"/>
            <a:ea typeface="Helvetica Neue" charset="0"/>
            <a:cs typeface="Helvetica Neue" charset="0"/>
          </a:endParaRPr>
        </a:p>
      </dsp:txBody>
      <dsp:txXfrm>
        <a:off x="2076579" y="895479"/>
        <a:ext cx="979043" cy="9790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8BABBF-4FF0-450E-B2B2-815006D452AC}">
      <dsp:nvSpPr>
        <dsp:cNvPr id="0" name=""/>
        <dsp:cNvSpPr/>
      </dsp:nvSpPr>
      <dsp:spPr>
        <a:xfrm>
          <a:off x="495920" y="331"/>
          <a:ext cx="4736306" cy="430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b" anchorCtr="0">
          <a:noAutofit/>
        </a:bodyPr>
        <a:lstStyle/>
        <a:p>
          <a:pPr lvl="0" algn="l" defTabSz="844550">
            <a:lnSpc>
              <a:spcPct val="90000"/>
            </a:lnSpc>
            <a:spcBef>
              <a:spcPct val="0"/>
            </a:spcBef>
            <a:spcAft>
              <a:spcPct val="35000"/>
            </a:spcAft>
          </a:pPr>
          <a:endParaRPr lang="en-US" sz="1900" kern="1200"/>
        </a:p>
      </dsp:txBody>
      <dsp:txXfrm>
        <a:off x="495920" y="331"/>
        <a:ext cx="4736306" cy="430573"/>
      </dsp:txXfrm>
    </dsp:sp>
    <dsp:sp modelId="{D5EBB959-ADD5-464B-AF60-80EAF8F4D24F}">
      <dsp:nvSpPr>
        <dsp:cNvPr id="0" name=""/>
        <dsp:cNvSpPr/>
      </dsp:nvSpPr>
      <dsp:spPr>
        <a:xfrm>
          <a:off x="495920" y="430905"/>
          <a:ext cx="1108295" cy="877093"/>
        </a:xfrm>
        <a:prstGeom prst="chevron">
          <a:avLst>
            <a:gd name="adj" fmla="val 7061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A5D13356-13E3-455D-9BA7-5D9ED91D0ABD}">
      <dsp:nvSpPr>
        <dsp:cNvPr id="0" name=""/>
        <dsp:cNvSpPr/>
      </dsp:nvSpPr>
      <dsp:spPr>
        <a:xfrm>
          <a:off x="1161634" y="430905"/>
          <a:ext cx="1108295" cy="877093"/>
        </a:xfrm>
        <a:prstGeom prst="chevron">
          <a:avLst>
            <a:gd name="adj" fmla="val 7061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4AF6C267-3E3E-4C82-885D-AF95A7F1D5EA}">
      <dsp:nvSpPr>
        <dsp:cNvPr id="0" name=""/>
        <dsp:cNvSpPr/>
      </dsp:nvSpPr>
      <dsp:spPr>
        <a:xfrm>
          <a:off x="1827874" y="430905"/>
          <a:ext cx="1108295" cy="877093"/>
        </a:xfrm>
        <a:prstGeom prst="chevron">
          <a:avLst>
            <a:gd name="adj" fmla="val 7061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145A4144-8637-4113-A432-858DF4A310D7}">
      <dsp:nvSpPr>
        <dsp:cNvPr id="0" name=""/>
        <dsp:cNvSpPr/>
      </dsp:nvSpPr>
      <dsp:spPr>
        <a:xfrm>
          <a:off x="2493589" y="430905"/>
          <a:ext cx="1108295" cy="877093"/>
        </a:xfrm>
        <a:prstGeom prst="chevron">
          <a:avLst>
            <a:gd name="adj" fmla="val 7061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357E9781-65E5-4F4A-B411-20FA8662D1C7}">
      <dsp:nvSpPr>
        <dsp:cNvPr id="0" name=""/>
        <dsp:cNvSpPr/>
      </dsp:nvSpPr>
      <dsp:spPr>
        <a:xfrm>
          <a:off x="3159829" y="430905"/>
          <a:ext cx="1108295" cy="877093"/>
        </a:xfrm>
        <a:prstGeom prst="chevron">
          <a:avLst>
            <a:gd name="adj" fmla="val 7061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E8292396-3B80-4F8E-BC34-89646170380C}">
      <dsp:nvSpPr>
        <dsp:cNvPr id="0" name=""/>
        <dsp:cNvSpPr/>
      </dsp:nvSpPr>
      <dsp:spPr>
        <a:xfrm>
          <a:off x="3825543" y="430905"/>
          <a:ext cx="1108295" cy="877093"/>
        </a:xfrm>
        <a:prstGeom prst="chevron">
          <a:avLst>
            <a:gd name="adj" fmla="val 7061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40A5B999-8B56-4C3C-8868-C1279A549EF8}">
      <dsp:nvSpPr>
        <dsp:cNvPr id="0" name=""/>
        <dsp:cNvSpPr/>
      </dsp:nvSpPr>
      <dsp:spPr>
        <a:xfrm>
          <a:off x="4491784" y="430905"/>
          <a:ext cx="1108295" cy="877093"/>
        </a:xfrm>
        <a:prstGeom prst="chevron">
          <a:avLst>
            <a:gd name="adj" fmla="val 7061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DC679FCA-60D8-42B0-A24F-4F50EAD6D9F5}">
      <dsp:nvSpPr>
        <dsp:cNvPr id="0" name=""/>
        <dsp:cNvSpPr/>
      </dsp:nvSpPr>
      <dsp:spPr>
        <a:xfrm>
          <a:off x="495920" y="518614"/>
          <a:ext cx="4797878" cy="701675"/>
        </a:xfrm>
        <a:prstGeom prst="rect">
          <a:avLst/>
        </a:prstGeom>
        <a:solidFill>
          <a:schemeClr val="lt2">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l" defTabSz="1600200">
            <a:lnSpc>
              <a:spcPct val="90000"/>
            </a:lnSpc>
            <a:spcBef>
              <a:spcPct val="0"/>
            </a:spcBef>
            <a:spcAft>
              <a:spcPct val="35000"/>
            </a:spcAft>
          </a:pPr>
          <a:r>
            <a:rPr lang="en-US" sz="3600" kern="1200" dirty="0" smtClean="0"/>
            <a:t>Integration</a:t>
          </a:r>
          <a:endParaRPr lang="en-US" sz="3600" kern="1200" dirty="0"/>
        </a:p>
      </dsp:txBody>
      <dsp:txXfrm>
        <a:off x="495920" y="518614"/>
        <a:ext cx="4797878" cy="701675"/>
      </dsp:txXfrm>
    </dsp:sp>
    <dsp:sp modelId="{B42C15E4-6317-419E-A217-B39D740EC9D0}">
      <dsp:nvSpPr>
        <dsp:cNvPr id="0" name=""/>
        <dsp:cNvSpPr/>
      </dsp:nvSpPr>
      <dsp:spPr>
        <a:xfrm>
          <a:off x="495920" y="1378166"/>
          <a:ext cx="4736306" cy="430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b" anchorCtr="0">
          <a:noAutofit/>
        </a:bodyPr>
        <a:lstStyle/>
        <a:p>
          <a:pPr lvl="0" algn="l" defTabSz="844550">
            <a:lnSpc>
              <a:spcPct val="90000"/>
            </a:lnSpc>
            <a:spcBef>
              <a:spcPct val="0"/>
            </a:spcBef>
            <a:spcAft>
              <a:spcPct val="35000"/>
            </a:spcAft>
          </a:pPr>
          <a:endParaRPr lang="en-US" sz="1900" kern="1200"/>
        </a:p>
      </dsp:txBody>
      <dsp:txXfrm>
        <a:off x="495920" y="1378166"/>
        <a:ext cx="4736306" cy="430573"/>
      </dsp:txXfrm>
    </dsp:sp>
    <dsp:sp modelId="{F7EDEA9F-D899-44FD-9314-7C41A84716C5}">
      <dsp:nvSpPr>
        <dsp:cNvPr id="0" name=""/>
        <dsp:cNvSpPr/>
      </dsp:nvSpPr>
      <dsp:spPr>
        <a:xfrm>
          <a:off x="495920" y="1808739"/>
          <a:ext cx="1108295" cy="877093"/>
        </a:xfrm>
        <a:prstGeom prst="chevron">
          <a:avLst>
            <a:gd name="adj" fmla="val 7061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6070B7CC-1CE5-4EFC-B459-FCDC288FAE40}">
      <dsp:nvSpPr>
        <dsp:cNvPr id="0" name=""/>
        <dsp:cNvSpPr/>
      </dsp:nvSpPr>
      <dsp:spPr>
        <a:xfrm>
          <a:off x="1161634" y="1808739"/>
          <a:ext cx="1108295" cy="877093"/>
        </a:xfrm>
        <a:prstGeom prst="chevron">
          <a:avLst>
            <a:gd name="adj" fmla="val 7061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646BB763-33F7-4DAE-BAA3-F61E261749C3}">
      <dsp:nvSpPr>
        <dsp:cNvPr id="0" name=""/>
        <dsp:cNvSpPr/>
      </dsp:nvSpPr>
      <dsp:spPr>
        <a:xfrm>
          <a:off x="1827874" y="1808739"/>
          <a:ext cx="1108295" cy="877093"/>
        </a:xfrm>
        <a:prstGeom prst="chevron">
          <a:avLst>
            <a:gd name="adj" fmla="val 7061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62E9798C-1E47-47B6-8B94-A167AE6F907A}">
      <dsp:nvSpPr>
        <dsp:cNvPr id="0" name=""/>
        <dsp:cNvSpPr/>
      </dsp:nvSpPr>
      <dsp:spPr>
        <a:xfrm>
          <a:off x="2493589" y="1808739"/>
          <a:ext cx="1108295" cy="877093"/>
        </a:xfrm>
        <a:prstGeom prst="chevron">
          <a:avLst>
            <a:gd name="adj" fmla="val 7061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FD6A805F-3734-4ECD-B7A0-26AB99C94698}">
      <dsp:nvSpPr>
        <dsp:cNvPr id="0" name=""/>
        <dsp:cNvSpPr/>
      </dsp:nvSpPr>
      <dsp:spPr>
        <a:xfrm>
          <a:off x="3159829" y="1808739"/>
          <a:ext cx="1108295" cy="877093"/>
        </a:xfrm>
        <a:prstGeom prst="chevron">
          <a:avLst>
            <a:gd name="adj" fmla="val 7061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F86A387A-8C97-4D4C-A5AE-DDCAAE348507}">
      <dsp:nvSpPr>
        <dsp:cNvPr id="0" name=""/>
        <dsp:cNvSpPr/>
      </dsp:nvSpPr>
      <dsp:spPr>
        <a:xfrm>
          <a:off x="3825543" y="1808739"/>
          <a:ext cx="1108295" cy="877093"/>
        </a:xfrm>
        <a:prstGeom prst="chevron">
          <a:avLst>
            <a:gd name="adj" fmla="val 7061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26540B8F-0BA6-4971-B10C-EB50CD31948E}">
      <dsp:nvSpPr>
        <dsp:cNvPr id="0" name=""/>
        <dsp:cNvSpPr/>
      </dsp:nvSpPr>
      <dsp:spPr>
        <a:xfrm>
          <a:off x="4491784" y="1808739"/>
          <a:ext cx="1108295" cy="877093"/>
        </a:xfrm>
        <a:prstGeom prst="chevron">
          <a:avLst>
            <a:gd name="adj" fmla="val 7061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014ACE53-9254-4A72-91B5-A4755B08E9E9}">
      <dsp:nvSpPr>
        <dsp:cNvPr id="0" name=""/>
        <dsp:cNvSpPr/>
      </dsp:nvSpPr>
      <dsp:spPr>
        <a:xfrm>
          <a:off x="495920" y="1896449"/>
          <a:ext cx="4797878" cy="701675"/>
        </a:xfrm>
        <a:prstGeom prst="rect">
          <a:avLst/>
        </a:prstGeom>
        <a:solidFill>
          <a:schemeClr val="lt2">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l" defTabSz="1600200">
            <a:lnSpc>
              <a:spcPct val="90000"/>
            </a:lnSpc>
            <a:spcBef>
              <a:spcPct val="0"/>
            </a:spcBef>
            <a:spcAft>
              <a:spcPct val="35000"/>
            </a:spcAft>
          </a:pPr>
          <a:r>
            <a:rPr lang="en-US" sz="3600" kern="1200" dirty="0" smtClean="0"/>
            <a:t>BVLOS</a:t>
          </a:r>
        </a:p>
      </dsp:txBody>
      <dsp:txXfrm>
        <a:off x="495920" y="1896449"/>
        <a:ext cx="4797878" cy="701675"/>
      </dsp:txXfrm>
    </dsp:sp>
    <dsp:sp modelId="{40415E10-8522-4BC5-8526-98335A8C1D05}">
      <dsp:nvSpPr>
        <dsp:cNvPr id="0" name=""/>
        <dsp:cNvSpPr/>
      </dsp:nvSpPr>
      <dsp:spPr>
        <a:xfrm>
          <a:off x="495920" y="2756001"/>
          <a:ext cx="4736306" cy="430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b" anchorCtr="0">
          <a:noAutofit/>
        </a:bodyPr>
        <a:lstStyle/>
        <a:p>
          <a:pPr lvl="0" algn="l" defTabSz="844550">
            <a:lnSpc>
              <a:spcPct val="90000"/>
            </a:lnSpc>
            <a:spcBef>
              <a:spcPct val="0"/>
            </a:spcBef>
            <a:spcAft>
              <a:spcPct val="35000"/>
            </a:spcAft>
          </a:pPr>
          <a:endParaRPr lang="en-US" sz="1900" kern="1200"/>
        </a:p>
      </dsp:txBody>
      <dsp:txXfrm>
        <a:off x="495920" y="2756001"/>
        <a:ext cx="4736306" cy="430573"/>
      </dsp:txXfrm>
    </dsp:sp>
    <dsp:sp modelId="{F64F50C0-BEC5-4396-A9C9-BED26F58473E}">
      <dsp:nvSpPr>
        <dsp:cNvPr id="0" name=""/>
        <dsp:cNvSpPr/>
      </dsp:nvSpPr>
      <dsp:spPr>
        <a:xfrm>
          <a:off x="495920" y="3186574"/>
          <a:ext cx="1108295" cy="877093"/>
        </a:xfrm>
        <a:prstGeom prst="chevron">
          <a:avLst>
            <a:gd name="adj" fmla="val 7061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B2B596E4-8AF4-4414-A098-2700AB4F3AF3}">
      <dsp:nvSpPr>
        <dsp:cNvPr id="0" name=""/>
        <dsp:cNvSpPr/>
      </dsp:nvSpPr>
      <dsp:spPr>
        <a:xfrm>
          <a:off x="1161634" y="3186574"/>
          <a:ext cx="1108295" cy="877093"/>
        </a:xfrm>
        <a:prstGeom prst="chevron">
          <a:avLst>
            <a:gd name="adj" fmla="val 7061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8B55EBE7-CEC8-4508-A804-0FF8D4642DDD}">
      <dsp:nvSpPr>
        <dsp:cNvPr id="0" name=""/>
        <dsp:cNvSpPr/>
      </dsp:nvSpPr>
      <dsp:spPr>
        <a:xfrm>
          <a:off x="1827874" y="3186574"/>
          <a:ext cx="1108295" cy="877093"/>
        </a:xfrm>
        <a:prstGeom prst="chevron">
          <a:avLst>
            <a:gd name="adj" fmla="val 7061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5D86B620-A1A9-407C-B26B-040FB2E5E160}">
      <dsp:nvSpPr>
        <dsp:cNvPr id="0" name=""/>
        <dsp:cNvSpPr/>
      </dsp:nvSpPr>
      <dsp:spPr>
        <a:xfrm>
          <a:off x="2493589" y="3186574"/>
          <a:ext cx="1108295" cy="877093"/>
        </a:xfrm>
        <a:prstGeom prst="chevron">
          <a:avLst>
            <a:gd name="adj" fmla="val 7061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5889288B-0D60-426D-AEEB-DA825DAD5F03}">
      <dsp:nvSpPr>
        <dsp:cNvPr id="0" name=""/>
        <dsp:cNvSpPr/>
      </dsp:nvSpPr>
      <dsp:spPr>
        <a:xfrm>
          <a:off x="3159829" y="3186574"/>
          <a:ext cx="1108295" cy="877093"/>
        </a:xfrm>
        <a:prstGeom prst="chevron">
          <a:avLst>
            <a:gd name="adj" fmla="val 7061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B5441C16-A22D-44C7-BF20-8ECAB8D73139}">
      <dsp:nvSpPr>
        <dsp:cNvPr id="0" name=""/>
        <dsp:cNvSpPr/>
      </dsp:nvSpPr>
      <dsp:spPr>
        <a:xfrm>
          <a:off x="3825543" y="3186574"/>
          <a:ext cx="1108295" cy="877093"/>
        </a:xfrm>
        <a:prstGeom prst="chevron">
          <a:avLst>
            <a:gd name="adj" fmla="val 7061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A8B9B4E3-9E30-455D-A6DC-3A390BEB9864}">
      <dsp:nvSpPr>
        <dsp:cNvPr id="0" name=""/>
        <dsp:cNvSpPr/>
      </dsp:nvSpPr>
      <dsp:spPr>
        <a:xfrm>
          <a:off x="4491784" y="3186574"/>
          <a:ext cx="1108295" cy="877093"/>
        </a:xfrm>
        <a:prstGeom prst="chevron">
          <a:avLst>
            <a:gd name="adj" fmla="val 7061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02E15EB0-FAFE-4A4A-9B51-7E4126D6AEA2}">
      <dsp:nvSpPr>
        <dsp:cNvPr id="0" name=""/>
        <dsp:cNvSpPr/>
      </dsp:nvSpPr>
      <dsp:spPr>
        <a:xfrm>
          <a:off x="495920" y="3274283"/>
          <a:ext cx="4797878" cy="701675"/>
        </a:xfrm>
        <a:prstGeom prst="rect">
          <a:avLst/>
        </a:prstGeom>
        <a:solidFill>
          <a:schemeClr val="lt2">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l" defTabSz="1600200">
            <a:lnSpc>
              <a:spcPct val="90000"/>
            </a:lnSpc>
            <a:spcBef>
              <a:spcPct val="0"/>
            </a:spcBef>
            <a:spcAft>
              <a:spcPct val="35000"/>
            </a:spcAft>
          </a:pPr>
          <a:r>
            <a:rPr lang="en-US" sz="3600" kern="1200" dirty="0" smtClean="0"/>
            <a:t>3 Year Duration</a:t>
          </a:r>
          <a:endParaRPr lang="en-US" sz="3600" kern="1200" dirty="0"/>
        </a:p>
      </dsp:txBody>
      <dsp:txXfrm>
        <a:off x="495920" y="3274283"/>
        <a:ext cx="4797878" cy="7016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C85D4A-0ED7-4447-A1A1-8A4F8858112B}">
      <dsp:nvSpPr>
        <dsp:cNvPr id="0" name=""/>
        <dsp:cNvSpPr/>
      </dsp:nvSpPr>
      <dsp:spPr>
        <a:xfrm>
          <a:off x="2643932" y="1351666"/>
          <a:ext cx="576306" cy="91440"/>
        </a:xfrm>
        <a:custGeom>
          <a:avLst/>
          <a:gdLst/>
          <a:ahLst/>
          <a:cxnLst/>
          <a:rect l="0" t="0" r="0" b="0"/>
          <a:pathLst>
            <a:path>
              <a:moveTo>
                <a:pt x="0" y="45720"/>
              </a:moveTo>
              <a:lnTo>
                <a:pt x="576306"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916912" y="1394352"/>
        <a:ext cx="30345" cy="6069"/>
      </dsp:txXfrm>
    </dsp:sp>
    <dsp:sp modelId="{F5C0EF9C-B387-4E9C-B4A8-744D0882230F}">
      <dsp:nvSpPr>
        <dsp:cNvPr id="0" name=""/>
        <dsp:cNvSpPr/>
      </dsp:nvSpPr>
      <dsp:spPr>
        <a:xfrm>
          <a:off x="7009" y="605769"/>
          <a:ext cx="2638722" cy="1583233"/>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kern="1200" dirty="0" smtClean="0"/>
            <a:t>September 1</a:t>
          </a:r>
        </a:p>
        <a:p>
          <a:pPr lvl="0" algn="ctr" defTabSz="711200">
            <a:lnSpc>
              <a:spcPct val="90000"/>
            </a:lnSpc>
            <a:spcBef>
              <a:spcPct val="0"/>
            </a:spcBef>
            <a:spcAft>
              <a:spcPct val="35000"/>
            </a:spcAft>
          </a:pPr>
          <a:r>
            <a:rPr lang="en-US" sz="1600" b="1" kern="1200" dirty="0" smtClean="0"/>
            <a:t>To October 2</a:t>
          </a:r>
        </a:p>
        <a:p>
          <a:pPr lvl="0" algn="ctr" defTabSz="711200">
            <a:lnSpc>
              <a:spcPct val="90000"/>
            </a:lnSpc>
            <a:spcBef>
              <a:spcPct val="0"/>
            </a:spcBef>
            <a:spcAft>
              <a:spcPct val="35000"/>
            </a:spcAft>
          </a:pPr>
          <a:r>
            <a:rPr lang="en-US" sz="1600" kern="1200" dirty="0" smtClean="0"/>
            <a:t>Grant application available.</a:t>
          </a:r>
          <a:endParaRPr lang="en-US" sz="1600" kern="1200" dirty="0"/>
        </a:p>
      </dsp:txBody>
      <dsp:txXfrm>
        <a:off x="7009" y="605769"/>
        <a:ext cx="2638722" cy="1583233"/>
      </dsp:txXfrm>
    </dsp:sp>
    <dsp:sp modelId="{6820F817-CCD6-4CCD-B91D-488A0D781C6F}">
      <dsp:nvSpPr>
        <dsp:cNvPr id="0" name=""/>
        <dsp:cNvSpPr/>
      </dsp:nvSpPr>
      <dsp:spPr>
        <a:xfrm>
          <a:off x="5889561" y="1351666"/>
          <a:ext cx="576306" cy="91440"/>
        </a:xfrm>
        <a:custGeom>
          <a:avLst/>
          <a:gdLst/>
          <a:ahLst/>
          <a:cxnLst/>
          <a:rect l="0" t="0" r="0" b="0"/>
          <a:pathLst>
            <a:path>
              <a:moveTo>
                <a:pt x="0" y="45720"/>
              </a:moveTo>
              <a:lnTo>
                <a:pt x="576306" y="45720"/>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162541" y="1394352"/>
        <a:ext cx="30345" cy="6069"/>
      </dsp:txXfrm>
    </dsp:sp>
    <dsp:sp modelId="{69AC189F-B277-40FD-98C4-7BFAB24BF603}">
      <dsp:nvSpPr>
        <dsp:cNvPr id="0" name=""/>
        <dsp:cNvSpPr/>
      </dsp:nvSpPr>
      <dsp:spPr>
        <a:xfrm>
          <a:off x="3252638" y="605769"/>
          <a:ext cx="2638722" cy="1583233"/>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kern="1200" dirty="0" smtClean="0"/>
            <a:t>October 3 – October 13</a:t>
          </a:r>
          <a:endParaRPr lang="en-US" sz="1600" b="1" kern="1200" dirty="0"/>
        </a:p>
        <a:p>
          <a:pPr lvl="0" algn="ctr" defTabSz="711200">
            <a:lnSpc>
              <a:spcPct val="90000"/>
            </a:lnSpc>
            <a:spcBef>
              <a:spcPct val="0"/>
            </a:spcBef>
            <a:spcAft>
              <a:spcPct val="35000"/>
            </a:spcAft>
          </a:pPr>
          <a:r>
            <a:rPr lang="en-US" sz="1600" b="0" kern="1200" dirty="0" smtClean="0"/>
            <a:t>ODA’s completeness review</a:t>
          </a:r>
          <a:endParaRPr lang="en-US" sz="1600" b="0" kern="1200" dirty="0"/>
        </a:p>
      </dsp:txBody>
      <dsp:txXfrm>
        <a:off x="3252638" y="605769"/>
        <a:ext cx="2638722" cy="1583233"/>
      </dsp:txXfrm>
    </dsp:sp>
    <dsp:sp modelId="{3253C54B-E3C4-4AD2-A9D5-BEE40B51D2B1}">
      <dsp:nvSpPr>
        <dsp:cNvPr id="0" name=""/>
        <dsp:cNvSpPr/>
      </dsp:nvSpPr>
      <dsp:spPr>
        <a:xfrm>
          <a:off x="1326371" y="2187203"/>
          <a:ext cx="6491257" cy="576306"/>
        </a:xfrm>
        <a:custGeom>
          <a:avLst/>
          <a:gdLst/>
          <a:ahLst/>
          <a:cxnLst/>
          <a:rect l="0" t="0" r="0" b="0"/>
          <a:pathLst>
            <a:path>
              <a:moveTo>
                <a:pt x="6491257" y="0"/>
              </a:moveTo>
              <a:lnTo>
                <a:pt x="6491257" y="305253"/>
              </a:lnTo>
              <a:lnTo>
                <a:pt x="0" y="305253"/>
              </a:lnTo>
              <a:lnTo>
                <a:pt x="0" y="576306"/>
              </a:lnTo>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409010" y="2472321"/>
        <a:ext cx="325978" cy="6069"/>
      </dsp:txXfrm>
    </dsp:sp>
    <dsp:sp modelId="{E3352629-F8DC-4D52-8D81-FD74F5324B5D}">
      <dsp:nvSpPr>
        <dsp:cNvPr id="0" name=""/>
        <dsp:cNvSpPr/>
      </dsp:nvSpPr>
      <dsp:spPr>
        <a:xfrm>
          <a:off x="6498267" y="605769"/>
          <a:ext cx="2638722" cy="1583233"/>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kern="1200" dirty="0" smtClean="0"/>
            <a:t>October 16 – December 22</a:t>
          </a:r>
        </a:p>
        <a:p>
          <a:pPr lvl="0" algn="ctr" defTabSz="711200">
            <a:lnSpc>
              <a:spcPct val="90000"/>
            </a:lnSpc>
            <a:spcBef>
              <a:spcPct val="0"/>
            </a:spcBef>
            <a:spcAft>
              <a:spcPct val="35000"/>
            </a:spcAft>
          </a:pPr>
          <a:r>
            <a:rPr lang="en-US" sz="1600" b="1" kern="1200" dirty="0" smtClean="0"/>
            <a:t>ACT review and grading</a:t>
          </a:r>
          <a:endParaRPr lang="en-US" sz="1600" kern="1200" dirty="0"/>
        </a:p>
      </dsp:txBody>
      <dsp:txXfrm>
        <a:off x="6498267" y="605769"/>
        <a:ext cx="2638722" cy="1583233"/>
      </dsp:txXfrm>
    </dsp:sp>
    <dsp:sp modelId="{39FA4B21-677A-4EDF-B1C9-5CB1124F543C}">
      <dsp:nvSpPr>
        <dsp:cNvPr id="0" name=""/>
        <dsp:cNvSpPr/>
      </dsp:nvSpPr>
      <dsp:spPr>
        <a:xfrm>
          <a:off x="2643932" y="3541806"/>
          <a:ext cx="576306" cy="91440"/>
        </a:xfrm>
        <a:custGeom>
          <a:avLst/>
          <a:gdLst/>
          <a:ahLst/>
          <a:cxnLst/>
          <a:rect l="0" t="0" r="0" b="0"/>
          <a:pathLst>
            <a:path>
              <a:moveTo>
                <a:pt x="0" y="45720"/>
              </a:moveTo>
              <a:lnTo>
                <a:pt x="576306" y="45720"/>
              </a:lnTo>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916912" y="3584491"/>
        <a:ext cx="30345" cy="6069"/>
      </dsp:txXfrm>
    </dsp:sp>
    <dsp:sp modelId="{E91195BD-9C2C-4E31-BA51-E8F99ACD6F02}">
      <dsp:nvSpPr>
        <dsp:cNvPr id="0" name=""/>
        <dsp:cNvSpPr/>
      </dsp:nvSpPr>
      <dsp:spPr>
        <a:xfrm>
          <a:off x="7009" y="2795909"/>
          <a:ext cx="2638722" cy="1583233"/>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kern="1200" dirty="0" smtClean="0"/>
            <a:t>Late January/Early Feb.</a:t>
          </a:r>
        </a:p>
        <a:p>
          <a:pPr lvl="0" algn="ctr" defTabSz="711200">
            <a:lnSpc>
              <a:spcPct val="90000"/>
            </a:lnSpc>
            <a:spcBef>
              <a:spcPct val="0"/>
            </a:spcBef>
            <a:spcAft>
              <a:spcPct val="35000"/>
            </a:spcAft>
          </a:pPr>
          <a:r>
            <a:rPr lang="en-US" sz="1600" b="0" kern="1200" dirty="0" smtClean="0"/>
            <a:t>Aviation Review Committee compiles project list to recommend to Aviation Board</a:t>
          </a:r>
          <a:endParaRPr lang="en-US" sz="1600" b="0" kern="1200" dirty="0"/>
        </a:p>
      </dsp:txBody>
      <dsp:txXfrm>
        <a:off x="7009" y="2795909"/>
        <a:ext cx="2638722" cy="1583233"/>
      </dsp:txXfrm>
    </dsp:sp>
    <dsp:sp modelId="{EA043C32-4F60-4546-93D4-D0384B17E874}">
      <dsp:nvSpPr>
        <dsp:cNvPr id="0" name=""/>
        <dsp:cNvSpPr/>
      </dsp:nvSpPr>
      <dsp:spPr>
        <a:xfrm>
          <a:off x="5889561" y="3541806"/>
          <a:ext cx="576306" cy="91440"/>
        </a:xfrm>
        <a:custGeom>
          <a:avLst/>
          <a:gdLst/>
          <a:ahLst/>
          <a:cxnLst/>
          <a:rect l="0" t="0" r="0" b="0"/>
          <a:pathLst>
            <a:path>
              <a:moveTo>
                <a:pt x="0" y="45720"/>
              </a:moveTo>
              <a:lnTo>
                <a:pt x="576306" y="45720"/>
              </a:lnTo>
            </a:path>
          </a:pathLst>
        </a:custGeom>
        <a:noFill/>
        <a:ln w="9525"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162541" y="3584491"/>
        <a:ext cx="30345" cy="6069"/>
      </dsp:txXfrm>
    </dsp:sp>
    <dsp:sp modelId="{8C8B2618-0392-4D90-90FF-BDDE5D9EA935}">
      <dsp:nvSpPr>
        <dsp:cNvPr id="0" name=""/>
        <dsp:cNvSpPr/>
      </dsp:nvSpPr>
      <dsp:spPr>
        <a:xfrm>
          <a:off x="3252638" y="2795909"/>
          <a:ext cx="2638722" cy="1583233"/>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kern="1200" dirty="0" smtClean="0"/>
            <a:t>March</a:t>
          </a:r>
          <a:endParaRPr lang="en-US" sz="1600" b="1" kern="1200" dirty="0"/>
        </a:p>
        <a:p>
          <a:pPr lvl="0" algn="ctr" defTabSz="711200">
            <a:lnSpc>
              <a:spcPct val="90000"/>
            </a:lnSpc>
            <a:spcBef>
              <a:spcPct val="0"/>
            </a:spcBef>
            <a:spcAft>
              <a:spcPct val="35000"/>
            </a:spcAft>
          </a:pPr>
          <a:r>
            <a:rPr lang="en-US" sz="1600" b="0" kern="1200" dirty="0" smtClean="0"/>
            <a:t>Aviation </a:t>
          </a:r>
          <a:r>
            <a:rPr lang="en-US" sz="1600" b="0" kern="1200" dirty="0"/>
            <a:t>Board </a:t>
          </a:r>
          <a:r>
            <a:rPr lang="en-US" sz="1600" b="0" kern="1200" dirty="0" smtClean="0"/>
            <a:t>reviews, reprioritizes(as needed) and approves recommended apps</a:t>
          </a:r>
          <a:endParaRPr lang="en-US" sz="1600" b="0" kern="1200" dirty="0"/>
        </a:p>
      </dsp:txBody>
      <dsp:txXfrm>
        <a:off x="3252638" y="2795909"/>
        <a:ext cx="2638722" cy="1583233"/>
      </dsp:txXfrm>
    </dsp:sp>
    <dsp:sp modelId="{3C1B33DC-788A-4D27-AC9B-F4757AC800BA}">
      <dsp:nvSpPr>
        <dsp:cNvPr id="0" name=""/>
        <dsp:cNvSpPr/>
      </dsp:nvSpPr>
      <dsp:spPr>
        <a:xfrm>
          <a:off x="6498267" y="2795909"/>
          <a:ext cx="2638722" cy="1583233"/>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kern="1200" dirty="0" smtClean="0"/>
            <a:t>March/April</a:t>
          </a:r>
          <a:endParaRPr lang="en-US" sz="1600" b="1" kern="1200" dirty="0"/>
        </a:p>
        <a:p>
          <a:pPr lvl="0" algn="ctr" defTabSz="711200">
            <a:lnSpc>
              <a:spcPct val="90000"/>
            </a:lnSpc>
            <a:spcBef>
              <a:spcPct val="0"/>
            </a:spcBef>
            <a:spcAft>
              <a:spcPct val="35000"/>
            </a:spcAft>
          </a:pPr>
          <a:r>
            <a:rPr lang="en-US" sz="1600" b="0" kern="1200" dirty="0" smtClean="0"/>
            <a:t>Staff notifies awarded projects and begins the  agreement process</a:t>
          </a:r>
          <a:endParaRPr lang="en-US" sz="1600" b="0" kern="1200" dirty="0"/>
        </a:p>
      </dsp:txBody>
      <dsp:txXfrm>
        <a:off x="6498267" y="2795909"/>
        <a:ext cx="2638722" cy="158323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F5B105-A947-4B2B-AD6A-71D0EE176252}">
      <dsp:nvSpPr>
        <dsp:cNvPr id="0" name=""/>
        <dsp:cNvSpPr/>
      </dsp:nvSpPr>
      <dsp:spPr>
        <a:xfrm flipV="1">
          <a:off x="366393" y="609590"/>
          <a:ext cx="4868006" cy="3733819"/>
        </a:xfrm>
        <a:prstGeom prst="triangl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46838E9-6F99-4131-8D5B-727C1912CFF9}">
      <dsp:nvSpPr>
        <dsp:cNvPr id="0" name=""/>
        <dsp:cNvSpPr/>
      </dsp:nvSpPr>
      <dsp:spPr>
        <a:xfrm>
          <a:off x="2100037" y="497503"/>
          <a:ext cx="4620168" cy="496076"/>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Category 1a – Commercial Primary: 50%</a:t>
          </a:r>
          <a:endParaRPr lang="en-US" sz="1900" kern="1200" dirty="0"/>
        </a:p>
      </dsp:txBody>
      <dsp:txXfrm>
        <a:off x="2124253" y="521719"/>
        <a:ext cx="4571736" cy="447644"/>
      </dsp:txXfrm>
    </dsp:sp>
    <dsp:sp modelId="{B2D7E9E8-9B89-49EE-84AC-111DE79F1D6A}">
      <dsp:nvSpPr>
        <dsp:cNvPr id="0" name=""/>
        <dsp:cNvSpPr/>
      </dsp:nvSpPr>
      <dsp:spPr>
        <a:xfrm>
          <a:off x="2100037" y="1085480"/>
          <a:ext cx="4620168" cy="673725"/>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Category 1b – Other Commercial Non-Primary (less than 10k enplanements): 35%</a:t>
          </a:r>
          <a:endParaRPr lang="en-US" sz="1800" kern="1200" dirty="0"/>
        </a:p>
      </dsp:txBody>
      <dsp:txXfrm>
        <a:off x="2132926" y="1118369"/>
        <a:ext cx="4554390" cy="607947"/>
      </dsp:txXfrm>
    </dsp:sp>
    <dsp:sp modelId="{EBC50EBD-D8F9-4699-B24E-C2CD3F9EE2F3}">
      <dsp:nvSpPr>
        <dsp:cNvPr id="0" name=""/>
        <dsp:cNvSpPr/>
      </dsp:nvSpPr>
      <dsp:spPr>
        <a:xfrm>
          <a:off x="2252446" y="1851107"/>
          <a:ext cx="4315350" cy="597417"/>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Category 2 – Business: 25%</a:t>
          </a:r>
          <a:endParaRPr lang="en-US" sz="1900" kern="1200" dirty="0"/>
        </a:p>
      </dsp:txBody>
      <dsp:txXfrm>
        <a:off x="2281609" y="1880270"/>
        <a:ext cx="4257024" cy="539091"/>
      </dsp:txXfrm>
    </dsp:sp>
    <dsp:sp modelId="{5EB8A5E5-14C6-47FA-B230-2CE0E477ED44}">
      <dsp:nvSpPr>
        <dsp:cNvPr id="0" name=""/>
        <dsp:cNvSpPr/>
      </dsp:nvSpPr>
      <dsp:spPr>
        <a:xfrm>
          <a:off x="2252446" y="2540426"/>
          <a:ext cx="4315350" cy="578287"/>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Category 3 – Regional: 10%</a:t>
          </a:r>
          <a:endParaRPr lang="en-US" sz="1900" kern="1200" dirty="0"/>
        </a:p>
      </dsp:txBody>
      <dsp:txXfrm>
        <a:off x="2280676" y="2568656"/>
        <a:ext cx="4258890" cy="521827"/>
      </dsp:txXfrm>
    </dsp:sp>
    <dsp:sp modelId="{F0F83A8E-B2A0-43F1-BF89-5610667A81C1}">
      <dsp:nvSpPr>
        <dsp:cNvPr id="0" name=""/>
        <dsp:cNvSpPr/>
      </dsp:nvSpPr>
      <dsp:spPr>
        <a:xfrm>
          <a:off x="2252446" y="3210615"/>
          <a:ext cx="4315350" cy="528381"/>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Category 4 – Community: 10%</a:t>
          </a:r>
          <a:endParaRPr lang="en-US" sz="1900" kern="1200" dirty="0"/>
        </a:p>
      </dsp:txBody>
      <dsp:txXfrm>
        <a:off x="2278239" y="3236408"/>
        <a:ext cx="4263764" cy="476795"/>
      </dsp:txXfrm>
    </dsp:sp>
    <dsp:sp modelId="{26AAF511-981A-49A2-A925-6EDA9B3DF180}">
      <dsp:nvSpPr>
        <dsp:cNvPr id="0" name=""/>
        <dsp:cNvSpPr/>
      </dsp:nvSpPr>
      <dsp:spPr>
        <a:xfrm>
          <a:off x="2252446" y="3830898"/>
          <a:ext cx="4315350" cy="532697"/>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Category 5 – Low Activity: 5%</a:t>
          </a:r>
          <a:endParaRPr lang="en-US" sz="1900" kern="1200" dirty="0"/>
        </a:p>
      </dsp:txBody>
      <dsp:txXfrm>
        <a:off x="2278450" y="3856902"/>
        <a:ext cx="4263342" cy="48068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drawings/drawing1.xml><?xml version="1.0" encoding="utf-8"?>
<c:userShapes xmlns:c="http://schemas.openxmlformats.org/drawingml/2006/chart">
  <cdr:relSizeAnchor xmlns:cdr="http://schemas.openxmlformats.org/drawingml/2006/chartDrawing">
    <cdr:from>
      <cdr:x>0.71598</cdr:x>
      <cdr:y>0.07819</cdr:y>
    </cdr:from>
    <cdr:to>
      <cdr:x>0.95858</cdr:x>
      <cdr:y>0.17901</cdr:y>
    </cdr:to>
    <cdr:sp macro="" textlink="">
      <cdr:nvSpPr>
        <cdr:cNvPr id="2" name="TextBox 1"/>
        <cdr:cNvSpPr txBox="1"/>
      </cdr:nvSpPr>
      <cdr:spPr>
        <a:xfrm xmlns:a="http://schemas.openxmlformats.org/drawingml/2006/main">
          <a:off x="4610100" y="361950"/>
          <a:ext cx="1562100" cy="4667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0.11966</cdr:x>
      <cdr:y>0.01216</cdr:y>
    </cdr:from>
    <cdr:to>
      <cdr:x>0.94528</cdr:x>
      <cdr:y>0.08341</cdr:y>
    </cdr:to>
    <cdr:sp macro="" textlink="">
      <cdr:nvSpPr>
        <cdr:cNvPr id="3" name="TextBox 2"/>
        <cdr:cNvSpPr txBox="1"/>
      </cdr:nvSpPr>
      <cdr:spPr>
        <a:xfrm xmlns:a="http://schemas.openxmlformats.org/drawingml/2006/main">
          <a:off x="1066800" y="76200"/>
          <a:ext cx="7360732" cy="44655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800" dirty="0">
              <a:latin typeface="+mj-lt"/>
            </a:rPr>
            <a:t>$950,000 30 Month Rang</a:t>
          </a:r>
          <a:r>
            <a:rPr lang="en-US" sz="2800" baseline="0" dirty="0">
              <a:latin typeface="+mj-lt"/>
            </a:rPr>
            <a:t>e Sustainability Plan</a:t>
          </a:r>
          <a:endParaRPr lang="en-US" sz="2800" dirty="0">
            <a:latin typeface="+mj-lt"/>
          </a:endParaRPr>
        </a:p>
      </cdr:txBody>
    </cdr:sp>
  </cdr:relSizeAnchor>
  <cdr:relSizeAnchor xmlns:cdr="http://schemas.openxmlformats.org/drawingml/2006/chartDrawing">
    <cdr:from>
      <cdr:x>0.7912</cdr:x>
      <cdr:y>0.65945</cdr:y>
    </cdr:from>
    <cdr:to>
      <cdr:x>0.98502</cdr:x>
      <cdr:y>0.79138</cdr:y>
    </cdr:to>
    <cdr:sp macro="" textlink="">
      <cdr:nvSpPr>
        <cdr:cNvPr id="4" name="TextBox 3"/>
        <cdr:cNvSpPr txBox="1"/>
      </cdr:nvSpPr>
      <cdr:spPr>
        <a:xfrm xmlns:a="http://schemas.openxmlformats.org/drawingml/2006/main">
          <a:off x="7543716" y="3643105"/>
          <a:ext cx="1847935" cy="72887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200" dirty="0"/>
        </a:p>
      </cdr:txBody>
    </cdr:sp>
  </cdr:relSizeAnchor>
  <cdr:relSizeAnchor xmlns:cdr="http://schemas.openxmlformats.org/drawingml/2006/chartDrawing">
    <cdr:from>
      <cdr:x>0.29152</cdr:x>
      <cdr:y>0.76398</cdr:y>
    </cdr:from>
    <cdr:to>
      <cdr:x>0.88841</cdr:x>
      <cdr:y>0.97981</cdr:y>
    </cdr:to>
    <cdr:sp macro="" textlink="">
      <cdr:nvSpPr>
        <cdr:cNvPr id="5" name="TextBox 4"/>
        <cdr:cNvSpPr txBox="1"/>
      </cdr:nvSpPr>
      <cdr:spPr>
        <a:xfrm xmlns:a="http://schemas.openxmlformats.org/drawingml/2006/main">
          <a:off x="3209925" y="4686301"/>
          <a:ext cx="6572250" cy="13239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0.36073</cdr:x>
      <cdr:y>0.79814</cdr:y>
    </cdr:from>
    <cdr:to>
      <cdr:x>0.75346</cdr:x>
      <cdr:y>0.96273</cdr:y>
    </cdr:to>
    <cdr:sp macro="" textlink="">
      <cdr:nvSpPr>
        <cdr:cNvPr id="6" name="TextBox 5"/>
        <cdr:cNvSpPr txBox="1"/>
      </cdr:nvSpPr>
      <cdr:spPr>
        <a:xfrm xmlns:a="http://schemas.openxmlformats.org/drawingml/2006/main">
          <a:off x="3971925" y="4895851"/>
          <a:ext cx="4324350" cy="10096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0.37607</cdr:x>
      <cdr:y>0.80243</cdr:y>
    </cdr:from>
    <cdr:to>
      <cdr:x>0.88889</cdr:x>
      <cdr:y>0.9848</cdr:y>
    </cdr:to>
    <cdr:sp macro="" textlink="">
      <cdr:nvSpPr>
        <cdr:cNvPr id="7" name="TextBox 6"/>
        <cdr:cNvSpPr txBox="1"/>
      </cdr:nvSpPr>
      <cdr:spPr>
        <a:xfrm xmlns:a="http://schemas.openxmlformats.org/drawingml/2006/main">
          <a:off x="3352800" y="5029200"/>
          <a:ext cx="4572000" cy="1143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0.30769</cdr:x>
      <cdr:y>0.78574</cdr:y>
    </cdr:from>
    <cdr:to>
      <cdr:x>0.89416</cdr:x>
      <cdr:y>1</cdr:y>
    </cdr:to>
    <cdr:pic>
      <cdr:nvPicPr>
        <cdr:cNvPr id="9"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2743200" y="4924593"/>
          <a:ext cx="5228572" cy="1342857"/>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0.14709</cdr:x>
      <cdr:y>0.04842</cdr:y>
    </cdr:from>
    <cdr:to>
      <cdr:x>0.77343</cdr:x>
      <cdr:y>0.11368</cdr:y>
    </cdr:to>
    <cdr:sp macro="" textlink="">
      <cdr:nvSpPr>
        <cdr:cNvPr id="2" name="TextBox 1"/>
        <cdr:cNvSpPr txBox="1"/>
      </cdr:nvSpPr>
      <cdr:spPr>
        <a:xfrm xmlns:a="http://schemas.openxmlformats.org/drawingml/2006/main">
          <a:off x="1181101" y="219076"/>
          <a:ext cx="5029200" cy="2952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0.10791</cdr:x>
      <cdr:y>0.03791</cdr:y>
    </cdr:from>
    <cdr:to>
      <cdr:x>0.70085</cdr:x>
      <cdr:y>0.1065</cdr:y>
    </cdr:to>
    <cdr:sp macro="" textlink="">
      <cdr:nvSpPr>
        <cdr:cNvPr id="3" name="TextBox 2"/>
        <cdr:cNvSpPr txBox="1"/>
      </cdr:nvSpPr>
      <cdr:spPr>
        <a:xfrm xmlns:a="http://schemas.openxmlformats.org/drawingml/2006/main">
          <a:off x="962027" y="200025"/>
          <a:ext cx="5286375" cy="3619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0.11004</cdr:x>
      <cdr:y>0.04152</cdr:y>
    </cdr:from>
    <cdr:to>
      <cdr:x>0.67308</cdr:x>
      <cdr:y>0.13357</cdr:y>
    </cdr:to>
    <cdr:sp macro="" textlink="">
      <cdr:nvSpPr>
        <cdr:cNvPr id="4" name="TextBox 3"/>
        <cdr:cNvSpPr txBox="1"/>
      </cdr:nvSpPr>
      <cdr:spPr>
        <a:xfrm xmlns:a="http://schemas.openxmlformats.org/drawingml/2006/main">
          <a:off x="981077" y="219075"/>
          <a:ext cx="5019675" cy="4857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0.82139</cdr:x>
      <cdr:y>0.72329</cdr:y>
    </cdr:from>
    <cdr:to>
      <cdr:x>0.9754</cdr:x>
      <cdr:y>0.82312</cdr:y>
    </cdr:to>
    <cdr:sp macro="" textlink="">
      <cdr:nvSpPr>
        <cdr:cNvPr id="5" name="TextBox 4"/>
        <cdr:cNvSpPr txBox="1"/>
      </cdr:nvSpPr>
      <cdr:spPr>
        <a:xfrm xmlns:a="http://schemas.openxmlformats.org/drawingml/2006/main">
          <a:off x="7315202" y="3933825"/>
          <a:ext cx="1371600" cy="5429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0.07607</cdr:x>
      <cdr:y>0.1527</cdr:y>
    </cdr:from>
    <cdr:to>
      <cdr:x>0.37482</cdr:x>
      <cdr:y>0.25746</cdr:y>
    </cdr:to>
    <cdr:sp macro="" textlink="">
      <cdr:nvSpPr>
        <cdr:cNvPr id="2" name="TextBox 1"/>
        <cdr:cNvSpPr txBox="1"/>
      </cdr:nvSpPr>
      <cdr:spPr>
        <a:xfrm xmlns:a="http://schemas.openxmlformats.org/drawingml/2006/main">
          <a:off x="621507" y="1023938"/>
          <a:ext cx="2440781" cy="70246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0.26045</cdr:x>
      <cdr:y>0.65217</cdr:y>
    </cdr:from>
    <cdr:to>
      <cdr:x>0.39628</cdr:x>
      <cdr:y>0.73207</cdr:y>
    </cdr:to>
    <cdr:sp macro="" textlink="">
      <cdr:nvSpPr>
        <cdr:cNvPr id="3" name="TextBox 2"/>
        <cdr:cNvSpPr txBox="1"/>
      </cdr:nvSpPr>
      <cdr:spPr>
        <a:xfrm xmlns:a="http://schemas.openxmlformats.org/drawingml/2006/main">
          <a:off x="1583267" y="3429000"/>
          <a:ext cx="825718" cy="42009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a:t>$9.3M</a:t>
          </a:r>
        </a:p>
      </cdr:txBody>
    </cdr:sp>
  </cdr:relSizeAnchor>
  <cdr:relSizeAnchor xmlns:cdr="http://schemas.openxmlformats.org/drawingml/2006/chartDrawing">
    <cdr:from>
      <cdr:x>0.49869</cdr:x>
      <cdr:y>0.74751</cdr:y>
    </cdr:from>
    <cdr:to>
      <cdr:x>0.68959</cdr:x>
      <cdr:y>0.84872</cdr:y>
    </cdr:to>
    <cdr:sp macro="" textlink="">
      <cdr:nvSpPr>
        <cdr:cNvPr id="4" name="TextBox 3"/>
        <cdr:cNvSpPr txBox="1"/>
      </cdr:nvSpPr>
      <cdr:spPr>
        <a:xfrm xmlns:a="http://schemas.openxmlformats.org/drawingml/2006/main">
          <a:off x="4074319" y="5012533"/>
          <a:ext cx="1559719" cy="67865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a:t>$11.1 M</a:t>
          </a:r>
        </a:p>
      </cdr:txBody>
    </cdr:sp>
  </cdr:relSizeAnchor>
  <cdr:relSizeAnchor xmlns:cdr="http://schemas.openxmlformats.org/drawingml/2006/chartDrawing">
    <cdr:from>
      <cdr:x>0.58635</cdr:x>
      <cdr:y>0.55072</cdr:y>
    </cdr:from>
    <cdr:to>
      <cdr:x>0.77437</cdr:x>
      <cdr:y>0.62319</cdr:y>
    </cdr:to>
    <cdr:sp macro="" textlink="">
      <cdr:nvSpPr>
        <cdr:cNvPr id="5" name="TextBox 4"/>
        <cdr:cNvSpPr txBox="1"/>
      </cdr:nvSpPr>
      <cdr:spPr>
        <a:xfrm xmlns:a="http://schemas.openxmlformats.org/drawingml/2006/main">
          <a:off x="3564467" y="2895600"/>
          <a:ext cx="1143000" cy="381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smtClean="0"/>
            <a:t>FUEL TAX</a:t>
          </a:r>
          <a:endParaRPr lang="en-US" sz="1600" b="1" dirty="0"/>
        </a:p>
      </cdr:txBody>
    </cdr:sp>
  </cdr:relSizeAnchor>
</c:userShapes>
</file>

<file path=ppt/drawings/drawing4.xml><?xml version="1.0" encoding="utf-8"?>
<c:userShapes xmlns:c="http://schemas.openxmlformats.org/drawingml/2006/chart">
  <cdr:relSizeAnchor xmlns:cdr="http://schemas.openxmlformats.org/drawingml/2006/chartDrawing">
    <cdr:from>
      <cdr:x>0.0125</cdr:x>
      <cdr:y>0.02257</cdr:y>
    </cdr:from>
    <cdr:to>
      <cdr:x>0.98351</cdr:x>
      <cdr:y>0.18269</cdr:y>
    </cdr:to>
    <cdr:sp macro="" textlink="">
      <cdr:nvSpPr>
        <cdr:cNvPr id="2" name="TextBox 1"/>
        <cdr:cNvSpPr txBox="1"/>
      </cdr:nvSpPr>
      <cdr:spPr>
        <a:xfrm xmlns:a="http://schemas.openxmlformats.org/drawingml/2006/main">
          <a:off x="59561" y="72664"/>
          <a:ext cx="4626739" cy="51550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2000" b="1" i="0" dirty="0"/>
            <a:t>Expenditure by Fund Type</a:t>
          </a:r>
        </a:p>
        <a:p xmlns:a="http://schemas.openxmlformats.org/drawingml/2006/main">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72B9E1-B348-4821-8EA9-C966A5ABD2FF}" type="datetimeFigureOut">
              <a:rPr lang="en-US" smtClean="0"/>
              <a:t>1/17/2018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A53AE1-C1CE-4B43-813E-76F0F5CF585C}" type="slidenum">
              <a:rPr lang="en-US" smtClean="0"/>
              <a:t>‹#›</a:t>
            </a:fld>
            <a:endParaRPr lang="en-US" dirty="0"/>
          </a:p>
        </p:txBody>
      </p:sp>
    </p:spTree>
    <p:extLst>
      <p:ext uri="{BB962C8B-B14F-4D97-AF65-F5344CB8AC3E}">
        <p14:creationId xmlns:p14="http://schemas.microsoft.com/office/powerpoint/2010/main" val="933692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6771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Oregon Department of Aviation - FAM Grant Program</a:t>
            </a:r>
            <a:endParaRPr lang="en-US"/>
          </a:p>
        </p:txBody>
      </p:sp>
      <p:sp>
        <p:nvSpPr>
          <p:cNvPr id="5" name="Date Placeholder 4"/>
          <p:cNvSpPr>
            <a:spLocks noGrp="1"/>
          </p:cNvSpPr>
          <p:nvPr>
            <p:ph type="dt" idx="11"/>
          </p:nvPr>
        </p:nvSpPr>
        <p:spPr/>
        <p:txBody>
          <a:bodyPr/>
          <a:lstStyle/>
          <a:p>
            <a:r>
              <a:rPr lang="en-US" smtClean="0"/>
              <a:t>2/12/2016 - 2/17/2016</a:t>
            </a:r>
            <a:endParaRPr lang="en-US"/>
          </a:p>
        </p:txBody>
      </p:sp>
      <p:sp>
        <p:nvSpPr>
          <p:cNvPr id="6" name="Slide Number Placeholder 5"/>
          <p:cNvSpPr>
            <a:spLocks noGrp="1"/>
          </p:cNvSpPr>
          <p:nvPr>
            <p:ph type="sldNum" sz="quarter" idx="12"/>
          </p:nvPr>
        </p:nvSpPr>
        <p:spPr/>
        <p:txBody>
          <a:bodyPr/>
          <a:lstStyle/>
          <a:p>
            <a:fld id="{5607033A-BA61-491D-94C1-7CD22D83C6BD}" type="slidenum">
              <a:rPr lang="en-US" smtClean="0"/>
              <a:t>46</a:t>
            </a:fld>
            <a:endParaRPr lang="en-US"/>
          </a:p>
        </p:txBody>
      </p:sp>
    </p:spTree>
    <p:extLst>
      <p:ext uri="{BB962C8B-B14F-4D97-AF65-F5344CB8AC3E}">
        <p14:creationId xmlns:p14="http://schemas.microsoft.com/office/powerpoint/2010/main" val="27709025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8" name="Header Placeholder 7"/>
          <p:cNvSpPr>
            <a:spLocks noGrp="1"/>
          </p:cNvSpPr>
          <p:nvPr>
            <p:ph type="hdr" sz="quarter" idx="10"/>
          </p:nvPr>
        </p:nvSpPr>
        <p:spPr/>
        <p:txBody>
          <a:bodyPr/>
          <a:lstStyle/>
          <a:p>
            <a:r>
              <a:rPr lang="en-US" smtClean="0"/>
              <a:t>Oregon Department of Aviation</a:t>
            </a:r>
            <a:endParaRPr lang="en-US"/>
          </a:p>
        </p:txBody>
      </p:sp>
    </p:spTree>
    <p:extLst>
      <p:ext uri="{BB962C8B-B14F-4D97-AF65-F5344CB8AC3E}">
        <p14:creationId xmlns:p14="http://schemas.microsoft.com/office/powerpoint/2010/main" val="35928643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defTabSz="914350">
              <a:defRPr/>
            </a:pPr>
            <a:endParaRPr lang="en-US" b="0" dirty="0"/>
          </a:p>
        </p:txBody>
      </p:sp>
      <p:sp>
        <p:nvSpPr>
          <p:cNvPr id="6" name="Header Placeholder 5"/>
          <p:cNvSpPr>
            <a:spLocks noGrp="1"/>
          </p:cNvSpPr>
          <p:nvPr>
            <p:ph type="hdr" sz="quarter" idx="10"/>
          </p:nvPr>
        </p:nvSpPr>
        <p:spPr/>
        <p:txBody>
          <a:bodyPr/>
          <a:lstStyle/>
          <a:p>
            <a:r>
              <a:rPr lang="en-US" smtClean="0"/>
              <a:t>Oregon Department of Aviation</a:t>
            </a:r>
            <a:endParaRPr lang="en-US"/>
          </a:p>
        </p:txBody>
      </p:sp>
    </p:spTree>
    <p:extLst>
      <p:ext uri="{BB962C8B-B14F-4D97-AF65-F5344CB8AC3E}">
        <p14:creationId xmlns:p14="http://schemas.microsoft.com/office/powerpoint/2010/main" val="19012426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8" name="Header Placeholder 7"/>
          <p:cNvSpPr>
            <a:spLocks noGrp="1"/>
          </p:cNvSpPr>
          <p:nvPr>
            <p:ph type="hdr" sz="quarter" idx="10"/>
          </p:nvPr>
        </p:nvSpPr>
        <p:spPr/>
        <p:txBody>
          <a:bodyPr/>
          <a:lstStyle/>
          <a:p>
            <a:r>
              <a:rPr lang="en-US" smtClean="0"/>
              <a:t>Oregon Department of Aviation</a:t>
            </a:r>
            <a:endParaRPr lang="en-US"/>
          </a:p>
        </p:txBody>
      </p:sp>
    </p:spTree>
    <p:extLst>
      <p:ext uri="{BB962C8B-B14F-4D97-AF65-F5344CB8AC3E}">
        <p14:creationId xmlns:p14="http://schemas.microsoft.com/office/powerpoint/2010/main" val="9337165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8" name="Header Placeholder 7"/>
          <p:cNvSpPr>
            <a:spLocks noGrp="1"/>
          </p:cNvSpPr>
          <p:nvPr>
            <p:ph type="hdr" sz="quarter" idx="10"/>
          </p:nvPr>
        </p:nvSpPr>
        <p:spPr/>
        <p:txBody>
          <a:bodyPr/>
          <a:lstStyle/>
          <a:p>
            <a:r>
              <a:rPr lang="en-US" smtClean="0"/>
              <a:t>Oregon Department of Aviation</a:t>
            </a:r>
            <a:endParaRPr lang="en-US"/>
          </a:p>
        </p:txBody>
      </p:sp>
    </p:spTree>
    <p:extLst>
      <p:ext uri="{BB962C8B-B14F-4D97-AF65-F5344CB8AC3E}">
        <p14:creationId xmlns:p14="http://schemas.microsoft.com/office/powerpoint/2010/main" val="28136943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8" name="Header Placeholder 7"/>
          <p:cNvSpPr>
            <a:spLocks noGrp="1"/>
          </p:cNvSpPr>
          <p:nvPr>
            <p:ph type="hdr" sz="quarter" idx="10"/>
          </p:nvPr>
        </p:nvSpPr>
        <p:spPr/>
        <p:txBody>
          <a:bodyPr/>
          <a:lstStyle/>
          <a:p>
            <a:r>
              <a:rPr lang="en-US" smtClean="0"/>
              <a:t>Oregon Department of Aviation</a:t>
            </a:r>
            <a:endParaRPr lang="en-US"/>
          </a:p>
        </p:txBody>
      </p:sp>
    </p:spTree>
    <p:extLst>
      <p:ext uri="{BB962C8B-B14F-4D97-AF65-F5344CB8AC3E}">
        <p14:creationId xmlns:p14="http://schemas.microsoft.com/office/powerpoint/2010/main" val="9172826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8" name="Header Placeholder 7"/>
          <p:cNvSpPr>
            <a:spLocks noGrp="1"/>
          </p:cNvSpPr>
          <p:nvPr>
            <p:ph type="hdr" sz="quarter" idx="10"/>
          </p:nvPr>
        </p:nvSpPr>
        <p:spPr/>
        <p:txBody>
          <a:bodyPr/>
          <a:lstStyle/>
          <a:p>
            <a:r>
              <a:rPr lang="en-US" smtClean="0"/>
              <a:t>Oregon Department of Aviation</a:t>
            </a:r>
            <a:endParaRPr lang="en-US"/>
          </a:p>
        </p:txBody>
      </p:sp>
    </p:spTree>
    <p:extLst>
      <p:ext uri="{BB962C8B-B14F-4D97-AF65-F5344CB8AC3E}">
        <p14:creationId xmlns:p14="http://schemas.microsoft.com/office/powerpoint/2010/main" val="35692662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07033A-BA61-491D-94C1-7CD22D83C6BD}" type="slidenum">
              <a:rPr lang="en-US" smtClean="0"/>
              <a:t>57</a:t>
            </a:fld>
            <a:endParaRPr lang="en-US"/>
          </a:p>
        </p:txBody>
      </p:sp>
      <p:sp>
        <p:nvSpPr>
          <p:cNvPr id="5" name="Header Placeholder 4"/>
          <p:cNvSpPr>
            <a:spLocks noGrp="1"/>
          </p:cNvSpPr>
          <p:nvPr>
            <p:ph type="hdr" sz="quarter" idx="11"/>
          </p:nvPr>
        </p:nvSpPr>
        <p:spPr/>
        <p:txBody>
          <a:bodyPr/>
          <a:lstStyle/>
          <a:p>
            <a:r>
              <a:rPr lang="en-US" smtClean="0"/>
              <a:t>Oregon Department of Aviation - ASAP</a:t>
            </a:r>
            <a:endParaRPr lang="en-US"/>
          </a:p>
        </p:txBody>
      </p:sp>
    </p:spTree>
    <p:extLst>
      <p:ext uri="{BB962C8B-B14F-4D97-AF65-F5344CB8AC3E}">
        <p14:creationId xmlns:p14="http://schemas.microsoft.com/office/powerpoint/2010/main" val="2331651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28 airports, inspections, pavement,</a:t>
            </a:r>
            <a:r>
              <a:rPr lang="en-US" baseline="0" dirty="0" smtClean="0"/>
              <a:t> improvements, engage the community all funded through grants, state and federal dollars</a:t>
            </a:r>
            <a:endParaRPr lang="en-US" dirty="0"/>
          </a:p>
        </p:txBody>
      </p:sp>
      <p:sp>
        <p:nvSpPr>
          <p:cNvPr id="4" name="Slide Number Placeholder 3"/>
          <p:cNvSpPr>
            <a:spLocks noGrp="1"/>
          </p:cNvSpPr>
          <p:nvPr>
            <p:ph type="sldNum" sz="quarter" idx="10"/>
          </p:nvPr>
        </p:nvSpPr>
        <p:spPr/>
        <p:txBody>
          <a:bodyPr/>
          <a:lstStyle/>
          <a:p>
            <a:fld id="{975FE954-CE32-47A3-BF50-B825A80F6ACA}" type="slidenum">
              <a:rPr lang="en-US" smtClean="0"/>
              <a:t>30</a:t>
            </a:fld>
            <a:endParaRPr lang="en-US"/>
          </a:p>
        </p:txBody>
      </p:sp>
    </p:spTree>
    <p:extLst>
      <p:ext uri="{BB962C8B-B14F-4D97-AF65-F5344CB8AC3E}">
        <p14:creationId xmlns:p14="http://schemas.microsoft.com/office/powerpoint/2010/main" val="1315056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About myself</a:t>
            </a:r>
            <a:r>
              <a:rPr lang="en-US" baseline="0" dirty="0" smtClean="0"/>
              <a:t> and where I am today, Part 107 or COA, advising agencies on creation of drone program, free seminars that fit the needs of government for licensing staff</a:t>
            </a:r>
            <a:endParaRPr lang="en-US" dirty="0"/>
          </a:p>
        </p:txBody>
      </p:sp>
      <p:sp>
        <p:nvSpPr>
          <p:cNvPr id="4" name="Slide Number Placeholder 3"/>
          <p:cNvSpPr>
            <a:spLocks noGrp="1"/>
          </p:cNvSpPr>
          <p:nvPr>
            <p:ph type="sldNum" sz="quarter" idx="10"/>
          </p:nvPr>
        </p:nvSpPr>
        <p:spPr/>
        <p:txBody>
          <a:bodyPr/>
          <a:lstStyle/>
          <a:p>
            <a:fld id="{975FE954-CE32-47A3-BF50-B825A80F6ACA}" type="slidenum">
              <a:rPr lang="en-US" smtClean="0"/>
              <a:t>31</a:t>
            </a:fld>
            <a:endParaRPr lang="en-US"/>
          </a:p>
        </p:txBody>
      </p:sp>
    </p:spTree>
    <p:extLst>
      <p:ext uri="{BB962C8B-B14F-4D97-AF65-F5344CB8AC3E}">
        <p14:creationId xmlns:p14="http://schemas.microsoft.com/office/powerpoint/2010/main" val="2952834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Federal</a:t>
            </a:r>
            <a:r>
              <a:rPr lang="en-US" baseline="0" dirty="0" smtClean="0"/>
              <a:t> Pre emption, state pre emption, waived </a:t>
            </a:r>
            <a:r>
              <a:rPr lang="en-US" baseline="0" dirty="0" err="1" smtClean="0"/>
              <a:t>reg</a:t>
            </a:r>
            <a:r>
              <a:rPr lang="en-US" baseline="0" dirty="0" smtClean="0"/>
              <a:t> for </a:t>
            </a:r>
            <a:r>
              <a:rPr lang="en-US" baseline="0" dirty="0" err="1" smtClean="0"/>
              <a:t>oregon</a:t>
            </a:r>
            <a:r>
              <a:rPr lang="en-US" baseline="0" dirty="0" smtClean="0"/>
              <a:t> public schools </a:t>
            </a:r>
            <a:endParaRPr lang="en-US" dirty="0"/>
          </a:p>
        </p:txBody>
      </p:sp>
      <p:sp>
        <p:nvSpPr>
          <p:cNvPr id="4" name="Slide Number Placeholder 3"/>
          <p:cNvSpPr>
            <a:spLocks noGrp="1"/>
          </p:cNvSpPr>
          <p:nvPr>
            <p:ph type="sldNum" sz="quarter" idx="10"/>
          </p:nvPr>
        </p:nvSpPr>
        <p:spPr/>
        <p:txBody>
          <a:bodyPr/>
          <a:lstStyle/>
          <a:p>
            <a:fld id="{975FE954-CE32-47A3-BF50-B825A80F6ACA}" type="slidenum">
              <a:rPr lang="en-US" smtClean="0"/>
              <a:t>32</a:t>
            </a:fld>
            <a:endParaRPr lang="en-US"/>
          </a:p>
        </p:txBody>
      </p:sp>
    </p:spTree>
    <p:extLst>
      <p:ext uri="{BB962C8B-B14F-4D97-AF65-F5344CB8AC3E}">
        <p14:creationId xmlns:p14="http://schemas.microsoft.com/office/powerpoint/2010/main" val="31468996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Premption</a:t>
            </a:r>
            <a:r>
              <a:rPr lang="en-US" dirty="0" smtClean="0"/>
              <a:t> Fed/State, SOAR, understand </a:t>
            </a:r>
            <a:r>
              <a:rPr lang="en-US" dirty="0" err="1" smtClean="0"/>
              <a:t>whats</a:t>
            </a:r>
            <a:r>
              <a:rPr lang="en-US" dirty="0" smtClean="0"/>
              <a:t> coming,</a:t>
            </a:r>
            <a:r>
              <a:rPr lang="en-US" baseline="0" dirty="0" smtClean="0"/>
              <a:t> salary</a:t>
            </a:r>
            <a:endParaRPr lang="en-US" dirty="0"/>
          </a:p>
        </p:txBody>
      </p:sp>
      <p:sp>
        <p:nvSpPr>
          <p:cNvPr id="4" name="Slide Number Placeholder 3"/>
          <p:cNvSpPr>
            <a:spLocks noGrp="1"/>
          </p:cNvSpPr>
          <p:nvPr>
            <p:ph type="sldNum" sz="quarter" idx="10"/>
          </p:nvPr>
        </p:nvSpPr>
        <p:spPr/>
        <p:txBody>
          <a:bodyPr/>
          <a:lstStyle/>
          <a:p>
            <a:fld id="{975FE954-CE32-47A3-BF50-B825A80F6ACA}" type="slidenum">
              <a:rPr lang="en-US" smtClean="0"/>
              <a:t>33</a:t>
            </a:fld>
            <a:endParaRPr lang="en-US"/>
          </a:p>
        </p:txBody>
      </p:sp>
    </p:spTree>
    <p:extLst>
      <p:ext uri="{BB962C8B-B14F-4D97-AF65-F5344CB8AC3E}">
        <p14:creationId xmlns:p14="http://schemas.microsoft.com/office/powerpoint/2010/main" val="1526748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5607033A-BA61-491D-94C1-7CD22D83C6BD}" type="slidenum">
              <a:rPr lang="en-US" smtClean="0"/>
              <a:t>42</a:t>
            </a:fld>
            <a:endParaRPr lang="en-US"/>
          </a:p>
        </p:txBody>
      </p:sp>
      <p:sp>
        <p:nvSpPr>
          <p:cNvPr id="8" name="Date Placeholder 7"/>
          <p:cNvSpPr>
            <a:spLocks noGrp="1"/>
          </p:cNvSpPr>
          <p:nvPr>
            <p:ph type="dt" idx="14"/>
          </p:nvPr>
        </p:nvSpPr>
        <p:spPr/>
        <p:txBody>
          <a:bodyPr/>
          <a:lstStyle/>
          <a:p>
            <a:r>
              <a:rPr lang="en-US" smtClean="0"/>
              <a:t>2/12/2016 - 2/17/2016</a:t>
            </a:r>
            <a:endParaRPr lang="en-US"/>
          </a:p>
        </p:txBody>
      </p:sp>
      <p:sp>
        <p:nvSpPr>
          <p:cNvPr id="9" name="Header Placeholder 8"/>
          <p:cNvSpPr>
            <a:spLocks noGrp="1"/>
          </p:cNvSpPr>
          <p:nvPr>
            <p:ph type="hdr" sz="quarter" idx="15"/>
          </p:nvPr>
        </p:nvSpPr>
        <p:spPr/>
        <p:txBody>
          <a:bodyPr/>
          <a:lstStyle/>
          <a:p>
            <a:r>
              <a:rPr lang="en-US" smtClean="0"/>
              <a:t>Oregon Department of Aviation - FAM Grant Program</a:t>
            </a:r>
            <a:endParaRPr lang="en-US"/>
          </a:p>
        </p:txBody>
      </p:sp>
    </p:spTree>
    <p:extLst>
      <p:ext uri="{BB962C8B-B14F-4D97-AF65-F5344CB8AC3E}">
        <p14:creationId xmlns:p14="http://schemas.microsoft.com/office/powerpoint/2010/main" val="42177380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07033A-BA61-491D-94C1-7CD22D83C6BD}" type="slidenum">
              <a:rPr lang="en-US" smtClean="0"/>
              <a:t>43</a:t>
            </a:fld>
            <a:endParaRPr lang="en-US"/>
          </a:p>
        </p:txBody>
      </p:sp>
      <p:sp>
        <p:nvSpPr>
          <p:cNvPr id="8" name="Date Placeholder 7"/>
          <p:cNvSpPr>
            <a:spLocks noGrp="1"/>
          </p:cNvSpPr>
          <p:nvPr>
            <p:ph type="dt" idx="14"/>
          </p:nvPr>
        </p:nvSpPr>
        <p:spPr/>
        <p:txBody>
          <a:bodyPr/>
          <a:lstStyle/>
          <a:p>
            <a:r>
              <a:rPr lang="en-US" smtClean="0"/>
              <a:t>2/12/2016 - 2/17/2016</a:t>
            </a:r>
            <a:endParaRPr lang="en-US"/>
          </a:p>
        </p:txBody>
      </p:sp>
      <p:sp>
        <p:nvSpPr>
          <p:cNvPr id="9" name="Header Placeholder 8"/>
          <p:cNvSpPr>
            <a:spLocks noGrp="1"/>
          </p:cNvSpPr>
          <p:nvPr>
            <p:ph type="hdr" sz="quarter" idx="15"/>
          </p:nvPr>
        </p:nvSpPr>
        <p:spPr/>
        <p:txBody>
          <a:bodyPr/>
          <a:lstStyle/>
          <a:p>
            <a:r>
              <a:rPr lang="en-US" smtClean="0"/>
              <a:t>Oregon Department of Aviation - FAM Grant Program</a:t>
            </a:r>
            <a:endParaRPr lang="en-US"/>
          </a:p>
        </p:txBody>
      </p:sp>
    </p:spTree>
    <p:extLst>
      <p:ext uri="{BB962C8B-B14F-4D97-AF65-F5344CB8AC3E}">
        <p14:creationId xmlns:p14="http://schemas.microsoft.com/office/powerpoint/2010/main" val="4152524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5" name="Header Placeholder 4"/>
          <p:cNvSpPr>
            <a:spLocks noGrp="1"/>
          </p:cNvSpPr>
          <p:nvPr>
            <p:ph type="hdr" sz="quarter" idx="10"/>
          </p:nvPr>
        </p:nvSpPr>
        <p:spPr/>
        <p:txBody>
          <a:bodyPr/>
          <a:lstStyle/>
          <a:p>
            <a:r>
              <a:rPr lang="en-US" smtClean="0"/>
              <a:t>Oregon Department of Aviation</a:t>
            </a:r>
            <a:endParaRPr lang="en-US"/>
          </a:p>
        </p:txBody>
      </p:sp>
    </p:spTree>
    <p:extLst>
      <p:ext uri="{BB962C8B-B14F-4D97-AF65-F5344CB8AC3E}">
        <p14:creationId xmlns:p14="http://schemas.microsoft.com/office/powerpoint/2010/main" val="4217738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8771C47-4C67-4D5B-ABE4-E7D2895CC005}" type="datetimeFigureOut">
              <a:rPr lang="en-US" smtClean="0"/>
              <a:t>1/17/2018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115B2B-8A17-4235-83FF-1D4D4D984B9D}" type="slidenum">
              <a:rPr lang="en-US" smtClean="0"/>
              <a:t>‹#›</a:t>
            </a:fld>
            <a:endParaRPr lang="en-US" dirty="0"/>
          </a:p>
        </p:txBody>
      </p:sp>
    </p:spTree>
    <p:extLst>
      <p:ext uri="{BB962C8B-B14F-4D97-AF65-F5344CB8AC3E}">
        <p14:creationId xmlns:p14="http://schemas.microsoft.com/office/powerpoint/2010/main" val="695142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771C47-4C67-4D5B-ABE4-E7D2895CC005}" type="datetimeFigureOut">
              <a:rPr lang="en-US" smtClean="0"/>
              <a:t>1/17/2018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115B2B-8A17-4235-83FF-1D4D4D984B9D}" type="slidenum">
              <a:rPr lang="en-US" smtClean="0"/>
              <a:t>‹#›</a:t>
            </a:fld>
            <a:endParaRPr lang="en-US" dirty="0"/>
          </a:p>
        </p:txBody>
      </p:sp>
    </p:spTree>
    <p:extLst>
      <p:ext uri="{BB962C8B-B14F-4D97-AF65-F5344CB8AC3E}">
        <p14:creationId xmlns:p14="http://schemas.microsoft.com/office/powerpoint/2010/main" val="3784585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771C47-4C67-4D5B-ABE4-E7D2895CC005}" type="datetimeFigureOut">
              <a:rPr lang="en-US" smtClean="0"/>
              <a:t>1/17/2018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115B2B-8A17-4235-83FF-1D4D4D984B9D}" type="slidenum">
              <a:rPr lang="en-US" smtClean="0"/>
              <a:t>‹#›</a:t>
            </a:fld>
            <a:endParaRPr lang="en-US" dirty="0"/>
          </a:p>
        </p:txBody>
      </p:sp>
    </p:spTree>
    <p:extLst>
      <p:ext uri="{BB962C8B-B14F-4D97-AF65-F5344CB8AC3E}">
        <p14:creationId xmlns:p14="http://schemas.microsoft.com/office/powerpoint/2010/main" val="1242896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221972177"/>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4723805" y="1821656"/>
            <a:ext cx="3750469" cy="4420195"/>
          </a:xfrm>
          <a:prstGeom prst="rect">
            <a:avLst/>
          </a:prstGeom>
        </p:spPr>
        <p:txBody>
          <a:bodyPr lIns="64291" tIns="32145" rIns="64291" bIns="32145" anchor="t">
            <a:noAutofit/>
          </a:bodyPr>
          <a:lstStyle/>
          <a:p>
            <a:endParaRPr dirty="0"/>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669726" y="1821656"/>
            <a:ext cx="3750469" cy="4420195"/>
          </a:xfrm>
          <a:prstGeom prst="rect">
            <a:avLst/>
          </a:prstGeom>
        </p:spPr>
        <p:txBody>
          <a:bodyPr/>
          <a:lstStyle>
            <a:lvl1pPr marL="241093" indent="-241093">
              <a:spcBef>
                <a:spcPts val="2250"/>
              </a:spcBef>
              <a:defRPr sz="2000"/>
            </a:lvl1pPr>
            <a:lvl2pPr marL="482186" indent="-241093">
              <a:spcBef>
                <a:spcPts val="2250"/>
              </a:spcBef>
              <a:defRPr sz="2000"/>
            </a:lvl2pPr>
            <a:lvl3pPr marL="723279" indent="-241093">
              <a:spcBef>
                <a:spcPts val="2250"/>
              </a:spcBef>
              <a:defRPr sz="2000"/>
            </a:lvl3pPr>
            <a:lvl4pPr marL="964372" indent="-241093">
              <a:spcBef>
                <a:spcPts val="2250"/>
              </a:spcBef>
              <a:defRPr sz="2000"/>
            </a:lvl4pPr>
            <a:lvl5pPr marL="1205465" indent="-241093">
              <a:spcBef>
                <a:spcPts val="2250"/>
              </a:spcBef>
              <a:defRPr sz="20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xfrm>
            <a:off x="4449997" y="6536531"/>
            <a:ext cx="239245" cy="241102"/>
          </a:xfrm>
          <a:prstGeom prst="rect">
            <a:avLst/>
          </a:prstGeom>
        </p:spPr>
        <p:txBody>
          <a:bodyPr/>
          <a:lstStyle>
            <a:lvl1pPr>
              <a:defRPr>
                <a:latin typeface="Helvetica Light"/>
                <a:ea typeface="Helvetica Light"/>
                <a:cs typeface="Helvetica Light"/>
                <a:sym typeface="Helvetica Light"/>
              </a:defRPr>
            </a:lvl1pPr>
          </a:lstStyle>
          <a:p>
            <a:fld id="{86CB4B4D-7CA3-9044-876B-883B54F8677D}" type="slidenum">
              <a:t>‹#›</a:t>
            </a:fld>
            <a:endParaRPr dirty="0"/>
          </a:p>
        </p:txBody>
      </p:sp>
    </p:spTree>
    <p:extLst>
      <p:ext uri="{BB962C8B-B14F-4D97-AF65-F5344CB8AC3E}">
        <p14:creationId xmlns:p14="http://schemas.microsoft.com/office/powerpoint/2010/main" val="128746848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771C47-4C67-4D5B-ABE4-E7D2895CC005}" type="datetimeFigureOut">
              <a:rPr lang="en-US" smtClean="0"/>
              <a:t>1/17/2018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115B2B-8A17-4235-83FF-1D4D4D984B9D}" type="slidenum">
              <a:rPr lang="en-US" smtClean="0"/>
              <a:t>‹#›</a:t>
            </a:fld>
            <a:endParaRPr lang="en-US" dirty="0"/>
          </a:p>
        </p:txBody>
      </p:sp>
    </p:spTree>
    <p:extLst>
      <p:ext uri="{BB962C8B-B14F-4D97-AF65-F5344CB8AC3E}">
        <p14:creationId xmlns:p14="http://schemas.microsoft.com/office/powerpoint/2010/main" val="493038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771C47-4C67-4D5B-ABE4-E7D2895CC005}" type="datetimeFigureOut">
              <a:rPr lang="en-US" smtClean="0"/>
              <a:t>1/17/2018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115B2B-8A17-4235-83FF-1D4D4D984B9D}" type="slidenum">
              <a:rPr lang="en-US" smtClean="0"/>
              <a:t>‹#›</a:t>
            </a:fld>
            <a:endParaRPr lang="en-US" dirty="0"/>
          </a:p>
        </p:txBody>
      </p:sp>
    </p:spTree>
    <p:extLst>
      <p:ext uri="{BB962C8B-B14F-4D97-AF65-F5344CB8AC3E}">
        <p14:creationId xmlns:p14="http://schemas.microsoft.com/office/powerpoint/2010/main" val="969918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8771C47-4C67-4D5B-ABE4-E7D2895CC005}" type="datetimeFigureOut">
              <a:rPr lang="en-US" smtClean="0"/>
              <a:t>1/17/2018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115B2B-8A17-4235-83FF-1D4D4D984B9D}" type="slidenum">
              <a:rPr lang="en-US" smtClean="0"/>
              <a:t>‹#›</a:t>
            </a:fld>
            <a:endParaRPr lang="en-US" dirty="0"/>
          </a:p>
        </p:txBody>
      </p:sp>
    </p:spTree>
    <p:extLst>
      <p:ext uri="{BB962C8B-B14F-4D97-AF65-F5344CB8AC3E}">
        <p14:creationId xmlns:p14="http://schemas.microsoft.com/office/powerpoint/2010/main" val="2491927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8771C47-4C67-4D5B-ABE4-E7D2895CC005}" type="datetimeFigureOut">
              <a:rPr lang="en-US" smtClean="0"/>
              <a:t>1/17/2018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7115B2B-8A17-4235-83FF-1D4D4D984B9D}" type="slidenum">
              <a:rPr lang="en-US" smtClean="0"/>
              <a:t>‹#›</a:t>
            </a:fld>
            <a:endParaRPr lang="en-US" dirty="0"/>
          </a:p>
        </p:txBody>
      </p:sp>
    </p:spTree>
    <p:extLst>
      <p:ext uri="{BB962C8B-B14F-4D97-AF65-F5344CB8AC3E}">
        <p14:creationId xmlns:p14="http://schemas.microsoft.com/office/powerpoint/2010/main" val="552731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771C47-4C67-4D5B-ABE4-E7D2895CC005}" type="datetimeFigureOut">
              <a:rPr lang="en-US" smtClean="0"/>
              <a:t>1/17/2018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7115B2B-8A17-4235-83FF-1D4D4D984B9D}" type="slidenum">
              <a:rPr lang="en-US" smtClean="0"/>
              <a:t>‹#›</a:t>
            </a:fld>
            <a:endParaRPr lang="en-US" dirty="0"/>
          </a:p>
        </p:txBody>
      </p:sp>
    </p:spTree>
    <p:extLst>
      <p:ext uri="{BB962C8B-B14F-4D97-AF65-F5344CB8AC3E}">
        <p14:creationId xmlns:p14="http://schemas.microsoft.com/office/powerpoint/2010/main" val="3203604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771C47-4C67-4D5B-ABE4-E7D2895CC005}" type="datetimeFigureOut">
              <a:rPr lang="en-US" smtClean="0"/>
              <a:t>1/17/2018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7115B2B-8A17-4235-83FF-1D4D4D984B9D}" type="slidenum">
              <a:rPr lang="en-US" smtClean="0"/>
              <a:t>‹#›</a:t>
            </a:fld>
            <a:endParaRPr lang="en-US" dirty="0"/>
          </a:p>
        </p:txBody>
      </p:sp>
    </p:spTree>
    <p:extLst>
      <p:ext uri="{BB962C8B-B14F-4D97-AF65-F5344CB8AC3E}">
        <p14:creationId xmlns:p14="http://schemas.microsoft.com/office/powerpoint/2010/main" val="2317247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771C47-4C67-4D5B-ABE4-E7D2895CC005}" type="datetimeFigureOut">
              <a:rPr lang="en-US" smtClean="0"/>
              <a:t>1/17/2018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115B2B-8A17-4235-83FF-1D4D4D984B9D}" type="slidenum">
              <a:rPr lang="en-US" smtClean="0"/>
              <a:t>‹#›</a:t>
            </a:fld>
            <a:endParaRPr lang="en-US" dirty="0"/>
          </a:p>
        </p:txBody>
      </p:sp>
    </p:spTree>
    <p:extLst>
      <p:ext uri="{BB962C8B-B14F-4D97-AF65-F5344CB8AC3E}">
        <p14:creationId xmlns:p14="http://schemas.microsoft.com/office/powerpoint/2010/main" val="2496538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771C47-4C67-4D5B-ABE4-E7D2895CC005}" type="datetimeFigureOut">
              <a:rPr lang="en-US" smtClean="0"/>
              <a:t>1/17/2018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115B2B-8A17-4235-83FF-1D4D4D984B9D}" type="slidenum">
              <a:rPr lang="en-US" smtClean="0"/>
              <a:t>‹#›</a:t>
            </a:fld>
            <a:endParaRPr lang="en-US" dirty="0"/>
          </a:p>
        </p:txBody>
      </p:sp>
    </p:spTree>
    <p:extLst>
      <p:ext uri="{BB962C8B-B14F-4D97-AF65-F5344CB8AC3E}">
        <p14:creationId xmlns:p14="http://schemas.microsoft.com/office/powerpoint/2010/main" val="912140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1/17/2018</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12700"/>
            <a:r>
              <a:rPr lang="en-US" dirty="0" smtClean="0"/>
              <a:t>8/</a:t>
            </a:r>
            <a:r>
              <a:rPr lang="en-US" spc="5" dirty="0" smtClean="0"/>
              <a:t>2</a:t>
            </a:r>
            <a:r>
              <a:rPr lang="en-US" dirty="0" smtClean="0"/>
              <a:t>017</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25400"/>
            <a:fld id="{81D60167-4931-47E6-BA6A-407CBD079E47}" type="slidenum">
              <a:rPr lang="en-US" smtClean="0"/>
              <a:pPr marL="25400"/>
              <a:t>‹#›</a:t>
            </a:fld>
            <a:endParaRPr lang="en-US" dirty="0"/>
          </a:p>
        </p:txBody>
      </p:sp>
    </p:spTree>
    <p:extLst>
      <p:ext uri="{BB962C8B-B14F-4D97-AF65-F5344CB8AC3E}">
        <p14:creationId xmlns:p14="http://schemas.microsoft.com/office/powerpoint/2010/main" val="381061946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44" r:id="rId12"/>
    <p:sldLayoutId id="2147483745"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 Id="rId5" Type="http://schemas.openxmlformats.org/officeDocument/2006/relationships/image" Target="../media/image14.jpe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18.jpeg"/><Relationship Id="rId4" Type="http://schemas.openxmlformats.org/officeDocument/2006/relationships/image" Target="../media/image19.emf"/></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3.xml"/><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7.jpeg"/><Relationship Id="rId7" Type="http://schemas.openxmlformats.org/officeDocument/2006/relationships/diagramQuickStyle" Target="../diagrams/quickStyle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8.jpeg"/><Relationship Id="rId9" Type="http://schemas.microsoft.com/office/2007/relationships/diagramDrawing" Target="../diagrams/drawing1.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hyperlink" Target="https://www.oregonlaws.org/ors/174.116" TargetMode="Externa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0.jpeg"/></Relationships>
</file>

<file path=ppt/slides/_rels/slide4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44.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45.png"/><Relationship Id="rId5" Type="http://schemas.openxmlformats.org/officeDocument/2006/relationships/image" Target="../media/image44.jpg"/><Relationship Id="rId4" Type="http://schemas.openxmlformats.org/officeDocument/2006/relationships/image" Target="../media/image43.png"/><Relationship Id="rId9" Type="http://schemas.openxmlformats.org/officeDocument/2006/relationships/image" Target="../media/image48.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40.jpeg"/><Relationship Id="rId7" Type="http://schemas.openxmlformats.org/officeDocument/2006/relationships/diagramColors" Target="../diagrams/colors5.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58.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Oregon Aviation Board Meeting</a:t>
            </a:r>
            <a:endParaRPr lang="en-US" dirty="0"/>
          </a:p>
        </p:txBody>
      </p:sp>
      <p:sp>
        <p:nvSpPr>
          <p:cNvPr id="3" name="Content Placeholder 2"/>
          <p:cNvSpPr>
            <a:spLocks noGrp="1"/>
          </p:cNvSpPr>
          <p:nvPr>
            <p:ph idx="1"/>
          </p:nvPr>
        </p:nvSpPr>
        <p:spPr/>
        <p:txBody>
          <a:bodyPr/>
          <a:lstStyle/>
          <a:p>
            <a:pPr marL="0" indent="0" algn="ctr">
              <a:buNone/>
            </a:pPr>
            <a:r>
              <a:rPr lang="en-US" dirty="0" smtClean="0"/>
              <a:t>January 18, 2018</a:t>
            </a:r>
          </a:p>
          <a:p>
            <a:pPr marL="0" indent="0" algn="ctr">
              <a:buNone/>
            </a:pPr>
            <a:r>
              <a:rPr lang="en-US" dirty="0" smtClean="0"/>
              <a:t>11-3 pm</a:t>
            </a:r>
          </a:p>
          <a:p>
            <a:pPr marL="0" indent="0" algn="ctr">
              <a:buNone/>
            </a:pPr>
            <a:endParaRPr lang="en-US" dirty="0" smtClean="0"/>
          </a:p>
          <a:p>
            <a:pPr algn="ctr"/>
            <a:r>
              <a:rPr lang="en-US" dirty="0" smtClean="0"/>
              <a:t>Portland International Airport</a:t>
            </a:r>
          </a:p>
          <a:p>
            <a:pPr algn="ctr"/>
            <a:r>
              <a:rPr lang="en-US" dirty="0" smtClean="0"/>
              <a:t>Multnomah Room</a:t>
            </a:r>
          </a:p>
          <a:p>
            <a:pPr algn="ctr"/>
            <a:endParaRPr lang="en-US" dirty="0"/>
          </a:p>
          <a:p>
            <a:pPr algn="ctr"/>
            <a:endParaRPr lang="en-US" dirty="0" smtClean="0"/>
          </a:p>
          <a:p>
            <a:pPr algn="ctr"/>
            <a:endParaRPr lang="en-US" dirty="0"/>
          </a:p>
          <a:p>
            <a:pPr algn="ctr"/>
            <a:endParaRPr lang="en-US" dirty="0"/>
          </a:p>
          <a:p>
            <a:pPr marL="0" indent="0" algn="ctr">
              <a:buNone/>
            </a:pPr>
            <a:endParaRPr lang="en-US"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0400" y="5638800"/>
            <a:ext cx="2057400" cy="838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80393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Develop individual privacy management best practices for land owners and State requirements…"/>
          <p:cNvSpPr txBox="1">
            <a:spLocks noGrp="1"/>
          </p:cNvSpPr>
          <p:nvPr>
            <p:ph type="body" idx="1"/>
          </p:nvPr>
        </p:nvSpPr>
        <p:spPr>
          <a:xfrm>
            <a:off x="669727" y="1066594"/>
            <a:ext cx="7804547" cy="5175257"/>
          </a:xfrm>
          <a:prstGeom prst="rect">
            <a:avLst/>
          </a:prstGeom>
        </p:spPr>
        <p:txBody>
          <a:bodyPr>
            <a:normAutofit/>
          </a:bodyPr>
          <a:lstStyle/>
          <a:p>
            <a:pPr marL="0" indent="0">
              <a:buNone/>
            </a:pPr>
            <a:r>
              <a:rPr lang="en-US" sz="3600" b="1" i="1" u="sng" dirty="0"/>
              <a:t>ODA Three Part UAS Proposal</a:t>
            </a:r>
            <a:endParaRPr lang="en-US" sz="3600" dirty="0"/>
          </a:p>
          <a:p>
            <a:pPr marL="321457" indent="-321457">
              <a:buAutoNum type="arabicPeriod"/>
            </a:pPr>
            <a:r>
              <a:rPr lang="en-US" sz="2000" b="1" dirty="0"/>
              <a:t>Assume oversight and funding for three UAS ranges in Oregon</a:t>
            </a:r>
          </a:p>
          <a:p>
            <a:pPr marL="321457" indent="-321457">
              <a:buAutoNum type="arabicPeriod"/>
            </a:pPr>
            <a:endParaRPr lang="en-US" sz="2000" b="1" dirty="0"/>
          </a:p>
          <a:p>
            <a:pPr marL="321457" indent="-321457">
              <a:buAutoNum type="arabicPeriod"/>
            </a:pPr>
            <a:r>
              <a:rPr lang="en-US" sz="2000" b="1" dirty="0"/>
              <a:t> Applied for Federal UAS Integration Pilot Program</a:t>
            </a:r>
          </a:p>
          <a:p>
            <a:pPr marL="321457" indent="-321457">
              <a:buAutoNum type="arabicPeriod"/>
            </a:pPr>
            <a:endParaRPr lang="en-US" sz="2000" b="1" dirty="0"/>
          </a:p>
          <a:p>
            <a:pPr marL="321457" indent="-321457">
              <a:buAutoNum type="arabicPeriod"/>
            </a:pPr>
            <a:r>
              <a:rPr lang="en-US" sz="2000" b="1" dirty="0"/>
              <a:t>Applied for $1m High Impact Opportunity grant from Biz Oregon</a:t>
            </a:r>
          </a:p>
          <a:p>
            <a:pPr marL="321457" indent="-321457">
              <a:buAutoNum type="arabicPeriod"/>
            </a:pPr>
            <a:endParaRPr lang="en-US" sz="1700" b="1" dirty="0"/>
          </a:p>
        </p:txBody>
      </p:sp>
      <p:pic>
        <p:nvPicPr>
          <p:cNvPr id="2050" name="Picture 2" descr="O:\Projects\Grants\2017-2018 UAS Integrated Pilot Program\UAS IPP 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3991570"/>
            <a:ext cx="851297" cy="69651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soaroregon.com/wp-content/uploads/2014/10/BusinessOregon_Foot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29720" y="5437674"/>
            <a:ext cx="1909580" cy="46546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www.soaroregon.com/wp-content/uploads/2014/10/soar-logo-smal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4071937"/>
            <a:ext cx="3475709" cy="53578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5750" y="214312"/>
            <a:ext cx="2089547" cy="852282"/>
          </a:xfrm>
          <a:prstGeom prst="rect">
            <a:avLst/>
          </a:prstGeom>
        </p:spPr>
      </p:pic>
    </p:spTree>
    <p:extLst>
      <p:ext uri="{BB962C8B-B14F-4D97-AF65-F5344CB8AC3E}">
        <p14:creationId xmlns:p14="http://schemas.microsoft.com/office/powerpoint/2010/main" val="552372596"/>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7406" y="178594"/>
            <a:ext cx="6536531" cy="1107281"/>
          </a:xfrm>
        </p:spPr>
        <p:txBody>
          <a:bodyPr>
            <a:normAutofit/>
          </a:bodyPr>
          <a:lstStyle/>
          <a:p>
            <a:r>
              <a:rPr lang="en-US" sz="2000" b="1" i="1" u="sng" dirty="0"/>
              <a:t>Ranges at Tillamook, Warm Springs, Pendleton</a:t>
            </a:r>
            <a:br>
              <a:rPr lang="en-US" sz="2000" b="1" i="1" u="sng" dirty="0"/>
            </a:br>
            <a:endParaRPr lang="en-US" sz="2000" dirty="0"/>
          </a:p>
        </p:txBody>
      </p:sp>
      <p:sp>
        <p:nvSpPr>
          <p:cNvPr id="140" name="Develop individual privacy management best practices for land owners and State requirements…"/>
          <p:cNvSpPr txBox="1">
            <a:spLocks noGrp="1"/>
          </p:cNvSpPr>
          <p:nvPr>
            <p:ph type="body" idx="1"/>
          </p:nvPr>
        </p:nvSpPr>
        <p:spPr>
          <a:xfrm>
            <a:off x="669727" y="1178719"/>
            <a:ext cx="7804547" cy="5063133"/>
          </a:xfrm>
          <a:prstGeom prst="rect">
            <a:avLst/>
          </a:prstGeom>
        </p:spPr>
        <p:txBody>
          <a:bodyPr anchor="t">
            <a:normAutofit/>
          </a:bodyPr>
          <a:lstStyle/>
          <a:p>
            <a:r>
              <a:rPr lang="en-US" sz="2400" dirty="0"/>
              <a:t>SOAR Board of Directors Dissolves on Jan 31 2018</a:t>
            </a:r>
          </a:p>
          <a:p>
            <a:pPr lvl="1"/>
            <a:r>
              <a:rPr lang="en-US" sz="2400" dirty="0"/>
              <a:t>Executive Director Resigned</a:t>
            </a:r>
          </a:p>
          <a:p>
            <a:r>
              <a:rPr lang="en-US" sz="2400" dirty="0"/>
              <a:t>Funded with $3M Oregon Inc. Grant</a:t>
            </a:r>
          </a:p>
          <a:p>
            <a:pPr lvl="1"/>
            <a:r>
              <a:rPr lang="en-US" sz="2400" dirty="0"/>
              <a:t>Funding and management of funding of ranges</a:t>
            </a:r>
          </a:p>
          <a:p>
            <a:pPr lvl="1"/>
            <a:r>
              <a:rPr lang="en-US" sz="2400" dirty="0"/>
              <a:t>Metric required bringing jobs to Oregon</a:t>
            </a:r>
          </a:p>
          <a:p>
            <a:pPr lvl="1"/>
            <a:r>
              <a:rPr lang="en-US" sz="2400" dirty="0"/>
              <a:t>Marketing</a:t>
            </a:r>
          </a:p>
          <a:p>
            <a:r>
              <a:rPr lang="en-US" sz="2400" dirty="0"/>
              <a:t>No additional funding  to support SOAR</a:t>
            </a:r>
          </a:p>
          <a:p>
            <a:r>
              <a:rPr lang="en-US" sz="2400" dirty="0" smtClean="0"/>
              <a:t>$950,000 remaining </a:t>
            </a:r>
            <a:r>
              <a:rPr lang="en-US" sz="2400" dirty="0"/>
              <a:t>to turn over to ODA</a:t>
            </a:r>
          </a:p>
          <a:p>
            <a:pPr lvl="1"/>
            <a:r>
              <a:rPr lang="en-US" sz="2400" u="sng" dirty="0"/>
              <a:t>Asking today for Board vote to authorize receiving funds and accepting role of range funding</a:t>
            </a:r>
          </a:p>
          <a:p>
            <a:pPr lvl="1"/>
            <a:r>
              <a:rPr lang="en-US" sz="2400" u="sng" dirty="0"/>
              <a:t>Requires Legislative approval</a:t>
            </a:r>
          </a:p>
          <a:p>
            <a:pPr lvl="1"/>
            <a:endParaRPr lang="en-US" sz="2400" dirty="0"/>
          </a:p>
          <a:p>
            <a:endParaRPr lang="en-US" sz="2400" dirty="0"/>
          </a:p>
          <a:p>
            <a:pPr marL="0" indent="0">
              <a:buNone/>
            </a:pPr>
            <a:endParaRPr lang="en-US" sz="2800" b="1"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2172" y="160735"/>
            <a:ext cx="2106337"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3385843"/>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7406" y="178594"/>
            <a:ext cx="6536531" cy="1107281"/>
          </a:xfrm>
        </p:spPr>
        <p:txBody>
          <a:bodyPr>
            <a:normAutofit/>
          </a:bodyPr>
          <a:lstStyle/>
          <a:p>
            <a:r>
              <a:rPr lang="en-US" sz="2000" b="1" i="1" u="sng" dirty="0"/>
              <a:t>Range Administration Business Plan</a:t>
            </a:r>
            <a:br>
              <a:rPr lang="en-US" sz="2000" b="1" i="1" u="sng" dirty="0"/>
            </a:br>
            <a:endParaRPr lang="en-US" sz="2000" dirty="0"/>
          </a:p>
        </p:txBody>
      </p:sp>
      <p:sp>
        <p:nvSpPr>
          <p:cNvPr id="140" name="Develop individual privacy management best practices for land owners and State requirements…"/>
          <p:cNvSpPr txBox="1">
            <a:spLocks noGrp="1"/>
          </p:cNvSpPr>
          <p:nvPr>
            <p:ph type="body" idx="1"/>
          </p:nvPr>
        </p:nvSpPr>
        <p:spPr>
          <a:xfrm>
            <a:off x="669727" y="1178719"/>
            <a:ext cx="7804547" cy="5063133"/>
          </a:xfrm>
          <a:prstGeom prst="rect">
            <a:avLst/>
          </a:prstGeom>
        </p:spPr>
        <p:txBody>
          <a:bodyPr anchor="t">
            <a:normAutofit lnSpcReduction="10000"/>
          </a:bodyPr>
          <a:lstStyle/>
          <a:p>
            <a:r>
              <a:rPr lang="en-US" sz="2400" dirty="0"/>
              <a:t>Sustainability Plan for ranges</a:t>
            </a:r>
          </a:p>
          <a:p>
            <a:r>
              <a:rPr lang="en-US" sz="2400" dirty="0"/>
              <a:t>Continue to market and bring businesses to ranges</a:t>
            </a:r>
          </a:p>
          <a:p>
            <a:r>
              <a:rPr lang="en-US" sz="2400" dirty="0"/>
              <a:t>If sustainable funding not available,  </a:t>
            </a:r>
            <a:r>
              <a:rPr lang="en-US" sz="2400" dirty="0" smtClean="0"/>
              <a:t>Approximately 19 </a:t>
            </a:r>
            <a:r>
              <a:rPr lang="en-US" sz="2400" dirty="0"/>
              <a:t>months operating costs</a:t>
            </a:r>
          </a:p>
          <a:p>
            <a:pPr lvl="1"/>
            <a:r>
              <a:rPr lang="en-US" sz="2400" dirty="0"/>
              <a:t>$45k burn rate per month</a:t>
            </a:r>
          </a:p>
          <a:p>
            <a:pPr lvl="1"/>
            <a:r>
              <a:rPr lang="en-US" sz="2400" dirty="0"/>
              <a:t>10% admin for ODA staffing and administration</a:t>
            </a:r>
          </a:p>
          <a:p>
            <a:pPr lvl="1"/>
            <a:r>
              <a:rPr lang="en-US" sz="2400" dirty="0"/>
              <a:t>Taper plan to encourage ranges to become self sustainable</a:t>
            </a:r>
          </a:p>
          <a:p>
            <a:pPr lvl="2"/>
            <a:r>
              <a:rPr lang="en-US" dirty="0"/>
              <a:t>Decrease funding incrementally to ranges over life of remaining $</a:t>
            </a:r>
          </a:p>
          <a:p>
            <a:pPr lvl="2"/>
            <a:r>
              <a:rPr lang="en-US" dirty="0"/>
              <a:t>Offset with funds from range sponsors</a:t>
            </a:r>
          </a:p>
          <a:p>
            <a:pPr lvl="2"/>
            <a:r>
              <a:rPr lang="en-US" dirty="0"/>
              <a:t>Extends life of ranges plus creates exit plan for ODA </a:t>
            </a:r>
            <a:endParaRPr lang="en-US" dirty="0" smtClean="0"/>
          </a:p>
          <a:p>
            <a:pPr lvl="2"/>
            <a:r>
              <a:rPr lang="en-US" dirty="0" smtClean="0"/>
              <a:t>Extends funding to approximately 30 months</a:t>
            </a:r>
            <a:endParaRPr lang="en-US" dirty="0"/>
          </a:p>
          <a:p>
            <a:pPr lvl="1"/>
            <a:endParaRPr lang="en-US" sz="1700" dirty="0"/>
          </a:p>
          <a:p>
            <a:endParaRPr lang="en-US" sz="1700" dirty="0"/>
          </a:p>
          <a:p>
            <a:pPr marL="0" indent="0">
              <a:buNone/>
            </a:pPr>
            <a:endParaRPr lang="en-US" sz="2800" b="1"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2172" y="160735"/>
            <a:ext cx="2106337"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8653962"/>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p:cNvGraphicFramePr>
          <p:nvPr>
            <p:extLst>
              <p:ext uri="{D42A27DB-BD31-4B8C-83A1-F6EECF244321}">
                <p14:modId xmlns:p14="http://schemas.microsoft.com/office/powerpoint/2010/main" val="3060439390"/>
              </p:ext>
            </p:extLst>
          </p:nvPr>
        </p:nvGraphicFramePr>
        <p:xfrm>
          <a:off x="228600" y="228600"/>
          <a:ext cx="8915400" cy="62674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548057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1696983180"/>
              </p:ext>
            </p:extLst>
          </p:nvPr>
        </p:nvGraphicFramePr>
        <p:xfrm>
          <a:off x="76200" y="706583"/>
          <a:ext cx="8880765" cy="4703618"/>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1219200" y="183362"/>
            <a:ext cx="5791200" cy="523220"/>
          </a:xfrm>
          <a:prstGeom prst="rect">
            <a:avLst/>
          </a:prstGeom>
        </p:spPr>
        <p:txBody>
          <a:bodyPr wrap="square">
            <a:spAutoFit/>
          </a:bodyPr>
          <a:lstStyle/>
          <a:p>
            <a:pPr algn="ctr"/>
            <a:r>
              <a:rPr lang="en-US" sz="2800" dirty="0"/>
              <a:t>$950,000 19 Month Straight Line Plan</a:t>
            </a:r>
          </a:p>
        </p:txBody>
      </p:sp>
      <p:pic>
        <p:nvPicPr>
          <p:cNvPr id="4" name="chart"/>
          <p:cNvPicPr>
            <a:picLocks noChangeAspect="1"/>
          </p:cNvPicPr>
          <p:nvPr/>
        </p:nvPicPr>
        <p:blipFill>
          <a:blip r:embed="rId3"/>
          <a:stretch>
            <a:fillRect/>
          </a:stretch>
        </p:blipFill>
        <p:spPr>
          <a:xfrm>
            <a:off x="1957714" y="5410200"/>
            <a:ext cx="5228572" cy="1342857"/>
          </a:xfrm>
          <a:prstGeom prst="rect">
            <a:avLst/>
          </a:prstGeom>
        </p:spPr>
      </p:pic>
    </p:spTree>
    <p:extLst>
      <p:ext uri="{BB962C8B-B14F-4D97-AF65-F5344CB8AC3E}">
        <p14:creationId xmlns:p14="http://schemas.microsoft.com/office/powerpoint/2010/main" val="31114684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2547" y="178594"/>
            <a:ext cx="5241727" cy="1518047"/>
          </a:xfrm>
        </p:spPr>
        <p:txBody>
          <a:bodyPr>
            <a:normAutofit/>
          </a:bodyPr>
          <a:lstStyle/>
          <a:p>
            <a:pPr algn="l"/>
            <a:r>
              <a:rPr lang="en-US" sz="2500" dirty="0"/>
              <a:t>Presidential Executive Order – </a:t>
            </a:r>
          </a:p>
        </p:txBody>
      </p:sp>
      <p:sp>
        <p:nvSpPr>
          <p:cNvPr id="140" name="Develop individual privacy management best practices for land owners and State requirements…"/>
          <p:cNvSpPr txBox="1">
            <a:spLocks noGrp="1"/>
          </p:cNvSpPr>
          <p:nvPr>
            <p:ph type="body" idx="1"/>
          </p:nvPr>
        </p:nvSpPr>
        <p:spPr>
          <a:xfrm>
            <a:off x="714375" y="1393031"/>
            <a:ext cx="7804547" cy="4500563"/>
          </a:xfrm>
          <a:prstGeom prst="rect">
            <a:avLst/>
          </a:prstGeom>
        </p:spPr>
        <p:txBody>
          <a:bodyPr>
            <a:noAutofit/>
          </a:bodyPr>
          <a:lstStyle/>
          <a:p>
            <a:pPr marL="0" indent="0">
              <a:spcBef>
                <a:spcPts val="844"/>
              </a:spcBef>
              <a:buNone/>
            </a:pPr>
            <a:r>
              <a:rPr lang="en-US" sz="1700" b="1" dirty="0"/>
              <a:t>Create UAS Integration Pilot Program</a:t>
            </a:r>
          </a:p>
          <a:p>
            <a:pPr marL="0" indent="0">
              <a:spcBef>
                <a:spcPts val="844"/>
              </a:spcBef>
              <a:buNone/>
            </a:pPr>
            <a:r>
              <a:rPr lang="en-US" sz="1700" b="1" dirty="0"/>
              <a:t>DOT/FAA Goal:</a:t>
            </a:r>
          </a:p>
          <a:p>
            <a:pPr marL="0" indent="0">
              <a:spcBef>
                <a:spcPts val="844"/>
              </a:spcBef>
              <a:buNone/>
            </a:pPr>
            <a:r>
              <a:rPr lang="en-US" sz="1700" dirty="0"/>
              <a:t>Accelerate safe integration of Unmanned Aircraft Systems into National Airspace</a:t>
            </a:r>
          </a:p>
          <a:p>
            <a:pPr lvl="1">
              <a:spcBef>
                <a:spcPts val="844"/>
              </a:spcBef>
            </a:pPr>
            <a:r>
              <a:rPr lang="en-US" sz="1700" dirty="0"/>
              <a:t>Partnerships with variety of governments – state, local, tribal</a:t>
            </a:r>
          </a:p>
          <a:p>
            <a:pPr lvl="1">
              <a:spcBef>
                <a:spcPts val="844"/>
              </a:spcBef>
            </a:pPr>
            <a:r>
              <a:rPr lang="en-US" sz="1700" dirty="0"/>
              <a:t>Variety of geographic environments</a:t>
            </a:r>
          </a:p>
          <a:p>
            <a:pPr lvl="1">
              <a:spcBef>
                <a:spcPts val="844"/>
              </a:spcBef>
            </a:pPr>
            <a:r>
              <a:rPr lang="en-US" sz="1700" dirty="0"/>
              <a:t>Variety of UAS missions </a:t>
            </a:r>
          </a:p>
          <a:p>
            <a:pPr marL="0" indent="0">
              <a:spcBef>
                <a:spcPts val="844"/>
              </a:spcBef>
              <a:buNone/>
            </a:pPr>
            <a:r>
              <a:rPr lang="en-US" sz="1700" b="1" dirty="0"/>
              <a:t>State of Oregon Goal:</a:t>
            </a:r>
          </a:p>
          <a:p>
            <a:pPr lvl="1">
              <a:spcBef>
                <a:spcPts val="844"/>
              </a:spcBef>
            </a:pPr>
            <a:r>
              <a:rPr lang="en-US" sz="1700" dirty="0"/>
              <a:t>Develop UAS strategic plan for UAS role in state aviation</a:t>
            </a:r>
          </a:p>
          <a:p>
            <a:pPr lvl="1">
              <a:spcBef>
                <a:spcPts val="844"/>
              </a:spcBef>
            </a:pPr>
            <a:r>
              <a:rPr lang="en-US" sz="1700" dirty="0"/>
              <a:t>Attract businesses and economic development in the state</a:t>
            </a:r>
          </a:p>
          <a:p>
            <a:pPr lvl="1">
              <a:spcBef>
                <a:spcPts val="844"/>
              </a:spcBef>
            </a:pPr>
            <a:r>
              <a:rPr lang="en-US" sz="1700" dirty="0"/>
              <a:t>Keep Oregon relevant for emerging technology</a:t>
            </a:r>
          </a:p>
          <a:p>
            <a:pPr lvl="1">
              <a:spcBef>
                <a:spcPts val="844"/>
              </a:spcBef>
            </a:pPr>
            <a:r>
              <a:rPr lang="en-US" sz="1700" dirty="0"/>
              <a:t>Sustainable funding! </a:t>
            </a:r>
          </a:p>
          <a:p>
            <a:pPr marL="0" indent="0">
              <a:spcBef>
                <a:spcPts val="844"/>
              </a:spcBef>
              <a:buNone/>
            </a:pPr>
            <a:r>
              <a:rPr lang="en-US" sz="1700" b="1" dirty="0"/>
              <a:t>UAS IPP Partner Goals:</a:t>
            </a:r>
          </a:p>
          <a:p>
            <a:pPr lvl="1">
              <a:spcBef>
                <a:spcPts val="844"/>
              </a:spcBef>
            </a:pPr>
            <a:r>
              <a:rPr lang="en-US" sz="1700" dirty="0"/>
              <a:t>Act in the best interest of your organization for profit or benefit.</a:t>
            </a:r>
          </a:p>
          <a:p>
            <a:pPr lvl="1">
              <a:spcBef>
                <a:spcPts val="844"/>
              </a:spcBef>
            </a:pPr>
            <a:r>
              <a:rPr lang="en-US" sz="1700" dirty="0"/>
              <a:t>Assist in developing template for UTM  and airspace management</a:t>
            </a:r>
          </a:p>
        </p:txBody>
      </p:sp>
      <p:pic>
        <p:nvPicPr>
          <p:cNvPr id="2050" name="Picture 2" descr="O:\Projects\Grants\2017-2018 UAS Integrated Pilot Program\UAS IPP 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6313" y="1153668"/>
            <a:ext cx="880773" cy="72063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2172" y="160735"/>
            <a:ext cx="2501273" cy="1017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2037657"/>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4562" y="178594"/>
            <a:ext cx="6259711" cy="1518047"/>
          </a:xfrm>
        </p:spPr>
        <p:txBody>
          <a:bodyPr>
            <a:normAutofit/>
          </a:bodyPr>
          <a:lstStyle/>
          <a:p>
            <a:r>
              <a:rPr lang="en-US" sz="2800" b="1" i="1" u="sng" dirty="0"/>
              <a:t>UAS IPP AREAS of EMPHASIS</a:t>
            </a:r>
            <a:br>
              <a:rPr lang="en-US" sz="2800" b="1" i="1" u="sng" dirty="0"/>
            </a:br>
            <a:endParaRPr lang="en-US" sz="2800" dirty="0"/>
          </a:p>
        </p:txBody>
      </p:sp>
      <p:sp>
        <p:nvSpPr>
          <p:cNvPr id="140" name="Develop individual privacy management best practices for land owners and State requirements…"/>
          <p:cNvSpPr txBox="1">
            <a:spLocks noGrp="1"/>
          </p:cNvSpPr>
          <p:nvPr>
            <p:ph type="body" idx="1"/>
          </p:nvPr>
        </p:nvSpPr>
        <p:spPr>
          <a:xfrm>
            <a:off x="669727" y="1446609"/>
            <a:ext cx="7804547" cy="4795242"/>
          </a:xfrm>
          <a:prstGeom prst="rect">
            <a:avLst/>
          </a:prstGeom>
        </p:spPr>
        <p:txBody>
          <a:bodyPr>
            <a:normAutofit/>
          </a:bodyPr>
          <a:lstStyle/>
          <a:p>
            <a:pPr marL="0" indent="0">
              <a:spcBef>
                <a:spcPts val="844"/>
              </a:spcBef>
              <a:buNone/>
            </a:pPr>
            <a:r>
              <a:rPr lang="en-US" sz="1700" dirty="0"/>
              <a:t>To accelerate the safe integration of Unmanned Aircraft Systems into the National Airspace System.</a:t>
            </a:r>
          </a:p>
          <a:p>
            <a:pPr marL="0" indent="0">
              <a:spcBef>
                <a:spcPts val="844"/>
              </a:spcBef>
              <a:buNone/>
            </a:pPr>
            <a:r>
              <a:rPr lang="en-US" sz="1700" dirty="0"/>
              <a:t>Develop architecture directed toward shared jurisdiction between federal and state entities.</a:t>
            </a:r>
          </a:p>
          <a:p>
            <a:pPr marL="0" indent="0">
              <a:spcBef>
                <a:spcPts val="844"/>
              </a:spcBef>
              <a:buNone/>
            </a:pPr>
            <a:r>
              <a:rPr lang="en-US" sz="1700" dirty="0"/>
              <a:t>Through UAS IPP, the Oregon Department of Aviation along with participating partners, will work to define state policies that support unmanned traffic management such as remote ID and tracking in order to allow waivered operations such as:</a:t>
            </a:r>
          </a:p>
          <a:p>
            <a:pPr>
              <a:spcBef>
                <a:spcPts val="844"/>
              </a:spcBef>
            </a:pPr>
            <a:r>
              <a:rPr lang="en-US" sz="1700" dirty="0"/>
              <a:t>BVLOS</a:t>
            </a:r>
          </a:p>
          <a:p>
            <a:pPr>
              <a:spcBef>
                <a:spcPts val="844"/>
              </a:spcBef>
            </a:pPr>
            <a:r>
              <a:rPr lang="en-US" sz="1700" dirty="0"/>
              <a:t>Flights over people</a:t>
            </a:r>
          </a:p>
          <a:p>
            <a:pPr>
              <a:spcBef>
                <a:spcPts val="844"/>
              </a:spcBef>
            </a:pPr>
            <a:r>
              <a:rPr lang="en-US" sz="1700" dirty="0"/>
              <a:t>Night operations</a:t>
            </a:r>
          </a:p>
          <a:p>
            <a:pPr>
              <a:spcBef>
                <a:spcPts val="844"/>
              </a:spcBef>
            </a:pPr>
            <a:r>
              <a:rPr lang="en-US" sz="1700" dirty="0"/>
              <a:t>Waivered operations for unmanned aircraft over 55 pounds</a:t>
            </a:r>
          </a:p>
          <a:p>
            <a:pPr>
              <a:spcBef>
                <a:spcPts val="844"/>
              </a:spcBef>
            </a:pPr>
            <a:r>
              <a:rPr lang="en-US" sz="1700" dirty="0"/>
              <a:t>Remote Identification, detection and tracking</a:t>
            </a:r>
          </a:p>
          <a:p>
            <a:pPr>
              <a:spcBef>
                <a:spcPts val="844"/>
              </a:spcBef>
            </a:pPr>
            <a:r>
              <a:rPr lang="en-US" sz="1700" dirty="0"/>
              <a:t>Other waivered operations</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2172" y="160735"/>
            <a:ext cx="2106337"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761050"/>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8875" y="178594"/>
            <a:ext cx="6045398" cy="1107281"/>
          </a:xfrm>
        </p:spPr>
        <p:txBody>
          <a:bodyPr>
            <a:normAutofit/>
          </a:bodyPr>
          <a:lstStyle/>
          <a:p>
            <a:r>
              <a:rPr lang="en-US" sz="3700" dirty="0"/>
              <a:t>Develop Standards </a:t>
            </a:r>
          </a:p>
        </p:txBody>
      </p:sp>
      <p:sp>
        <p:nvSpPr>
          <p:cNvPr id="3" name="Text Placeholder 2"/>
          <p:cNvSpPr>
            <a:spLocks noGrp="1"/>
          </p:cNvSpPr>
          <p:nvPr>
            <p:ph type="body" idx="1"/>
          </p:nvPr>
        </p:nvSpPr>
        <p:spPr>
          <a:xfrm>
            <a:off x="669727" y="1285875"/>
            <a:ext cx="7804547" cy="4822031"/>
          </a:xfrm>
        </p:spPr>
        <p:txBody>
          <a:bodyPr>
            <a:normAutofit fontScale="85000" lnSpcReduction="10000"/>
          </a:bodyPr>
          <a:lstStyle/>
          <a:p>
            <a:pPr marL="0" indent="0">
              <a:spcBef>
                <a:spcPts val="844"/>
              </a:spcBef>
              <a:buNone/>
            </a:pPr>
            <a:r>
              <a:rPr lang="en-US" dirty="0" smtClean="0"/>
              <a:t>Develop policies </a:t>
            </a:r>
            <a:r>
              <a:rPr lang="en-US" dirty="0"/>
              <a:t>that allow accelerated integration of UAS safely into the National </a:t>
            </a:r>
            <a:r>
              <a:rPr lang="en-US" dirty="0" smtClean="0"/>
              <a:t>Air space</a:t>
            </a:r>
          </a:p>
          <a:p>
            <a:pPr lvl="1">
              <a:spcBef>
                <a:spcPts val="844"/>
              </a:spcBef>
            </a:pPr>
            <a:r>
              <a:rPr lang="en-US" dirty="0" smtClean="0"/>
              <a:t>ID </a:t>
            </a:r>
            <a:r>
              <a:rPr lang="en-US" dirty="0"/>
              <a:t>requirements</a:t>
            </a:r>
          </a:p>
          <a:p>
            <a:pPr lvl="1">
              <a:spcBef>
                <a:spcPts val="844"/>
              </a:spcBef>
            </a:pPr>
            <a:r>
              <a:rPr lang="en-US" dirty="0"/>
              <a:t>Safety standards</a:t>
            </a:r>
          </a:p>
          <a:p>
            <a:pPr lvl="1">
              <a:spcBef>
                <a:spcPts val="844"/>
              </a:spcBef>
            </a:pPr>
            <a:r>
              <a:rPr lang="en-US" dirty="0"/>
              <a:t>Enforcement standards</a:t>
            </a:r>
          </a:p>
          <a:p>
            <a:pPr lvl="1">
              <a:spcBef>
                <a:spcPts val="844"/>
              </a:spcBef>
            </a:pPr>
            <a:r>
              <a:rPr lang="en-US" dirty="0"/>
              <a:t>Proficiency requirements and training</a:t>
            </a:r>
          </a:p>
          <a:p>
            <a:pPr lvl="1">
              <a:spcBef>
                <a:spcPts val="844"/>
              </a:spcBef>
            </a:pPr>
            <a:r>
              <a:rPr lang="en-US" dirty="0"/>
              <a:t>Privacy </a:t>
            </a:r>
          </a:p>
          <a:p>
            <a:pPr lvl="1">
              <a:spcBef>
                <a:spcPts val="844"/>
              </a:spcBef>
            </a:pPr>
            <a:r>
              <a:rPr lang="en-US" dirty="0"/>
              <a:t>Standards for shared jurisdiction of airspace</a:t>
            </a:r>
          </a:p>
          <a:p>
            <a:pPr lvl="1">
              <a:spcBef>
                <a:spcPts val="844"/>
              </a:spcBef>
            </a:pPr>
            <a:r>
              <a:rPr lang="en-US" dirty="0"/>
              <a:t>Develop and test the overarching </a:t>
            </a:r>
            <a:r>
              <a:rPr lang="en-US" dirty="0" smtClean="0"/>
              <a:t>architecture</a:t>
            </a:r>
          </a:p>
          <a:p>
            <a:pPr>
              <a:spcBef>
                <a:spcPts val="844"/>
              </a:spcBef>
            </a:pPr>
            <a:r>
              <a:rPr lang="en-US" dirty="0" smtClean="0"/>
              <a:t>Leverage existing state law and UAS work group</a:t>
            </a:r>
          </a:p>
          <a:p>
            <a:pPr marL="0" indent="0">
              <a:spcBef>
                <a:spcPts val="844"/>
              </a:spcBef>
              <a:buNone/>
            </a:pPr>
            <a:endParaRPr lang="en-US" dirty="0"/>
          </a:p>
          <a:p>
            <a:endParaRPr 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2172" y="160735"/>
            <a:ext cx="2106337"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7806184"/>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38508" y="178594"/>
            <a:ext cx="6135765" cy="1518047"/>
          </a:xfrm>
        </p:spPr>
        <p:txBody>
          <a:bodyPr>
            <a:normAutofit/>
          </a:bodyPr>
          <a:lstStyle/>
          <a:p>
            <a:r>
              <a:rPr lang="en-US" sz="2200" b="1" i="1" u="sng" dirty="0"/>
              <a:t>The benefits of participating as an interested party</a:t>
            </a:r>
            <a:br>
              <a:rPr lang="en-US" sz="2200" b="1" i="1" u="sng" dirty="0"/>
            </a:br>
            <a:endParaRPr lang="en-US" sz="2200" dirty="0"/>
          </a:p>
        </p:txBody>
      </p:sp>
      <p:sp>
        <p:nvSpPr>
          <p:cNvPr id="2" name="Text Placeholder 1"/>
          <p:cNvSpPr>
            <a:spLocks noGrp="1"/>
          </p:cNvSpPr>
          <p:nvPr>
            <p:ph type="body" idx="1"/>
          </p:nvPr>
        </p:nvSpPr>
        <p:spPr>
          <a:xfrm>
            <a:off x="669727" y="1339453"/>
            <a:ext cx="7804547" cy="4902398"/>
          </a:xfrm>
        </p:spPr>
        <p:txBody>
          <a:bodyPr>
            <a:normAutofit lnSpcReduction="10000"/>
          </a:bodyPr>
          <a:lstStyle/>
          <a:p>
            <a:pPr>
              <a:spcBef>
                <a:spcPts val="844"/>
              </a:spcBef>
            </a:pPr>
            <a:r>
              <a:rPr lang="en-US" dirty="0" smtClean="0"/>
              <a:t>Accelerate </a:t>
            </a:r>
            <a:r>
              <a:rPr lang="en-US" dirty="0"/>
              <a:t>ability for businesses to operate </a:t>
            </a:r>
          </a:p>
          <a:p>
            <a:pPr>
              <a:spcBef>
                <a:spcPts val="844"/>
              </a:spcBef>
            </a:pPr>
            <a:r>
              <a:rPr lang="en-US" dirty="0"/>
              <a:t>Creation of consistent policies statewide</a:t>
            </a:r>
          </a:p>
          <a:p>
            <a:pPr>
              <a:spcBef>
                <a:spcPts val="844"/>
              </a:spcBef>
            </a:pPr>
            <a:r>
              <a:rPr lang="en-US" dirty="0"/>
              <a:t>Subject matter experts collaborate to develop policies with practical applications</a:t>
            </a:r>
          </a:p>
          <a:p>
            <a:pPr lvl="1">
              <a:spcBef>
                <a:spcPts val="844"/>
              </a:spcBef>
            </a:pPr>
            <a:r>
              <a:rPr lang="en-US" dirty="0"/>
              <a:t>Standards would be verified and tested at Oregon test ranges</a:t>
            </a:r>
          </a:p>
          <a:p>
            <a:pPr lvl="1">
              <a:spcBef>
                <a:spcPts val="844"/>
              </a:spcBef>
            </a:pPr>
            <a:r>
              <a:rPr lang="en-US" dirty="0"/>
              <a:t>Subsequent testing opportunities outside test ranges</a:t>
            </a:r>
          </a:p>
          <a:p>
            <a:pPr>
              <a:spcBef>
                <a:spcPts val="844"/>
              </a:spcBef>
            </a:pPr>
            <a:r>
              <a:rPr lang="en-US" dirty="0"/>
              <a:t>Attract new businesses to Oregon </a:t>
            </a:r>
          </a:p>
          <a:p>
            <a:pPr>
              <a:spcBef>
                <a:spcPts val="844"/>
              </a:spcBef>
            </a:pPr>
            <a:r>
              <a:rPr lang="en-US" dirty="0"/>
              <a:t>Test technology</a:t>
            </a:r>
          </a:p>
          <a:p>
            <a:endParaRPr lang="en-US" dirty="0"/>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2172" y="160735"/>
            <a:ext cx="2106337"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8144699"/>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96766" y="178594"/>
            <a:ext cx="5777508" cy="1518047"/>
          </a:xfrm>
        </p:spPr>
        <p:txBody>
          <a:bodyPr>
            <a:normAutofit/>
          </a:bodyPr>
          <a:lstStyle/>
          <a:p>
            <a:r>
              <a:rPr lang="en-US" sz="3400" b="1" i="1" u="sng" dirty="0">
                <a:latin typeface="Calibri"/>
                <a:ea typeface="Calibri"/>
                <a:cs typeface="Times New Roman"/>
              </a:rPr>
              <a:t>Unique opportunity in Oregon</a:t>
            </a:r>
            <a:br>
              <a:rPr lang="en-US" sz="3400" b="1" i="1" u="sng" dirty="0">
                <a:latin typeface="Calibri"/>
                <a:ea typeface="Calibri"/>
                <a:cs typeface="Times New Roman"/>
              </a:rPr>
            </a:br>
            <a:endParaRPr lang="en-US" sz="3400" dirty="0"/>
          </a:p>
        </p:txBody>
      </p:sp>
      <p:sp>
        <p:nvSpPr>
          <p:cNvPr id="2" name="Text Placeholder 1"/>
          <p:cNvSpPr>
            <a:spLocks noGrp="1"/>
          </p:cNvSpPr>
          <p:nvPr>
            <p:ph type="body" idx="1"/>
          </p:nvPr>
        </p:nvSpPr>
        <p:spPr>
          <a:xfrm>
            <a:off x="669727" y="1178719"/>
            <a:ext cx="7804547" cy="4848820"/>
          </a:xfrm>
        </p:spPr>
        <p:txBody>
          <a:bodyPr anchor="t">
            <a:noAutofit/>
          </a:bodyPr>
          <a:lstStyle/>
          <a:p>
            <a:pPr marL="241093" indent="-241093">
              <a:lnSpc>
                <a:spcPct val="115000"/>
              </a:lnSpc>
              <a:spcBef>
                <a:spcPts val="844"/>
              </a:spcBef>
              <a:buFont typeface="Symbol"/>
              <a:buChar char=""/>
            </a:pPr>
            <a:r>
              <a:rPr lang="en-US" sz="1400" dirty="0">
                <a:latin typeface="Calibri"/>
                <a:ea typeface="Calibri"/>
                <a:cs typeface="Times New Roman"/>
              </a:rPr>
              <a:t>UAS industry is emerging technology that is coming  (ready or not!)</a:t>
            </a:r>
          </a:p>
          <a:p>
            <a:pPr marL="241093" indent="-241093">
              <a:lnSpc>
                <a:spcPct val="115000"/>
              </a:lnSpc>
              <a:spcBef>
                <a:spcPts val="844"/>
              </a:spcBef>
              <a:buFont typeface="Symbol"/>
              <a:buChar char=""/>
            </a:pPr>
            <a:r>
              <a:rPr lang="en-US" sz="1400" dirty="0">
                <a:latin typeface="Calibri"/>
                <a:ea typeface="Calibri"/>
                <a:cs typeface="Times New Roman"/>
              </a:rPr>
              <a:t>Potential for high value investment in Oregon Economy</a:t>
            </a:r>
          </a:p>
          <a:p>
            <a:pPr marL="553621" lvl="1" indent="-241093">
              <a:lnSpc>
                <a:spcPct val="115000"/>
              </a:lnSpc>
              <a:spcBef>
                <a:spcPts val="844"/>
              </a:spcBef>
              <a:buFont typeface="Symbol"/>
              <a:buChar char=""/>
            </a:pPr>
            <a:r>
              <a:rPr lang="en-US" sz="1400" dirty="0">
                <a:latin typeface="Calibri"/>
                <a:ea typeface="Calibri"/>
                <a:cs typeface="Times New Roman"/>
              </a:rPr>
              <a:t>Successful testing at Pendleton and Near Space</a:t>
            </a:r>
          </a:p>
          <a:p>
            <a:pPr marL="553621" lvl="1" indent="-241093">
              <a:lnSpc>
                <a:spcPct val="115000"/>
              </a:lnSpc>
              <a:spcBef>
                <a:spcPts val="844"/>
              </a:spcBef>
              <a:buFont typeface="Symbol"/>
              <a:buChar char=""/>
            </a:pPr>
            <a:r>
              <a:rPr lang="en-US" sz="1400" dirty="0">
                <a:latin typeface="Calibri"/>
                <a:ea typeface="Calibri"/>
                <a:cs typeface="Times New Roman"/>
              </a:rPr>
              <a:t>Warm Springs training  center</a:t>
            </a:r>
          </a:p>
          <a:p>
            <a:pPr marL="553621" lvl="1" indent="-241093">
              <a:lnSpc>
                <a:spcPct val="115000"/>
              </a:lnSpc>
              <a:spcBef>
                <a:spcPts val="844"/>
              </a:spcBef>
              <a:buFont typeface="Symbol"/>
              <a:buChar char=""/>
            </a:pPr>
            <a:r>
              <a:rPr lang="en-US" sz="1400" dirty="0">
                <a:latin typeface="Calibri"/>
                <a:ea typeface="Calibri"/>
                <a:cs typeface="Times New Roman"/>
              </a:rPr>
              <a:t>125+ companies in Oregon already</a:t>
            </a:r>
          </a:p>
          <a:p>
            <a:pPr marL="553621" lvl="1" indent="-241093">
              <a:lnSpc>
                <a:spcPct val="115000"/>
              </a:lnSpc>
              <a:spcBef>
                <a:spcPts val="844"/>
              </a:spcBef>
              <a:buFont typeface="Symbol"/>
              <a:buChar char=""/>
            </a:pPr>
            <a:r>
              <a:rPr lang="en-US" sz="1400" dirty="0">
                <a:latin typeface="Calibri"/>
                <a:ea typeface="Calibri"/>
                <a:cs typeface="Times New Roman"/>
              </a:rPr>
              <a:t>New company just moved from Australia to Hood River to make engines for INSITU</a:t>
            </a:r>
          </a:p>
          <a:p>
            <a:pPr marL="241093" indent="-241093">
              <a:lnSpc>
                <a:spcPct val="115000"/>
              </a:lnSpc>
              <a:spcBef>
                <a:spcPts val="844"/>
              </a:spcBef>
              <a:buFont typeface="Symbol"/>
              <a:buChar char=""/>
            </a:pPr>
            <a:r>
              <a:rPr lang="en-US" sz="1400" dirty="0">
                <a:latin typeface="Calibri"/>
                <a:ea typeface="Calibri"/>
                <a:cs typeface="Times New Roman"/>
              </a:rPr>
              <a:t>Department of Aviation has existing state statutory authority for creation of airways.</a:t>
            </a:r>
          </a:p>
          <a:p>
            <a:pPr marL="241093" indent="-241093">
              <a:lnSpc>
                <a:spcPct val="115000"/>
              </a:lnSpc>
              <a:spcBef>
                <a:spcPts val="844"/>
              </a:spcBef>
              <a:buFont typeface="Symbol"/>
              <a:buChar char=""/>
            </a:pPr>
            <a:r>
              <a:rPr lang="en-US" sz="1400" dirty="0">
                <a:latin typeface="Calibri"/>
                <a:ea typeface="Calibri"/>
                <a:cs typeface="Times New Roman"/>
              </a:rPr>
              <a:t>Three test ranges can take the lead for</a:t>
            </a:r>
          </a:p>
          <a:p>
            <a:pPr marL="642915" lvl="1" indent="-321457">
              <a:lnSpc>
                <a:spcPct val="115000"/>
              </a:lnSpc>
              <a:spcBef>
                <a:spcPts val="844"/>
              </a:spcBef>
              <a:buFont typeface="Wingdings" panose="05000000000000000000" pitchFamily="2" charset="2"/>
              <a:buChar char="§"/>
            </a:pPr>
            <a:r>
              <a:rPr lang="en-US" sz="1400" dirty="0">
                <a:latin typeface="Calibri"/>
                <a:ea typeface="Calibri"/>
                <a:cs typeface="Times New Roman"/>
              </a:rPr>
              <a:t>Validating technology and operational protocols</a:t>
            </a:r>
          </a:p>
          <a:p>
            <a:pPr marL="642915" lvl="1" indent="-321457">
              <a:lnSpc>
                <a:spcPct val="115000"/>
              </a:lnSpc>
              <a:spcBef>
                <a:spcPts val="844"/>
              </a:spcBef>
              <a:buFont typeface="Wingdings" panose="05000000000000000000" pitchFamily="2" charset="2"/>
              <a:buChar char="§"/>
            </a:pPr>
            <a:r>
              <a:rPr lang="en-US" sz="1400" dirty="0">
                <a:latin typeface="Calibri"/>
                <a:ea typeface="Calibri"/>
                <a:cs typeface="Times New Roman"/>
              </a:rPr>
              <a:t>Validating operator compliance with established policies and standards</a:t>
            </a:r>
          </a:p>
          <a:p>
            <a:pPr marL="642915" lvl="1" indent="-321457">
              <a:lnSpc>
                <a:spcPct val="115000"/>
              </a:lnSpc>
              <a:spcBef>
                <a:spcPts val="844"/>
              </a:spcBef>
              <a:buFont typeface="Wingdings" panose="05000000000000000000" pitchFamily="2" charset="2"/>
              <a:buChar char="§"/>
            </a:pPr>
            <a:r>
              <a:rPr lang="en-US" sz="1400" dirty="0">
                <a:latin typeface="Calibri"/>
                <a:ea typeface="Calibri"/>
                <a:cs typeface="Times New Roman"/>
              </a:rPr>
              <a:t>Providing UAS certification</a:t>
            </a:r>
          </a:p>
          <a:p>
            <a:pPr marL="241093" indent="-241093">
              <a:lnSpc>
                <a:spcPct val="115000"/>
              </a:lnSpc>
              <a:spcBef>
                <a:spcPts val="844"/>
              </a:spcBef>
              <a:buFont typeface="Symbol"/>
              <a:buChar char=""/>
            </a:pPr>
            <a:r>
              <a:rPr lang="en-US" sz="1400" dirty="0">
                <a:latin typeface="Calibri"/>
                <a:ea typeface="Calibri"/>
                <a:cs typeface="Times New Roman"/>
              </a:rPr>
              <a:t>UAS State preemption statute  and existing statutory authority</a:t>
            </a:r>
          </a:p>
          <a:p>
            <a:pPr marL="241093" indent="-241093">
              <a:lnSpc>
                <a:spcPct val="115000"/>
              </a:lnSpc>
              <a:spcBef>
                <a:spcPts val="844"/>
              </a:spcBef>
              <a:buFont typeface="Symbol"/>
              <a:buChar char=""/>
            </a:pPr>
            <a:r>
              <a:rPr lang="en-US" sz="1400" dirty="0">
                <a:latin typeface="Calibri"/>
                <a:ea typeface="Calibri"/>
                <a:cs typeface="Times New Roman"/>
              </a:rPr>
              <a:t>UAS workgroup that advises the Legislature</a:t>
            </a:r>
          </a:p>
          <a:p>
            <a:pPr marL="241093" indent="-241093">
              <a:lnSpc>
                <a:spcPct val="115000"/>
              </a:lnSpc>
              <a:spcBef>
                <a:spcPts val="844"/>
              </a:spcBef>
              <a:buFont typeface="Symbol"/>
              <a:buChar char=""/>
            </a:pPr>
            <a:r>
              <a:rPr lang="en-US" sz="1400" dirty="0">
                <a:latin typeface="Calibri"/>
                <a:ea typeface="Calibri"/>
                <a:cs typeface="Times New Roman"/>
              </a:rPr>
              <a:t>The lead is technology agnostic</a:t>
            </a:r>
          </a:p>
          <a:p>
            <a:pPr marL="241093" indent="-241093">
              <a:lnSpc>
                <a:spcPct val="115000"/>
              </a:lnSpc>
              <a:spcBef>
                <a:spcPts val="844"/>
              </a:spcBef>
              <a:buFont typeface="Symbol"/>
              <a:buChar char=""/>
            </a:pPr>
            <a:r>
              <a:rPr lang="en-US" sz="1400" dirty="0">
                <a:latin typeface="Calibri"/>
                <a:ea typeface="Calibri"/>
                <a:cs typeface="Times New Roman"/>
              </a:rPr>
              <a:t>Participation by five members of the FAA UAS-ID Remote ID and Tracking ARC</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7157"/>
            <a:ext cx="2214563" cy="902557"/>
          </a:xfrm>
          <a:prstGeom prst="rect">
            <a:avLst/>
          </a:prstGeom>
        </p:spPr>
      </p:pic>
    </p:spTree>
    <p:extLst>
      <p:ext uri="{BB962C8B-B14F-4D97-AF65-F5344CB8AC3E}">
        <p14:creationId xmlns:p14="http://schemas.microsoft.com/office/powerpoint/2010/main" val="3321274975"/>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Consent </a:t>
            </a:r>
            <a:r>
              <a:rPr lang="en-US" dirty="0"/>
              <a:t>Agenda</a:t>
            </a:r>
            <a:br>
              <a:rPr lang="en-US" dirty="0"/>
            </a:br>
            <a:endParaRPr lang="en-US" dirty="0"/>
          </a:p>
        </p:txBody>
      </p:sp>
      <p:sp>
        <p:nvSpPr>
          <p:cNvPr id="3" name="Content Placeholder 2"/>
          <p:cNvSpPr>
            <a:spLocks noGrp="1"/>
          </p:cNvSpPr>
          <p:nvPr>
            <p:ph idx="1"/>
          </p:nvPr>
        </p:nvSpPr>
        <p:spPr/>
        <p:txBody>
          <a:bodyPr/>
          <a:lstStyle/>
          <a:p>
            <a:pPr>
              <a:buFontTx/>
              <a:buChar char="-"/>
            </a:pPr>
            <a:r>
              <a:rPr lang="en-US" b="1" dirty="0" smtClean="0"/>
              <a:t>October 19, 2017 Board Meeting Minutes</a:t>
            </a:r>
          </a:p>
          <a:p>
            <a:pPr>
              <a:buFontTx/>
              <a:buChar char="-"/>
            </a:pPr>
            <a:r>
              <a:rPr lang="en-US" b="1" dirty="0" smtClean="0"/>
              <a:t>Next Aviation Board Meeting-</a:t>
            </a:r>
          </a:p>
          <a:p>
            <a:pPr>
              <a:buFontTx/>
              <a:buChar char="-"/>
            </a:pPr>
            <a:r>
              <a:rPr lang="en-US" b="1" u="sng" dirty="0" smtClean="0"/>
              <a:t>Potential Date and Location </a:t>
            </a:r>
          </a:p>
          <a:p>
            <a:pPr>
              <a:buFontTx/>
              <a:buChar char="-"/>
            </a:pPr>
            <a:r>
              <a:rPr lang="en-US" b="1" dirty="0" smtClean="0"/>
              <a:t>2</a:t>
            </a:r>
            <a:r>
              <a:rPr lang="en-US" b="1" baseline="30000" dirty="0" smtClean="0"/>
              <a:t>nd</a:t>
            </a:r>
            <a:r>
              <a:rPr lang="en-US" b="1" dirty="0" smtClean="0"/>
              <a:t> Day of OAMA Conference, Feb 13th</a:t>
            </a:r>
          </a:p>
          <a:p>
            <a:pPr>
              <a:buFontTx/>
              <a:buChar char="-"/>
            </a:pPr>
            <a:r>
              <a:rPr lang="en-US" b="1" dirty="0" smtClean="0"/>
              <a:t>Location- Salem Convention Center</a:t>
            </a:r>
          </a:p>
          <a:p>
            <a:pPr>
              <a:buFontTx/>
              <a:buChar char="-"/>
            </a:pPr>
            <a:r>
              <a:rPr lang="en-US" b="1" dirty="0" smtClean="0"/>
              <a:t>Director’s Calendar</a:t>
            </a:r>
          </a:p>
          <a:p>
            <a:pPr marL="0" indent="0">
              <a:buNone/>
            </a:pPr>
            <a:endParaRPr lang="en-US" sz="2800" b="1" dirty="0" smtClean="0"/>
          </a:p>
          <a:p>
            <a:pPr marL="0" indent="0">
              <a:buNone/>
            </a:pPr>
            <a:endParaRPr lang="en-US"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5562600"/>
            <a:ext cx="206057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27827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1"/>
          </p:nvPr>
        </p:nvSpPr>
        <p:spPr>
          <a:xfrm>
            <a:off x="660797" y="1071562"/>
            <a:ext cx="3750469" cy="5357813"/>
          </a:xfrm>
        </p:spPr>
        <p:txBody>
          <a:bodyPr>
            <a:normAutofit/>
          </a:bodyPr>
          <a:lstStyle/>
          <a:p>
            <a:pPr marL="0" indent="0">
              <a:buNone/>
            </a:pPr>
            <a:r>
              <a:rPr lang="en-US" b="1" dirty="0" smtClean="0"/>
              <a:t>Due </a:t>
            </a:r>
            <a:r>
              <a:rPr lang="en-US" b="1" dirty="0"/>
              <a:t>Dates</a:t>
            </a:r>
          </a:p>
          <a:p>
            <a:pPr lvl="1">
              <a:spcBef>
                <a:spcPts val="844"/>
              </a:spcBef>
            </a:pPr>
            <a:r>
              <a:rPr lang="en-US" dirty="0" smtClean="0"/>
              <a:t>information and company background statement received Dec 22, 2017</a:t>
            </a:r>
          </a:p>
          <a:p>
            <a:pPr lvl="1">
              <a:spcBef>
                <a:spcPts val="844"/>
              </a:spcBef>
            </a:pPr>
            <a:r>
              <a:rPr lang="en-US" dirty="0" smtClean="0"/>
              <a:t>Draft sent out for review Dec 28, 2017</a:t>
            </a:r>
          </a:p>
          <a:p>
            <a:pPr lvl="1">
              <a:spcBef>
                <a:spcPts val="844"/>
              </a:spcBef>
            </a:pPr>
            <a:r>
              <a:rPr lang="en-US" dirty="0" smtClean="0"/>
              <a:t>Edits/inputs received by Jan 2, 2018 </a:t>
            </a:r>
          </a:p>
          <a:p>
            <a:pPr lvl="1">
              <a:spcBef>
                <a:spcPts val="844"/>
              </a:spcBef>
            </a:pPr>
            <a:r>
              <a:rPr lang="en-US" dirty="0" smtClean="0"/>
              <a:t>Executed agreements between companies and ODA received January 3, 2018.</a:t>
            </a:r>
          </a:p>
          <a:p>
            <a:pPr lvl="1">
              <a:spcBef>
                <a:spcPts val="844"/>
              </a:spcBef>
            </a:pPr>
            <a:r>
              <a:rPr lang="en-US" dirty="0" smtClean="0"/>
              <a:t>ODA submitted Volumes III through VI to FAA </a:t>
            </a:r>
            <a:r>
              <a:rPr lang="en-US" strike="sngStrike" dirty="0" smtClean="0"/>
              <a:t>Jan 3, 2018</a:t>
            </a:r>
            <a:endParaRPr lang="en-US" strike="sngStrike" dirty="0"/>
          </a:p>
        </p:txBody>
      </p:sp>
      <p:sp>
        <p:nvSpPr>
          <p:cNvPr id="8" name="TextBox 7"/>
          <p:cNvSpPr txBox="1"/>
          <p:nvPr/>
        </p:nvSpPr>
        <p:spPr>
          <a:xfrm>
            <a:off x="4871136" y="589359"/>
            <a:ext cx="3849086" cy="331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5717" tIns="35717" rIns="35717" bIns="35717" numCol="1" spcCol="26788" rtlCol="0" anchor="ctr">
            <a:spAutoFit/>
          </a:bodyPr>
          <a:lstStyle/>
          <a:p>
            <a:pPr algn="ctr" defTabSz="410751" hangingPunct="0"/>
            <a:r>
              <a:rPr lang="en-US" sz="1700" b="1" dirty="0">
                <a:solidFill>
                  <a:srgbClr val="000000"/>
                </a:solidFill>
                <a:latin typeface="Helvetica Neue"/>
                <a:ea typeface="Helvetica Neue"/>
                <a:cs typeface="Helvetica Neue"/>
                <a:sym typeface="Helvetica Neue"/>
              </a:rPr>
              <a:t>IPP Members, as of January 4, 2018</a:t>
            </a:r>
          </a:p>
        </p:txBody>
      </p:sp>
      <p:graphicFrame>
        <p:nvGraphicFramePr>
          <p:cNvPr id="2" name="Object 1"/>
          <p:cNvGraphicFramePr>
            <a:graphicFrameLocks noChangeAspect="1"/>
          </p:cNvGraphicFramePr>
          <p:nvPr>
            <p:extLst>
              <p:ext uri="{D42A27DB-BD31-4B8C-83A1-F6EECF244321}">
                <p14:modId xmlns:p14="http://schemas.microsoft.com/office/powerpoint/2010/main" val="1774573394"/>
              </p:ext>
            </p:extLst>
          </p:nvPr>
        </p:nvGraphicFramePr>
        <p:xfrm>
          <a:off x="5214937" y="1071563"/>
          <a:ext cx="3375422" cy="5306477"/>
        </p:xfrm>
        <a:graphic>
          <a:graphicData uri="http://schemas.openxmlformats.org/presentationml/2006/ole">
            <mc:AlternateContent xmlns:mc="http://schemas.openxmlformats.org/markup-compatibility/2006">
              <mc:Choice xmlns:v="urn:schemas-microsoft-com:vml" Requires="v">
                <p:oleObj spid="_x0000_s5132" name="Worksheet" r:id="rId3" imgW="4095756" imgH="6438960" progId="Excel.Sheet.12">
                  <p:embed/>
                </p:oleObj>
              </mc:Choice>
              <mc:Fallback>
                <p:oleObj name="Worksheet" r:id="rId3" imgW="4095756" imgH="6438960" progId="Excel.Sheet.12">
                  <p:embed/>
                  <p:pic>
                    <p:nvPicPr>
                      <p:cNvPr id="0" name=""/>
                      <p:cNvPicPr/>
                      <p:nvPr/>
                    </p:nvPicPr>
                    <p:blipFill>
                      <a:blip r:embed="rId4"/>
                      <a:stretch>
                        <a:fillRect/>
                      </a:stretch>
                    </p:blipFill>
                    <p:spPr>
                      <a:xfrm>
                        <a:off x="5214937" y="1071563"/>
                        <a:ext cx="3375422" cy="5306477"/>
                      </a:xfrm>
                      <a:prstGeom prst="rect">
                        <a:avLst/>
                      </a:prstGeom>
                    </p:spPr>
                  </p:pic>
                </p:oleObj>
              </mc:Fallback>
            </mc:AlternateContent>
          </a:graphicData>
        </a:graphic>
      </p:graphicFrame>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5015" y="138081"/>
            <a:ext cx="2214563" cy="902557"/>
          </a:xfrm>
          <a:prstGeom prst="rect">
            <a:avLst/>
          </a:prstGeom>
        </p:spPr>
      </p:pic>
    </p:spTree>
    <p:extLst>
      <p:ext uri="{BB962C8B-B14F-4D97-AF65-F5344CB8AC3E}">
        <p14:creationId xmlns:p14="http://schemas.microsoft.com/office/powerpoint/2010/main" val="2428564831"/>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68141" y="178594"/>
            <a:ext cx="6206133" cy="1107281"/>
          </a:xfrm>
        </p:spPr>
        <p:txBody>
          <a:bodyPr/>
          <a:lstStyle/>
          <a:p>
            <a:r>
              <a:rPr lang="en-US" dirty="0" smtClean="0"/>
              <a:t>Next Steps</a:t>
            </a:r>
            <a:endParaRPr lang="en-US" dirty="0"/>
          </a:p>
        </p:txBody>
      </p:sp>
      <p:sp>
        <p:nvSpPr>
          <p:cNvPr id="4" name="Text Placeholder 3"/>
          <p:cNvSpPr>
            <a:spLocks noGrp="1"/>
          </p:cNvSpPr>
          <p:nvPr>
            <p:ph type="body" sz="half" idx="1"/>
          </p:nvPr>
        </p:nvSpPr>
        <p:spPr>
          <a:xfrm>
            <a:off x="446484" y="1285875"/>
            <a:ext cx="3847038" cy="4822031"/>
          </a:xfrm>
        </p:spPr>
        <p:txBody>
          <a:bodyPr anchor="t">
            <a:normAutofit fontScale="92500" lnSpcReduction="20000"/>
          </a:bodyPr>
          <a:lstStyle/>
          <a:p>
            <a:pPr>
              <a:spcBef>
                <a:spcPts val="844"/>
              </a:spcBef>
            </a:pPr>
            <a:r>
              <a:rPr lang="en-US" dirty="0" smtClean="0"/>
              <a:t>If selected for UAS IPP, convene members for implementation</a:t>
            </a:r>
          </a:p>
          <a:p>
            <a:pPr>
              <a:spcBef>
                <a:spcPts val="844"/>
              </a:spcBef>
            </a:pPr>
            <a:r>
              <a:rPr lang="en-US" dirty="0" smtClean="0"/>
              <a:t>Develop Strategic </a:t>
            </a:r>
            <a:r>
              <a:rPr lang="en-US" dirty="0"/>
              <a:t>Plan for UAS in Oregon</a:t>
            </a:r>
          </a:p>
          <a:p>
            <a:pPr>
              <a:spcBef>
                <a:spcPts val="844"/>
              </a:spcBef>
            </a:pPr>
            <a:r>
              <a:rPr lang="en-US" dirty="0" smtClean="0"/>
              <a:t>Must have sustainable funding</a:t>
            </a:r>
          </a:p>
          <a:p>
            <a:pPr lvl="1">
              <a:spcBef>
                <a:spcPts val="844"/>
              </a:spcBef>
            </a:pPr>
            <a:r>
              <a:rPr lang="en-US" sz="1700" dirty="0"/>
              <a:t>Submitted High Impact Opportunity Program grant to Business Oregon/Oregon Inc.</a:t>
            </a:r>
          </a:p>
          <a:p>
            <a:pPr lvl="2">
              <a:spcBef>
                <a:spcPts val="844"/>
              </a:spcBef>
            </a:pPr>
            <a:r>
              <a:rPr lang="en-US" sz="1700" dirty="0"/>
              <a:t>$1million dollar request</a:t>
            </a:r>
          </a:p>
          <a:p>
            <a:pPr lvl="2">
              <a:spcBef>
                <a:spcPts val="844"/>
              </a:spcBef>
            </a:pPr>
            <a:r>
              <a:rPr lang="en-US" sz="1700" dirty="0"/>
              <a:t>Decision in February</a:t>
            </a:r>
          </a:p>
          <a:p>
            <a:pPr lvl="2">
              <a:spcBef>
                <a:spcPts val="844"/>
              </a:spcBef>
            </a:pPr>
            <a:r>
              <a:rPr lang="en-US" sz="1700" u="sng" dirty="0"/>
              <a:t>Requires Board Vote</a:t>
            </a:r>
          </a:p>
          <a:p>
            <a:pPr lvl="2">
              <a:spcBef>
                <a:spcPts val="844"/>
              </a:spcBef>
            </a:pPr>
            <a:r>
              <a:rPr lang="en-US" sz="1700" dirty="0"/>
              <a:t>Requires Legislative approval</a:t>
            </a:r>
          </a:p>
          <a:p>
            <a:pPr lvl="2">
              <a:spcBef>
                <a:spcPts val="844"/>
              </a:spcBef>
            </a:pPr>
            <a:r>
              <a:rPr lang="en-US" sz="1700" dirty="0"/>
              <a:t>Metrics</a:t>
            </a:r>
          </a:p>
          <a:p>
            <a:pPr lvl="3">
              <a:spcBef>
                <a:spcPts val="844"/>
              </a:spcBef>
            </a:pPr>
            <a:r>
              <a:rPr lang="en-US" sz="1700" dirty="0"/>
              <a:t>Create 60 jobs</a:t>
            </a:r>
          </a:p>
          <a:p>
            <a:pPr lvl="3">
              <a:spcBef>
                <a:spcPts val="844"/>
              </a:spcBef>
            </a:pPr>
            <a:r>
              <a:rPr lang="en-US" sz="1700" dirty="0"/>
              <a:t>Attract/create 6 new businesses to Oregon</a:t>
            </a:r>
          </a:p>
          <a:p>
            <a:pPr lvl="1">
              <a:spcBef>
                <a:spcPts val="844"/>
              </a:spcBef>
            </a:pPr>
            <a:endParaRPr lang="en-US" sz="1700" dirty="0"/>
          </a:p>
        </p:txBody>
      </p:sp>
      <p:sp>
        <p:nvSpPr>
          <p:cNvPr id="5" name="TextBox 4"/>
          <p:cNvSpPr txBox="1"/>
          <p:nvPr/>
        </p:nvSpPr>
        <p:spPr>
          <a:xfrm>
            <a:off x="5177169" y="1820696"/>
            <a:ext cx="254874" cy="33374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5717" tIns="35717" rIns="35717" bIns="35717" numCol="1" spcCol="26788" rtlCol="0" anchor="ctr">
            <a:spAutoFit/>
          </a:bodyPr>
          <a:lstStyle/>
          <a:p>
            <a:pPr algn="ctr" defTabSz="410751" hangingPunct="0"/>
            <a:r>
              <a:rPr lang="en-US" sz="1700" b="1" dirty="0">
                <a:solidFill>
                  <a:srgbClr val="000000"/>
                </a:solidFill>
                <a:latin typeface="Helvetica Neue"/>
                <a:ea typeface="Helvetica Neue"/>
                <a:cs typeface="Helvetica Neue"/>
                <a:sym typeface="Helvetica Neue"/>
              </a:rPr>
              <a:t>   </a:t>
            </a:r>
          </a:p>
        </p:txBody>
      </p:sp>
      <p:pic>
        <p:nvPicPr>
          <p:cNvPr id="1026" name="Picture 2" descr="Image result for scan eagle dr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0180" y="1500188"/>
            <a:ext cx="3544398" cy="2303859"/>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4" descr="Image result for quadrotor drone"/>
          <p:cNvSpPr>
            <a:spLocks noChangeAspect="1" noChangeArrowheads="1"/>
          </p:cNvSpPr>
          <p:nvPr/>
        </p:nvSpPr>
        <p:spPr bwMode="auto">
          <a:xfrm>
            <a:off x="109388" y="-101575"/>
            <a:ext cx="214313" cy="21431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4291" tIns="32146" rIns="64291" bIns="32146" numCol="1" anchor="t" anchorCtr="0" compatLnSpc="1">
            <a:prstTxWarp prst="textNoShape">
              <a:avLst/>
            </a:prstTxWarp>
          </a:bodyPr>
          <a:lstStyle/>
          <a:p>
            <a:endParaRPr lang="en-US" dirty="0"/>
          </a:p>
        </p:txBody>
      </p:sp>
      <p:pic>
        <p:nvPicPr>
          <p:cNvPr id="1030" name="Picture 6" descr="Image result for quadrotor dro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0180" y="4125516"/>
            <a:ext cx="3544398" cy="232566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07157"/>
            <a:ext cx="2214563" cy="902557"/>
          </a:xfrm>
          <a:prstGeom prst="rect">
            <a:avLst/>
          </a:prstGeom>
        </p:spPr>
      </p:pic>
    </p:spTree>
    <p:extLst>
      <p:ext uri="{BB962C8B-B14F-4D97-AF65-F5344CB8AC3E}">
        <p14:creationId xmlns:p14="http://schemas.microsoft.com/office/powerpoint/2010/main" val="1774846878"/>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96766" y="178594"/>
            <a:ext cx="5777508" cy="1518047"/>
          </a:xfrm>
        </p:spPr>
        <p:txBody>
          <a:bodyPr>
            <a:normAutofit/>
          </a:bodyPr>
          <a:lstStyle/>
          <a:p>
            <a:r>
              <a:rPr lang="en-US" sz="3400" b="1" i="1" u="sng" dirty="0">
                <a:latin typeface="Calibri"/>
                <a:ea typeface="Calibri"/>
                <a:cs typeface="Times New Roman"/>
              </a:rPr>
              <a:t>Grant Distribution</a:t>
            </a:r>
            <a:br>
              <a:rPr lang="en-US" sz="3400" b="1" i="1" u="sng" dirty="0">
                <a:latin typeface="Calibri"/>
                <a:ea typeface="Calibri"/>
                <a:cs typeface="Times New Roman"/>
              </a:rPr>
            </a:br>
            <a:endParaRPr lang="en-US" sz="3400" dirty="0"/>
          </a:p>
        </p:txBody>
      </p:sp>
      <p:sp>
        <p:nvSpPr>
          <p:cNvPr id="2" name="Text Placeholder 1"/>
          <p:cNvSpPr>
            <a:spLocks noGrp="1"/>
          </p:cNvSpPr>
          <p:nvPr>
            <p:ph type="body" idx="1"/>
          </p:nvPr>
        </p:nvSpPr>
        <p:spPr>
          <a:xfrm>
            <a:off x="669727" y="1393031"/>
            <a:ext cx="7804547" cy="5160170"/>
          </a:xfrm>
        </p:spPr>
        <p:txBody>
          <a:bodyPr anchor="t">
            <a:noAutofit/>
          </a:bodyPr>
          <a:lstStyle/>
          <a:p>
            <a:pPr marL="0" indent="0">
              <a:lnSpc>
                <a:spcPct val="115000"/>
              </a:lnSpc>
              <a:spcBef>
                <a:spcPts val="0"/>
              </a:spcBef>
              <a:buNone/>
            </a:pPr>
            <a:r>
              <a:rPr lang="en-US" sz="2000" dirty="0" smtClean="0">
                <a:latin typeface="Calibri"/>
                <a:ea typeface="Calibri"/>
                <a:cs typeface="Times New Roman"/>
              </a:rPr>
              <a:t>40% to Range Support - $400k</a:t>
            </a:r>
          </a:p>
          <a:p>
            <a:pPr lvl="2">
              <a:lnSpc>
                <a:spcPct val="115000"/>
              </a:lnSpc>
              <a:spcBef>
                <a:spcPts val="0"/>
              </a:spcBef>
            </a:pPr>
            <a:r>
              <a:rPr lang="en-US" sz="2000" dirty="0" smtClean="0">
                <a:latin typeface="Calibri"/>
                <a:ea typeface="Calibri"/>
                <a:cs typeface="Times New Roman"/>
              </a:rPr>
              <a:t>Extends life of range managers</a:t>
            </a:r>
          </a:p>
          <a:p>
            <a:pPr lvl="2">
              <a:lnSpc>
                <a:spcPct val="115000"/>
              </a:lnSpc>
              <a:spcBef>
                <a:spcPts val="0"/>
              </a:spcBef>
            </a:pPr>
            <a:endParaRPr lang="en-US" sz="2000" dirty="0" smtClean="0">
              <a:latin typeface="Calibri"/>
              <a:ea typeface="Calibri"/>
              <a:cs typeface="Times New Roman"/>
            </a:endParaRPr>
          </a:p>
          <a:p>
            <a:pPr marL="0" indent="0">
              <a:lnSpc>
                <a:spcPct val="115000"/>
              </a:lnSpc>
              <a:spcBef>
                <a:spcPts val="0"/>
              </a:spcBef>
              <a:buNone/>
            </a:pPr>
            <a:r>
              <a:rPr lang="en-US" sz="2000" dirty="0" smtClean="0">
                <a:latin typeface="Calibri"/>
                <a:ea typeface="Calibri"/>
                <a:cs typeface="Times New Roman"/>
              </a:rPr>
              <a:t>25% for marketing consultant</a:t>
            </a:r>
          </a:p>
          <a:p>
            <a:pPr lvl="2">
              <a:lnSpc>
                <a:spcPct val="115000"/>
              </a:lnSpc>
              <a:spcBef>
                <a:spcPts val="0"/>
              </a:spcBef>
            </a:pPr>
            <a:r>
              <a:rPr lang="en-US" sz="2000" dirty="0" smtClean="0">
                <a:latin typeface="Calibri"/>
                <a:ea typeface="Calibri"/>
                <a:cs typeface="Times New Roman"/>
              </a:rPr>
              <a:t>Outsourcing this keeps ODA out of Business Development</a:t>
            </a:r>
          </a:p>
          <a:p>
            <a:pPr marL="0" indent="0">
              <a:lnSpc>
                <a:spcPct val="115000"/>
              </a:lnSpc>
              <a:spcBef>
                <a:spcPts val="0"/>
              </a:spcBef>
              <a:buNone/>
            </a:pPr>
            <a:endParaRPr lang="en-US" sz="2000" dirty="0" smtClean="0">
              <a:latin typeface="Calibri"/>
              <a:ea typeface="Calibri"/>
              <a:cs typeface="Times New Roman"/>
            </a:endParaRPr>
          </a:p>
          <a:p>
            <a:pPr marL="0" indent="0">
              <a:lnSpc>
                <a:spcPct val="115000"/>
              </a:lnSpc>
              <a:spcBef>
                <a:spcPts val="0"/>
              </a:spcBef>
              <a:buNone/>
            </a:pPr>
            <a:r>
              <a:rPr lang="en-US" sz="2000" dirty="0" smtClean="0">
                <a:latin typeface="Calibri"/>
                <a:ea typeface="Calibri"/>
                <a:cs typeface="Times New Roman"/>
              </a:rPr>
              <a:t>20% for staffing support</a:t>
            </a:r>
          </a:p>
          <a:p>
            <a:pPr lvl="2">
              <a:lnSpc>
                <a:spcPct val="115000"/>
              </a:lnSpc>
              <a:spcBef>
                <a:spcPts val="0"/>
              </a:spcBef>
            </a:pPr>
            <a:r>
              <a:rPr lang="en-US" sz="2000" dirty="0" smtClean="0">
                <a:latin typeface="Calibri"/>
                <a:ea typeface="Calibri"/>
                <a:cs typeface="Times New Roman"/>
              </a:rPr>
              <a:t>ODA not in a position to support IPP without staff and funding</a:t>
            </a:r>
          </a:p>
          <a:p>
            <a:pPr marL="0" indent="0">
              <a:lnSpc>
                <a:spcPct val="115000"/>
              </a:lnSpc>
              <a:spcBef>
                <a:spcPts val="0"/>
              </a:spcBef>
              <a:buNone/>
            </a:pPr>
            <a:endParaRPr lang="en-US" sz="2000" dirty="0" smtClean="0">
              <a:latin typeface="Calibri"/>
              <a:ea typeface="Calibri"/>
              <a:cs typeface="Times New Roman"/>
            </a:endParaRPr>
          </a:p>
          <a:p>
            <a:pPr marL="0" indent="0">
              <a:lnSpc>
                <a:spcPct val="115000"/>
              </a:lnSpc>
              <a:spcBef>
                <a:spcPts val="0"/>
              </a:spcBef>
              <a:buNone/>
            </a:pPr>
            <a:r>
              <a:rPr lang="en-US" sz="2000" dirty="0" smtClean="0">
                <a:latin typeface="Calibri"/>
                <a:ea typeface="Calibri"/>
                <a:cs typeface="Times New Roman"/>
              </a:rPr>
              <a:t>15% admin/software</a:t>
            </a:r>
          </a:p>
          <a:p>
            <a:pPr lvl="2">
              <a:lnSpc>
                <a:spcPct val="115000"/>
              </a:lnSpc>
              <a:spcBef>
                <a:spcPts val="0"/>
              </a:spcBef>
            </a:pPr>
            <a:r>
              <a:rPr lang="en-US" sz="2000" dirty="0" smtClean="0">
                <a:latin typeface="Calibri"/>
                <a:ea typeface="Calibri"/>
                <a:cs typeface="Times New Roman"/>
              </a:rPr>
              <a:t>Data collection</a:t>
            </a:r>
          </a:p>
          <a:p>
            <a:pPr lvl="2">
              <a:lnSpc>
                <a:spcPct val="115000"/>
              </a:lnSpc>
              <a:spcBef>
                <a:spcPts val="0"/>
              </a:spcBef>
            </a:pPr>
            <a:r>
              <a:rPr lang="en-US" sz="2000" dirty="0" smtClean="0">
                <a:latin typeface="Calibri"/>
                <a:ea typeface="Calibri"/>
                <a:cs typeface="Times New Roman"/>
              </a:rPr>
              <a:t>UTM development costs</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7157"/>
            <a:ext cx="2214563" cy="902557"/>
          </a:xfrm>
          <a:prstGeom prst="rect">
            <a:avLst/>
          </a:prstGeom>
        </p:spPr>
      </p:pic>
    </p:spTree>
    <p:extLst>
      <p:ext uri="{BB962C8B-B14F-4D97-AF65-F5344CB8AC3E}">
        <p14:creationId xmlns:p14="http://schemas.microsoft.com/office/powerpoint/2010/main" val="3496498248"/>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EcoNW Rural Air Service Study</a:t>
            </a:r>
            <a:endParaRPr lang="en-US" dirty="0"/>
          </a:p>
        </p:txBody>
      </p:sp>
      <p:sp>
        <p:nvSpPr>
          <p:cNvPr id="3" name="Content Placeholder 2"/>
          <p:cNvSpPr>
            <a:spLocks noGrp="1"/>
          </p:cNvSpPr>
          <p:nvPr>
            <p:ph idx="1"/>
          </p:nvPr>
        </p:nvSpPr>
        <p:spPr/>
        <p:txBody>
          <a:bodyPr/>
          <a:lstStyle/>
          <a:p>
            <a:pPr marL="0" indent="0" algn="ctr">
              <a:buNone/>
            </a:pPr>
            <a:endParaRPr lang="en-US" dirty="0" smtClean="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4780" y="5672667"/>
            <a:ext cx="2060575"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8062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VOTE- Accept Funds, UAS Test Range Funding</a:t>
            </a:r>
            <a:endParaRPr lang="en-US" dirty="0"/>
          </a:p>
        </p:txBody>
      </p:sp>
      <p:sp>
        <p:nvSpPr>
          <p:cNvPr id="3" name="Content Placeholder 2"/>
          <p:cNvSpPr>
            <a:spLocks noGrp="1"/>
          </p:cNvSpPr>
          <p:nvPr>
            <p:ph idx="1"/>
          </p:nvPr>
        </p:nvSpPr>
        <p:spPr/>
        <p:txBody>
          <a:bodyPr/>
          <a:lstStyle/>
          <a:p>
            <a:pPr algn="ctr"/>
            <a:r>
              <a:rPr lang="en-US" dirty="0" smtClean="0"/>
              <a:t>Up to $</a:t>
            </a:r>
            <a:r>
              <a:rPr lang="en-US" dirty="0" smtClean="0"/>
              <a:t>950,000</a:t>
            </a:r>
          </a:p>
          <a:p>
            <a:pPr algn="ctr"/>
            <a:r>
              <a:rPr lang="en-US" sz="2400" dirty="0"/>
              <a:t>SOAR </a:t>
            </a:r>
            <a:r>
              <a:rPr lang="en-US" sz="2400" dirty="0" smtClean="0"/>
              <a:t>will dissolve </a:t>
            </a:r>
            <a:r>
              <a:rPr lang="en-US" sz="2400" dirty="0"/>
              <a:t>as an entity as of January 31</a:t>
            </a:r>
            <a:r>
              <a:rPr lang="en-US" sz="2400" baseline="30000" dirty="0"/>
              <a:t>st</a:t>
            </a:r>
            <a:r>
              <a:rPr lang="en-US" sz="2400" dirty="0"/>
              <a:t> </a:t>
            </a:r>
            <a:r>
              <a:rPr lang="en-US" sz="2400" dirty="0" smtClean="0"/>
              <a:t>2018</a:t>
            </a:r>
          </a:p>
          <a:p>
            <a:pPr algn="ctr"/>
            <a:r>
              <a:rPr lang="en-US" sz="2400" dirty="0"/>
              <a:t>February Session request legislative approval to increase limitation</a:t>
            </a:r>
          </a:p>
          <a:p>
            <a:pPr algn="ctr"/>
            <a:endParaRPr lang="en-US" dirty="0" smtClean="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4780" y="5672667"/>
            <a:ext cx="2060575"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48714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VOTE- $1 Million High Impact Opportunity Grant</a:t>
            </a:r>
            <a:endParaRPr lang="en-US" dirty="0"/>
          </a:p>
        </p:txBody>
      </p:sp>
      <p:sp>
        <p:nvSpPr>
          <p:cNvPr id="3" name="Content Placeholder 2"/>
          <p:cNvSpPr>
            <a:spLocks noGrp="1"/>
          </p:cNvSpPr>
          <p:nvPr>
            <p:ph idx="1"/>
          </p:nvPr>
        </p:nvSpPr>
        <p:spPr/>
        <p:txBody>
          <a:bodyPr/>
          <a:lstStyle/>
          <a:p>
            <a:pPr algn="ctr"/>
            <a:endParaRPr lang="en-US" dirty="0" smtClean="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4780" y="5672667"/>
            <a:ext cx="2060575"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19444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4375" y="304801"/>
            <a:ext cx="6608345" cy="1574436"/>
          </a:xfrm>
        </p:spPr>
        <p:txBody>
          <a:bodyPr>
            <a:normAutofit fontScale="90000"/>
          </a:bodyPr>
          <a:lstStyle/>
          <a:p>
            <a:r>
              <a:rPr lang="en-US" dirty="0"/>
              <a:t>Administration Division </a:t>
            </a:r>
            <a:r>
              <a:rPr lang="en-US" dirty="0" smtClean="0"/>
              <a:t>Update</a:t>
            </a:r>
            <a:br>
              <a:rPr lang="en-US" dirty="0" smtClean="0"/>
            </a:br>
            <a:r>
              <a:rPr lang="en-US" dirty="0" smtClean="0"/>
              <a:t>LAB Summary</a:t>
            </a:r>
            <a:r>
              <a:rPr lang="en-US" dirty="0"/>
              <a:t/>
            </a:r>
            <a:br>
              <a:rPr lang="en-US" dirty="0"/>
            </a:br>
            <a:endParaRPr lang="en-US" dirty="0"/>
          </a:p>
        </p:txBody>
      </p:sp>
      <p:sp>
        <p:nvSpPr>
          <p:cNvPr id="3" name="Content Placeholder 2"/>
          <p:cNvSpPr>
            <a:spLocks noGrp="1"/>
          </p:cNvSpPr>
          <p:nvPr>
            <p:ph idx="1"/>
          </p:nvPr>
        </p:nvSpPr>
        <p:spPr>
          <a:xfrm>
            <a:off x="838200" y="1772130"/>
            <a:ext cx="7467600" cy="3951337"/>
          </a:xfrm>
        </p:spPr>
        <p:txBody>
          <a:bodyPr>
            <a:normAutofit/>
          </a:bodyPr>
          <a:lstStyle/>
          <a:p>
            <a:endParaRPr lang="en-US" dirty="0"/>
          </a:p>
          <a:p>
            <a:endParaRPr lang="en-US"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33400"/>
            <a:ext cx="1755775" cy="712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Chart 4"/>
          <p:cNvGraphicFramePr>
            <a:graphicFrameLocks/>
          </p:cNvGraphicFramePr>
          <p:nvPr>
            <p:extLst>
              <p:ext uri="{D42A27DB-BD31-4B8C-83A1-F6EECF244321}">
                <p14:modId xmlns:p14="http://schemas.microsoft.com/office/powerpoint/2010/main" val="3972620862"/>
              </p:ext>
            </p:extLst>
          </p:nvPr>
        </p:nvGraphicFramePr>
        <p:xfrm>
          <a:off x="228600" y="1246188"/>
          <a:ext cx="7315199" cy="5230812"/>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7406360" y="2503438"/>
            <a:ext cx="1447800" cy="2308324"/>
          </a:xfrm>
          <a:prstGeom prst="rect">
            <a:avLst/>
          </a:prstGeom>
          <a:noFill/>
        </p:spPr>
        <p:txBody>
          <a:bodyPr wrap="square" rtlCol="0">
            <a:spAutoFit/>
          </a:bodyPr>
          <a:lstStyle/>
          <a:p>
            <a:r>
              <a:rPr lang="en-US" dirty="0" smtClean="0"/>
              <a:t>13-15 Total</a:t>
            </a:r>
          </a:p>
          <a:p>
            <a:r>
              <a:rPr lang="en-US" dirty="0" smtClean="0"/>
              <a:t>$10,972,491</a:t>
            </a:r>
          </a:p>
          <a:p>
            <a:endParaRPr lang="en-US" dirty="0"/>
          </a:p>
          <a:p>
            <a:r>
              <a:rPr lang="en-US" dirty="0" smtClean="0"/>
              <a:t>15-17 Total $20,483,639</a:t>
            </a:r>
          </a:p>
          <a:p>
            <a:endParaRPr lang="en-US" dirty="0"/>
          </a:p>
          <a:p>
            <a:r>
              <a:rPr lang="en-US" dirty="0" smtClean="0"/>
              <a:t>17-19 Total</a:t>
            </a:r>
          </a:p>
          <a:p>
            <a:r>
              <a:rPr lang="en-US" dirty="0" smtClean="0"/>
              <a:t>$22,030,766</a:t>
            </a:r>
            <a:endParaRPr lang="en-US" dirty="0"/>
          </a:p>
        </p:txBody>
      </p:sp>
    </p:spTree>
    <p:extLst>
      <p:ext uri="{BB962C8B-B14F-4D97-AF65-F5344CB8AC3E}">
        <p14:creationId xmlns:p14="http://schemas.microsoft.com/office/powerpoint/2010/main" val="13242704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4374" y="274638"/>
            <a:ext cx="6702425" cy="1143000"/>
          </a:xfrm>
        </p:spPr>
        <p:txBody>
          <a:bodyPr>
            <a:normAutofit fontScale="90000"/>
          </a:bodyPr>
          <a:lstStyle/>
          <a:p>
            <a:r>
              <a:rPr lang="en-US" dirty="0"/>
              <a:t>Administration Division Update</a:t>
            </a:r>
            <a:br>
              <a:rPr lang="en-US" dirty="0"/>
            </a:br>
            <a:r>
              <a:rPr lang="en-US" dirty="0" smtClean="0"/>
              <a:t>LAB Summary</a:t>
            </a:r>
            <a:endParaRPr lang="en-US" dirty="0"/>
          </a:p>
        </p:txBody>
      </p:sp>
      <p:sp>
        <p:nvSpPr>
          <p:cNvPr id="5" name="Content Placeholder 4"/>
          <p:cNvSpPr>
            <a:spLocks noGrp="1"/>
          </p:cNvSpPr>
          <p:nvPr>
            <p:ph idx="1"/>
          </p:nvPr>
        </p:nvSpPr>
        <p:spPr/>
        <p:txBody>
          <a:bodyPr>
            <a:normAutofit/>
          </a:bodyPr>
          <a:lstStyle/>
          <a:p>
            <a:endParaRPr lang="en-US" sz="2400" dirty="0" smtClean="0"/>
          </a:p>
          <a:p>
            <a:pPr marL="0" indent="0">
              <a:buNone/>
            </a:pPr>
            <a:endParaRPr lang="en-US" sz="2400" dirty="0"/>
          </a:p>
        </p:txBody>
      </p:sp>
      <p:graphicFrame>
        <p:nvGraphicFramePr>
          <p:cNvPr id="11" name="Chart 10"/>
          <p:cNvGraphicFramePr>
            <a:graphicFrameLocks/>
          </p:cNvGraphicFramePr>
          <p:nvPr>
            <p:extLst>
              <p:ext uri="{D42A27DB-BD31-4B8C-83A1-F6EECF244321}">
                <p14:modId xmlns:p14="http://schemas.microsoft.com/office/powerpoint/2010/main" val="3045451108"/>
              </p:ext>
            </p:extLst>
          </p:nvPr>
        </p:nvGraphicFramePr>
        <p:xfrm>
          <a:off x="16933" y="1524000"/>
          <a:ext cx="6079067" cy="5257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1"/>
          <p:cNvGraphicFramePr>
            <a:graphicFrameLocks/>
          </p:cNvGraphicFramePr>
          <p:nvPr>
            <p:extLst>
              <p:ext uri="{D42A27DB-BD31-4B8C-83A1-F6EECF244321}">
                <p14:modId xmlns:p14="http://schemas.microsoft.com/office/powerpoint/2010/main" val="1474153911"/>
              </p:ext>
            </p:extLst>
          </p:nvPr>
        </p:nvGraphicFramePr>
        <p:xfrm>
          <a:off x="5715000" y="2209800"/>
          <a:ext cx="3519488" cy="3352801"/>
        </p:xfrm>
        <a:graphic>
          <a:graphicData uri="http://schemas.openxmlformats.org/drawingml/2006/chart">
            <c:chart xmlns:c="http://schemas.openxmlformats.org/drawingml/2006/chart" xmlns:r="http://schemas.openxmlformats.org/officeDocument/2006/relationships" r:id="rId3"/>
          </a:graphicData>
        </a:graphic>
      </p:graphicFrame>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04800"/>
            <a:ext cx="1755775" cy="70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19629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274638"/>
            <a:ext cx="6172200" cy="1143000"/>
          </a:xfrm>
        </p:spPr>
        <p:txBody>
          <a:bodyPr>
            <a:normAutofit fontScale="90000"/>
          </a:bodyPr>
          <a:lstStyle/>
          <a:p>
            <a:r>
              <a:rPr lang="en-US" sz="4000" dirty="0">
                <a:solidFill>
                  <a:prstClr val="black"/>
                </a:solidFill>
              </a:rPr>
              <a:t>Administration Division </a:t>
            </a:r>
            <a:r>
              <a:rPr lang="en-US" sz="4000" dirty="0" smtClean="0">
                <a:solidFill>
                  <a:prstClr val="black"/>
                </a:solidFill>
              </a:rPr>
              <a:t>Update</a:t>
            </a:r>
            <a:br>
              <a:rPr lang="en-US" sz="4000" dirty="0" smtClean="0">
                <a:solidFill>
                  <a:prstClr val="black"/>
                </a:solidFill>
              </a:rPr>
            </a:br>
            <a:r>
              <a:rPr lang="en-US" sz="4000" dirty="0" smtClean="0">
                <a:solidFill>
                  <a:prstClr val="black"/>
                </a:solidFill>
              </a:rPr>
              <a:t>Staff Update</a:t>
            </a:r>
            <a:r>
              <a:rPr lang="en-US" sz="4000" dirty="0">
                <a:solidFill>
                  <a:prstClr val="black"/>
                </a:solidFill>
              </a:rPr>
              <a:t/>
            </a:r>
            <a:br>
              <a:rPr lang="en-US" sz="4000" dirty="0">
                <a:solidFill>
                  <a:prstClr val="black"/>
                </a:solidFill>
              </a:rPr>
            </a:br>
            <a:endParaRPr lang="en-US" dirty="0"/>
          </a:p>
        </p:txBody>
      </p:sp>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1228535"/>
            <a:ext cx="8001000" cy="558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404018"/>
            <a:ext cx="1755775" cy="70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92713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7391400"/>
          </a:xfrm>
          <a:prstGeom prst="rect">
            <a:avLst/>
          </a:prstGeom>
        </p:spPr>
      </p:pic>
      <p:sp>
        <p:nvSpPr>
          <p:cNvPr id="2" name="Title 1"/>
          <p:cNvSpPr>
            <a:spLocks noGrp="1"/>
          </p:cNvSpPr>
          <p:nvPr>
            <p:ph type="ctrTitle"/>
          </p:nvPr>
        </p:nvSpPr>
        <p:spPr>
          <a:xfrm>
            <a:off x="457200" y="1219200"/>
            <a:ext cx="7772400" cy="963313"/>
          </a:xfrm>
        </p:spPr>
        <p:txBody>
          <a:bodyPr/>
          <a:lstStyle/>
          <a:p>
            <a:r>
              <a:rPr lang="en-US" dirty="0" smtClean="0"/>
              <a:t>Oregon Department of Aviation</a:t>
            </a:r>
            <a:endParaRPr lang="en-US" dirty="0"/>
          </a:p>
        </p:txBody>
      </p:sp>
    </p:spTree>
    <p:extLst>
      <p:ext uri="{BB962C8B-B14F-4D97-AF65-F5344CB8AC3E}">
        <p14:creationId xmlns:p14="http://schemas.microsoft.com/office/powerpoint/2010/main" val="11501246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 y="101706"/>
            <a:ext cx="9143855" cy="67562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68457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b="32990"/>
          <a:stretch/>
        </p:blipFill>
        <p:spPr>
          <a:xfrm>
            <a:off x="0" y="0"/>
            <a:ext cx="9144000" cy="1762897"/>
          </a:xfrm>
          <a:prstGeom prst="rect">
            <a:avLst/>
          </a:prstGeom>
        </p:spPr>
      </p:pic>
      <p:sp>
        <p:nvSpPr>
          <p:cNvPr id="8" name="Content Placeholder 7"/>
          <p:cNvSpPr>
            <a:spLocks noGrp="1"/>
          </p:cNvSpPr>
          <p:nvPr>
            <p:ph sz="quarter" idx="4294967295"/>
          </p:nvPr>
        </p:nvSpPr>
        <p:spPr>
          <a:xfrm>
            <a:off x="4800600" y="1769824"/>
            <a:ext cx="3733800" cy="4097576"/>
          </a:xfrm>
          <a:prstGeom prst="rect">
            <a:avLst/>
          </a:prstGeom>
        </p:spPr>
        <p:txBody>
          <a:bodyPr>
            <a:normAutofit/>
          </a:bodyPr>
          <a:lstStyle/>
          <a:p>
            <a:r>
              <a:rPr lang="en-US" sz="2800" dirty="0"/>
              <a:t>Promote Safe Operation</a:t>
            </a:r>
          </a:p>
          <a:p>
            <a:r>
              <a:rPr lang="en-US" sz="2800" dirty="0"/>
              <a:t>Communicate with Law Makers</a:t>
            </a:r>
          </a:p>
          <a:p>
            <a:r>
              <a:rPr lang="en-US" sz="2800" dirty="0"/>
              <a:t>Airport/Tenant Relations</a:t>
            </a:r>
          </a:p>
          <a:p>
            <a:r>
              <a:rPr lang="en-US" sz="2800" dirty="0"/>
              <a:t>Not an Enforcement Agency</a:t>
            </a:r>
          </a:p>
          <a:p>
            <a:endParaRPr lang="en-US" dirty="0"/>
          </a:p>
        </p:txBody>
      </p:sp>
      <p:sp>
        <p:nvSpPr>
          <p:cNvPr id="3" name="Content Placeholder 2"/>
          <p:cNvSpPr>
            <a:spLocks noGrp="1"/>
          </p:cNvSpPr>
          <p:nvPr>
            <p:ph sz="quarter" idx="4294967295"/>
          </p:nvPr>
        </p:nvSpPr>
        <p:spPr>
          <a:xfrm>
            <a:off x="609600" y="1783678"/>
            <a:ext cx="3733800" cy="4388521"/>
          </a:xfrm>
          <a:prstGeom prst="rect">
            <a:avLst/>
          </a:prstGeom>
        </p:spPr>
        <p:txBody>
          <a:bodyPr>
            <a:normAutofit/>
          </a:bodyPr>
          <a:lstStyle/>
          <a:p>
            <a:r>
              <a:rPr lang="en-US" sz="2800" dirty="0" smtClean="0"/>
              <a:t>28 State Owned Airports</a:t>
            </a:r>
          </a:p>
          <a:p>
            <a:pPr lvl="1">
              <a:buFontTx/>
              <a:buChar char="-"/>
            </a:pPr>
            <a:r>
              <a:rPr lang="en-US" sz="2000" dirty="0" smtClean="0"/>
              <a:t>Class D </a:t>
            </a:r>
          </a:p>
          <a:p>
            <a:pPr lvl="1">
              <a:buFontTx/>
              <a:buChar char="-"/>
            </a:pPr>
            <a:r>
              <a:rPr lang="en-US" sz="2000" dirty="0" smtClean="0"/>
              <a:t>Pavement Maintenance</a:t>
            </a:r>
            <a:endParaRPr lang="en-US" sz="2000" dirty="0"/>
          </a:p>
          <a:p>
            <a:pPr lvl="1">
              <a:buFontTx/>
              <a:buChar char="-"/>
            </a:pPr>
            <a:r>
              <a:rPr lang="en-US" sz="2000" dirty="0" smtClean="0"/>
              <a:t>Airport Inspections</a:t>
            </a:r>
          </a:p>
          <a:p>
            <a:pPr lvl="1">
              <a:buFontTx/>
              <a:buChar char="-"/>
            </a:pPr>
            <a:r>
              <a:rPr lang="en-US" sz="2000" dirty="0" smtClean="0"/>
              <a:t>Register Aircraft and UAS</a:t>
            </a:r>
          </a:p>
          <a:p>
            <a:pPr lvl="1">
              <a:buFontTx/>
              <a:buChar char="-"/>
            </a:pPr>
            <a:r>
              <a:rPr lang="en-US" sz="2000" dirty="0" smtClean="0"/>
              <a:t>Land/Hangar Lease</a:t>
            </a:r>
          </a:p>
          <a:p>
            <a:endParaRPr lang="en-US" dirty="0" smtClean="0"/>
          </a:p>
        </p:txBody>
      </p:sp>
      <p:sp>
        <p:nvSpPr>
          <p:cNvPr id="2" name="Title 1"/>
          <p:cNvSpPr>
            <a:spLocks noGrp="1"/>
          </p:cNvSpPr>
          <p:nvPr>
            <p:ph type="title"/>
          </p:nvPr>
        </p:nvSpPr>
        <p:spPr/>
        <p:txBody>
          <a:bodyPr/>
          <a:lstStyle/>
          <a:p>
            <a:r>
              <a:rPr lang="en-US" dirty="0" smtClean="0"/>
              <a:t>The Agency</a:t>
            </a:r>
            <a:endParaRPr lang="en-US" dirty="0"/>
          </a:p>
        </p:txBody>
      </p:sp>
    </p:spTree>
    <p:extLst>
      <p:ext uri="{BB962C8B-B14F-4D97-AF65-F5344CB8AC3E}">
        <p14:creationId xmlns:p14="http://schemas.microsoft.com/office/powerpoint/2010/main" val="37353700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quarter" idx="4294967295"/>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dirty="0" smtClean="0"/>
              <a:t>The Job</a:t>
            </a:r>
            <a:endParaRPr lang="en-US" dirty="0"/>
          </a:p>
        </p:txBody>
      </p:sp>
      <p:pic>
        <p:nvPicPr>
          <p:cNvPr id="2050" name="Picture 2" descr="C:\Users\ODAR024\Desktop\IMG_084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664099" y="-14387513"/>
            <a:ext cx="9534661" cy="27432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Diagram 4"/>
          <p:cNvGraphicFramePr/>
          <p:nvPr>
            <p:extLst>
              <p:ext uri="{D42A27DB-BD31-4B8C-83A1-F6EECF244321}">
                <p14:modId xmlns:p14="http://schemas.microsoft.com/office/powerpoint/2010/main" val="4162172696"/>
              </p:ext>
            </p:extLst>
          </p:nvPr>
        </p:nvGraphicFramePr>
        <p:xfrm>
          <a:off x="-228600" y="1905000"/>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5907419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Legislation</a:t>
            </a:r>
            <a:endParaRPr lang="en-US" dirty="0"/>
          </a:p>
        </p:txBody>
      </p:sp>
      <p:pic>
        <p:nvPicPr>
          <p:cNvPr id="4098" name="Picture 2" descr="C:\Users\ODAR024\Desktop\Yuneec-Typhoon-H-fly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3347" y="3743325"/>
            <a:ext cx="5324475" cy="311467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quarter" idx="4294967295"/>
          </p:nvPr>
        </p:nvSpPr>
        <p:spPr>
          <a:xfrm>
            <a:off x="609600" y="1600200"/>
            <a:ext cx="7924800" cy="4114800"/>
          </a:xfrm>
          <a:prstGeom prst="rect">
            <a:avLst/>
          </a:prstGeom>
        </p:spPr>
        <p:txBody>
          <a:bodyPr>
            <a:normAutofit/>
          </a:bodyPr>
          <a:lstStyle/>
          <a:p>
            <a:r>
              <a:rPr lang="en-US" sz="2800" dirty="0" smtClean="0"/>
              <a:t>HB 2710 </a:t>
            </a:r>
            <a:r>
              <a:rPr lang="en-US" dirty="0" smtClean="0"/>
              <a:t>– </a:t>
            </a:r>
            <a:r>
              <a:rPr lang="en-US" sz="2000" dirty="0" smtClean="0"/>
              <a:t>Security, Privacy and UAS Registration</a:t>
            </a:r>
          </a:p>
          <a:p>
            <a:r>
              <a:rPr lang="en-US" sz="2800" dirty="0" smtClean="0"/>
              <a:t>HB 4066 </a:t>
            </a:r>
            <a:r>
              <a:rPr lang="en-US" dirty="0" smtClean="0"/>
              <a:t>– </a:t>
            </a:r>
            <a:r>
              <a:rPr lang="en-US" sz="2000" dirty="0" smtClean="0"/>
              <a:t>Weaponized Drones, Reporting Requirements, Commercial Purposes (Privacy and Compliance)</a:t>
            </a:r>
          </a:p>
          <a:p>
            <a:r>
              <a:rPr lang="en-US" sz="2800" dirty="0" smtClean="0"/>
              <a:t>HB 3047 </a:t>
            </a:r>
            <a:r>
              <a:rPr lang="en-US" dirty="0" smtClean="0"/>
              <a:t>– </a:t>
            </a:r>
            <a:r>
              <a:rPr lang="en-US" sz="2000" dirty="0" smtClean="0"/>
              <a:t>Modifies HB 4066, Redefines Weaponized Drones (Allowable under circumstances), Law Enforcement and Privacy</a:t>
            </a:r>
            <a:endParaRPr lang="en-US" sz="2000" dirty="0"/>
          </a:p>
        </p:txBody>
      </p:sp>
    </p:spTree>
    <p:extLst>
      <p:ext uri="{BB962C8B-B14F-4D97-AF65-F5344CB8AC3E}">
        <p14:creationId xmlns:p14="http://schemas.microsoft.com/office/powerpoint/2010/main" val="23875626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b="20454"/>
          <a:stretch/>
        </p:blipFill>
        <p:spPr>
          <a:xfrm>
            <a:off x="0" y="-457200"/>
            <a:ext cx="9144000" cy="1939636"/>
          </a:xfrm>
          <a:prstGeom prst="rect">
            <a:avLst/>
          </a:prstGeom>
        </p:spPr>
      </p:pic>
      <p:sp>
        <p:nvSpPr>
          <p:cNvPr id="7" name="Content Placeholder 6"/>
          <p:cNvSpPr>
            <a:spLocks noGrp="1"/>
          </p:cNvSpPr>
          <p:nvPr>
            <p:ph sz="quarter" idx="4294967295"/>
          </p:nvPr>
        </p:nvSpPr>
        <p:spPr>
          <a:xfrm>
            <a:off x="4191000" y="1676400"/>
            <a:ext cx="4572000" cy="5181600"/>
          </a:xfrm>
          <a:prstGeom prst="rect">
            <a:avLst/>
          </a:prstGeom>
        </p:spPr>
        <p:txBody>
          <a:bodyPr>
            <a:normAutofit/>
          </a:bodyPr>
          <a:lstStyle/>
          <a:p>
            <a:pPr marL="0" indent="0" algn="ctr">
              <a:buNone/>
            </a:pPr>
            <a:r>
              <a:rPr lang="en-US" sz="2800" b="1" dirty="0" smtClean="0"/>
              <a:t>Federal Pre-Emption</a:t>
            </a:r>
            <a:endParaRPr lang="en-US" sz="1200" dirty="0"/>
          </a:p>
          <a:p>
            <a:r>
              <a:rPr lang="en-US" sz="1400" dirty="0"/>
              <a:t>Congress has directed the FAA to “develop plans and policy for the use of the navigable airspace and assign by regulation or order the use of the airspace necessary to ensure the safety of aircraft and the efficient use of airspace.” 49 U.S.C. §40103(b)(1).</a:t>
            </a:r>
          </a:p>
          <a:p>
            <a:pPr marL="0" indent="0" algn="ctr">
              <a:buNone/>
            </a:pPr>
            <a:r>
              <a:rPr lang="en-US" sz="2800" b="1" dirty="0" smtClean="0"/>
              <a:t>State Pre-Emption</a:t>
            </a:r>
          </a:p>
          <a:p>
            <a:r>
              <a:rPr lang="en-US" sz="1400" dirty="0" smtClean="0"/>
              <a:t>Except </a:t>
            </a:r>
            <a:r>
              <a:rPr lang="en-US" sz="1400" dirty="0"/>
              <a:t>as expressly authorized by state statute, the authority to regulate the ownership or operation of unmanned aircraft systems is vested solely in the Legislative Assembly. Except as expressly authorized by state statute, a local government, as defined ORS </a:t>
            </a:r>
            <a:r>
              <a:rPr lang="en-US" sz="1400" dirty="0">
                <a:hlinkClick r:id="rId4"/>
              </a:rPr>
              <a:t>174.116 ("Local government" and "local service district" defined)</a:t>
            </a:r>
            <a:r>
              <a:rPr lang="en-US" sz="1400" dirty="0"/>
              <a:t>, may not enact an ordinance or resolution that regulates the ownership or operation of unmanned aircraft systems or otherwise engage in the regulation of the ownership or operation of unmanned aircraft systems. [2013 c.686 §17; 2015 c.315 §12]</a:t>
            </a:r>
          </a:p>
          <a:p>
            <a:endParaRPr lang="en-US" sz="1400" b="1" dirty="0" smtClean="0"/>
          </a:p>
          <a:p>
            <a:pPr marL="0" indent="0" algn="ctr">
              <a:buNone/>
            </a:pPr>
            <a:endParaRPr lang="en-US" sz="2800" b="1" dirty="0"/>
          </a:p>
          <a:p>
            <a:endParaRPr lang="en-US" sz="1000" dirty="0"/>
          </a:p>
        </p:txBody>
      </p:sp>
      <p:sp>
        <p:nvSpPr>
          <p:cNvPr id="3" name="Content Placeholder 2"/>
          <p:cNvSpPr>
            <a:spLocks noGrp="1"/>
          </p:cNvSpPr>
          <p:nvPr>
            <p:ph sz="quarter" idx="4294967295"/>
          </p:nvPr>
        </p:nvSpPr>
        <p:spPr>
          <a:xfrm>
            <a:off x="457200" y="1828800"/>
            <a:ext cx="3733800" cy="3124200"/>
          </a:xfrm>
          <a:prstGeom prst="rect">
            <a:avLst/>
          </a:prstGeom>
        </p:spPr>
        <p:txBody>
          <a:bodyPr>
            <a:normAutofit/>
          </a:bodyPr>
          <a:lstStyle/>
          <a:p>
            <a:r>
              <a:rPr lang="en-US" sz="2100" b="1" dirty="0" smtClean="0"/>
              <a:t>Legislation</a:t>
            </a:r>
          </a:p>
          <a:p>
            <a:r>
              <a:rPr lang="en-US" sz="2100" b="1" dirty="0" smtClean="0"/>
              <a:t>Integration</a:t>
            </a:r>
          </a:p>
          <a:p>
            <a:r>
              <a:rPr lang="en-US" sz="2100" b="1" dirty="0" smtClean="0"/>
              <a:t>Pan Pacific Test Range - SOAR</a:t>
            </a:r>
          </a:p>
          <a:p>
            <a:r>
              <a:rPr lang="en-US" sz="2100" b="1" dirty="0" smtClean="0"/>
              <a:t>Organization – Primary or Auxiliary </a:t>
            </a:r>
          </a:p>
          <a:p>
            <a:r>
              <a:rPr lang="en-US" sz="2100" b="1" dirty="0" smtClean="0"/>
              <a:t>Part 107 or COA</a:t>
            </a:r>
          </a:p>
          <a:p>
            <a:endParaRPr lang="en-US" b="1" dirty="0" smtClean="0"/>
          </a:p>
        </p:txBody>
      </p:sp>
      <p:sp>
        <p:nvSpPr>
          <p:cNvPr id="2" name="Title 1"/>
          <p:cNvSpPr>
            <a:spLocks noGrp="1"/>
          </p:cNvSpPr>
          <p:nvPr>
            <p:ph type="title"/>
          </p:nvPr>
        </p:nvSpPr>
        <p:spPr>
          <a:xfrm>
            <a:off x="609600" y="838200"/>
            <a:ext cx="7924800" cy="579438"/>
          </a:xfrm>
        </p:spPr>
        <p:txBody>
          <a:bodyPr>
            <a:normAutofit fontScale="90000"/>
          </a:bodyPr>
          <a:lstStyle/>
          <a:p>
            <a:r>
              <a:rPr lang="en-US" dirty="0" smtClean="0"/>
              <a:t>Understand your environment</a:t>
            </a:r>
            <a:endParaRPr lang="en-US" dirty="0"/>
          </a:p>
        </p:txBody>
      </p:sp>
    </p:spTree>
    <p:extLst>
      <p:ext uri="{BB962C8B-B14F-4D97-AF65-F5344CB8AC3E}">
        <p14:creationId xmlns:p14="http://schemas.microsoft.com/office/powerpoint/2010/main" val="18323691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 is Key</a:t>
            </a:r>
            <a:endParaRPr lang="en-US" dirty="0"/>
          </a:p>
        </p:txBody>
      </p:sp>
      <p:graphicFrame>
        <p:nvGraphicFramePr>
          <p:cNvPr id="4" name="Content Placeholder 3"/>
          <p:cNvGraphicFramePr>
            <a:graphicFrameLocks noGrp="1"/>
          </p:cNvGraphicFramePr>
          <p:nvPr>
            <p:ph sz="quarter" idx="4294967295"/>
            <p:extLst>
              <p:ext uri="{D42A27DB-BD31-4B8C-83A1-F6EECF244321}">
                <p14:modId xmlns:p14="http://schemas.microsoft.com/office/powerpoint/2010/main" val="4171982330"/>
              </p:ext>
            </p:extLst>
          </p:nvPr>
        </p:nvGraphicFramePr>
        <p:xfrm>
          <a:off x="2438400" y="381000"/>
          <a:ext cx="8458200" cy="609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457200" y="1828800"/>
            <a:ext cx="3733800" cy="3416320"/>
          </a:xfrm>
          <a:prstGeom prst="rect">
            <a:avLst/>
          </a:prstGeom>
        </p:spPr>
        <p:txBody>
          <a:bodyPr wrap="square">
            <a:spAutoFit/>
          </a:bodyPr>
          <a:lstStyle/>
          <a:p>
            <a:r>
              <a:rPr lang="en-US" dirty="0"/>
              <a:t>A safety management system is a method by which risk management and safety assurance is integrated into operational constructs.</a:t>
            </a:r>
          </a:p>
          <a:p>
            <a:pPr lvl="1"/>
            <a:endParaRPr lang="en-US" dirty="0" smtClean="0"/>
          </a:p>
          <a:p>
            <a:pPr lvl="1"/>
            <a:endParaRPr lang="en-US" dirty="0"/>
          </a:p>
          <a:p>
            <a:pPr lvl="1"/>
            <a:endParaRPr lang="en-US" dirty="0" smtClean="0"/>
          </a:p>
          <a:p>
            <a:pPr marL="742950" lvl="1" indent="-285750">
              <a:buFont typeface="Arial" panose="020B0604020202020204" pitchFamily="34" charset="0"/>
              <a:buChar char="•"/>
            </a:pPr>
            <a:r>
              <a:rPr lang="en-US" dirty="0" smtClean="0"/>
              <a:t>Decision </a:t>
            </a:r>
            <a:r>
              <a:rPr lang="en-US" dirty="0"/>
              <a:t>Making</a:t>
            </a:r>
          </a:p>
          <a:p>
            <a:pPr marL="742950" lvl="1" indent="-285750">
              <a:buFont typeface="Arial" panose="020B0604020202020204" pitchFamily="34" charset="0"/>
              <a:buChar char="•"/>
            </a:pPr>
            <a:r>
              <a:rPr lang="en-US" dirty="0"/>
              <a:t>Risk Controls</a:t>
            </a:r>
          </a:p>
          <a:p>
            <a:pPr marL="742950" lvl="1" indent="-285750">
              <a:buFont typeface="Arial" panose="020B0604020202020204" pitchFamily="34" charset="0"/>
              <a:buChar char="•"/>
            </a:pPr>
            <a:r>
              <a:rPr lang="en-US" dirty="0"/>
              <a:t>Safety Assurance</a:t>
            </a:r>
          </a:p>
          <a:p>
            <a:pPr marL="742950" lvl="1" indent="-285750">
              <a:buFont typeface="Arial" panose="020B0604020202020204" pitchFamily="34" charset="0"/>
              <a:buChar char="•"/>
            </a:pPr>
            <a:r>
              <a:rPr lang="en-US" dirty="0"/>
              <a:t>Knowledge Sharing</a:t>
            </a:r>
          </a:p>
          <a:p>
            <a:pPr marL="742950" lvl="1" indent="-285750">
              <a:buFont typeface="Arial" panose="020B0604020202020204" pitchFamily="34" charset="0"/>
              <a:buChar char="•"/>
            </a:pPr>
            <a:r>
              <a:rPr lang="en-US" dirty="0"/>
              <a:t>Safety Promotion/Culture</a:t>
            </a:r>
          </a:p>
        </p:txBody>
      </p:sp>
    </p:spTree>
    <p:extLst>
      <p:ext uri="{BB962C8B-B14F-4D97-AF65-F5344CB8AC3E}">
        <p14:creationId xmlns:p14="http://schemas.microsoft.com/office/powerpoint/2010/main" val="31459485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Content Placeholder 5"/>
          <p:cNvSpPr>
            <a:spLocks noGrp="1"/>
          </p:cNvSpPr>
          <p:nvPr>
            <p:ph sz="quarter" idx="4294967295"/>
          </p:nvPr>
        </p:nvSpPr>
        <p:spPr>
          <a:xfrm>
            <a:off x="4800600" y="1524000"/>
            <a:ext cx="3733800" cy="4876800"/>
          </a:xfrm>
          <a:prstGeom prst="rect">
            <a:avLst/>
          </a:prstGeom>
        </p:spPr>
        <p:txBody>
          <a:bodyPr>
            <a:normAutofit/>
          </a:bodyPr>
          <a:lstStyle/>
          <a:p>
            <a:pPr>
              <a:lnSpc>
                <a:spcPct val="90000"/>
              </a:lnSpc>
            </a:pPr>
            <a:r>
              <a:rPr lang="en-US" sz="1500" b="1" dirty="0"/>
              <a:t>Sections of part 107 that may be waived can be found in § 107.205  and are listed below</a:t>
            </a:r>
            <a:endParaRPr lang="en-US" sz="1500" dirty="0"/>
          </a:p>
          <a:p>
            <a:pPr lvl="1">
              <a:lnSpc>
                <a:spcPct val="90000"/>
              </a:lnSpc>
            </a:pPr>
            <a:r>
              <a:rPr lang="en-US" sz="1500" dirty="0"/>
              <a:t>§ 107.25 Operation from a moving vehicle or aircraft. </a:t>
            </a:r>
          </a:p>
          <a:p>
            <a:pPr lvl="1">
              <a:lnSpc>
                <a:spcPct val="90000"/>
              </a:lnSpc>
            </a:pPr>
            <a:r>
              <a:rPr lang="en-US" sz="1500" dirty="0"/>
              <a:t>§ 107.29 Daylight operation.</a:t>
            </a:r>
          </a:p>
          <a:p>
            <a:pPr lvl="1">
              <a:lnSpc>
                <a:spcPct val="90000"/>
              </a:lnSpc>
            </a:pPr>
            <a:r>
              <a:rPr lang="en-US" sz="1500" dirty="0"/>
              <a:t>§ 107.31 Visual line of sight aircraft operation. </a:t>
            </a:r>
          </a:p>
          <a:p>
            <a:pPr lvl="1">
              <a:lnSpc>
                <a:spcPct val="90000"/>
              </a:lnSpc>
            </a:pPr>
            <a:r>
              <a:rPr lang="en-US" sz="1500" dirty="0"/>
              <a:t>§ 107.33 Visual observer.</a:t>
            </a:r>
          </a:p>
          <a:p>
            <a:pPr lvl="1">
              <a:lnSpc>
                <a:spcPct val="90000"/>
              </a:lnSpc>
            </a:pPr>
            <a:r>
              <a:rPr lang="en-US" sz="1500" dirty="0"/>
              <a:t>§ 107.35 Operation of multiple small unmanned aircraft systems.</a:t>
            </a:r>
          </a:p>
          <a:p>
            <a:pPr lvl="1">
              <a:lnSpc>
                <a:spcPct val="90000"/>
              </a:lnSpc>
            </a:pPr>
            <a:r>
              <a:rPr lang="en-US" sz="1500" dirty="0"/>
              <a:t>§ 107.37(a) Yielding the right of way.</a:t>
            </a:r>
          </a:p>
          <a:p>
            <a:pPr lvl="1">
              <a:lnSpc>
                <a:spcPct val="90000"/>
              </a:lnSpc>
            </a:pPr>
            <a:r>
              <a:rPr lang="en-US" sz="1500" dirty="0"/>
              <a:t>§ 107.39 Operation over people.</a:t>
            </a:r>
          </a:p>
          <a:p>
            <a:pPr lvl="1">
              <a:lnSpc>
                <a:spcPct val="90000"/>
              </a:lnSpc>
            </a:pPr>
            <a:r>
              <a:rPr lang="en-US" sz="1500" dirty="0"/>
              <a:t>§ 107.41 Authorization to conduct operation in certain airspace.</a:t>
            </a:r>
          </a:p>
          <a:p>
            <a:pPr lvl="1">
              <a:lnSpc>
                <a:spcPct val="90000"/>
              </a:lnSpc>
            </a:pPr>
            <a:r>
              <a:rPr lang="en-US" sz="1500" dirty="0"/>
              <a:t>§ 107.51 Operating limitations for small unmanned aircraft.</a:t>
            </a:r>
          </a:p>
          <a:p>
            <a:endParaRPr lang="en-US" dirty="0"/>
          </a:p>
        </p:txBody>
      </p:sp>
      <p:sp>
        <p:nvSpPr>
          <p:cNvPr id="3" name="Content Placeholder 2"/>
          <p:cNvSpPr>
            <a:spLocks noGrp="1"/>
          </p:cNvSpPr>
          <p:nvPr>
            <p:ph sz="quarter" idx="4294967295"/>
          </p:nvPr>
        </p:nvSpPr>
        <p:spPr>
          <a:xfrm>
            <a:off x="609600" y="1524000"/>
            <a:ext cx="3657600" cy="5105400"/>
          </a:xfrm>
          <a:prstGeom prst="rect">
            <a:avLst/>
          </a:prstGeom>
        </p:spPr>
        <p:txBody>
          <a:bodyPr>
            <a:normAutofit fontScale="92500" lnSpcReduction="10000"/>
          </a:bodyPr>
          <a:lstStyle/>
          <a:p>
            <a:r>
              <a:rPr lang="en-US" dirty="0" smtClean="0"/>
              <a:t>State Agency UAS Programs</a:t>
            </a:r>
          </a:p>
          <a:p>
            <a:r>
              <a:rPr lang="en-US" dirty="0" smtClean="0"/>
              <a:t>Aviation Grants</a:t>
            </a:r>
          </a:p>
          <a:p>
            <a:r>
              <a:rPr lang="en-US" dirty="0" smtClean="0"/>
              <a:t>Oregon Emergency Management</a:t>
            </a:r>
          </a:p>
          <a:p>
            <a:r>
              <a:rPr lang="en-US" dirty="0" smtClean="0"/>
              <a:t>Part 107 Instruction</a:t>
            </a:r>
          </a:p>
          <a:p>
            <a:r>
              <a:rPr lang="en-US" dirty="0" smtClean="0"/>
              <a:t>Community Outreach</a:t>
            </a:r>
          </a:p>
          <a:p>
            <a:r>
              <a:rPr lang="en-US" dirty="0" smtClean="0"/>
              <a:t>Provide Support for UAS Technologies</a:t>
            </a:r>
            <a:endParaRPr lang="en-US" dirty="0"/>
          </a:p>
        </p:txBody>
      </p:sp>
      <p:sp>
        <p:nvSpPr>
          <p:cNvPr id="2" name="Title 1"/>
          <p:cNvSpPr>
            <a:spLocks noGrp="1"/>
          </p:cNvSpPr>
          <p:nvPr>
            <p:ph type="title"/>
          </p:nvPr>
        </p:nvSpPr>
        <p:spPr/>
        <p:txBody>
          <a:bodyPr/>
          <a:lstStyle/>
          <a:p>
            <a:r>
              <a:rPr lang="en-US" dirty="0" smtClean="0"/>
              <a:t>State Involvement</a:t>
            </a:r>
            <a:endParaRPr lang="en-US" dirty="0"/>
          </a:p>
        </p:txBody>
      </p:sp>
    </p:spTree>
    <p:extLst>
      <p:ext uri="{BB962C8B-B14F-4D97-AF65-F5344CB8AC3E}">
        <p14:creationId xmlns:p14="http://schemas.microsoft.com/office/powerpoint/2010/main" val="36420005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quarter" idx="4294967295"/>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 y="18196"/>
            <a:ext cx="9144000" cy="6839804"/>
          </a:xfrm>
          <a:prstGeom prst="rect">
            <a:avLst/>
          </a:prstGeom>
        </p:spPr>
      </p:pic>
      <p:sp>
        <p:nvSpPr>
          <p:cNvPr id="2" name="Title 1"/>
          <p:cNvSpPr>
            <a:spLocks noGrp="1"/>
          </p:cNvSpPr>
          <p:nvPr>
            <p:ph type="title"/>
          </p:nvPr>
        </p:nvSpPr>
        <p:spPr/>
        <p:txBody>
          <a:bodyPr>
            <a:normAutofit fontScale="90000"/>
          </a:bodyPr>
          <a:lstStyle/>
          <a:p>
            <a:r>
              <a:rPr lang="en-US" dirty="0" smtClean="0"/>
              <a:t>Current topic : Unmanned Aircraft Systems Integration Pilot Program</a:t>
            </a:r>
            <a:endParaRPr lang="en-US" dirty="0"/>
          </a:p>
        </p:txBody>
      </p:sp>
      <p:graphicFrame>
        <p:nvGraphicFramePr>
          <p:cNvPr id="3" name="Diagram 2"/>
          <p:cNvGraphicFramePr/>
          <p:nvPr>
            <p:extLst>
              <p:ext uri="{D42A27DB-BD31-4B8C-83A1-F6EECF244321}">
                <p14:modId xmlns:p14="http://schemas.microsoft.com/office/powerpoint/2010/main" val="2801158796"/>
              </p:ext>
            </p:extLst>
          </p:nvPr>
        </p:nvGraphicFramePr>
        <p:xfrm>
          <a:off x="1524000" y="16002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364972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218" y="228600"/>
            <a:ext cx="8456613" cy="156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219" y="1523999"/>
            <a:ext cx="8763922" cy="48486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39078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51709"/>
            <a:ext cx="8858250"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218" y="228600"/>
            <a:ext cx="8456613" cy="156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5083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Vote- Oregon Department of Aviation 1 Page Strategic Plan</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873" y="1600200"/>
            <a:ext cx="8839200" cy="4824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77330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99" y="151336"/>
            <a:ext cx="9043259" cy="6706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480577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Vote- Oregon Department of Aviation 1 Page Strategic Plan</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02" y="1524000"/>
            <a:ext cx="8989298" cy="5086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37200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Division</a:t>
            </a:r>
            <a:r>
              <a:rPr lang="en-US" sz="3600" dirty="0"/>
              <a:t> </a:t>
            </a:r>
            <a:r>
              <a:rPr lang="en-US" dirty="0" smtClean="0"/>
              <a:t>Update</a:t>
            </a:r>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5791200"/>
            <a:ext cx="1414463" cy="566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303289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578455"/>
            <a:ext cx="8229600" cy="5049608"/>
          </a:xfrm>
          <a:prstGeom prst="rect">
            <a:avLst/>
          </a:prstGeom>
        </p:spPr>
      </p:pic>
      <p:sp>
        <p:nvSpPr>
          <p:cNvPr id="3" name="TextBox 2"/>
          <p:cNvSpPr txBox="1"/>
          <p:nvPr/>
        </p:nvSpPr>
        <p:spPr>
          <a:xfrm>
            <a:off x="152400" y="1066800"/>
            <a:ext cx="8839200" cy="4524293"/>
          </a:xfrm>
          <a:prstGeom prst="rect">
            <a:avLst/>
          </a:prstGeom>
          <a:noFill/>
        </p:spPr>
        <p:txBody>
          <a:bodyPr wrap="square" lIns="91418" tIns="45709" rIns="91418" bIns="45709" rtlCol="0">
            <a:spAutoFit/>
          </a:bodyPr>
          <a:lstStyle/>
          <a:p>
            <a:pPr algn="ctr"/>
            <a:r>
              <a:rPr lang="en-US" sz="4400" b="1" dirty="0" smtClean="0">
                <a:ln w="1905"/>
                <a:effectLst>
                  <a:innerShdw blurRad="69850" dist="43180" dir="5400000">
                    <a:srgbClr val="000000">
                      <a:alpha val="65000"/>
                    </a:srgbClr>
                  </a:innerShdw>
                </a:effectLst>
              </a:rPr>
              <a:t>Aviation System Action Program </a:t>
            </a:r>
          </a:p>
          <a:p>
            <a:pPr algn="ctr"/>
            <a:r>
              <a:rPr lang="en-US" sz="4400" b="1" dirty="0" smtClean="0">
                <a:ln w="1905"/>
                <a:effectLst>
                  <a:innerShdw blurRad="69850" dist="43180" dir="5400000">
                    <a:srgbClr val="000000">
                      <a:alpha val="65000"/>
                    </a:srgbClr>
                  </a:innerShdw>
                </a:effectLst>
              </a:rPr>
              <a:t>(ASAP)</a:t>
            </a:r>
          </a:p>
          <a:p>
            <a:pPr algn="ctr"/>
            <a:r>
              <a:rPr lang="en-US" sz="4400" b="1" dirty="0" smtClean="0">
                <a:ln w="1905"/>
                <a:effectLst>
                  <a:innerShdw blurRad="69850" dist="43180" dir="5400000">
                    <a:srgbClr val="000000">
                      <a:alpha val="65000"/>
                    </a:srgbClr>
                  </a:innerShdw>
                </a:effectLst>
              </a:rPr>
              <a:t>COAR Update</a:t>
            </a:r>
          </a:p>
          <a:p>
            <a:pPr algn="ctr"/>
            <a:endParaRPr lang="en-US" sz="2400" b="1" dirty="0" smtClean="0">
              <a:ln w="1905"/>
              <a:effectLst>
                <a:innerShdw blurRad="69850" dist="43180" dir="5400000">
                  <a:srgbClr val="000000">
                    <a:alpha val="65000"/>
                  </a:srgbClr>
                </a:innerShdw>
              </a:effectLst>
            </a:endParaRPr>
          </a:p>
          <a:p>
            <a:pPr algn="ctr"/>
            <a:endParaRPr lang="en-US" sz="2400" b="1" dirty="0">
              <a:ln w="1905"/>
              <a:effectLst>
                <a:innerShdw blurRad="69850" dist="43180" dir="5400000">
                  <a:srgbClr val="000000">
                    <a:alpha val="65000"/>
                  </a:srgbClr>
                </a:innerShdw>
              </a:effectLst>
            </a:endParaRPr>
          </a:p>
          <a:p>
            <a:pPr algn="ctr"/>
            <a:endParaRPr lang="en-US" sz="2400" b="1" dirty="0" smtClean="0">
              <a:ln w="1905"/>
              <a:effectLst>
                <a:innerShdw blurRad="69850" dist="43180" dir="5400000">
                  <a:srgbClr val="000000">
                    <a:alpha val="65000"/>
                  </a:srgbClr>
                </a:innerShdw>
              </a:effectLst>
            </a:endParaRPr>
          </a:p>
          <a:p>
            <a:pPr algn="ctr"/>
            <a:endParaRPr lang="en-US" sz="2800" b="1" dirty="0" smtClean="0">
              <a:ln w="1905"/>
              <a:effectLst>
                <a:innerShdw blurRad="69850" dist="43180" dir="5400000">
                  <a:srgbClr val="000000">
                    <a:alpha val="65000"/>
                  </a:srgbClr>
                </a:innerShdw>
              </a:effectLst>
            </a:endParaRPr>
          </a:p>
          <a:p>
            <a:pPr algn="ctr"/>
            <a:r>
              <a:rPr lang="en-US" sz="2800" b="1" dirty="0" smtClean="0">
                <a:ln w="1905"/>
                <a:effectLst>
                  <a:innerShdw blurRad="69850" dist="43180" dir="5400000">
                    <a:srgbClr val="000000">
                      <a:alpha val="65000"/>
                    </a:srgbClr>
                  </a:innerShdw>
                </a:effectLst>
              </a:rPr>
              <a:t>State Aviation Board </a:t>
            </a:r>
            <a:endParaRPr lang="en-US" sz="2800" b="1" dirty="0">
              <a:ln w="1905"/>
              <a:effectLst>
                <a:innerShdw blurRad="69850" dist="43180" dir="5400000">
                  <a:srgbClr val="000000">
                    <a:alpha val="65000"/>
                  </a:srgbClr>
                </a:innerShdw>
              </a:effectLst>
            </a:endParaRPr>
          </a:p>
          <a:p>
            <a:pPr algn="ctr"/>
            <a:r>
              <a:rPr lang="en-US" sz="2800" b="1" dirty="0" smtClean="0">
                <a:ln w="1905"/>
                <a:effectLst>
                  <a:innerShdw blurRad="69850" dist="43180" dir="5400000">
                    <a:srgbClr val="000000">
                      <a:alpha val="65000"/>
                    </a:srgbClr>
                  </a:innerShdw>
                </a:effectLst>
              </a:rPr>
              <a:t>January 18, 2018</a:t>
            </a:r>
          </a:p>
        </p:txBody>
      </p:sp>
      <p:pic>
        <p:nvPicPr>
          <p:cNvPr id="5" name="Picture 8"/>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7600" y="5867400"/>
            <a:ext cx="1600200" cy="653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495874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76206"/>
            <a:ext cx="1600200" cy="653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a:xfrm>
            <a:off x="762000" y="822239"/>
            <a:ext cx="7924800" cy="6127921"/>
          </a:xfrm>
        </p:spPr>
        <p:txBody>
          <a:bodyPr>
            <a:normAutofit/>
          </a:bodyPr>
          <a:lstStyle/>
          <a:p>
            <a:pPr marL="0" indent="0">
              <a:lnSpc>
                <a:spcPct val="170000"/>
              </a:lnSpc>
              <a:buNone/>
            </a:pPr>
            <a:r>
              <a:rPr lang="en-US" sz="1900" b="1" dirty="0">
                <a:solidFill>
                  <a:schemeClr val="tx1"/>
                </a:solidFill>
              </a:rPr>
              <a:t>OVERVIEW</a:t>
            </a:r>
          </a:p>
          <a:p>
            <a:pPr>
              <a:lnSpc>
                <a:spcPct val="170000"/>
              </a:lnSpc>
            </a:pPr>
            <a:r>
              <a:rPr lang="en-US" sz="1800" dirty="0" smtClean="0">
                <a:solidFill>
                  <a:schemeClr val="tx1"/>
                </a:solidFill>
              </a:rPr>
              <a:t>Update: ASAP Financial Snap Shot</a:t>
            </a:r>
          </a:p>
          <a:p>
            <a:pPr>
              <a:lnSpc>
                <a:spcPct val="170000"/>
              </a:lnSpc>
            </a:pPr>
            <a:r>
              <a:rPr lang="en-US" sz="1800" dirty="0" smtClean="0">
                <a:solidFill>
                  <a:schemeClr val="tx1"/>
                </a:solidFill>
              </a:rPr>
              <a:t>Overview: 2018 COAR grant cycle</a:t>
            </a:r>
          </a:p>
          <a:p>
            <a:pPr lvl="1">
              <a:lnSpc>
                <a:spcPct val="170000"/>
              </a:lnSpc>
            </a:pPr>
            <a:r>
              <a:rPr lang="en-US" sz="1800" dirty="0" smtClean="0">
                <a:solidFill>
                  <a:schemeClr val="tx1"/>
                </a:solidFill>
              </a:rPr>
              <a:t>Timeline</a:t>
            </a:r>
          </a:p>
          <a:p>
            <a:pPr lvl="1">
              <a:lnSpc>
                <a:spcPct val="170000"/>
              </a:lnSpc>
            </a:pPr>
            <a:r>
              <a:rPr lang="en-US" sz="1800" dirty="0" smtClean="0">
                <a:solidFill>
                  <a:schemeClr val="tx1"/>
                </a:solidFill>
              </a:rPr>
              <a:t>Grant Priorities</a:t>
            </a:r>
          </a:p>
          <a:p>
            <a:pPr lvl="1">
              <a:lnSpc>
                <a:spcPct val="170000"/>
              </a:lnSpc>
            </a:pPr>
            <a:r>
              <a:rPr lang="en-US" sz="1800" dirty="0" smtClean="0">
                <a:solidFill>
                  <a:schemeClr val="tx1"/>
                </a:solidFill>
              </a:rPr>
              <a:t>Minimum </a:t>
            </a:r>
            <a:r>
              <a:rPr lang="en-US" sz="1800" dirty="0">
                <a:solidFill>
                  <a:schemeClr val="tx1"/>
                </a:solidFill>
              </a:rPr>
              <a:t>Match </a:t>
            </a:r>
            <a:r>
              <a:rPr lang="en-US" sz="1800" dirty="0" smtClean="0">
                <a:solidFill>
                  <a:schemeClr val="tx1"/>
                </a:solidFill>
              </a:rPr>
              <a:t>Requirements</a:t>
            </a:r>
            <a:endParaRPr lang="en-US" sz="1800" dirty="0">
              <a:solidFill>
                <a:schemeClr val="tx1"/>
              </a:solidFill>
            </a:endParaRPr>
          </a:p>
          <a:p>
            <a:pPr>
              <a:lnSpc>
                <a:spcPct val="170000"/>
              </a:lnSpc>
            </a:pPr>
            <a:r>
              <a:rPr lang="en-US" sz="1800" dirty="0" smtClean="0">
                <a:solidFill>
                  <a:schemeClr val="tx1"/>
                </a:solidFill>
              </a:rPr>
              <a:t>Aviation Review Committee (ARC)</a:t>
            </a:r>
            <a:endParaRPr lang="en-US" sz="1800" dirty="0">
              <a:solidFill>
                <a:schemeClr val="tx1"/>
              </a:solidFill>
            </a:endParaRPr>
          </a:p>
          <a:p>
            <a:pPr lvl="1">
              <a:lnSpc>
                <a:spcPct val="170000"/>
              </a:lnSpc>
            </a:pPr>
            <a:r>
              <a:rPr lang="en-US" sz="1800" dirty="0" smtClean="0">
                <a:solidFill>
                  <a:schemeClr val="tx1"/>
                </a:solidFill>
              </a:rPr>
              <a:t>Statutory Considerations</a:t>
            </a:r>
          </a:p>
          <a:p>
            <a:pPr lvl="1">
              <a:lnSpc>
                <a:spcPct val="170000"/>
              </a:lnSpc>
            </a:pPr>
            <a:r>
              <a:rPr lang="en-US" sz="1800" dirty="0" smtClean="0">
                <a:solidFill>
                  <a:schemeClr val="tx1"/>
                </a:solidFill>
              </a:rPr>
              <a:t>Project Rankings</a:t>
            </a:r>
          </a:p>
          <a:p>
            <a:pPr>
              <a:lnSpc>
                <a:spcPct val="170000"/>
              </a:lnSpc>
            </a:pPr>
            <a:r>
              <a:rPr lang="en-US" sz="1800" dirty="0" smtClean="0">
                <a:solidFill>
                  <a:schemeClr val="tx1"/>
                </a:solidFill>
              </a:rPr>
              <a:t>What’s New and Next Steps</a:t>
            </a:r>
            <a:endParaRPr lang="en-US" sz="1800" dirty="0">
              <a:solidFill>
                <a:schemeClr val="tx1"/>
              </a:solidFill>
            </a:endParaRPr>
          </a:p>
          <a:p>
            <a:pPr>
              <a:lnSpc>
                <a:spcPct val="170000"/>
              </a:lnSpc>
            </a:pPr>
            <a:endParaRPr lang="en-US" sz="1400" dirty="0">
              <a:solidFill>
                <a:schemeClr val="tx1"/>
              </a:solidFill>
            </a:endParaRPr>
          </a:p>
        </p:txBody>
      </p:sp>
      <p:sp>
        <p:nvSpPr>
          <p:cNvPr id="5" name="Rectangle 4"/>
          <p:cNvSpPr/>
          <p:nvPr/>
        </p:nvSpPr>
        <p:spPr>
          <a:xfrm>
            <a:off x="2667000" y="3886200"/>
            <a:ext cx="16764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09" rIns="91418" bIns="45709" rtlCol="0" anchor="ctr"/>
          <a:lstStyle/>
          <a:p>
            <a:pPr algn="ctr"/>
            <a:endParaRPr lang="en-US"/>
          </a:p>
        </p:txBody>
      </p:sp>
      <p:sp>
        <p:nvSpPr>
          <p:cNvPr id="8" name="Rectangle 7"/>
          <p:cNvSpPr/>
          <p:nvPr/>
        </p:nvSpPr>
        <p:spPr>
          <a:xfrm>
            <a:off x="1104900" y="4419600"/>
            <a:ext cx="6515100" cy="1295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09" rIns="91418" bIns="45709" rtlCol="0" anchor="ctr"/>
          <a:lstStyle/>
          <a:p>
            <a:pPr algn="ctr"/>
            <a:endParaRPr lang="en-US"/>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789997">
            <a:off x="5287646" y="400811"/>
            <a:ext cx="3203258" cy="945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12733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200" y="251604"/>
            <a:ext cx="8947403" cy="553998"/>
          </a:xfrm>
          <a:prstGeom prst="rect">
            <a:avLst/>
          </a:prstGeom>
        </p:spPr>
        <p:txBody>
          <a:bodyPr vert="horz" wrap="square" lIns="0" tIns="0" rIns="0" bIns="0" rtlCol="0">
            <a:spAutoFit/>
          </a:bodyPr>
          <a:lstStyle/>
          <a:p>
            <a:pPr marL="3627120" algn="r">
              <a:lnSpc>
                <a:spcPct val="100000"/>
              </a:lnSpc>
            </a:pPr>
            <a:r>
              <a:rPr sz="3600" spc="-20" dirty="0"/>
              <a:t>A</a:t>
            </a:r>
            <a:r>
              <a:rPr sz="3600" spc="-60" dirty="0"/>
              <a:t>S</a:t>
            </a:r>
            <a:r>
              <a:rPr sz="3600" spc="-20" dirty="0"/>
              <a:t>AP</a:t>
            </a:r>
            <a:r>
              <a:rPr sz="3600" spc="15" dirty="0"/>
              <a:t> </a:t>
            </a:r>
            <a:r>
              <a:rPr sz="3600" spc="-15" dirty="0"/>
              <a:t>Fin</a:t>
            </a:r>
            <a:r>
              <a:rPr sz="3600" spc="-25" dirty="0"/>
              <a:t>a</a:t>
            </a:r>
            <a:r>
              <a:rPr sz="3600" spc="-15" dirty="0"/>
              <a:t>ncial</a:t>
            </a:r>
            <a:r>
              <a:rPr sz="3600" spc="10" dirty="0"/>
              <a:t> </a:t>
            </a:r>
            <a:r>
              <a:rPr sz="3600" spc="-15" dirty="0"/>
              <a:t>Sn</a:t>
            </a:r>
            <a:r>
              <a:rPr sz="3600" spc="-25" dirty="0"/>
              <a:t>a</a:t>
            </a:r>
            <a:r>
              <a:rPr sz="3600" spc="-15" dirty="0"/>
              <a:t>p</a:t>
            </a:r>
            <a:r>
              <a:rPr sz="3600" spc="20" dirty="0"/>
              <a:t> </a:t>
            </a:r>
            <a:r>
              <a:rPr sz="3600" spc="-15" dirty="0"/>
              <a:t>Sh</a:t>
            </a:r>
            <a:r>
              <a:rPr sz="3600" spc="-25" dirty="0"/>
              <a:t>o</a:t>
            </a:r>
            <a:r>
              <a:rPr sz="3600" spc="-10" dirty="0"/>
              <a:t>t</a:t>
            </a:r>
          </a:p>
        </p:txBody>
      </p:sp>
      <p:sp>
        <p:nvSpPr>
          <p:cNvPr id="4" name="object 4"/>
          <p:cNvSpPr/>
          <p:nvPr/>
        </p:nvSpPr>
        <p:spPr>
          <a:xfrm>
            <a:off x="5798056" y="2949487"/>
            <a:ext cx="3355848" cy="592835"/>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6156958" y="2897861"/>
            <a:ext cx="2638044" cy="566928"/>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5803392" y="3007780"/>
            <a:ext cx="3238500" cy="476250"/>
          </a:xfrm>
          <a:custGeom>
            <a:avLst/>
            <a:gdLst/>
            <a:ahLst/>
            <a:cxnLst/>
            <a:rect l="l" t="t" r="r" b="b"/>
            <a:pathLst>
              <a:path w="3238500" h="476250">
                <a:moveTo>
                  <a:pt x="0" y="476250"/>
                </a:moveTo>
                <a:lnTo>
                  <a:pt x="3238500" y="476250"/>
                </a:lnTo>
                <a:lnTo>
                  <a:pt x="3238500" y="0"/>
                </a:lnTo>
                <a:lnTo>
                  <a:pt x="0" y="0"/>
                </a:lnTo>
                <a:lnTo>
                  <a:pt x="0" y="476250"/>
                </a:lnTo>
                <a:close/>
              </a:path>
            </a:pathLst>
          </a:custGeom>
          <a:solidFill>
            <a:srgbClr val="FFFFFF"/>
          </a:solidFill>
        </p:spPr>
        <p:txBody>
          <a:bodyPr wrap="square" lIns="0" tIns="0" rIns="0" bIns="0" rtlCol="0"/>
          <a:lstStyle/>
          <a:p>
            <a:endParaRPr/>
          </a:p>
        </p:txBody>
      </p:sp>
      <p:sp>
        <p:nvSpPr>
          <p:cNvPr id="7" name="object 7"/>
          <p:cNvSpPr txBox="1"/>
          <p:nvPr/>
        </p:nvSpPr>
        <p:spPr>
          <a:xfrm>
            <a:off x="5803392" y="2930032"/>
            <a:ext cx="3238500" cy="553998"/>
          </a:xfrm>
          <a:prstGeom prst="rect">
            <a:avLst/>
          </a:prstGeom>
          <a:noFill/>
          <a:ln w="9525">
            <a:noFill/>
          </a:ln>
        </p:spPr>
        <p:txBody>
          <a:bodyPr vert="horz" wrap="square" lIns="0" tIns="0" rIns="0" bIns="0" rtlCol="0">
            <a:spAutoFit/>
          </a:bodyPr>
          <a:lstStyle/>
          <a:p>
            <a:pPr marL="1905" algn="ctr">
              <a:lnSpc>
                <a:spcPct val="100000"/>
              </a:lnSpc>
            </a:pPr>
            <a:r>
              <a:rPr lang="en-US" sz="1200" spc="-5" dirty="0" smtClean="0">
                <a:latin typeface="Calibri"/>
                <a:cs typeface="Calibri"/>
              </a:rPr>
              <a:t>2015-17 a</a:t>
            </a:r>
            <a:r>
              <a:rPr sz="1200" spc="-5" dirty="0" smtClean="0">
                <a:latin typeface="Calibri"/>
                <a:cs typeface="Calibri"/>
              </a:rPr>
              <a:t>d</a:t>
            </a:r>
            <a:r>
              <a:rPr sz="1200" dirty="0" smtClean="0">
                <a:latin typeface="Calibri"/>
                <a:cs typeface="Calibri"/>
              </a:rPr>
              <a:t>mi</a:t>
            </a:r>
            <a:r>
              <a:rPr sz="1200" spc="-10" dirty="0" smtClean="0">
                <a:latin typeface="Calibri"/>
                <a:cs typeface="Calibri"/>
              </a:rPr>
              <a:t>n</a:t>
            </a:r>
            <a:r>
              <a:rPr sz="1200" dirty="0" smtClean="0">
                <a:latin typeface="Calibri"/>
                <a:cs typeface="Calibri"/>
              </a:rPr>
              <a:t>ist</a:t>
            </a:r>
            <a:r>
              <a:rPr sz="1200" spc="-5" dirty="0" smtClean="0">
                <a:latin typeface="Calibri"/>
                <a:cs typeface="Calibri"/>
              </a:rPr>
              <a:t>r</a:t>
            </a:r>
            <a:r>
              <a:rPr sz="1200" dirty="0" smtClean="0">
                <a:latin typeface="Calibri"/>
                <a:cs typeface="Calibri"/>
              </a:rPr>
              <a:t>a</a:t>
            </a:r>
            <a:r>
              <a:rPr sz="1200" spc="-15" dirty="0" smtClean="0">
                <a:latin typeface="Calibri"/>
                <a:cs typeface="Calibri"/>
              </a:rPr>
              <a:t>t</a:t>
            </a:r>
            <a:r>
              <a:rPr sz="1200" dirty="0" smtClean="0">
                <a:latin typeface="Calibri"/>
                <a:cs typeface="Calibri"/>
              </a:rPr>
              <a:t>ive</a:t>
            </a:r>
            <a:r>
              <a:rPr sz="1200" spc="-35" dirty="0" smtClean="0">
                <a:latin typeface="Calibri"/>
                <a:cs typeface="Calibri"/>
              </a:rPr>
              <a:t> </a:t>
            </a:r>
            <a:r>
              <a:rPr lang="en-US" sz="1200" spc="-35" dirty="0" smtClean="0">
                <a:latin typeface="Calibri"/>
                <a:cs typeface="Calibri"/>
              </a:rPr>
              <a:t>c</a:t>
            </a:r>
            <a:r>
              <a:rPr sz="1200" spc="-5" dirty="0" smtClean="0">
                <a:latin typeface="Calibri"/>
                <a:cs typeface="Calibri"/>
              </a:rPr>
              <a:t>os</a:t>
            </a:r>
            <a:r>
              <a:rPr sz="1200" dirty="0" smtClean="0">
                <a:latin typeface="Calibri"/>
                <a:cs typeface="Calibri"/>
              </a:rPr>
              <a:t>ts</a:t>
            </a:r>
            <a:r>
              <a:rPr sz="1200" spc="-45" dirty="0" smtClean="0">
                <a:latin typeface="Calibri"/>
                <a:cs typeface="Calibri"/>
              </a:rPr>
              <a:t> </a:t>
            </a:r>
            <a:r>
              <a:rPr lang="en-US" sz="1200" spc="-45" dirty="0" smtClean="0">
                <a:latin typeface="Calibri"/>
                <a:cs typeface="Calibri"/>
              </a:rPr>
              <a:t> </a:t>
            </a:r>
            <a:r>
              <a:rPr lang="en-US" sz="1200" b="1" spc="-45" dirty="0" smtClean="0">
                <a:latin typeface="Calibri"/>
                <a:cs typeface="Calibri"/>
              </a:rPr>
              <a:t>$313,582</a:t>
            </a:r>
          </a:p>
          <a:p>
            <a:pPr marL="1905" algn="ctr">
              <a:lnSpc>
                <a:spcPct val="100000"/>
              </a:lnSpc>
            </a:pPr>
            <a:r>
              <a:rPr lang="en-US" sz="1200" dirty="0" smtClean="0">
                <a:latin typeface="Calibri"/>
                <a:cs typeface="Calibri"/>
              </a:rPr>
              <a:t> 2017-19 administrative costs (to date) </a:t>
            </a:r>
            <a:r>
              <a:rPr sz="1200" b="1" dirty="0" smtClean="0">
                <a:latin typeface="Calibri"/>
                <a:cs typeface="Calibri"/>
              </a:rPr>
              <a:t>$</a:t>
            </a:r>
            <a:r>
              <a:rPr lang="en-US" sz="1200" b="1" dirty="0" smtClean="0">
                <a:latin typeface="Calibri"/>
                <a:cs typeface="Calibri"/>
              </a:rPr>
              <a:t>97,587</a:t>
            </a:r>
          </a:p>
          <a:p>
            <a:pPr marL="635" algn="ctr">
              <a:lnSpc>
                <a:spcPct val="100000"/>
              </a:lnSpc>
            </a:pPr>
            <a:r>
              <a:rPr sz="1200" spc="-5" dirty="0" smtClean="0">
                <a:latin typeface="Calibri"/>
                <a:cs typeface="Calibri"/>
              </a:rPr>
              <a:t>F</a:t>
            </a:r>
            <a:r>
              <a:rPr sz="1200" spc="-10" dirty="0" smtClean="0">
                <a:latin typeface="Calibri"/>
                <a:cs typeface="Calibri"/>
              </a:rPr>
              <a:t>u</a:t>
            </a:r>
            <a:r>
              <a:rPr sz="1200" spc="-5" dirty="0" smtClean="0">
                <a:latin typeface="Calibri"/>
                <a:cs typeface="Calibri"/>
              </a:rPr>
              <a:t>nd</a:t>
            </a:r>
            <a:r>
              <a:rPr sz="1200" dirty="0" smtClean="0">
                <a:latin typeface="Calibri"/>
                <a:cs typeface="Calibri"/>
              </a:rPr>
              <a:t>ed</a:t>
            </a:r>
            <a:r>
              <a:rPr sz="1200" spc="-15" dirty="0" smtClean="0">
                <a:latin typeface="Calibri"/>
                <a:cs typeface="Calibri"/>
              </a:rPr>
              <a:t> </a:t>
            </a:r>
            <a:r>
              <a:rPr sz="1200" spc="-5" dirty="0">
                <a:latin typeface="Calibri"/>
                <a:cs typeface="Calibri"/>
              </a:rPr>
              <a:t>b</a:t>
            </a:r>
            <a:r>
              <a:rPr sz="1200" dirty="0">
                <a:latin typeface="Calibri"/>
                <a:cs typeface="Calibri"/>
              </a:rPr>
              <a:t>y</a:t>
            </a:r>
            <a:r>
              <a:rPr sz="1200" spc="-5" dirty="0">
                <a:latin typeface="Calibri"/>
                <a:cs typeface="Calibri"/>
              </a:rPr>
              <a:t> </a:t>
            </a:r>
            <a:r>
              <a:rPr sz="1200" b="1" dirty="0">
                <a:latin typeface="Calibri"/>
                <a:cs typeface="Calibri"/>
              </a:rPr>
              <a:t>5% </a:t>
            </a:r>
            <a:r>
              <a:rPr sz="1200" spc="-5" dirty="0">
                <a:latin typeface="Calibri"/>
                <a:cs typeface="Calibri"/>
              </a:rPr>
              <a:t>F</a:t>
            </a:r>
            <a:r>
              <a:rPr sz="1200" spc="-10" dirty="0">
                <a:latin typeface="Calibri"/>
                <a:cs typeface="Calibri"/>
              </a:rPr>
              <a:t>u</a:t>
            </a:r>
            <a:r>
              <a:rPr sz="1200" dirty="0">
                <a:latin typeface="Calibri"/>
                <a:cs typeface="Calibri"/>
              </a:rPr>
              <a:t>el</a:t>
            </a:r>
            <a:r>
              <a:rPr sz="1200" spc="-10" dirty="0">
                <a:latin typeface="Calibri"/>
                <a:cs typeface="Calibri"/>
              </a:rPr>
              <a:t> </a:t>
            </a:r>
            <a:r>
              <a:rPr sz="1200" spc="-5" dirty="0">
                <a:latin typeface="Calibri"/>
                <a:cs typeface="Calibri"/>
              </a:rPr>
              <a:t>Ta</a:t>
            </a:r>
            <a:r>
              <a:rPr sz="1200" dirty="0">
                <a:latin typeface="Calibri"/>
                <a:cs typeface="Calibri"/>
              </a:rPr>
              <a:t>x</a:t>
            </a:r>
            <a:r>
              <a:rPr sz="1200" spc="-10" dirty="0">
                <a:latin typeface="Calibri"/>
                <a:cs typeface="Calibri"/>
              </a:rPr>
              <a:t> </a:t>
            </a:r>
            <a:r>
              <a:rPr sz="1200" dirty="0">
                <a:latin typeface="Calibri"/>
                <a:cs typeface="Calibri"/>
              </a:rPr>
              <a:t>I</a:t>
            </a:r>
            <a:r>
              <a:rPr sz="1200" spc="-10" dirty="0">
                <a:latin typeface="Calibri"/>
                <a:cs typeface="Calibri"/>
              </a:rPr>
              <a:t>n</a:t>
            </a:r>
            <a:r>
              <a:rPr sz="1200" dirty="0">
                <a:latin typeface="Calibri"/>
                <a:cs typeface="Calibri"/>
              </a:rPr>
              <a:t>crease</a:t>
            </a:r>
            <a:r>
              <a:rPr sz="1200" spc="-20" dirty="0">
                <a:latin typeface="Calibri"/>
                <a:cs typeface="Calibri"/>
              </a:rPr>
              <a:t> </a:t>
            </a:r>
            <a:r>
              <a:rPr sz="1200" dirty="0">
                <a:latin typeface="Calibri"/>
                <a:cs typeface="Calibri"/>
              </a:rPr>
              <a:t>Re</a:t>
            </a:r>
            <a:r>
              <a:rPr sz="1200" spc="5" dirty="0">
                <a:latin typeface="Calibri"/>
                <a:cs typeface="Calibri"/>
              </a:rPr>
              <a:t>v</a:t>
            </a:r>
            <a:r>
              <a:rPr sz="1200" dirty="0">
                <a:latin typeface="Calibri"/>
                <a:cs typeface="Calibri"/>
              </a:rPr>
              <a:t>en</a:t>
            </a:r>
            <a:r>
              <a:rPr sz="1200" spc="-10" dirty="0">
                <a:latin typeface="Calibri"/>
                <a:cs typeface="Calibri"/>
              </a:rPr>
              <a:t>u</a:t>
            </a:r>
            <a:r>
              <a:rPr sz="1200" dirty="0">
                <a:latin typeface="Calibri"/>
                <a:cs typeface="Calibri"/>
              </a:rPr>
              <a:t>e</a:t>
            </a:r>
          </a:p>
        </p:txBody>
      </p:sp>
      <p:sp>
        <p:nvSpPr>
          <p:cNvPr id="8" name="object 8"/>
          <p:cNvSpPr/>
          <p:nvPr/>
        </p:nvSpPr>
        <p:spPr>
          <a:xfrm>
            <a:off x="178282" y="228601"/>
            <a:ext cx="1577112" cy="609600"/>
          </a:xfrm>
          <a:prstGeom prst="rect">
            <a:avLst/>
          </a:prstGeom>
          <a:blipFill>
            <a:blip r:embed="rId5" cstate="print"/>
            <a:stretch>
              <a:fillRect/>
            </a:stretch>
          </a:blipFill>
        </p:spPr>
        <p:txBody>
          <a:bodyPr wrap="square" lIns="0" tIns="0" rIns="0" bIns="0" rtlCol="0"/>
          <a:lstStyle/>
          <a:p>
            <a:endParaRPr/>
          </a:p>
        </p:txBody>
      </p:sp>
      <p:sp>
        <p:nvSpPr>
          <p:cNvPr id="14" name="object 14"/>
          <p:cNvSpPr/>
          <p:nvPr/>
        </p:nvSpPr>
        <p:spPr>
          <a:xfrm>
            <a:off x="5983223" y="1769364"/>
            <a:ext cx="2811779" cy="399288"/>
          </a:xfrm>
          <a:prstGeom prst="rect">
            <a:avLst/>
          </a:prstGeom>
          <a:blipFill>
            <a:blip r:embed="rId6" cstate="print"/>
            <a:stretch>
              <a:fillRect/>
            </a:stretch>
          </a:blipFill>
        </p:spPr>
        <p:txBody>
          <a:bodyPr wrap="square" lIns="0" tIns="0" rIns="0" bIns="0" rtlCol="0"/>
          <a:lstStyle/>
          <a:p>
            <a:endParaRPr/>
          </a:p>
        </p:txBody>
      </p:sp>
      <p:sp>
        <p:nvSpPr>
          <p:cNvPr id="21" name="object 21"/>
          <p:cNvSpPr/>
          <p:nvPr/>
        </p:nvSpPr>
        <p:spPr>
          <a:xfrm>
            <a:off x="1965761" y="1473337"/>
            <a:ext cx="4174236" cy="2570988"/>
          </a:xfrm>
          <a:prstGeom prst="rect">
            <a:avLst/>
          </a:prstGeom>
          <a:blipFill>
            <a:blip r:embed="rId7" cstate="print"/>
            <a:stretch>
              <a:fillRect/>
            </a:stretch>
          </a:blipFill>
        </p:spPr>
        <p:txBody>
          <a:bodyPr wrap="square" lIns="0" tIns="0" rIns="0" bIns="0" rtlCol="0"/>
          <a:lstStyle/>
          <a:p>
            <a:endParaRPr/>
          </a:p>
        </p:txBody>
      </p:sp>
      <p:sp>
        <p:nvSpPr>
          <p:cNvPr id="22" name="object 22"/>
          <p:cNvSpPr txBox="1"/>
          <p:nvPr/>
        </p:nvSpPr>
        <p:spPr>
          <a:xfrm>
            <a:off x="4846575" y="2242895"/>
            <a:ext cx="839469" cy="430887"/>
          </a:xfrm>
          <a:prstGeom prst="rect">
            <a:avLst/>
          </a:prstGeom>
        </p:spPr>
        <p:txBody>
          <a:bodyPr vert="horz" wrap="square" lIns="0" tIns="0" rIns="0" bIns="0" rtlCol="0">
            <a:spAutoFit/>
          </a:bodyPr>
          <a:lstStyle/>
          <a:p>
            <a:pPr marL="12700">
              <a:lnSpc>
                <a:spcPct val="100000"/>
              </a:lnSpc>
            </a:pPr>
            <a:r>
              <a:rPr sz="1400" b="1" spc="-15" dirty="0">
                <a:solidFill>
                  <a:srgbClr val="FFFFFF"/>
                </a:solidFill>
                <a:latin typeface="Calibri"/>
                <a:cs typeface="Calibri"/>
              </a:rPr>
              <a:t>C</a:t>
            </a:r>
            <a:r>
              <a:rPr sz="1400" b="1" spc="-30" dirty="0">
                <a:solidFill>
                  <a:srgbClr val="FFFFFF"/>
                </a:solidFill>
                <a:latin typeface="Calibri"/>
                <a:cs typeface="Calibri"/>
              </a:rPr>
              <a:t>O</a:t>
            </a:r>
            <a:r>
              <a:rPr sz="1400" b="1" dirty="0">
                <a:solidFill>
                  <a:srgbClr val="FFFFFF"/>
                </a:solidFill>
                <a:latin typeface="Calibri"/>
                <a:cs typeface="Calibri"/>
              </a:rPr>
              <a:t>AR </a:t>
            </a:r>
            <a:r>
              <a:rPr sz="1400" b="1" spc="-10" dirty="0">
                <a:solidFill>
                  <a:srgbClr val="FFFFFF"/>
                </a:solidFill>
                <a:latin typeface="Calibri"/>
                <a:cs typeface="Calibri"/>
              </a:rPr>
              <a:t>5</a:t>
            </a:r>
            <a:r>
              <a:rPr sz="1400" b="1" dirty="0">
                <a:solidFill>
                  <a:srgbClr val="FFFFFF"/>
                </a:solidFill>
                <a:latin typeface="Calibri"/>
                <a:cs typeface="Calibri"/>
              </a:rPr>
              <a:t>0</a:t>
            </a:r>
            <a:r>
              <a:rPr sz="1400" b="1" spc="-10" dirty="0">
                <a:solidFill>
                  <a:srgbClr val="FFFFFF"/>
                </a:solidFill>
                <a:latin typeface="Calibri"/>
                <a:cs typeface="Calibri"/>
              </a:rPr>
              <a:t>%</a:t>
            </a:r>
            <a:r>
              <a:rPr sz="1400" b="1" dirty="0">
                <a:solidFill>
                  <a:srgbClr val="FFFFFF"/>
                </a:solidFill>
                <a:latin typeface="Calibri"/>
                <a:cs typeface="Calibri"/>
              </a:rPr>
              <a:t>,</a:t>
            </a:r>
            <a:endParaRPr sz="1400" dirty="0">
              <a:latin typeface="Calibri"/>
              <a:cs typeface="Calibri"/>
            </a:endParaRPr>
          </a:p>
          <a:p>
            <a:pPr marL="57785">
              <a:lnSpc>
                <a:spcPct val="100000"/>
              </a:lnSpc>
              <a:spcBef>
                <a:spcPts val="35"/>
              </a:spcBef>
            </a:pPr>
            <a:r>
              <a:rPr lang="en-US" sz="1400" b="1" dirty="0">
                <a:solidFill>
                  <a:srgbClr val="FFFFFF"/>
                </a:solidFill>
                <a:latin typeface="Calibri"/>
                <a:cs typeface="Calibri"/>
              </a:rPr>
              <a:t>3</a:t>
            </a:r>
            <a:r>
              <a:rPr sz="1400" b="1" spc="-10" dirty="0" smtClean="0">
                <a:solidFill>
                  <a:srgbClr val="FFFFFF"/>
                </a:solidFill>
                <a:latin typeface="Calibri"/>
                <a:cs typeface="Calibri"/>
              </a:rPr>
              <a:t>,</a:t>
            </a:r>
            <a:r>
              <a:rPr lang="en-US" sz="1400" b="1" spc="-10" dirty="0" smtClean="0">
                <a:solidFill>
                  <a:srgbClr val="FFFFFF"/>
                </a:solidFill>
                <a:latin typeface="Calibri"/>
                <a:cs typeface="Calibri"/>
              </a:rPr>
              <a:t>434</a:t>
            </a:r>
            <a:r>
              <a:rPr sz="1400" b="1" spc="-10" dirty="0" smtClean="0">
                <a:solidFill>
                  <a:srgbClr val="FFFFFF"/>
                </a:solidFill>
                <a:latin typeface="Calibri"/>
                <a:cs typeface="Calibri"/>
              </a:rPr>
              <a:t>,</a:t>
            </a:r>
            <a:r>
              <a:rPr lang="en-US" sz="1400" b="1" spc="-10" dirty="0" smtClean="0">
                <a:solidFill>
                  <a:srgbClr val="FFFFFF"/>
                </a:solidFill>
                <a:latin typeface="Calibri"/>
                <a:cs typeface="Calibri"/>
              </a:rPr>
              <a:t>988</a:t>
            </a:r>
            <a:endParaRPr sz="1400" dirty="0">
              <a:latin typeface="Calibri"/>
              <a:cs typeface="Calibri"/>
            </a:endParaRPr>
          </a:p>
        </p:txBody>
      </p:sp>
      <p:sp>
        <p:nvSpPr>
          <p:cNvPr id="23" name="object 23"/>
          <p:cNvSpPr txBox="1"/>
          <p:nvPr/>
        </p:nvSpPr>
        <p:spPr>
          <a:xfrm>
            <a:off x="2991072" y="2682418"/>
            <a:ext cx="871219" cy="430887"/>
          </a:xfrm>
          <a:prstGeom prst="rect">
            <a:avLst/>
          </a:prstGeom>
        </p:spPr>
        <p:txBody>
          <a:bodyPr vert="horz" wrap="square" lIns="0" tIns="0" rIns="0" bIns="0" rtlCol="0">
            <a:spAutoFit/>
          </a:bodyPr>
          <a:lstStyle/>
          <a:p>
            <a:pPr marL="12700">
              <a:lnSpc>
                <a:spcPct val="100000"/>
              </a:lnSpc>
            </a:pPr>
            <a:r>
              <a:rPr sz="1400" b="1" spc="-10" dirty="0">
                <a:latin typeface="Calibri"/>
                <a:cs typeface="Calibri"/>
              </a:rPr>
              <a:t>S</a:t>
            </a:r>
            <a:r>
              <a:rPr sz="1400" b="1" spc="-30" dirty="0">
                <a:latin typeface="Calibri"/>
                <a:cs typeface="Calibri"/>
              </a:rPr>
              <a:t>O</a:t>
            </a:r>
            <a:r>
              <a:rPr sz="1400" b="1" dirty="0">
                <a:latin typeface="Calibri"/>
                <a:cs typeface="Calibri"/>
              </a:rPr>
              <a:t>AR</a:t>
            </a:r>
            <a:r>
              <a:rPr sz="1400" b="1" spc="-5" dirty="0">
                <a:latin typeface="Calibri"/>
                <a:cs typeface="Calibri"/>
              </a:rPr>
              <a:t> </a:t>
            </a:r>
            <a:r>
              <a:rPr sz="1400" b="1" spc="-10" dirty="0">
                <a:latin typeface="Calibri"/>
                <a:cs typeface="Calibri"/>
              </a:rPr>
              <a:t>25</a:t>
            </a:r>
            <a:r>
              <a:rPr sz="1400" b="1" dirty="0">
                <a:latin typeface="Calibri"/>
                <a:cs typeface="Calibri"/>
              </a:rPr>
              <a:t>% ,</a:t>
            </a:r>
            <a:endParaRPr sz="1400" dirty="0">
              <a:latin typeface="Calibri"/>
              <a:cs typeface="Calibri"/>
            </a:endParaRPr>
          </a:p>
          <a:p>
            <a:pPr marL="74930">
              <a:lnSpc>
                <a:spcPct val="100000"/>
              </a:lnSpc>
              <a:spcBef>
                <a:spcPts val="35"/>
              </a:spcBef>
            </a:pPr>
            <a:r>
              <a:rPr sz="1400" b="1" dirty="0" smtClean="0">
                <a:latin typeface="Calibri"/>
                <a:cs typeface="Calibri"/>
              </a:rPr>
              <a:t>1</a:t>
            </a:r>
            <a:r>
              <a:rPr sz="1400" b="1" spc="-10" dirty="0" smtClean="0">
                <a:latin typeface="Calibri"/>
                <a:cs typeface="Calibri"/>
              </a:rPr>
              <a:t>,</a:t>
            </a:r>
            <a:r>
              <a:rPr lang="en-US" sz="1400" b="1" spc="-10" dirty="0" smtClean="0">
                <a:latin typeface="Calibri"/>
                <a:cs typeface="Calibri"/>
              </a:rPr>
              <a:t>716,989</a:t>
            </a:r>
            <a:endParaRPr sz="1400" dirty="0">
              <a:latin typeface="Calibri"/>
              <a:cs typeface="Calibri"/>
            </a:endParaRPr>
          </a:p>
        </p:txBody>
      </p:sp>
      <p:sp>
        <p:nvSpPr>
          <p:cNvPr id="24" name="object 24"/>
          <p:cNvSpPr txBox="1"/>
          <p:nvPr/>
        </p:nvSpPr>
        <p:spPr>
          <a:xfrm>
            <a:off x="2966471" y="1812008"/>
            <a:ext cx="845819" cy="430887"/>
          </a:xfrm>
          <a:prstGeom prst="rect">
            <a:avLst/>
          </a:prstGeom>
        </p:spPr>
        <p:txBody>
          <a:bodyPr vert="horz" wrap="square" lIns="0" tIns="0" rIns="0" bIns="0" rtlCol="0">
            <a:spAutoFit/>
          </a:bodyPr>
          <a:lstStyle/>
          <a:p>
            <a:pPr marL="12700">
              <a:lnSpc>
                <a:spcPct val="100000"/>
              </a:lnSpc>
            </a:pPr>
            <a:r>
              <a:rPr sz="1400" b="1" spc="-10" dirty="0">
                <a:latin typeface="Calibri"/>
                <a:cs typeface="Calibri"/>
              </a:rPr>
              <a:t>R</a:t>
            </a:r>
            <a:r>
              <a:rPr sz="1400" b="1" spc="-30" dirty="0">
                <a:latin typeface="Calibri"/>
                <a:cs typeface="Calibri"/>
              </a:rPr>
              <a:t>O</a:t>
            </a:r>
            <a:r>
              <a:rPr sz="1400" b="1" dirty="0">
                <a:latin typeface="Calibri"/>
                <a:cs typeface="Calibri"/>
              </a:rPr>
              <a:t>AR </a:t>
            </a:r>
            <a:r>
              <a:rPr sz="1400" b="1" spc="-10" dirty="0">
                <a:latin typeface="Calibri"/>
                <a:cs typeface="Calibri"/>
              </a:rPr>
              <a:t>2</a:t>
            </a:r>
            <a:r>
              <a:rPr sz="1400" b="1" dirty="0">
                <a:latin typeface="Calibri"/>
                <a:cs typeface="Calibri"/>
              </a:rPr>
              <a:t>5</a:t>
            </a:r>
            <a:r>
              <a:rPr sz="1400" b="1" spc="-10" dirty="0">
                <a:latin typeface="Calibri"/>
                <a:cs typeface="Calibri"/>
              </a:rPr>
              <a:t>%</a:t>
            </a:r>
            <a:r>
              <a:rPr sz="1400" b="1" dirty="0">
                <a:latin typeface="Calibri"/>
                <a:cs typeface="Calibri"/>
              </a:rPr>
              <a:t>,</a:t>
            </a:r>
            <a:endParaRPr sz="1400" dirty="0">
              <a:latin typeface="Calibri"/>
              <a:cs typeface="Calibri"/>
            </a:endParaRPr>
          </a:p>
          <a:p>
            <a:pPr marL="60960">
              <a:lnSpc>
                <a:spcPct val="100000"/>
              </a:lnSpc>
              <a:spcBef>
                <a:spcPts val="35"/>
              </a:spcBef>
            </a:pPr>
            <a:r>
              <a:rPr sz="1400" b="1" dirty="0" smtClean="0">
                <a:latin typeface="Calibri"/>
                <a:cs typeface="Calibri"/>
              </a:rPr>
              <a:t>1</a:t>
            </a:r>
            <a:r>
              <a:rPr sz="1400" b="1" spc="-10" dirty="0" smtClean="0">
                <a:latin typeface="Calibri"/>
                <a:cs typeface="Calibri"/>
              </a:rPr>
              <a:t>,</a:t>
            </a:r>
            <a:r>
              <a:rPr lang="en-US" sz="1400" b="1" spc="-10" dirty="0" smtClean="0">
                <a:latin typeface="Calibri"/>
                <a:cs typeface="Calibri"/>
              </a:rPr>
              <a:t>716</a:t>
            </a:r>
            <a:r>
              <a:rPr sz="1400" b="1" spc="-10" dirty="0" smtClean="0">
                <a:latin typeface="Calibri"/>
                <a:cs typeface="Calibri"/>
              </a:rPr>
              <a:t>,</a:t>
            </a:r>
            <a:r>
              <a:rPr lang="en-US" sz="1400" b="1" spc="-10" dirty="0" smtClean="0">
                <a:latin typeface="Calibri"/>
                <a:cs typeface="Calibri"/>
              </a:rPr>
              <a:t>989</a:t>
            </a:r>
            <a:endParaRPr sz="1400" dirty="0">
              <a:latin typeface="Calibri"/>
              <a:cs typeface="Calibri"/>
            </a:endParaRPr>
          </a:p>
        </p:txBody>
      </p:sp>
      <p:sp>
        <p:nvSpPr>
          <p:cNvPr id="25" name="object 25"/>
          <p:cNvSpPr/>
          <p:nvPr/>
        </p:nvSpPr>
        <p:spPr>
          <a:xfrm>
            <a:off x="2739953" y="1144701"/>
            <a:ext cx="3400044" cy="605027"/>
          </a:xfrm>
          <a:prstGeom prst="rect">
            <a:avLst/>
          </a:prstGeom>
          <a:blipFill>
            <a:blip r:embed="rId8" cstate="print"/>
            <a:stretch>
              <a:fillRect/>
            </a:stretch>
          </a:blipFill>
        </p:spPr>
        <p:txBody>
          <a:bodyPr wrap="square" lIns="0" tIns="0" rIns="0" bIns="0" rtlCol="0"/>
          <a:lstStyle/>
          <a:p>
            <a:endParaRPr/>
          </a:p>
        </p:txBody>
      </p:sp>
      <p:sp>
        <p:nvSpPr>
          <p:cNvPr id="26" name="object 26"/>
          <p:cNvSpPr/>
          <p:nvPr/>
        </p:nvSpPr>
        <p:spPr>
          <a:xfrm>
            <a:off x="2803526" y="1144701"/>
            <a:ext cx="3293364" cy="514172"/>
          </a:xfrm>
          <a:prstGeom prst="rect">
            <a:avLst/>
          </a:prstGeom>
          <a:blipFill>
            <a:blip r:embed="rId9" cstate="print"/>
            <a:stretch>
              <a:fillRect/>
            </a:stretch>
          </a:blipFill>
        </p:spPr>
        <p:txBody>
          <a:bodyPr wrap="square" lIns="0" tIns="0" rIns="0" bIns="0" rtlCol="0"/>
          <a:lstStyle/>
          <a:p>
            <a:endParaRPr/>
          </a:p>
        </p:txBody>
      </p:sp>
      <p:sp>
        <p:nvSpPr>
          <p:cNvPr id="32" name="object 32"/>
          <p:cNvSpPr txBox="1">
            <a:spLocks noGrp="1"/>
          </p:cNvSpPr>
          <p:nvPr>
            <p:ph type="sldNum" sz="quarter" idx="4294967295"/>
          </p:nvPr>
        </p:nvSpPr>
        <p:spPr>
          <a:xfrm>
            <a:off x="8484361" y="6460594"/>
            <a:ext cx="135890" cy="177800"/>
          </a:xfrm>
          <a:prstGeom prst="rect">
            <a:avLst/>
          </a:prstGeom>
        </p:spPr>
        <p:txBody>
          <a:bodyPr vert="horz" wrap="square" lIns="0" tIns="0" rIns="0" bIns="0" rtlCol="0">
            <a:spAutoFit/>
          </a:bodyPr>
          <a:lstStyle/>
          <a:p>
            <a:pPr marL="25400">
              <a:lnSpc>
                <a:spcPct val="100000"/>
              </a:lnSpc>
            </a:pPr>
            <a:fld id="{81D60167-4931-47E6-BA6A-407CBD079E47}" type="slidenum">
              <a:rPr dirty="0"/>
              <a:t>44</a:t>
            </a:fld>
            <a:endParaRPr dirty="0"/>
          </a:p>
        </p:txBody>
      </p:sp>
      <p:graphicFrame>
        <p:nvGraphicFramePr>
          <p:cNvPr id="9" name="Table 8"/>
          <p:cNvGraphicFramePr>
            <a:graphicFrameLocks noGrp="1"/>
          </p:cNvGraphicFramePr>
          <p:nvPr>
            <p:extLst>
              <p:ext uri="{D42A27DB-BD31-4B8C-83A1-F6EECF244321}">
                <p14:modId xmlns:p14="http://schemas.microsoft.com/office/powerpoint/2010/main" val="4143854443"/>
              </p:ext>
            </p:extLst>
          </p:nvPr>
        </p:nvGraphicFramePr>
        <p:xfrm>
          <a:off x="554318" y="3886200"/>
          <a:ext cx="8229600" cy="2403108"/>
        </p:xfrm>
        <a:graphic>
          <a:graphicData uri="http://schemas.openxmlformats.org/drawingml/2006/table">
            <a:tbl>
              <a:tblPr/>
              <a:tblGrid>
                <a:gridCol w="3484282"/>
                <a:gridCol w="796234"/>
                <a:gridCol w="1002719"/>
                <a:gridCol w="999910"/>
                <a:gridCol w="1044851"/>
                <a:gridCol w="901604"/>
              </a:tblGrid>
              <a:tr h="236095">
                <a:tc gridSpan="6">
                  <a:txBody>
                    <a:bodyPr/>
                    <a:lstStyle/>
                    <a:p>
                      <a:pPr algn="ctr" fontAlgn="b"/>
                      <a:r>
                        <a:rPr lang="en-US" sz="1400" b="1" i="0" u="none" strike="noStrike" dirty="0" smtClean="0">
                          <a:solidFill>
                            <a:srgbClr val="000000"/>
                          </a:solidFill>
                          <a:effectLst/>
                          <a:latin typeface="Calibri"/>
                        </a:rPr>
                        <a:t>Aviation</a:t>
                      </a:r>
                      <a:r>
                        <a:rPr lang="en-US" sz="1400" b="1" i="0" u="none" strike="noStrike" baseline="0" dirty="0" smtClean="0">
                          <a:solidFill>
                            <a:srgbClr val="000000"/>
                          </a:solidFill>
                          <a:effectLst/>
                          <a:latin typeface="Calibri"/>
                        </a:rPr>
                        <a:t> </a:t>
                      </a:r>
                      <a:r>
                        <a:rPr lang="en-US" sz="1400" b="1" i="0" u="none" strike="noStrike" dirty="0" smtClean="0">
                          <a:solidFill>
                            <a:srgbClr val="000000"/>
                          </a:solidFill>
                          <a:effectLst/>
                          <a:latin typeface="Calibri"/>
                        </a:rPr>
                        <a:t>System Action Program </a:t>
                      </a:r>
                      <a:r>
                        <a:rPr lang="en-US" sz="1400" b="1" i="0" u="none" strike="noStrike" dirty="0">
                          <a:solidFill>
                            <a:srgbClr val="000000"/>
                          </a:solidFill>
                          <a:effectLst/>
                          <a:latin typeface="Calibri"/>
                        </a:rPr>
                        <a:t>Financial Summary</a:t>
                      </a:r>
                    </a:p>
                  </a:txBody>
                  <a:tcPr marL="8432" marR="8432" marT="84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AEEF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77071">
                <a:tc gridSpan="6">
                  <a:txBody>
                    <a:bodyPr/>
                    <a:lstStyle/>
                    <a:p>
                      <a:pPr algn="ctr" fontAlgn="b"/>
                      <a:r>
                        <a:rPr lang="en-US" sz="1100" b="0" i="1" u="none" strike="noStrike">
                          <a:solidFill>
                            <a:srgbClr val="000000"/>
                          </a:solidFill>
                          <a:effectLst/>
                          <a:latin typeface="Calibri"/>
                        </a:rPr>
                        <a:t>Since inception January 1, 2016 - January 15, 2018</a:t>
                      </a:r>
                    </a:p>
                  </a:txBody>
                  <a:tcPr marL="8432" marR="8432" marT="84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AEEF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68639">
                <a:tc>
                  <a:txBody>
                    <a:bodyPr/>
                    <a:lstStyle/>
                    <a:p>
                      <a:pPr algn="l" fontAlgn="b"/>
                      <a:r>
                        <a:rPr lang="en-US" sz="1000" b="0" i="0" u="none" strike="noStrike">
                          <a:solidFill>
                            <a:srgbClr val="000000"/>
                          </a:solidFill>
                          <a:effectLst/>
                          <a:latin typeface="Calibri"/>
                        </a:rPr>
                        <a:t> </a:t>
                      </a:r>
                    </a:p>
                  </a:txBody>
                  <a:tcPr marL="8432" marR="8432" marT="8432" marB="0" anchor="b">
                    <a:lnL w="6350" cap="flat" cmpd="sng" algn="ctr">
                      <a:solidFill>
                        <a:srgbClr val="000000"/>
                      </a:solidFill>
                      <a:prstDash val="solid"/>
                      <a:round/>
                      <a:headEnd type="none" w="med" len="med"/>
                      <a:tailEnd type="none" w="med" len="med"/>
                    </a:lnL>
                    <a:lnR>
                      <a:noFill/>
                    </a:lnR>
                    <a:lnT>
                      <a:noFill/>
                    </a:lnT>
                    <a:lnB>
                      <a:noFill/>
                    </a:lnB>
                    <a:solidFill>
                      <a:srgbClr val="DAEEF3"/>
                    </a:solidFill>
                  </a:tcPr>
                </a:tc>
                <a:tc>
                  <a:txBody>
                    <a:bodyPr/>
                    <a:lstStyle/>
                    <a:p>
                      <a:pPr algn="l" fontAlgn="b"/>
                      <a:r>
                        <a:rPr lang="en-US" sz="1000" b="0" i="0" u="none" strike="noStrike">
                          <a:solidFill>
                            <a:srgbClr val="000000"/>
                          </a:solidFill>
                          <a:effectLst/>
                          <a:latin typeface="Calibri"/>
                        </a:rPr>
                        <a:t> </a:t>
                      </a:r>
                    </a:p>
                  </a:txBody>
                  <a:tcPr marL="8432" marR="8432" marT="8432" marB="0" anchor="b">
                    <a:lnL>
                      <a:noFill/>
                    </a:lnL>
                    <a:lnR>
                      <a:noFill/>
                    </a:lnR>
                    <a:lnT>
                      <a:noFill/>
                    </a:lnT>
                    <a:lnB>
                      <a:noFill/>
                    </a:lnB>
                    <a:solidFill>
                      <a:srgbClr val="DAEEF3"/>
                    </a:solidFill>
                  </a:tcPr>
                </a:tc>
                <a:tc>
                  <a:txBody>
                    <a:bodyPr/>
                    <a:lstStyle/>
                    <a:p>
                      <a:pPr algn="l" fontAlgn="b"/>
                      <a:r>
                        <a:rPr lang="en-US" sz="1000" b="0" i="0" u="none" strike="noStrike">
                          <a:solidFill>
                            <a:srgbClr val="000000"/>
                          </a:solidFill>
                          <a:effectLst/>
                          <a:latin typeface="Calibri"/>
                        </a:rPr>
                        <a:t> </a:t>
                      </a:r>
                    </a:p>
                  </a:txBody>
                  <a:tcPr marL="8432" marR="8432" marT="8432" marB="0" anchor="b">
                    <a:lnL>
                      <a:noFill/>
                    </a:lnL>
                    <a:lnR>
                      <a:noFill/>
                    </a:lnR>
                    <a:lnT>
                      <a:noFill/>
                    </a:lnT>
                    <a:lnB>
                      <a:noFill/>
                    </a:lnB>
                    <a:solidFill>
                      <a:srgbClr val="DAEEF3"/>
                    </a:solidFill>
                  </a:tcPr>
                </a:tc>
                <a:tc>
                  <a:txBody>
                    <a:bodyPr/>
                    <a:lstStyle/>
                    <a:p>
                      <a:pPr algn="l" fontAlgn="b"/>
                      <a:r>
                        <a:rPr lang="en-US" sz="1000" b="0" i="0" u="none" strike="noStrike">
                          <a:solidFill>
                            <a:srgbClr val="000000"/>
                          </a:solidFill>
                          <a:effectLst/>
                          <a:latin typeface="Calibri"/>
                        </a:rPr>
                        <a:t> </a:t>
                      </a:r>
                    </a:p>
                  </a:txBody>
                  <a:tcPr marL="8432" marR="8432" marT="8432" marB="0" anchor="b">
                    <a:lnL>
                      <a:noFill/>
                    </a:lnL>
                    <a:lnR>
                      <a:noFill/>
                    </a:lnR>
                    <a:lnT>
                      <a:noFill/>
                    </a:lnT>
                    <a:lnB>
                      <a:noFill/>
                    </a:lnB>
                    <a:solidFill>
                      <a:srgbClr val="DAEEF3"/>
                    </a:solidFill>
                  </a:tcPr>
                </a:tc>
                <a:tc>
                  <a:txBody>
                    <a:bodyPr/>
                    <a:lstStyle/>
                    <a:p>
                      <a:pPr algn="l" fontAlgn="b"/>
                      <a:r>
                        <a:rPr lang="en-US" sz="1000" b="0" i="0" u="none" strike="noStrike">
                          <a:solidFill>
                            <a:srgbClr val="000000"/>
                          </a:solidFill>
                          <a:effectLst/>
                          <a:latin typeface="Calibri"/>
                        </a:rPr>
                        <a:t> </a:t>
                      </a:r>
                    </a:p>
                  </a:txBody>
                  <a:tcPr marL="8432" marR="8432" marT="8432" marB="0" anchor="b">
                    <a:lnL>
                      <a:noFill/>
                    </a:lnL>
                    <a:lnR>
                      <a:noFill/>
                    </a:lnR>
                    <a:lnT>
                      <a:noFill/>
                    </a:lnT>
                    <a:lnB>
                      <a:noFill/>
                    </a:lnB>
                    <a:solidFill>
                      <a:srgbClr val="DAEEF3"/>
                    </a:solidFill>
                  </a:tcPr>
                </a:tc>
                <a:tc>
                  <a:txBody>
                    <a:bodyPr/>
                    <a:lstStyle/>
                    <a:p>
                      <a:pPr algn="l" fontAlgn="b"/>
                      <a:r>
                        <a:rPr lang="en-US" sz="1000" b="0" i="0" u="none" strike="noStrike">
                          <a:solidFill>
                            <a:srgbClr val="000000"/>
                          </a:solidFill>
                          <a:effectLst/>
                          <a:latin typeface="Calibri"/>
                        </a:rPr>
                        <a:t> </a:t>
                      </a:r>
                    </a:p>
                  </a:txBody>
                  <a:tcPr marL="8432" marR="8432" marT="8432" marB="0" anchor="b">
                    <a:lnL>
                      <a:noFill/>
                    </a:lnL>
                    <a:lnR w="6350" cap="flat" cmpd="sng" algn="ctr">
                      <a:solidFill>
                        <a:srgbClr val="000000"/>
                      </a:solidFill>
                      <a:prstDash val="solid"/>
                      <a:round/>
                      <a:headEnd type="none" w="med" len="med"/>
                      <a:tailEnd type="none" w="med" len="med"/>
                    </a:lnR>
                    <a:lnT>
                      <a:noFill/>
                    </a:lnT>
                    <a:lnB>
                      <a:noFill/>
                    </a:lnB>
                    <a:solidFill>
                      <a:srgbClr val="DAEEF3"/>
                    </a:solidFill>
                  </a:tcPr>
                </a:tc>
              </a:tr>
              <a:tr h="354143">
                <a:tc>
                  <a:txBody>
                    <a:bodyPr/>
                    <a:lstStyle/>
                    <a:p>
                      <a:pPr algn="l" fontAlgn="b"/>
                      <a:r>
                        <a:rPr lang="en-US" sz="1100" b="1" i="0" u="none" strike="noStrike">
                          <a:solidFill>
                            <a:srgbClr val="000000"/>
                          </a:solidFill>
                          <a:effectLst/>
                          <a:latin typeface="Calibri"/>
                        </a:rPr>
                        <a:t>ASAP Program</a:t>
                      </a:r>
                    </a:p>
                  </a:txBody>
                  <a:tcPr marL="8432" marR="8432" marT="8432"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sz="1100" b="1" i="0" u="none" strike="noStrike" dirty="0">
                          <a:solidFill>
                            <a:srgbClr val="000000"/>
                          </a:solidFill>
                          <a:effectLst/>
                          <a:latin typeface="Calibri"/>
                        </a:rPr>
                        <a:t>Revenue</a:t>
                      </a:r>
                    </a:p>
                  </a:txBody>
                  <a:tcPr marL="8432" marR="8432" marT="8432" marB="0" anchor="ctr">
                    <a:lnL>
                      <a:noFill/>
                    </a:lnL>
                    <a:lnR>
                      <a:noFill/>
                    </a:lnR>
                    <a:lnT>
                      <a:noFill/>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sz="1100" b="1" i="0" u="none" strike="noStrike">
                          <a:solidFill>
                            <a:srgbClr val="000000"/>
                          </a:solidFill>
                          <a:effectLst/>
                          <a:latin typeface="Calibri"/>
                        </a:rPr>
                        <a:t>Expenditures to Date </a:t>
                      </a:r>
                    </a:p>
                  </a:txBody>
                  <a:tcPr marL="8432" marR="8432" marT="8432" marB="0" anchor="ctr">
                    <a:lnL>
                      <a:noFill/>
                    </a:lnL>
                    <a:lnR>
                      <a:noFill/>
                    </a:lnR>
                    <a:lnT>
                      <a:noFill/>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sz="1100" b="1" i="0" u="none" strike="noStrike">
                          <a:solidFill>
                            <a:srgbClr val="000000"/>
                          </a:solidFill>
                          <a:effectLst/>
                          <a:latin typeface="Calibri"/>
                        </a:rPr>
                        <a:t>Remaining Encumbrances</a:t>
                      </a:r>
                    </a:p>
                  </a:txBody>
                  <a:tcPr marL="8432" marR="8432" marT="8432" marB="0" anchor="ctr">
                    <a:lnL>
                      <a:noFill/>
                    </a:lnL>
                    <a:lnR>
                      <a:noFill/>
                    </a:lnR>
                    <a:lnT>
                      <a:noFill/>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sz="1100" b="1" i="0" u="none" strike="noStrike">
                          <a:solidFill>
                            <a:srgbClr val="000000"/>
                          </a:solidFill>
                          <a:effectLst/>
                          <a:latin typeface="Calibri"/>
                        </a:rPr>
                        <a:t>Balance after Encumbrances</a:t>
                      </a:r>
                    </a:p>
                  </a:txBody>
                  <a:tcPr marL="8432" marR="8432" marT="8432" marB="0" anchor="ctr">
                    <a:lnL>
                      <a:noFill/>
                    </a:lnL>
                    <a:lnR>
                      <a:noFill/>
                    </a:lnR>
                    <a:lnT>
                      <a:noFill/>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sz="1100" b="1" i="0" u="none" strike="noStrike">
                          <a:solidFill>
                            <a:srgbClr val="000000"/>
                          </a:solidFill>
                          <a:effectLst/>
                          <a:latin typeface="Calibri"/>
                        </a:rPr>
                        <a:t>Current Cash Balance</a:t>
                      </a:r>
                    </a:p>
                  </a:txBody>
                  <a:tcPr marL="8432" marR="8432" marT="8432"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AEEF3"/>
                    </a:solidFill>
                  </a:tcPr>
                </a:tc>
              </a:tr>
              <a:tr h="286687">
                <a:tc>
                  <a:txBody>
                    <a:bodyPr/>
                    <a:lstStyle/>
                    <a:p>
                      <a:pPr algn="l" rtl="0" fontAlgn="ctr"/>
                      <a:r>
                        <a:rPr lang="en-US" sz="900" b="0" i="0" u="none" strike="noStrike">
                          <a:solidFill>
                            <a:srgbClr val="000000"/>
                          </a:solidFill>
                          <a:effectLst/>
                          <a:latin typeface="Arial"/>
                        </a:rPr>
                        <a:t>COAR- Critical Oregon Airport Relief Program  2016-2017 grant cycle</a:t>
                      </a:r>
                    </a:p>
                  </a:txBody>
                  <a:tcPr marL="8432" marR="8432" marT="843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900" b="0" i="0" u="none" strike="noStrike">
                          <a:solidFill>
                            <a:srgbClr val="000000"/>
                          </a:solidFill>
                          <a:effectLst/>
                          <a:latin typeface="Arial"/>
                        </a:rPr>
                        <a:t>        1,673,315 </a:t>
                      </a:r>
                    </a:p>
                  </a:txBody>
                  <a:tcPr marL="8432" marR="8432" marT="843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900" b="0" i="0" u="none" strike="noStrike">
                          <a:solidFill>
                            <a:srgbClr val="000000"/>
                          </a:solidFill>
                          <a:effectLst/>
                          <a:latin typeface="Arial"/>
                        </a:rPr>
                        <a:t>                280,350 </a:t>
                      </a:r>
                    </a:p>
                  </a:txBody>
                  <a:tcPr marL="8432" marR="8432" marT="843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900" b="0" i="0" u="none" strike="noStrike">
                          <a:solidFill>
                            <a:srgbClr val="000000"/>
                          </a:solidFill>
                          <a:effectLst/>
                          <a:latin typeface="Arial"/>
                        </a:rPr>
                        <a:t>             1,392,964 </a:t>
                      </a:r>
                    </a:p>
                  </a:txBody>
                  <a:tcPr marL="8432" marR="8432" marT="843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900" b="0" i="0" u="none" strike="noStrike">
                          <a:solidFill>
                            <a:srgbClr val="000000"/>
                          </a:solidFill>
                          <a:effectLst/>
                          <a:latin typeface="Arial"/>
                        </a:rPr>
                        <a:t>                           1 </a:t>
                      </a:r>
                    </a:p>
                  </a:txBody>
                  <a:tcPr marL="8432" marR="8432" marT="843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900" b="0" i="0" u="none" strike="noStrike">
                          <a:solidFill>
                            <a:srgbClr val="000000"/>
                          </a:solidFill>
                          <a:effectLst/>
                          <a:latin typeface="Arial"/>
                        </a:rPr>
                        <a:t>          1,392,965 </a:t>
                      </a:r>
                    </a:p>
                  </a:txBody>
                  <a:tcPr marL="8432" marR="8432" marT="843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68639">
                <a:tc>
                  <a:txBody>
                    <a:bodyPr/>
                    <a:lstStyle/>
                    <a:p>
                      <a:pPr algn="l" rtl="0" fontAlgn="ctr"/>
                      <a:r>
                        <a:rPr lang="en-US" sz="900" b="0" i="0" u="none" strike="noStrike">
                          <a:solidFill>
                            <a:srgbClr val="000000"/>
                          </a:solidFill>
                          <a:effectLst/>
                          <a:latin typeface="Arial"/>
                        </a:rPr>
                        <a:t>COAR 2017-2018 grant cycle</a:t>
                      </a:r>
                    </a:p>
                  </a:txBody>
                  <a:tcPr marL="8432" marR="8432" marT="8432"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0" i="0" u="none" strike="noStrike" dirty="0">
                          <a:solidFill>
                            <a:srgbClr val="000000"/>
                          </a:solidFill>
                          <a:effectLst/>
                          <a:latin typeface="Arial"/>
                        </a:rPr>
                        <a:t>       </a:t>
                      </a:r>
                      <a:r>
                        <a:rPr lang="en-US" sz="900" b="0" i="0" u="none" strike="noStrike" dirty="0" smtClean="0">
                          <a:solidFill>
                            <a:srgbClr val="000000"/>
                          </a:solidFill>
                          <a:effectLst/>
                          <a:latin typeface="Arial"/>
                        </a:rPr>
                        <a:t>*1,761,673 </a:t>
                      </a:r>
                      <a:endParaRPr lang="en-US" sz="900" b="0" i="0" u="none" strike="noStrike" dirty="0">
                        <a:solidFill>
                          <a:srgbClr val="000000"/>
                        </a:solidFill>
                        <a:effectLst/>
                        <a:latin typeface="Arial"/>
                      </a:endParaRPr>
                    </a:p>
                  </a:txBody>
                  <a:tcPr marL="8432" marR="8432" marT="8432" marB="0" anchor="b">
                    <a:lnL>
                      <a:noFill/>
                    </a:lnL>
                    <a:lnR>
                      <a:noFill/>
                    </a:lnR>
                    <a:lnT>
                      <a:noFill/>
                    </a:lnT>
                    <a:lnB>
                      <a:noFill/>
                    </a:lnB>
                  </a:tcPr>
                </a:tc>
                <a:tc>
                  <a:txBody>
                    <a:bodyPr/>
                    <a:lstStyle/>
                    <a:p>
                      <a:pPr algn="l" fontAlgn="b"/>
                      <a:r>
                        <a:rPr lang="en-US" sz="900" b="0" i="0" u="none" strike="noStrike">
                          <a:solidFill>
                            <a:srgbClr val="000000"/>
                          </a:solidFill>
                          <a:effectLst/>
                          <a:latin typeface="Arial"/>
                        </a:rPr>
                        <a:t>                        -   </a:t>
                      </a:r>
                    </a:p>
                  </a:txBody>
                  <a:tcPr marL="8432" marR="8432" marT="8432" marB="0" anchor="b">
                    <a:lnL>
                      <a:noFill/>
                    </a:lnL>
                    <a:lnR>
                      <a:noFill/>
                    </a:lnR>
                    <a:lnT>
                      <a:noFill/>
                    </a:lnT>
                    <a:lnB>
                      <a:noFill/>
                    </a:lnB>
                  </a:tcPr>
                </a:tc>
                <a:tc>
                  <a:txBody>
                    <a:bodyPr/>
                    <a:lstStyle/>
                    <a:p>
                      <a:pPr algn="r" fontAlgn="b"/>
                      <a:r>
                        <a:rPr lang="en-US" sz="900" b="0" i="0" u="none" strike="noStrike">
                          <a:solidFill>
                            <a:srgbClr val="000000"/>
                          </a:solidFill>
                          <a:effectLst/>
                          <a:latin typeface="Arial"/>
                        </a:rPr>
                        <a:t>                        -   </a:t>
                      </a:r>
                    </a:p>
                  </a:txBody>
                  <a:tcPr marL="8432" marR="8432" marT="8432" marB="0" anchor="b">
                    <a:lnL>
                      <a:noFill/>
                    </a:lnL>
                    <a:lnR>
                      <a:noFill/>
                    </a:lnR>
                    <a:lnT>
                      <a:noFill/>
                    </a:lnT>
                    <a:lnB>
                      <a:noFill/>
                    </a:lnB>
                  </a:tcPr>
                </a:tc>
                <a:tc>
                  <a:txBody>
                    <a:bodyPr/>
                    <a:lstStyle/>
                    <a:p>
                      <a:pPr algn="l" fontAlgn="b"/>
                      <a:r>
                        <a:rPr lang="en-US" sz="900" b="0" i="0" u="none" strike="noStrike">
                          <a:solidFill>
                            <a:srgbClr val="000000"/>
                          </a:solidFill>
                          <a:effectLst/>
                          <a:latin typeface="Arial"/>
                        </a:rPr>
                        <a:t>                         -   </a:t>
                      </a:r>
                    </a:p>
                  </a:txBody>
                  <a:tcPr marL="8432" marR="8432" marT="8432" marB="0" anchor="b">
                    <a:lnL>
                      <a:noFill/>
                    </a:lnL>
                    <a:lnR>
                      <a:noFill/>
                    </a:lnR>
                    <a:lnT>
                      <a:noFill/>
                    </a:lnT>
                    <a:lnB>
                      <a:noFill/>
                    </a:lnB>
                  </a:tcPr>
                </a:tc>
                <a:tc>
                  <a:txBody>
                    <a:bodyPr/>
                    <a:lstStyle/>
                    <a:p>
                      <a:pPr algn="l" fontAlgn="b"/>
                      <a:r>
                        <a:rPr lang="en-US" sz="900" b="0" i="0" u="none" strike="noStrike">
                          <a:solidFill>
                            <a:srgbClr val="000000"/>
                          </a:solidFill>
                          <a:effectLst/>
                          <a:latin typeface="Arial"/>
                        </a:rPr>
                        <a:t>          1,761,673 </a:t>
                      </a:r>
                    </a:p>
                  </a:txBody>
                  <a:tcPr marL="8432" marR="8432" marT="8432" marB="0" anchor="b">
                    <a:lnL>
                      <a:noFill/>
                    </a:lnL>
                    <a:lnR w="6350" cap="flat" cmpd="sng" algn="ctr">
                      <a:solidFill>
                        <a:srgbClr val="000000"/>
                      </a:solidFill>
                      <a:prstDash val="solid"/>
                      <a:round/>
                      <a:headEnd type="none" w="med" len="med"/>
                      <a:tailEnd type="none" w="med" len="med"/>
                    </a:lnR>
                    <a:lnT>
                      <a:noFill/>
                    </a:lnT>
                    <a:lnB>
                      <a:noFill/>
                    </a:lnB>
                  </a:tcPr>
                </a:tc>
              </a:tr>
              <a:tr h="168639">
                <a:tc>
                  <a:txBody>
                    <a:bodyPr/>
                    <a:lstStyle/>
                    <a:p>
                      <a:pPr algn="l" rtl="0" fontAlgn="ctr"/>
                      <a:r>
                        <a:rPr lang="en-US" sz="900" b="0" i="0" u="none" strike="noStrike">
                          <a:solidFill>
                            <a:srgbClr val="000000"/>
                          </a:solidFill>
                          <a:effectLst/>
                          <a:latin typeface="Arial"/>
                        </a:rPr>
                        <a:t>SOAR- State Owned Airport Reserve Program</a:t>
                      </a:r>
                    </a:p>
                  </a:txBody>
                  <a:tcPr marL="8432" marR="8432" marT="8432"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0" i="0" u="none" strike="noStrike">
                          <a:solidFill>
                            <a:srgbClr val="000000"/>
                          </a:solidFill>
                          <a:effectLst/>
                          <a:latin typeface="Arial"/>
                        </a:rPr>
                        <a:t>        1,716,989 </a:t>
                      </a:r>
                    </a:p>
                  </a:txBody>
                  <a:tcPr marL="8432" marR="8432" marT="8432" marB="0" anchor="b">
                    <a:lnL>
                      <a:noFill/>
                    </a:lnL>
                    <a:lnR>
                      <a:noFill/>
                    </a:lnR>
                    <a:lnT>
                      <a:noFill/>
                    </a:lnT>
                    <a:lnB>
                      <a:noFill/>
                    </a:lnB>
                  </a:tcPr>
                </a:tc>
                <a:tc>
                  <a:txBody>
                    <a:bodyPr/>
                    <a:lstStyle/>
                    <a:p>
                      <a:pPr algn="l" fontAlgn="b"/>
                      <a:r>
                        <a:rPr lang="en-US" sz="900" b="0" i="0" u="none" strike="noStrike">
                          <a:solidFill>
                            <a:srgbClr val="000000"/>
                          </a:solidFill>
                          <a:effectLst/>
                          <a:latin typeface="Arial"/>
                        </a:rPr>
                        <a:t>                498,589 </a:t>
                      </a:r>
                    </a:p>
                  </a:txBody>
                  <a:tcPr marL="8432" marR="8432" marT="8432" marB="0" anchor="b">
                    <a:lnL>
                      <a:noFill/>
                    </a:lnL>
                    <a:lnR>
                      <a:noFill/>
                    </a:lnR>
                    <a:lnT>
                      <a:noFill/>
                    </a:lnT>
                    <a:lnB>
                      <a:noFill/>
                    </a:lnB>
                  </a:tcPr>
                </a:tc>
                <a:tc>
                  <a:txBody>
                    <a:bodyPr/>
                    <a:lstStyle/>
                    <a:p>
                      <a:pPr algn="r" fontAlgn="b"/>
                      <a:r>
                        <a:rPr lang="en-US" sz="900" b="0" i="0" u="none" strike="noStrike" dirty="0" smtClean="0">
                          <a:solidFill>
                            <a:srgbClr val="000000"/>
                          </a:solidFill>
                          <a:effectLst/>
                          <a:latin typeface="Arial"/>
                        </a:rPr>
                        <a:t>**1,138,258 </a:t>
                      </a:r>
                      <a:endParaRPr lang="en-US" sz="900" b="0" i="0" u="none" strike="noStrike" dirty="0">
                        <a:solidFill>
                          <a:srgbClr val="000000"/>
                        </a:solidFill>
                        <a:effectLst/>
                        <a:latin typeface="Arial"/>
                      </a:endParaRPr>
                    </a:p>
                  </a:txBody>
                  <a:tcPr marL="8432" marR="8432" marT="8432" marB="0" anchor="b">
                    <a:lnL>
                      <a:noFill/>
                    </a:lnL>
                    <a:lnR>
                      <a:noFill/>
                    </a:lnR>
                    <a:lnT>
                      <a:noFill/>
                    </a:lnT>
                    <a:lnB>
                      <a:noFill/>
                    </a:lnB>
                  </a:tcPr>
                </a:tc>
                <a:tc>
                  <a:txBody>
                    <a:bodyPr/>
                    <a:lstStyle/>
                    <a:p>
                      <a:pPr algn="l" fontAlgn="b"/>
                      <a:r>
                        <a:rPr lang="en-US" sz="900" b="0" i="0" u="none" strike="noStrike" dirty="0">
                          <a:solidFill>
                            <a:srgbClr val="000000"/>
                          </a:solidFill>
                          <a:effectLst/>
                          <a:latin typeface="Arial"/>
                        </a:rPr>
                        <a:t>                   </a:t>
                      </a:r>
                      <a:r>
                        <a:rPr lang="en-US" sz="900" b="0" i="0" u="none" strike="noStrike" dirty="0" smtClean="0">
                          <a:solidFill>
                            <a:srgbClr val="000000"/>
                          </a:solidFill>
                          <a:effectLst/>
                          <a:latin typeface="Arial"/>
                        </a:rPr>
                        <a:t>80,142 </a:t>
                      </a:r>
                      <a:endParaRPr lang="en-US" sz="900" b="0" i="0" u="none" strike="noStrike" dirty="0">
                        <a:solidFill>
                          <a:srgbClr val="000000"/>
                        </a:solidFill>
                        <a:effectLst/>
                        <a:latin typeface="Arial"/>
                      </a:endParaRPr>
                    </a:p>
                  </a:txBody>
                  <a:tcPr marL="8432" marR="8432" marT="8432" marB="0" anchor="b">
                    <a:lnL>
                      <a:noFill/>
                    </a:lnL>
                    <a:lnR>
                      <a:noFill/>
                    </a:lnR>
                    <a:lnT>
                      <a:noFill/>
                    </a:lnT>
                    <a:lnB>
                      <a:noFill/>
                    </a:lnB>
                  </a:tcPr>
                </a:tc>
                <a:tc>
                  <a:txBody>
                    <a:bodyPr/>
                    <a:lstStyle/>
                    <a:p>
                      <a:pPr algn="l" fontAlgn="b"/>
                      <a:r>
                        <a:rPr lang="en-US" sz="900" b="0" i="0" u="none" strike="noStrike">
                          <a:solidFill>
                            <a:srgbClr val="000000"/>
                          </a:solidFill>
                          <a:effectLst/>
                          <a:latin typeface="Arial"/>
                        </a:rPr>
                        <a:t>          1,218,400 </a:t>
                      </a:r>
                    </a:p>
                  </a:txBody>
                  <a:tcPr marL="8432" marR="8432" marT="8432" marB="0" anchor="b">
                    <a:lnL>
                      <a:noFill/>
                    </a:lnL>
                    <a:lnR w="6350" cap="flat" cmpd="sng" algn="ctr">
                      <a:solidFill>
                        <a:srgbClr val="000000"/>
                      </a:solidFill>
                      <a:prstDash val="solid"/>
                      <a:round/>
                      <a:headEnd type="none" w="med" len="med"/>
                      <a:tailEnd type="none" w="med" len="med"/>
                    </a:lnR>
                    <a:lnT>
                      <a:noFill/>
                    </a:lnT>
                    <a:lnB>
                      <a:noFill/>
                    </a:lnB>
                  </a:tcPr>
                </a:tc>
              </a:tr>
              <a:tr h="168639">
                <a:tc>
                  <a:txBody>
                    <a:bodyPr/>
                    <a:lstStyle/>
                    <a:p>
                      <a:pPr algn="l" rtl="0" fontAlgn="ctr"/>
                      <a:r>
                        <a:rPr lang="en-US" sz="900" b="0" i="0" u="none" strike="noStrike">
                          <a:solidFill>
                            <a:srgbClr val="000000"/>
                          </a:solidFill>
                          <a:effectLst/>
                          <a:latin typeface="Arial"/>
                        </a:rPr>
                        <a:t>ROAR- Rural Oregon Aviation Relief Program</a:t>
                      </a:r>
                    </a:p>
                  </a:txBody>
                  <a:tcPr marL="8432" marR="8432" marT="8432"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0" i="0" u="none" strike="noStrike">
                          <a:solidFill>
                            <a:srgbClr val="000000"/>
                          </a:solidFill>
                          <a:effectLst/>
                          <a:latin typeface="Arial"/>
                        </a:rPr>
                        <a:t>        1,716,989 </a:t>
                      </a:r>
                    </a:p>
                  </a:txBody>
                  <a:tcPr marL="8432" marR="8432" marT="8432" marB="0" anchor="b">
                    <a:lnL>
                      <a:noFill/>
                    </a:lnL>
                    <a:lnR>
                      <a:noFill/>
                    </a:lnR>
                    <a:lnT>
                      <a:noFill/>
                    </a:lnT>
                    <a:lnB>
                      <a:noFill/>
                    </a:lnB>
                  </a:tcPr>
                </a:tc>
                <a:tc>
                  <a:txBody>
                    <a:bodyPr/>
                    <a:lstStyle/>
                    <a:p>
                      <a:pPr algn="l" fontAlgn="b"/>
                      <a:r>
                        <a:rPr lang="en-US" sz="900" b="0" i="0" u="none" strike="noStrike">
                          <a:solidFill>
                            <a:srgbClr val="000000"/>
                          </a:solidFill>
                          <a:effectLst/>
                          <a:latin typeface="Arial"/>
                        </a:rPr>
                        <a:t>                 82,002 </a:t>
                      </a:r>
                    </a:p>
                  </a:txBody>
                  <a:tcPr marL="8432" marR="8432" marT="8432" marB="0" anchor="b">
                    <a:lnL>
                      <a:noFill/>
                    </a:lnL>
                    <a:lnR>
                      <a:noFill/>
                    </a:lnR>
                    <a:lnT>
                      <a:noFill/>
                    </a:lnT>
                    <a:lnB>
                      <a:noFill/>
                    </a:lnB>
                  </a:tcPr>
                </a:tc>
                <a:tc>
                  <a:txBody>
                    <a:bodyPr/>
                    <a:lstStyle/>
                    <a:p>
                      <a:pPr algn="r" fontAlgn="b"/>
                      <a:r>
                        <a:rPr lang="en-US" sz="900" b="0" i="0" u="none" strike="noStrike">
                          <a:solidFill>
                            <a:srgbClr val="000000"/>
                          </a:solidFill>
                          <a:effectLst/>
                          <a:latin typeface="Arial"/>
                        </a:rPr>
                        <a:t>               136,420 </a:t>
                      </a:r>
                    </a:p>
                  </a:txBody>
                  <a:tcPr marL="8432" marR="8432" marT="8432" marB="0" anchor="b">
                    <a:lnL>
                      <a:noFill/>
                    </a:lnL>
                    <a:lnR>
                      <a:noFill/>
                    </a:lnR>
                    <a:lnT>
                      <a:noFill/>
                    </a:lnT>
                    <a:lnB>
                      <a:noFill/>
                    </a:lnB>
                  </a:tcPr>
                </a:tc>
                <a:tc>
                  <a:txBody>
                    <a:bodyPr/>
                    <a:lstStyle/>
                    <a:p>
                      <a:pPr algn="l" fontAlgn="b"/>
                      <a:r>
                        <a:rPr lang="en-US" sz="900" b="0" i="0" u="none" strike="noStrike">
                          <a:solidFill>
                            <a:srgbClr val="000000"/>
                          </a:solidFill>
                          <a:effectLst/>
                          <a:latin typeface="Arial"/>
                        </a:rPr>
                        <a:t>              1,498,567 </a:t>
                      </a:r>
                    </a:p>
                  </a:txBody>
                  <a:tcPr marL="8432" marR="8432" marT="8432" marB="0" anchor="b">
                    <a:lnL>
                      <a:noFill/>
                    </a:lnL>
                    <a:lnR>
                      <a:noFill/>
                    </a:lnR>
                    <a:lnT>
                      <a:noFill/>
                    </a:lnT>
                    <a:lnB>
                      <a:noFill/>
                    </a:lnB>
                  </a:tcPr>
                </a:tc>
                <a:tc>
                  <a:txBody>
                    <a:bodyPr/>
                    <a:lstStyle/>
                    <a:p>
                      <a:pPr algn="l" fontAlgn="b"/>
                      <a:r>
                        <a:rPr lang="en-US" sz="900" b="0" i="0" u="none" strike="noStrike">
                          <a:solidFill>
                            <a:srgbClr val="000000"/>
                          </a:solidFill>
                          <a:effectLst/>
                          <a:latin typeface="Arial"/>
                        </a:rPr>
                        <a:t>          1,634,987 </a:t>
                      </a:r>
                    </a:p>
                  </a:txBody>
                  <a:tcPr marL="8432" marR="8432" marT="8432" marB="0" anchor="b">
                    <a:lnL>
                      <a:noFill/>
                    </a:lnL>
                    <a:lnR w="6350" cap="flat" cmpd="sng" algn="ctr">
                      <a:solidFill>
                        <a:srgbClr val="000000"/>
                      </a:solidFill>
                      <a:prstDash val="solid"/>
                      <a:round/>
                      <a:headEnd type="none" w="med" len="med"/>
                      <a:tailEnd type="none" w="med" len="med"/>
                    </a:lnR>
                    <a:lnT>
                      <a:noFill/>
                    </a:lnT>
                    <a:lnB>
                      <a:noFill/>
                    </a:lnB>
                  </a:tcPr>
                </a:tc>
              </a:tr>
              <a:tr h="168639">
                <a:tc>
                  <a:txBody>
                    <a:bodyPr/>
                    <a:lstStyle/>
                    <a:p>
                      <a:pPr algn="l" rtl="0" fontAlgn="ctr"/>
                      <a:r>
                        <a:rPr lang="en-US" sz="900" b="1" i="0" u="none" strike="noStrike" dirty="0">
                          <a:solidFill>
                            <a:srgbClr val="000000"/>
                          </a:solidFill>
                          <a:effectLst/>
                          <a:latin typeface="Arial"/>
                        </a:rPr>
                        <a:t>ASAP Fund Total</a:t>
                      </a:r>
                    </a:p>
                  </a:txBody>
                  <a:tcPr marL="8432" marR="8432" marT="8432"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900" b="1" i="0" u="none" strike="noStrike">
                          <a:solidFill>
                            <a:srgbClr val="000000"/>
                          </a:solidFill>
                          <a:effectLst/>
                          <a:latin typeface="Arial"/>
                        </a:rPr>
                        <a:t>        6,868,966 </a:t>
                      </a:r>
                    </a:p>
                  </a:txBody>
                  <a:tcPr marL="8432" marR="8432" marT="8432" marB="0" anchor="b">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900" b="1" i="0" u="none" strike="noStrike">
                          <a:solidFill>
                            <a:srgbClr val="000000"/>
                          </a:solidFill>
                          <a:effectLst/>
                          <a:latin typeface="Arial"/>
                        </a:rPr>
                        <a:t>                860,941 </a:t>
                      </a:r>
                    </a:p>
                  </a:txBody>
                  <a:tcPr marL="8432" marR="8432" marT="8432" marB="0" anchor="b">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900" b="1" i="0" u="none" strike="noStrike" dirty="0">
                          <a:solidFill>
                            <a:srgbClr val="000000"/>
                          </a:solidFill>
                          <a:effectLst/>
                          <a:latin typeface="Arial"/>
                        </a:rPr>
                        <a:t>             </a:t>
                      </a:r>
                      <a:r>
                        <a:rPr lang="en-US" sz="900" b="1" i="0" u="none" strike="noStrike" dirty="0" smtClean="0">
                          <a:solidFill>
                            <a:srgbClr val="000000"/>
                          </a:solidFill>
                          <a:effectLst/>
                          <a:latin typeface="Arial"/>
                        </a:rPr>
                        <a:t>2,667,642 </a:t>
                      </a:r>
                      <a:endParaRPr lang="en-US" sz="900" b="1" i="0" u="none" strike="noStrike" dirty="0">
                        <a:solidFill>
                          <a:srgbClr val="000000"/>
                        </a:solidFill>
                        <a:effectLst/>
                        <a:latin typeface="Arial"/>
                      </a:endParaRPr>
                    </a:p>
                  </a:txBody>
                  <a:tcPr marL="8432" marR="8432" marT="8432" marB="0" anchor="b">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900" b="1" i="0" u="none" strike="noStrike" dirty="0">
                          <a:solidFill>
                            <a:srgbClr val="000000"/>
                          </a:solidFill>
                          <a:effectLst/>
                          <a:latin typeface="Arial"/>
                        </a:rPr>
                        <a:t>              </a:t>
                      </a:r>
                      <a:r>
                        <a:rPr lang="en-US" sz="900" b="1" i="0" u="none" strike="noStrike" dirty="0" smtClean="0">
                          <a:solidFill>
                            <a:srgbClr val="000000"/>
                          </a:solidFill>
                          <a:effectLst/>
                          <a:latin typeface="Arial"/>
                        </a:rPr>
                        <a:t>1,578,710 </a:t>
                      </a:r>
                      <a:endParaRPr lang="en-US" sz="900" b="1" i="0" u="none" strike="noStrike" dirty="0">
                        <a:solidFill>
                          <a:srgbClr val="000000"/>
                        </a:solidFill>
                        <a:effectLst/>
                        <a:latin typeface="Arial"/>
                      </a:endParaRPr>
                    </a:p>
                  </a:txBody>
                  <a:tcPr marL="8432" marR="8432" marT="8432" marB="0" anchor="b">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900" b="1" i="0" u="none" strike="noStrike" dirty="0">
                          <a:solidFill>
                            <a:srgbClr val="000000"/>
                          </a:solidFill>
                          <a:effectLst/>
                          <a:latin typeface="Arial"/>
                        </a:rPr>
                        <a:t>          6,008,025 </a:t>
                      </a:r>
                    </a:p>
                  </a:txBody>
                  <a:tcPr marL="8432" marR="8432" marT="8432"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2F2F2"/>
                    </a:solidFill>
                  </a:tcPr>
                </a:tc>
              </a:tr>
              <a:tr h="168639">
                <a:tc>
                  <a:txBody>
                    <a:bodyPr/>
                    <a:lstStyle/>
                    <a:p>
                      <a:pPr algn="l" fontAlgn="b"/>
                      <a:endParaRPr lang="en-US" sz="1000" b="1" i="0" u="none" strike="noStrike">
                        <a:solidFill>
                          <a:srgbClr val="000000"/>
                        </a:solidFill>
                        <a:effectLst/>
                        <a:latin typeface="Calibri"/>
                      </a:endParaRPr>
                    </a:p>
                  </a:txBody>
                  <a:tcPr marL="8432" marR="8432" marT="843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dirty="0">
                        <a:solidFill>
                          <a:srgbClr val="000000"/>
                        </a:solidFill>
                        <a:effectLst/>
                        <a:latin typeface="Calibri"/>
                      </a:endParaRPr>
                    </a:p>
                  </a:txBody>
                  <a:tcPr marL="8432" marR="8432" marT="843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dirty="0">
                        <a:solidFill>
                          <a:srgbClr val="000000"/>
                        </a:solidFill>
                        <a:effectLst/>
                        <a:latin typeface="Calibri"/>
                      </a:endParaRPr>
                    </a:p>
                  </a:txBody>
                  <a:tcPr marL="8432" marR="8432" marT="843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dirty="0">
                        <a:solidFill>
                          <a:srgbClr val="000000"/>
                        </a:solidFill>
                        <a:effectLst/>
                        <a:latin typeface="Calibri"/>
                      </a:endParaRPr>
                    </a:p>
                  </a:txBody>
                  <a:tcPr marL="8432" marR="8432" marT="843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dirty="0">
                        <a:solidFill>
                          <a:srgbClr val="000000"/>
                        </a:solidFill>
                        <a:effectLst/>
                        <a:latin typeface="Calibri"/>
                      </a:endParaRPr>
                    </a:p>
                  </a:txBody>
                  <a:tcPr marL="8432" marR="8432" marT="843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dirty="0">
                        <a:solidFill>
                          <a:srgbClr val="000000"/>
                        </a:solidFill>
                        <a:effectLst/>
                        <a:latin typeface="Calibri"/>
                      </a:endParaRPr>
                    </a:p>
                  </a:txBody>
                  <a:tcPr marL="8432" marR="8432" marT="8432" marB="0" anchor="b">
                    <a:lnL>
                      <a:noFill/>
                    </a:lnL>
                    <a:lnR>
                      <a:noFill/>
                    </a:lnR>
                    <a:lnT w="6350" cap="flat" cmpd="sng" algn="ctr">
                      <a:solidFill>
                        <a:srgbClr val="000000"/>
                      </a:solidFill>
                      <a:prstDash val="solid"/>
                      <a:round/>
                      <a:headEnd type="none" w="med" len="med"/>
                      <a:tailEnd type="none" w="med" len="med"/>
                    </a:lnT>
                    <a:lnB>
                      <a:noFill/>
                    </a:lnB>
                  </a:tcPr>
                </a:tc>
              </a:tr>
              <a:tr h="168639">
                <a:tc gridSpan="2">
                  <a:txBody>
                    <a:bodyPr/>
                    <a:lstStyle/>
                    <a:p>
                      <a:pPr algn="l" rtl="0" fontAlgn="ctr"/>
                      <a:r>
                        <a:rPr lang="en-US" sz="900" b="0" i="1" u="none" strike="noStrike" dirty="0">
                          <a:solidFill>
                            <a:srgbClr val="000000"/>
                          </a:solidFill>
                          <a:effectLst/>
                          <a:latin typeface="Calibri"/>
                        </a:rPr>
                        <a:t>*1 month of revenue </a:t>
                      </a:r>
                      <a:r>
                        <a:rPr lang="en-US" sz="900" b="0" i="1" u="none" strike="noStrike" dirty="0" smtClean="0">
                          <a:solidFill>
                            <a:srgbClr val="000000"/>
                          </a:solidFill>
                          <a:effectLst/>
                          <a:latin typeface="Calibri"/>
                        </a:rPr>
                        <a:t>remains to be collected. </a:t>
                      </a:r>
                      <a:r>
                        <a:rPr lang="en-US" sz="900" b="0" i="1" u="none" strike="noStrike" dirty="0">
                          <a:solidFill>
                            <a:srgbClr val="000000"/>
                          </a:solidFill>
                          <a:effectLst/>
                          <a:latin typeface="Calibri"/>
                        </a:rPr>
                        <a:t>Projected total revenue: $1.8M</a:t>
                      </a:r>
                    </a:p>
                  </a:txBody>
                  <a:tcPr marL="8432" marR="8432" marT="8432" marB="0" anchor="ctr">
                    <a:lnL>
                      <a:noFill/>
                    </a:lnL>
                    <a:lnR>
                      <a:noFill/>
                    </a:lnR>
                    <a:lnT>
                      <a:noFill/>
                    </a:lnT>
                    <a:lnB>
                      <a:noFill/>
                    </a:lnB>
                  </a:tcPr>
                </a:tc>
                <a:tc hMerge="1">
                  <a:txBody>
                    <a:bodyPr/>
                    <a:lstStyle/>
                    <a:p>
                      <a:pPr algn="l" fontAlgn="b"/>
                      <a:endParaRPr lang="en-US" sz="1000" b="0" i="0" u="none" strike="noStrike" dirty="0">
                        <a:solidFill>
                          <a:srgbClr val="000000"/>
                        </a:solidFill>
                        <a:effectLst/>
                        <a:latin typeface="Calibri"/>
                      </a:endParaRPr>
                    </a:p>
                  </a:txBody>
                  <a:tcPr marL="8432" marR="8432" marT="8432"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8432" marR="8432" marT="8432"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8432" marR="8432" marT="8432"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a:endParaRPr>
                    </a:p>
                  </a:txBody>
                  <a:tcPr marL="8432" marR="8432" marT="8432"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8432" marR="8432" marT="8432" marB="0" anchor="b">
                    <a:lnL>
                      <a:noFill/>
                    </a:lnL>
                    <a:lnR>
                      <a:noFill/>
                    </a:lnR>
                    <a:lnT>
                      <a:noFill/>
                    </a:lnT>
                    <a:lnB>
                      <a:noFill/>
                    </a:lnB>
                  </a:tcPr>
                </a:tc>
              </a:tr>
              <a:tr h="168639">
                <a:tc gridSpan="4">
                  <a:txBody>
                    <a:bodyPr/>
                    <a:lstStyle/>
                    <a:p>
                      <a:pPr algn="l" fontAlgn="b"/>
                      <a:r>
                        <a:rPr lang="en-US" sz="900" b="0" i="1" u="none" strike="noStrike" dirty="0">
                          <a:solidFill>
                            <a:srgbClr val="000000"/>
                          </a:solidFill>
                          <a:effectLst/>
                          <a:latin typeface="Calibri"/>
                        </a:rPr>
                        <a:t>**Includes remaining budget for seasonal &amp; temp </a:t>
                      </a:r>
                      <a:r>
                        <a:rPr lang="en-US" sz="900" b="0" i="1" u="none" strike="noStrike" dirty="0" smtClean="0">
                          <a:solidFill>
                            <a:srgbClr val="000000"/>
                          </a:solidFill>
                          <a:effectLst/>
                          <a:latin typeface="Calibri"/>
                        </a:rPr>
                        <a:t>workers and contingency </a:t>
                      </a:r>
                      <a:r>
                        <a:rPr lang="en-US" sz="900" b="0" i="1" u="none" strike="noStrike" smtClean="0">
                          <a:solidFill>
                            <a:srgbClr val="000000"/>
                          </a:solidFill>
                          <a:effectLst/>
                          <a:latin typeface="Calibri"/>
                        </a:rPr>
                        <a:t>fund.</a:t>
                      </a:r>
                      <a:endParaRPr lang="en-US" sz="900" b="0" i="1" u="none" strike="noStrike" dirty="0">
                        <a:solidFill>
                          <a:srgbClr val="000000"/>
                        </a:solidFill>
                        <a:effectLst/>
                        <a:latin typeface="Calibri"/>
                      </a:endParaRPr>
                    </a:p>
                  </a:txBody>
                  <a:tcPr marL="8432" marR="8432" marT="8432"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solidFill>
                          <a:srgbClr val="000000"/>
                        </a:solidFill>
                        <a:effectLst/>
                        <a:latin typeface="Calibri"/>
                      </a:endParaRPr>
                    </a:p>
                  </a:txBody>
                  <a:tcPr marL="8432" marR="8432" marT="8432"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a:endParaRPr>
                    </a:p>
                  </a:txBody>
                  <a:tcPr marL="8432" marR="8432" marT="8432" marB="0" anchor="b">
                    <a:lnL>
                      <a:noFill/>
                    </a:lnL>
                    <a:lnR>
                      <a:noFill/>
                    </a:lnR>
                    <a:lnT>
                      <a:noFill/>
                    </a:lnT>
                    <a:lnB>
                      <a:noFill/>
                    </a:lnB>
                  </a:tcPr>
                </a:tc>
              </a:tr>
            </a:tbl>
          </a:graphicData>
        </a:graphic>
      </p:graphicFrame>
    </p:spTree>
    <p:extLst>
      <p:ext uri="{BB962C8B-B14F-4D97-AF65-F5344CB8AC3E}">
        <p14:creationId xmlns:p14="http://schemas.microsoft.com/office/powerpoint/2010/main" val="300981098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066800"/>
            <a:ext cx="8839200" cy="3785630"/>
          </a:xfrm>
          <a:prstGeom prst="rect">
            <a:avLst/>
          </a:prstGeom>
          <a:noFill/>
        </p:spPr>
        <p:txBody>
          <a:bodyPr wrap="square" lIns="91418" tIns="45709" rIns="91418" bIns="45709" rtlCol="0">
            <a:spAutoFit/>
          </a:bodyPr>
          <a:lstStyle/>
          <a:p>
            <a:pPr algn="ctr"/>
            <a:r>
              <a:rPr lang="en-US" sz="4400" b="1" dirty="0" smtClean="0">
                <a:ln w="1905"/>
                <a:effectLst>
                  <a:innerShdw blurRad="69850" dist="43180" dir="5400000">
                    <a:srgbClr val="000000">
                      <a:alpha val="65000"/>
                    </a:srgbClr>
                  </a:innerShdw>
                </a:effectLst>
              </a:rPr>
              <a:t>COAR Grant Cycle 2018 </a:t>
            </a:r>
          </a:p>
          <a:p>
            <a:pPr algn="ctr"/>
            <a:r>
              <a:rPr lang="en-US" sz="4400" b="1" dirty="0" smtClean="0">
                <a:ln w="1905"/>
                <a:effectLst>
                  <a:innerShdw blurRad="69850" dist="43180" dir="5400000">
                    <a:srgbClr val="000000">
                      <a:alpha val="65000"/>
                    </a:srgbClr>
                  </a:innerShdw>
                </a:effectLst>
              </a:rPr>
              <a:t>Overview</a:t>
            </a:r>
          </a:p>
          <a:p>
            <a:pPr algn="ctr"/>
            <a:endParaRPr lang="en-US" sz="2400" b="1" dirty="0" smtClean="0">
              <a:ln w="1905"/>
              <a:effectLst>
                <a:innerShdw blurRad="69850" dist="43180" dir="5400000">
                  <a:srgbClr val="000000">
                    <a:alpha val="65000"/>
                  </a:srgbClr>
                </a:innerShdw>
              </a:effectLst>
            </a:endParaRPr>
          </a:p>
          <a:p>
            <a:pPr algn="ctr"/>
            <a:endParaRPr lang="en-US" sz="2400" b="1" dirty="0">
              <a:ln w="1905"/>
              <a:effectLst>
                <a:innerShdw blurRad="69850" dist="43180" dir="5400000">
                  <a:srgbClr val="000000">
                    <a:alpha val="65000"/>
                  </a:srgbClr>
                </a:innerShdw>
              </a:effectLst>
            </a:endParaRPr>
          </a:p>
          <a:p>
            <a:pPr algn="ctr"/>
            <a:endParaRPr lang="en-US" sz="2400" b="1" dirty="0">
              <a:ln w="1905"/>
              <a:effectLst>
                <a:innerShdw blurRad="69850" dist="43180" dir="5400000">
                  <a:srgbClr val="000000">
                    <a:alpha val="65000"/>
                  </a:srgbClr>
                </a:innerShdw>
              </a:effectLst>
            </a:endParaRPr>
          </a:p>
          <a:p>
            <a:pPr algn="ctr"/>
            <a:endParaRPr lang="en-US" sz="2400" b="1" dirty="0" smtClean="0">
              <a:ln w="1905"/>
              <a:effectLst>
                <a:innerShdw blurRad="69850" dist="43180" dir="5400000">
                  <a:srgbClr val="000000">
                    <a:alpha val="65000"/>
                  </a:srgbClr>
                </a:innerShdw>
              </a:effectLst>
            </a:endParaRPr>
          </a:p>
          <a:p>
            <a:pPr algn="ctr"/>
            <a:endParaRPr lang="en-US" sz="2800" b="1" dirty="0" smtClean="0">
              <a:ln w="1905"/>
              <a:effectLst>
                <a:innerShdw blurRad="69850" dist="43180" dir="5400000">
                  <a:srgbClr val="000000">
                    <a:alpha val="65000"/>
                  </a:srgbClr>
                </a:innerShdw>
              </a:effectLst>
            </a:endParaRPr>
          </a:p>
          <a:p>
            <a:pPr algn="ctr"/>
            <a:r>
              <a:rPr lang="en-US" sz="2800" b="1" dirty="0" smtClean="0">
                <a:ln w="1905"/>
                <a:effectLst>
                  <a:innerShdw blurRad="69850" dist="43180" dir="5400000">
                    <a:srgbClr val="000000">
                      <a:alpha val="65000"/>
                    </a:srgbClr>
                  </a:innerShdw>
                </a:effectLst>
              </a:rPr>
              <a:t> </a:t>
            </a:r>
            <a:endParaRPr lang="en-US" sz="2800" b="1" dirty="0">
              <a:ln w="1905"/>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7755057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176626853"/>
              </p:ext>
            </p:extLst>
          </p:nvPr>
        </p:nvGraphicFramePr>
        <p:xfrm>
          <a:off x="0" y="730087"/>
          <a:ext cx="9144000" cy="49849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8"/>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4800" y="76206"/>
            <a:ext cx="1600200" cy="653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389965" y="6082954"/>
            <a:ext cx="8534400" cy="769419"/>
          </a:xfrm>
          <a:prstGeom prst="rect">
            <a:avLst/>
          </a:prstGeom>
          <a:noFill/>
        </p:spPr>
        <p:txBody>
          <a:bodyPr wrap="square" lIns="91418" tIns="45709" rIns="91418" bIns="45709" rtlCol="0">
            <a:spAutoFit/>
          </a:bodyPr>
          <a:lstStyle/>
          <a:p>
            <a:pPr algn="ctr"/>
            <a:r>
              <a:rPr lang="en-US" sz="4400" b="1" dirty="0" smtClean="0">
                <a:ln w="1905"/>
                <a:solidFill>
                  <a:schemeClr val="accent6">
                    <a:lumMod val="50000"/>
                  </a:schemeClr>
                </a:solidFill>
                <a:effectLst>
                  <a:innerShdw blurRad="69850" dist="43180" dir="5400000">
                    <a:srgbClr val="000000">
                      <a:alpha val="65000"/>
                    </a:srgbClr>
                  </a:innerShdw>
                </a:effectLst>
              </a:rPr>
              <a:t>COAR Cycle 2017-2018 </a:t>
            </a:r>
            <a:r>
              <a:rPr lang="en-US" sz="4400" b="1" dirty="0">
                <a:ln w="1905"/>
                <a:solidFill>
                  <a:schemeClr val="accent6">
                    <a:lumMod val="50000"/>
                  </a:schemeClr>
                </a:solidFill>
                <a:effectLst>
                  <a:innerShdw blurRad="69850" dist="43180" dir="5400000">
                    <a:srgbClr val="000000">
                      <a:alpha val="65000"/>
                    </a:srgbClr>
                  </a:innerShdw>
                </a:effectLst>
              </a:rPr>
              <a:t>Timeline</a:t>
            </a:r>
          </a:p>
        </p:txBody>
      </p:sp>
      <p:sp>
        <p:nvSpPr>
          <p:cNvPr id="3" name="Rectangle 2"/>
          <p:cNvSpPr/>
          <p:nvPr/>
        </p:nvSpPr>
        <p:spPr>
          <a:xfrm>
            <a:off x="0" y="5334000"/>
            <a:ext cx="3641445" cy="830997"/>
          </a:xfrm>
          <a:prstGeom prst="rect">
            <a:avLst/>
          </a:prstGeom>
          <a:noFill/>
        </p:spPr>
        <p:txBody>
          <a:bodyPr wrap="none" lIns="91440" tIns="45720" rIns="91440" bIns="45720">
            <a:spAutoFit/>
          </a:bodyPr>
          <a:lstStyle/>
          <a:p>
            <a:pPr algn="ctr"/>
            <a:r>
              <a:rPr lang="en-US" sz="48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You are Here!</a:t>
            </a:r>
            <a:endParaRPr lang="en-US" sz="48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8" name="Down Arrow 7"/>
          <p:cNvSpPr/>
          <p:nvPr/>
        </p:nvSpPr>
        <p:spPr>
          <a:xfrm flipH="1" flipV="1">
            <a:off x="2209800" y="4717592"/>
            <a:ext cx="457200" cy="68657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404606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371600"/>
            <a:ext cx="8915400" cy="4343400"/>
          </a:xfrm>
        </p:spPr>
        <p:txBody>
          <a:bodyPr>
            <a:noAutofit/>
          </a:bodyPr>
          <a:lstStyle/>
          <a:p>
            <a:pPr>
              <a:lnSpc>
                <a:spcPct val="170000"/>
              </a:lnSpc>
            </a:pPr>
            <a:r>
              <a:rPr lang="en-US" b="1" dirty="0" smtClean="0">
                <a:solidFill>
                  <a:schemeClr val="tx1"/>
                </a:solidFill>
              </a:rPr>
              <a:t>1</a:t>
            </a:r>
            <a:r>
              <a:rPr lang="en-US" b="1" baseline="30000" dirty="0" smtClean="0">
                <a:solidFill>
                  <a:schemeClr val="tx1"/>
                </a:solidFill>
              </a:rPr>
              <a:t>st</a:t>
            </a:r>
            <a:r>
              <a:rPr lang="en-US" b="1" dirty="0" smtClean="0">
                <a:solidFill>
                  <a:schemeClr val="tx1"/>
                </a:solidFill>
              </a:rPr>
              <a:t> </a:t>
            </a:r>
            <a:r>
              <a:rPr lang="en-US" b="1" dirty="0">
                <a:solidFill>
                  <a:schemeClr val="tx1"/>
                </a:solidFill>
              </a:rPr>
              <a:t>priority </a:t>
            </a:r>
            <a:r>
              <a:rPr lang="en-US" dirty="0">
                <a:solidFill>
                  <a:schemeClr val="tx1"/>
                </a:solidFill>
              </a:rPr>
              <a:t>– Assist with match requirements for FAA </a:t>
            </a:r>
            <a:r>
              <a:rPr lang="en-US" dirty="0" smtClean="0">
                <a:solidFill>
                  <a:schemeClr val="tx1"/>
                </a:solidFill>
              </a:rPr>
              <a:t>Airport Improvement Program (AIP) </a:t>
            </a:r>
            <a:r>
              <a:rPr lang="en-US" dirty="0">
                <a:solidFill>
                  <a:schemeClr val="tx1"/>
                </a:solidFill>
              </a:rPr>
              <a:t>grants </a:t>
            </a:r>
          </a:p>
          <a:p>
            <a:pPr>
              <a:lnSpc>
                <a:spcPct val="170000"/>
              </a:lnSpc>
            </a:pPr>
            <a:r>
              <a:rPr lang="en-US" b="1" dirty="0">
                <a:solidFill>
                  <a:schemeClr val="tx1"/>
                </a:solidFill>
              </a:rPr>
              <a:t>2</a:t>
            </a:r>
            <a:r>
              <a:rPr lang="en-US" b="1" baseline="30000" dirty="0">
                <a:solidFill>
                  <a:schemeClr val="tx1"/>
                </a:solidFill>
              </a:rPr>
              <a:t>nd</a:t>
            </a:r>
            <a:r>
              <a:rPr lang="en-US" b="1" dirty="0">
                <a:solidFill>
                  <a:schemeClr val="tx1"/>
                </a:solidFill>
              </a:rPr>
              <a:t> priority </a:t>
            </a:r>
            <a:r>
              <a:rPr lang="en-US" dirty="0">
                <a:solidFill>
                  <a:schemeClr val="tx1"/>
                </a:solidFill>
              </a:rPr>
              <a:t>– </a:t>
            </a:r>
            <a:r>
              <a:rPr lang="en-US" dirty="0" smtClean="0">
                <a:solidFill>
                  <a:schemeClr val="tx1"/>
                </a:solidFill>
              </a:rPr>
              <a:t>Safety </a:t>
            </a:r>
            <a:r>
              <a:rPr lang="en-US" dirty="0">
                <a:solidFill>
                  <a:schemeClr val="tx1"/>
                </a:solidFill>
              </a:rPr>
              <a:t>and infrastructure development</a:t>
            </a:r>
          </a:p>
          <a:p>
            <a:pPr>
              <a:lnSpc>
                <a:spcPct val="170000"/>
              </a:lnSpc>
              <a:spcAft>
                <a:spcPts val="599"/>
              </a:spcAft>
            </a:pPr>
            <a:r>
              <a:rPr lang="en-US" b="1" dirty="0">
                <a:solidFill>
                  <a:schemeClr val="tx1"/>
                </a:solidFill>
              </a:rPr>
              <a:t>3</a:t>
            </a:r>
            <a:r>
              <a:rPr lang="en-US" b="1" baseline="30000" dirty="0">
                <a:solidFill>
                  <a:schemeClr val="tx1"/>
                </a:solidFill>
              </a:rPr>
              <a:t>rd</a:t>
            </a:r>
            <a:r>
              <a:rPr lang="en-US" b="1" dirty="0">
                <a:solidFill>
                  <a:schemeClr val="tx1"/>
                </a:solidFill>
              </a:rPr>
              <a:t>  priority </a:t>
            </a:r>
            <a:r>
              <a:rPr lang="en-US" dirty="0">
                <a:solidFill>
                  <a:schemeClr val="tx1"/>
                </a:solidFill>
              </a:rPr>
              <a:t>– Aviation-related economic benefits related to airports </a:t>
            </a:r>
          </a:p>
        </p:txBody>
      </p:sp>
      <p:sp>
        <p:nvSpPr>
          <p:cNvPr id="4" name="Title 1"/>
          <p:cNvSpPr txBox="1">
            <a:spLocks/>
          </p:cNvSpPr>
          <p:nvPr/>
        </p:nvSpPr>
        <p:spPr>
          <a:xfrm>
            <a:off x="609600" y="-228600"/>
            <a:ext cx="8229600" cy="160020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dirty="0" smtClean="0"/>
              <a:t>COAR Grant Priorities</a:t>
            </a:r>
            <a:endParaRPr lang="en-US" dirty="0"/>
          </a:p>
        </p:txBody>
      </p:sp>
    </p:spTree>
    <p:extLst>
      <p:ext uri="{BB962C8B-B14F-4D97-AF65-F5344CB8AC3E}">
        <p14:creationId xmlns:p14="http://schemas.microsoft.com/office/powerpoint/2010/main" val="219261136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737429"/>
            <a:ext cx="8534400" cy="5594521"/>
          </a:xfrm>
        </p:spPr>
        <p:txBody>
          <a:bodyPr>
            <a:normAutofit/>
          </a:bodyPr>
          <a:lstStyle/>
          <a:p>
            <a:pPr marL="0" indent="0">
              <a:lnSpc>
                <a:spcPct val="170000"/>
              </a:lnSpc>
              <a:buNone/>
            </a:pPr>
            <a:r>
              <a:rPr lang="en-US" sz="1800" b="1" dirty="0" smtClean="0">
                <a:solidFill>
                  <a:schemeClr val="tx1"/>
                </a:solidFill>
              </a:rPr>
              <a:t>COAR Minimum </a:t>
            </a:r>
            <a:r>
              <a:rPr lang="en-US" sz="1800" b="1" dirty="0">
                <a:solidFill>
                  <a:schemeClr val="tx1"/>
                </a:solidFill>
              </a:rPr>
              <a:t>Match Requirements</a:t>
            </a:r>
          </a:p>
          <a:p>
            <a:pPr marL="0" indent="0">
              <a:lnSpc>
                <a:spcPct val="170000"/>
              </a:lnSpc>
              <a:buNone/>
            </a:pPr>
            <a:r>
              <a:rPr lang="en-US" sz="1800" dirty="0">
                <a:solidFill>
                  <a:schemeClr val="tx1"/>
                </a:solidFill>
              </a:rPr>
              <a:t>Both FAA and non-FAA eligible projects:  the level of sponsor/owner grant matching requirements are based upon category of airport as defined in the Oregon Aviation Plan</a:t>
            </a:r>
            <a:r>
              <a:rPr lang="en-US" sz="1800" dirty="0" smtClean="0">
                <a:solidFill>
                  <a:schemeClr val="tx1"/>
                </a:solidFill>
              </a:rPr>
              <a:t>. </a:t>
            </a:r>
            <a:endParaRPr lang="en-US" sz="1400" dirty="0">
              <a:solidFill>
                <a:schemeClr val="tx1"/>
              </a:solidFill>
            </a:endParaRPr>
          </a:p>
        </p:txBody>
      </p:sp>
      <p:pic>
        <p:nvPicPr>
          <p:cNvPr id="6" name="Picture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76206"/>
            <a:ext cx="1600200" cy="653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Diagram 2"/>
          <p:cNvGraphicFramePr/>
          <p:nvPr>
            <p:extLst>
              <p:ext uri="{D42A27DB-BD31-4B8C-83A1-F6EECF244321}">
                <p14:modId xmlns:p14="http://schemas.microsoft.com/office/powerpoint/2010/main" val="3327535452"/>
              </p:ext>
            </p:extLst>
          </p:nvPr>
        </p:nvGraphicFramePr>
        <p:xfrm>
          <a:off x="1104900" y="2362200"/>
          <a:ext cx="7086600" cy="4953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9766878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Aviation Review Committee (ARC)</a:t>
            </a:r>
            <a:endParaRPr lang="en-US" dirty="0"/>
          </a:p>
        </p:txBody>
      </p:sp>
      <p:sp>
        <p:nvSpPr>
          <p:cNvPr id="3" name="Content Placeholder 2"/>
          <p:cNvSpPr>
            <a:spLocks noGrp="1"/>
          </p:cNvSpPr>
          <p:nvPr>
            <p:ph idx="1"/>
          </p:nvPr>
        </p:nvSpPr>
        <p:spPr>
          <a:xfrm>
            <a:off x="457200" y="1874837"/>
            <a:ext cx="8229600" cy="4525963"/>
          </a:xfrm>
        </p:spPr>
        <p:txBody>
          <a:bodyPr>
            <a:normAutofit/>
          </a:bodyPr>
          <a:lstStyle/>
          <a:p>
            <a:r>
              <a:rPr lang="en-US" sz="2000" dirty="0" smtClean="0">
                <a:solidFill>
                  <a:schemeClr val="tx1"/>
                </a:solidFill>
              </a:rPr>
              <a:t>Met to consider the application information, application base scores and the ACT review grades.</a:t>
            </a:r>
            <a:br>
              <a:rPr lang="en-US" sz="2000" dirty="0" smtClean="0">
                <a:solidFill>
                  <a:schemeClr val="tx1"/>
                </a:solidFill>
              </a:rPr>
            </a:br>
            <a:endParaRPr lang="en-US" sz="2000" dirty="0" smtClean="0">
              <a:solidFill>
                <a:schemeClr val="tx1"/>
              </a:solidFill>
            </a:endParaRPr>
          </a:p>
          <a:p>
            <a:r>
              <a:rPr lang="en-US" sz="2000" dirty="0" smtClean="0">
                <a:solidFill>
                  <a:schemeClr val="tx1"/>
                </a:solidFill>
              </a:rPr>
              <a:t>The ARC broke ties in scores among projects and compiled recommendations to the Board for Priorities 1-3.</a:t>
            </a:r>
            <a:br>
              <a:rPr lang="en-US" sz="2000" dirty="0" smtClean="0">
                <a:solidFill>
                  <a:schemeClr val="tx1"/>
                </a:solidFill>
              </a:rPr>
            </a:br>
            <a:endParaRPr lang="en-US" sz="2000" dirty="0" smtClean="0">
              <a:solidFill>
                <a:schemeClr val="tx1"/>
              </a:solidFill>
            </a:endParaRPr>
          </a:p>
          <a:p>
            <a:pPr marL="0" indent="0">
              <a:buNone/>
            </a:pPr>
            <a:r>
              <a:rPr lang="en-US" sz="1800" dirty="0">
                <a:solidFill>
                  <a:schemeClr val="tx1"/>
                </a:solidFill>
              </a:rPr>
              <a:t/>
            </a:r>
            <a:br>
              <a:rPr lang="en-US" sz="1800" dirty="0">
                <a:solidFill>
                  <a:schemeClr val="tx1"/>
                </a:solidFill>
              </a:rPr>
            </a:br>
            <a:endParaRPr lang="en-US" sz="1800" dirty="0" smtClean="0">
              <a:solidFill>
                <a:schemeClr val="tx1"/>
              </a:solidFill>
            </a:endParaRPr>
          </a:p>
          <a:p>
            <a:endParaRPr lang="en-US" dirty="0" smtClean="0"/>
          </a:p>
        </p:txBody>
      </p:sp>
    </p:spTree>
    <p:extLst>
      <p:ext uri="{BB962C8B-B14F-4D97-AF65-F5344CB8AC3E}">
        <p14:creationId xmlns:p14="http://schemas.microsoft.com/office/powerpoint/2010/main" val="5097663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63500"/>
            <a:ext cx="9126747" cy="671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234868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47800"/>
          </a:xfrm>
        </p:spPr>
        <p:txBody>
          <a:bodyPr/>
          <a:lstStyle/>
          <a:p>
            <a:r>
              <a:rPr lang="en-US" dirty="0" smtClean="0"/>
              <a:t>Statutory Considerations</a:t>
            </a:r>
            <a:endParaRPr lang="en-US" dirty="0"/>
          </a:p>
        </p:txBody>
      </p:sp>
      <p:sp>
        <p:nvSpPr>
          <p:cNvPr id="3" name="Content Placeholder 2"/>
          <p:cNvSpPr>
            <a:spLocks noGrp="1"/>
          </p:cNvSpPr>
          <p:nvPr>
            <p:ph idx="1"/>
          </p:nvPr>
        </p:nvSpPr>
        <p:spPr>
          <a:xfrm>
            <a:off x="457200" y="1524000"/>
            <a:ext cx="8229600" cy="5105400"/>
          </a:xfrm>
        </p:spPr>
        <p:txBody>
          <a:bodyPr>
            <a:noAutofit/>
          </a:bodyPr>
          <a:lstStyle/>
          <a:p>
            <a:pPr marL="0" indent="0">
              <a:buNone/>
            </a:pPr>
            <a:r>
              <a:rPr lang="en-US" sz="1400" dirty="0" smtClean="0">
                <a:solidFill>
                  <a:schemeClr val="tx1"/>
                </a:solidFill>
              </a:rPr>
              <a:t>The following considerations played a role in the completeness review of applications and in the review by the ACTs.</a:t>
            </a:r>
          </a:p>
          <a:p>
            <a:pPr marL="0" indent="0">
              <a:buNone/>
            </a:pPr>
            <a:r>
              <a:rPr lang="en-US" sz="1400" dirty="0" smtClean="0">
                <a:solidFill>
                  <a:schemeClr val="tx1"/>
                </a:solidFill>
              </a:rPr>
              <a:t> </a:t>
            </a:r>
            <a:endParaRPr lang="en-US" sz="1400" dirty="0">
              <a:solidFill>
                <a:schemeClr val="tx1"/>
              </a:solidFill>
            </a:endParaRPr>
          </a:p>
          <a:p>
            <a:pPr marL="0" indent="0">
              <a:buNone/>
            </a:pPr>
            <a:r>
              <a:rPr lang="en-US" sz="1400" b="1" dirty="0" smtClean="0">
                <a:solidFill>
                  <a:schemeClr val="tx1"/>
                </a:solidFill>
              </a:rPr>
              <a:t>ORS 367.804:</a:t>
            </a:r>
          </a:p>
          <a:p>
            <a:pPr marL="0" indent="0">
              <a:spcAft>
                <a:spcPts val="1000"/>
              </a:spcAft>
              <a:buNone/>
            </a:pPr>
            <a:r>
              <a:rPr lang="en-US" sz="1400" b="1" dirty="0" smtClean="0">
                <a:solidFill>
                  <a:schemeClr val="tx1"/>
                </a:solidFill>
              </a:rPr>
              <a:t>(</a:t>
            </a:r>
            <a:r>
              <a:rPr lang="en-US" sz="1400" b="1" dirty="0">
                <a:solidFill>
                  <a:schemeClr val="tx1"/>
                </a:solidFill>
              </a:rPr>
              <a:t>3)</a:t>
            </a:r>
            <a:r>
              <a:rPr lang="en-US" sz="1400" dirty="0">
                <a:solidFill>
                  <a:schemeClr val="tx1"/>
                </a:solidFill>
              </a:rPr>
              <a:t>In selecting transportation projects the commission shall consider:</a:t>
            </a:r>
          </a:p>
          <a:p>
            <a:pPr marL="0" indent="0">
              <a:spcAft>
                <a:spcPts val="1000"/>
              </a:spcAft>
              <a:buNone/>
            </a:pPr>
            <a:r>
              <a:rPr lang="en-US" sz="1400" b="1" dirty="0" smtClean="0">
                <a:solidFill>
                  <a:schemeClr val="tx1"/>
                </a:solidFill>
              </a:rPr>
              <a:t>(</a:t>
            </a:r>
            <a:r>
              <a:rPr lang="en-US" sz="1400" b="1" dirty="0">
                <a:solidFill>
                  <a:schemeClr val="tx1"/>
                </a:solidFill>
              </a:rPr>
              <a:t>a)</a:t>
            </a:r>
            <a:r>
              <a:rPr lang="en-US" sz="1400" dirty="0">
                <a:solidFill>
                  <a:schemeClr val="tx1"/>
                </a:solidFill>
              </a:rPr>
              <a:t>Whether a proposed transportation project reduces transportation costs for Oregon businesses or improves access to jobs and sources of labor;</a:t>
            </a:r>
          </a:p>
          <a:p>
            <a:pPr marL="0" indent="0">
              <a:spcAft>
                <a:spcPts val="1000"/>
              </a:spcAft>
              <a:buNone/>
            </a:pPr>
            <a:r>
              <a:rPr lang="en-US" sz="1400" b="1" dirty="0" smtClean="0">
                <a:solidFill>
                  <a:schemeClr val="tx1"/>
                </a:solidFill>
              </a:rPr>
              <a:t>(</a:t>
            </a:r>
            <a:r>
              <a:rPr lang="en-US" sz="1400" b="1" dirty="0">
                <a:solidFill>
                  <a:schemeClr val="tx1"/>
                </a:solidFill>
              </a:rPr>
              <a:t>b)</a:t>
            </a:r>
            <a:r>
              <a:rPr lang="en-US" sz="1400" dirty="0">
                <a:solidFill>
                  <a:schemeClr val="tx1"/>
                </a:solidFill>
              </a:rPr>
              <a:t>Whether a proposed transportation project results in an economic benefit to this state;</a:t>
            </a:r>
          </a:p>
          <a:p>
            <a:pPr marL="0" indent="0">
              <a:spcAft>
                <a:spcPts val="1000"/>
              </a:spcAft>
              <a:buNone/>
            </a:pPr>
            <a:r>
              <a:rPr lang="en-US" sz="1400" b="1" dirty="0" smtClean="0">
                <a:solidFill>
                  <a:schemeClr val="tx1"/>
                </a:solidFill>
              </a:rPr>
              <a:t>(</a:t>
            </a:r>
            <a:r>
              <a:rPr lang="en-US" sz="1400" b="1" dirty="0">
                <a:solidFill>
                  <a:schemeClr val="tx1"/>
                </a:solidFill>
              </a:rPr>
              <a:t>c)</a:t>
            </a:r>
            <a:r>
              <a:rPr lang="en-US" sz="1400" dirty="0">
                <a:solidFill>
                  <a:schemeClr val="tx1"/>
                </a:solidFill>
              </a:rPr>
              <a:t>Whether a proposed transportation project is a critical link connecting elements of </a:t>
            </a:r>
            <a:r>
              <a:rPr lang="en-US" sz="1400" dirty="0" smtClean="0">
                <a:solidFill>
                  <a:schemeClr val="tx1"/>
                </a:solidFill>
              </a:rPr>
              <a:t>Oregon’s </a:t>
            </a:r>
            <a:r>
              <a:rPr lang="en-US" sz="1400" dirty="0">
                <a:solidFill>
                  <a:schemeClr val="tx1"/>
                </a:solidFill>
              </a:rPr>
              <a:t>transportation system that will measurably improve utilization and efficiency of the system;</a:t>
            </a:r>
          </a:p>
          <a:p>
            <a:pPr marL="0" indent="0">
              <a:spcAft>
                <a:spcPts val="1000"/>
              </a:spcAft>
              <a:buNone/>
            </a:pPr>
            <a:r>
              <a:rPr lang="en-US" sz="1400" b="1" dirty="0" smtClean="0">
                <a:solidFill>
                  <a:schemeClr val="tx1"/>
                </a:solidFill>
              </a:rPr>
              <a:t>(</a:t>
            </a:r>
            <a:r>
              <a:rPr lang="en-US" sz="1400" b="1" dirty="0">
                <a:solidFill>
                  <a:schemeClr val="tx1"/>
                </a:solidFill>
              </a:rPr>
              <a:t>d)</a:t>
            </a:r>
            <a:r>
              <a:rPr lang="en-US" sz="1400" dirty="0">
                <a:solidFill>
                  <a:schemeClr val="tx1"/>
                </a:solidFill>
              </a:rPr>
              <a:t>How much of the cost of a proposed transportation project can be borne by the applicant for the grant from any source other than the Connect Oregon Fund;</a:t>
            </a:r>
          </a:p>
          <a:p>
            <a:pPr marL="0" indent="0">
              <a:spcAft>
                <a:spcPts val="1000"/>
              </a:spcAft>
              <a:buNone/>
            </a:pPr>
            <a:r>
              <a:rPr lang="en-US" sz="1400" b="1" dirty="0" smtClean="0">
                <a:solidFill>
                  <a:schemeClr val="tx1"/>
                </a:solidFill>
              </a:rPr>
              <a:t>(</a:t>
            </a:r>
            <a:r>
              <a:rPr lang="en-US" sz="1400" b="1" dirty="0">
                <a:solidFill>
                  <a:schemeClr val="tx1"/>
                </a:solidFill>
              </a:rPr>
              <a:t>e)</a:t>
            </a:r>
            <a:r>
              <a:rPr lang="en-US" sz="1400" dirty="0">
                <a:solidFill>
                  <a:schemeClr val="tx1"/>
                </a:solidFill>
              </a:rPr>
              <a:t>Whether a proposed transportation project is ready for construction; and</a:t>
            </a:r>
          </a:p>
          <a:p>
            <a:pPr marL="0" indent="0">
              <a:buNone/>
            </a:pPr>
            <a:r>
              <a:rPr lang="en-US" sz="1400" b="1" dirty="0" smtClean="0">
                <a:solidFill>
                  <a:schemeClr val="tx1"/>
                </a:solidFill>
              </a:rPr>
              <a:t>(</a:t>
            </a:r>
            <a:r>
              <a:rPr lang="en-US" sz="1400" b="1" dirty="0">
                <a:solidFill>
                  <a:schemeClr val="tx1"/>
                </a:solidFill>
              </a:rPr>
              <a:t>f)</a:t>
            </a:r>
            <a:r>
              <a:rPr lang="en-US" sz="1400" dirty="0">
                <a:solidFill>
                  <a:schemeClr val="tx1"/>
                </a:solidFill>
              </a:rPr>
              <a:t>Whether a proposed transportation project has a useful life expectancy that offers maximum benefit to the state.</a:t>
            </a:r>
          </a:p>
          <a:p>
            <a:endParaRPr lang="en-US" sz="1400" dirty="0"/>
          </a:p>
        </p:txBody>
      </p:sp>
    </p:spTree>
    <p:extLst>
      <p:ext uri="{BB962C8B-B14F-4D97-AF65-F5344CB8AC3E}">
        <p14:creationId xmlns:p14="http://schemas.microsoft.com/office/powerpoint/2010/main" val="38089968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Total Numbers</a:t>
            </a:r>
            <a:endParaRPr lang="en-US" dirty="0"/>
          </a:p>
        </p:txBody>
      </p:sp>
      <p:sp>
        <p:nvSpPr>
          <p:cNvPr id="3" name="Content Placeholder 2"/>
          <p:cNvSpPr>
            <a:spLocks noGrp="1"/>
          </p:cNvSpPr>
          <p:nvPr>
            <p:ph idx="1"/>
          </p:nvPr>
        </p:nvSpPr>
        <p:spPr/>
        <p:txBody>
          <a:bodyPr>
            <a:normAutofit/>
          </a:bodyPr>
          <a:lstStyle/>
          <a:p>
            <a:r>
              <a:rPr lang="en-US" sz="2000" dirty="0" smtClean="0">
                <a:solidFill>
                  <a:schemeClr val="tx1"/>
                </a:solidFill>
              </a:rPr>
              <a:t>Received 58 applications / Total Grant Request of $5.9 Million</a:t>
            </a:r>
            <a:br>
              <a:rPr lang="en-US" sz="2000" dirty="0" smtClean="0">
                <a:solidFill>
                  <a:schemeClr val="tx1"/>
                </a:solidFill>
              </a:rPr>
            </a:br>
            <a:endParaRPr lang="en-US" sz="1800" dirty="0" smtClean="0">
              <a:solidFill>
                <a:schemeClr val="tx1"/>
              </a:solidFill>
            </a:endParaRPr>
          </a:p>
          <a:p>
            <a:pPr lvl="1"/>
            <a:r>
              <a:rPr lang="en-US" sz="1800" dirty="0" smtClean="0">
                <a:solidFill>
                  <a:schemeClr val="tx1"/>
                </a:solidFill>
              </a:rPr>
              <a:t>Total Complete Applications Priority I: $2,105,461</a:t>
            </a:r>
          </a:p>
          <a:p>
            <a:pPr marL="457200" lvl="1" indent="0">
              <a:spcAft>
                <a:spcPts val="1200"/>
              </a:spcAft>
              <a:buNone/>
            </a:pPr>
            <a:r>
              <a:rPr lang="en-US" sz="1800" i="1" dirty="0" smtClean="0">
                <a:solidFill>
                  <a:schemeClr val="tx1"/>
                </a:solidFill>
              </a:rPr>
              <a:t>    </a:t>
            </a:r>
            <a:r>
              <a:rPr lang="en-US" i="1" dirty="0" smtClean="0">
                <a:solidFill>
                  <a:schemeClr val="tx1"/>
                </a:solidFill>
              </a:rPr>
              <a:t>(</a:t>
            </a:r>
            <a:r>
              <a:rPr lang="en-US" b="1" i="1" dirty="0" smtClean="0">
                <a:solidFill>
                  <a:schemeClr val="tx1"/>
                </a:solidFill>
              </a:rPr>
              <a:t>24</a:t>
            </a:r>
            <a:r>
              <a:rPr lang="en-US" i="1" dirty="0" smtClean="0">
                <a:solidFill>
                  <a:schemeClr val="tx1"/>
                </a:solidFill>
              </a:rPr>
              <a:t> applications for consideration)</a:t>
            </a:r>
          </a:p>
          <a:p>
            <a:pPr lvl="1">
              <a:spcAft>
                <a:spcPts val="1200"/>
              </a:spcAft>
            </a:pPr>
            <a:r>
              <a:rPr lang="en-US" sz="1800" dirty="0" smtClean="0">
                <a:solidFill>
                  <a:schemeClr val="tx1"/>
                </a:solidFill>
              </a:rPr>
              <a:t>Total </a:t>
            </a:r>
            <a:r>
              <a:rPr lang="en-US" sz="1800" dirty="0">
                <a:solidFill>
                  <a:schemeClr val="tx1"/>
                </a:solidFill>
              </a:rPr>
              <a:t>Complete </a:t>
            </a:r>
            <a:r>
              <a:rPr lang="en-US" sz="1800" dirty="0" smtClean="0">
                <a:solidFill>
                  <a:schemeClr val="tx1"/>
                </a:solidFill>
              </a:rPr>
              <a:t>Applications </a:t>
            </a:r>
            <a:r>
              <a:rPr lang="en-US" sz="1800" dirty="0">
                <a:solidFill>
                  <a:schemeClr val="tx1"/>
                </a:solidFill>
              </a:rPr>
              <a:t>Priority </a:t>
            </a:r>
            <a:r>
              <a:rPr lang="en-US" sz="1800" dirty="0" smtClean="0">
                <a:solidFill>
                  <a:schemeClr val="tx1"/>
                </a:solidFill>
              </a:rPr>
              <a:t>II</a:t>
            </a:r>
            <a:r>
              <a:rPr lang="en-US" sz="1800" dirty="0">
                <a:solidFill>
                  <a:schemeClr val="tx1"/>
                </a:solidFill>
              </a:rPr>
              <a:t>: </a:t>
            </a:r>
            <a:r>
              <a:rPr lang="en-US" sz="1800" dirty="0" smtClean="0">
                <a:solidFill>
                  <a:schemeClr val="tx1"/>
                </a:solidFill>
              </a:rPr>
              <a:t>$710,603</a:t>
            </a:r>
            <a:br>
              <a:rPr lang="en-US" sz="1800" dirty="0" smtClean="0">
                <a:solidFill>
                  <a:schemeClr val="tx1"/>
                </a:solidFill>
              </a:rPr>
            </a:br>
            <a:r>
              <a:rPr lang="en-US" i="1" dirty="0" smtClean="0">
                <a:solidFill>
                  <a:schemeClr val="tx1"/>
                </a:solidFill>
              </a:rPr>
              <a:t>(</a:t>
            </a:r>
            <a:r>
              <a:rPr lang="en-US" b="1" i="1" dirty="0" smtClean="0">
                <a:solidFill>
                  <a:schemeClr val="tx1"/>
                </a:solidFill>
              </a:rPr>
              <a:t>6</a:t>
            </a:r>
            <a:r>
              <a:rPr lang="en-US" i="1" dirty="0" smtClean="0">
                <a:solidFill>
                  <a:schemeClr val="tx1"/>
                </a:solidFill>
              </a:rPr>
              <a:t> applications </a:t>
            </a:r>
            <a:r>
              <a:rPr lang="en-US" i="1" dirty="0">
                <a:solidFill>
                  <a:schemeClr val="tx1"/>
                </a:solidFill>
              </a:rPr>
              <a:t>for consideration)</a:t>
            </a:r>
            <a:endParaRPr lang="en-US" i="1" dirty="0" smtClean="0">
              <a:solidFill>
                <a:schemeClr val="tx1"/>
              </a:solidFill>
            </a:endParaRPr>
          </a:p>
          <a:p>
            <a:pPr lvl="1"/>
            <a:r>
              <a:rPr lang="en-US" sz="1800" dirty="0">
                <a:solidFill>
                  <a:schemeClr val="tx1"/>
                </a:solidFill>
              </a:rPr>
              <a:t>Total Complete </a:t>
            </a:r>
            <a:r>
              <a:rPr lang="en-US" sz="1800" dirty="0" smtClean="0">
                <a:solidFill>
                  <a:schemeClr val="tx1"/>
                </a:solidFill>
              </a:rPr>
              <a:t>Applications </a:t>
            </a:r>
            <a:r>
              <a:rPr lang="en-US" sz="1800" dirty="0">
                <a:solidFill>
                  <a:schemeClr val="tx1"/>
                </a:solidFill>
              </a:rPr>
              <a:t>Priority </a:t>
            </a:r>
            <a:r>
              <a:rPr lang="en-US" sz="1800" dirty="0" smtClean="0">
                <a:solidFill>
                  <a:schemeClr val="tx1"/>
                </a:solidFill>
              </a:rPr>
              <a:t>III: $3,093,850</a:t>
            </a:r>
            <a:br>
              <a:rPr lang="en-US" sz="1800" dirty="0" smtClean="0">
                <a:solidFill>
                  <a:schemeClr val="tx1"/>
                </a:solidFill>
              </a:rPr>
            </a:br>
            <a:r>
              <a:rPr lang="en-US" i="1" dirty="0" smtClean="0">
                <a:solidFill>
                  <a:schemeClr val="tx1"/>
                </a:solidFill>
              </a:rPr>
              <a:t>(</a:t>
            </a:r>
            <a:r>
              <a:rPr lang="en-US" b="1" i="1" dirty="0" smtClean="0">
                <a:solidFill>
                  <a:schemeClr val="tx1"/>
                </a:solidFill>
              </a:rPr>
              <a:t>28</a:t>
            </a:r>
            <a:r>
              <a:rPr lang="en-US" i="1" dirty="0" smtClean="0">
                <a:solidFill>
                  <a:schemeClr val="tx1"/>
                </a:solidFill>
              </a:rPr>
              <a:t> </a:t>
            </a:r>
            <a:r>
              <a:rPr lang="en-US" sz="1800" i="1" dirty="0">
                <a:solidFill>
                  <a:schemeClr val="tx1"/>
                </a:solidFill>
              </a:rPr>
              <a:t>applications for consideration</a:t>
            </a:r>
            <a:r>
              <a:rPr lang="en-US" sz="1800" i="1" dirty="0" smtClean="0">
                <a:solidFill>
                  <a:schemeClr val="tx1"/>
                </a:solidFill>
              </a:rPr>
              <a:t>)</a:t>
            </a:r>
          </a:p>
          <a:p>
            <a:pPr lvl="1"/>
            <a:endParaRPr lang="en-US" sz="2000" i="1" dirty="0" smtClean="0"/>
          </a:p>
          <a:p>
            <a:r>
              <a:rPr lang="en-US" sz="2000" b="1" dirty="0" smtClean="0">
                <a:solidFill>
                  <a:schemeClr val="tx1"/>
                </a:solidFill>
              </a:rPr>
              <a:t>Available awards: approx. $1.8 Million</a:t>
            </a:r>
            <a:endParaRPr lang="en-US" sz="2000" b="1" dirty="0">
              <a:solidFill>
                <a:schemeClr val="tx1"/>
              </a:solidFill>
            </a:endParaRPr>
          </a:p>
          <a:p>
            <a:endParaRPr lang="en-US" dirty="0" smtClean="0"/>
          </a:p>
        </p:txBody>
      </p:sp>
      <p:pic>
        <p:nvPicPr>
          <p:cNvPr id="1026" name="Picture 2" descr="C:\Users\odar002\AppData\Local\Microsoft\Windows\Temporary Internet Files\Content.IE5\APWG91L8\Grants,Ypard_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201" y="5735086"/>
            <a:ext cx="1981200" cy="9496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2396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75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914400"/>
          </a:xfrm>
        </p:spPr>
        <p:txBody>
          <a:bodyPr/>
          <a:lstStyle/>
          <a:p>
            <a:r>
              <a:rPr lang="en-US" dirty="0" smtClean="0"/>
              <a:t>Priority I Projects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70827894"/>
              </p:ext>
            </p:extLst>
          </p:nvPr>
        </p:nvGraphicFramePr>
        <p:xfrm>
          <a:off x="76200" y="970271"/>
          <a:ext cx="8915399" cy="5255254"/>
        </p:xfrm>
        <a:graphic>
          <a:graphicData uri="http://schemas.openxmlformats.org/drawingml/2006/table">
            <a:tbl>
              <a:tblPr>
                <a:tableStyleId>{5C22544A-7EE6-4342-B048-85BDC9FD1C3A}</a:tableStyleId>
              </a:tblPr>
              <a:tblGrid>
                <a:gridCol w="999456"/>
                <a:gridCol w="1618752"/>
                <a:gridCol w="3568613"/>
                <a:gridCol w="1109826"/>
                <a:gridCol w="656085"/>
                <a:gridCol w="962667"/>
              </a:tblGrid>
              <a:tr h="358402">
                <a:tc>
                  <a:txBody>
                    <a:bodyPr/>
                    <a:lstStyle/>
                    <a:p>
                      <a:pPr algn="l" fontAlgn="b"/>
                      <a:r>
                        <a:rPr lang="en-US" sz="900" b="1" u="none" strike="noStrike" dirty="0">
                          <a:effectLst/>
                        </a:rPr>
                        <a:t>Priority I Projects:</a:t>
                      </a:r>
                      <a:endParaRPr lang="en-US" sz="900" b="1" i="0" u="none" strike="noStrike" dirty="0">
                        <a:solidFill>
                          <a:srgbClr val="000000"/>
                        </a:solidFill>
                        <a:effectLst/>
                        <a:latin typeface="Calibri"/>
                      </a:endParaRPr>
                    </a:p>
                  </a:txBody>
                  <a:tcPr marL="4245" marR="4245" marT="4245" marB="0" anchor="b"/>
                </a:tc>
                <a:tc>
                  <a:txBody>
                    <a:bodyPr/>
                    <a:lstStyle/>
                    <a:p>
                      <a:pPr algn="ctr" fontAlgn="b"/>
                      <a:r>
                        <a:rPr lang="en-US" sz="900" b="1" u="none" strike="noStrike" dirty="0">
                          <a:effectLst/>
                        </a:rPr>
                        <a:t>Airport Name</a:t>
                      </a:r>
                      <a:endParaRPr lang="en-US" sz="900" b="1" i="0" u="none" strike="noStrike" dirty="0">
                        <a:solidFill>
                          <a:srgbClr val="FFFFFF"/>
                        </a:solidFill>
                        <a:effectLst/>
                        <a:latin typeface="Calibri"/>
                      </a:endParaRPr>
                    </a:p>
                  </a:txBody>
                  <a:tcPr marL="4245" marR="4245" marT="4245" marB="0" anchor="b"/>
                </a:tc>
                <a:tc>
                  <a:txBody>
                    <a:bodyPr/>
                    <a:lstStyle/>
                    <a:p>
                      <a:pPr algn="ctr" fontAlgn="b"/>
                      <a:r>
                        <a:rPr lang="en-US" sz="900" b="1" u="none" strike="noStrike" dirty="0">
                          <a:effectLst/>
                        </a:rPr>
                        <a:t>Project Name</a:t>
                      </a:r>
                      <a:endParaRPr lang="en-US" sz="900" b="1" i="0" u="none" strike="noStrike" dirty="0">
                        <a:solidFill>
                          <a:srgbClr val="FFFFFF"/>
                        </a:solidFill>
                        <a:effectLst/>
                        <a:latin typeface="Calibri"/>
                      </a:endParaRPr>
                    </a:p>
                  </a:txBody>
                  <a:tcPr marL="4245" marR="4245" marT="4245" marB="0" anchor="b"/>
                </a:tc>
                <a:tc>
                  <a:txBody>
                    <a:bodyPr/>
                    <a:lstStyle/>
                    <a:p>
                      <a:pPr algn="ctr" fontAlgn="b"/>
                      <a:r>
                        <a:rPr lang="en-US" sz="900" b="1" u="none" strike="noStrike" dirty="0">
                          <a:effectLst/>
                        </a:rPr>
                        <a:t>Match</a:t>
                      </a:r>
                      <a:endParaRPr lang="en-US" sz="900" b="1" i="0" u="none" strike="noStrike" dirty="0">
                        <a:solidFill>
                          <a:srgbClr val="FFFFFF"/>
                        </a:solidFill>
                        <a:effectLst/>
                        <a:latin typeface="Calibri"/>
                      </a:endParaRPr>
                    </a:p>
                  </a:txBody>
                  <a:tcPr marL="4245" marR="4245" marT="4245" marB="0" anchor="b"/>
                </a:tc>
                <a:tc>
                  <a:txBody>
                    <a:bodyPr/>
                    <a:lstStyle/>
                    <a:p>
                      <a:pPr algn="ctr" fontAlgn="b"/>
                      <a:r>
                        <a:rPr lang="en-US" sz="900" b="1" u="none" strike="noStrike" dirty="0">
                          <a:effectLst/>
                        </a:rPr>
                        <a:t>Amount Requested from ODA</a:t>
                      </a:r>
                      <a:endParaRPr lang="en-US" sz="900" b="1" i="0" u="none" strike="noStrike" dirty="0">
                        <a:solidFill>
                          <a:srgbClr val="FFFFFF"/>
                        </a:solidFill>
                        <a:effectLst/>
                        <a:latin typeface="Calibri"/>
                      </a:endParaRPr>
                    </a:p>
                  </a:txBody>
                  <a:tcPr marL="4245" marR="4245" marT="4245" marB="0" anchor="b"/>
                </a:tc>
                <a:tc>
                  <a:txBody>
                    <a:bodyPr/>
                    <a:lstStyle/>
                    <a:p>
                      <a:pPr algn="ctr" fontAlgn="b"/>
                      <a:r>
                        <a:rPr lang="en-US" sz="900" b="1" u="none" strike="noStrike" dirty="0">
                          <a:effectLst/>
                        </a:rPr>
                        <a:t>Total Project Cost</a:t>
                      </a:r>
                      <a:endParaRPr lang="en-US" sz="900" b="1" i="0" u="none" strike="noStrike" dirty="0">
                        <a:solidFill>
                          <a:srgbClr val="FFFFFF"/>
                        </a:solidFill>
                        <a:effectLst/>
                        <a:latin typeface="Calibri"/>
                      </a:endParaRPr>
                    </a:p>
                  </a:txBody>
                  <a:tcPr marL="4245" marR="4245" marT="4245" marB="0" anchor="b"/>
                </a:tc>
              </a:tr>
              <a:tr h="169340">
                <a:tc>
                  <a:txBody>
                    <a:bodyPr/>
                    <a:lstStyle/>
                    <a:p>
                      <a:pPr algn="ctr" fontAlgn="b"/>
                      <a:r>
                        <a:rPr lang="en-US" sz="900" u="none" strike="noStrike" dirty="0">
                          <a:effectLst/>
                        </a:rPr>
                        <a:t>1</a:t>
                      </a:r>
                      <a:endParaRPr lang="en-US" sz="900" b="1" i="0" u="none" strike="noStrike" dirty="0">
                        <a:solidFill>
                          <a:srgbClr val="000000"/>
                        </a:solidFill>
                        <a:effectLst/>
                        <a:latin typeface="Calibri"/>
                      </a:endParaRPr>
                    </a:p>
                  </a:txBody>
                  <a:tcPr marL="4245" marR="4245" marT="4245" marB="0" anchor="b"/>
                </a:tc>
                <a:tc>
                  <a:txBody>
                    <a:bodyPr/>
                    <a:lstStyle/>
                    <a:p>
                      <a:pPr algn="l" fontAlgn="b"/>
                      <a:r>
                        <a:rPr lang="en-US" sz="900" u="none" strike="noStrike" dirty="0">
                          <a:effectLst/>
                        </a:rPr>
                        <a:t>Ontario Municipal Airport</a:t>
                      </a:r>
                      <a:endParaRPr lang="en-US" sz="900" b="0" i="0" u="none" strike="noStrike" dirty="0">
                        <a:solidFill>
                          <a:srgbClr val="000000"/>
                        </a:solidFill>
                        <a:effectLst/>
                        <a:latin typeface="Calibri"/>
                      </a:endParaRPr>
                    </a:p>
                  </a:txBody>
                  <a:tcPr marL="4245" marR="4245" marT="4245" marB="0" anchor="b"/>
                </a:tc>
                <a:tc>
                  <a:txBody>
                    <a:bodyPr/>
                    <a:lstStyle/>
                    <a:p>
                      <a:pPr algn="l" fontAlgn="b"/>
                      <a:r>
                        <a:rPr lang="en-US" sz="900" u="none" strike="noStrike" dirty="0">
                          <a:effectLst/>
                        </a:rPr>
                        <a:t>Ontario Airport Project AIP 14-2018</a:t>
                      </a:r>
                      <a:endParaRPr lang="en-US" sz="900" b="0" i="0" u="none" strike="noStrike" dirty="0">
                        <a:solidFill>
                          <a:srgbClr val="000000"/>
                        </a:solidFill>
                        <a:effectLst/>
                        <a:latin typeface="Calibri"/>
                      </a:endParaRPr>
                    </a:p>
                  </a:txBody>
                  <a:tcPr marL="4245" marR="4245" marT="4245" marB="0" anchor="b"/>
                </a:tc>
                <a:tc>
                  <a:txBody>
                    <a:bodyPr/>
                    <a:lstStyle/>
                    <a:p>
                      <a:pPr algn="r" fontAlgn="b"/>
                      <a:r>
                        <a:rPr lang="en-US" sz="900" u="none" strike="noStrike" dirty="0">
                          <a:effectLst/>
                        </a:rPr>
                        <a:t>$229,522</a:t>
                      </a:r>
                      <a:endParaRPr lang="en-US" sz="900" b="0" i="0" u="none" strike="noStrike" dirty="0">
                        <a:solidFill>
                          <a:srgbClr val="000000"/>
                        </a:solidFill>
                        <a:effectLst/>
                        <a:latin typeface="Calibri"/>
                      </a:endParaRPr>
                    </a:p>
                  </a:txBody>
                  <a:tcPr marL="4245" marR="4245" marT="4245" marB="0" anchor="b"/>
                </a:tc>
                <a:tc>
                  <a:txBody>
                    <a:bodyPr/>
                    <a:lstStyle/>
                    <a:p>
                      <a:pPr algn="r" fontAlgn="b"/>
                      <a:r>
                        <a:rPr lang="en-US" sz="900" u="none" strike="noStrike" dirty="0">
                          <a:effectLst/>
                        </a:rPr>
                        <a:t>$22,700</a:t>
                      </a:r>
                      <a:endParaRPr lang="en-US" sz="900" b="0" i="0" u="none" strike="noStrike" dirty="0">
                        <a:solidFill>
                          <a:srgbClr val="000000"/>
                        </a:solidFill>
                        <a:effectLst/>
                        <a:latin typeface="Calibri"/>
                      </a:endParaRPr>
                    </a:p>
                  </a:txBody>
                  <a:tcPr marL="4245" marR="4245" marT="4245" marB="0" anchor="b"/>
                </a:tc>
                <a:tc>
                  <a:txBody>
                    <a:bodyPr/>
                    <a:lstStyle/>
                    <a:p>
                      <a:pPr algn="r" fontAlgn="b"/>
                      <a:r>
                        <a:rPr lang="en-US" sz="900" u="none" strike="noStrike" dirty="0">
                          <a:effectLst/>
                        </a:rPr>
                        <a:t>$252,222</a:t>
                      </a:r>
                      <a:endParaRPr lang="en-US" sz="900" b="0" i="0" u="none" strike="noStrike" dirty="0">
                        <a:solidFill>
                          <a:srgbClr val="000000"/>
                        </a:solidFill>
                        <a:effectLst/>
                        <a:latin typeface="Calibri"/>
                      </a:endParaRPr>
                    </a:p>
                  </a:txBody>
                  <a:tcPr marL="4245" marR="4245" marT="4245" marB="0" anchor="b"/>
                </a:tc>
              </a:tr>
              <a:tr h="169340">
                <a:tc>
                  <a:txBody>
                    <a:bodyPr/>
                    <a:lstStyle/>
                    <a:p>
                      <a:pPr algn="ctr" fontAlgn="b"/>
                      <a:r>
                        <a:rPr lang="en-US" sz="900" u="none" strike="noStrike">
                          <a:effectLst/>
                        </a:rPr>
                        <a:t>2</a:t>
                      </a:r>
                      <a:endParaRPr lang="en-US" sz="900" b="1" i="0" u="none" strike="noStrike">
                        <a:solidFill>
                          <a:srgbClr val="000000"/>
                        </a:solidFill>
                        <a:effectLst/>
                        <a:latin typeface="Calibri"/>
                      </a:endParaRPr>
                    </a:p>
                  </a:txBody>
                  <a:tcPr marL="4245" marR="4245" marT="4245" marB="0" anchor="b"/>
                </a:tc>
                <a:tc>
                  <a:txBody>
                    <a:bodyPr/>
                    <a:lstStyle/>
                    <a:p>
                      <a:pPr algn="l" fontAlgn="b"/>
                      <a:r>
                        <a:rPr lang="en-US" sz="900" u="none" strike="noStrike">
                          <a:effectLst/>
                        </a:rPr>
                        <a:t>Baker City Municipal</a:t>
                      </a:r>
                      <a:endParaRPr lang="en-US" sz="900" b="0" i="0" u="none" strike="noStrike">
                        <a:solidFill>
                          <a:srgbClr val="000000"/>
                        </a:solidFill>
                        <a:effectLst/>
                        <a:latin typeface="Calibri"/>
                      </a:endParaRPr>
                    </a:p>
                  </a:txBody>
                  <a:tcPr marL="4245" marR="4245" marT="4245" marB="0" anchor="b"/>
                </a:tc>
                <a:tc>
                  <a:txBody>
                    <a:bodyPr/>
                    <a:lstStyle/>
                    <a:p>
                      <a:pPr algn="l" fontAlgn="b"/>
                      <a:r>
                        <a:rPr lang="en-US" sz="900" u="none" strike="noStrike">
                          <a:effectLst/>
                        </a:rPr>
                        <a:t>South Apron Reconstruction Project</a:t>
                      </a:r>
                      <a:endParaRPr lang="en-US" sz="900" b="0" i="0" u="none" strike="noStrike">
                        <a:solidFill>
                          <a:srgbClr val="000000"/>
                        </a:solidFill>
                        <a:effectLst/>
                        <a:latin typeface="Calibri"/>
                      </a:endParaRPr>
                    </a:p>
                  </a:txBody>
                  <a:tcPr marL="4245" marR="4245" marT="4245" marB="0" anchor="b"/>
                </a:tc>
                <a:tc>
                  <a:txBody>
                    <a:bodyPr/>
                    <a:lstStyle/>
                    <a:p>
                      <a:pPr algn="r" fontAlgn="b"/>
                      <a:r>
                        <a:rPr lang="en-US" sz="900" u="none" strike="noStrike">
                          <a:effectLst/>
                        </a:rPr>
                        <a:t>$1,516,650</a:t>
                      </a:r>
                      <a:endParaRPr lang="en-US" sz="900" b="0" i="0" u="none" strike="noStrike">
                        <a:solidFill>
                          <a:srgbClr val="000000"/>
                        </a:solidFill>
                        <a:effectLst/>
                        <a:latin typeface="Calibri"/>
                      </a:endParaRPr>
                    </a:p>
                  </a:txBody>
                  <a:tcPr marL="4245" marR="4245" marT="4245" marB="0" anchor="b"/>
                </a:tc>
                <a:tc>
                  <a:txBody>
                    <a:bodyPr/>
                    <a:lstStyle/>
                    <a:p>
                      <a:pPr algn="r" fontAlgn="b"/>
                      <a:r>
                        <a:rPr lang="en-US" sz="900" u="none" strike="noStrike">
                          <a:effectLst/>
                        </a:rPr>
                        <a:t>$150,000</a:t>
                      </a:r>
                      <a:endParaRPr lang="en-US" sz="900" b="0" i="0" u="none" strike="noStrike">
                        <a:solidFill>
                          <a:srgbClr val="000000"/>
                        </a:solidFill>
                        <a:effectLst/>
                        <a:latin typeface="Calibri"/>
                      </a:endParaRPr>
                    </a:p>
                  </a:txBody>
                  <a:tcPr marL="4245" marR="4245" marT="4245" marB="0" anchor="b"/>
                </a:tc>
                <a:tc>
                  <a:txBody>
                    <a:bodyPr/>
                    <a:lstStyle/>
                    <a:p>
                      <a:pPr algn="r" fontAlgn="b"/>
                      <a:r>
                        <a:rPr lang="en-US" sz="900" u="none" strike="noStrike">
                          <a:effectLst/>
                        </a:rPr>
                        <a:t>$1,666,650</a:t>
                      </a:r>
                      <a:endParaRPr lang="en-US" sz="900" b="0" i="0" u="none" strike="noStrike">
                        <a:solidFill>
                          <a:srgbClr val="000000"/>
                        </a:solidFill>
                        <a:effectLst/>
                        <a:latin typeface="Calibri"/>
                      </a:endParaRPr>
                    </a:p>
                  </a:txBody>
                  <a:tcPr marL="4245" marR="4245" marT="4245" marB="0" anchor="b"/>
                </a:tc>
              </a:tr>
              <a:tr h="169340">
                <a:tc>
                  <a:txBody>
                    <a:bodyPr/>
                    <a:lstStyle/>
                    <a:p>
                      <a:pPr algn="ctr" fontAlgn="b"/>
                      <a:r>
                        <a:rPr lang="en-US" sz="900" u="none" strike="noStrike">
                          <a:effectLst/>
                        </a:rPr>
                        <a:t>3</a:t>
                      </a:r>
                      <a:endParaRPr lang="en-US" sz="900" b="1" i="0" u="none" strike="noStrike">
                        <a:solidFill>
                          <a:srgbClr val="000000"/>
                        </a:solidFill>
                        <a:effectLst/>
                        <a:latin typeface="Calibri"/>
                      </a:endParaRPr>
                    </a:p>
                  </a:txBody>
                  <a:tcPr marL="4245" marR="4245" marT="4245" marB="0" anchor="b"/>
                </a:tc>
                <a:tc>
                  <a:txBody>
                    <a:bodyPr/>
                    <a:lstStyle/>
                    <a:p>
                      <a:pPr algn="l" fontAlgn="b"/>
                      <a:r>
                        <a:rPr lang="en-US" sz="900" u="none" strike="noStrike">
                          <a:effectLst/>
                        </a:rPr>
                        <a:t>Grant County Regional Airport</a:t>
                      </a:r>
                      <a:endParaRPr lang="en-US" sz="900" b="0" i="0" u="none" strike="noStrike">
                        <a:solidFill>
                          <a:srgbClr val="000000"/>
                        </a:solidFill>
                        <a:effectLst/>
                        <a:latin typeface="Calibri"/>
                      </a:endParaRPr>
                    </a:p>
                  </a:txBody>
                  <a:tcPr marL="4245" marR="4245" marT="4245" marB="0" anchor="b"/>
                </a:tc>
                <a:tc>
                  <a:txBody>
                    <a:bodyPr/>
                    <a:lstStyle/>
                    <a:p>
                      <a:pPr algn="l" fontAlgn="b"/>
                      <a:r>
                        <a:rPr lang="en-US" sz="900" u="none" strike="noStrike">
                          <a:effectLst/>
                        </a:rPr>
                        <a:t>FAA Match for GCRA Reconstruct Aprons: Phase I</a:t>
                      </a:r>
                      <a:endParaRPr lang="en-US" sz="900" b="0" i="0" u="none" strike="noStrike">
                        <a:solidFill>
                          <a:srgbClr val="000000"/>
                        </a:solidFill>
                        <a:effectLst/>
                        <a:latin typeface="Calibri"/>
                      </a:endParaRPr>
                    </a:p>
                  </a:txBody>
                  <a:tcPr marL="4245" marR="4245" marT="4245" marB="0" anchor="b"/>
                </a:tc>
                <a:tc>
                  <a:txBody>
                    <a:bodyPr/>
                    <a:lstStyle/>
                    <a:p>
                      <a:pPr algn="r" fontAlgn="b"/>
                      <a:r>
                        <a:rPr lang="en-US" sz="900" u="none" strike="noStrike">
                          <a:effectLst/>
                        </a:rPr>
                        <a:t>$475,222</a:t>
                      </a:r>
                      <a:endParaRPr lang="en-US" sz="900" b="0" i="0" u="none" strike="noStrike">
                        <a:solidFill>
                          <a:srgbClr val="000000"/>
                        </a:solidFill>
                        <a:effectLst/>
                        <a:latin typeface="Calibri"/>
                      </a:endParaRPr>
                    </a:p>
                  </a:txBody>
                  <a:tcPr marL="4245" marR="4245" marT="4245" marB="0" anchor="b"/>
                </a:tc>
                <a:tc>
                  <a:txBody>
                    <a:bodyPr/>
                    <a:lstStyle/>
                    <a:p>
                      <a:pPr algn="r" fontAlgn="b"/>
                      <a:r>
                        <a:rPr lang="en-US" sz="900" u="none" strike="noStrike">
                          <a:effectLst/>
                        </a:rPr>
                        <a:t>$47,000</a:t>
                      </a:r>
                      <a:endParaRPr lang="en-US" sz="900" b="0" i="0" u="none" strike="noStrike">
                        <a:solidFill>
                          <a:srgbClr val="000000"/>
                        </a:solidFill>
                        <a:effectLst/>
                        <a:latin typeface="Calibri"/>
                      </a:endParaRPr>
                    </a:p>
                  </a:txBody>
                  <a:tcPr marL="4245" marR="4245" marT="4245" marB="0" anchor="b"/>
                </a:tc>
                <a:tc>
                  <a:txBody>
                    <a:bodyPr/>
                    <a:lstStyle/>
                    <a:p>
                      <a:pPr algn="r" fontAlgn="b"/>
                      <a:r>
                        <a:rPr lang="en-US" sz="900" u="none" strike="noStrike">
                          <a:effectLst/>
                        </a:rPr>
                        <a:t>$522,222</a:t>
                      </a:r>
                      <a:endParaRPr lang="en-US" sz="900" b="0" i="0" u="none" strike="noStrike">
                        <a:solidFill>
                          <a:srgbClr val="000000"/>
                        </a:solidFill>
                        <a:effectLst/>
                        <a:latin typeface="Calibri"/>
                      </a:endParaRPr>
                    </a:p>
                  </a:txBody>
                  <a:tcPr marL="4245" marR="4245" marT="4245" marB="0" anchor="b"/>
                </a:tc>
              </a:tr>
              <a:tr h="169340">
                <a:tc>
                  <a:txBody>
                    <a:bodyPr/>
                    <a:lstStyle/>
                    <a:p>
                      <a:pPr algn="ctr" fontAlgn="b"/>
                      <a:r>
                        <a:rPr lang="en-US" sz="900" u="none" strike="noStrike">
                          <a:effectLst/>
                        </a:rPr>
                        <a:t>4</a:t>
                      </a:r>
                      <a:endParaRPr lang="en-US" sz="900" b="1" i="0" u="none" strike="noStrike">
                        <a:solidFill>
                          <a:srgbClr val="000000"/>
                        </a:solidFill>
                        <a:effectLst/>
                        <a:latin typeface="Calibri"/>
                      </a:endParaRPr>
                    </a:p>
                  </a:txBody>
                  <a:tcPr marL="4245" marR="4245" marT="4245" marB="0" anchor="b"/>
                </a:tc>
                <a:tc>
                  <a:txBody>
                    <a:bodyPr/>
                    <a:lstStyle/>
                    <a:p>
                      <a:pPr algn="l" fontAlgn="b"/>
                      <a:r>
                        <a:rPr lang="en-US" sz="900" u="none" strike="noStrike">
                          <a:effectLst/>
                        </a:rPr>
                        <a:t>Hobby Field</a:t>
                      </a:r>
                      <a:endParaRPr lang="en-US" sz="900" b="0" i="0" u="none" strike="noStrike">
                        <a:solidFill>
                          <a:srgbClr val="000000"/>
                        </a:solidFill>
                        <a:effectLst/>
                        <a:latin typeface="Calibri"/>
                      </a:endParaRPr>
                    </a:p>
                  </a:txBody>
                  <a:tcPr marL="4245" marR="4245" marT="4245" marB="0" anchor="b"/>
                </a:tc>
                <a:tc>
                  <a:txBody>
                    <a:bodyPr/>
                    <a:lstStyle/>
                    <a:p>
                      <a:pPr algn="l" fontAlgn="b"/>
                      <a:r>
                        <a:rPr lang="en-US" sz="900" u="none" strike="noStrike" dirty="0">
                          <a:effectLst/>
                        </a:rPr>
                        <a:t>AIP Match </a:t>
                      </a:r>
                      <a:r>
                        <a:rPr lang="en-US" sz="900" u="none" strike="noStrike" dirty="0" err="1">
                          <a:effectLst/>
                        </a:rPr>
                        <a:t>Taxilane</a:t>
                      </a:r>
                      <a:r>
                        <a:rPr lang="en-US" sz="900" u="none" strike="noStrike" dirty="0">
                          <a:effectLst/>
                        </a:rPr>
                        <a:t> Improvements</a:t>
                      </a:r>
                      <a:endParaRPr lang="en-US" sz="900" b="0" i="0" u="none" strike="noStrike" dirty="0">
                        <a:solidFill>
                          <a:srgbClr val="000000"/>
                        </a:solidFill>
                        <a:effectLst/>
                        <a:latin typeface="Calibri"/>
                      </a:endParaRPr>
                    </a:p>
                  </a:txBody>
                  <a:tcPr marL="4245" marR="4245" marT="4245" marB="0" anchor="b"/>
                </a:tc>
                <a:tc>
                  <a:txBody>
                    <a:bodyPr/>
                    <a:lstStyle/>
                    <a:p>
                      <a:pPr algn="r" fontAlgn="b"/>
                      <a:r>
                        <a:rPr lang="en-US" sz="900" u="none" strike="noStrike">
                          <a:effectLst/>
                        </a:rPr>
                        <a:t>$1,046,500</a:t>
                      </a:r>
                      <a:endParaRPr lang="en-US" sz="900" b="0" i="0" u="none" strike="noStrike">
                        <a:solidFill>
                          <a:srgbClr val="000000"/>
                        </a:solidFill>
                        <a:effectLst/>
                        <a:latin typeface="Calibri"/>
                      </a:endParaRPr>
                    </a:p>
                  </a:txBody>
                  <a:tcPr marL="4245" marR="4245" marT="4245" marB="0" anchor="b"/>
                </a:tc>
                <a:tc>
                  <a:txBody>
                    <a:bodyPr/>
                    <a:lstStyle/>
                    <a:p>
                      <a:pPr algn="r" fontAlgn="b"/>
                      <a:r>
                        <a:rPr lang="en-US" sz="900" u="none" strike="noStrike">
                          <a:effectLst/>
                        </a:rPr>
                        <a:t>$103,500</a:t>
                      </a:r>
                      <a:endParaRPr lang="en-US" sz="900" b="0" i="0" u="none" strike="noStrike">
                        <a:solidFill>
                          <a:srgbClr val="000000"/>
                        </a:solidFill>
                        <a:effectLst/>
                        <a:latin typeface="Calibri"/>
                      </a:endParaRPr>
                    </a:p>
                  </a:txBody>
                  <a:tcPr marL="4245" marR="4245" marT="4245" marB="0" anchor="b"/>
                </a:tc>
                <a:tc>
                  <a:txBody>
                    <a:bodyPr/>
                    <a:lstStyle/>
                    <a:p>
                      <a:pPr algn="r" fontAlgn="b"/>
                      <a:r>
                        <a:rPr lang="en-US" sz="900" u="none" strike="noStrike">
                          <a:effectLst/>
                        </a:rPr>
                        <a:t>$1,150,000</a:t>
                      </a:r>
                      <a:endParaRPr lang="en-US" sz="900" b="0" i="0" u="none" strike="noStrike">
                        <a:solidFill>
                          <a:srgbClr val="000000"/>
                        </a:solidFill>
                        <a:effectLst/>
                        <a:latin typeface="Calibri"/>
                      </a:endParaRPr>
                    </a:p>
                  </a:txBody>
                  <a:tcPr marL="4245" marR="4245" marT="4245" marB="0" anchor="b"/>
                </a:tc>
              </a:tr>
              <a:tr h="169340">
                <a:tc>
                  <a:txBody>
                    <a:bodyPr/>
                    <a:lstStyle/>
                    <a:p>
                      <a:pPr algn="ctr" fontAlgn="b"/>
                      <a:r>
                        <a:rPr lang="en-US" sz="900" u="none" strike="noStrike">
                          <a:effectLst/>
                        </a:rPr>
                        <a:t>5</a:t>
                      </a:r>
                      <a:endParaRPr lang="en-US" sz="900" b="1" i="0" u="none" strike="noStrike">
                        <a:solidFill>
                          <a:srgbClr val="000000"/>
                        </a:solidFill>
                        <a:effectLst/>
                        <a:latin typeface="Calibri"/>
                      </a:endParaRPr>
                    </a:p>
                  </a:txBody>
                  <a:tcPr marL="4245" marR="4245" marT="4245" marB="0" anchor="b"/>
                </a:tc>
                <a:tc>
                  <a:txBody>
                    <a:bodyPr/>
                    <a:lstStyle/>
                    <a:p>
                      <a:pPr algn="l" fontAlgn="b"/>
                      <a:r>
                        <a:rPr lang="en-US" sz="900" u="none" strike="noStrike">
                          <a:effectLst/>
                        </a:rPr>
                        <a:t>Florence Municipal</a:t>
                      </a:r>
                      <a:endParaRPr lang="en-US" sz="900" b="0" i="0" u="none" strike="noStrike">
                        <a:solidFill>
                          <a:srgbClr val="000000"/>
                        </a:solidFill>
                        <a:effectLst/>
                        <a:latin typeface="Calibri"/>
                      </a:endParaRPr>
                    </a:p>
                  </a:txBody>
                  <a:tcPr marL="4245" marR="4245" marT="4245" marB="0" anchor="b"/>
                </a:tc>
                <a:tc>
                  <a:txBody>
                    <a:bodyPr/>
                    <a:lstStyle/>
                    <a:p>
                      <a:pPr algn="l" fontAlgn="b"/>
                      <a:r>
                        <a:rPr lang="en-US" sz="900" u="none" strike="noStrike">
                          <a:effectLst/>
                        </a:rPr>
                        <a:t>Runway/Taxiway Seal Coat and Lighting Project</a:t>
                      </a:r>
                      <a:endParaRPr lang="en-US" sz="900" b="0" i="0" u="none" strike="noStrike">
                        <a:solidFill>
                          <a:srgbClr val="000000"/>
                        </a:solidFill>
                        <a:effectLst/>
                        <a:latin typeface="Calibri"/>
                      </a:endParaRPr>
                    </a:p>
                  </a:txBody>
                  <a:tcPr marL="4245" marR="4245" marT="4245" marB="0" anchor="b"/>
                </a:tc>
                <a:tc>
                  <a:txBody>
                    <a:bodyPr/>
                    <a:lstStyle/>
                    <a:p>
                      <a:pPr algn="r" fontAlgn="b"/>
                      <a:r>
                        <a:rPr lang="en-US" sz="900" u="none" strike="noStrike">
                          <a:effectLst/>
                        </a:rPr>
                        <a:t>$1,041,445</a:t>
                      </a:r>
                      <a:endParaRPr lang="en-US" sz="900" b="0" i="0" u="none" strike="noStrike">
                        <a:solidFill>
                          <a:srgbClr val="000000"/>
                        </a:solidFill>
                        <a:effectLst/>
                        <a:latin typeface="Calibri"/>
                      </a:endParaRPr>
                    </a:p>
                  </a:txBody>
                  <a:tcPr marL="4245" marR="4245" marT="4245" marB="0" anchor="b"/>
                </a:tc>
                <a:tc>
                  <a:txBody>
                    <a:bodyPr/>
                    <a:lstStyle/>
                    <a:p>
                      <a:pPr algn="r" fontAlgn="b"/>
                      <a:r>
                        <a:rPr lang="en-US" sz="900" u="none" strike="noStrike">
                          <a:effectLst/>
                        </a:rPr>
                        <a:t>$103,000</a:t>
                      </a:r>
                      <a:endParaRPr lang="en-US" sz="900" b="0" i="0" u="none" strike="noStrike">
                        <a:solidFill>
                          <a:srgbClr val="000000"/>
                        </a:solidFill>
                        <a:effectLst/>
                        <a:latin typeface="Calibri"/>
                      </a:endParaRPr>
                    </a:p>
                  </a:txBody>
                  <a:tcPr marL="4245" marR="4245" marT="4245" marB="0" anchor="b"/>
                </a:tc>
                <a:tc>
                  <a:txBody>
                    <a:bodyPr/>
                    <a:lstStyle/>
                    <a:p>
                      <a:pPr algn="r" fontAlgn="b"/>
                      <a:r>
                        <a:rPr lang="en-US" sz="900" u="none" strike="noStrike">
                          <a:effectLst/>
                        </a:rPr>
                        <a:t>$1,144,445</a:t>
                      </a:r>
                      <a:endParaRPr lang="en-US" sz="900" b="0" i="0" u="none" strike="noStrike">
                        <a:solidFill>
                          <a:srgbClr val="000000"/>
                        </a:solidFill>
                        <a:effectLst/>
                        <a:latin typeface="Calibri"/>
                      </a:endParaRPr>
                    </a:p>
                  </a:txBody>
                  <a:tcPr marL="4245" marR="4245" marT="4245" marB="0" anchor="b"/>
                </a:tc>
              </a:tr>
              <a:tr h="169340">
                <a:tc>
                  <a:txBody>
                    <a:bodyPr/>
                    <a:lstStyle/>
                    <a:p>
                      <a:pPr algn="ctr" fontAlgn="b"/>
                      <a:r>
                        <a:rPr lang="en-US" sz="900" u="none" strike="noStrike">
                          <a:effectLst/>
                        </a:rPr>
                        <a:t>6</a:t>
                      </a:r>
                      <a:endParaRPr lang="en-US" sz="900" b="1" i="0" u="none" strike="noStrike">
                        <a:solidFill>
                          <a:srgbClr val="000000"/>
                        </a:solidFill>
                        <a:effectLst/>
                        <a:latin typeface="Calibri"/>
                      </a:endParaRPr>
                    </a:p>
                  </a:txBody>
                  <a:tcPr marL="4245" marR="4245" marT="4245" marB="0" anchor="b"/>
                </a:tc>
                <a:tc>
                  <a:txBody>
                    <a:bodyPr/>
                    <a:lstStyle/>
                    <a:p>
                      <a:pPr algn="l" fontAlgn="b"/>
                      <a:r>
                        <a:rPr lang="en-US" sz="900" u="none" strike="noStrike" dirty="0">
                          <a:effectLst/>
                        </a:rPr>
                        <a:t>Gold Beach Municipal Airport</a:t>
                      </a:r>
                      <a:endParaRPr lang="en-US" sz="900" b="0" i="0" u="none" strike="noStrike" dirty="0">
                        <a:solidFill>
                          <a:srgbClr val="000000"/>
                        </a:solidFill>
                        <a:effectLst/>
                        <a:latin typeface="Calibri"/>
                      </a:endParaRPr>
                    </a:p>
                  </a:txBody>
                  <a:tcPr marL="4245" marR="4245" marT="4245" marB="0" anchor="b"/>
                </a:tc>
                <a:tc>
                  <a:txBody>
                    <a:bodyPr/>
                    <a:lstStyle/>
                    <a:p>
                      <a:pPr algn="l" fontAlgn="b"/>
                      <a:r>
                        <a:rPr lang="en-US" sz="900" u="none" strike="noStrike">
                          <a:effectLst/>
                        </a:rPr>
                        <a:t>AIP Match for Replace Rotating Beacon and Install PAPI</a:t>
                      </a:r>
                      <a:endParaRPr lang="en-US" sz="900" b="0" i="0" u="none" strike="noStrike">
                        <a:solidFill>
                          <a:srgbClr val="000000"/>
                        </a:solidFill>
                        <a:effectLst/>
                        <a:latin typeface="Calibri"/>
                      </a:endParaRPr>
                    </a:p>
                  </a:txBody>
                  <a:tcPr marL="4245" marR="4245" marT="4245" marB="0" anchor="b"/>
                </a:tc>
                <a:tc>
                  <a:txBody>
                    <a:bodyPr/>
                    <a:lstStyle/>
                    <a:p>
                      <a:pPr algn="r" fontAlgn="b"/>
                      <a:r>
                        <a:rPr lang="en-US" sz="900" u="none" strike="noStrike">
                          <a:effectLst/>
                        </a:rPr>
                        <a:t>$232,000</a:t>
                      </a:r>
                      <a:endParaRPr lang="en-US" sz="900" b="0" i="0" u="none" strike="noStrike">
                        <a:solidFill>
                          <a:srgbClr val="000000"/>
                        </a:solidFill>
                        <a:effectLst/>
                        <a:latin typeface="Calibri"/>
                      </a:endParaRPr>
                    </a:p>
                  </a:txBody>
                  <a:tcPr marL="4245" marR="4245" marT="4245" marB="0" anchor="b"/>
                </a:tc>
                <a:tc>
                  <a:txBody>
                    <a:bodyPr/>
                    <a:lstStyle/>
                    <a:p>
                      <a:pPr algn="r" fontAlgn="b"/>
                      <a:r>
                        <a:rPr lang="en-US" sz="900" u="none" strike="noStrike">
                          <a:effectLst/>
                        </a:rPr>
                        <a:t>$23,555</a:t>
                      </a:r>
                      <a:endParaRPr lang="en-US" sz="900" b="0" i="0" u="none" strike="noStrike">
                        <a:solidFill>
                          <a:srgbClr val="000000"/>
                        </a:solidFill>
                        <a:effectLst/>
                        <a:latin typeface="Calibri"/>
                      </a:endParaRPr>
                    </a:p>
                  </a:txBody>
                  <a:tcPr marL="4245" marR="4245" marT="4245" marB="0" anchor="b"/>
                </a:tc>
                <a:tc>
                  <a:txBody>
                    <a:bodyPr/>
                    <a:lstStyle/>
                    <a:p>
                      <a:pPr algn="r" fontAlgn="b"/>
                      <a:r>
                        <a:rPr lang="en-US" sz="900" u="none" strike="noStrike">
                          <a:effectLst/>
                        </a:rPr>
                        <a:t>$255,555</a:t>
                      </a:r>
                      <a:endParaRPr lang="en-US" sz="900" b="0" i="0" u="none" strike="noStrike">
                        <a:solidFill>
                          <a:srgbClr val="000000"/>
                        </a:solidFill>
                        <a:effectLst/>
                        <a:latin typeface="Calibri"/>
                      </a:endParaRPr>
                    </a:p>
                  </a:txBody>
                  <a:tcPr marL="4245" marR="4245" marT="4245" marB="0" anchor="b"/>
                </a:tc>
              </a:tr>
              <a:tr h="169340">
                <a:tc>
                  <a:txBody>
                    <a:bodyPr/>
                    <a:lstStyle/>
                    <a:p>
                      <a:pPr algn="ctr" fontAlgn="b"/>
                      <a:r>
                        <a:rPr lang="en-US" sz="900" u="none" strike="noStrike">
                          <a:effectLst/>
                        </a:rPr>
                        <a:t>7</a:t>
                      </a:r>
                      <a:endParaRPr lang="en-US" sz="900" b="1" i="0" u="none" strike="noStrike">
                        <a:solidFill>
                          <a:srgbClr val="000000"/>
                        </a:solidFill>
                        <a:effectLst/>
                        <a:latin typeface="Calibri"/>
                      </a:endParaRPr>
                    </a:p>
                  </a:txBody>
                  <a:tcPr marL="4245" marR="4245" marT="4245" marB="0" anchor="b"/>
                </a:tc>
                <a:tc>
                  <a:txBody>
                    <a:bodyPr/>
                    <a:lstStyle/>
                    <a:p>
                      <a:pPr algn="l" fontAlgn="b"/>
                      <a:r>
                        <a:rPr lang="en-US" sz="900" u="none" strike="noStrike" dirty="0">
                          <a:effectLst/>
                        </a:rPr>
                        <a:t>Tillamook Airport</a:t>
                      </a:r>
                      <a:endParaRPr lang="en-US" sz="900" b="0" i="0" u="none" strike="noStrike" dirty="0">
                        <a:solidFill>
                          <a:srgbClr val="000000"/>
                        </a:solidFill>
                        <a:effectLst/>
                        <a:latin typeface="Calibri"/>
                      </a:endParaRPr>
                    </a:p>
                  </a:txBody>
                  <a:tcPr marL="4245" marR="4245" marT="4245" marB="0" anchor="b"/>
                </a:tc>
                <a:tc>
                  <a:txBody>
                    <a:bodyPr/>
                    <a:lstStyle/>
                    <a:p>
                      <a:pPr algn="l" fontAlgn="b"/>
                      <a:r>
                        <a:rPr lang="en-US" sz="900" u="none" strike="noStrike">
                          <a:effectLst/>
                        </a:rPr>
                        <a:t>TMK- FAA Match_COAR 2018</a:t>
                      </a:r>
                      <a:endParaRPr lang="en-US" sz="900" b="0" i="0" u="none" strike="noStrike">
                        <a:solidFill>
                          <a:srgbClr val="000000"/>
                        </a:solidFill>
                        <a:effectLst/>
                        <a:latin typeface="Calibri"/>
                      </a:endParaRPr>
                    </a:p>
                  </a:txBody>
                  <a:tcPr marL="4245" marR="4245" marT="4245" marB="0" anchor="b"/>
                </a:tc>
                <a:tc>
                  <a:txBody>
                    <a:bodyPr/>
                    <a:lstStyle/>
                    <a:p>
                      <a:pPr algn="r" fontAlgn="b"/>
                      <a:r>
                        <a:rPr lang="en-US" sz="900" u="none" strike="noStrike">
                          <a:effectLst/>
                        </a:rPr>
                        <a:t>$546,000</a:t>
                      </a:r>
                      <a:endParaRPr lang="en-US" sz="900" b="0" i="0" u="none" strike="noStrike">
                        <a:solidFill>
                          <a:srgbClr val="000000"/>
                        </a:solidFill>
                        <a:effectLst/>
                        <a:latin typeface="Calibri"/>
                      </a:endParaRPr>
                    </a:p>
                  </a:txBody>
                  <a:tcPr marL="4245" marR="4245" marT="4245" marB="0" anchor="b"/>
                </a:tc>
                <a:tc>
                  <a:txBody>
                    <a:bodyPr/>
                    <a:lstStyle/>
                    <a:p>
                      <a:pPr algn="r" fontAlgn="b"/>
                      <a:r>
                        <a:rPr lang="en-US" sz="900" u="none" strike="noStrike">
                          <a:effectLst/>
                        </a:rPr>
                        <a:t>$54,000</a:t>
                      </a:r>
                      <a:endParaRPr lang="en-US" sz="900" b="0" i="0" u="none" strike="noStrike">
                        <a:solidFill>
                          <a:srgbClr val="000000"/>
                        </a:solidFill>
                        <a:effectLst/>
                        <a:latin typeface="Calibri"/>
                      </a:endParaRPr>
                    </a:p>
                  </a:txBody>
                  <a:tcPr marL="4245" marR="4245" marT="4245" marB="0" anchor="b"/>
                </a:tc>
                <a:tc>
                  <a:txBody>
                    <a:bodyPr/>
                    <a:lstStyle/>
                    <a:p>
                      <a:pPr algn="r" fontAlgn="b"/>
                      <a:r>
                        <a:rPr lang="en-US" sz="900" u="none" strike="noStrike">
                          <a:effectLst/>
                        </a:rPr>
                        <a:t>$600,000</a:t>
                      </a:r>
                      <a:endParaRPr lang="en-US" sz="900" b="0" i="0" u="none" strike="noStrike">
                        <a:solidFill>
                          <a:srgbClr val="000000"/>
                        </a:solidFill>
                        <a:effectLst/>
                        <a:latin typeface="Calibri"/>
                      </a:endParaRPr>
                    </a:p>
                  </a:txBody>
                  <a:tcPr marL="4245" marR="4245" marT="4245" marB="0" anchor="b"/>
                </a:tc>
              </a:tr>
              <a:tr h="169340">
                <a:tc>
                  <a:txBody>
                    <a:bodyPr/>
                    <a:lstStyle/>
                    <a:p>
                      <a:pPr algn="ctr" fontAlgn="b"/>
                      <a:r>
                        <a:rPr lang="en-US" sz="900" u="none" strike="noStrike">
                          <a:effectLst/>
                        </a:rPr>
                        <a:t>8</a:t>
                      </a:r>
                      <a:endParaRPr lang="en-US" sz="900" b="1" i="0" u="none" strike="noStrike">
                        <a:solidFill>
                          <a:srgbClr val="000000"/>
                        </a:solidFill>
                        <a:effectLst/>
                        <a:latin typeface="Calibri"/>
                      </a:endParaRPr>
                    </a:p>
                  </a:txBody>
                  <a:tcPr marL="4245" marR="4245" marT="4245" marB="0" anchor="b"/>
                </a:tc>
                <a:tc>
                  <a:txBody>
                    <a:bodyPr/>
                    <a:lstStyle/>
                    <a:p>
                      <a:pPr algn="l" fontAlgn="b"/>
                      <a:r>
                        <a:rPr lang="en-US" sz="900" u="none" strike="noStrike" dirty="0">
                          <a:effectLst/>
                        </a:rPr>
                        <a:t>Albany Municipal Airport</a:t>
                      </a:r>
                      <a:endParaRPr lang="en-US" sz="900" b="0" i="0" u="none" strike="noStrike" dirty="0">
                        <a:solidFill>
                          <a:srgbClr val="000000"/>
                        </a:solidFill>
                        <a:effectLst/>
                        <a:latin typeface="Calibri"/>
                      </a:endParaRPr>
                    </a:p>
                  </a:txBody>
                  <a:tcPr marL="4245" marR="4245" marT="4245" marB="0" anchor="b"/>
                </a:tc>
                <a:tc>
                  <a:txBody>
                    <a:bodyPr/>
                    <a:lstStyle/>
                    <a:p>
                      <a:pPr algn="l" fontAlgn="b"/>
                      <a:r>
                        <a:rPr lang="en-US" sz="900" u="none" strike="noStrike">
                          <a:effectLst/>
                        </a:rPr>
                        <a:t>Taxi-way connector realignment, apron rehab</a:t>
                      </a:r>
                      <a:endParaRPr lang="en-US" sz="900" b="0" i="0" u="none" strike="noStrike">
                        <a:solidFill>
                          <a:srgbClr val="000000"/>
                        </a:solidFill>
                        <a:effectLst/>
                        <a:latin typeface="Calibri"/>
                      </a:endParaRPr>
                    </a:p>
                  </a:txBody>
                  <a:tcPr marL="4245" marR="4245" marT="4245" marB="0" anchor="b"/>
                </a:tc>
                <a:tc>
                  <a:txBody>
                    <a:bodyPr/>
                    <a:lstStyle/>
                    <a:p>
                      <a:pPr algn="r" fontAlgn="b"/>
                      <a:r>
                        <a:rPr lang="en-US" sz="900" u="none" strike="noStrike">
                          <a:effectLst/>
                        </a:rPr>
                        <a:t>$1,305,850</a:t>
                      </a:r>
                      <a:endParaRPr lang="en-US" sz="900" b="0" i="0" u="none" strike="noStrike">
                        <a:solidFill>
                          <a:srgbClr val="000000"/>
                        </a:solidFill>
                        <a:effectLst/>
                        <a:latin typeface="Calibri"/>
                      </a:endParaRPr>
                    </a:p>
                  </a:txBody>
                  <a:tcPr marL="4245" marR="4245" marT="4245" marB="0" anchor="b"/>
                </a:tc>
                <a:tc>
                  <a:txBody>
                    <a:bodyPr/>
                    <a:lstStyle/>
                    <a:p>
                      <a:pPr algn="r" fontAlgn="b"/>
                      <a:r>
                        <a:rPr lang="en-US" sz="900" u="none" strike="noStrike">
                          <a:effectLst/>
                        </a:rPr>
                        <a:t>$129,150</a:t>
                      </a:r>
                      <a:endParaRPr lang="en-US" sz="900" b="0" i="0" u="none" strike="noStrike">
                        <a:solidFill>
                          <a:srgbClr val="000000"/>
                        </a:solidFill>
                        <a:effectLst/>
                        <a:latin typeface="Calibri"/>
                      </a:endParaRPr>
                    </a:p>
                  </a:txBody>
                  <a:tcPr marL="4245" marR="4245" marT="4245" marB="0" anchor="b"/>
                </a:tc>
                <a:tc>
                  <a:txBody>
                    <a:bodyPr/>
                    <a:lstStyle/>
                    <a:p>
                      <a:pPr algn="r" fontAlgn="b"/>
                      <a:r>
                        <a:rPr lang="en-US" sz="900" u="none" strike="noStrike">
                          <a:effectLst/>
                        </a:rPr>
                        <a:t>$1,435,000</a:t>
                      </a:r>
                      <a:endParaRPr lang="en-US" sz="900" b="0" i="0" u="none" strike="noStrike">
                        <a:solidFill>
                          <a:srgbClr val="000000"/>
                        </a:solidFill>
                        <a:effectLst/>
                        <a:latin typeface="Calibri"/>
                      </a:endParaRPr>
                    </a:p>
                  </a:txBody>
                  <a:tcPr marL="4245" marR="4245" marT="4245" marB="0" anchor="b"/>
                </a:tc>
              </a:tr>
              <a:tr h="169340">
                <a:tc>
                  <a:txBody>
                    <a:bodyPr/>
                    <a:lstStyle/>
                    <a:p>
                      <a:pPr algn="ctr" fontAlgn="b"/>
                      <a:r>
                        <a:rPr lang="en-US" sz="900" u="none" strike="noStrike">
                          <a:effectLst/>
                        </a:rPr>
                        <a:t>9</a:t>
                      </a:r>
                      <a:endParaRPr lang="en-US" sz="900" b="1" i="0" u="none" strike="noStrike">
                        <a:solidFill>
                          <a:srgbClr val="000000"/>
                        </a:solidFill>
                        <a:effectLst/>
                        <a:latin typeface="Calibri"/>
                      </a:endParaRPr>
                    </a:p>
                  </a:txBody>
                  <a:tcPr marL="4245" marR="4245" marT="4245" marB="0" anchor="b"/>
                </a:tc>
                <a:tc>
                  <a:txBody>
                    <a:bodyPr/>
                    <a:lstStyle/>
                    <a:p>
                      <a:pPr algn="l" fontAlgn="b"/>
                      <a:r>
                        <a:rPr lang="en-US" sz="900" u="none" strike="noStrike">
                          <a:effectLst/>
                        </a:rPr>
                        <a:t>McMinnville Municipal Airport</a:t>
                      </a:r>
                      <a:endParaRPr lang="en-US" sz="900" b="0" i="0" u="none" strike="noStrike">
                        <a:solidFill>
                          <a:srgbClr val="000000"/>
                        </a:solidFill>
                        <a:effectLst/>
                        <a:latin typeface="Calibri"/>
                      </a:endParaRPr>
                    </a:p>
                  </a:txBody>
                  <a:tcPr marL="4245" marR="4245" marT="4245" marB="0" anchor="b"/>
                </a:tc>
                <a:tc>
                  <a:txBody>
                    <a:bodyPr/>
                    <a:lstStyle/>
                    <a:p>
                      <a:pPr algn="l" fontAlgn="b"/>
                      <a:r>
                        <a:rPr lang="fr-FR" sz="900" u="none" strike="noStrike">
                          <a:effectLst/>
                        </a:rPr>
                        <a:t>Pavement Rehabilitation Phase I - Environmental/Design</a:t>
                      </a:r>
                      <a:endParaRPr lang="fr-FR" sz="900" b="0" i="0" u="none" strike="noStrike">
                        <a:solidFill>
                          <a:srgbClr val="000000"/>
                        </a:solidFill>
                        <a:effectLst/>
                        <a:latin typeface="Calibri"/>
                      </a:endParaRPr>
                    </a:p>
                  </a:txBody>
                  <a:tcPr marL="4245" marR="4245" marT="4245" marB="0" anchor="b"/>
                </a:tc>
                <a:tc>
                  <a:txBody>
                    <a:bodyPr/>
                    <a:lstStyle/>
                    <a:p>
                      <a:pPr algn="r" fontAlgn="b"/>
                      <a:r>
                        <a:rPr lang="en-US" sz="900" u="none" strike="noStrike">
                          <a:effectLst/>
                        </a:rPr>
                        <a:t>$493,333</a:t>
                      </a:r>
                      <a:endParaRPr lang="en-US" sz="900" b="0" i="0" u="none" strike="noStrike">
                        <a:solidFill>
                          <a:srgbClr val="000000"/>
                        </a:solidFill>
                        <a:effectLst/>
                        <a:latin typeface="Calibri"/>
                      </a:endParaRPr>
                    </a:p>
                  </a:txBody>
                  <a:tcPr marL="4245" marR="4245" marT="4245" marB="0" anchor="b"/>
                </a:tc>
                <a:tc>
                  <a:txBody>
                    <a:bodyPr/>
                    <a:lstStyle/>
                    <a:p>
                      <a:pPr algn="r" fontAlgn="b"/>
                      <a:r>
                        <a:rPr lang="en-US" sz="900" u="none" strike="noStrike">
                          <a:effectLst/>
                        </a:rPr>
                        <a:t>$40,000</a:t>
                      </a:r>
                      <a:endParaRPr lang="en-US" sz="900" b="0" i="0" u="none" strike="noStrike">
                        <a:solidFill>
                          <a:srgbClr val="000000"/>
                        </a:solidFill>
                        <a:effectLst/>
                        <a:latin typeface="Calibri"/>
                      </a:endParaRPr>
                    </a:p>
                  </a:txBody>
                  <a:tcPr marL="4245" marR="4245" marT="4245" marB="0" anchor="b"/>
                </a:tc>
                <a:tc>
                  <a:txBody>
                    <a:bodyPr/>
                    <a:lstStyle/>
                    <a:p>
                      <a:pPr algn="r" fontAlgn="b"/>
                      <a:r>
                        <a:rPr lang="en-US" sz="900" u="none" strike="noStrike">
                          <a:effectLst/>
                        </a:rPr>
                        <a:t>$533,333</a:t>
                      </a:r>
                      <a:endParaRPr lang="en-US" sz="900" b="0" i="0" u="none" strike="noStrike">
                        <a:solidFill>
                          <a:srgbClr val="000000"/>
                        </a:solidFill>
                        <a:effectLst/>
                        <a:latin typeface="Calibri"/>
                      </a:endParaRPr>
                    </a:p>
                  </a:txBody>
                  <a:tcPr marL="4245" marR="4245" marT="4245" marB="0" anchor="b"/>
                </a:tc>
              </a:tr>
              <a:tr h="169340">
                <a:tc>
                  <a:txBody>
                    <a:bodyPr/>
                    <a:lstStyle/>
                    <a:p>
                      <a:pPr algn="ctr" fontAlgn="b"/>
                      <a:r>
                        <a:rPr lang="en-US" sz="900" u="none" strike="noStrike">
                          <a:effectLst/>
                        </a:rPr>
                        <a:t>10</a:t>
                      </a:r>
                      <a:endParaRPr lang="en-US" sz="900" b="1" i="0" u="none" strike="noStrike">
                        <a:solidFill>
                          <a:srgbClr val="000000"/>
                        </a:solidFill>
                        <a:effectLst/>
                        <a:latin typeface="Calibri"/>
                      </a:endParaRPr>
                    </a:p>
                  </a:txBody>
                  <a:tcPr marL="4245" marR="4245" marT="4245" marB="0" anchor="b"/>
                </a:tc>
                <a:tc>
                  <a:txBody>
                    <a:bodyPr/>
                    <a:lstStyle/>
                    <a:p>
                      <a:pPr algn="l" fontAlgn="b"/>
                      <a:r>
                        <a:rPr lang="en-US" sz="900" u="none" strike="noStrike">
                          <a:effectLst/>
                        </a:rPr>
                        <a:t>Madras Municipal Airport</a:t>
                      </a:r>
                      <a:endParaRPr lang="en-US" sz="900" b="0" i="0" u="none" strike="noStrike">
                        <a:solidFill>
                          <a:srgbClr val="000000"/>
                        </a:solidFill>
                        <a:effectLst/>
                        <a:latin typeface="Calibri"/>
                      </a:endParaRPr>
                    </a:p>
                  </a:txBody>
                  <a:tcPr marL="4245" marR="4245" marT="4245" marB="0" anchor="b"/>
                </a:tc>
                <a:tc>
                  <a:txBody>
                    <a:bodyPr/>
                    <a:lstStyle/>
                    <a:p>
                      <a:pPr algn="l" fontAlgn="b"/>
                      <a:r>
                        <a:rPr lang="en-US" sz="900" u="none" strike="noStrike">
                          <a:effectLst/>
                        </a:rPr>
                        <a:t>Rehabilitate Parallel Taxiway (Construction)</a:t>
                      </a:r>
                      <a:endParaRPr lang="en-US" sz="900" b="0" i="0" u="none" strike="noStrike">
                        <a:solidFill>
                          <a:srgbClr val="000000"/>
                        </a:solidFill>
                        <a:effectLst/>
                        <a:latin typeface="Calibri"/>
                      </a:endParaRPr>
                    </a:p>
                  </a:txBody>
                  <a:tcPr marL="4245" marR="4245" marT="4245" marB="0" anchor="b"/>
                </a:tc>
                <a:tc>
                  <a:txBody>
                    <a:bodyPr/>
                    <a:lstStyle/>
                    <a:p>
                      <a:pPr algn="r" fontAlgn="b"/>
                      <a:r>
                        <a:rPr lang="en-US" sz="900" u="none" strike="noStrike">
                          <a:effectLst/>
                        </a:rPr>
                        <a:t>$2,577,778</a:t>
                      </a:r>
                      <a:endParaRPr lang="en-US" sz="900" b="0" i="0" u="none" strike="noStrike">
                        <a:solidFill>
                          <a:srgbClr val="000000"/>
                        </a:solidFill>
                        <a:effectLst/>
                        <a:latin typeface="Calibri"/>
                      </a:endParaRPr>
                    </a:p>
                  </a:txBody>
                  <a:tcPr marL="4245" marR="4245" marT="4245" marB="0" anchor="b"/>
                </a:tc>
                <a:tc>
                  <a:txBody>
                    <a:bodyPr/>
                    <a:lstStyle/>
                    <a:p>
                      <a:pPr algn="r" fontAlgn="b"/>
                      <a:r>
                        <a:rPr lang="en-US" sz="900" u="none" strike="noStrike">
                          <a:effectLst/>
                        </a:rPr>
                        <a:t>$150,000</a:t>
                      </a:r>
                      <a:endParaRPr lang="en-US" sz="900" b="0" i="0" u="none" strike="noStrike">
                        <a:solidFill>
                          <a:srgbClr val="000000"/>
                        </a:solidFill>
                        <a:effectLst/>
                        <a:latin typeface="Calibri"/>
                      </a:endParaRPr>
                    </a:p>
                  </a:txBody>
                  <a:tcPr marL="4245" marR="4245" marT="4245" marB="0" anchor="b"/>
                </a:tc>
                <a:tc>
                  <a:txBody>
                    <a:bodyPr/>
                    <a:lstStyle/>
                    <a:p>
                      <a:pPr algn="r" fontAlgn="b"/>
                      <a:r>
                        <a:rPr lang="en-US" sz="900" u="none" strike="noStrike">
                          <a:effectLst/>
                        </a:rPr>
                        <a:t>$2,727,778</a:t>
                      </a:r>
                      <a:endParaRPr lang="en-US" sz="900" b="0" i="0" u="none" strike="noStrike">
                        <a:solidFill>
                          <a:srgbClr val="000000"/>
                        </a:solidFill>
                        <a:effectLst/>
                        <a:latin typeface="Calibri"/>
                      </a:endParaRPr>
                    </a:p>
                  </a:txBody>
                  <a:tcPr marL="4245" marR="4245" marT="4245" marB="0" anchor="b"/>
                </a:tc>
              </a:tr>
              <a:tr h="294653">
                <a:tc>
                  <a:txBody>
                    <a:bodyPr/>
                    <a:lstStyle/>
                    <a:p>
                      <a:pPr algn="ctr" fontAlgn="b"/>
                      <a:r>
                        <a:rPr lang="en-US" sz="900" u="none" strike="noStrike">
                          <a:effectLst/>
                        </a:rPr>
                        <a:t>11</a:t>
                      </a:r>
                      <a:endParaRPr lang="en-US" sz="900" b="1" i="0" u="none" strike="noStrike">
                        <a:solidFill>
                          <a:srgbClr val="000000"/>
                        </a:solidFill>
                        <a:effectLst/>
                        <a:latin typeface="Calibri"/>
                      </a:endParaRPr>
                    </a:p>
                  </a:txBody>
                  <a:tcPr marL="4245" marR="4245" marT="4245" marB="0" anchor="b"/>
                </a:tc>
                <a:tc>
                  <a:txBody>
                    <a:bodyPr/>
                    <a:lstStyle/>
                    <a:p>
                      <a:pPr algn="l" fontAlgn="b"/>
                      <a:r>
                        <a:rPr lang="en-US" sz="900" u="none" strike="noStrike">
                          <a:effectLst/>
                        </a:rPr>
                        <a:t>Newport Municipal Airport</a:t>
                      </a:r>
                      <a:endParaRPr lang="en-US" sz="900" b="0" i="0" u="none" strike="noStrike">
                        <a:solidFill>
                          <a:srgbClr val="000000"/>
                        </a:solidFill>
                        <a:effectLst/>
                        <a:latin typeface="Calibri"/>
                      </a:endParaRPr>
                    </a:p>
                  </a:txBody>
                  <a:tcPr marL="4245" marR="4245" marT="4245" marB="0" anchor="b"/>
                </a:tc>
                <a:tc>
                  <a:txBody>
                    <a:bodyPr/>
                    <a:lstStyle/>
                    <a:p>
                      <a:pPr algn="l" fontAlgn="b"/>
                      <a:r>
                        <a:rPr lang="en-US" sz="900" u="none" strike="noStrike" dirty="0">
                          <a:effectLst/>
                        </a:rPr>
                        <a:t>FAA AIP-25 grant matching funds for Predesign for Storm Pipe Rehabilitation and slope repair environmental</a:t>
                      </a:r>
                      <a:endParaRPr lang="en-US" sz="900" b="0" i="0" u="none" strike="noStrike" dirty="0">
                        <a:solidFill>
                          <a:srgbClr val="000000"/>
                        </a:solidFill>
                        <a:effectLst/>
                        <a:latin typeface="Calibri"/>
                      </a:endParaRPr>
                    </a:p>
                  </a:txBody>
                  <a:tcPr marL="4245" marR="4245" marT="4245" marB="0" anchor="b"/>
                </a:tc>
                <a:tc>
                  <a:txBody>
                    <a:bodyPr/>
                    <a:lstStyle/>
                    <a:p>
                      <a:pPr algn="r" fontAlgn="b"/>
                      <a:r>
                        <a:rPr lang="en-US" sz="900" u="none" strike="noStrike">
                          <a:effectLst/>
                        </a:rPr>
                        <a:t>$233,400</a:t>
                      </a:r>
                      <a:endParaRPr lang="en-US" sz="900" b="0" i="0" u="none" strike="noStrike">
                        <a:solidFill>
                          <a:srgbClr val="000000"/>
                        </a:solidFill>
                        <a:effectLst/>
                        <a:latin typeface="Calibri"/>
                      </a:endParaRPr>
                    </a:p>
                  </a:txBody>
                  <a:tcPr marL="4245" marR="4245" marT="4245" marB="0" anchor="b"/>
                </a:tc>
                <a:tc>
                  <a:txBody>
                    <a:bodyPr/>
                    <a:lstStyle/>
                    <a:p>
                      <a:pPr algn="r" fontAlgn="b"/>
                      <a:r>
                        <a:rPr lang="en-US" sz="900" u="none" strike="noStrike">
                          <a:effectLst/>
                        </a:rPr>
                        <a:t>$18,924</a:t>
                      </a:r>
                      <a:endParaRPr lang="en-US" sz="900" b="0" i="0" u="none" strike="noStrike">
                        <a:solidFill>
                          <a:srgbClr val="000000"/>
                        </a:solidFill>
                        <a:effectLst/>
                        <a:latin typeface="Calibri"/>
                      </a:endParaRPr>
                    </a:p>
                  </a:txBody>
                  <a:tcPr marL="4245" marR="4245" marT="4245" marB="0" anchor="b"/>
                </a:tc>
                <a:tc>
                  <a:txBody>
                    <a:bodyPr/>
                    <a:lstStyle/>
                    <a:p>
                      <a:pPr algn="r" fontAlgn="b"/>
                      <a:r>
                        <a:rPr lang="en-US" sz="900" u="none" strike="noStrike">
                          <a:effectLst/>
                        </a:rPr>
                        <a:t>$252,324</a:t>
                      </a:r>
                      <a:endParaRPr lang="en-US" sz="900" b="0" i="0" u="none" strike="noStrike">
                        <a:solidFill>
                          <a:srgbClr val="000000"/>
                        </a:solidFill>
                        <a:effectLst/>
                        <a:latin typeface="Calibri"/>
                      </a:endParaRPr>
                    </a:p>
                  </a:txBody>
                  <a:tcPr marL="4245" marR="4245" marT="4245" marB="0" anchor="b"/>
                </a:tc>
              </a:tr>
              <a:tr h="169340">
                <a:tc>
                  <a:txBody>
                    <a:bodyPr/>
                    <a:lstStyle/>
                    <a:p>
                      <a:pPr algn="ctr" fontAlgn="b"/>
                      <a:r>
                        <a:rPr lang="en-US" sz="900" u="none" strike="noStrike">
                          <a:effectLst/>
                        </a:rPr>
                        <a:t>12</a:t>
                      </a:r>
                      <a:endParaRPr lang="en-US" sz="900" b="1" i="0" u="none" strike="noStrike">
                        <a:solidFill>
                          <a:srgbClr val="000000"/>
                        </a:solidFill>
                        <a:effectLst/>
                        <a:latin typeface="Calibri"/>
                      </a:endParaRPr>
                    </a:p>
                  </a:txBody>
                  <a:tcPr marL="4245" marR="4245" marT="4245" marB="0" anchor="b"/>
                </a:tc>
                <a:tc>
                  <a:txBody>
                    <a:bodyPr/>
                    <a:lstStyle/>
                    <a:p>
                      <a:pPr algn="l" fontAlgn="b"/>
                      <a:r>
                        <a:rPr lang="en-US" sz="900" u="none" strike="noStrike">
                          <a:effectLst/>
                        </a:rPr>
                        <a:t>Prineville/Crook County Airport</a:t>
                      </a:r>
                      <a:endParaRPr lang="en-US" sz="900" b="0" i="0" u="none" strike="noStrike">
                        <a:solidFill>
                          <a:srgbClr val="000000"/>
                        </a:solidFill>
                        <a:effectLst/>
                        <a:latin typeface="Calibri"/>
                      </a:endParaRPr>
                    </a:p>
                  </a:txBody>
                  <a:tcPr marL="4245" marR="4245" marT="4245" marB="0" anchor="b"/>
                </a:tc>
                <a:tc>
                  <a:txBody>
                    <a:bodyPr/>
                    <a:lstStyle/>
                    <a:p>
                      <a:pPr algn="l" fontAlgn="b"/>
                      <a:r>
                        <a:rPr lang="en-US" sz="900" u="none" strike="noStrike">
                          <a:effectLst/>
                        </a:rPr>
                        <a:t>Aircraft Apron Joint Use Facility Design and Construction</a:t>
                      </a:r>
                      <a:endParaRPr lang="en-US" sz="900" b="0" i="0" u="none" strike="noStrike">
                        <a:solidFill>
                          <a:srgbClr val="000000"/>
                        </a:solidFill>
                        <a:effectLst/>
                        <a:latin typeface="Calibri"/>
                      </a:endParaRPr>
                    </a:p>
                  </a:txBody>
                  <a:tcPr marL="4245" marR="4245" marT="4245" marB="0" anchor="b"/>
                </a:tc>
                <a:tc>
                  <a:txBody>
                    <a:bodyPr/>
                    <a:lstStyle/>
                    <a:p>
                      <a:pPr algn="r" fontAlgn="b"/>
                      <a:r>
                        <a:rPr lang="en-US" sz="900" u="none" strike="noStrike">
                          <a:effectLst/>
                        </a:rPr>
                        <a:t>$758,333</a:t>
                      </a:r>
                      <a:endParaRPr lang="en-US" sz="900" b="0" i="0" u="none" strike="noStrike">
                        <a:solidFill>
                          <a:srgbClr val="000000"/>
                        </a:solidFill>
                        <a:effectLst/>
                        <a:latin typeface="Calibri"/>
                      </a:endParaRPr>
                    </a:p>
                  </a:txBody>
                  <a:tcPr marL="4245" marR="4245" marT="4245" marB="0" anchor="b"/>
                </a:tc>
                <a:tc>
                  <a:txBody>
                    <a:bodyPr/>
                    <a:lstStyle/>
                    <a:p>
                      <a:pPr algn="r" fontAlgn="b"/>
                      <a:r>
                        <a:rPr lang="en-US" sz="900" u="none" strike="noStrike">
                          <a:effectLst/>
                        </a:rPr>
                        <a:t>$75,000</a:t>
                      </a:r>
                      <a:endParaRPr lang="en-US" sz="900" b="0" i="0" u="none" strike="noStrike">
                        <a:solidFill>
                          <a:srgbClr val="000000"/>
                        </a:solidFill>
                        <a:effectLst/>
                        <a:latin typeface="Calibri"/>
                      </a:endParaRPr>
                    </a:p>
                  </a:txBody>
                  <a:tcPr marL="4245" marR="4245" marT="4245" marB="0" anchor="b"/>
                </a:tc>
                <a:tc>
                  <a:txBody>
                    <a:bodyPr/>
                    <a:lstStyle/>
                    <a:p>
                      <a:pPr algn="r" fontAlgn="b"/>
                      <a:r>
                        <a:rPr lang="en-US" sz="900" u="none" strike="noStrike">
                          <a:effectLst/>
                        </a:rPr>
                        <a:t>$833,333</a:t>
                      </a:r>
                      <a:endParaRPr lang="en-US" sz="900" b="0" i="0" u="none" strike="noStrike">
                        <a:solidFill>
                          <a:srgbClr val="000000"/>
                        </a:solidFill>
                        <a:effectLst/>
                        <a:latin typeface="Calibri"/>
                      </a:endParaRPr>
                    </a:p>
                  </a:txBody>
                  <a:tcPr marL="4245" marR="4245" marT="4245" marB="0" anchor="b"/>
                </a:tc>
              </a:tr>
              <a:tr h="169340">
                <a:tc>
                  <a:txBody>
                    <a:bodyPr/>
                    <a:lstStyle/>
                    <a:p>
                      <a:pPr algn="ctr" fontAlgn="b"/>
                      <a:r>
                        <a:rPr lang="en-US" sz="900" u="none" strike="noStrike">
                          <a:effectLst/>
                        </a:rPr>
                        <a:t>13</a:t>
                      </a:r>
                      <a:endParaRPr lang="en-US" sz="900" b="1" i="0" u="none" strike="noStrike">
                        <a:solidFill>
                          <a:srgbClr val="000000"/>
                        </a:solidFill>
                        <a:effectLst/>
                        <a:latin typeface="Calibri"/>
                      </a:endParaRPr>
                    </a:p>
                  </a:txBody>
                  <a:tcPr marL="4245" marR="4245" marT="4245" marB="0" anchor="b"/>
                </a:tc>
                <a:tc>
                  <a:txBody>
                    <a:bodyPr/>
                    <a:lstStyle/>
                    <a:p>
                      <a:pPr algn="l" fontAlgn="b"/>
                      <a:r>
                        <a:rPr lang="en-US" sz="900" u="none" strike="noStrike">
                          <a:effectLst/>
                        </a:rPr>
                        <a:t>Hermiston Municipal Airport</a:t>
                      </a:r>
                      <a:endParaRPr lang="en-US" sz="900" b="0" i="0" u="none" strike="noStrike">
                        <a:solidFill>
                          <a:srgbClr val="000000"/>
                        </a:solidFill>
                        <a:effectLst/>
                        <a:latin typeface="Calibri"/>
                      </a:endParaRPr>
                    </a:p>
                  </a:txBody>
                  <a:tcPr marL="4245" marR="4245" marT="4245" marB="0" anchor="b"/>
                </a:tc>
                <a:tc>
                  <a:txBody>
                    <a:bodyPr/>
                    <a:lstStyle/>
                    <a:p>
                      <a:pPr algn="l" fontAlgn="b"/>
                      <a:r>
                        <a:rPr lang="en-US" sz="900" u="none" strike="noStrike">
                          <a:effectLst/>
                        </a:rPr>
                        <a:t>Apron Rehab/RPZ Land Acquisition/Road Relocation-Environmental</a:t>
                      </a:r>
                      <a:endParaRPr lang="en-US" sz="900" b="0" i="0" u="none" strike="noStrike">
                        <a:solidFill>
                          <a:srgbClr val="000000"/>
                        </a:solidFill>
                        <a:effectLst/>
                        <a:latin typeface="Calibri"/>
                      </a:endParaRPr>
                    </a:p>
                  </a:txBody>
                  <a:tcPr marL="4245" marR="4245" marT="4245" marB="0" anchor="b"/>
                </a:tc>
                <a:tc>
                  <a:txBody>
                    <a:bodyPr/>
                    <a:lstStyle/>
                    <a:p>
                      <a:pPr algn="r" fontAlgn="b"/>
                      <a:r>
                        <a:rPr lang="en-US" sz="900" u="none" strike="noStrike">
                          <a:effectLst/>
                        </a:rPr>
                        <a:t>$252,777</a:t>
                      </a:r>
                      <a:endParaRPr lang="en-US" sz="900" b="0" i="0" u="none" strike="noStrike">
                        <a:solidFill>
                          <a:srgbClr val="000000"/>
                        </a:solidFill>
                        <a:effectLst/>
                        <a:latin typeface="Calibri"/>
                      </a:endParaRPr>
                    </a:p>
                  </a:txBody>
                  <a:tcPr marL="4245" marR="4245" marT="4245" marB="0" anchor="b"/>
                </a:tc>
                <a:tc>
                  <a:txBody>
                    <a:bodyPr/>
                    <a:lstStyle/>
                    <a:p>
                      <a:pPr algn="r" fontAlgn="b"/>
                      <a:r>
                        <a:rPr lang="en-US" sz="900" u="none" strike="noStrike">
                          <a:effectLst/>
                        </a:rPr>
                        <a:t>$25,000</a:t>
                      </a:r>
                      <a:endParaRPr lang="en-US" sz="900" b="0" i="0" u="none" strike="noStrike">
                        <a:solidFill>
                          <a:srgbClr val="000000"/>
                        </a:solidFill>
                        <a:effectLst/>
                        <a:latin typeface="Calibri"/>
                      </a:endParaRPr>
                    </a:p>
                  </a:txBody>
                  <a:tcPr marL="4245" marR="4245" marT="4245" marB="0" anchor="b"/>
                </a:tc>
                <a:tc>
                  <a:txBody>
                    <a:bodyPr/>
                    <a:lstStyle/>
                    <a:p>
                      <a:pPr algn="r" fontAlgn="b"/>
                      <a:r>
                        <a:rPr lang="en-US" sz="900" u="none" strike="noStrike">
                          <a:effectLst/>
                        </a:rPr>
                        <a:t>$277,777</a:t>
                      </a:r>
                      <a:endParaRPr lang="en-US" sz="900" b="0" i="0" u="none" strike="noStrike">
                        <a:solidFill>
                          <a:srgbClr val="000000"/>
                        </a:solidFill>
                        <a:effectLst/>
                        <a:latin typeface="Calibri"/>
                      </a:endParaRPr>
                    </a:p>
                  </a:txBody>
                  <a:tcPr marL="4245" marR="4245" marT="4245" marB="0" anchor="b"/>
                </a:tc>
              </a:tr>
              <a:tr h="169340">
                <a:tc>
                  <a:txBody>
                    <a:bodyPr/>
                    <a:lstStyle/>
                    <a:p>
                      <a:pPr algn="ctr" fontAlgn="b"/>
                      <a:r>
                        <a:rPr lang="en-US" sz="900" u="none" strike="noStrike">
                          <a:effectLst/>
                        </a:rPr>
                        <a:t>14</a:t>
                      </a:r>
                      <a:endParaRPr lang="en-US" sz="900" b="1" i="0" u="none" strike="noStrike">
                        <a:solidFill>
                          <a:srgbClr val="000000"/>
                        </a:solidFill>
                        <a:effectLst/>
                        <a:latin typeface="Calibri"/>
                      </a:endParaRPr>
                    </a:p>
                  </a:txBody>
                  <a:tcPr marL="4245" marR="4245" marT="4245" marB="0" anchor="b"/>
                </a:tc>
                <a:tc>
                  <a:txBody>
                    <a:bodyPr/>
                    <a:lstStyle/>
                    <a:p>
                      <a:pPr algn="l" fontAlgn="b"/>
                      <a:r>
                        <a:rPr lang="en-US" sz="900" u="none" strike="noStrike">
                          <a:effectLst/>
                        </a:rPr>
                        <a:t>Scappoose Industrial Airpark</a:t>
                      </a:r>
                      <a:endParaRPr lang="en-US" sz="900" b="0" i="0" u="none" strike="noStrike">
                        <a:solidFill>
                          <a:srgbClr val="000000"/>
                        </a:solidFill>
                        <a:effectLst/>
                        <a:latin typeface="Calibri"/>
                      </a:endParaRPr>
                    </a:p>
                  </a:txBody>
                  <a:tcPr marL="4245" marR="4245" marT="4245" marB="0" anchor="b"/>
                </a:tc>
                <a:tc>
                  <a:txBody>
                    <a:bodyPr/>
                    <a:lstStyle/>
                    <a:p>
                      <a:pPr algn="l" fontAlgn="b"/>
                      <a:r>
                        <a:rPr lang="en-US" sz="900" u="none" strike="noStrike">
                          <a:effectLst/>
                        </a:rPr>
                        <a:t>Future AIP Match - Phase III Taxiway Relocation Construction.</a:t>
                      </a:r>
                      <a:endParaRPr lang="en-US" sz="900" b="0" i="0" u="none" strike="noStrike">
                        <a:solidFill>
                          <a:srgbClr val="000000"/>
                        </a:solidFill>
                        <a:effectLst/>
                        <a:latin typeface="Calibri"/>
                      </a:endParaRPr>
                    </a:p>
                  </a:txBody>
                  <a:tcPr marL="4245" marR="4245" marT="4245" marB="0" anchor="b"/>
                </a:tc>
                <a:tc>
                  <a:txBody>
                    <a:bodyPr/>
                    <a:lstStyle/>
                    <a:p>
                      <a:pPr algn="r" fontAlgn="b"/>
                      <a:r>
                        <a:rPr lang="en-US" sz="900" u="none" strike="noStrike">
                          <a:effectLst/>
                        </a:rPr>
                        <a:t>$3,271,441</a:t>
                      </a:r>
                      <a:endParaRPr lang="en-US" sz="900" b="0" i="0" u="none" strike="noStrike">
                        <a:solidFill>
                          <a:srgbClr val="000000"/>
                        </a:solidFill>
                        <a:effectLst/>
                        <a:latin typeface="Calibri"/>
                      </a:endParaRPr>
                    </a:p>
                  </a:txBody>
                  <a:tcPr marL="4245" marR="4245" marT="4245" marB="0" anchor="b"/>
                </a:tc>
                <a:tc>
                  <a:txBody>
                    <a:bodyPr/>
                    <a:lstStyle/>
                    <a:p>
                      <a:pPr algn="r" fontAlgn="b"/>
                      <a:r>
                        <a:rPr lang="en-US" sz="900" u="none" strike="noStrike">
                          <a:effectLst/>
                        </a:rPr>
                        <a:t>$150,000</a:t>
                      </a:r>
                      <a:endParaRPr lang="en-US" sz="900" b="0" i="0" u="none" strike="noStrike">
                        <a:solidFill>
                          <a:srgbClr val="000000"/>
                        </a:solidFill>
                        <a:effectLst/>
                        <a:latin typeface="Calibri"/>
                      </a:endParaRPr>
                    </a:p>
                  </a:txBody>
                  <a:tcPr marL="4245" marR="4245" marT="4245" marB="0" anchor="b"/>
                </a:tc>
                <a:tc>
                  <a:txBody>
                    <a:bodyPr/>
                    <a:lstStyle/>
                    <a:p>
                      <a:pPr algn="r" fontAlgn="b"/>
                      <a:r>
                        <a:rPr lang="en-US" sz="900" u="none" strike="noStrike">
                          <a:effectLst/>
                        </a:rPr>
                        <a:t>$3,421,441</a:t>
                      </a:r>
                      <a:endParaRPr lang="en-US" sz="900" b="0" i="0" u="none" strike="noStrike">
                        <a:solidFill>
                          <a:srgbClr val="000000"/>
                        </a:solidFill>
                        <a:effectLst/>
                        <a:latin typeface="Calibri"/>
                      </a:endParaRPr>
                    </a:p>
                  </a:txBody>
                  <a:tcPr marL="4245" marR="4245" marT="4245" marB="0" anchor="b"/>
                </a:tc>
              </a:tr>
              <a:tr h="289356">
                <a:tc>
                  <a:txBody>
                    <a:bodyPr/>
                    <a:lstStyle/>
                    <a:p>
                      <a:pPr algn="ctr" fontAlgn="b"/>
                      <a:r>
                        <a:rPr lang="en-US" sz="900" u="none" strike="noStrike">
                          <a:effectLst/>
                        </a:rPr>
                        <a:t>15</a:t>
                      </a:r>
                      <a:endParaRPr lang="en-US" sz="900" b="1" i="0" u="none" strike="noStrike">
                        <a:solidFill>
                          <a:srgbClr val="000000"/>
                        </a:solidFill>
                        <a:effectLst/>
                        <a:latin typeface="Calibri"/>
                      </a:endParaRPr>
                    </a:p>
                  </a:txBody>
                  <a:tcPr marL="4245" marR="4245" marT="4245" marB="0" anchor="b"/>
                </a:tc>
                <a:tc>
                  <a:txBody>
                    <a:bodyPr/>
                    <a:lstStyle/>
                    <a:p>
                      <a:pPr algn="l" fontAlgn="b"/>
                      <a:r>
                        <a:rPr lang="en-US" sz="900" u="none" strike="noStrike">
                          <a:effectLst/>
                        </a:rPr>
                        <a:t>Crater Lake-Klamath Regional Airport</a:t>
                      </a:r>
                      <a:endParaRPr lang="en-US" sz="900" b="0" i="0" u="none" strike="noStrike">
                        <a:solidFill>
                          <a:srgbClr val="000000"/>
                        </a:solidFill>
                        <a:effectLst/>
                        <a:latin typeface="Calibri"/>
                      </a:endParaRPr>
                    </a:p>
                  </a:txBody>
                  <a:tcPr marL="4245" marR="4245" marT="4245" marB="0" anchor="b"/>
                </a:tc>
                <a:tc>
                  <a:txBody>
                    <a:bodyPr/>
                    <a:lstStyle/>
                    <a:p>
                      <a:pPr algn="l" fontAlgn="b"/>
                      <a:r>
                        <a:rPr lang="en-US" sz="900" u="none" strike="noStrike">
                          <a:effectLst/>
                        </a:rPr>
                        <a:t>LMT - Master Plan Update</a:t>
                      </a:r>
                      <a:endParaRPr lang="en-US" sz="900" b="0" i="0" u="none" strike="noStrike">
                        <a:solidFill>
                          <a:srgbClr val="000000"/>
                        </a:solidFill>
                        <a:effectLst/>
                        <a:latin typeface="Calibri"/>
                      </a:endParaRPr>
                    </a:p>
                  </a:txBody>
                  <a:tcPr marL="4245" marR="4245" marT="4245" marB="0" anchor="b"/>
                </a:tc>
                <a:tc>
                  <a:txBody>
                    <a:bodyPr/>
                    <a:lstStyle/>
                    <a:p>
                      <a:pPr algn="r" fontAlgn="b"/>
                      <a:r>
                        <a:rPr lang="en-US" sz="900" u="none" strike="noStrike">
                          <a:effectLst/>
                        </a:rPr>
                        <a:t>$644,889</a:t>
                      </a:r>
                      <a:endParaRPr lang="en-US" sz="900" b="0" i="0" u="none" strike="noStrike">
                        <a:solidFill>
                          <a:srgbClr val="000000"/>
                        </a:solidFill>
                        <a:effectLst/>
                        <a:latin typeface="Calibri"/>
                      </a:endParaRPr>
                    </a:p>
                  </a:txBody>
                  <a:tcPr marL="4245" marR="4245" marT="4245" marB="0" anchor="b"/>
                </a:tc>
                <a:tc>
                  <a:txBody>
                    <a:bodyPr/>
                    <a:lstStyle/>
                    <a:p>
                      <a:pPr algn="r" fontAlgn="b"/>
                      <a:r>
                        <a:rPr lang="en-US" sz="900" u="none" strike="noStrike">
                          <a:effectLst/>
                        </a:rPr>
                        <a:t>$44,000</a:t>
                      </a:r>
                      <a:endParaRPr lang="en-US" sz="900" b="0" i="0" u="none" strike="noStrike">
                        <a:solidFill>
                          <a:srgbClr val="000000"/>
                        </a:solidFill>
                        <a:effectLst/>
                        <a:latin typeface="Calibri"/>
                      </a:endParaRPr>
                    </a:p>
                  </a:txBody>
                  <a:tcPr marL="4245" marR="4245" marT="4245" marB="0" anchor="b"/>
                </a:tc>
                <a:tc>
                  <a:txBody>
                    <a:bodyPr/>
                    <a:lstStyle/>
                    <a:p>
                      <a:pPr algn="r" fontAlgn="b"/>
                      <a:r>
                        <a:rPr lang="en-US" sz="900" u="none" strike="noStrike">
                          <a:effectLst/>
                        </a:rPr>
                        <a:t>$688,889</a:t>
                      </a:r>
                      <a:endParaRPr lang="en-US" sz="900" b="0" i="0" u="none" strike="noStrike">
                        <a:solidFill>
                          <a:srgbClr val="000000"/>
                        </a:solidFill>
                        <a:effectLst/>
                        <a:latin typeface="Calibri"/>
                      </a:endParaRPr>
                    </a:p>
                  </a:txBody>
                  <a:tcPr marL="4245" marR="4245" marT="4245" marB="0" anchor="b"/>
                </a:tc>
              </a:tr>
              <a:tr h="169340">
                <a:tc>
                  <a:txBody>
                    <a:bodyPr/>
                    <a:lstStyle/>
                    <a:p>
                      <a:pPr algn="ctr" fontAlgn="b"/>
                      <a:r>
                        <a:rPr lang="en-US" sz="900" u="none" strike="noStrike">
                          <a:effectLst/>
                        </a:rPr>
                        <a:t>16</a:t>
                      </a:r>
                      <a:endParaRPr lang="en-US" sz="900" b="1" i="0" u="none" strike="noStrike">
                        <a:solidFill>
                          <a:srgbClr val="000000"/>
                        </a:solidFill>
                        <a:effectLst/>
                        <a:latin typeface="Calibri"/>
                      </a:endParaRPr>
                    </a:p>
                  </a:txBody>
                  <a:tcPr marL="4245" marR="4245" marT="4245" marB="0" anchor="b"/>
                </a:tc>
                <a:tc>
                  <a:txBody>
                    <a:bodyPr/>
                    <a:lstStyle/>
                    <a:p>
                      <a:pPr algn="l" fontAlgn="b"/>
                      <a:r>
                        <a:rPr lang="en-US" sz="900" u="none" strike="noStrike">
                          <a:effectLst/>
                        </a:rPr>
                        <a:t>Salem Municipal Airport</a:t>
                      </a:r>
                      <a:endParaRPr lang="en-US" sz="900" b="0" i="0" u="none" strike="noStrike">
                        <a:solidFill>
                          <a:srgbClr val="000000"/>
                        </a:solidFill>
                        <a:effectLst/>
                        <a:latin typeface="Calibri"/>
                      </a:endParaRPr>
                    </a:p>
                  </a:txBody>
                  <a:tcPr marL="4245" marR="4245" marT="4245" marB="0" anchor="b"/>
                </a:tc>
                <a:tc>
                  <a:txBody>
                    <a:bodyPr/>
                    <a:lstStyle/>
                    <a:p>
                      <a:pPr algn="l" fontAlgn="b"/>
                      <a:r>
                        <a:rPr lang="en-US" sz="900" u="none" strike="noStrike">
                          <a:effectLst/>
                        </a:rPr>
                        <a:t>RWY 13/31 Rehabilitation</a:t>
                      </a:r>
                      <a:endParaRPr lang="en-US" sz="900" b="0" i="0" u="none" strike="noStrike">
                        <a:solidFill>
                          <a:srgbClr val="000000"/>
                        </a:solidFill>
                        <a:effectLst/>
                        <a:latin typeface="Calibri"/>
                      </a:endParaRPr>
                    </a:p>
                  </a:txBody>
                  <a:tcPr marL="4245" marR="4245" marT="4245" marB="0" anchor="b"/>
                </a:tc>
                <a:tc>
                  <a:txBody>
                    <a:bodyPr/>
                    <a:lstStyle/>
                    <a:p>
                      <a:pPr algn="r" fontAlgn="b"/>
                      <a:r>
                        <a:rPr lang="en-US" sz="900" u="none" strike="noStrike">
                          <a:effectLst/>
                        </a:rPr>
                        <a:t>$3,505,742</a:t>
                      </a:r>
                      <a:endParaRPr lang="en-US" sz="900" b="0" i="0" u="none" strike="noStrike">
                        <a:solidFill>
                          <a:srgbClr val="000000"/>
                        </a:solidFill>
                        <a:effectLst/>
                        <a:latin typeface="Calibri"/>
                      </a:endParaRPr>
                    </a:p>
                  </a:txBody>
                  <a:tcPr marL="4245" marR="4245" marT="4245" marB="0" anchor="b"/>
                </a:tc>
                <a:tc>
                  <a:txBody>
                    <a:bodyPr/>
                    <a:lstStyle/>
                    <a:p>
                      <a:pPr algn="r" fontAlgn="b"/>
                      <a:r>
                        <a:rPr lang="en-US" sz="900" u="none" strike="noStrike">
                          <a:effectLst/>
                        </a:rPr>
                        <a:t>$150,000</a:t>
                      </a:r>
                      <a:endParaRPr lang="en-US" sz="900" b="0" i="0" u="none" strike="noStrike">
                        <a:solidFill>
                          <a:srgbClr val="000000"/>
                        </a:solidFill>
                        <a:effectLst/>
                        <a:latin typeface="Calibri"/>
                      </a:endParaRPr>
                    </a:p>
                  </a:txBody>
                  <a:tcPr marL="4245" marR="4245" marT="4245" marB="0" anchor="b"/>
                </a:tc>
                <a:tc>
                  <a:txBody>
                    <a:bodyPr/>
                    <a:lstStyle/>
                    <a:p>
                      <a:pPr algn="r" fontAlgn="b"/>
                      <a:r>
                        <a:rPr lang="en-US" sz="900" u="none" strike="noStrike">
                          <a:effectLst/>
                        </a:rPr>
                        <a:t>$3,655,742</a:t>
                      </a:r>
                      <a:endParaRPr lang="en-US" sz="900" b="0" i="0" u="none" strike="noStrike">
                        <a:solidFill>
                          <a:srgbClr val="000000"/>
                        </a:solidFill>
                        <a:effectLst/>
                        <a:latin typeface="Calibri"/>
                      </a:endParaRPr>
                    </a:p>
                  </a:txBody>
                  <a:tcPr marL="4245" marR="4245" marT="4245" marB="0" anchor="b"/>
                </a:tc>
              </a:tr>
              <a:tr h="169340">
                <a:tc>
                  <a:txBody>
                    <a:bodyPr/>
                    <a:lstStyle/>
                    <a:p>
                      <a:pPr algn="ctr" fontAlgn="b"/>
                      <a:r>
                        <a:rPr lang="en-US" sz="900" u="none" strike="noStrike">
                          <a:effectLst/>
                        </a:rPr>
                        <a:t>17</a:t>
                      </a:r>
                      <a:endParaRPr lang="en-US" sz="900" b="1" i="0" u="none" strike="noStrike">
                        <a:solidFill>
                          <a:srgbClr val="000000"/>
                        </a:solidFill>
                        <a:effectLst/>
                        <a:latin typeface="Calibri"/>
                      </a:endParaRPr>
                    </a:p>
                  </a:txBody>
                  <a:tcPr marL="4245" marR="4245" marT="4245" marB="0" anchor="b"/>
                </a:tc>
                <a:tc>
                  <a:txBody>
                    <a:bodyPr/>
                    <a:lstStyle/>
                    <a:p>
                      <a:pPr algn="l" fontAlgn="b"/>
                      <a:r>
                        <a:rPr lang="en-US" sz="900" u="none" strike="noStrike">
                          <a:effectLst/>
                        </a:rPr>
                        <a:t>Southwest Oregon Regional Airport</a:t>
                      </a:r>
                      <a:endParaRPr lang="en-US" sz="900" b="0" i="0" u="none" strike="noStrike">
                        <a:solidFill>
                          <a:srgbClr val="000000"/>
                        </a:solidFill>
                        <a:effectLst/>
                        <a:latin typeface="Calibri"/>
                      </a:endParaRPr>
                    </a:p>
                  </a:txBody>
                  <a:tcPr marL="4245" marR="4245" marT="4245" marB="0" anchor="b"/>
                </a:tc>
                <a:tc>
                  <a:txBody>
                    <a:bodyPr/>
                    <a:lstStyle/>
                    <a:p>
                      <a:pPr algn="l" fontAlgn="b"/>
                      <a:r>
                        <a:rPr lang="en-US" sz="900" u="none" strike="noStrike">
                          <a:effectLst/>
                        </a:rPr>
                        <a:t>FAA AIP EA Runway 22 Safety Area Improvements</a:t>
                      </a:r>
                      <a:endParaRPr lang="en-US" sz="900" b="0" i="0" u="none" strike="noStrike">
                        <a:solidFill>
                          <a:srgbClr val="000000"/>
                        </a:solidFill>
                        <a:effectLst/>
                        <a:latin typeface="Calibri"/>
                      </a:endParaRPr>
                    </a:p>
                  </a:txBody>
                  <a:tcPr marL="4245" marR="4245" marT="4245" marB="0" anchor="b"/>
                </a:tc>
                <a:tc>
                  <a:txBody>
                    <a:bodyPr/>
                    <a:lstStyle/>
                    <a:p>
                      <a:pPr algn="r" fontAlgn="b"/>
                      <a:r>
                        <a:rPr lang="en-US" sz="900" u="none" strike="noStrike">
                          <a:effectLst/>
                        </a:rPr>
                        <a:t>$516,667</a:t>
                      </a:r>
                      <a:endParaRPr lang="en-US" sz="900" b="0" i="0" u="none" strike="noStrike">
                        <a:solidFill>
                          <a:srgbClr val="000000"/>
                        </a:solidFill>
                        <a:effectLst/>
                        <a:latin typeface="Calibri"/>
                      </a:endParaRPr>
                    </a:p>
                  </a:txBody>
                  <a:tcPr marL="4245" marR="4245" marT="4245" marB="0" anchor="b"/>
                </a:tc>
                <a:tc>
                  <a:txBody>
                    <a:bodyPr/>
                    <a:lstStyle/>
                    <a:p>
                      <a:pPr algn="r" fontAlgn="b"/>
                      <a:r>
                        <a:rPr lang="en-US" sz="900" u="none" strike="noStrike">
                          <a:effectLst/>
                        </a:rPr>
                        <a:t>$16,667</a:t>
                      </a:r>
                      <a:endParaRPr lang="en-US" sz="900" b="0" i="0" u="none" strike="noStrike">
                        <a:solidFill>
                          <a:srgbClr val="000000"/>
                        </a:solidFill>
                        <a:effectLst/>
                        <a:latin typeface="Calibri"/>
                      </a:endParaRPr>
                    </a:p>
                  </a:txBody>
                  <a:tcPr marL="4245" marR="4245" marT="4245" marB="0" anchor="b"/>
                </a:tc>
                <a:tc>
                  <a:txBody>
                    <a:bodyPr/>
                    <a:lstStyle/>
                    <a:p>
                      <a:pPr algn="r" fontAlgn="b"/>
                      <a:r>
                        <a:rPr lang="en-US" sz="900" u="none" strike="noStrike">
                          <a:effectLst/>
                        </a:rPr>
                        <a:t>$533,333</a:t>
                      </a:r>
                      <a:endParaRPr lang="en-US" sz="900" b="0" i="0" u="none" strike="noStrike">
                        <a:solidFill>
                          <a:srgbClr val="000000"/>
                        </a:solidFill>
                        <a:effectLst/>
                        <a:latin typeface="Calibri"/>
                      </a:endParaRPr>
                    </a:p>
                  </a:txBody>
                  <a:tcPr marL="4245" marR="4245" marT="4245" marB="0" anchor="b"/>
                </a:tc>
              </a:tr>
              <a:tr h="169340">
                <a:tc>
                  <a:txBody>
                    <a:bodyPr/>
                    <a:lstStyle/>
                    <a:p>
                      <a:pPr algn="ctr" fontAlgn="b"/>
                      <a:r>
                        <a:rPr lang="en-US" sz="900" u="none" strike="noStrike">
                          <a:effectLst/>
                        </a:rPr>
                        <a:t>18</a:t>
                      </a:r>
                      <a:endParaRPr lang="en-US" sz="900" b="1" i="0" u="none" strike="noStrike">
                        <a:solidFill>
                          <a:srgbClr val="000000"/>
                        </a:solidFill>
                        <a:effectLst/>
                        <a:latin typeface="Calibri"/>
                      </a:endParaRPr>
                    </a:p>
                  </a:txBody>
                  <a:tcPr marL="4245" marR="4245" marT="4245" marB="0" anchor="b"/>
                </a:tc>
                <a:tc>
                  <a:txBody>
                    <a:bodyPr/>
                    <a:lstStyle/>
                    <a:p>
                      <a:pPr algn="l" fontAlgn="b"/>
                      <a:r>
                        <a:rPr lang="en-US" sz="900" u="none" strike="noStrike">
                          <a:effectLst/>
                        </a:rPr>
                        <a:t>Port of Astoria Regional Airport</a:t>
                      </a:r>
                      <a:endParaRPr lang="en-US" sz="900" b="0" i="0" u="none" strike="noStrike">
                        <a:solidFill>
                          <a:srgbClr val="000000"/>
                        </a:solidFill>
                        <a:effectLst/>
                        <a:latin typeface="Calibri"/>
                      </a:endParaRPr>
                    </a:p>
                  </a:txBody>
                  <a:tcPr marL="4245" marR="4245" marT="4245" marB="0" anchor="b"/>
                </a:tc>
                <a:tc>
                  <a:txBody>
                    <a:bodyPr/>
                    <a:lstStyle/>
                    <a:p>
                      <a:pPr algn="l" fontAlgn="b"/>
                      <a:r>
                        <a:rPr lang="en-US" sz="900" u="none" strike="noStrike">
                          <a:effectLst/>
                        </a:rPr>
                        <a:t>AIP 23: Taxiway A Relocation Project</a:t>
                      </a:r>
                      <a:endParaRPr lang="en-US" sz="900" b="0" i="0" u="none" strike="noStrike">
                        <a:solidFill>
                          <a:srgbClr val="000000"/>
                        </a:solidFill>
                        <a:effectLst/>
                        <a:latin typeface="Calibri"/>
                      </a:endParaRPr>
                    </a:p>
                  </a:txBody>
                  <a:tcPr marL="4245" marR="4245" marT="4245" marB="0" anchor="b"/>
                </a:tc>
                <a:tc>
                  <a:txBody>
                    <a:bodyPr/>
                    <a:lstStyle/>
                    <a:p>
                      <a:pPr algn="r" fontAlgn="b"/>
                      <a:r>
                        <a:rPr lang="en-US" sz="900" u="none" strike="noStrike">
                          <a:effectLst/>
                        </a:rPr>
                        <a:t>$3,783,333</a:t>
                      </a:r>
                      <a:endParaRPr lang="en-US" sz="900" b="0" i="0" u="none" strike="noStrike">
                        <a:solidFill>
                          <a:srgbClr val="000000"/>
                        </a:solidFill>
                        <a:effectLst/>
                        <a:latin typeface="Calibri"/>
                      </a:endParaRPr>
                    </a:p>
                  </a:txBody>
                  <a:tcPr marL="4245" marR="4245" marT="4245" marB="0" anchor="b"/>
                </a:tc>
                <a:tc>
                  <a:txBody>
                    <a:bodyPr/>
                    <a:lstStyle/>
                    <a:p>
                      <a:pPr algn="r" fontAlgn="b"/>
                      <a:r>
                        <a:rPr lang="en-US" sz="900" u="none" strike="noStrike">
                          <a:effectLst/>
                        </a:rPr>
                        <a:t>$150,000</a:t>
                      </a:r>
                      <a:endParaRPr lang="en-US" sz="900" b="0" i="0" u="none" strike="noStrike">
                        <a:solidFill>
                          <a:srgbClr val="000000"/>
                        </a:solidFill>
                        <a:effectLst/>
                        <a:latin typeface="Calibri"/>
                      </a:endParaRPr>
                    </a:p>
                  </a:txBody>
                  <a:tcPr marL="4245" marR="4245" marT="4245" marB="0" anchor="b"/>
                </a:tc>
                <a:tc>
                  <a:txBody>
                    <a:bodyPr/>
                    <a:lstStyle/>
                    <a:p>
                      <a:pPr algn="r" fontAlgn="b"/>
                      <a:r>
                        <a:rPr lang="en-US" sz="900" u="none" strike="noStrike">
                          <a:effectLst/>
                        </a:rPr>
                        <a:t>$3,933,333</a:t>
                      </a:r>
                      <a:endParaRPr lang="en-US" sz="900" b="0" i="0" u="none" strike="noStrike">
                        <a:solidFill>
                          <a:srgbClr val="000000"/>
                        </a:solidFill>
                        <a:effectLst/>
                        <a:latin typeface="Calibri"/>
                      </a:endParaRPr>
                    </a:p>
                  </a:txBody>
                  <a:tcPr marL="4245" marR="4245" marT="4245" marB="0" anchor="b"/>
                </a:tc>
              </a:tr>
              <a:tr h="169340">
                <a:tc>
                  <a:txBody>
                    <a:bodyPr/>
                    <a:lstStyle/>
                    <a:p>
                      <a:pPr algn="ctr" fontAlgn="b"/>
                      <a:r>
                        <a:rPr lang="en-US" sz="900" u="none" strike="noStrike">
                          <a:effectLst/>
                        </a:rPr>
                        <a:t>19</a:t>
                      </a:r>
                      <a:endParaRPr lang="en-US" sz="900" b="1" i="0" u="none" strike="noStrike">
                        <a:solidFill>
                          <a:srgbClr val="000000"/>
                        </a:solidFill>
                        <a:effectLst/>
                        <a:latin typeface="Calibri"/>
                      </a:endParaRPr>
                    </a:p>
                  </a:txBody>
                  <a:tcPr marL="4245" marR="4245" marT="4245" marB="0" anchor="b"/>
                </a:tc>
                <a:tc>
                  <a:txBody>
                    <a:bodyPr/>
                    <a:lstStyle/>
                    <a:p>
                      <a:pPr algn="l" fontAlgn="b"/>
                      <a:r>
                        <a:rPr lang="en-US" sz="900" u="none" strike="noStrike">
                          <a:effectLst/>
                        </a:rPr>
                        <a:t>Eastern Oregon Regional Airport</a:t>
                      </a:r>
                      <a:endParaRPr lang="en-US" sz="900" b="0" i="0" u="none" strike="noStrike">
                        <a:solidFill>
                          <a:srgbClr val="000000"/>
                        </a:solidFill>
                        <a:effectLst/>
                        <a:latin typeface="Calibri"/>
                      </a:endParaRPr>
                    </a:p>
                  </a:txBody>
                  <a:tcPr marL="4245" marR="4245" marT="4245" marB="0" anchor="b"/>
                </a:tc>
                <a:tc>
                  <a:txBody>
                    <a:bodyPr/>
                    <a:lstStyle/>
                    <a:p>
                      <a:pPr algn="l" fontAlgn="b"/>
                      <a:r>
                        <a:rPr lang="en-US" sz="900" u="none" strike="noStrike">
                          <a:effectLst/>
                        </a:rPr>
                        <a:t>Runway 7-25 Rehabilitation - Design</a:t>
                      </a:r>
                      <a:endParaRPr lang="en-US" sz="900" b="0" i="0" u="none" strike="noStrike">
                        <a:solidFill>
                          <a:srgbClr val="000000"/>
                        </a:solidFill>
                        <a:effectLst/>
                        <a:latin typeface="Calibri"/>
                      </a:endParaRPr>
                    </a:p>
                  </a:txBody>
                  <a:tcPr marL="4245" marR="4245" marT="4245" marB="0" anchor="b"/>
                </a:tc>
                <a:tc>
                  <a:txBody>
                    <a:bodyPr/>
                    <a:lstStyle/>
                    <a:p>
                      <a:pPr algn="r" fontAlgn="b"/>
                      <a:r>
                        <a:rPr lang="en-US" sz="900" u="none" strike="noStrike">
                          <a:effectLst/>
                        </a:rPr>
                        <a:t>$432,829</a:t>
                      </a:r>
                      <a:endParaRPr lang="en-US" sz="900" b="0" i="0" u="none" strike="noStrike">
                        <a:solidFill>
                          <a:srgbClr val="000000"/>
                        </a:solidFill>
                        <a:effectLst/>
                        <a:latin typeface="Calibri"/>
                      </a:endParaRPr>
                    </a:p>
                  </a:txBody>
                  <a:tcPr marL="4245" marR="4245" marT="4245" marB="0" anchor="b"/>
                </a:tc>
                <a:tc>
                  <a:txBody>
                    <a:bodyPr/>
                    <a:lstStyle/>
                    <a:p>
                      <a:pPr algn="r" fontAlgn="b"/>
                      <a:r>
                        <a:rPr lang="en-US" sz="900" u="none" strike="noStrike">
                          <a:effectLst/>
                        </a:rPr>
                        <a:t>$14,539</a:t>
                      </a:r>
                      <a:endParaRPr lang="en-US" sz="900" b="0" i="0" u="none" strike="noStrike">
                        <a:solidFill>
                          <a:srgbClr val="000000"/>
                        </a:solidFill>
                        <a:effectLst/>
                        <a:latin typeface="Calibri"/>
                      </a:endParaRPr>
                    </a:p>
                  </a:txBody>
                  <a:tcPr marL="4245" marR="4245" marT="4245" marB="0" anchor="b"/>
                </a:tc>
                <a:tc>
                  <a:txBody>
                    <a:bodyPr/>
                    <a:lstStyle/>
                    <a:p>
                      <a:pPr algn="r" fontAlgn="b"/>
                      <a:r>
                        <a:rPr lang="en-US" sz="900" u="none" strike="noStrike">
                          <a:effectLst/>
                        </a:rPr>
                        <a:t>$447,368</a:t>
                      </a:r>
                      <a:endParaRPr lang="en-US" sz="900" b="0" i="0" u="none" strike="noStrike">
                        <a:solidFill>
                          <a:srgbClr val="000000"/>
                        </a:solidFill>
                        <a:effectLst/>
                        <a:latin typeface="Calibri"/>
                      </a:endParaRPr>
                    </a:p>
                  </a:txBody>
                  <a:tcPr marL="4245" marR="4245" marT="4245" marB="0" anchor="b"/>
                </a:tc>
              </a:tr>
              <a:tr h="169340">
                <a:tc>
                  <a:txBody>
                    <a:bodyPr/>
                    <a:lstStyle/>
                    <a:p>
                      <a:pPr algn="ctr" fontAlgn="b"/>
                      <a:r>
                        <a:rPr lang="en-US" sz="900" u="none" strike="noStrike">
                          <a:effectLst/>
                        </a:rPr>
                        <a:t>20</a:t>
                      </a:r>
                      <a:endParaRPr lang="en-US" sz="900" b="1" i="0" u="none" strike="noStrike">
                        <a:solidFill>
                          <a:srgbClr val="000000"/>
                        </a:solidFill>
                        <a:effectLst/>
                        <a:latin typeface="Calibri"/>
                      </a:endParaRPr>
                    </a:p>
                  </a:txBody>
                  <a:tcPr marL="4245" marR="4245" marT="4245" marB="0" anchor="b"/>
                </a:tc>
                <a:tc>
                  <a:txBody>
                    <a:bodyPr/>
                    <a:lstStyle/>
                    <a:p>
                      <a:pPr algn="l" fontAlgn="b"/>
                      <a:r>
                        <a:rPr lang="en-US" sz="900" u="none" strike="noStrike">
                          <a:effectLst/>
                        </a:rPr>
                        <a:t>Rogue Valley International-Medford</a:t>
                      </a:r>
                      <a:endParaRPr lang="en-US" sz="900" b="0" i="0" u="none" strike="noStrike">
                        <a:solidFill>
                          <a:srgbClr val="000000"/>
                        </a:solidFill>
                        <a:effectLst/>
                        <a:latin typeface="Calibri"/>
                      </a:endParaRPr>
                    </a:p>
                  </a:txBody>
                  <a:tcPr marL="4245" marR="4245" marT="4245" marB="0" anchor="b"/>
                </a:tc>
                <a:tc>
                  <a:txBody>
                    <a:bodyPr/>
                    <a:lstStyle/>
                    <a:p>
                      <a:pPr algn="l" fontAlgn="b"/>
                      <a:r>
                        <a:rPr lang="en-US" sz="900" u="none" strike="noStrike">
                          <a:effectLst/>
                        </a:rPr>
                        <a:t>Hangar Taxilane Reconstruction-Phase 1 &amp; Acquire SRE &amp; ARFF Equipment</a:t>
                      </a:r>
                      <a:endParaRPr lang="en-US" sz="900" b="0" i="0" u="none" strike="noStrike">
                        <a:solidFill>
                          <a:srgbClr val="000000"/>
                        </a:solidFill>
                        <a:effectLst/>
                        <a:latin typeface="Calibri"/>
                      </a:endParaRPr>
                    </a:p>
                  </a:txBody>
                  <a:tcPr marL="4245" marR="4245" marT="4245" marB="0" anchor="b"/>
                </a:tc>
                <a:tc>
                  <a:txBody>
                    <a:bodyPr/>
                    <a:lstStyle/>
                    <a:p>
                      <a:pPr algn="r" fontAlgn="b"/>
                      <a:r>
                        <a:rPr lang="en-US" sz="900" u="none" strike="noStrike">
                          <a:effectLst/>
                        </a:rPr>
                        <a:t>$2,668,359</a:t>
                      </a:r>
                      <a:endParaRPr lang="en-US" sz="900" b="0" i="0" u="none" strike="noStrike">
                        <a:solidFill>
                          <a:srgbClr val="000000"/>
                        </a:solidFill>
                        <a:effectLst/>
                        <a:latin typeface="Calibri"/>
                      </a:endParaRPr>
                    </a:p>
                  </a:txBody>
                  <a:tcPr marL="4245" marR="4245" marT="4245" marB="0" anchor="b"/>
                </a:tc>
                <a:tc>
                  <a:txBody>
                    <a:bodyPr/>
                    <a:lstStyle/>
                    <a:p>
                      <a:pPr algn="r" fontAlgn="b"/>
                      <a:r>
                        <a:rPr lang="en-US" sz="900" u="none" strike="noStrike">
                          <a:effectLst/>
                        </a:rPr>
                        <a:t>$80,859</a:t>
                      </a:r>
                      <a:endParaRPr lang="en-US" sz="900" b="0" i="0" u="none" strike="noStrike">
                        <a:solidFill>
                          <a:srgbClr val="000000"/>
                        </a:solidFill>
                        <a:effectLst/>
                        <a:latin typeface="Calibri"/>
                      </a:endParaRPr>
                    </a:p>
                  </a:txBody>
                  <a:tcPr marL="4245" marR="4245" marT="4245" marB="0" anchor="b"/>
                </a:tc>
                <a:tc>
                  <a:txBody>
                    <a:bodyPr/>
                    <a:lstStyle/>
                    <a:p>
                      <a:pPr algn="r" fontAlgn="b"/>
                      <a:r>
                        <a:rPr lang="en-US" sz="900" u="none" strike="noStrike">
                          <a:effectLst/>
                        </a:rPr>
                        <a:t>$2,749,219</a:t>
                      </a:r>
                      <a:endParaRPr lang="en-US" sz="900" b="0" i="0" u="none" strike="noStrike">
                        <a:solidFill>
                          <a:srgbClr val="000000"/>
                        </a:solidFill>
                        <a:effectLst/>
                        <a:latin typeface="Calibri"/>
                      </a:endParaRPr>
                    </a:p>
                  </a:txBody>
                  <a:tcPr marL="4245" marR="4245" marT="4245" marB="0" anchor="b"/>
                </a:tc>
              </a:tr>
              <a:tr h="169340">
                <a:tc>
                  <a:txBody>
                    <a:bodyPr/>
                    <a:lstStyle/>
                    <a:p>
                      <a:pPr algn="ctr" fontAlgn="b"/>
                      <a:r>
                        <a:rPr lang="en-US" sz="900" u="none" strike="noStrike">
                          <a:effectLst/>
                        </a:rPr>
                        <a:t>21</a:t>
                      </a:r>
                      <a:endParaRPr lang="en-US" sz="900" b="1" i="0" u="none" strike="noStrike">
                        <a:solidFill>
                          <a:srgbClr val="000000"/>
                        </a:solidFill>
                        <a:effectLst/>
                        <a:latin typeface="Calibri"/>
                      </a:endParaRPr>
                    </a:p>
                  </a:txBody>
                  <a:tcPr marL="4245" marR="4245" marT="4245" marB="0" anchor="b"/>
                </a:tc>
                <a:tc>
                  <a:txBody>
                    <a:bodyPr/>
                    <a:lstStyle/>
                    <a:p>
                      <a:pPr algn="l" fontAlgn="b"/>
                      <a:r>
                        <a:rPr lang="en-US" sz="900" u="none" strike="noStrike">
                          <a:effectLst/>
                        </a:rPr>
                        <a:t>Southwest Oregon Regional Airport</a:t>
                      </a:r>
                      <a:endParaRPr lang="en-US" sz="900" b="0" i="0" u="none" strike="noStrike">
                        <a:solidFill>
                          <a:srgbClr val="000000"/>
                        </a:solidFill>
                        <a:effectLst/>
                        <a:latin typeface="Calibri"/>
                      </a:endParaRPr>
                    </a:p>
                  </a:txBody>
                  <a:tcPr marL="4245" marR="4245" marT="4245" marB="0" anchor="b"/>
                </a:tc>
                <a:tc>
                  <a:txBody>
                    <a:bodyPr/>
                    <a:lstStyle/>
                    <a:p>
                      <a:pPr algn="l" fontAlgn="b"/>
                      <a:r>
                        <a:rPr lang="en-US" sz="900" u="none" strike="noStrike">
                          <a:effectLst/>
                        </a:rPr>
                        <a:t>FAA AIP Airfield Lighting, Signage and Marking</a:t>
                      </a:r>
                      <a:endParaRPr lang="en-US" sz="900" b="0" i="0" u="none" strike="noStrike">
                        <a:solidFill>
                          <a:srgbClr val="000000"/>
                        </a:solidFill>
                        <a:effectLst/>
                        <a:latin typeface="Calibri"/>
                      </a:endParaRPr>
                    </a:p>
                  </a:txBody>
                  <a:tcPr marL="4245" marR="4245" marT="4245" marB="0" anchor="b"/>
                </a:tc>
                <a:tc>
                  <a:txBody>
                    <a:bodyPr/>
                    <a:lstStyle/>
                    <a:p>
                      <a:pPr algn="r" fontAlgn="b"/>
                      <a:r>
                        <a:rPr lang="en-US" sz="900" u="none" strike="noStrike">
                          <a:effectLst/>
                        </a:rPr>
                        <a:t>$3,334,567</a:t>
                      </a:r>
                      <a:endParaRPr lang="en-US" sz="900" b="0" i="0" u="none" strike="noStrike">
                        <a:solidFill>
                          <a:srgbClr val="000000"/>
                        </a:solidFill>
                        <a:effectLst/>
                        <a:latin typeface="Calibri"/>
                      </a:endParaRPr>
                    </a:p>
                  </a:txBody>
                  <a:tcPr marL="4245" marR="4245" marT="4245" marB="0" anchor="b"/>
                </a:tc>
                <a:tc>
                  <a:txBody>
                    <a:bodyPr/>
                    <a:lstStyle/>
                    <a:p>
                      <a:pPr algn="r" fontAlgn="b"/>
                      <a:r>
                        <a:rPr lang="en-US" sz="900" u="none" strike="noStrike">
                          <a:effectLst/>
                        </a:rPr>
                        <a:t>$107,567</a:t>
                      </a:r>
                      <a:endParaRPr lang="en-US" sz="900" b="0" i="0" u="none" strike="noStrike">
                        <a:solidFill>
                          <a:srgbClr val="000000"/>
                        </a:solidFill>
                        <a:effectLst/>
                        <a:latin typeface="Calibri"/>
                      </a:endParaRPr>
                    </a:p>
                  </a:txBody>
                  <a:tcPr marL="4245" marR="4245" marT="4245" marB="0" anchor="b"/>
                </a:tc>
                <a:tc>
                  <a:txBody>
                    <a:bodyPr/>
                    <a:lstStyle/>
                    <a:p>
                      <a:pPr algn="r" fontAlgn="b"/>
                      <a:r>
                        <a:rPr lang="en-US" sz="900" u="none" strike="noStrike">
                          <a:effectLst/>
                        </a:rPr>
                        <a:t>$3,442,133</a:t>
                      </a:r>
                      <a:endParaRPr lang="en-US" sz="900" b="0" i="0" u="none" strike="noStrike">
                        <a:solidFill>
                          <a:srgbClr val="000000"/>
                        </a:solidFill>
                        <a:effectLst/>
                        <a:latin typeface="Calibri"/>
                      </a:endParaRPr>
                    </a:p>
                  </a:txBody>
                  <a:tcPr marL="4245" marR="4245" marT="4245" marB="0" anchor="b"/>
                </a:tc>
              </a:tr>
              <a:tr h="169340">
                <a:tc>
                  <a:txBody>
                    <a:bodyPr/>
                    <a:lstStyle/>
                    <a:p>
                      <a:pPr algn="ctr" fontAlgn="b"/>
                      <a:r>
                        <a:rPr lang="en-US" sz="900" u="none" strike="noStrike">
                          <a:effectLst/>
                        </a:rPr>
                        <a:t>22</a:t>
                      </a:r>
                      <a:endParaRPr lang="en-US" sz="900" b="1" i="0" u="none" strike="noStrike">
                        <a:solidFill>
                          <a:srgbClr val="000000"/>
                        </a:solidFill>
                        <a:effectLst/>
                        <a:latin typeface="Calibri"/>
                      </a:endParaRPr>
                    </a:p>
                  </a:txBody>
                  <a:tcPr marL="4245" marR="4245" marT="4245" marB="0" anchor="b"/>
                </a:tc>
                <a:tc>
                  <a:txBody>
                    <a:bodyPr/>
                    <a:lstStyle/>
                    <a:p>
                      <a:pPr algn="l" fontAlgn="b"/>
                      <a:r>
                        <a:rPr lang="en-US" sz="900" u="none" strike="noStrike">
                          <a:effectLst/>
                        </a:rPr>
                        <a:t>Redmond Municipal Airport</a:t>
                      </a:r>
                      <a:endParaRPr lang="en-US" sz="900" b="0" i="0" u="none" strike="noStrike">
                        <a:solidFill>
                          <a:srgbClr val="000000"/>
                        </a:solidFill>
                        <a:effectLst/>
                        <a:latin typeface="Calibri"/>
                      </a:endParaRPr>
                    </a:p>
                  </a:txBody>
                  <a:tcPr marL="4245" marR="4245" marT="4245" marB="0" anchor="b"/>
                </a:tc>
                <a:tc>
                  <a:txBody>
                    <a:bodyPr/>
                    <a:lstStyle/>
                    <a:p>
                      <a:pPr algn="l" fontAlgn="b"/>
                      <a:r>
                        <a:rPr lang="en-US" sz="900" u="none" strike="noStrike">
                          <a:effectLst/>
                        </a:rPr>
                        <a:t>Runway 11-29 Rehabilitation Project</a:t>
                      </a:r>
                      <a:endParaRPr lang="en-US" sz="900" b="0" i="0" u="none" strike="noStrike">
                        <a:solidFill>
                          <a:srgbClr val="000000"/>
                        </a:solidFill>
                        <a:effectLst/>
                        <a:latin typeface="Calibri"/>
                      </a:endParaRPr>
                    </a:p>
                  </a:txBody>
                  <a:tcPr marL="4245" marR="4245" marT="4245" marB="0" anchor="b"/>
                </a:tc>
                <a:tc>
                  <a:txBody>
                    <a:bodyPr/>
                    <a:lstStyle/>
                    <a:p>
                      <a:pPr algn="r" fontAlgn="b"/>
                      <a:r>
                        <a:rPr lang="en-US" sz="900" u="none" strike="noStrike">
                          <a:effectLst/>
                        </a:rPr>
                        <a:t>$9,983,334</a:t>
                      </a:r>
                      <a:endParaRPr lang="en-US" sz="900" b="0" i="0" u="none" strike="noStrike">
                        <a:solidFill>
                          <a:srgbClr val="000000"/>
                        </a:solidFill>
                        <a:effectLst/>
                        <a:latin typeface="Calibri"/>
                      </a:endParaRPr>
                    </a:p>
                  </a:txBody>
                  <a:tcPr marL="4245" marR="4245" marT="4245" marB="0" anchor="b"/>
                </a:tc>
                <a:tc>
                  <a:txBody>
                    <a:bodyPr/>
                    <a:lstStyle/>
                    <a:p>
                      <a:pPr algn="r" fontAlgn="b"/>
                      <a:r>
                        <a:rPr lang="en-US" sz="900" u="none" strike="noStrike">
                          <a:effectLst/>
                        </a:rPr>
                        <a:t>$150,000</a:t>
                      </a:r>
                      <a:endParaRPr lang="en-US" sz="900" b="0" i="0" u="none" strike="noStrike">
                        <a:solidFill>
                          <a:srgbClr val="000000"/>
                        </a:solidFill>
                        <a:effectLst/>
                        <a:latin typeface="Calibri"/>
                      </a:endParaRPr>
                    </a:p>
                  </a:txBody>
                  <a:tcPr marL="4245" marR="4245" marT="4245" marB="0" anchor="b"/>
                </a:tc>
                <a:tc>
                  <a:txBody>
                    <a:bodyPr/>
                    <a:lstStyle/>
                    <a:p>
                      <a:pPr algn="r" fontAlgn="b"/>
                      <a:r>
                        <a:rPr lang="en-US" sz="900" u="none" strike="noStrike">
                          <a:effectLst/>
                        </a:rPr>
                        <a:t>$10,133,334</a:t>
                      </a:r>
                      <a:endParaRPr lang="en-US" sz="900" b="0" i="0" u="none" strike="noStrike">
                        <a:solidFill>
                          <a:srgbClr val="000000"/>
                        </a:solidFill>
                        <a:effectLst/>
                        <a:latin typeface="Calibri"/>
                      </a:endParaRPr>
                    </a:p>
                  </a:txBody>
                  <a:tcPr marL="4245" marR="4245" marT="4245" marB="0" anchor="b"/>
                </a:tc>
              </a:tr>
              <a:tr h="169340">
                <a:tc>
                  <a:txBody>
                    <a:bodyPr/>
                    <a:lstStyle/>
                    <a:p>
                      <a:pPr algn="ctr" fontAlgn="b"/>
                      <a:r>
                        <a:rPr lang="en-US" sz="900" u="none" strike="noStrike">
                          <a:effectLst/>
                        </a:rPr>
                        <a:t>23</a:t>
                      </a:r>
                      <a:endParaRPr lang="en-US" sz="900" b="1" i="0" u="none" strike="noStrike">
                        <a:solidFill>
                          <a:srgbClr val="000000"/>
                        </a:solidFill>
                        <a:effectLst/>
                        <a:latin typeface="Calibri"/>
                      </a:endParaRPr>
                    </a:p>
                  </a:txBody>
                  <a:tcPr marL="4245" marR="4245" marT="4245" marB="0" anchor="b"/>
                </a:tc>
                <a:tc>
                  <a:txBody>
                    <a:bodyPr/>
                    <a:lstStyle/>
                    <a:p>
                      <a:pPr algn="l" fontAlgn="b"/>
                      <a:r>
                        <a:rPr lang="en-US" sz="900" u="none" strike="noStrike">
                          <a:effectLst/>
                        </a:rPr>
                        <a:t>Bend Municipal Airport</a:t>
                      </a:r>
                      <a:endParaRPr lang="en-US" sz="900" b="0" i="0" u="none" strike="noStrike">
                        <a:solidFill>
                          <a:srgbClr val="000000"/>
                        </a:solidFill>
                        <a:effectLst/>
                        <a:latin typeface="Calibri"/>
                      </a:endParaRPr>
                    </a:p>
                  </a:txBody>
                  <a:tcPr marL="4245" marR="4245" marT="4245" marB="0" anchor="b"/>
                </a:tc>
                <a:tc>
                  <a:txBody>
                    <a:bodyPr/>
                    <a:lstStyle/>
                    <a:p>
                      <a:pPr algn="l" fontAlgn="b"/>
                      <a:r>
                        <a:rPr lang="en-US" sz="900" u="none" strike="noStrike">
                          <a:effectLst/>
                        </a:rPr>
                        <a:t>Bend Municipal Airport Master Plan Update &amp; AGIS</a:t>
                      </a:r>
                      <a:endParaRPr lang="en-US" sz="900" b="0" i="0" u="none" strike="noStrike">
                        <a:solidFill>
                          <a:srgbClr val="000000"/>
                        </a:solidFill>
                        <a:effectLst/>
                        <a:latin typeface="Calibri"/>
                      </a:endParaRPr>
                    </a:p>
                  </a:txBody>
                  <a:tcPr marL="4245" marR="4245" marT="4245" marB="0" anchor="b"/>
                </a:tc>
                <a:tc>
                  <a:txBody>
                    <a:bodyPr/>
                    <a:lstStyle/>
                    <a:p>
                      <a:pPr algn="r" fontAlgn="b"/>
                      <a:r>
                        <a:rPr lang="en-US" sz="900" u="none" strike="noStrike">
                          <a:effectLst/>
                        </a:rPr>
                        <a:t>$350,000</a:t>
                      </a:r>
                      <a:endParaRPr lang="en-US" sz="900" b="0" i="0" u="none" strike="noStrike">
                        <a:solidFill>
                          <a:srgbClr val="000000"/>
                        </a:solidFill>
                        <a:effectLst/>
                        <a:latin typeface="Calibri"/>
                      </a:endParaRPr>
                    </a:p>
                  </a:txBody>
                  <a:tcPr marL="4245" marR="4245" marT="4245" marB="0" anchor="b"/>
                </a:tc>
                <a:tc>
                  <a:txBody>
                    <a:bodyPr/>
                    <a:lstStyle/>
                    <a:p>
                      <a:pPr algn="r" fontAlgn="b"/>
                      <a:r>
                        <a:rPr lang="en-US" sz="900" u="none" strike="noStrike">
                          <a:effectLst/>
                        </a:rPr>
                        <a:t>$150,000</a:t>
                      </a:r>
                      <a:endParaRPr lang="en-US" sz="900" b="0" i="0" u="none" strike="noStrike">
                        <a:solidFill>
                          <a:srgbClr val="000000"/>
                        </a:solidFill>
                        <a:effectLst/>
                        <a:latin typeface="Calibri"/>
                      </a:endParaRPr>
                    </a:p>
                  </a:txBody>
                  <a:tcPr marL="4245" marR="4245" marT="4245" marB="0" anchor="b"/>
                </a:tc>
                <a:tc>
                  <a:txBody>
                    <a:bodyPr/>
                    <a:lstStyle/>
                    <a:p>
                      <a:pPr algn="r" fontAlgn="b"/>
                      <a:r>
                        <a:rPr lang="en-US" sz="900" u="none" strike="noStrike">
                          <a:effectLst/>
                        </a:rPr>
                        <a:t>$500,000</a:t>
                      </a:r>
                      <a:endParaRPr lang="en-US" sz="900" b="0" i="0" u="none" strike="noStrike">
                        <a:solidFill>
                          <a:srgbClr val="000000"/>
                        </a:solidFill>
                        <a:effectLst/>
                        <a:latin typeface="Calibri"/>
                      </a:endParaRPr>
                    </a:p>
                  </a:txBody>
                  <a:tcPr marL="4245" marR="4245" marT="4245" marB="0" anchor="b"/>
                </a:tc>
              </a:tr>
              <a:tr h="169340">
                <a:tc>
                  <a:txBody>
                    <a:bodyPr/>
                    <a:lstStyle/>
                    <a:p>
                      <a:pPr algn="ctr" fontAlgn="b"/>
                      <a:r>
                        <a:rPr lang="en-US" sz="900" u="none" strike="noStrike">
                          <a:effectLst/>
                        </a:rPr>
                        <a:t>24</a:t>
                      </a:r>
                      <a:endParaRPr lang="en-US" sz="900" b="1" i="0" u="none" strike="noStrike">
                        <a:solidFill>
                          <a:srgbClr val="000000"/>
                        </a:solidFill>
                        <a:effectLst/>
                        <a:latin typeface="Calibri"/>
                      </a:endParaRPr>
                    </a:p>
                  </a:txBody>
                  <a:tcPr marL="4245" marR="4245" marT="4245" marB="0" anchor="b"/>
                </a:tc>
                <a:tc>
                  <a:txBody>
                    <a:bodyPr/>
                    <a:lstStyle/>
                    <a:p>
                      <a:pPr algn="l" fontAlgn="b"/>
                      <a:r>
                        <a:rPr lang="en-US" sz="900" u="none" strike="noStrike">
                          <a:effectLst/>
                        </a:rPr>
                        <a:t>Redmond Municipal Airport</a:t>
                      </a:r>
                      <a:endParaRPr lang="en-US" sz="900" b="0" i="0" u="none" strike="noStrike">
                        <a:solidFill>
                          <a:srgbClr val="000000"/>
                        </a:solidFill>
                        <a:effectLst/>
                        <a:latin typeface="Calibri"/>
                      </a:endParaRPr>
                    </a:p>
                  </a:txBody>
                  <a:tcPr marL="4245" marR="4245" marT="4245" marB="0" anchor="b"/>
                </a:tc>
                <a:tc>
                  <a:txBody>
                    <a:bodyPr/>
                    <a:lstStyle/>
                    <a:p>
                      <a:pPr algn="l" fontAlgn="b"/>
                      <a:r>
                        <a:rPr lang="en-US" sz="900" u="none" strike="noStrike">
                          <a:effectLst/>
                        </a:rPr>
                        <a:t>Terminal Aircraft Parking Apron Expansion Project</a:t>
                      </a:r>
                      <a:endParaRPr lang="en-US" sz="900" b="0" i="0" u="none" strike="noStrike">
                        <a:solidFill>
                          <a:srgbClr val="000000"/>
                        </a:solidFill>
                        <a:effectLst/>
                        <a:latin typeface="Calibri"/>
                      </a:endParaRPr>
                    </a:p>
                  </a:txBody>
                  <a:tcPr marL="4245" marR="4245" marT="4245" marB="0" anchor="b"/>
                </a:tc>
                <a:tc>
                  <a:txBody>
                    <a:bodyPr/>
                    <a:lstStyle/>
                    <a:p>
                      <a:pPr algn="r" fontAlgn="b"/>
                      <a:r>
                        <a:rPr lang="en-US" sz="900" u="none" strike="noStrike">
                          <a:effectLst/>
                        </a:rPr>
                        <a:t>$6,000,000</a:t>
                      </a:r>
                      <a:endParaRPr lang="en-US" sz="900" b="0" i="0" u="none" strike="noStrike">
                        <a:solidFill>
                          <a:srgbClr val="000000"/>
                        </a:solidFill>
                        <a:effectLst/>
                        <a:latin typeface="Calibri"/>
                      </a:endParaRPr>
                    </a:p>
                  </a:txBody>
                  <a:tcPr marL="4245" marR="4245" marT="4245" marB="0" anchor="b"/>
                </a:tc>
                <a:tc>
                  <a:txBody>
                    <a:bodyPr/>
                    <a:lstStyle/>
                    <a:p>
                      <a:pPr algn="r" fontAlgn="b"/>
                      <a:r>
                        <a:rPr lang="en-US" sz="900" u="none" strike="noStrike">
                          <a:effectLst/>
                        </a:rPr>
                        <a:t>$150,000</a:t>
                      </a:r>
                      <a:endParaRPr lang="en-US" sz="900" b="0" i="0" u="none" strike="noStrike">
                        <a:solidFill>
                          <a:srgbClr val="000000"/>
                        </a:solidFill>
                        <a:effectLst/>
                        <a:latin typeface="Calibri"/>
                      </a:endParaRPr>
                    </a:p>
                  </a:txBody>
                  <a:tcPr marL="4245" marR="4245" marT="4245" marB="0" anchor="b"/>
                </a:tc>
                <a:tc>
                  <a:txBody>
                    <a:bodyPr/>
                    <a:lstStyle/>
                    <a:p>
                      <a:pPr algn="r" fontAlgn="b"/>
                      <a:r>
                        <a:rPr lang="en-US" sz="900" u="none" strike="noStrike">
                          <a:effectLst/>
                        </a:rPr>
                        <a:t>$6,150,000</a:t>
                      </a:r>
                      <a:endParaRPr lang="en-US" sz="900" b="0" i="0" u="none" strike="noStrike">
                        <a:solidFill>
                          <a:srgbClr val="000000"/>
                        </a:solidFill>
                        <a:effectLst/>
                        <a:latin typeface="Calibri"/>
                      </a:endParaRPr>
                    </a:p>
                  </a:txBody>
                  <a:tcPr marL="4245" marR="4245" marT="4245" marB="0" anchor="b"/>
                </a:tc>
              </a:tr>
              <a:tr h="202365">
                <a:tc>
                  <a:txBody>
                    <a:bodyPr/>
                    <a:lstStyle/>
                    <a:p>
                      <a:pPr algn="ctr" fontAlgn="b"/>
                      <a:endParaRPr lang="en-US" sz="900" b="1" i="0" u="none" strike="noStrike">
                        <a:solidFill>
                          <a:srgbClr val="000000"/>
                        </a:solidFill>
                        <a:effectLst/>
                        <a:latin typeface="Calibri"/>
                      </a:endParaRPr>
                    </a:p>
                  </a:txBody>
                  <a:tcPr marL="4245" marR="4245" marT="4245" marB="0" anchor="b"/>
                </a:tc>
                <a:tc>
                  <a:txBody>
                    <a:bodyPr/>
                    <a:lstStyle/>
                    <a:p>
                      <a:pPr algn="l" fontAlgn="b"/>
                      <a:endParaRPr lang="en-US" sz="900" b="0" i="0" u="none" strike="noStrike">
                        <a:solidFill>
                          <a:srgbClr val="000000"/>
                        </a:solidFill>
                        <a:effectLst/>
                        <a:latin typeface="Calibri"/>
                      </a:endParaRPr>
                    </a:p>
                  </a:txBody>
                  <a:tcPr marL="4245" marR="4245" marT="4245" marB="0" anchor="b"/>
                </a:tc>
                <a:tc gridSpan="2">
                  <a:txBody>
                    <a:bodyPr/>
                    <a:lstStyle/>
                    <a:p>
                      <a:pPr algn="r" fontAlgn="b"/>
                      <a:r>
                        <a:rPr lang="en-US" sz="900" b="1" u="none" strike="noStrike" dirty="0">
                          <a:effectLst/>
                        </a:rPr>
                        <a:t>Total Priority I Projects:</a:t>
                      </a:r>
                      <a:endParaRPr lang="en-US" sz="900" b="1" i="0" u="none" strike="noStrike" dirty="0">
                        <a:solidFill>
                          <a:srgbClr val="000000"/>
                        </a:solidFill>
                        <a:effectLst/>
                        <a:latin typeface="Calibri"/>
                      </a:endParaRPr>
                    </a:p>
                  </a:txBody>
                  <a:tcPr marL="4245" marR="4245" marT="4245" marB="0" anchor="b"/>
                </a:tc>
                <a:tc hMerge="1">
                  <a:txBody>
                    <a:bodyPr/>
                    <a:lstStyle/>
                    <a:p>
                      <a:pPr algn="r" fontAlgn="b"/>
                      <a:endParaRPr lang="en-US" sz="900" b="1" i="0" u="none" strike="noStrike" dirty="0">
                        <a:solidFill>
                          <a:srgbClr val="000000"/>
                        </a:solidFill>
                        <a:effectLst/>
                        <a:latin typeface="Calibri"/>
                      </a:endParaRPr>
                    </a:p>
                  </a:txBody>
                  <a:tcPr marL="4245" marR="4245" marT="4245" marB="0" anchor="b"/>
                </a:tc>
                <a:tc>
                  <a:txBody>
                    <a:bodyPr/>
                    <a:lstStyle/>
                    <a:p>
                      <a:pPr algn="r" fontAlgn="b"/>
                      <a:r>
                        <a:rPr lang="en-US" sz="900" b="1" u="none" strike="noStrike" dirty="0">
                          <a:effectLst/>
                        </a:rPr>
                        <a:t>$2,105,461</a:t>
                      </a:r>
                      <a:endParaRPr lang="en-US" sz="900" b="1" i="0" u="none" strike="noStrike" dirty="0">
                        <a:solidFill>
                          <a:srgbClr val="000000"/>
                        </a:solidFill>
                        <a:effectLst/>
                        <a:latin typeface="Calibri"/>
                      </a:endParaRPr>
                    </a:p>
                  </a:txBody>
                  <a:tcPr marL="4245" marR="4245" marT="4245" marB="0" anchor="b"/>
                </a:tc>
                <a:tc>
                  <a:txBody>
                    <a:bodyPr/>
                    <a:lstStyle/>
                    <a:p>
                      <a:pPr algn="l" fontAlgn="b"/>
                      <a:endParaRPr lang="en-US" sz="900" b="0" i="0" u="none" strike="noStrike" dirty="0">
                        <a:solidFill>
                          <a:srgbClr val="000000"/>
                        </a:solidFill>
                        <a:effectLst/>
                        <a:latin typeface="Calibri"/>
                      </a:endParaRPr>
                    </a:p>
                  </a:txBody>
                  <a:tcPr marL="4245" marR="4245" marT="4245" marB="0" anchor="b"/>
                </a:tc>
              </a:tr>
            </a:tbl>
          </a:graphicData>
        </a:graphic>
      </p:graphicFrame>
    </p:spTree>
    <p:extLst>
      <p:ext uri="{BB962C8B-B14F-4D97-AF65-F5344CB8AC3E}">
        <p14:creationId xmlns:p14="http://schemas.microsoft.com/office/powerpoint/2010/main" val="390157257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Priority II Projects</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938367451"/>
              </p:ext>
            </p:extLst>
          </p:nvPr>
        </p:nvGraphicFramePr>
        <p:xfrm>
          <a:off x="457200" y="2133600"/>
          <a:ext cx="8229601" cy="2057400"/>
        </p:xfrm>
        <a:graphic>
          <a:graphicData uri="http://schemas.openxmlformats.org/drawingml/2006/table">
            <a:tbl>
              <a:tblPr>
                <a:tableStyleId>{5C22544A-7EE6-4342-B048-85BDC9FD1C3A}</a:tableStyleId>
              </a:tblPr>
              <a:tblGrid>
                <a:gridCol w="922576"/>
                <a:gridCol w="1494233"/>
                <a:gridCol w="3294104"/>
                <a:gridCol w="1024455"/>
                <a:gridCol w="605617"/>
                <a:gridCol w="888616"/>
              </a:tblGrid>
              <a:tr h="127349">
                <a:tc>
                  <a:txBody>
                    <a:bodyPr/>
                    <a:lstStyle/>
                    <a:p>
                      <a:pPr algn="l" fontAlgn="b"/>
                      <a:r>
                        <a:rPr lang="en-US" sz="1000" b="1" u="none" strike="noStrike" dirty="0">
                          <a:effectLst/>
                        </a:rPr>
                        <a:t>Priority II Projects:</a:t>
                      </a:r>
                      <a:endParaRPr lang="en-US" sz="1000" b="1" i="0" u="none" strike="noStrike" dirty="0">
                        <a:solidFill>
                          <a:srgbClr val="000000"/>
                        </a:solidFill>
                        <a:effectLst/>
                        <a:latin typeface="Calibri"/>
                      </a:endParaRPr>
                    </a:p>
                  </a:txBody>
                  <a:tcPr marL="4245" marR="4245" marT="4245" marB="0" anchor="b"/>
                </a:tc>
                <a:tc>
                  <a:txBody>
                    <a:bodyPr/>
                    <a:lstStyle/>
                    <a:p>
                      <a:pPr algn="ctr" fontAlgn="b"/>
                      <a:r>
                        <a:rPr lang="en-US" sz="900" b="1" u="none" strike="noStrike" dirty="0">
                          <a:effectLst/>
                        </a:rPr>
                        <a:t>Airport Name</a:t>
                      </a:r>
                      <a:endParaRPr lang="en-US" sz="900" b="1" i="0" u="none" strike="noStrike" dirty="0">
                        <a:solidFill>
                          <a:srgbClr val="FFFFFF"/>
                        </a:solidFill>
                        <a:effectLst/>
                        <a:latin typeface="Calibri"/>
                      </a:endParaRPr>
                    </a:p>
                  </a:txBody>
                  <a:tcPr marL="4245" marR="4245" marT="4245" marB="0" anchor="b"/>
                </a:tc>
                <a:tc>
                  <a:txBody>
                    <a:bodyPr/>
                    <a:lstStyle/>
                    <a:p>
                      <a:pPr algn="ctr" fontAlgn="b"/>
                      <a:r>
                        <a:rPr lang="en-US" sz="900" b="1" u="none" strike="noStrike" dirty="0">
                          <a:effectLst/>
                        </a:rPr>
                        <a:t>Project Name</a:t>
                      </a:r>
                      <a:endParaRPr lang="en-US" sz="900" b="1" i="0" u="none" strike="noStrike" dirty="0">
                        <a:solidFill>
                          <a:srgbClr val="FFFFFF"/>
                        </a:solidFill>
                        <a:effectLst/>
                        <a:latin typeface="Calibri"/>
                      </a:endParaRPr>
                    </a:p>
                  </a:txBody>
                  <a:tcPr marL="4245" marR="4245" marT="4245" marB="0" anchor="b"/>
                </a:tc>
                <a:tc>
                  <a:txBody>
                    <a:bodyPr/>
                    <a:lstStyle/>
                    <a:p>
                      <a:pPr algn="ctr" fontAlgn="b"/>
                      <a:r>
                        <a:rPr lang="en-US" sz="900" b="1" u="none" strike="noStrike" dirty="0">
                          <a:effectLst/>
                        </a:rPr>
                        <a:t>Match</a:t>
                      </a:r>
                      <a:endParaRPr lang="en-US" sz="900" b="1" i="0" u="none" strike="noStrike" dirty="0">
                        <a:solidFill>
                          <a:srgbClr val="FFFFFF"/>
                        </a:solidFill>
                        <a:effectLst/>
                        <a:latin typeface="Calibri"/>
                      </a:endParaRPr>
                    </a:p>
                  </a:txBody>
                  <a:tcPr marL="4245" marR="4245" marT="4245" marB="0" anchor="b"/>
                </a:tc>
                <a:tc>
                  <a:txBody>
                    <a:bodyPr/>
                    <a:lstStyle/>
                    <a:p>
                      <a:pPr algn="ctr" fontAlgn="b"/>
                      <a:r>
                        <a:rPr lang="en-US" sz="900" b="1" u="none" strike="noStrike" dirty="0">
                          <a:effectLst/>
                        </a:rPr>
                        <a:t>Amount Requested from ODA</a:t>
                      </a:r>
                      <a:endParaRPr lang="en-US" sz="900" b="1" i="0" u="none" strike="noStrike" dirty="0">
                        <a:solidFill>
                          <a:srgbClr val="FFFFFF"/>
                        </a:solidFill>
                        <a:effectLst/>
                        <a:latin typeface="Calibri"/>
                      </a:endParaRPr>
                    </a:p>
                  </a:txBody>
                  <a:tcPr marL="4245" marR="4245" marT="4245" marB="0" anchor="b"/>
                </a:tc>
                <a:tc>
                  <a:txBody>
                    <a:bodyPr/>
                    <a:lstStyle/>
                    <a:p>
                      <a:pPr algn="ctr" fontAlgn="b"/>
                      <a:r>
                        <a:rPr lang="en-US" sz="900" b="1" u="none" strike="noStrike" dirty="0">
                          <a:effectLst/>
                        </a:rPr>
                        <a:t>Total Project Cost</a:t>
                      </a:r>
                      <a:endParaRPr lang="en-US" sz="900" b="1" i="0" u="none" strike="noStrike" dirty="0">
                        <a:solidFill>
                          <a:srgbClr val="FFFFFF"/>
                        </a:solidFill>
                        <a:effectLst/>
                        <a:latin typeface="Calibri"/>
                      </a:endParaRPr>
                    </a:p>
                  </a:txBody>
                  <a:tcPr marL="4245" marR="4245" marT="4245" marB="0" anchor="b"/>
                </a:tc>
              </a:tr>
              <a:tr h="221588">
                <a:tc>
                  <a:txBody>
                    <a:bodyPr/>
                    <a:lstStyle/>
                    <a:p>
                      <a:pPr algn="ctr" fontAlgn="b"/>
                      <a:r>
                        <a:rPr lang="en-US" sz="1000" u="none" strike="noStrike">
                          <a:effectLst/>
                        </a:rPr>
                        <a:t>25</a:t>
                      </a:r>
                      <a:endParaRPr lang="en-US" sz="1000" b="1" i="0" u="none" strike="noStrike">
                        <a:solidFill>
                          <a:srgbClr val="000000"/>
                        </a:solidFill>
                        <a:effectLst/>
                        <a:latin typeface="Calibri"/>
                      </a:endParaRPr>
                    </a:p>
                  </a:txBody>
                  <a:tcPr marL="4245" marR="4245" marT="4245" marB="0" anchor="b"/>
                </a:tc>
                <a:tc>
                  <a:txBody>
                    <a:bodyPr/>
                    <a:lstStyle/>
                    <a:p>
                      <a:pPr algn="l" fontAlgn="b"/>
                      <a:r>
                        <a:rPr lang="en-US" sz="1000" u="none" strike="noStrike" dirty="0">
                          <a:effectLst/>
                        </a:rPr>
                        <a:t>Hobby Field</a:t>
                      </a:r>
                      <a:endParaRPr lang="en-US" sz="1000" b="0" i="0" u="none" strike="noStrike" dirty="0">
                        <a:solidFill>
                          <a:srgbClr val="000000"/>
                        </a:solidFill>
                        <a:effectLst/>
                        <a:latin typeface="Calibri"/>
                      </a:endParaRPr>
                    </a:p>
                  </a:txBody>
                  <a:tcPr marL="4245" marR="4245" marT="4245" marB="0" anchor="b"/>
                </a:tc>
                <a:tc>
                  <a:txBody>
                    <a:bodyPr/>
                    <a:lstStyle/>
                    <a:p>
                      <a:pPr algn="l" fontAlgn="b"/>
                      <a:r>
                        <a:rPr lang="en-US" sz="1000" u="none" strike="noStrike" dirty="0">
                          <a:effectLst/>
                        </a:rPr>
                        <a:t>Airport Improvements - Emergency Operations Center - Multi-Purpose STEM\Educational Facility</a:t>
                      </a:r>
                      <a:endParaRPr lang="en-US" sz="1000" b="0" i="0" u="none" strike="noStrike" dirty="0">
                        <a:solidFill>
                          <a:srgbClr val="000000"/>
                        </a:solidFill>
                        <a:effectLst/>
                        <a:latin typeface="Calibri"/>
                      </a:endParaRPr>
                    </a:p>
                  </a:txBody>
                  <a:tcPr marL="4245" marR="4245" marT="4245" marB="0" anchor="b"/>
                </a:tc>
                <a:tc>
                  <a:txBody>
                    <a:bodyPr/>
                    <a:lstStyle/>
                    <a:p>
                      <a:pPr algn="r" fontAlgn="b"/>
                      <a:r>
                        <a:rPr lang="en-US" sz="1000" u="none" strike="noStrike" dirty="0">
                          <a:effectLst/>
                        </a:rPr>
                        <a:t>$16,667</a:t>
                      </a:r>
                      <a:endParaRPr lang="en-US" sz="1000" b="0" i="0" u="none" strike="noStrike" dirty="0">
                        <a:solidFill>
                          <a:srgbClr val="000000"/>
                        </a:solidFill>
                        <a:effectLst/>
                        <a:latin typeface="Calibri"/>
                      </a:endParaRPr>
                    </a:p>
                  </a:txBody>
                  <a:tcPr marL="4245" marR="4245" marT="4245" marB="0" anchor="b"/>
                </a:tc>
                <a:tc>
                  <a:txBody>
                    <a:bodyPr/>
                    <a:lstStyle/>
                    <a:p>
                      <a:pPr algn="r" fontAlgn="b"/>
                      <a:r>
                        <a:rPr lang="en-US" sz="1000" u="none" strike="noStrike">
                          <a:effectLst/>
                        </a:rPr>
                        <a:t>$150,000</a:t>
                      </a:r>
                      <a:endParaRPr lang="en-US" sz="1000" b="0" i="0" u="none" strike="noStrike">
                        <a:solidFill>
                          <a:srgbClr val="000000"/>
                        </a:solidFill>
                        <a:effectLst/>
                        <a:latin typeface="Calibri"/>
                      </a:endParaRPr>
                    </a:p>
                  </a:txBody>
                  <a:tcPr marL="4245" marR="4245" marT="4245" marB="0" anchor="b"/>
                </a:tc>
                <a:tc>
                  <a:txBody>
                    <a:bodyPr/>
                    <a:lstStyle/>
                    <a:p>
                      <a:pPr algn="r" fontAlgn="b"/>
                      <a:r>
                        <a:rPr lang="en-US" sz="1000" u="none" strike="noStrike">
                          <a:effectLst/>
                        </a:rPr>
                        <a:t>$166,667</a:t>
                      </a:r>
                      <a:endParaRPr lang="en-US" sz="1000" b="0" i="0" u="none" strike="noStrike">
                        <a:solidFill>
                          <a:srgbClr val="000000"/>
                        </a:solidFill>
                        <a:effectLst/>
                        <a:latin typeface="Calibri"/>
                      </a:endParaRPr>
                    </a:p>
                  </a:txBody>
                  <a:tcPr marL="4245" marR="4245" marT="4245" marB="0" anchor="b"/>
                </a:tc>
              </a:tr>
              <a:tr h="127349">
                <a:tc>
                  <a:txBody>
                    <a:bodyPr/>
                    <a:lstStyle/>
                    <a:p>
                      <a:pPr algn="ctr" fontAlgn="b"/>
                      <a:r>
                        <a:rPr lang="en-US" sz="1000" u="none" strike="noStrike" dirty="0">
                          <a:effectLst/>
                        </a:rPr>
                        <a:t>26</a:t>
                      </a:r>
                      <a:endParaRPr lang="en-US" sz="1000" b="1" i="0" u="none" strike="noStrike" dirty="0">
                        <a:solidFill>
                          <a:srgbClr val="000000"/>
                        </a:solidFill>
                        <a:effectLst/>
                        <a:latin typeface="Calibri"/>
                      </a:endParaRPr>
                    </a:p>
                  </a:txBody>
                  <a:tcPr marL="4245" marR="4245" marT="4245" marB="0" anchor="b"/>
                </a:tc>
                <a:tc>
                  <a:txBody>
                    <a:bodyPr/>
                    <a:lstStyle/>
                    <a:p>
                      <a:pPr algn="l" fontAlgn="b"/>
                      <a:r>
                        <a:rPr lang="en-US" sz="1000" u="none" strike="noStrike">
                          <a:effectLst/>
                        </a:rPr>
                        <a:t>Newport Municipal Airport</a:t>
                      </a:r>
                      <a:endParaRPr lang="en-US" sz="1000" b="0" i="0" u="none" strike="noStrike">
                        <a:solidFill>
                          <a:srgbClr val="000000"/>
                        </a:solidFill>
                        <a:effectLst/>
                        <a:latin typeface="Calibri"/>
                      </a:endParaRPr>
                    </a:p>
                  </a:txBody>
                  <a:tcPr marL="4245" marR="4245" marT="4245" marB="0" anchor="b"/>
                </a:tc>
                <a:tc>
                  <a:txBody>
                    <a:bodyPr/>
                    <a:lstStyle/>
                    <a:p>
                      <a:pPr algn="l" fontAlgn="b"/>
                      <a:r>
                        <a:rPr lang="en-US" sz="1000" u="none" strike="noStrike">
                          <a:effectLst/>
                        </a:rPr>
                        <a:t>CSZ Airport Resiliency Emergency Solar Power/Battery Storage System</a:t>
                      </a:r>
                      <a:endParaRPr lang="en-US" sz="1000" b="0" i="0" u="none" strike="noStrike">
                        <a:solidFill>
                          <a:srgbClr val="000000"/>
                        </a:solidFill>
                        <a:effectLst/>
                        <a:latin typeface="Calibri"/>
                      </a:endParaRPr>
                    </a:p>
                  </a:txBody>
                  <a:tcPr marL="4245" marR="4245" marT="4245" marB="0" anchor="b"/>
                </a:tc>
                <a:tc>
                  <a:txBody>
                    <a:bodyPr/>
                    <a:lstStyle/>
                    <a:p>
                      <a:pPr algn="r" fontAlgn="b"/>
                      <a:r>
                        <a:rPr lang="en-US" sz="1000" u="none" strike="noStrike">
                          <a:effectLst/>
                        </a:rPr>
                        <a:t>$45,000</a:t>
                      </a:r>
                      <a:endParaRPr lang="en-US" sz="1000" b="0" i="0" u="none" strike="noStrike">
                        <a:solidFill>
                          <a:srgbClr val="000000"/>
                        </a:solidFill>
                        <a:effectLst/>
                        <a:latin typeface="Calibri"/>
                      </a:endParaRPr>
                    </a:p>
                  </a:txBody>
                  <a:tcPr marL="4245" marR="4245" marT="4245" marB="0" anchor="b"/>
                </a:tc>
                <a:tc>
                  <a:txBody>
                    <a:bodyPr/>
                    <a:lstStyle/>
                    <a:p>
                      <a:pPr algn="r" fontAlgn="b"/>
                      <a:r>
                        <a:rPr lang="en-US" sz="1000" u="none" strike="noStrike">
                          <a:effectLst/>
                        </a:rPr>
                        <a:t>$45,000</a:t>
                      </a:r>
                      <a:endParaRPr lang="en-US" sz="1000" b="0" i="0" u="none" strike="noStrike">
                        <a:solidFill>
                          <a:srgbClr val="000000"/>
                        </a:solidFill>
                        <a:effectLst/>
                        <a:latin typeface="Calibri"/>
                      </a:endParaRPr>
                    </a:p>
                  </a:txBody>
                  <a:tcPr marL="4245" marR="4245" marT="4245" marB="0" anchor="b"/>
                </a:tc>
                <a:tc>
                  <a:txBody>
                    <a:bodyPr/>
                    <a:lstStyle/>
                    <a:p>
                      <a:pPr algn="r" fontAlgn="b"/>
                      <a:r>
                        <a:rPr lang="en-US" sz="1000" u="none" strike="noStrike">
                          <a:effectLst/>
                        </a:rPr>
                        <a:t>$90,000</a:t>
                      </a:r>
                      <a:endParaRPr lang="en-US" sz="1000" b="0" i="0" u="none" strike="noStrike">
                        <a:solidFill>
                          <a:srgbClr val="000000"/>
                        </a:solidFill>
                        <a:effectLst/>
                        <a:latin typeface="Calibri"/>
                      </a:endParaRPr>
                    </a:p>
                  </a:txBody>
                  <a:tcPr marL="4245" marR="4245" marT="4245" marB="0" anchor="b"/>
                </a:tc>
              </a:tr>
              <a:tr h="127349">
                <a:tc>
                  <a:txBody>
                    <a:bodyPr/>
                    <a:lstStyle/>
                    <a:p>
                      <a:pPr algn="ctr" fontAlgn="b"/>
                      <a:r>
                        <a:rPr lang="en-US" sz="1000" u="none" strike="noStrike">
                          <a:effectLst/>
                        </a:rPr>
                        <a:t>27</a:t>
                      </a:r>
                      <a:endParaRPr lang="en-US" sz="1000" b="1" i="0" u="none" strike="noStrike">
                        <a:solidFill>
                          <a:srgbClr val="000000"/>
                        </a:solidFill>
                        <a:effectLst/>
                        <a:latin typeface="Calibri"/>
                      </a:endParaRPr>
                    </a:p>
                  </a:txBody>
                  <a:tcPr marL="4245" marR="4245" marT="4245" marB="0" anchor="b"/>
                </a:tc>
                <a:tc>
                  <a:txBody>
                    <a:bodyPr/>
                    <a:lstStyle/>
                    <a:p>
                      <a:pPr algn="l" fontAlgn="b"/>
                      <a:r>
                        <a:rPr lang="en-US" sz="1000" u="none" strike="noStrike">
                          <a:effectLst/>
                        </a:rPr>
                        <a:t>Tillamook Airport</a:t>
                      </a:r>
                      <a:endParaRPr lang="en-US" sz="1000" b="0" i="0" u="none" strike="noStrike">
                        <a:solidFill>
                          <a:srgbClr val="000000"/>
                        </a:solidFill>
                        <a:effectLst/>
                        <a:latin typeface="Calibri"/>
                      </a:endParaRPr>
                    </a:p>
                  </a:txBody>
                  <a:tcPr marL="4245" marR="4245" marT="4245" marB="0" anchor="b"/>
                </a:tc>
                <a:tc>
                  <a:txBody>
                    <a:bodyPr/>
                    <a:lstStyle/>
                    <a:p>
                      <a:pPr algn="l" fontAlgn="b"/>
                      <a:r>
                        <a:rPr lang="en-US" sz="1000" u="none" strike="noStrike" dirty="0">
                          <a:effectLst/>
                        </a:rPr>
                        <a:t>Dedicated Helicopter Terminal Operations Area Paving</a:t>
                      </a:r>
                      <a:endParaRPr lang="en-US" sz="1000" b="0" i="0" u="none" strike="noStrike" dirty="0">
                        <a:solidFill>
                          <a:srgbClr val="000000"/>
                        </a:solidFill>
                        <a:effectLst/>
                        <a:latin typeface="Calibri"/>
                      </a:endParaRPr>
                    </a:p>
                  </a:txBody>
                  <a:tcPr marL="4245" marR="4245" marT="4245" marB="0" anchor="b"/>
                </a:tc>
                <a:tc>
                  <a:txBody>
                    <a:bodyPr/>
                    <a:lstStyle/>
                    <a:p>
                      <a:pPr algn="r" fontAlgn="b"/>
                      <a:r>
                        <a:rPr lang="en-US" sz="1000" u="none" strike="noStrike">
                          <a:effectLst/>
                        </a:rPr>
                        <a:t>$15,000</a:t>
                      </a:r>
                      <a:endParaRPr lang="en-US" sz="1000" b="0" i="0" u="none" strike="noStrike">
                        <a:solidFill>
                          <a:srgbClr val="000000"/>
                        </a:solidFill>
                        <a:effectLst/>
                        <a:latin typeface="Calibri"/>
                      </a:endParaRPr>
                    </a:p>
                  </a:txBody>
                  <a:tcPr marL="4245" marR="4245" marT="4245" marB="0" anchor="b"/>
                </a:tc>
                <a:tc>
                  <a:txBody>
                    <a:bodyPr/>
                    <a:lstStyle/>
                    <a:p>
                      <a:pPr algn="r" fontAlgn="b"/>
                      <a:r>
                        <a:rPr lang="en-US" sz="1000" u="none" strike="noStrike">
                          <a:effectLst/>
                        </a:rPr>
                        <a:t>$135,000</a:t>
                      </a:r>
                      <a:endParaRPr lang="en-US" sz="1000" b="0" i="0" u="none" strike="noStrike">
                        <a:solidFill>
                          <a:srgbClr val="000000"/>
                        </a:solidFill>
                        <a:effectLst/>
                        <a:latin typeface="Calibri"/>
                      </a:endParaRPr>
                    </a:p>
                  </a:txBody>
                  <a:tcPr marL="4245" marR="4245" marT="4245" marB="0" anchor="b"/>
                </a:tc>
                <a:tc>
                  <a:txBody>
                    <a:bodyPr/>
                    <a:lstStyle/>
                    <a:p>
                      <a:pPr algn="r" fontAlgn="b"/>
                      <a:r>
                        <a:rPr lang="en-US" sz="1000" u="none" strike="noStrike">
                          <a:effectLst/>
                        </a:rPr>
                        <a:t>$150,000</a:t>
                      </a:r>
                      <a:endParaRPr lang="en-US" sz="1000" b="0" i="0" u="none" strike="noStrike">
                        <a:solidFill>
                          <a:srgbClr val="000000"/>
                        </a:solidFill>
                        <a:effectLst/>
                        <a:latin typeface="Calibri"/>
                      </a:endParaRPr>
                    </a:p>
                  </a:txBody>
                  <a:tcPr marL="4245" marR="4245" marT="4245" marB="0" anchor="b"/>
                </a:tc>
              </a:tr>
              <a:tr h="221588">
                <a:tc>
                  <a:txBody>
                    <a:bodyPr/>
                    <a:lstStyle/>
                    <a:p>
                      <a:pPr algn="ctr" fontAlgn="b"/>
                      <a:r>
                        <a:rPr lang="en-US" sz="1000" u="none" strike="noStrike">
                          <a:effectLst/>
                        </a:rPr>
                        <a:t>28</a:t>
                      </a:r>
                      <a:endParaRPr lang="en-US" sz="1000" b="1" i="0" u="none" strike="noStrike">
                        <a:solidFill>
                          <a:srgbClr val="000000"/>
                        </a:solidFill>
                        <a:effectLst/>
                        <a:latin typeface="Calibri"/>
                      </a:endParaRPr>
                    </a:p>
                  </a:txBody>
                  <a:tcPr marL="4245" marR="4245" marT="4245" marB="0" anchor="b"/>
                </a:tc>
                <a:tc>
                  <a:txBody>
                    <a:bodyPr/>
                    <a:lstStyle/>
                    <a:p>
                      <a:pPr algn="l" fontAlgn="b"/>
                      <a:r>
                        <a:rPr lang="en-US" sz="1000" u="none" strike="noStrike">
                          <a:effectLst/>
                        </a:rPr>
                        <a:t>Hobby Field</a:t>
                      </a:r>
                      <a:endParaRPr lang="en-US" sz="1000" b="0" i="0" u="none" strike="noStrike">
                        <a:solidFill>
                          <a:srgbClr val="000000"/>
                        </a:solidFill>
                        <a:effectLst/>
                        <a:latin typeface="Calibri"/>
                      </a:endParaRPr>
                    </a:p>
                  </a:txBody>
                  <a:tcPr marL="4245" marR="4245" marT="4245" marB="0" anchor="b"/>
                </a:tc>
                <a:tc>
                  <a:txBody>
                    <a:bodyPr/>
                    <a:lstStyle/>
                    <a:p>
                      <a:pPr algn="l" fontAlgn="b"/>
                      <a:r>
                        <a:rPr lang="en-US" sz="1000" u="none" strike="noStrike">
                          <a:effectLst/>
                        </a:rPr>
                        <a:t>Airport Improvements - Emergency Stand-by Generator with Automatic Power Transfer Switch</a:t>
                      </a:r>
                      <a:endParaRPr lang="en-US" sz="1000" b="0" i="0" u="none" strike="noStrike">
                        <a:solidFill>
                          <a:srgbClr val="000000"/>
                        </a:solidFill>
                        <a:effectLst/>
                        <a:latin typeface="Calibri"/>
                      </a:endParaRPr>
                    </a:p>
                  </a:txBody>
                  <a:tcPr marL="4245" marR="4245" marT="4245" marB="0" anchor="b"/>
                </a:tc>
                <a:tc>
                  <a:txBody>
                    <a:bodyPr/>
                    <a:lstStyle/>
                    <a:p>
                      <a:pPr algn="r" fontAlgn="b"/>
                      <a:r>
                        <a:rPr lang="en-US" sz="1000" u="none" strike="noStrike">
                          <a:effectLst/>
                        </a:rPr>
                        <a:t>$16,666</a:t>
                      </a:r>
                      <a:endParaRPr lang="en-US" sz="1000" b="0" i="0" u="none" strike="noStrike">
                        <a:solidFill>
                          <a:srgbClr val="000000"/>
                        </a:solidFill>
                        <a:effectLst/>
                        <a:latin typeface="Calibri"/>
                      </a:endParaRPr>
                    </a:p>
                  </a:txBody>
                  <a:tcPr marL="4245" marR="4245" marT="4245" marB="0" anchor="b"/>
                </a:tc>
                <a:tc>
                  <a:txBody>
                    <a:bodyPr/>
                    <a:lstStyle/>
                    <a:p>
                      <a:pPr algn="r" fontAlgn="b"/>
                      <a:r>
                        <a:rPr lang="en-US" sz="1000" u="none" strike="noStrike">
                          <a:effectLst/>
                        </a:rPr>
                        <a:t>$150,000</a:t>
                      </a:r>
                      <a:endParaRPr lang="en-US" sz="1000" b="0" i="0" u="none" strike="noStrike">
                        <a:solidFill>
                          <a:srgbClr val="000000"/>
                        </a:solidFill>
                        <a:effectLst/>
                        <a:latin typeface="Calibri"/>
                      </a:endParaRPr>
                    </a:p>
                  </a:txBody>
                  <a:tcPr marL="4245" marR="4245" marT="4245" marB="0" anchor="b"/>
                </a:tc>
                <a:tc>
                  <a:txBody>
                    <a:bodyPr/>
                    <a:lstStyle/>
                    <a:p>
                      <a:pPr algn="r" fontAlgn="b"/>
                      <a:r>
                        <a:rPr lang="en-US" sz="1000" u="none" strike="noStrike">
                          <a:effectLst/>
                        </a:rPr>
                        <a:t>$166,666</a:t>
                      </a:r>
                      <a:endParaRPr lang="en-US" sz="1000" b="0" i="0" u="none" strike="noStrike">
                        <a:solidFill>
                          <a:srgbClr val="000000"/>
                        </a:solidFill>
                        <a:effectLst/>
                        <a:latin typeface="Calibri"/>
                      </a:endParaRPr>
                    </a:p>
                  </a:txBody>
                  <a:tcPr marL="4245" marR="4245" marT="4245" marB="0" anchor="b"/>
                </a:tc>
              </a:tr>
              <a:tr h="127349">
                <a:tc>
                  <a:txBody>
                    <a:bodyPr/>
                    <a:lstStyle/>
                    <a:p>
                      <a:pPr algn="ctr" fontAlgn="b"/>
                      <a:r>
                        <a:rPr lang="en-US" sz="1000" u="none" strike="noStrike">
                          <a:effectLst/>
                        </a:rPr>
                        <a:t>29</a:t>
                      </a:r>
                      <a:endParaRPr lang="en-US" sz="1000" b="1" i="0" u="none" strike="noStrike">
                        <a:solidFill>
                          <a:srgbClr val="000000"/>
                        </a:solidFill>
                        <a:effectLst/>
                        <a:latin typeface="Calibri"/>
                      </a:endParaRPr>
                    </a:p>
                  </a:txBody>
                  <a:tcPr marL="4245" marR="4245" marT="4245" marB="0" anchor="b"/>
                </a:tc>
                <a:tc>
                  <a:txBody>
                    <a:bodyPr/>
                    <a:lstStyle/>
                    <a:p>
                      <a:pPr algn="l" fontAlgn="b"/>
                      <a:r>
                        <a:rPr lang="en-US" sz="1000" u="none" strike="noStrike">
                          <a:effectLst/>
                        </a:rPr>
                        <a:t>Scappoose Industrial Airpark</a:t>
                      </a:r>
                      <a:endParaRPr lang="en-US" sz="1000" b="0" i="0" u="none" strike="noStrike">
                        <a:solidFill>
                          <a:srgbClr val="000000"/>
                        </a:solidFill>
                        <a:effectLst/>
                        <a:latin typeface="Calibri"/>
                      </a:endParaRPr>
                    </a:p>
                  </a:txBody>
                  <a:tcPr marL="4245" marR="4245" marT="4245" marB="0" anchor="b"/>
                </a:tc>
                <a:tc>
                  <a:txBody>
                    <a:bodyPr/>
                    <a:lstStyle/>
                    <a:p>
                      <a:pPr algn="l" fontAlgn="b"/>
                      <a:r>
                        <a:rPr lang="en-US" sz="1000" u="none" strike="noStrike">
                          <a:effectLst/>
                        </a:rPr>
                        <a:t>Seismic Resiliency Plan for the Scappoose Industrial Airpark</a:t>
                      </a:r>
                      <a:endParaRPr lang="en-US" sz="1000" b="0" i="0" u="none" strike="noStrike">
                        <a:solidFill>
                          <a:srgbClr val="000000"/>
                        </a:solidFill>
                        <a:effectLst/>
                        <a:latin typeface="Calibri"/>
                      </a:endParaRPr>
                    </a:p>
                  </a:txBody>
                  <a:tcPr marL="4245" marR="4245" marT="4245" marB="0" anchor="b"/>
                </a:tc>
                <a:tc>
                  <a:txBody>
                    <a:bodyPr/>
                    <a:lstStyle/>
                    <a:p>
                      <a:pPr algn="r" fontAlgn="b"/>
                      <a:r>
                        <a:rPr lang="en-US" sz="1000" u="none" strike="noStrike">
                          <a:effectLst/>
                        </a:rPr>
                        <a:t>$26,868</a:t>
                      </a:r>
                      <a:endParaRPr lang="en-US" sz="1000" b="0" i="0" u="none" strike="noStrike">
                        <a:solidFill>
                          <a:srgbClr val="000000"/>
                        </a:solidFill>
                        <a:effectLst/>
                        <a:latin typeface="Calibri"/>
                      </a:endParaRPr>
                    </a:p>
                  </a:txBody>
                  <a:tcPr marL="4245" marR="4245" marT="4245" marB="0" anchor="b"/>
                </a:tc>
                <a:tc>
                  <a:txBody>
                    <a:bodyPr/>
                    <a:lstStyle/>
                    <a:p>
                      <a:pPr algn="r" fontAlgn="b"/>
                      <a:r>
                        <a:rPr lang="en-US" sz="1000" u="none" strike="noStrike">
                          <a:effectLst/>
                        </a:rPr>
                        <a:t>$80,603</a:t>
                      </a:r>
                      <a:endParaRPr lang="en-US" sz="1000" b="0" i="0" u="none" strike="noStrike">
                        <a:solidFill>
                          <a:srgbClr val="000000"/>
                        </a:solidFill>
                        <a:effectLst/>
                        <a:latin typeface="Calibri"/>
                      </a:endParaRPr>
                    </a:p>
                  </a:txBody>
                  <a:tcPr marL="4245" marR="4245" marT="4245" marB="0" anchor="b"/>
                </a:tc>
                <a:tc>
                  <a:txBody>
                    <a:bodyPr/>
                    <a:lstStyle/>
                    <a:p>
                      <a:pPr algn="r" fontAlgn="b"/>
                      <a:r>
                        <a:rPr lang="en-US" sz="1000" u="none" strike="noStrike">
                          <a:effectLst/>
                        </a:rPr>
                        <a:t>$107,470</a:t>
                      </a:r>
                      <a:endParaRPr lang="en-US" sz="1000" b="0" i="0" u="none" strike="noStrike">
                        <a:solidFill>
                          <a:srgbClr val="000000"/>
                        </a:solidFill>
                        <a:effectLst/>
                        <a:latin typeface="Calibri"/>
                      </a:endParaRPr>
                    </a:p>
                  </a:txBody>
                  <a:tcPr marL="4245" marR="4245" marT="4245" marB="0" anchor="b"/>
                </a:tc>
              </a:tr>
              <a:tr h="127349">
                <a:tc>
                  <a:txBody>
                    <a:bodyPr/>
                    <a:lstStyle/>
                    <a:p>
                      <a:pPr algn="ctr" fontAlgn="b"/>
                      <a:r>
                        <a:rPr lang="en-US" sz="1000" u="none" strike="noStrike">
                          <a:effectLst/>
                        </a:rPr>
                        <a:t>30</a:t>
                      </a:r>
                      <a:endParaRPr lang="en-US" sz="1000" b="1" i="0" u="none" strike="noStrike">
                        <a:solidFill>
                          <a:srgbClr val="000000"/>
                        </a:solidFill>
                        <a:effectLst/>
                        <a:latin typeface="Calibri"/>
                      </a:endParaRPr>
                    </a:p>
                  </a:txBody>
                  <a:tcPr marL="4245" marR="4245" marT="4245" marB="0" anchor="b"/>
                </a:tc>
                <a:tc>
                  <a:txBody>
                    <a:bodyPr/>
                    <a:lstStyle/>
                    <a:p>
                      <a:pPr algn="l" fontAlgn="b"/>
                      <a:r>
                        <a:rPr lang="en-US" sz="1000" u="none" strike="noStrike">
                          <a:effectLst/>
                        </a:rPr>
                        <a:t>Newport Municipal Airport</a:t>
                      </a:r>
                      <a:endParaRPr lang="en-US" sz="1000" b="0" i="0" u="none" strike="noStrike">
                        <a:solidFill>
                          <a:srgbClr val="000000"/>
                        </a:solidFill>
                        <a:effectLst/>
                        <a:latin typeface="Calibri"/>
                      </a:endParaRPr>
                    </a:p>
                  </a:txBody>
                  <a:tcPr marL="4245" marR="4245" marT="4245" marB="0" anchor="b"/>
                </a:tc>
                <a:tc>
                  <a:txBody>
                    <a:bodyPr/>
                    <a:lstStyle/>
                    <a:p>
                      <a:pPr algn="l" fontAlgn="b"/>
                      <a:r>
                        <a:rPr lang="en-US" sz="1000" u="none" strike="noStrike">
                          <a:effectLst/>
                        </a:rPr>
                        <a:t>CSZ Airport Resiliency Emergency Generator (100LL)</a:t>
                      </a:r>
                      <a:endParaRPr lang="en-US" sz="1000" b="0" i="0" u="none" strike="noStrike">
                        <a:solidFill>
                          <a:srgbClr val="000000"/>
                        </a:solidFill>
                        <a:effectLst/>
                        <a:latin typeface="Calibri"/>
                      </a:endParaRPr>
                    </a:p>
                  </a:txBody>
                  <a:tcPr marL="4245" marR="4245" marT="4245" marB="0" anchor="b"/>
                </a:tc>
                <a:tc>
                  <a:txBody>
                    <a:bodyPr/>
                    <a:lstStyle/>
                    <a:p>
                      <a:pPr algn="r" fontAlgn="b"/>
                      <a:r>
                        <a:rPr lang="en-US" sz="1000" u="none" strike="noStrike">
                          <a:effectLst/>
                        </a:rPr>
                        <a:t>$150,000</a:t>
                      </a:r>
                      <a:endParaRPr lang="en-US" sz="1000" b="0" i="0" u="none" strike="noStrike">
                        <a:solidFill>
                          <a:srgbClr val="000000"/>
                        </a:solidFill>
                        <a:effectLst/>
                        <a:latin typeface="Calibri"/>
                      </a:endParaRPr>
                    </a:p>
                  </a:txBody>
                  <a:tcPr marL="4245" marR="4245" marT="4245" marB="0" anchor="b"/>
                </a:tc>
                <a:tc>
                  <a:txBody>
                    <a:bodyPr/>
                    <a:lstStyle/>
                    <a:p>
                      <a:pPr algn="r" fontAlgn="b"/>
                      <a:r>
                        <a:rPr lang="en-US" sz="1000" u="none" strike="noStrike">
                          <a:effectLst/>
                        </a:rPr>
                        <a:t>$150,000</a:t>
                      </a:r>
                      <a:endParaRPr lang="en-US" sz="1000" b="0" i="0" u="none" strike="noStrike">
                        <a:solidFill>
                          <a:srgbClr val="000000"/>
                        </a:solidFill>
                        <a:effectLst/>
                        <a:latin typeface="Calibri"/>
                      </a:endParaRPr>
                    </a:p>
                  </a:txBody>
                  <a:tcPr marL="4245" marR="4245" marT="4245" marB="0" anchor="b"/>
                </a:tc>
                <a:tc>
                  <a:txBody>
                    <a:bodyPr/>
                    <a:lstStyle/>
                    <a:p>
                      <a:pPr algn="r" fontAlgn="b"/>
                      <a:r>
                        <a:rPr lang="en-US" sz="1000" u="none" strike="noStrike">
                          <a:effectLst/>
                        </a:rPr>
                        <a:t>$300,000</a:t>
                      </a:r>
                      <a:endParaRPr lang="en-US" sz="1000" b="0" i="0" u="none" strike="noStrike">
                        <a:solidFill>
                          <a:srgbClr val="000000"/>
                        </a:solidFill>
                        <a:effectLst/>
                        <a:latin typeface="Calibri"/>
                      </a:endParaRPr>
                    </a:p>
                  </a:txBody>
                  <a:tcPr marL="4245" marR="4245" marT="4245" marB="0" anchor="b"/>
                </a:tc>
              </a:tr>
              <a:tr h="244605">
                <a:tc>
                  <a:txBody>
                    <a:bodyPr/>
                    <a:lstStyle/>
                    <a:p>
                      <a:pPr algn="ctr" fontAlgn="b"/>
                      <a:endParaRPr lang="en-US" sz="1000" b="1" i="0" u="none" strike="noStrike">
                        <a:solidFill>
                          <a:srgbClr val="000000"/>
                        </a:solidFill>
                        <a:effectLst/>
                        <a:latin typeface="Calibri"/>
                      </a:endParaRPr>
                    </a:p>
                  </a:txBody>
                  <a:tcPr marL="4245" marR="4245" marT="4245" marB="0" anchor="b"/>
                </a:tc>
                <a:tc>
                  <a:txBody>
                    <a:bodyPr/>
                    <a:lstStyle/>
                    <a:p>
                      <a:pPr algn="l" fontAlgn="b"/>
                      <a:endParaRPr lang="en-US" sz="1000" b="0" i="0" u="none" strike="noStrike">
                        <a:solidFill>
                          <a:srgbClr val="000000"/>
                        </a:solidFill>
                        <a:effectLst/>
                        <a:latin typeface="Calibri"/>
                      </a:endParaRPr>
                    </a:p>
                  </a:txBody>
                  <a:tcPr marL="4245" marR="4245" marT="4245" marB="0" anchor="b"/>
                </a:tc>
                <a:tc gridSpan="2">
                  <a:txBody>
                    <a:bodyPr/>
                    <a:lstStyle/>
                    <a:p>
                      <a:pPr algn="r" fontAlgn="b"/>
                      <a:r>
                        <a:rPr lang="en-US" sz="1000" b="1" u="none" strike="noStrike" dirty="0">
                          <a:effectLst/>
                        </a:rPr>
                        <a:t>Total Priority II Projects:</a:t>
                      </a:r>
                      <a:endParaRPr lang="en-US" sz="1000" b="1" i="0" u="none" strike="noStrike" dirty="0">
                        <a:solidFill>
                          <a:srgbClr val="000000"/>
                        </a:solidFill>
                        <a:effectLst/>
                        <a:latin typeface="Calibri"/>
                      </a:endParaRPr>
                    </a:p>
                  </a:txBody>
                  <a:tcPr marL="4245" marR="4245" marT="4245" marB="0" anchor="b"/>
                </a:tc>
                <a:tc hMerge="1">
                  <a:txBody>
                    <a:bodyPr/>
                    <a:lstStyle/>
                    <a:p>
                      <a:pPr algn="ctr" fontAlgn="b"/>
                      <a:endParaRPr lang="en-US" sz="1000" b="1" i="0" u="none" strike="noStrike" dirty="0">
                        <a:solidFill>
                          <a:srgbClr val="000000"/>
                        </a:solidFill>
                        <a:effectLst/>
                        <a:latin typeface="Calibri"/>
                      </a:endParaRPr>
                    </a:p>
                  </a:txBody>
                  <a:tcPr marL="4245" marR="4245" marT="4245" marB="0" anchor="b"/>
                </a:tc>
                <a:tc>
                  <a:txBody>
                    <a:bodyPr/>
                    <a:lstStyle/>
                    <a:p>
                      <a:pPr algn="r" fontAlgn="b"/>
                      <a:r>
                        <a:rPr lang="en-US" sz="1000" b="1" u="none" strike="noStrike" dirty="0">
                          <a:effectLst/>
                        </a:rPr>
                        <a:t>$710,603</a:t>
                      </a:r>
                      <a:endParaRPr lang="en-US" sz="1000" b="1" i="0" u="none" strike="noStrike" dirty="0">
                        <a:solidFill>
                          <a:srgbClr val="000000"/>
                        </a:solidFill>
                        <a:effectLst/>
                        <a:latin typeface="Calibri"/>
                      </a:endParaRPr>
                    </a:p>
                  </a:txBody>
                  <a:tcPr marL="4245" marR="4245" marT="4245" marB="0" anchor="b"/>
                </a:tc>
                <a:tc>
                  <a:txBody>
                    <a:bodyPr/>
                    <a:lstStyle/>
                    <a:p>
                      <a:pPr algn="l" fontAlgn="b"/>
                      <a:endParaRPr lang="en-US" sz="1000" b="0" i="0" u="none" strike="noStrike" dirty="0">
                        <a:solidFill>
                          <a:srgbClr val="000000"/>
                        </a:solidFill>
                        <a:effectLst/>
                        <a:latin typeface="Calibri"/>
                      </a:endParaRPr>
                    </a:p>
                  </a:txBody>
                  <a:tcPr marL="4245" marR="4245" marT="4245" marB="0" anchor="b"/>
                </a:tc>
              </a:tr>
            </a:tbl>
          </a:graphicData>
        </a:graphic>
      </p:graphicFrame>
    </p:spTree>
    <p:extLst>
      <p:ext uri="{BB962C8B-B14F-4D97-AF65-F5344CB8AC3E}">
        <p14:creationId xmlns:p14="http://schemas.microsoft.com/office/powerpoint/2010/main" val="264856217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dirty="0" smtClean="0"/>
              <a:t>Priority III Projects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203187002"/>
              </p:ext>
            </p:extLst>
          </p:nvPr>
        </p:nvGraphicFramePr>
        <p:xfrm>
          <a:off x="76200" y="990606"/>
          <a:ext cx="8839199" cy="5688111"/>
        </p:xfrm>
        <a:graphic>
          <a:graphicData uri="http://schemas.openxmlformats.org/drawingml/2006/table">
            <a:tbl>
              <a:tblPr>
                <a:tableStyleId>{5C22544A-7EE6-4342-B048-85BDC9FD1C3A}</a:tableStyleId>
              </a:tblPr>
              <a:tblGrid>
                <a:gridCol w="990915"/>
                <a:gridCol w="1604917"/>
                <a:gridCol w="3423968"/>
                <a:gridCol w="1214483"/>
                <a:gridCol w="650477"/>
                <a:gridCol w="954439"/>
              </a:tblGrid>
              <a:tr h="290208">
                <a:tc>
                  <a:txBody>
                    <a:bodyPr/>
                    <a:lstStyle/>
                    <a:p>
                      <a:pPr algn="l" fontAlgn="b"/>
                      <a:r>
                        <a:rPr lang="en-US" sz="900" b="1" u="none" strike="noStrike" dirty="0">
                          <a:effectLst/>
                        </a:rPr>
                        <a:t>Priority III Projects:</a:t>
                      </a:r>
                      <a:endParaRPr lang="en-US" sz="900" b="1" i="0" u="none" strike="noStrike" dirty="0">
                        <a:solidFill>
                          <a:srgbClr val="000000"/>
                        </a:solidFill>
                        <a:effectLst/>
                        <a:latin typeface="Calibri"/>
                      </a:endParaRPr>
                    </a:p>
                  </a:txBody>
                  <a:tcPr marL="4245" marR="4245" marT="4245" marB="0" anchor="b"/>
                </a:tc>
                <a:tc>
                  <a:txBody>
                    <a:bodyPr/>
                    <a:lstStyle/>
                    <a:p>
                      <a:pPr algn="ctr" fontAlgn="b"/>
                      <a:r>
                        <a:rPr lang="en-US" sz="900" b="1" u="none" strike="noStrike" dirty="0">
                          <a:effectLst/>
                        </a:rPr>
                        <a:t>Airport Name</a:t>
                      </a:r>
                      <a:endParaRPr lang="en-US" sz="900" b="1" i="0" u="none" strike="noStrike" dirty="0">
                        <a:solidFill>
                          <a:srgbClr val="FFFFFF"/>
                        </a:solidFill>
                        <a:effectLst/>
                        <a:latin typeface="Calibri"/>
                      </a:endParaRPr>
                    </a:p>
                  </a:txBody>
                  <a:tcPr marL="4245" marR="4245" marT="4245" marB="0" anchor="b"/>
                </a:tc>
                <a:tc>
                  <a:txBody>
                    <a:bodyPr/>
                    <a:lstStyle/>
                    <a:p>
                      <a:pPr algn="ctr" fontAlgn="b"/>
                      <a:r>
                        <a:rPr lang="en-US" sz="900" b="1" u="none" strike="noStrike" dirty="0">
                          <a:effectLst/>
                        </a:rPr>
                        <a:t>Project Name</a:t>
                      </a:r>
                      <a:endParaRPr lang="en-US" sz="900" b="1" i="0" u="none" strike="noStrike" dirty="0">
                        <a:solidFill>
                          <a:srgbClr val="FFFFFF"/>
                        </a:solidFill>
                        <a:effectLst/>
                        <a:latin typeface="Calibri"/>
                      </a:endParaRPr>
                    </a:p>
                  </a:txBody>
                  <a:tcPr marL="4245" marR="4245" marT="4245" marB="0" anchor="b"/>
                </a:tc>
                <a:tc>
                  <a:txBody>
                    <a:bodyPr/>
                    <a:lstStyle/>
                    <a:p>
                      <a:pPr algn="ctr" fontAlgn="b"/>
                      <a:r>
                        <a:rPr lang="en-US" sz="900" b="1" u="none" strike="noStrike" dirty="0">
                          <a:effectLst/>
                        </a:rPr>
                        <a:t>Match</a:t>
                      </a:r>
                      <a:endParaRPr lang="en-US" sz="900" b="1" i="0" u="none" strike="noStrike" dirty="0">
                        <a:solidFill>
                          <a:srgbClr val="FFFFFF"/>
                        </a:solidFill>
                        <a:effectLst/>
                        <a:latin typeface="Calibri"/>
                      </a:endParaRPr>
                    </a:p>
                  </a:txBody>
                  <a:tcPr marL="4245" marR="4245" marT="4245" marB="0" anchor="b"/>
                </a:tc>
                <a:tc>
                  <a:txBody>
                    <a:bodyPr/>
                    <a:lstStyle/>
                    <a:p>
                      <a:pPr algn="ctr" fontAlgn="b"/>
                      <a:r>
                        <a:rPr lang="en-US" sz="900" b="1" u="none" strike="noStrike" dirty="0">
                          <a:effectLst/>
                        </a:rPr>
                        <a:t>Amount Requested from ODA</a:t>
                      </a:r>
                      <a:endParaRPr lang="en-US" sz="900" b="1" i="0" u="none" strike="noStrike" dirty="0">
                        <a:solidFill>
                          <a:srgbClr val="FFFFFF"/>
                        </a:solidFill>
                        <a:effectLst/>
                        <a:latin typeface="Calibri"/>
                      </a:endParaRPr>
                    </a:p>
                  </a:txBody>
                  <a:tcPr marL="4245" marR="4245" marT="4245" marB="0" anchor="b"/>
                </a:tc>
                <a:tc>
                  <a:txBody>
                    <a:bodyPr/>
                    <a:lstStyle/>
                    <a:p>
                      <a:pPr algn="ctr" fontAlgn="b"/>
                      <a:r>
                        <a:rPr lang="en-US" sz="900" b="1" u="none" strike="noStrike" dirty="0">
                          <a:effectLst/>
                        </a:rPr>
                        <a:t>Total Project Cost</a:t>
                      </a:r>
                      <a:endParaRPr lang="en-US" sz="900" b="1" i="0" u="none" strike="noStrike" dirty="0">
                        <a:solidFill>
                          <a:srgbClr val="FFFFFF"/>
                        </a:solidFill>
                        <a:effectLst/>
                        <a:latin typeface="Calibri"/>
                      </a:endParaRPr>
                    </a:p>
                  </a:txBody>
                  <a:tcPr marL="4245" marR="4245" marT="4245" marB="0" anchor="b"/>
                </a:tc>
              </a:tr>
              <a:tr h="147315">
                <a:tc>
                  <a:txBody>
                    <a:bodyPr/>
                    <a:lstStyle/>
                    <a:p>
                      <a:pPr algn="ctr" fontAlgn="b"/>
                      <a:r>
                        <a:rPr lang="en-US" sz="900" u="none" strike="noStrike">
                          <a:effectLst/>
                        </a:rPr>
                        <a:t>31</a:t>
                      </a:r>
                      <a:endParaRPr lang="en-US" sz="900" b="1" i="0" u="none" strike="noStrike">
                        <a:solidFill>
                          <a:srgbClr val="000000"/>
                        </a:solidFill>
                        <a:effectLst/>
                        <a:latin typeface="Calibri"/>
                      </a:endParaRPr>
                    </a:p>
                  </a:txBody>
                  <a:tcPr marL="4245" marR="4245" marT="4245" marB="0" anchor="b"/>
                </a:tc>
                <a:tc>
                  <a:txBody>
                    <a:bodyPr/>
                    <a:lstStyle/>
                    <a:p>
                      <a:pPr algn="l" fontAlgn="b"/>
                      <a:r>
                        <a:rPr lang="en-US" sz="900" u="none" strike="noStrike">
                          <a:effectLst/>
                        </a:rPr>
                        <a:t>Sisters Eagle Airport</a:t>
                      </a:r>
                      <a:endParaRPr lang="en-US" sz="900" b="0" i="0" u="none" strike="noStrike">
                        <a:solidFill>
                          <a:srgbClr val="000000"/>
                        </a:solidFill>
                        <a:effectLst/>
                        <a:latin typeface="Calibri"/>
                      </a:endParaRPr>
                    </a:p>
                  </a:txBody>
                  <a:tcPr marL="4245" marR="4245" marT="4245" marB="0" anchor="b"/>
                </a:tc>
                <a:tc>
                  <a:txBody>
                    <a:bodyPr/>
                    <a:lstStyle/>
                    <a:p>
                      <a:pPr algn="l" fontAlgn="b"/>
                      <a:r>
                        <a:rPr lang="en-US" sz="900" u="none" strike="noStrike">
                          <a:effectLst/>
                        </a:rPr>
                        <a:t>Infrastructure for Growth - Hangar</a:t>
                      </a:r>
                      <a:endParaRPr lang="en-US" sz="900" b="0" i="0" u="none" strike="noStrike">
                        <a:solidFill>
                          <a:srgbClr val="000000"/>
                        </a:solidFill>
                        <a:effectLst/>
                        <a:latin typeface="Calibri"/>
                      </a:endParaRPr>
                    </a:p>
                  </a:txBody>
                  <a:tcPr marL="4245" marR="4245" marT="4245" marB="0" anchor="b"/>
                </a:tc>
                <a:tc>
                  <a:txBody>
                    <a:bodyPr/>
                    <a:lstStyle/>
                    <a:p>
                      <a:pPr algn="r" fontAlgn="b"/>
                      <a:r>
                        <a:rPr lang="en-US" sz="900" u="none" strike="noStrike">
                          <a:effectLst/>
                        </a:rPr>
                        <a:t>$1,700,000</a:t>
                      </a:r>
                      <a:endParaRPr lang="en-US" sz="900" b="0" i="0" u="none" strike="noStrike">
                        <a:solidFill>
                          <a:srgbClr val="000000"/>
                        </a:solidFill>
                        <a:effectLst/>
                        <a:latin typeface="Calibri"/>
                      </a:endParaRPr>
                    </a:p>
                  </a:txBody>
                  <a:tcPr marL="4245" marR="4245" marT="4245" marB="0" anchor="b"/>
                </a:tc>
                <a:tc>
                  <a:txBody>
                    <a:bodyPr/>
                    <a:lstStyle/>
                    <a:p>
                      <a:pPr algn="r" fontAlgn="b"/>
                      <a:r>
                        <a:rPr lang="en-US" sz="900" u="none" strike="noStrike">
                          <a:effectLst/>
                        </a:rPr>
                        <a:t>$150,000</a:t>
                      </a:r>
                      <a:endParaRPr lang="en-US" sz="900" b="0" i="0" u="none" strike="noStrike">
                        <a:solidFill>
                          <a:srgbClr val="000000"/>
                        </a:solidFill>
                        <a:effectLst/>
                        <a:latin typeface="Calibri"/>
                      </a:endParaRPr>
                    </a:p>
                  </a:txBody>
                  <a:tcPr marL="4245" marR="4245" marT="4245" marB="0" anchor="b"/>
                </a:tc>
                <a:tc>
                  <a:txBody>
                    <a:bodyPr/>
                    <a:lstStyle/>
                    <a:p>
                      <a:pPr algn="r" fontAlgn="b"/>
                      <a:r>
                        <a:rPr lang="en-US" sz="900" u="none" strike="noStrike">
                          <a:effectLst/>
                        </a:rPr>
                        <a:t>$1,850,000</a:t>
                      </a:r>
                      <a:endParaRPr lang="en-US" sz="900" b="0" i="0" u="none" strike="noStrike">
                        <a:solidFill>
                          <a:srgbClr val="000000"/>
                        </a:solidFill>
                        <a:effectLst/>
                        <a:latin typeface="Calibri"/>
                      </a:endParaRPr>
                    </a:p>
                  </a:txBody>
                  <a:tcPr marL="4245" marR="4245" marT="4245" marB="0" anchor="b"/>
                </a:tc>
              </a:tr>
              <a:tr h="147315">
                <a:tc>
                  <a:txBody>
                    <a:bodyPr/>
                    <a:lstStyle/>
                    <a:p>
                      <a:pPr algn="ctr" fontAlgn="b"/>
                      <a:r>
                        <a:rPr lang="en-US" sz="900" u="none" strike="noStrike">
                          <a:effectLst/>
                        </a:rPr>
                        <a:t>32</a:t>
                      </a:r>
                      <a:endParaRPr lang="en-US" sz="900" b="1" i="0" u="none" strike="noStrike">
                        <a:solidFill>
                          <a:srgbClr val="000000"/>
                        </a:solidFill>
                        <a:effectLst/>
                        <a:latin typeface="Calibri"/>
                      </a:endParaRPr>
                    </a:p>
                  </a:txBody>
                  <a:tcPr marL="4245" marR="4245" marT="4245" marB="0" anchor="b"/>
                </a:tc>
                <a:tc>
                  <a:txBody>
                    <a:bodyPr/>
                    <a:lstStyle/>
                    <a:p>
                      <a:pPr algn="l" fontAlgn="b"/>
                      <a:r>
                        <a:rPr lang="en-US" sz="900" u="none" strike="noStrike">
                          <a:effectLst/>
                        </a:rPr>
                        <a:t>Seaside Municipal Airport</a:t>
                      </a:r>
                      <a:endParaRPr lang="en-US" sz="900" b="0" i="0" u="none" strike="noStrike">
                        <a:solidFill>
                          <a:srgbClr val="000000"/>
                        </a:solidFill>
                        <a:effectLst/>
                        <a:latin typeface="Calibri"/>
                      </a:endParaRPr>
                    </a:p>
                  </a:txBody>
                  <a:tcPr marL="4245" marR="4245" marT="4245" marB="0" anchor="b"/>
                </a:tc>
                <a:tc>
                  <a:txBody>
                    <a:bodyPr/>
                    <a:lstStyle/>
                    <a:p>
                      <a:pPr algn="l" fontAlgn="b"/>
                      <a:r>
                        <a:rPr lang="en-US" sz="900" u="none" strike="noStrike">
                          <a:effectLst/>
                        </a:rPr>
                        <a:t>Aviation Weather Cameras</a:t>
                      </a:r>
                      <a:endParaRPr lang="en-US" sz="900" b="0" i="0" u="none" strike="noStrike">
                        <a:solidFill>
                          <a:srgbClr val="000000"/>
                        </a:solidFill>
                        <a:effectLst/>
                        <a:latin typeface="Calibri"/>
                      </a:endParaRPr>
                    </a:p>
                  </a:txBody>
                  <a:tcPr marL="4245" marR="4245" marT="4245" marB="0" anchor="b"/>
                </a:tc>
                <a:tc>
                  <a:txBody>
                    <a:bodyPr/>
                    <a:lstStyle/>
                    <a:p>
                      <a:pPr algn="r" fontAlgn="b"/>
                      <a:r>
                        <a:rPr lang="en-US" sz="900" u="none" strike="noStrike">
                          <a:effectLst/>
                        </a:rPr>
                        <a:t>$2,000</a:t>
                      </a:r>
                      <a:endParaRPr lang="en-US" sz="900" b="0" i="0" u="none" strike="noStrike">
                        <a:solidFill>
                          <a:srgbClr val="000000"/>
                        </a:solidFill>
                        <a:effectLst/>
                        <a:latin typeface="Calibri"/>
                      </a:endParaRPr>
                    </a:p>
                  </a:txBody>
                  <a:tcPr marL="4245" marR="4245" marT="4245" marB="0" anchor="b"/>
                </a:tc>
                <a:tc>
                  <a:txBody>
                    <a:bodyPr/>
                    <a:lstStyle/>
                    <a:p>
                      <a:pPr algn="r" fontAlgn="b"/>
                      <a:r>
                        <a:rPr lang="en-US" sz="900" u="none" strike="noStrike">
                          <a:effectLst/>
                        </a:rPr>
                        <a:t>$18,000</a:t>
                      </a:r>
                      <a:endParaRPr lang="en-US" sz="900" b="0" i="0" u="none" strike="noStrike">
                        <a:solidFill>
                          <a:srgbClr val="000000"/>
                        </a:solidFill>
                        <a:effectLst/>
                        <a:latin typeface="Calibri"/>
                      </a:endParaRPr>
                    </a:p>
                  </a:txBody>
                  <a:tcPr marL="4245" marR="4245" marT="4245" marB="0" anchor="b"/>
                </a:tc>
                <a:tc>
                  <a:txBody>
                    <a:bodyPr/>
                    <a:lstStyle/>
                    <a:p>
                      <a:pPr algn="r" fontAlgn="b"/>
                      <a:r>
                        <a:rPr lang="en-US" sz="900" u="none" strike="noStrike">
                          <a:effectLst/>
                        </a:rPr>
                        <a:t>$20,000</a:t>
                      </a:r>
                      <a:endParaRPr lang="en-US" sz="900" b="0" i="0" u="none" strike="noStrike">
                        <a:solidFill>
                          <a:srgbClr val="000000"/>
                        </a:solidFill>
                        <a:effectLst/>
                        <a:latin typeface="Calibri"/>
                      </a:endParaRPr>
                    </a:p>
                  </a:txBody>
                  <a:tcPr marL="4245" marR="4245" marT="4245" marB="0" anchor="b"/>
                </a:tc>
              </a:tr>
              <a:tr h="147315">
                <a:tc>
                  <a:txBody>
                    <a:bodyPr/>
                    <a:lstStyle/>
                    <a:p>
                      <a:pPr algn="ctr" fontAlgn="b"/>
                      <a:r>
                        <a:rPr lang="en-US" sz="900" u="none" strike="noStrike">
                          <a:effectLst/>
                        </a:rPr>
                        <a:t>33</a:t>
                      </a:r>
                      <a:endParaRPr lang="en-US" sz="900" b="1" i="0" u="none" strike="noStrike">
                        <a:solidFill>
                          <a:srgbClr val="000000"/>
                        </a:solidFill>
                        <a:effectLst/>
                        <a:latin typeface="Calibri"/>
                      </a:endParaRPr>
                    </a:p>
                  </a:txBody>
                  <a:tcPr marL="4245" marR="4245" marT="4245" marB="0" anchor="b"/>
                </a:tc>
                <a:tc>
                  <a:txBody>
                    <a:bodyPr/>
                    <a:lstStyle/>
                    <a:p>
                      <a:pPr algn="l" fontAlgn="b"/>
                      <a:r>
                        <a:rPr lang="en-US" sz="900" u="none" strike="noStrike">
                          <a:effectLst/>
                        </a:rPr>
                        <a:t>Seaside Municipal Airport</a:t>
                      </a:r>
                      <a:endParaRPr lang="en-US" sz="900" b="0" i="0" u="none" strike="noStrike">
                        <a:solidFill>
                          <a:srgbClr val="000000"/>
                        </a:solidFill>
                        <a:effectLst/>
                        <a:latin typeface="Calibri"/>
                      </a:endParaRPr>
                    </a:p>
                  </a:txBody>
                  <a:tcPr marL="4245" marR="4245" marT="4245" marB="0" anchor="b"/>
                </a:tc>
                <a:tc>
                  <a:txBody>
                    <a:bodyPr/>
                    <a:lstStyle/>
                    <a:p>
                      <a:pPr algn="l" fontAlgn="b"/>
                      <a:r>
                        <a:rPr lang="en-US" sz="900" u="none" strike="noStrike">
                          <a:effectLst/>
                        </a:rPr>
                        <a:t>Critical Airport Improvements</a:t>
                      </a:r>
                      <a:endParaRPr lang="en-US" sz="900" b="0" i="0" u="none" strike="noStrike">
                        <a:solidFill>
                          <a:srgbClr val="000000"/>
                        </a:solidFill>
                        <a:effectLst/>
                        <a:latin typeface="Calibri"/>
                      </a:endParaRPr>
                    </a:p>
                  </a:txBody>
                  <a:tcPr marL="4245" marR="4245" marT="4245" marB="0" anchor="b"/>
                </a:tc>
                <a:tc>
                  <a:txBody>
                    <a:bodyPr/>
                    <a:lstStyle/>
                    <a:p>
                      <a:pPr algn="r" fontAlgn="b"/>
                      <a:r>
                        <a:rPr lang="en-US" sz="900" u="none" strike="noStrike">
                          <a:effectLst/>
                        </a:rPr>
                        <a:t>$8,200</a:t>
                      </a:r>
                      <a:endParaRPr lang="en-US" sz="900" b="0" i="0" u="none" strike="noStrike">
                        <a:solidFill>
                          <a:srgbClr val="000000"/>
                        </a:solidFill>
                        <a:effectLst/>
                        <a:latin typeface="Calibri"/>
                      </a:endParaRPr>
                    </a:p>
                  </a:txBody>
                  <a:tcPr marL="4245" marR="4245" marT="4245" marB="0" anchor="b"/>
                </a:tc>
                <a:tc>
                  <a:txBody>
                    <a:bodyPr/>
                    <a:lstStyle/>
                    <a:p>
                      <a:pPr algn="r" fontAlgn="b"/>
                      <a:r>
                        <a:rPr lang="en-US" sz="900" u="none" strike="noStrike">
                          <a:effectLst/>
                        </a:rPr>
                        <a:t>$73,800</a:t>
                      </a:r>
                      <a:endParaRPr lang="en-US" sz="900" b="0" i="0" u="none" strike="noStrike">
                        <a:solidFill>
                          <a:srgbClr val="000000"/>
                        </a:solidFill>
                        <a:effectLst/>
                        <a:latin typeface="Calibri"/>
                      </a:endParaRPr>
                    </a:p>
                  </a:txBody>
                  <a:tcPr marL="4245" marR="4245" marT="4245" marB="0" anchor="b"/>
                </a:tc>
                <a:tc>
                  <a:txBody>
                    <a:bodyPr/>
                    <a:lstStyle/>
                    <a:p>
                      <a:pPr algn="r" fontAlgn="b"/>
                      <a:r>
                        <a:rPr lang="en-US" sz="900" u="none" strike="noStrike">
                          <a:effectLst/>
                        </a:rPr>
                        <a:t>$82,000</a:t>
                      </a:r>
                      <a:endParaRPr lang="en-US" sz="900" b="0" i="0" u="none" strike="noStrike">
                        <a:solidFill>
                          <a:srgbClr val="000000"/>
                        </a:solidFill>
                        <a:effectLst/>
                        <a:latin typeface="Calibri"/>
                      </a:endParaRPr>
                    </a:p>
                  </a:txBody>
                  <a:tcPr marL="4245" marR="4245" marT="4245" marB="0" anchor="b"/>
                </a:tc>
              </a:tr>
              <a:tr h="147315">
                <a:tc>
                  <a:txBody>
                    <a:bodyPr/>
                    <a:lstStyle/>
                    <a:p>
                      <a:pPr algn="ctr" fontAlgn="b"/>
                      <a:r>
                        <a:rPr lang="en-US" sz="900" u="none" strike="noStrike">
                          <a:effectLst/>
                        </a:rPr>
                        <a:t>34</a:t>
                      </a:r>
                      <a:endParaRPr lang="en-US" sz="900" b="1" i="0" u="none" strike="noStrike">
                        <a:solidFill>
                          <a:srgbClr val="000000"/>
                        </a:solidFill>
                        <a:effectLst/>
                        <a:latin typeface="Calibri"/>
                      </a:endParaRPr>
                    </a:p>
                  </a:txBody>
                  <a:tcPr marL="4245" marR="4245" marT="4245" marB="0" anchor="b"/>
                </a:tc>
                <a:tc>
                  <a:txBody>
                    <a:bodyPr/>
                    <a:lstStyle/>
                    <a:p>
                      <a:pPr algn="l" fontAlgn="b"/>
                      <a:r>
                        <a:rPr lang="en-US" sz="900" u="none" strike="noStrike">
                          <a:effectLst/>
                        </a:rPr>
                        <a:t>Sisters Eagle Airport</a:t>
                      </a:r>
                      <a:endParaRPr lang="en-US" sz="900" b="0" i="0" u="none" strike="noStrike">
                        <a:solidFill>
                          <a:srgbClr val="000000"/>
                        </a:solidFill>
                        <a:effectLst/>
                        <a:latin typeface="Calibri"/>
                      </a:endParaRPr>
                    </a:p>
                  </a:txBody>
                  <a:tcPr marL="4245" marR="4245" marT="4245" marB="0" anchor="b"/>
                </a:tc>
                <a:tc>
                  <a:txBody>
                    <a:bodyPr/>
                    <a:lstStyle/>
                    <a:p>
                      <a:pPr algn="l" fontAlgn="b"/>
                      <a:r>
                        <a:rPr lang="en-US" sz="900" u="none" strike="noStrike">
                          <a:effectLst/>
                        </a:rPr>
                        <a:t>Infrastructure for Growth - Water/Building Addition</a:t>
                      </a:r>
                      <a:endParaRPr lang="en-US" sz="900" b="0" i="0" u="none" strike="noStrike">
                        <a:solidFill>
                          <a:srgbClr val="000000"/>
                        </a:solidFill>
                        <a:effectLst/>
                        <a:latin typeface="Calibri"/>
                      </a:endParaRPr>
                    </a:p>
                  </a:txBody>
                  <a:tcPr marL="4245" marR="4245" marT="4245" marB="0" anchor="b"/>
                </a:tc>
                <a:tc>
                  <a:txBody>
                    <a:bodyPr/>
                    <a:lstStyle/>
                    <a:p>
                      <a:pPr algn="r" fontAlgn="b"/>
                      <a:r>
                        <a:rPr lang="en-US" sz="900" u="none" strike="noStrike">
                          <a:effectLst/>
                        </a:rPr>
                        <a:t>$205,000</a:t>
                      </a:r>
                      <a:endParaRPr lang="en-US" sz="900" b="0" i="0" u="none" strike="noStrike">
                        <a:solidFill>
                          <a:srgbClr val="000000"/>
                        </a:solidFill>
                        <a:effectLst/>
                        <a:latin typeface="Calibri"/>
                      </a:endParaRPr>
                    </a:p>
                  </a:txBody>
                  <a:tcPr marL="4245" marR="4245" marT="4245" marB="0" anchor="b"/>
                </a:tc>
                <a:tc>
                  <a:txBody>
                    <a:bodyPr/>
                    <a:lstStyle/>
                    <a:p>
                      <a:pPr algn="r" fontAlgn="b"/>
                      <a:r>
                        <a:rPr lang="en-US" sz="900" u="none" strike="noStrike">
                          <a:effectLst/>
                        </a:rPr>
                        <a:t>$150,000</a:t>
                      </a:r>
                      <a:endParaRPr lang="en-US" sz="900" b="0" i="0" u="none" strike="noStrike">
                        <a:solidFill>
                          <a:srgbClr val="000000"/>
                        </a:solidFill>
                        <a:effectLst/>
                        <a:latin typeface="Calibri"/>
                      </a:endParaRPr>
                    </a:p>
                  </a:txBody>
                  <a:tcPr marL="4245" marR="4245" marT="4245" marB="0" anchor="b"/>
                </a:tc>
                <a:tc>
                  <a:txBody>
                    <a:bodyPr/>
                    <a:lstStyle/>
                    <a:p>
                      <a:pPr algn="r" fontAlgn="b"/>
                      <a:r>
                        <a:rPr lang="en-US" sz="900" u="none" strike="noStrike">
                          <a:effectLst/>
                        </a:rPr>
                        <a:t>$355,000</a:t>
                      </a:r>
                      <a:endParaRPr lang="en-US" sz="900" b="0" i="0" u="none" strike="noStrike">
                        <a:solidFill>
                          <a:srgbClr val="000000"/>
                        </a:solidFill>
                        <a:effectLst/>
                        <a:latin typeface="Calibri"/>
                      </a:endParaRPr>
                    </a:p>
                  </a:txBody>
                  <a:tcPr marL="4245" marR="4245" marT="4245" marB="0" anchor="b"/>
                </a:tc>
              </a:tr>
              <a:tr h="147315">
                <a:tc>
                  <a:txBody>
                    <a:bodyPr/>
                    <a:lstStyle/>
                    <a:p>
                      <a:pPr algn="ctr" fontAlgn="b"/>
                      <a:r>
                        <a:rPr lang="en-US" sz="900" u="none" strike="noStrike">
                          <a:effectLst/>
                        </a:rPr>
                        <a:t>35</a:t>
                      </a:r>
                      <a:endParaRPr lang="en-US" sz="900" b="1" i="0" u="none" strike="noStrike">
                        <a:solidFill>
                          <a:srgbClr val="000000"/>
                        </a:solidFill>
                        <a:effectLst/>
                        <a:latin typeface="Calibri"/>
                      </a:endParaRPr>
                    </a:p>
                  </a:txBody>
                  <a:tcPr marL="4245" marR="4245" marT="4245" marB="0" anchor="b"/>
                </a:tc>
                <a:tc>
                  <a:txBody>
                    <a:bodyPr/>
                    <a:lstStyle/>
                    <a:p>
                      <a:pPr algn="l" fontAlgn="b"/>
                      <a:r>
                        <a:rPr lang="en-US" sz="900" u="none" strike="noStrike">
                          <a:effectLst/>
                        </a:rPr>
                        <a:t>Twin Oaks Airpark</a:t>
                      </a:r>
                      <a:endParaRPr lang="en-US" sz="900" b="0" i="0" u="none" strike="noStrike">
                        <a:solidFill>
                          <a:srgbClr val="000000"/>
                        </a:solidFill>
                        <a:effectLst/>
                        <a:latin typeface="Calibri"/>
                      </a:endParaRPr>
                    </a:p>
                  </a:txBody>
                  <a:tcPr marL="4245" marR="4245" marT="4245" marB="0" anchor="b"/>
                </a:tc>
                <a:tc>
                  <a:txBody>
                    <a:bodyPr/>
                    <a:lstStyle/>
                    <a:p>
                      <a:pPr algn="l" fontAlgn="b"/>
                      <a:r>
                        <a:rPr lang="en-US" sz="900" u="none" strike="noStrike">
                          <a:effectLst/>
                        </a:rPr>
                        <a:t>Taxiway Rehabilitation Airport Access</a:t>
                      </a:r>
                      <a:endParaRPr lang="en-US" sz="900" b="0" i="0" u="none" strike="noStrike">
                        <a:solidFill>
                          <a:srgbClr val="000000"/>
                        </a:solidFill>
                        <a:effectLst/>
                        <a:latin typeface="Calibri"/>
                      </a:endParaRPr>
                    </a:p>
                  </a:txBody>
                  <a:tcPr marL="4245" marR="4245" marT="4245" marB="0" anchor="b"/>
                </a:tc>
                <a:tc>
                  <a:txBody>
                    <a:bodyPr/>
                    <a:lstStyle/>
                    <a:p>
                      <a:pPr algn="r" fontAlgn="b"/>
                      <a:r>
                        <a:rPr lang="en-US" sz="900" u="none" strike="noStrike">
                          <a:effectLst/>
                        </a:rPr>
                        <a:t>$17,000</a:t>
                      </a:r>
                      <a:endParaRPr lang="en-US" sz="900" b="0" i="0" u="none" strike="noStrike">
                        <a:solidFill>
                          <a:srgbClr val="000000"/>
                        </a:solidFill>
                        <a:effectLst/>
                        <a:latin typeface="Calibri"/>
                      </a:endParaRPr>
                    </a:p>
                  </a:txBody>
                  <a:tcPr marL="4245" marR="4245" marT="4245" marB="0" anchor="b"/>
                </a:tc>
                <a:tc>
                  <a:txBody>
                    <a:bodyPr/>
                    <a:lstStyle/>
                    <a:p>
                      <a:pPr algn="r" fontAlgn="b"/>
                      <a:r>
                        <a:rPr lang="en-US" sz="900" u="none" strike="noStrike">
                          <a:effectLst/>
                        </a:rPr>
                        <a:t>$48,500</a:t>
                      </a:r>
                      <a:endParaRPr lang="en-US" sz="900" b="0" i="0" u="none" strike="noStrike">
                        <a:solidFill>
                          <a:srgbClr val="000000"/>
                        </a:solidFill>
                        <a:effectLst/>
                        <a:latin typeface="Calibri"/>
                      </a:endParaRPr>
                    </a:p>
                  </a:txBody>
                  <a:tcPr marL="4245" marR="4245" marT="4245" marB="0" anchor="b"/>
                </a:tc>
                <a:tc>
                  <a:txBody>
                    <a:bodyPr/>
                    <a:lstStyle/>
                    <a:p>
                      <a:pPr algn="r" fontAlgn="b"/>
                      <a:r>
                        <a:rPr lang="en-US" sz="900" u="none" strike="noStrike">
                          <a:effectLst/>
                        </a:rPr>
                        <a:t>$65,500</a:t>
                      </a:r>
                      <a:endParaRPr lang="en-US" sz="900" b="0" i="0" u="none" strike="noStrike">
                        <a:solidFill>
                          <a:srgbClr val="000000"/>
                        </a:solidFill>
                        <a:effectLst/>
                        <a:latin typeface="Calibri"/>
                      </a:endParaRPr>
                    </a:p>
                  </a:txBody>
                  <a:tcPr marL="4245" marR="4245" marT="4245" marB="0" anchor="b"/>
                </a:tc>
              </a:tr>
              <a:tr h="147315">
                <a:tc>
                  <a:txBody>
                    <a:bodyPr/>
                    <a:lstStyle/>
                    <a:p>
                      <a:pPr algn="ctr" fontAlgn="b"/>
                      <a:r>
                        <a:rPr lang="en-US" sz="900" u="none" strike="noStrike">
                          <a:effectLst/>
                        </a:rPr>
                        <a:t>36</a:t>
                      </a:r>
                      <a:endParaRPr lang="en-US" sz="900" b="1" i="0" u="none" strike="noStrike">
                        <a:solidFill>
                          <a:srgbClr val="000000"/>
                        </a:solidFill>
                        <a:effectLst/>
                        <a:latin typeface="Calibri"/>
                      </a:endParaRPr>
                    </a:p>
                  </a:txBody>
                  <a:tcPr marL="4245" marR="4245" marT="4245" marB="0" anchor="b"/>
                </a:tc>
                <a:tc>
                  <a:txBody>
                    <a:bodyPr/>
                    <a:lstStyle/>
                    <a:p>
                      <a:pPr algn="l" fontAlgn="b"/>
                      <a:r>
                        <a:rPr lang="en-US" sz="900" u="none" strike="noStrike">
                          <a:effectLst/>
                        </a:rPr>
                        <a:t>Twin Oaks Airpark</a:t>
                      </a:r>
                      <a:endParaRPr lang="en-US" sz="900" b="0" i="0" u="none" strike="noStrike">
                        <a:solidFill>
                          <a:srgbClr val="000000"/>
                        </a:solidFill>
                        <a:effectLst/>
                        <a:latin typeface="Calibri"/>
                      </a:endParaRPr>
                    </a:p>
                  </a:txBody>
                  <a:tcPr marL="4245" marR="4245" marT="4245" marB="0" anchor="b"/>
                </a:tc>
                <a:tc>
                  <a:txBody>
                    <a:bodyPr/>
                    <a:lstStyle/>
                    <a:p>
                      <a:pPr algn="l" fontAlgn="b"/>
                      <a:r>
                        <a:rPr lang="en-US" sz="900" u="none" strike="noStrike">
                          <a:effectLst/>
                        </a:rPr>
                        <a:t>Transient Parking Ramp</a:t>
                      </a:r>
                      <a:endParaRPr lang="en-US" sz="900" b="0" i="0" u="none" strike="noStrike">
                        <a:solidFill>
                          <a:srgbClr val="000000"/>
                        </a:solidFill>
                        <a:effectLst/>
                        <a:latin typeface="Calibri"/>
                      </a:endParaRPr>
                    </a:p>
                  </a:txBody>
                  <a:tcPr marL="4245" marR="4245" marT="4245" marB="0" anchor="b"/>
                </a:tc>
                <a:tc>
                  <a:txBody>
                    <a:bodyPr/>
                    <a:lstStyle/>
                    <a:p>
                      <a:pPr algn="r" fontAlgn="b"/>
                      <a:r>
                        <a:rPr lang="en-US" sz="900" u="none" strike="noStrike">
                          <a:effectLst/>
                        </a:rPr>
                        <a:t>$37,000</a:t>
                      </a:r>
                      <a:endParaRPr lang="en-US" sz="900" b="0" i="0" u="none" strike="noStrike">
                        <a:solidFill>
                          <a:srgbClr val="000000"/>
                        </a:solidFill>
                        <a:effectLst/>
                        <a:latin typeface="Calibri"/>
                      </a:endParaRPr>
                    </a:p>
                  </a:txBody>
                  <a:tcPr marL="4245" marR="4245" marT="4245" marB="0" anchor="b"/>
                </a:tc>
                <a:tc>
                  <a:txBody>
                    <a:bodyPr/>
                    <a:lstStyle/>
                    <a:p>
                      <a:pPr algn="r" fontAlgn="b"/>
                      <a:r>
                        <a:rPr lang="en-US" sz="900" u="none" strike="noStrike">
                          <a:effectLst/>
                        </a:rPr>
                        <a:t>$107,000</a:t>
                      </a:r>
                      <a:endParaRPr lang="en-US" sz="900" b="0" i="0" u="none" strike="noStrike">
                        <a:solidFill>
                          <a:srgbClr val="000000"/>
                        </a:solidFill>
                        <a:effectLst/>
                        <a:latin typeface="Calibri"/>
                      </a:endParaRPr>
                    </a:p>
                  </a:txBody>
                  <a:tcPr marL="4245" marR="4245" marT="4245" marB="0" anchor="b"/>
                </a:tc>
                <a:tc>
                  <a:txBody>
                    <a:bodyPr/>
                    <a:lstStyle/>
                    <a:p>
                      <a:pPr algn="r" fontAlgn="b"/>
                      <a:r>
                        <a:rPr lang="en-US" sz="900" u="none" strike="noStrike">
                          <a:effectLst/>
                        </a:rPr>
                        <a:t>$144,000</a:t>
                      </a:r>
                      <a:endParaRPr lang="en-US" sz="900" b="0" i="0" u="none" strike="noStrike">
                        <a:solidFill>
                          <a:srgbClr val="000000"/>
                        </a:solidFill>
                        <a:effectLst/>
                        <a:latin typeface="Calibri"/>
                      </a:endParaRPr>
                    </a:p>
                  </a:txBody>
                  <a:tcPr marL="4245" marR="4245" marT="4245" marB="0" anchor="b"/>
                </a:tc>
              </a:tr>
              <a:tr h="147315">
                <a:tc>
                  <a:txBody>
                    <a:bodyPr/>
                    <a:lstStyle/>
                    <a:p>
                      <a:pPr algn="ctr" fontAlgn="b"/>
                      <a:r>
                        <a:rPr lang="en-US" sz="900" u="none" strike="noStrike">
                          <a:effectLst/>
                        </a:rPr>
                        <a:t>37</a:t>
                      </a:r>
                      <a:endParaRPr lang="en-US" sz="900" b="1" i="0" u="none" strike="noStrike">
                        <a:solidFill>
                          <a:srgbClr val="000000"/>
                        </a:solidFill>
                        <a:effectLst/>
                        <a:latin typeface="Calibri"/>
                      </a:endParaRPr>
                    </a:p>
                  </a:txBody>
                  <a:tcPr marL="4245" marR="4245" marT="4245" marB="0" anchor="b"/>
                </a:tc>
                <a:tc>
                  <a:txBody>
                    <a:bodyPr/>
                    <a:lstStyle/>
                    <a:p>
                      <a:pPr algn="l" fontAlgn="b"/>
                      <a:r>
                        <a:rPr lang="en-US" sz="900" u="none" strike="noStrike">
                          <a:effectLst/>
                        </a:rPr>
                        <a:t>Miller Memorial Airpark</a:t>
                      </a:r>
                      <a:endParaRPr lang="en-US" sz="900" b="0" i="0" u="none" strike="noStrike">
                        <a:solidFill>
                          <a:srgbClr val="000000"/>
                        </a:solidFill>
                        <a:effectLst/>
                        <a:latin typeface="Calibri"/>
                      </a:endParaRPr>
                    </a:p>
                  </a:txBody>
                  <a:tcPr marL="4245" marR="4245" marT="4245" marB="0" anchor="b"/>
                </a:tc>
                <a:tc>
                  <a:txBody>
                    <a:bodyPr/>
                    <a:lstStyle/>
                    <a:p>
                      <a:pPr algn="l" fontAlgn="b"/>
                      <a:r>
                        <a:rPr lang="en-US" sz="900" u="none" strike="noStrike">
                          <a:effectLst/>
                        </a:rPr>
                        <a:t>Miller Memorial Airpark Parking Area and Taxi Way Phase 1</a:t>
                      </a:r>
                      <a:endParaRPr lang="en-US" sz="900" b="0" i="0" u="none" strike="noStrike">
                        <a:solidFill>
                          <a:srgbClr val="000000"/>
                        </a:solidFill>
                        <a:effectLst/>
                        <a:latin typeface="Calibri"/>
                      </a:endParaRPr>
                    </a:p>
                  </a:txBody>
                  <a:tcPr marL="4245" marR="4245" marT="4245" marB="0" anchor="b"/>
                </a:tc>
                <a:tc>
                  <a:txBody>
                    <a:bodyPr/>
                    <a:lstStyle/>
                    <a:p>
                      <a:pPr algn="r" fontAlgn="b"/>
                      <a:r>
                        <a:rPr lang="en-US" sz="900" u="none" strike="noStrike">
                          <a:effectLst/>
                        </a:rPr>
                        <a:t>$7,500</a:t>
                      </a:r>
                      <a:endParaRPr lang="en-US" sz="900" b="0" i="0" u="none" strike="noStrike">
                        <a:solidFill>
                          <a:srgbClr val="000000"/>
                        </a:solidFill>
                        <a:effectLst/>
                        <a:latin typeface="Calibri"/>
                      </a:endParaRPr>
                    </a:p>
                  </a:txBody>
                  <a:tcPr marL="4245" marR="4245" marT="4245" marB="0" anchor="b"/>
                </a:tc>
                <a:tc>
                  <a:txBody>
                    <a:bodyPr/>
                    <a:lstStyle/>
                    <a:p>
                      <a:pPr algn="r" fontAlgn="b"/>
                      <a:r>
                        <a:rPr lang="en-US" sz="900" u="none" strike="noStrike">
                          <a:effectLst/>
                        </a:rPr>
                        <a:t>$142,500</a:t>
                      </a:r>
                      <a:endParaRPr lang="en-US" sz="900" b="0" i="0" u="none" strike="noStrike">
                        <a:solidFill>
                          <a:srgbClr val="000000"/>
                        </a:solidFill>
                        <a:effectLst/>
                        <a:latin typeface="Calibri"/>
                      </a:endParaRPr>
                    </a:p>
                  </a:txBody>
                  <a:tcPr marL="4245" marR="4245" marT="4245" marB="0" anchor="b"/>
                </a:tc>
                <a:tc>
                  <a:txBody>
                    <a:bodyPr/>
                    <a:lstStyle/>
                    <a:p>
                      <a:pPr algn="r" fontAlgn="b"/>
                      <a:r>
                        <a:rPr lang="en-US" sz="900" u="none" strike="noStrike">
                          <a:effectLst/>
                        </a:rPr>
                        <a:t>$150,000</a:t>
                      </a:r>
                      <a:endParaRPr lang="en-US" sz="900" b="0" i="0" u="none" strike="noStrike">
                        <a:solidFill>
                          <a:srgbClr val="000000"/>
                        </a:solidFill>
                        <a:effectLst/>
                        <a:latin typeface="Calibri"/>
                      </a:endParaRPr>
                    </a:p>
                  </a:txBody>
                  <a:tcPr marL="4245" marR="4245" marT="4245" marB="0" anchor="b"/>
                </a:tc>
              </a:tr>
              <a:tr h="147315">
                <a:tc>
                  <a:txBody>
                    <a:bodyPr/>
                    <a:lstStyle/>
                    <a:p>
                      <a:pPr algn="ctr" fontAlgn="b"/>
                      <a:r>
                        <a:rPr lang="en-US" sz="900" u="none" strike="noStrike">
                          <a:effectLst/>
                        </a:rPr>
                        <a:t>38</a:t>
                      </a:r>
                      <a:endParaRPr lang="en-US" sz="900" b="1" i="0" u="none" strike="noStrike">
                        <a:solidFill>
                          <a:srgbClr val="000000"/>
                        </a:solidFill>
                        <a:effectLst/>
                        <a:latin typeface="Calibri"/>
                      </a:endParaRPr>
                    </a:p>
                  </a:txBody>
                  <a:tcPr marL="4245" marR="4245" marT="4245" marB="0" anchor="b"/>
                </a:tc>
                <a:tc>
                  <a:txBody>
                    <a:bodyPr/>
                    <a:lstStyle/>
                    <a:p>
                      <a:pPr algn="l" fontAlgn="b"/>
                      <a:r>
                        <a:rPr lang="en-US" sz="900" u="none" strike="noStrike" dirty="0">
                          <a:effectLst/>
                        </a:rPr>
                        <a:t>Tillamook Airport</a:t>
                      </a:r>
                      <a:endParaRPr lang="en-US" sz="900" b="0" i="0" u="none" strike="noStrike" dirty="0">
                        <a:solidFill>
                          <a:srgbClr val="000000"/>
                        </a:solidFill>
                        <a:effectLst/>
                        <a:latin typeface="Calibri"/>
                      </a:endParaRPr>
                    </a:p>
                  </a:txBody>
                  <a:tcPr marL="4245" marR="4245" marT="4245" marB="0" anchor="b"/>
                </a:tc>
                <a:tc>
                  <a:txBody>
                    <a:bodyPr/>
                    <a:lstStyle/>
                    <a:p>
                      <a:pPr algn="l" fontAlgn="b"/>
                      <a:r>
                        <a:rPr lang="en-US" sz="900" u="none" strike="noStrike">
                          <a:effectLst/>
                        </a:rPr>
                        <a:t>Preliminary Hangar Development</a:t>
                      </a:r>
                      <a:endParaRPr lang="en-US" sz="900" b="0" i="0" u="none" strike="noStrike">
                        <a:solidFill>
                          <a:srgbClr val="000000"/>
                        </a:solidFill>
                        <a:effectLst/>
                        <a:latin typeface="Calibri"/>
                      </a:endParaRPr>
                    </a:p>
                  </a:txBody>
                  <a:tcPr marL="4245" marR="4245" marT="4245" marB="0" anchor="b"/>
                </a:tc>
                <a:tc>
                  <a:txBody>
                    <a:bodyPr/>
                    <a:lstStyle/>
                    <a:p>
                      <a:pPr algn="r" fontAlgn="b"/>
                      <a:r>
                        <a:rPr lang="en-US" sz="900" u="none" strike="noStrike">
                          <a:effectLst/>
                        </a:rPr>
                        <a:t>$6,000</a:t>
                      </a:r>
                      <a:endParaRPr lang="en-US" sz="900" b="0" i="0" u="none" strike="noStrike">
                        <a:solidFill>
                          <a:srgbClr val="000000"/>
                        </a:solidFill>
                        <a:effectLst/>
                        <a:latin typeface="Calibri"/>
                      </a:endParaRPr>
                    </a:p>
                  </a:txBody>
                  <a:tcPr marL="4245" marR="4245" marT="4245" marB="0" anchor="b"/>
                </a:tc>
                <a:tc>
                  <a:txBody>
                    <a:bodyPr/>
                    <a:lstStyle/>
                    <a:p>
                      <a:pPr algn="r" fontAlgn="b"/>
                      <a:r>
                        <a:rPr lang="en-US" sz="900" u="none" strike="noStrike">
                          <a:effectLst/>
                        </a:rPr>
                        <a:t>$54,000</a:t>
                      </a:r>
                      <a:endParaRPr lang="en-US" sz="900" b="0" i="0" u="none" strike="noStrike">
                        <a:solidFill>
                          <a:srgbClr val="000000"/>
                        </a:solidFill>
                        <a:effectLst/>
                        <a:latin typeface="Calibri"/>
                      </a:endParaRPr>
                    </a:p>
                  </a:txBody>
                  <a:tcPr marL="4245" marR="4245" marT="4245" marB="0" anchor="b"/>
                </a:tc>
                <a:tc>
                  <a:txBody>
                    <a:bodyPr/>
                    <a:lstStyle/>
                    <a:p>
                      <a:pPr algn="r" fontAlgn="b"/>
                      <a:r>
                        <a:rPr lang="en-US" sz="900" u="none" strike="noStrike">
                          <a:effectLst/>
                        </a:rPr>
                        <a:t>$60,000</a:t>
                      </a:r>
                      <a:endParaRPr lang="en-US" sz="900" b="0" i="0" u="none" strike="noStrike">
                        <a:solidFill>
                          <a:srgbClr val="000000"/>
                        </a:solidFill>
                        <a:effectLst/>
                        <a:latin typeface="Calibri"/>
                      </a:endParaRPr>
                    </a:p>
                  </a:txBody>
                  <a:tcPr marL="4245" marR="4245" marT="4245" marB="0" anchor="b"/>
                </a:tc>
              </a:tr>
              <a:tr h="147315">
                <a:tc>
                  <a:txBody>
                    <a:bodyPr/>
                    <a:lstStyle/>
                    <a:p>
                      <a:pPr algn="ctr" fontAlgn="b"/>
                      <a:r>
                        <a:rPr lang="en-US" sz="900" u="none" strike="noStrike">
                          <a:effectLst/>
                        </a:rPr>
                        <a:t>39</a:t>
                      </a:r>
                      <a:endParaRPr lang="en-US" sz="900" b="1" i="0" u="none" strike="noStrike">
                        <a:solidFill>
                          <a:srgbClr val="000000"/>
                        </a:solidFill>
                        <a:effectLst/>
                        <a:latin typeface="Calibri"/>
                      </a:endParaRPr>
                    </a:p>
                  </a:txBody>
                  <a:tcPr marL="4245" marR="4245" marT="4245" marB="0" anchor="b"/>
                </a:tc>
                <a:tc>
                  <a:txBody>
                    <a:bodyPr/>
                    <a:lstStyle/>
                    <a:p>
                      <a:pPr algn="l" fontAlgn="b"/>
                      <a:r>
                        <a:rPr lang="en-US" sz="900" u="none" strike="noStrike">
                          <a:effectLst/>
                        </a:rPr>
                        <a:t>Burns Municipal Airport</a:t>
                      </a:r>
                      <a:endParaRPr lang="en-US" sz="900" b="0" i="0" u="none" strike="noStrike">
                        <a:solidFill>
                          <a:srgbClr val="000000"/>
                        </a:solidFill>
                        <a:effectLst/>
                        <a:latin typeface="Calibri"/>
                      </a:endParaRPr>
                    </a:p>
                  </a:txBody>
                  <a:tcPr marL="4245" marR="4245" marT="4245" marB="0" anchor="b"/>
                </a:tc>
                <a:tc>
                  <a:txBody>
                    <a:bodyPr/>
                    <a:lstStyle/>
                    <a:p>
                      <a:pPr algn="l" fontAlgn="b"/>
                      <a:r>
                        <a:rPr lang="en-US" sz="900" u="none" strike="noStrike">
                          <a:effectLst/>
                        </a:rPr>
                        <a:t>Public Water Supply Well and Water Distribution System</a:t>
                      </a:r>
                      <a:endParaRPr lang="en-US" sz="900" b="0" i="0" u="none" strike="noStrike">
                        <a:solidFill>
                          <a:srgbClr val="000000"/>
                        </a:solidFill>
                        <a:effectLst/>
                        <a:latin typeface="Calibri"/>
                      </a:endParaRPr>
                    </a:p>
                  </a:txBody>
                  <a:tcPr marL="4245" marR="4245" marT="4245" marB="0" anchor="b"/>
                </a:tc>
                <a:tc>
                  <a:txBody>
                    <a:bodyPr/>
                    <a:lstStyle/>
                    <a:p>
                      <a:pPr algn="r" fontAlgn="b"/>
                      <a:r>
                        <a:rPr lang="en-US" sz="900" u="none" strike="noStrike">
                          <a:effectLst/>
                        </a:rPr>
                        <a:t>$8,200</a:t>
                      </a:r>
                      <a:endParaRPr lang="en-US" sz="900" b="0" i="0" u="none" strike="noStrike">
                        <a:solidFill>
                          <a:srgbClr val="000000"/>
                        </a:solidFill>
                        <a:effectLst/>
                        <a:latin typeface="Calibri"/>
                      </a:endParaRPr>
                    </a:p>
                  </a:txBody>
                  <a:tcPr marL="4245" marR="4245" marT="4245" marB="0" anchor="b"/>
                </a:tc>
                <a:tc>
                  <a:txBody>
                    <a:bodyPr/>
                    <a:lstStyle/>
                    <a:p>
                      <a:pPr algn="r" fontAlgn="b"/>
                      <a:r>
                        <a:rPr lang="en-US" sz="900" u="none" strike="noStrike">
                          <a:effectLst/>
                        </a:rPr>
                        <a:t>$73,800</a:t>
                      </a:r>
                      <a:endParaRPr lang="en-US" sz="900" b="0" i="0" u="none" strike="noStrike">
                        <a:solidFill>
                          <a:srgbClr val="000000"/>
                        </a:solidFill>
                        <a:effectLst/>
                        <a:latin typeface="Calibri"/>
                      </a:endParaRPr>
                    </a:p>
                  </a:txBody>
                  <a:tcPr marL="4245" marR="4245" marT="4245" marB="0" anchor="b"/>
                </a:tc>
                <a:tc>
                  <a:txBody>
                    <a:bodyPr/>
                    <a:lstStyle/>
                    <a:p>
                      <a:pPr algn="r" fontAlgn="b"/>
                      <a:r>
                        <a:rPr lang="en-US" sz="900" u="none" strike="noStrike">
                          <a:effectLst/>
                        </a:rPr>
                        <a:t>$82,000</a:t>
                      </a:r>
                      <a:endParaRPr lang="en-US" sz="900" b="0" i="0" u="none" strike="noStrike">
                        <a:solidFill>
                          <a:srgbClr val="000000"/>
                        </a:solidFill>
                        <a:effectLst/>
                        <a:latin typeface="Calibri"/>
                      </a:endParaRPr>
                    </a:p>
                  </a:txBody>
                  <a:tcPr marL="4245" marR="4245" marT="4245" marB="0" anchor="b"/>
                </a:tc>
              </a:tr>
              <a:tr h="147315">
                <a:tc>
                  <a:txBody>
                    <a:bodyPr/>
                    <a:lstStyle/>
                    <a:p>
                      <a:pPr algn="ctr" fontAlgn="b"/>
                      <a:r>
                        <a:rPr lang="en-US" sz="900" u="none" strike="noStrike">
                          <a:effectLst/>
                        </a:rPr>
                        <a:t>40</a:t>
                      </a:r>
                      <a:endParaRPr lang="en-US" sz="900" b="1" i="0" u="none" strike="noStrike">
                        <a:solidFill>
                          <a:srgbClr val="000000"/>
                        </a:solidFill>
                        <a:effectLst/>
                        <a:latin typeface="Calibri"/>
                      </a:endParaRPr>
                    </a:p>
                  </a:txBody>
                  <a:tcPr marL="4245" marR="4245" marT="4245" marB="0" anchor="b"/>
                </a:tc>
                <a:tc>
                  <a:txBody>
                    <a:bodyPr/>
                    <a:lstStyle/>
                    <a:p>
                      <a:pPr algn="l" fontAlgn="b"/>
                      <a:r>
                        <a:rPr lang="en-US" sz="900" u="none" strike="noStrike">
                          <a:effectLst/>
                        </a:rPr>
                        <a:t>Burns Municipal Airport</a:t>
                      </a:r>
                      <a:endParaRPr lang="en-US" sz="900" b="0" i="0" u="none" strike="noStrike">
                        <a:solidFill>
                          <a:srgbClr val="000000"/>
                        </a:solidFill>
                        <a:effectLst/>
                        <a:latin typeface="Calibri"/>
                      </a:endParaRPr>
                    </a:p>
                  </a:txBody>
                  <a:tcPr marL="4245" marR="4245" marT="4245" marB="0" anchor="b"/>
                </a:tc>
                <a:tc>
                  <a:txBody>
                    <a:bodyPr/>
                    <a:lstStyle/>
                    <a:p>
                      <a:pPr algn="l" fontAlgn="b"/>
                      <a:r>
                        <a:rPr lang="en-US" sz="900" u="none" strike="noStrike">
                          <a:effectLst/>
                        </a:rPr>
                        <a:t>Jet Fuel Storage Tank</a:t>
                      </a:r>
                      <a:endParaRPr lang="en-US" sz="900" b="0" i="0" u="none" strike="noStrike">
                        <a:solidFill>
                          <a:srgbClr val="000000"/>
                        </a:solidFill>
                        <a:effectLst/>
                        <a:latin typeface="Calibri"/>
                      </a:endParaRPr>
                    </a:p>
                  </a:txBody>
                  <a:tcPr marL="4245" marR="4245" marT="4245" marB="0" anchor="b"/>
                </a:tc>
                <a:tc>
                  <a:txBody>
                    <a:bodyPr/>
                    <a:lstStyle/>
                    <a:p>
                      <a:pPr algn="r" fontAlgn="b"/>
                      <a:r>
                        <a:rPr lang="en-US" sz="900" u="none" strike="noStrike">
                          <a:effectLst/>
                        </a:rPr>
                        <a:t>$12,000</a:t>
                      </a:r>
                      <a:endParaRPr lang="en-US" sz="900" b="0" i="0" u="none" strike="noStrike">
                        <a:solidFill>
                          <a:srgbClr val="000000"/>
                        </a:solidFill>
                        <a:effectLst/>
                        <a:latin typeface="Calibri"/>
                      </a:endParaRPr>
                    </a:p>
                  </a:txBody>
                  <a:tcPr marL="4245" marR="4245" marT="4245" marB="0" anchor="b"/>
                </a:tc>
                <a:tc>
                  <a:txBody>
                    <a:bodyPr/>
                    <a:lstStyle/>
                    <a:p>
                      <a:pPr algn="r" fontAlgn="b"/>
                      <a:r>
                        <a:rPr lang="en-US" sz="900" u="none" strike="noStrike">
                          <a:effectLst/>
                        </a:rPr>
                        <a:t>$108,000</a:t>
                      </a:r>
                      <a:endParaRPr lang="en-US" sz="900" b="0" i="0" u="none" strike="noStrike">
                        <a:solidFill>
                          <a:srgbClr val="000000"/>
                        </a:solidFill>
                        <a:effectLst/>
                        <a:latin typeface="Calibri"/>
                      </a:endParaRPr>
                    </a:p>
                  </a:txBody>
                  <a:tcPr marL="4245" marR="4245" marT="4245" marB="0" anchor="b"/>
                </a:tc>
                <a:tc>
                  <a:txBody>
                    <a:bodyPr/>
                    <a:lstStyle/>
                    <a:p>
                      <a:pPr algn="r" fontAlgn="b"/>
                      <a:r>
                        <a:rPr lang="en-US" sz="900" u="none" strike="noStrike">
                          <a:effectLst/>
                        </a:rPr>
                        <a:t>$120,000</a:t>
                      </a:r>
                      <a:endParaRPr lang="en-US" sz="900" b="0" i="0" u="none" strike="noStrike">
                        <a:solidFill>
                          <a:srgbClr val="000000"/>
                        </a:solidFill>
                        <a:effectLst/>
                        <a:latin typeface="Calibri"/>
                      </a:endParaRPr>
                    </a:p>
                  </a:txBody>
                  <a:tcPr marL="4245" marR="4245" marT="4245" marB="0" anchor="b"/>
                </a:tc>
              </a:tr>
              <a:tr h="147315">
                <a:tc>
                  <a:txBody>
                    <a:bodyPr/>
                    <a:lstStyle/>
                    <a:p>
                      <a:pPr algn="ctr" fontAlgn="b"/>
                      <a:r>
                        <a:rPr lang="en-US" sz="900" u="none" strike="noStrike">
                          <a:effectLst/>
                        </a:rPr>
                        <a:t>41</a:t>
                      </a:r>
                      <a:endParaRPr lang="en-US" sz="900" b="1" i="0" u="none" strike="noStrike">
                        <a:solidFill>
                          <a:srgbClr val="000000"/>
                        </a:solidFill>
                        <a:effectLst/>
                        <a:latin typeface="Calibri"/>
                      </a:endParaRPr>
                    </a:p>
                  </a:txBody>
                  <a:tcPr marL="4245" marR="4245" marT="4245" marB="0" anchor="b"/>
                </a:tc>
                <a:tc>
                  <a:txBody>
                    <a:bodyPr/>
                    <a:lstStyle/>
                    <a:p>
                      <a:pPr algn="l" fontAlgn="b"/>
                      <a:r>
                        <a:rPr lang="en-US" sz="900" u="none" strike="noStrike">
                          <a:effectLst/>
                        </a:rPr>
                        <a:t>Sisters Eagle Airport</a:t>
                      </a:r>
                      <a:endParaRPr lang="en-US" sz="900" b="0" i="0" u="none" strike="noStrike">
                        <a:solidFill>
                          <a:srgbClr val="000000"/>
                        </a:solidFill>
                        <a:effectLst/>
                        <a:latin typeface="Calibri"/>
                      </a:endParaRPr>
                    </a:p>
                  </a:txBody>
                  <a:tcPr marL="4245" marR="4245" marT="4245" marB="0" anchor="b"/>
                </a:tc>
                <a:tc>
                  <a:txBody>
                    <a:bodyPr/>
                    <a:lstStyle/>
                    <a:p>
                      <a:pPr algn="l" fontAlgn="b"/>
                      <a:r>
                        <a:rPr lang="en-US" sz="900" u="none" strike="noStrike" dirty="0">
                          <a:effectLst/>
                        </a:rPr>
                        <a:t>Infrastructure for Growth - Jet A Fuel Tank</a:t>
                      </a:r>
                      <a:endParaRPr lang="en-US" sz="900" b="0" i="0" u="none" strike="noStrike" dirty="0">
                        <a:solidFill>
                          <a:srgbClr val="000000"/>
                        </a:solidFill>
                        <a:effectLst/>
                        <a:latin typeface="Calibri"/>
                      </a:endParaRPr>
                    </a:p>
                  </a:txBody>
                  <a:tcPr marL="4245" marR="4245" marT="4245" marB="0" anchor="b"/>
                </a:tc>
                <a:tc>
                  <a:txBody>
                    <a:bodyPr/>
                    <a:lstStyle/>
                    <a:p>
                      <a:pPr algn="r" fontAlgn="b"/>
                      <a:r>
                        <a:rPr lang="en-US" sz="900" u="none" strike="noStrike">
                          <a:effectLst/>
                        </a:rPr>
                        <a:t>$60,000</a:t>
                      </a:r>
                      <a:endParaRPr lang="en-US" sz="900" b="0" i="0" u="none" strike="noStrike">
                        <a:solidFill>
                          <a:srgbClr val="000000"/>
                        </a:solidFill>
                        <a:effectLst/>
                        <a:latin typeface="Calibri"/>
                      </a:endParaRPr>
                    </a:p>
                  </a:txBody>
                  <a:tcPr marL="4245" marR="4245" marT="4245" marB="0" anchor="b"/>
                </a:tc>
                <a:tc>
                  <a:txBody>
                    <a:bodyPr/>
                    <a:lstStyle/>
                    <a:p>
                      <a:pPr algn="r" fontAlgn="b"/>
                      <a:r>
                        <a:rPr lang="en-US" sz="900" u="none" strike="noStrike">
                          <a:effectLst/>
                        </a:rPr>
                        <a:t>$150,000</a:t>
                      </a:r>
                      <a:endParaRPr lang="en-US" sz="900" b="0" i="0" u="none" strike="noStrike">
                        <a:solidFill>
                          <a:srgbClr val="000000"/>
                        </a:solidFill>
                        <a:effectLst/>
                        <a:latin typeface="Calibri"/>
                      </a:endParaRPr>
                    </a:p>
                  </a:txBody>
                  <a:tcPr marL="4245" marR="4245" marT="4245" marB="0" anchor="b"/>
                </a:tc>
                <a:tc>
                  <a:txBody>
                    <a:bodyPr/>
                    <a:lstStyle/>
                    <a:p>
                      <a:pPr algn="r" fontAlgn="b"/>
                      <a:r>
                        <a:rPr lang="en-US" sz="900" u="none" strike="noStrike">
                          <a:effectLst/>
                        </a:rPr>
                        <a:t>$210,000</a:t>
                      </a:r>
                      <a:endParaRPr lang="en-US" sz="900" b="0" i="0" u="none" strike="noStrike">
                        <a:solidFill>
                          <a:srgbClr val="000000"/>
                        </a:solidFill>
                        <a:effectLst/>
                        <a:latin typeface="Calibri"/>
                      </a:endParaRPr>
                    </a:p>
                  </a:txBody>
                  <a:tcPr marL="4245" marR="4245" marT="4245" marB="0" anchor="b"/>
                </a:tc>
              </a:tr>
              <a:tr h="147315">
                <a:tc>
                  <a:txBody>
                    <a:bodyPr/>
                    <a:lstStyle/>
                    <a:p>
                      <a:pPr algn="ctr" fontAlgn="b"/>
                      <a:r>
                        <a:rPr lang="en-US" sz="900" u="none" strike="noStrike">
                          <a:effectLst/>
                        </a:rPr>
                        <a:t>42</a:t>
                      </a:r>
                      <a:endParaRPr lang="en-US" sz="900" b="1" i="0" u="none" strike="noStrike">
                        <a:solidFill>
                          <a:srgbClr val="000000"/>
                        </a:solidFill>
                        <a:effectLst/>
                        <a:latin typeface="Calibri"/>
                      </a:endParaRPr>
                    </a:p>
                  </a:txBody>
                  <a:tcPr marL="4245" marR="4245" marT="4245" marB="0" anchor="b"/>
                </a:tc>
                <a:tc>
                  <a:txBody>
                    <a:bodyPr/>
                    <a:lstStyle/>
                    <a:p>
                      <a:pPr algn="l" fontAlgn="b"/>
                      <a:r>
                        <a:rPr lang="en-US" sz="900" u="none" strike="noStrike">
                          <a:effectLst/>
                        </a:rPr>
                        <a:t>Beaver Marsh</a:t>
                      </a:r>
                      <a:endParaRPr lang="en-US" sz="900" b="0" i="0" u="none" strike="noStrike">
                        <a:solidFill>
                          <a:srgbClr val="000000"/>
                        </a:solidFill>
                        <a:effectLst/>
                        <a:latin typeface="Calibri"/>
                      </a:endParaRPr>
                    </a:p>
                  </a:txBody>
                  <a:tcPr marL="4245" marR="4245" marT="4245" marB="0" anchor="b"/>
                </a:tc>
                <a:tc>
                  <a:txBody>
                    <a:bodyPr/>
                    <a:lstStyle/>
                    <a:p>
                      <a:pPr algn="l" fontAlgn="b"/>
                      <a:r>
                        <a:rPr lang="en-US" sz="900" u="none" strike="noStrike">
                          <a:effectLst/>
                        </a:rPr>
                        <a:t>Safety Widening and Lenghtening</a:t>
                      </a:r>
                      <a:endParaRPr lang="en-US" sz="900" b="0" i="0" u="none" strike="noStrike">
                        <a:solidFill>
                          <a:srgbClr val="000000"/>
                        </a:solidFill>
                        <a:effectLst/>
                        <a:latin typeface="Calibri"/>
                      </a:endParaRPr>
                    </a:p>
                  </a:txBody>
                  <a:tcPr marL="4245" marR="4245" marT="4245" marB="0" anchor="b"/>
                </a:tc>
                <a:tc>
                  <a:txBody>
                    <a:bodyPr/>
                    <a:lstStyle/>
                    <a:p>
                      <a:pPr algn="r" fontAlgn="b"/>
                      <a:r>
                        <a:rPr lang="en-US" sz="900" u="none" strike="noStrike">
                          <a:effectLst/>
                        </a:rPr>
                        <a:t>$1,250</a:t>
                      </a:r>
                      <a:endParaRPr lang="en-US" sz="900" b="0" i="0" u="none" strike="noStrike">
                        <a:solidFill>
                          <a:srgbClr val="000000"/>
                        </a:solidFill>
                        <a:effectLst/>
                        <a:latin typeface="Calibri"/>
                      </a:endParaRPr>
                    </a:p>
                  </a:txBody>
                  <a:tcPr marL="4245" marR="4245" marT="4245" marB="0" anchor="b"/>
                </a:tc>
                <a:tc>
                  <a:txBody>
                    <a:bodyPr/>
                    <a:lstStyle/>
                    <a:p>
                      <a:pPr algn="r" fontAlgn="b"/>
                      <a:r>
                        <a:rPr lang="en-US" sz="900" u="none" strike="noStrike">
                          <a:effectLst/>
                        </a:rPr>
                        <a:t>$23,750</a:t>
                      </a:r>
                      <a:endParaRPr lang="en-US" sz="900" b="0" i="0" u="none" strike="noStrike">
                        <a:solidFill>
                          <a:srgbClr val="000000"/>
                        </a:solidFill>
                        <a:effectLst/>
                        <a:latin typeface="Calibri"/>
                      </a:endParaRPr>
                    </a:p>
                  </a:txBody>
                  <a:tcPr marL="4245" marR="4245" marT="4245" marB="0" anchor="b"/>
                </a:tc>
                <a:tc>
                  <a:txBody>
                    <a:bodyPr/>
                    <a:lstStyle/>
                    <a:p>
                      <a:pPr algn="r" fontAlgn="b"/>
                      <a:r>
                        <a:rPr lang="en-US" sz="900" u="none" strike="noStrike">
                          <a:effectLst/>
                        </a:rPr>
                        <a:t>$25,000</a:t>
                      </a:r>
                      <a:endParaRPr lang="en-US" sz="900" b="0" i="0" u="none" strike="noStrike">
                        <a:solidFill>
                          <a:srgbClr val="000000"/>
                        </a:solidFill>
                        <a:effectLst/>
                        <a:latin typeface="Calibri"/>
                      </a:endParaRPr>
                    </a:p>
                  </a:txBody>
                  <a:tcPr marL="4245" marR="4245" marT="4245" marB="0" anchor="b"/>
                </a:tc>
              </a:tr>
              <a:tr h="147315">
                <a:tc>
                  <a:txBody>
                    <a:bodyPr/>
                    <a:lstStyle/>
                    <a:p>
                      <a:pPr algn="ctr" fontAlgn="b"/>
                      <a:r>
                        <a:rPr lang="en-US" sz="900" u="none" strike="noStrike">
                          <a:effectLst/>
                        </a:rPr>
                        <a:t>43</a:t>
                      </a:r>
                      <a:endParaRPr lang="en-US" sz="900" b="1" i="0" u="none" strike="noStrike">
                        <a:solidFill>
                          <a:srgbClr val="000000"/>
                        </a:solidFill>
                        <a:effectLst/>
                        <a:latin typeface="Calibri"/>
                      </a:endParaRPr>
                    </a:p>
                  </a:txBody>
                  <a:tcPr marL="4245" marR="4245" marT="4245" marB="0" anchor="b"/>
                </a:tc>
                <a:tc>
                  <a:txBody>
                    <a:bodyPr/>
                    <a:lstStyle/>
                    <a:p>
                      <a:pPr algn="l" fontAlgn="b"/>
                      <a:r>
                        <a:rPr lang="en-US" sz="900" u="none" strike="noStrike">
                          <a:effectLst/>
                        </a:rPr>
                        <a:t>Lakeview Airport</a:t>
                      </a:r>
                      <a:endParaRPr lang="en-US" sz="900" b="0" i="0" u="none" strike="noStrike">
                        <a:solidFill>
                          <a:srgbClr val="000000"/>
                        </a:solidFill>
                        <a:effectLst/>
                        <a:latin typeface="Calibri"/>
                      </a:endParaRPr>
                    </a:p>
                  </a:txBody>
                  <a:tcPr marL="4245" marR="4245" marT="4245" marB="0" anchor="b"/>
                </a:tc>
                <a:tc>
                  <a:txBody>
                    <a:bodyPr/>
                    <a:lstStyle/>
                    <a:p>
                      <a:pPr algn="l" fontAlgn="b"/>
                      <a:r>
                        <a:rPr lang="en-US" sz="900" u="none" strike="noStrike">
                          <a:effectLst/>
                        </a:rPr>
                        <a:t>Emergency generator installation</a:t>
                      </a:r>
                      <a:endParaRPr lang="en-US" sz="900" b="0" i="0" u="none" strike="noStrike">
                        <a:solidFill>
                          <a:srgbClr val="000000"/>
                        </a:solidFill>
                        <a:effectLst/>
                        <a:latin typeface="Calibri"/>
                      </a:endParaRPr>
                    </a:p>
                  </a:txBody>
                  <a:tcPr marL="4245" marR="4245" marT="4245" marB="0" anchor="b"/>
                </a:tc>
                <a:tc>
                  <a:txBody>
                    <a:bodyPr/>
                    <a:lstStyle/>
                    <a:p>
                      <a:pPr algn="r" fontAlgn="b"/>
                      <a:r>
                        <a:rPr lang="en-US" sz="900" u="none" strike="noStrike">
                          <a:effectLst/>
                        </a:rPr>
                        <a:t>$16,666</a:t>
                      </a:r>
                      <a:endParaRPr lang="en-US" sz="900" b="0" i="0" u="none" strike="noStrike">
                        <a:solidFill>
                          <a:srgbClr val="000000"/>
                        </a:solidFill>
                        <a:effectLst/>
                        <a:latin typeface="Calibri"/>
                      </a:endParaRPr>
                    </a:p>
                  </a:txBody>
                  <a:tcPr marL="4245" marR="4245" marT="4245" marB="0" anchor="b"/>
                </a:tc>
                <a:tc>
                  <a:txBody>
                    <a:bodyPr/>
                    <a:lstStyle/>
                    <a:p>
                      <a:pPr algn="r" fontAlgn="b"/>
                      <a:r>
                        <a:rPr lang="en-US" sz="900" u="none" strike="noStrike">
                          <a:effectLst/>
                        </a:rPr>
                        <a:t>$150,000</a:t>
                      </a:r>
                      <a:endParaRPr lang="en-US" sz="900" b="0" i="0" u="none" strike="noStrike">
                        <a:solidFill>
                          <a:srgbClr val="000000"/>
                        </a:solidFill>
                        <a:effectLst/>
                        <a:latin typeface="Calibri"/>
                      </a:endParaRPr>
                    </a:p>
                  </a:txBody>
                  <a:tcPr marL="4245" marR="4245" marT="4245" marB="0" anchor="b"/>
                </a:tc>
                <a:tc>
                  <a:txBody>
                    <a:bodyPr/>
                    <a:lstStyle/>
                    <a:p>
                      <a:pPr algn="r" fontAlgn="b"/>
                      <a:r>
                        <a:rPr lang="en-US" sz="900" u="none" strike="noStrike">
                          <a:effectLst/>
                        </a:rPr>
                        <a:t>$166,666</a:t>
                      </a:r>
                      <a:endParaRPr lang="en-US" sz="900" b="0" i="0" u="none" strike="noStrike">
                        <a:solidFill>
                          <a:srgbClr val="000000"/>
                        </a:solidFill>
                        <a:effectLst/>
                        <a:latin typeface="Calibri"/>
                      </a:endParaRPr>
                    </a:p>
                  </a:txBody>
                  <a:tcPr marL="4245" marR="4245" marT="4245" marB="0" anchor="b"/>
                </a:tc>
              </a:tr>
              <a:tr h="290208">
                <a:tc>
                  <a:txBody>
                    <a:bodyPr/>
                    <a:lstStyle/>
                    <a:p>
                      <a:pPr algn="ctr" fontAlgn="b"/>
                      <a:r>
                        <a:rPr lang="en-US" sz="900" u="none" strike="noStrike">
                          <a:effectLst/>
                        </a:rPr>
                        <a:t>44</a:t>
                      </a:r>
                      <a:endParaRPr lang="en-US" sz="900" b="1" i="0" u="none" strike="noStrike">
                        <a:solidFill>
                          <a:srgbClr val="000000"/>
                        </a:solidFill>
                        <a:effectLst/>
                        <a:latin typeface="Calibri"/>
                      </a:endParaRPr>
                    </a:p>
                  </a:txBody>
                  <a:tcPr marL="4245" marR="4245" marT="4245" marB="0" anchor="b"/>
                </a:tc>
                <a:tc>
                  <a:txBody>
                    <a:bodyPr/>
                    <a:lstStyle/>
                    <a:p>
                      <a:pPr algn="l" fontAlgn="b"/>
                      <a:r>
                        <a:rPr lang="en-US" sz="900" u="none" strike="noStrike">
                          <a:effectLst/>
                        </a:rPr>
                        <a:t>Gold Beach Municipal Airport</a:t>
                      </a:r>
                      <a:endParaRPr lang="en-US" sz="900" b="0" i="0" u="none" strike="noStrike">
                        <a:solidFill>
                          <a:srgbClr val="000000"/>
                        </a:solidFill>
                        <a:effectLst/>
                        <a:latin typeface="Calibri"/>
                      </a:endParaRPr>
                    </a:p>
                  </a:txBody>
                  <a:tcPr marL="4245" marR="4245" marT="4245" marB="0" anchor="b"/>
                </a:tc>
                <a:tc>
                  <a:txBody>
                    <a:bodyPr/>
                    <a:lstStyle/>
                    <a:p>
                      <a:pPr algn="l" fontAlgn="b"/>
                      <a:r>
                        <a:rPr lang="en-US" sz="900" u="none" strike="noStrike">
                          <a:effectLst/>
                        </a:rPr>
                        <a:t>Fuel Tank Replacement</a:t>
                      </a:r>
                      <a:endParaRPr lang="en-US" sz="900" b="0" i="0" u="none" strike="noStrike">
                        <a:solidFill>
                          <a:srgbClr val="000000"/>
                        </a:solidFill>
                        <a:effectLst/>
                        <a:latin typeface="Calibri"/>
                      </a:endParaRPr>
                    </a:p>
                  </a:txBody>
                  <a:tcPr marL="4245" marR="4245" marT="4245" marB="0" anchor="b"/>
                </a:tc>
                <a:tc>
                  <a:txBody>
                    <a:bodyPr/>
                    <a:lstStyle/>
                    <a:p>
                      <a:pPr algn="r" fontAlgn="b"/>
                      <a:r>
                        <a:rPr lang="en-US" sz="900" u="none" strike="noStrike">
                          <a:effectLst/>
                        </a:rPr>
                        <a:t>$52,500</a:t>
                      </a:r>
                      <a:endParaRPr lang="en-US" sz="900" b="0" i="0" u="none" strike="noStrike">
                        <a:solidFill>
                          <a:srgbClr val="000000"/>
                        </a:solidFill>
                        <a:effectLst/>
                        <a:latin typeface="Calibri"/>
                      </a:endParaRPr>
                    </a:p>
                  </a:txBody>
                  <a:tcPr marL="4245" marR="4245" marT="4245" marB="0" anchor="b"/>
                </a:tc>
                <a:tc>
                  <a:txBody>
                    <a:bodyPr/>
                    <a:lstStyle/>
                    <a:p>
                      <a:pPr algn="r" fontAlgn="b"/>
                      <a:r>
                        <a:rPr lang="en-US" sz="900" u="none" strike="noStrike">
                          <a:effectLst/>
                        </a:rPr>
                        <a:t>$150,000</a:t>
                      </a:r>
                      <a:endParaRPr lang="en-US" sz="900" b="0" i="0" u="none" strike="noStrike">
                        <a:solidFill>
                          <a:srgbClr val="000000"/>
                        </a:solidFill>
                        <a:effectLst/>
                        <a:latin typeface="Calibri"/>
                      </a:endParaRPr>
                    </a:p>
                  </a:txBody>
                  <a:tcPr marL="4245" marR="4245" marT="4245" marB="0" anchor="b"/>
                </a:tc>
                <a:tc>
                  <a:txBody>
                    <a:bodyPr/>
                    <a:lstStyle/>
                    <a:p>
                      <a:pPr algn="r" fontAlgn="b"/>
                      <a:r>
                        <a:rPr lang="en-US" sz="900" u="none" strike="noStrike">
                          <a:effectLst/>
                        </a:rPr>
                        <a:t>$202,500</a:t>
                      </a:r>
                      <a:endParaRPr lang="en-US" sz="900" b="0" i="0" u="none" strike="noStrike">
                        <a:solidFill>
                          <a:srgbClr val="000000"/>
                        </a:solidFill>
                        <a:effectLst/>
                        <a:latin typeface="Calibri"/>
                      </a:endParaRPr>
                    </a:p>
                  </a:txBody>
                  <a:tcPr marL="4245" marR="4245" marT="4245" marB="0" anchor="b"/>
                </a:tc>
              </a:tr>
              <a:tr h="147315">
                <a:tc>
                  <a:txBody>
                    <a:bodyPr/>
                    <a:lstStyle/>
                    <a:p>
                      <a:pPr algn="ctr" fontAlgn="b"/>
                      <a:r>
                        <a:rPr lang="en-US" sz="900" u="none" strike="noStrike">
                          <a:effectLst/>
                        </a:rPr>
                        <a:t>45</a:t>
                      </a:r>
                      <a:endParaRPr lang="en-US" sz="900" b="1" i="0" u="none" strike="noStrike">
                        <a:solidFill>
                          <a:srgbClr val="000000"/>
                        </a:solidFill>
                        <a:effectLst/>
                        <a:latin typeface="Calibri"/>
                      </a:endParaRPr>
                    </a:p>
                  </a:txBody>
                  <a:tcPr marL="4245" marR="4245" marT="4245" marB="0" anchor="b"/>
                </a:tc>
                <a:tc>
                  <a:txBody>
                    <a:bodyPr/>
                    <a:lstStyle/>
                    <a:p>
                      <a:pPr algn="l" fontAlgn="b"/>
                      <a:r>
                        <a:rPr lang="en-US" sz="900" u="none" strike="noStrike">
                          <a:effectLst/>
                        </a:rPr>
                        <a:t>Illinois Valley Airport</a:t>
                      </a:r>
                      <a:endParaRPr lang="en-US" sz="900" b="0" i="0" u="none" strike="noStrike">
                        <a:solidFill>
                          <a:srgbClr val="000000"/>
                        </a:solidFill>
                        <a:effectLst/>
                        <a:latin typeface="Calibri"/>
                      </a:endParaRPr>
                    </a:p>
                  </a:txBody>
                  <a:tcPr marL="4245" marR="4245" marT="4245" marB="0" anchor="b"/>
                </a:tc>
                <a:tc>
                  <a:txBody>
                    <a:bodyPr/>
                    <a:lstStyle/>
                    <a:p>
                      <a:pPr algn="l" fontAlgn="b"/>
                      <a:r>
                        <a:rPr lang="en-US" sz="900" u="none" strike="noStrike">
                          <a:effectLst/>
                        </a:rPr>
                        <a:t>Airport Equipment/Maintenance Building Upgrades</a:t>
                      </a:r>
                      <a:endParaRPr lang="en-US" sz="900" b="0" i="0" u="none" strike="noStrike">
                        <a:solidFill>
                          <a:srgbClr val="000000"/>
                        </a:solidFill>
                        <a:effectLst/>
                        <a:latin typeface="Calibri"/>
                      </a:endParaRPr>
                    </a:p>
                  </a:txBody>
                  <a:tcPr marL="4245" marR="4245" marT="4245" marB="0" anchor="b"/>
                </a:tc>
                <a:tc>
                  <a:txBody>
                    <a:bodyPr/>
                    <a:lstStyle/>
                    <a:p>
                      <a:pPr algn="r" fontAlgn="b"/>
                      <a:r>
                        <a:rPr lang="en-US" sz="900" u="none" strike="noStrike">
                          <a:effectLst/>
                        </a:rPr>
                        <a:t>$4,000</a:t>
                      </a:r>
                      <a:endParaRPr lang="en-US" sz="900" b="0" i="0" u="none" strike="noStrike">
                        <a:solidFill>
                          <a:srgbClr val="000000"/>
                        </a:solidFill>
                        <a:effectLst/>
                        <a:latin typeface="Calibri"/>
                      </a:endParaRPr>
                    </a:p>
                  </a:txBody>
                  <a:tcPr marL="4245" marR="4245" marT="4245" marB="0" anchor="b"/>
                </a:tc>
                <a:tc>
                  <a:txBody>
                    <a:bodyPr/>
                    <a:lstStyle/>
                    <a:p>
                      <a:pPr algn="r" fontAlgn="b"/>
                      <a:r>
                        <a:rPr lang="en-US" sz="900" u="none" strike="noStrike">
                          <a:effectLst/>
                        </a:rPr>
                        <a:t>$36,000</a:t>
                      </a:r>
                      <a:endParaRPr lang="en-US" sz="900" b="0" i="0" u="none" strike="noStrike">
                        <a:solidFill>
                          <a:srgbClr val="000000"/>
                        </a:solidFill>
                        <a:effectLst/>
                        <a:latin typeface="Calibri"/>
                      </a:endParaRPr>
                    </a:p>
                  </a:txBody>
                  <a:tcPr marL="4245" marR="4245" marT="4245" marB="0" anchor="b"/>
                </a:tc>
                <a:tc>
                  <a:txBody>
                    <a:bodyPr/>
                    <a:lstStyle/>
                    <a:p>
                      <a:pPr algn="r" fontAlgn="b"/>
                      <a:r>
                        <a:rPr lang="en-US" sz="900" u="none" strike="noStrike">
                          <a:effectLst/>
                        </a:rPr>
                        <a:t>$40,000</a:t>
                      </a:r>
                      <a:endParaRPr lang="en-US" sz="900" b="0" i="0" u="none" strike="noStrike">
                        <a:solidFill>
                          <a:srgbClr val="000000"/>
                        </a:solidFill>
                        <a:effectLst/>
                        <a:latin typeface="Calibri"/>
                      </a:endParaRPr>
                    </a:p>
                  </a:txBody>
                  <a:tcPr marL="4245" marR="4245" marT="4245" marB="0" anchor="b"/>
                </a:tc>
              </a:tr>
              <a:tr h="290208">
                <a:tc>
                  <a:txBody>
                    <a:bodyPr/>
                    <a:lstStyle/>
                    <a:p>
                      <a:pPr algn="ctr" fontAlgn="b"/>
                      <a:r>
                        <a:rPr lang="en-US" sz="900" u="none" strike="noStrike">
                          <a:effectLst/>
                        </a:rPr>
                        <a:t>46</a:t>
                      </a:r>
                      <a:endParaRPr lang="en-US" sz="900" b="1" i="0" u="none" strike="noStrike">
                        <a:solidFill>
                          <a:srgbClr val="000000"/>
                        </a:solidFill>
                        <a:effectLst/>
                        <a:latin typeface="Calibri"/>
                      </a:endParaRPr>
                    </a:p>
                  </a:txBody>
                  <a:tcPr marL="4245" marR="4245" marT="4245" marB="0" anchor="b"/>
                </a:tc>
                <a:tc>
                  <a:txBody>
                    <a:bodyPr/>
                    <a:lstStyle/>
                    <a:p>
                      <a:pPr algn="l" fontAlgn="b"/>
                      <a:r>
                        <a:rPr lang="en-US" sz="900" u="none" strike="noStrike">
                          <a:effectLst/>
                        </a:rPr>
                        <a:t>Portland Downtown Heliport</a:t>
                      </a:r>
                      <a:endParaRPr lang="en-US" sz="900" b="0" i="0" u="none" strike="noStrike">
                        <a:solidFill>
                          <a:srgbClr val="000000"/>
                        </a:solidFill>
                        <a:effectLst/>
                        <a:latin typeface="Calibri"/>
                      </a:endParaRPr>
                    </a:p>
                  </a:txBody>
                  <a:tcPr marL="4245" marR="4245" marT="4245" marB="0" anchor="b"/>
                </a:tc>
                <a:tc>
                  <a:txBody>
                    <a:bodyPr/>
                    <a:lstStyle/>
                    <a:p>
                      <a:pPr algn="l" fontAlgn="b"/>
                      <a:r>
                        <a:rPr lang="en-US" sz="900" u="none" strike="noStrike">
                          <a:effectLst/>
                        </a:rPr>
                        <a:t>Portland Downtown Heliport Modernization Project</a:t>
                      </a:r>
                      <a:endParaRPr lang="en-US" sz="900" b="0" i="0" u="none" strike="noStrike">
                        <a:solidFill>
                          <a:srgbClr val="000000"/>
                        </a:solidFill>
                        <a:effectLst/>
                        <a:latin typeface="Calibri"/>
                      </a:endParaRPr>
                    </a:p>
                  </a:txBody>
                  <a:tcPr marL="4245" marR="4245" marT="4245" marB="0" anchor="b"/>
                </a:tc>
                <a:tc>
                  <a:txBody>
                    <a:bodyPr/>
                    <a:lstStyle/>
                    <a:p>
                      <a:pPr algn="r" fontAlgn="b"/>
                      <a:r>
                        <a:rPr lang="en-US" sz="900" u="none" strike="noStrike">
                          <a:effectLst/>
                        </a:rPr>
                        <a:t>$40,000</a:t>
                      </a:r>
                      <a:endParaRPr lang="en-US" sz="900" b="0" i="0" u="none" strike="noStrike">
                        <a:solidFill>
                          <a:srgbClr val="000000"/>
                        </a:solidFill>
                        <a:effectLst/>
                        <a:latin typeface="Calibri"/>
                      </a:endParaRPr>
                    </a:p>
                  </a:txBody>
                  <a:tcPr marL="4245" marR="4245" marT="4245" marB="0" anchor="b"/>
                </a:tc>
                <a:tc>
                  <a:txBody>
                    <a:bodyPr/>
                    <a:lstStyle/>
                    <a:p>
                      <a:pPr algn="r" fontAlgn="b"/>
                      <a:r>
                        <a:rPr lang="en-US" sz="900" u="none" strike="noStrike">
                          <a:effectLst/>
                        </a:rPr>
                        <a:t>$123,000</a:t>
                      </a:r>
                      <a:endParaRPr lang="en-US" sz="900" b="0" i="0" u="none" strike="noStrike">
                        <a:solidFill>
                          <a:srgbClr val="000000"/>
                        </a:solidFill>
                        <a:effectLst/>
                        <a:latin typeface="Calibri"/>
                      </a:endParaRPr>
                    </a:p>
                  </a:txBody>
                  <a:tcPr marL="4245" marR="4245" marT="4245" marB="0" anchor="b"/>
                </a:tc>
                <a:tc>
                  <a:txBody>
                    <a:bodyPr/>
                    <a:lstStyle/>
                    <a:p>
                      <a:pPr algn="r" fontAlgn="b"/>
                      <a:r>
                        <a:rPr lang="en-US" sz="900" u="none" strike="noStrike">
                          <a:effectLst/>
                        </a:rPr>
                        <a:t>$163,000</a:t>
                      </a:r>
                      <a:endParaRPr lang="en-US" sz="900" b="0" i="0" u="none" strike="noStrike">
                        <a:solidFill>
                          <a:srgbClr val="000000"/>
                        </a:solidFill>
                        <a:effectLst/>
                        <a:latin typeface="Calibri"/>
                      </a:endParaRPr>
                    </a:p>
                  </a:txBody>
                  <a:tcPr marL="4245" marR="4245" marT="4245" marB="0" anchor="b"/>
                </a:tc>
              </a:tr>
              <a:tr h="147315">
                <a:tc>
                  <a:txBody>
                    <a:bodyPr/>
                    <a:lstStyle/>
                    <a:p>
                      <a:pPr algn="ctr" fontAlgn="b"/>
                      <a:r>
                        <a:rPr lang="en-US" sz="900" u="none" strike="noStrike">
                          <a:effectLst/>
                        </a:rPr>
                        <a:t>47</a:t>
                      </a:r>
                      <a:endParaRPr lang="en-US" sz="900" b="1" i="0" u="none" strike="noStrike">
                        <a:solidFill>
                          <a:srgbClr val="000000"/>
                        </a:solidFill>
                        <a:effectLst/>
                        <a:latin typeface="Calibri"/>
                      </a:endParaRPr>
                    </a:p>
                  </a:txBody>
                  <a:tcPr marL="4245" marR="4245" marT="4245" marB="0" anchor="b"/>
                </a:tc>
                <a:tc>
                  <a:txBody>
                    <a:bodyPr/>
                    <a:lstStyle/>
                    <a:p>
                      <a:pPr algn="l" fontAlgn="b"/>
                      <a:r>
                        <a:rPr lang="en-US" sz="900" u="none" strike="noStrike">
                          <a:effectLst/>
                        </a:rPr>
                        <a:t>Sisters Eagle Airport</a:t>
                      </a:r>
                      <a:endParaRPr lang="en-US" sz="900" b="0" i="0" u="none" strike="noStrike">
                        <a:solidFill>
                          <a:srgbClr val="000000"/>
                        </a:solidFill>
                        <a:effectLst/>
                        <a:latin typeface="Calibri"/>
                      </a:endParaRPr>
                    </a:p>
                  </a:txBody>
                  <a:tcPr marL="4245" marR="4245" marT="4245" marB="0" anchor="b"/>
                </a:tc>
                <a:tc>
                  <a:txBody>
                    <a:bodyPr/>
                    <a:lstStyle/>
                    <a:p>
                      <a:pPr algn="l" fontAlgn="b"/>
                      <a:r>
                        <a:rPr lang="en-US" sz="900" u="none" strike="noStrike">
                          <a:effectLst/>
                        </a:rPr>
                        <a:t>Infrastructure for Growth - Electrical/Sewer</a:t>
                      </a:r>
                      <a:endParaRPr lang="en-US" sz="900" b="0" i="0" u="none" strike="noStrike">
                        <a:solidFill>
                          <a:srgbClr val="000000"/>
                        </a:solidFill>
                        <a:effectLst/>
                        <a:latin typeface="Calibri"/>
                      </a:endParaRPr>
                    </a:p>
                  </a:txBody>
                  <a:tcPr marL="4245" marR="4245" marT="4245" marB="0" anchor="b"/>
                </a:tc>
                <a:tc>
                  <a:txBody>
                    <a:bodyPr/>
                    <a:lstStyle/>
                    <a:p>
                      <a:pPr algn="r" fontAlgn="b"/>
                      <a:r>
                        <a:rPr lang="en-US" sz="900" u="none" strike="noStrike">
                          <a:effectLst/>
                        </a:rPr>
                        <a:t>$20,000</a:t>
                      </a:r>
                      <a:endParaRPr lang="en-US" sz="900" b="0" i="0" u="none" strike="noStrike">
                        <a:solidFill>
                          <a:srgbClr val="000000"/>
                        </a:solidFill>
                        <a:effectLst/>
                        <a:latin typeface="Calibri"/>
                      </a:endParaRPr>
                    </a:p>
                  </a:txBody>
                  <a:tcPr marL="4245" marR="4245" marT="4245" marB="0" anchor="b"/>
                </a:tc>
                <a:tc>
                  <a:txBody>
                    <a:bodyPr/>
                    <a:lstStyle/>
                    <a:p>
                      <a:pPr algn="r" fontAlgn="b"/>
                      <a:r>
                        <a:rPr lang="en-US" sz="900" u="none" strike="noStrike">
                          <a:effectLst/>
                        </a:rPr>
                        <a:t>$150,000</a:t>
                      </a:r>
                      <a:endParaRPr lang="en-US" sz="900" b="0" i="0" u="none" strike="noStrike">
                        <a:solidFill>
                          <a:srgbClr val="000000"/>
                        </a:solidFill>
                        <a:effectLst/>
                        <a:latin typeface="Calibri"/>
                      </a:endParaRPr>
                    </a:p>
                  </a:txBody>
                  <a:tcPr marL="4245" marR="4245" marT="4245" marB="0" anchor="b"/>
                </a:tc>
                <a:tc>
                  <a:txBody>
                    <a:bodyPr/>
                    <a:lstStyle/>
                    <a:p>
                      <a:pPr algn="r" fontAlgn="b"/>
                      <a:r>
                        <a:rPr lang="en-US" sz="900" u="none" strike="noStrike">
                          <a:effectLst/>
                        </a:rPr>
                        <a:t>$170,000</a:t>
                      </a:r>
                      <a:endParaRPr lang="en-US" sz="900" b="0" i="0" u="none" strike="noStrike">
                        <a:solidFill>
                          <a:srgbClr val="000000"/>
                        </a:solidFill>
                        <a:effectLst/>
                        <a:latin typeface="Calibri"/>
                      </a:endParaRPr>
                    </a:p>
                  </a:txBody>
                  <a:tcPr marL="4245" marR="4245" marT="4245" marB="0" anchor="b"/>
                </a:tc>
              </a:tr>
              <a:tr h="147315">
                <a:tc>
                  <a:txBody>
                    <a:bodyPr/>
                    <a:lstStyle/>
                    <a:p>
                      <a:pPr algn="ctr" fontAlgn="b"/>
                      <a:r>
                        <a:rPr lang="en-US" sz="900" u="none" strike="noStrike">
                          <a:effectLst/>
                        </a:rPr>
                        <a:t>48</a:t>
                      </a:r>
                      <a:endParaRPr lang="en-US" sz="900" b="1" i="0" u="none" strike="noStrike">
                        <a:solidFill>
                          <a:srgbClr val="000000"/>
                        </a:solidFill>
                        <a:effectLst/>
                        <a:latin typeface="Calibri"/>
                      </a:endParaRPr>
                    </a:p>
                  </a:txBody>
                  <a:tcPr marL="4245" marR="4245" marT="4245" marB="0" anchor="b"/>
                </a:tc>
                <a:tc>
                  <a:txBody>
                    <a:bodyPr/>
                    <a:lstStyle/>
                    <a:p>
                      <a:pPr algn="l" fontAlgn="b"/>
                      <a:r>
                        <a:rPr lang="en-US" sz="900" u="none" strike="noStrike">
                          <a:effectLst/>
                        </a:rPr>
                        <a:t>Twin Oaks Airpark</a:t>
                      </a:r>
                      <a:endParaRPr lang="en-US" sz="900" b="0" i="0" u="none" strike="noStrike">
                        <a:solidFill>
                          <a:srgbClr val="000000"/>
                        </a:solidFill>
                        <a:effectLst/>
                        <a:latin typeface="Calibri"/>
                      </a:endParaRPr>
                    </a:p>
                  </a:txBody>
                  <a:tcPr marL="4245" marR="4245" marT="4245" marB="0" anchor="b"/>
                </a:tc>
                <a:tc>
                  <a:txBody>
                    <a:bodyPr/>
                    <a:lstStyle/>
                    <a:p>
                      <a:pPr algn="l" fontAlgn="b"/>
                      <a:r>
                        <a:rPr lang="en-US" sz="900" u="none" strike="noStrike">
                          <a:effectLst/>
                        </a:rPr>
                        <a:t>Back Up Electrical Generator</a:t>
                      </a:r>
                      <a:endParaRPr lang="en-US" sz="900" b="0" i="0" u="none" strike="noStrike">
                        <a:solidFill>
                          <a:srgbClr val="000000"/>
                        </a:solidFill>
                        <a:effectLst/>
                        <a:latin typeface="Calibri"/>
                      </a:endParaRPr>
                    </a:p>
                  </a:txBody>
                  <a:tcPr marL="4245" marR="4245" marT="4245" marB="0" anchor="b"/>
                </a:tc>
                <a:tc>
                  <a:txBody>
                    <a:bodyPr/>
                    <a:lstStyle/>
                    <a:p>
                      <a:pPr algn="r" fontAlgn="b"/>
                      <a:r>
                        <a:rPr lang="en-US" sz="900" u="none" strike="noStrike">
                          <a:effectLst/>
                        </a:rPr>
                        <a:t>$5,000</a:t>
                      </a:r>
                      <a:endParaRPr lang="en-US" sz="900" b="0" i="0" u="none" strike="noStrike">
                        <a:solidFill>
                          <a:srgbClr val="000000"/>
                        </a:solidFill>
                        <a:effectLst/>
                        <a:latin typeface="Calibri"/>
                      </a:endParaRPr>
                    </a:p>
                  </a:txBody>
                  <a:tcPr marL="4245" marR="4245" marT="4245" marB="0" anchor="b"/>
                </a:tc>
                <a:tc>
                  <a:txBody>
                    <a:bodyPr/>
                    <a:lstStyle/>
                    <a:p>
                      <a:pPr algn="r" fontAlgn="b"/>
                      <a:r>
                        <a:rPr lang="en-US" sz="900" u="none" strike="noStrike">
                          <a:effectLst/>
                        </a:rPr>
                        <a:t>$43,500</a:t>
                      </a:r>
                      <a:endParaRPr lang="en-US" sz="900" b="0" i="0" u="none" strike="noStrike">
                        <a:solidFill>
                          <a:srgbClr val="000000"/>
                        </a:solidFill>
                        <a:effectLst/>
                        <a:latin typeface="Calibri"/>
                      </a:endParaRPr>
                    </a:p>
                  </a:txBody>
                  <a:tcPr marL="4245" marR="4245" marT="4245" marB="0" anchor="b"/>
                </a:tc>
                <a:tc>
                  <a:txBody>
                    <a:bodyPr/>
                    <a:lstStyle/>
                    <a:p>
                      <a:pPr algn="r" fontAlgn="b"/>
                      <a:r>
                        <a:rPr lang="en-US" sz="900" u="none" strike="noStrike">
                          <a:effectLst/>
                        </a:rPr>
                        <a:t>$48,500</a:t>
                      </a:r>
                      <a:endParaRPr lang="en-US" sz="900" b="0" i="0" u="none" strike="noStrike">
                        <a:solidFill>
                          <a:srgbClr val="000000"/>
                        </a:solidFill>
                        <a:effectLst/>
                        <a:latin typeface="Calibri"/>
                      </a:endParaRPr>
                    </a:p>
                  </a:txBody>
                  <a:tcPr marL="4245" marR="4245" marT="4245" marB="0" anchor="b"/>
                </a:tc>
              </a:tr>
              <a:tr h="147315">
                <a:tc>
                  <a:txBody>
                    <a:bodyPr/>
                    <a:lstStyle/>
                    <a:p>
                      <a:pPr algn="ctr" fontAlgn="b"/>
                      <a:r>
                        <a:rPr lang="en-US" sz="900" u="none" strike="noStrike">
                          <a:effectLst/>
                        </a:rPr>
                        <a:t>49</a:t>
                      </a:r>
                      <a:endParaRPr lang="en-US" sz="900" b="1" i="0" u="none" strike="noStrike">
                        <a:solidFill>
                          <a:srgbClr val="000000"/>
                        </a:solidFill>
                        <a:effectLst/>
                        <a:latin typeface="Calibri"/>
                      </a:endParaRPr>
                    </a:p>
                  </a:txBody>
                  <a:tcPr marL="4245" marR="4245" marT="4245" marB="0" anchor="b"/>
                </a:tc>
                <a:tc>
                  <a:txBody>
                    <a:bodyPr/>
                    <a:lstStyle/>
                    <a:p>
                      <a:pPr algn="l" fontAlgn="b"/>
                      <a:r>
                        <a:rPr lang="en-US" sz="900" u="none" strike="noStrike">
                          <a:effectLst/>
                        </a:rPr>
                        <a:t>Grants Pass Airport</a:t>
                      </a:r>
                      <a:endParaRPr lang="en-US" sz="900" b="0" i="0" u="none" strike="noStrike">
                        <a:solidFill>
                          <a:srgbClr val="000000"/>
                        </a:solidFill>
                        <a:effectLst/>
                        <a:latin typeface="Calibri"/>
                      </a:endParaRPr>
                    </a:p>
                  </a:txBody>
                  <a:tcPr marL="4245" marR="4245" marT="4245" marB="0" anchor="b"/>
                </a:tc>
                <a:tc>
                  <a:txBody>
                    <a:bodyPr/>
                    <a:lstStyle/>
                    <a:p>
                      <a:pPr algn="l" fontAlgn="b"/>
                      <a:r>
                        <a:rPr lang="en-US" sz="900" u="none" strike="noStrike">
                          <a:effectLst/>
                        </a:rPr>
                        <a:t>Airport Improvement - Hangar Development</a:t>
                      </a:r>
                      <a:endParaRPr lang="en-US" sz="900" b="0" i="0" u="none" strike="noStrike">
                        <a:solidFill>
                          <a:srgbClr val="000000"/>
                        </a:solidFill>
                        <a:effectLst/>
                        <a:latin typeface="Calibri"/>
                      </a:endParaRPr>
                    </a:p>
                  </a:txBody>
                  <a:tcPr marL="4245" marR="4245" marT="4245" marB="0" anchor="b"/>
                </a:tc>
                <a:tc>
                  <a:txBody>
                    <a:bodyPr/>
                    <a:lstStyle/>
                    <a:p>
                      <a:pPr algn="r" fontAlgn="b"/>
                      <a:r>
                        <a:rPr lang="en-US" sz="900" u="none" strike="noStrike">
                          <a:effectLst/>
                        </a:rPr>
                        <a:t>$60,000</a:t>
                      </a:r>
                      <a:endParaRPr lang="en-US" sz="900" b="0" i="0" u="none" strike="noStrike">
                        <a:solidFill>
                          <a:srgbClr val="000000"/>
                        </a:solidFill>
                        <a:effectLst/>
                        <a:latin typeface="Calibri"/>
                      </a:endParaRPr>
                    </a:p>
                  </a:txBody>
                  <a:tcPr marL="4245" marR="4245" marT="4245" marB="0" anchor="b"/>
                </a:tc>
                <a:tc>
                  <a:txBody>
                    <a:bodyPr/>
                    <a:lstStyle/>
                    <a:p>
                      <a:pPr algn="r" fontAlgn="b"/>
                      <a:r>
                        <a:rPr lang="en-US" sz="900" u="none" strike="noStrike">
                          <a:effectLst/>
                        </a:rPr>
                        <a:t>$150,000</a:t>
                      </a:r>
                      <a:endParaRPr lang="en-US" sz="900" b="0" i="0" u="none" strike="noStrike">
                        <a:solidFill>
                          <a:srgbClr val="000000"/>
                        </a:solidFill>
                        <a:effectLst/>
                        <a:latin typeface="Calibri"/>
                      </a:endParaRPr>
                    </a:p>
                  </a:txBody>
                  <a:tcPr marL="4245" marR="4245" marT="4245" marB="0" anchor="b"/>
                </a:tc>
                <a:tc>
                  <a:txBody>
                    <a:bodyPr/>
                    <a:lstStyle/>
                    <a:p>
                      <a:pPr algn="r" fontAlgn="b"/>
                      <a:r>
                        <a:rPr lang="en-US" sz="900" u="none" strike="noStrike">
                          <a:effectLst/>
                        </a:rPr>
                        <a:t>$210,000</a:t>
                      </a:r>
                      <a:endParaRPr lang="en-US" sz="900" b="0" i="0" u="none" strike="noStrike">
                        <a:solidFill>
                          <a:srgbClr val="000000"/>
                        </a:solidFill>
                        <a:effectLst/>
                        <a:latin typeface="Calibri"/>
                      </a:endParaRPr>
                    </a:p>
                  </a:txBody>
                  <a:tcPr marL="4245" marR="4245" marT="4245" marB="0" anchor="b"/>
                </a:tc>
              </a:tr>
              <a:tr h="290208">
                <a:tc>
                  <a:txBody>
                    <a:bodyPr/>
                    <a:lstStyle/>
                    <a:p>
                      <a:pPr algn="ctr" fontAlgn="b"/>
                      <a:r>
                        <a:rPr lang="en-US" sz="900" u="none" strike="noStrike">
                          <a:effectLst/>
                        </a:rPr>
                        <a:t>50</a:t>
                      </a:r>
                      <a:endParaRPr lang="en-US" sz="900" b="1" i="0" u="none" strike="noStrike">
                        <a:solidFill>
                          <a:srgbClr val="000000"/>
                        </a:solidFill>
                        <a:effectLst/>
                        <a:latin typeface="Calibri"/>
                      </a:endParaRPr>
                    </a:p>
                  </a:txBody>
                  <a:tcPr marL="4245" marR="4245" marT="4245" marB="0" anchor="b"/>
                </a:tc>
                <a:tc>
                  <a:txBody>
                    <a:bodyPr/>
                    <a:lstStyle/>
                    <a:p>
                      <a:pPr algn="l" fontAlgn="b"/>
                      <a:r>
                        <a:rPr lang="en-US" sz="900" u="none" strike="noStrike">
                          <a:effectLst/>
                        </a:rPr>
                        <a:t>Grants Pass Airport</a:t>
                      </a:r>
                      <a:endParaRPr lang="en-US" sz="900" b="0" i="0" u="none" strike="noStrike">
                        <a:solidFill>
                          <a:srgbClr val="000000"/>
                        </a:solidFill>
                        <a:effectLst/>
                        <a:latin typeface="Calibri"/>
                      </a:endParaRPr>
                    </a:p>
                  </a:txBody>
                  <a:tcPr marL="4245" marR="4245" marT="4245" marB="0" anchor="b"/>
                </a:tc>
                <a:tc>
                  <a:txBody>
                    <a:bodyPr/>
                    <a:lstStyle/>
                    <a:p>
                      <a:pPr algn="l" fontAlgn="b"/>
                      <a:r>
                        <a:rPr lang="en-US" sz="900" u="none" strike="noStrike">
                          <a:effectLst/>
                        </a:rPr>
                        <a:t>Airport Improvements - Critical Water Supply and Electrical Distribution System Upgrades</a:t>
                      </a:r>
                      <a:endParaRPr lang="en-US" sz="900" b="0" i="0" u="none" strike="noStrike">
                        <a:solidFill>
                          <a:srgbClr val="000000"/>
                        </a:solidFill>
                        <a:effectLst/>
                        <a:latin typeface="Calibri"/>
                      </a:endParaRPr>
                    </a:p>
                  </a:txBody>
                  <a:tcPr marL="4245" marR="4245" marT="4245" marB="0" anchor="b"/>
                </a:tc>
                <a:tc>
                  <a:txBody>
                    <a:bodyPr/>
                    <a:lstStyle/>
                    <a:p>
                      <a:pPr algn="r" fontAlgn="b"/>
                      <a:r>
                        <a:rPr lang="en-US" sz="900" u="none" strike="noStrike">
                          <a:effectLst/>
                        </a:rPr>
                        <a:t>$16,667</a:t>
                      </a:r>
                      <a:endParaRPr lang="en-US" sz="900" b="0" i="0" u="none" strike="noStrike">
                        <a:solidFill>
                          <a:srgbClr val="000000"/>
                        </a:solidFill>
                        <a:effectLst/>
                        <a:latin typeface="Calibri"/>
                      </a:endParaRPr>
                    </a:p>
                  </a:txBody>
                  <a:tcPr marL="4245" marR="4245" marT="4245" marB="0" anchor="b"/>
                </a:tc>
                <a:tc>
                  <a:txBody>
                    <a:bodyPr/>
                    <a:lstStyle/>
                    <a:p>
                      <a:pPr algn="r" fontAlgn="b"/>
                      <a:r>
                        <a:rPr lang="en-US" sz="900" u="none" strike="noStrike">
                          <a:effectLst/>
                        </a:rPr>
                        <a:t>$150,000</a:t>
                      </a:r>
                      <a:endParaRPr lang="en-US" sz="900" b="0" i="0" u="none" strike="noStrike">
                        <a:solidFill>
                          <a:srgbClr val="000000"/>
                        </a:solidFill>
                        <a:effectLst/>
                        <a:latin typeface="Calibri"/>
                      </a:endParaRPr>
                    </a:p>
                  </a:txBody>
                  <a:tcPr marL="4245" marR="4245" marT="4245" marB="0" anchor="b"/>
                </a:tc>
                <a:tc>
                  <a:txBody>
                    <a:bodyPr/>
                    <a:lstStyle/>
                    <a:p>
                      <a:pPr algn="r" fontAlgn="b"/>
                      <a:r>
                        <a:rPr lang="en-US" sz="900" u="none" strike="noStrike">
                          <a:effectLst/>
                        </a:rPr>
                        <a:t>$166,667</a:t>
                      </a:r>
                      <a:endParaRPr lang="en-US" sz="900" b="0" i="0" u="none" strike="noStrike">
                        <a:solidFill>
                          <a:srgbClr val="000000"/>
                        </a:solidFill>
                        <a:effectLst/>
                        <a:latin typeface="Calibri"/>
                      </a:endParaRPr>
                    </a:p>
                  </a:txBody>
                  <a:tcPr marL="4245" marR="4245" marT="4245" marB="0" anchor="b"/>
                </a:tc>
              </a:tr>
              <a:tr h="147315">
                <a:tc>
                  <a:txBody>
                    <a:bodyPr/>
                    <a:lstStyle/>
                    <a:p>
                      <a:pPr algn="ctr" fontAlgn="b"/>
                      <a:r>
                        <a:rPr lang="en-US" sz="900" u="none" strike="noStrike">
                          <a:effectLst/>
                        </a:rPr>
                        <a:t>51</a:t>
                      </a:r>
                      <a:endParaRPr lang="en-US" sz="900" b="1" i="0" u="none" strike="noStrike">
                        <a:solidFill>
                          <a:srgbClr val="000000"/>
                        </a:solidFill>
                        <a:effectLst/>
                        <a:latin typeface="Calibri"/>
                      </a:endParaRPr>
                    </a:p>
                  </a:txBody>
                  <a:tcPr marL="4245" marR="4245" marT="4245" marB="0" anchor="b"/>
                </a:tc>
                <a:tc>
                  <a:txBody>
                    <a:bodyPr/>
                    <a:lstStyle/>
                    <a:p>
                      <a:pPr algn="l" fontAlgn="b"/>
                      <a:r>
                        <a:rPr lang="en-US" sz="900" u="none" strike="noStrike">
                          <a:effectLst/>
                        </a:rPr>
                        <a:t>Sisters Eagle Airport</a:t>
                      </a:r>
                      <a:endParaRPr lang="en-US" sz="900" b="0" i="0" u="none" strike="noStrike">
                        <a:solidFill>
                          <a:srgbClr val="000000"/>
                        </a:solidFill>
                        <a:effectLst/>
                        <a:latin typeface="Calibri"/>
                      </a:endParaRPr>
                    </a:p>
                  </a:txBody>
                  <a:tcPr marL="4245" marR="4245" marT="4245" marB="0" anchor="b"/>
                </a:tc>
                <a:tc>
                  <a:txBody>
                    <a:bodyPr/>
                    <a:lstStyle/>
                    <a:p>
                      <a:pPr algn="l" fontAlgn="b"/>
                      <a:r>
                        <a:rPr lang="en-US" sz="900" u="none" strike="noStrike">
                          <a:effectLst/>
                        </a:rPr>
                        <a:t>Infrastructure for Growth - GPS Approach &amp;amp; Maintenance</a:t>
                      </a:r>
                      <a:endParaRPr lang="en-US" sz="900" b="0" i="0" u="none" strike="noStrike">
                        <a:solidFill>
                          <a:srgbClr val="000000"/>
                        </a:solidFill>
                        <a:effectLst/>
                        <a:latin typeface="Calibri"/>
                      </a:endParaRPr>
                    </a:p>
                  </a:txBody>
                  <a:tcPr marL="4245" marR="4245" marT="4245" marB="0" anchor="b"/>
                </a:tc>
                <a:tc>
                  <a:txBody>
                    <a:bodyPr/>
                    <a:lstStyle/>
                    <a:p>
                      <a:pPr algn="r" fontAlgn="b"/>
                      <a:r>
                        <a:rPr lang="en-US" sz="900" u="none" strike="noStrike">
                          <a:effectLst/>
                        </a:rPr>
                        <a:t>$20,000</a:t>
                      </a:r>
                      <a:endParaRPr lang="en-US" sz="900" b="0" i="0" u="none" strike="noStrike">
                        <a:solidFill>
                          <a:srgbClr val="000000"/>
                        </a:solidFill>
                        <a:effectLst/>
                        <a:latin typeface="Calibri"/>
                      </a:endParaRPr>
                    </a:p>
                  </a:txBody>
                  <a:tcPr marL="4245" marR="4245" marT="4245" marB="0" anchor="b"/>
                </a:tc>
                <a:tc>
                  <a:txBody>
                    <a:bodyPr/>
                    <a:lstStyle/>
                    <a:p>
                      <a:pPr algn="r" fontAlgn="b"/>
                      <a:r>
                        <a:rPr lang="en-US" sz="900" u="none" strike="noStrike">
                          <a:effectLst/>
                        </a:rPr>
                        <a:t>$150,000</a:t>
                      </a:r>
                      <a:endParaRPr lang="en-US" sz="900" b="0" i="0" u="none" strike="noStrike">
                        <a:solidFill>
                          <a:srgbClr val="000000"/>
                        </a:solidFill>
                        <a:effectLst/>
                        <a:latin typeface="Calibri"/>
                      </a:endParaRPr>
                    </a:p>
                  </a:txBody>
                  <a:tcPr marL="4245" marR="4245" marT="4245" marB="0" anchor="b"/>
                </a:tc>
                <a:tc>
                  <a:txBody>
                    <a:bodyPr/>
                    <a:lstStyle/>
                    <a:p>
                      <a:pPr algn="r" fontAlgn="b"/>
                      <a:r>
                        <a:rPr lang="en-US" sz="900" u="none" strike="noStrike">
                          <a:effectLst/>
                        </a:rPr>
                        <a:t>$170,000</a:t>
                      </a:r>
                      <a:endParaRPr lang="en-US" sz="900" b="0" i="0" u="none" strike="noStrike">
                        <a:solidFill>
                          <a:srgbClr val="000000"/>
                        </a:solidFill>
                        <a:effectLst/>
                        <a:latin typeface="Calibri"/>
                      </a:endParaRPr>
                    </a:p>
                  </a:txBody>
                  <a:tcPr marL="4245" marR="4245" marT="4245" marB="0" anchor="b"/>
                </a:tc>
              </a:tr>
              <a:tr h="147315">
                <a:tc>
                  <a:txBody>
                    <a:bodyPr/>
                    <a:lstStyle/>
                    <a:p>
                      <a:pPr algn="ctr" fontAlgn="b"/>
                      <a:r>
                        <a:rPr lang="en-US" sz="900" u="none" strike="noStrike">
                          <a:effectLst/>
                        </a:rPr>
                        <a:t>52</a:t>
                      </a:r>
                      <a:endParaRPr lang="en-US" sz="900" b="1" i="0" u="none" strike="noStrike">
                        <a:solidFill>
                          <a:srgbClr val="000000"/>
                        </a:solidFill>
                        <a:effectLst/>
                        <a:latin typeface="Calibri"/>
                      </a:endParaRPr>
                    </a:p>
                  </a:txBody>
                  <a:tcPr marL="4245" marR="4245" marT="4245" marB="0" anchor="b"/>
                </a:tc>
                <a:tc>
                  <a:txBody>
                    <a:bodyPr/>
                    <a:lstStyle/>
                    <a:p>
                      <a:pPr algn="l" fontAlgn="b"/>
                      <a:r>
                        <a:rPr lang="en-US" sz="900" u="none" strike="noStrike">
                          <a:effectLst/>
                        </a:rPr>
                        <a:t>Madras Municipal Airport</a:t>
                      </a:r>
                      <a:endParaRPr lang="en-US" sz="900" b="0" i="0" u="none" strike="noStrike">
                        <a:solidFill>
                          <a:srgbClr val="000000"/>
                        </a:solidFill>
                        <a:effectLst/>
                        <a:latin typeface="Calibri"/>
                      </a:endParaRPr>
                    </a:p>
                  </a:txBody>
                  <a:tcPr marL="4245" marR="4245" marT="4245" marB="0" anchor="b"/>
                </a:tc>
                <a:tc>
                  <a:txBody>
                    <a:bodyPr/>
                    <a:lstStyle/>
                    <a:p>
                      <a:pPr algn="l" fontAlgn="b"/>
                      <a:r>
                        <a:rPr lang="en-US" sz="900" u="none" strike="noStrike">
                          <a:effectLst/>
                        </a:rPr>
                        <a:t>Madras Airport Helicopter Base (design &amp; environmental)</a:t>
                      </a:r>
                      <a:endParaRPr lang="en-US" sz="900" b="0" i="0" u="none" strike="noStrike">
                        <a:solidFill>
                          <a:srgbClr val="000000"/>
                        </a:solidFill>
                        <a:effectLst/>
                        <a:latin typeface="Calibri"/>
                      </a:endParaRPr>
                    </a:p>
                  </a:txBody>
                  <a:tcPr marL="4245" marR="4245" marT="4245" marB="0" anchor="b"/>
                </a:tc>
                <a:tc>
                  <a:txBody>
                    <a:bodyPr/>
                    <a:lstStyle/>
                    <a:p>
                      <a:pPr algn="r" fontAlgn="b"/>
                      <a:r>
                        <a:rPr lang="en-US" sz="900" u="none" strike="noStrike">
                          <a:effectLst/>
                        </a:rPr>
                        <a:t>$20,000</a:t>
                      </a:r>
                      <a:endParaRPr lang="en-US" sz="900" b="0" i="0" u="none" strike="noStrike">
                        <a:solidFill>
                          <a:srgbClr val="000000"/>
                        </a:solidFill>
                        <a:effectLst/>
                        <a:latin typeface="Calibri"/>
                      </a:endParaRPr>
                    </a:p>
                  </a:txBody>
                  <a:tcPr marL="4245" marR="4245" marT="4245" marB="0" anchor="b"/>
                </a:tc>
                <a:tc>
                  <a:txBody>
                    <a:bodyPr/>
                    <a:lstStyle/>
                    <a:p>
                      <a:pPr algn="r" fontAlgn="b"/>
                      <a:r>
                        <a:rPr lang="en-US" sz="900" u="none" strike="noStrike">
                          <a:effectLst/>
                        </a:rPr>
                        <a:t>$116,500</a:t>
                      </a:r>
                      <a:endParaRPr lang="en-US" sz="900" b="0" i="0" u="none" strike="noStrike">
                        <a:solidFill>
                          <a:srgbClr val="000000"/>
                        </a:solidFill>
                        <a:effectLst/>
                        <a:latin typeface="Calibri"/>
                      </a:endParaRPr>
                    </a:p>
                  </a:txBody>
                  <a:tcPr marL="4245" marR="4245" marT="4245" marB="0" anchor="b"/>
                </a:tc>
                <a:tc>
                  <a:txBody>
                    <a:bodyPr/>
                    <a:lstStyle/>
                    <a:p>
                      <a:pPr algn="r" fontAlgn="b"/>
                      <a:r>
                        <a:rPr lang="en-US" sz="900" u="none" strike="noStrike">
                          <a:effectLst/>
                        </a:rPr>
                        <a:t>$136,500</a:t>
                      </a:r>
                      <a:endParaRPr lang="en-US" sz="900" b="0" i="0" u="none" strike="noStrike">
                        <a:solidFill>
                          <a:srgbClr val="000000"/>
                        </a:solidFill>
                        <a:effectLst/>
                        <a:latin typeface="Calibri"/>
                      </a:endParaRPr>
                    </a:p>
                  </a:txBody>
                  <a:tcPr marL="4245" marR="4245" marT="4245" marB="0" anchor="b"/>
                </a:tc>
              </a:tr>
              <a:tr h="290208">
                <a:tc>
                  <a:txBody>
                    <a:bodyPr/>
                    <a:lstStyle/>
                    <a:p>
                      <a:pPr algn="ctr" fontAlgn="b"/>
                      <a:r>
                        <a:rPr lang="en-US" sz="900" u="none" strike="noStrike">
                          <a:effectLst/>
                        </a:rPr>
                        <a:t>53</a:t>
                      </a:r>
                      <a:endParaRPr lang="en-US" sz="900" b="1" i="0" u="none" strike="noStrike">
                        <a:solidFill>
                          <a:srgbClr val="000000"/>
                        </a:solidFill>
                        <a:effectLst/>
                        <a:latin typeface="Calibri"/>
                      </a:endParaRPr>
                    </a:p>
                  </a:txBody>
                  <a:tcPr marL="4245" marR="4245" marT="4245" marB="0" anchor="b"/>
                </a:tc>
                <a:tc>
                  <a:txBody>
                    <a:bodyPr/>
                    <a:lstStyle/>
                    <a:p>
                      <a:pPr algn="l" fontAlgn="b"/>
                      <a:r>
                        <a:rPr lang="en-US" sz="900" u="none" strike="noStrike">
                          <a:effectLst/>
                        </a:rPr>
                        <a:t>City of Creswell Hobby Field Airport</a:t>
                      </a:r>
                      <a:endParaRPr lang="en-US" sz="900" b="0" i="0" u="none" strike="noStrike">
                        <a:solidFill>
                          <a:srgbClr val="000000"/>
                        </a:solidFill>
                        <a:effectLst/>
                        <a:latin typeface="Calibri"/>
                      </a:endParaRPr>
                    </a:p>
                  </a:txBody>
                  <a:tcPr marL="4245" marR="4245" marT="4245" marB="0" anchor="b"/>
                </a:tc>
                <a:tc>
                  <a:txBody>
                    <a:bodyPr/>
                    <a:lstStyle/>
                    <a:p>
                      <a:pPr algn="l" fontAlgn="b"/>
                      <a:r>
                        <a:rPr lang="en-US" sz="900" u="none" strike="noStrike">
                          <a:effectLst/>
                        </a:rPr>
                        <a:t>Construct a 60 x 60.5 Hangar</a:t>
                      </a:r>
                      <a:endParaRPr lang="en-US" sz="900" b="0" i="0" u="none" strike="noStrike">
                        <a:solidFill>
                          <a:srgbClr val="000000"/>
                        </a:solidFill>
                        <a:effectLst/>
                        <a:latin typeface="Calibri"/>
                      </a:endParaRPr>
                    </a:p>
                  </a:txBody>
                  <a:tcPr marL="4245" marR="4245" marT="4245" marB="0" anchor="b"/>
                </a:tc>
                <a:tc>
                  <a:txBody>
                    <a:bodyPr/>
                    <a:lstStyle/>
                    <a:p>
                      <a:pPr algn="r" fontAlgn="b"/>
                      <a:r>
                        <a:rPr lang="en-US" sz="900" u="none" strike="noStrike">
                          <a:effectLst/>
                        </a:rPr>
                        <a:t>$16,667</a:t>
                      </a:r>
                      <a:endParaRPr lang="en-US" sz="900" b="0" i="0" u="none" strike="noStrike">
                        <a:solidFill>
                          <a:srgbClr val="000000"/>
                        </a:solidFill>
                        <a:effectLst/>
                        <a:latin typeface="Calibri"/>
                      </a:endParaRPr>
                    </a:p>
                  </a:txBody>
                  <a:tcPr marL="4245" marR="4245" marT="4245" marB="0" anchor="b"/>
                </a:tc>
                <a:tc>
                  <a:txBody>
                    <a:bodyPr/>
                    <a:lstStyle/>
                    <a:p>
                      <a:pPr algn="r" fontAlgn="b"/>
                      <a:r>
                        <a:rPr lang="en-US" sz="900" u="none" strike="noStrike">
                          <a:effectLst/>
                        </a:rPr>
                        <a:t>$150,000</a:t>
                      </a:r>
                      <a:endParaRPr lang="en-US" sz="900" b="0" i="0" u="none" strike="noStrike">
                        <a:solidFill>
                          <a:srgbClr val="000000"/>
                        </a:solidFill>
                        <a:effectLst/>
                        <a:latin typeface="Calibri"/>
                      </a:endParaRPr>
                    </a:p>
                  </a:txBody>
                  <a:tcPr marL="4245" marR="4245" marT="4245" marB="0" anchor="b"/>
                </a:tc>
                <a:tc>
                  <a:txBody>
                    <a:bodyPr/>
                    <a:lstStyle/>
                    <a:p>
                      <a:pPr algn="r" fontAlgn="b"/>
                      <a:r>
                        <a:rPr lang="en-US" sz="900" u="none" strike="noStrike">
                          <a:effectLst/>
                        </a:rPr>
                        <a:t>$166,667</a:t>
                      </a:r>
                      <a:endParaRPr lang="en-US" sz="900" b="0" i="0" u="none" strike="noStrike">
                        <a:solidFill>
                          <a:srgbClr val="000000"/>
                        </a:solidFill>
                        <a:effectLst/>
                        <a:latin typeface="Calibri"/>
                      </a:endParaRPr>
                    </a:p>
                  </a:txBody>
                  <a:tcPr marL="4245" marR="4245" marT="4245" marB="0" anchor="b"/>
                </a:tc>
              </a:tr>
              <a:tr h="147315">
                <a:tc>
                  <a:txBody>
                    <a:bodyPr/>
                    <a:lstStyle/>
                    <a:p>
                      <a:pPr algn="ctr" fontAlgn="b"/>
                      <a:r>
                        <a:rPr lang="en-US" sz="900" u="none" strike="noStrike">
                          <a:effectLst/>
                        </a:rPr>
                        <a:t>54</a:t>
                      </a:r>
                      <a:endParaRPr lang="en-US" sz="900" b="1" i="0" u="none" strike="noStrike">
                        <a:solidFill>
                          <a:srgbClr val="000000"/>
                        </a:solidFill>
                        <a:effectLst/>
                        <a:latin typeface="Calibri"/>
                      </a:endParaRPr>
                    </a:p>
                  </a:txBody>
                  <a:tcPr marL="4245" marR="4245" marT="4245" marB="0" anchor="b"/>
                </a:tc>
                <a:tc>
                  <a:txBody>
                    <a:bodyPr/>
                    <a:lstStyle/>
                    <a:p>
                      <a:pPr algn="l" fontAlgn="b"/>
                      <a:r>
                        <a:rPr lang="en-US" sz="900" u="none" strike="noStrike">
                          <a:effectLst/>
                        </a:rPr>
                        <a:t>Illinois Valley Airport</a:t>
                      </a:r>
                      <a:endParaRPr lang="en-US" sz="900" b="0" i="0" u="none" strike="noStrike">
                        <a:solidFill>
                          <a:srgbClr val="000000"/>
                        </a:solidFill>
                        <a:effectLst/>
                        <a:latin typeface="Calibri"/>
                      </a:endParaRPr>
                    </a:p>
                  </a:txBody>
                  <a:tcPr marL="4245" marR="4245" marT="4245" marB="0" anchor="b"/>
                </a:tc>
                <a:tc>
                  <a:txBody>
                    <a:bodyPr/>
                    <a:lstStyle/>
                    <a:p>
                      <a:pPr algn="l" fontAlgn="b"/>
                      <a:r>
                        <a:rPr lang="en-US" sz="900" u="none" strike="noStrike">
                          <a:effectLst/>
                        </a:rPr>
                        <a:t>100LL Self-serve Cardlock Aircraft Fuel System</a:t>
                      </a:r>
                      <a:endParaRPr lang="en-US" sz="900" b="0" i="0" u="none" strike="noStrike">
                        <a:solidFill>
                          <a:srgbClr val="000000"/>
                        </a:solidFill>
                        <a:effectLst/>
                        <a:latin typeface="Calibri"/>
                      </a:endParaRPr>
                    </a:p>
                  </a:txBody>
                  <a:tcPr marL="4245" marR="4245" marT="4245" marB="0" anchor="b"/>
                </a:tc>
                <a:tc>
                  <a:txBody>
                    <a:bodyPr/>
                    <a:lstStyle/>
                    <a:p>
                      <a:pPr algn="r" fontAlgn="b"/>
                      <a:r>
                        <a:rPr lang="en-US" sz="900" u="none" strike="noStrike">
                          <a:effectLst/>
                        </a:rPr>
                        <a:t>$16,600</a:t>
                      </a:r>
                      <a:endParaRPr lang="en-US" sz="900" b="0" i="0" u="none" strike="noStrike">
                        <a:solidFill>
                          <a:srgbClr val="000000"/>
                        </a:solidFill>
                        <a:effectLst/>
                        <a:latin typeface="Calibri"/>
                      </a:endParaRPr>
                    </a:p>
                  </a:txBody>
                  <a:tcPr marL="4245" marR="4245" marT="4245" marB="0" anchor="b"/>
                </a:tc>
                <a:tc>
                  <a:txBody>
                    <a:bodyPr/>
                    <a:lstStyle/>
                    <a:p>
                      <a:pPr algn="r" fontAlgn="b"/>
                      <a:r>
                        <a:rPr lang="en-US" sz="900" u="none" strike="noStrike">
                          <a:effectLst/>
                        </a:rPr>
                        <a:t>$150,000</a:t>
                      </a:r>
                      <a:endParaRPr lang="en-US" sz="900" b="0" i="0" u="none" strike="noStrike">
                        <a:solidFill>
                          <a:srgbClr val="000000"/>
                        </a:solidFill>
                        <a:effectLst/>
                        <a:latin typeface="Calibri"/>
                      </a:endParaRPr>
                    </a:p>
                  </a:txBody>
                  <a:tcPr marL="4245" marR="4245" marT="4245" marB="0" anchor="b"/>
                </a:tc>
                <a:tc>
                  <a:txBody>
                    <a:bodyPr/>
                    <a:lstStyle/>
                    <a:p>
                      <a:pPr algn="r" fontAlgn="b"/>
                      <a:r>
                        <a:rPr lang="en-US" sz="900" u="none" strike="noStrike">
                          <a:effectLst/>
                        </a:rPr>
                        <a:t>$166,600</a:t>
                      </a:r>
                      <a:endParaRPr lang="en-US" sz="900" b="0" i="0" u="none" strike="noStrike">
                        <a:solidFill>
                          <a:srgbClr val="000000"/>
                        </a:solidFill>
                        <a:effectLst/>
                        <a:latin typeface="Calibri"/>
                      </a:endParaRPr>
                    </a:p>
                  </a:txBody>
                  <a:tcPr marL="4245" marR="4245" marT="4245" marB="0" anchor="b"/>
                </a:tc>
              </a:tr>
              <a:tr h="290208">
                <a:tc>
                  <a:txBody>
                    <a:bodyPr/>
                    <a:lstStyle/>
                    <a:p>
                      <a:pPr algn="ctr" fontAlgn="b"/>
                      <a:r>
                        <a:rPr lang="en-US" sz="900" u="none" strike="noStrike">
                          <a:effectLst/>
                        </a:rPr>
                        <a:t>55</a:t>
                      </a:r>
                      <a:endParaRPr lang="en-US" sz="900" b="1" i="0" u="none" strike="noStrike">
                        <a:solidFill>
                          <a:srgbClr val="000000"/>
                        </a:solidFill>
                        <a:effectLst/>
                        <a:latin typeface="Calibri"/>
                      </a:endParaRPr>
                    </a:p>
                  </a:txBody>
                  <a:tcPr marL="4245" marR="4245" marT="4245" marB="0" anchor="b"/>
                </a:tc>
                <a:tc>
                  <a:txBody>
                    <a:bodyPr/>
                    <a:lstStyle/>
                    <a:p>
                      <a:pPr algn="l" fontAlgn="b"/>
                      <a:r>
                        <a:rPr lang="en-US" sz="900" u="none" strike="noStrike">
                          <a:effectLst/>
                        </a:rPr>
                        <a:t>City of Creswell Hobby Field Airport</a:t>
                      </a:r>
                      <a:endParaRPr lang="en-US" sz="900" b="0" i="0" u="none" strike="noStrike">
                        <a:solidFill>
                          <a:srgbClr val="000000"/>
                        </a:solidFill>
                        <a:effectLst/>
                        <a:latin typeface="Calibri"/>
                      </a:endParaRPr>
                    </a:p>
                  </a:txBody>
                  <a:tcPr marL="4245" marR="4245" marT="4245" marB="0" anchor="b"/>
                </a:tc>
                <a:tc>
                  <a:txBody>
                    <a:bodyPr/>
                    <a:lstStyle/>
                    <a:p>
                      <a:pPr algn="l" fontAlgn="b"/>
                      <a:r>
                        <a:rPr lang="en-US" sz="900" u="none" strike="noStrike">
                          <a:effectLst/>
                        </a:rPr>
                        <a:t>Installation of Two (2)  Restrooms without Limits</a:t>
                      </a:r>
                      <a:endParaRPr lang="en-US" sz="900" b="0" i="0" u="none" strike="noStrike">
                        <a:solidFill>
                          <a:srgbClr val="000000"/>
                        </a:solidFill>
                        <a:effectLst/>
                        <a:latin typeface="Calibri"/>
                      </a:endParaRPr>
                    </a:p>
                  </a:txBody>
                  <a:tcPr marL="4245" marR="4245" marT="4245" marB="0" anchor="b"/>
                </a:tc>
                <a:tc>
                  <a:txBody>
                    <a:bodyPr/>
                    <a:lstStyle/>
                    <a:p>
                      <a:pPr algn="r" fontAlgn="b"/>
                      <a:r>
                        <a:rPr lang="en-US" sz="900" u="none" strike="noStrike">
                          <a:effectLst/>
                        </a:rPr>
                        <a:t>$16,667</a:t>
                      </a:r>
                      <a:endParaRPr lang="en-US" sz="900" b="0" i="0" u="none" strike="noStrike">
                        <a:solidFill>
                          <a:srgbClr val="000000"/>
                        </a:solidFill>
                        <a:effectLst/>
                        <a:latin typeface="Calibri"/>
                      </a:endParaRPr>
                    </a:p>
                  </a:txBody>
                  <a:tcPr marL="4245" marR="4245" marT="4245" marB="0" anchor="b"/>
                </a:tc>
                <a:tc>
                  <a:txBody>
                    <a:bodyPr/>
                    <a:lstStyle/>
                    <a:p>
                      <a:pPr algn="r" fontAlgn="b"/>
                      <a:r>
                        <a:rPr lang="en-US" sz="900" u="none" strike="noStrike">
                          <a:effectLst/>
                        </a:rPr>
                        <a:t>$150,000</a:t>
                      </a:r>
                      <a:endParaRPr lang="en-US" sz="900" b="0" i="0" u="none" strike="noStrike">
                        <a:solidFill>
                          <a:srgbClr val="000000"/>
                        </a:solidFill>
                        <a:effectLst/>
                        <a:latin typeface="Calibri"/>
                      </a:endParaRPr>
                    </a:p>
                  </a:txBody>
                  <a:tcPr marL="4245" marR="4245" marT="4245" marB="0" anchor="b"/>
                </a:tc>
                <a:tc>
                  <a:txBody>
                    <a:bodyPr/>
                    <a:lstStyle/>
                    <a:p>
                      <a:pPr algn="r" fontAlgn="b"/>
                      <a:r>
                        <a:rPr lang="en-US" sz="900" u="none" strike="noStrike">
                          <a:effectLst/>
                        </a:rPr>
                        <a:t>$166,667</a:t>
                      </a:r>
                      <a:endParaRPr lang="en-US" sz="900" b="0" i="0" u="none" strike="noStrike">
                        <a:solidFill>
                          <a:srgbClr val="000000"/>
                        </a:solidFill>
                        <a:effectLst/>
                        <a:latin typeface="Calibri"/>
                      </a:endParaRPr>
                    </a:p>
                  </a:txBody>
                  <a:tcPr marL="4245" marR="4245" marT="4245" marB="0" anchor="b"/>
                </a:tc>
              </a:tr>
              <a:tr h="290208">
                <a:tc>
                  <a:txBody>
                    <a:bodyPr/>
                    <a:lstStyle/>
                    <a:p>
                      <a:pPr algn="ctr" fontAlgn="b"/>
                      <a:r>
                        <a:rPr lang="en-US" sz="900" u="none" strike="noStrike">
                          <a:effectLst/>
                        </a:rPr>
                        <a:t>56</a:t>
                      </a:r>
                      <a:endParaRPr lang="en-US" sz="900" b="1" i="0" u="none" strike="noStrike">
                        <a:solidFill>
                          <a:srgbClr val="000000"/>
                        </a:solidFill>
                        <a:effectLst/>
                        <a:latin typeface="Calibri"/>
                      </a:endParaRPr>
                    </a:p>
                  </a:txBody>
                  <a:tcPr marL="4245" marR="4245" marT="4245" marB="0" anchor="b"/>
                </a:tc>
                <a:tc>
                  <a:txBody>
                    <a:bodyPr/>
                    <a:lstStyle/>
                    <a:p>
                      <a:pPr algn="l" fontAlgn="b"/>
                      <a:r>
                        <a:rPr lang="en-US" sz="900" u="none" strike="noStrike">
                          <a:effectLst/>
                        </a:rPr>
                        <a:t>Prineville/Crook County Airport</a:t>
                      </a:r>
                      <a:endParaRPr lang="en-US" sz="900" b="0" i="0" u="none" strike="noStrike">
                        <a:solidFill>
                          <a:srgbClr val="000000"/>
                        </a:solidFill>
                        <a:effectLst/>
                        <a:latin typeface="Calibri"/>
                      </a:endParaRPr>
                    </a:p>
                  </a:txBody>
                  <a:tcPr marL="4245" marR="4245" marT="4245" marB="0" anchor="b"/>
                </a:tc>
                <a:tc>
                  <a:txBody>
                    <a:bodyPr/>
                    <a:lstStyle/>
                    <a:p>
                      <a:pPr algn="l" fontAlgn="b"/>
                      <a:r>
                        <a:rPr lang="en-US" sz="900" u="none" strike="noStrike">
                          <a:effectLst/>
                        </a:rPr>
                        <a:t>Standby Generator</a:t>
                      </a:r>
                      <a:endParaRPr lang="en-US" sz="900" b="0" i="0" u="none" strike="noStrike">
                        <a:solidFill>
                          <a:srgbClr val="000000"/>
                        </a:solidFill>
                        <a:effectLst/>
                        <a:latin typeface="Calibri"/>
                      </a:endParaRPr>
                    </a:p>
                  </a:txBody>
                  <a:tcPr marL="4245" marR="4245" marT="4245" marB="0" anchor="b"/>
                </a:tc>
                <a:tc>
                  <a:txBody>
                    <a:bodyPr/>
                    <a:lstStyle/>
                    <a:p>
                      <a:pPr algn="r" fontAlgn="b"/>
                      <a:r>
                        <a:rPr lang="en-US" sz="900" u="none" strike="noStrike">
                          <a:effectLst/>
                        </a:rPr>
                        <a:t>$14,500</a:t>
                      </a:r>
                      <a:endParaRPr lang="en-US" sz="900" b="0" i="0" u="none" strike="noStrike">
                        <a:solidFill>
                          <a:srgbClr val="000000"/>
                        </a:solidFill>
                        <a:effectLst/>
                        <a:latin typeface="Calibri"/>
                      </a:endParaRPr>
                    </a:p>
                  </a:txBody>
                  <a:tcPr marL="4245" marR="4245" marT="4245" marB="0" anchor="b"/>
                </a:tc>
                <a:tc>
                  <a:txBody>
                    <a:bodyPr/>
                    <a:lstStyle/>
                    <a:p>
                      <a:pPr algn="r" fontAlgn="b"/>
                      <a:r>
                        <a:rPr lang="en-US" sz="900" u="none" strike="noStrike">
                          <a:effectLst/>
                        </a:rPr>
                        <a:t>$130,500</a:t>
                      </a:r>
                      <a:endParaRPr lang="en-US" sz="900" b="0" i="0" u="none" strike="noStrike">
                        <a:solidFill>
                          <a:srgbClr val="000000"/>
                        </a:solidFill>
                        <a:effectLst/>
                        <a:latin typeface="Calibri"/>
                      </a:endParaRPr>
                    </a:p>
                  </a:txBody>
                  <a:tcPr marL="4245" marR="4245" marT="4245" marB="0" anchor="b"/>
                </a:tc>
                <a:tc>
                  <a:txBody>
                    <a:bodyPr/>
                    <a:lstStyle/>
                    <a:p>
                      <a:pPr algn="r" fontAlgn="b"/>
                      <a:r>
                        <a:rPr lang="en-US" sz="900" u="none" strike="noStrike">
                          <a:effectLst/>
                        </a:rPr>
                        <a:t>$145,000</a:t>
                      </a:r>
                      <a:endParaRPr lang="en-US" sz="900" b="0" i="0" u="none" strike="noStrike">
                        <a:solidFill>
                          <a:srgbClr val="000000"/>
                        </a:solidFill>
                        <a:effectLst/>
                        <a:latin typeface="Calibri"/>
                      </a:endParaRPr>
                    </a:p>
                  </a:txBody>
                  <a:tcPr marL="4245" marR="4245" marT="4245" marB="0" anchor="b"/>
                </a:tc>
              </a:tr>
              <a:tr h="147315">
                <a:tc>
                  <a:txBody>
                    <a:bodyPr/>
                    <a:lstStyle/>
                    <a:p>
                      <a:pPr algn="ctr" fontAlgn="b"/>
                      <a:r>
                        <a:rPr lang="en-US" sz="900" u="none" strike="noStrike">
                          <a:effectLst/>
                        </a:rPr>
                        <a:t>57</a:t>
                      </a:r>
                      <a:endParaRPr lang="en-US" sz="900" b="1" i="0" u="none" strike="noStrike">
                        <a:solidFill>
                          <a:srgbClr val="000000"/>
                        </a:solidFill>
                        <a:effectLst/>
                        <a:latin typeface="Calibri"/>
                      </a:endParaRPr>
                    </a:p>
                  </a:txBody>
                  <a:tcPr marL="4245" marR="4245" marT="4245" marB="0" anchor="b"/>
                </a:tc>
                <a:tc>
                  <a:txBody>
                    <a:bodyPr/>
                    <a:lstStyle/>
                    <a:p>
                      <a:pPr algn="l" fontAlgn="b"/>
                      <a:r>
                        <a:rPr lang="en-US" sz="900" u="none" strike="noStrike">
                          <a:effectLst/>
                        </a:rPr>
                        <a:t>Ashland Municipal Airport</a:t>
                      </a:r>
                      <a:endParaRPr lang="en-US" sz="900" b="0" i="0" u="none" strike="noStrike">
                        <a:solidFill>
                          <a:srgbClr val="000000"/>
                        </a:solidFill>
                        <a:effectLst/>
                        <a:latin typeface="Calibri"/>
                      </a:endParaRPr>
                    </a:p>
                  </a:txBody>
                  <a:tcPr marL="4245" marR="4245" marT="4245" marB="0" anchor="b"/>
                </a:tc>
                <a:tc>
                  <a:txBody>
                    <a:bodyPr/>
                    <a:lstStyle/>
                    <a:p>
                      <a:pPr algn="l" fontAlgn="b"/>
                      <a:r>
                        <a:rPr lang="en-US" sz="900" u="none" strike="noStrike">
                          <a:effectLst/>
                        </a:rPr>
                        <a:t>Terminal Building Maintenance and Improvements</a:t>
                      </a:r>
                      <a:endParaRPr lang="en-US" sz="900" b="0" i="0" u="none" strike="noStrike">
                        <a:solidFill>
                          <a:srgbClr val="000000"/>
                        </a:solidFill>
                        <a:effectLst/>
                        <a:latin typeface="Calibri"/>
                      </a:endParaRPr>
                    </a:p>
                  </a:txBody>
                  <a:tcPr marL="4245" marR="4245" marT="4245" marB="0" anchor="b"/>
                </a:tc>
                <a:tc>
                  <a:txBody>
                    <a:bodyPr/>
                    <a:lstStyle/>
                    <a:p>
                      <a:pPr algn="r" fontAlgn="b"/>
                      <a:r>
                        <a:rPr lang="en-US" sz="900" u="none" strike="noStrike">
                          <a:effectLst/>
                        </a:rPr>
                        <a:t>$5,000</a:t>
                      </a:r>
                      <a:endParaRPr lang="en-US" sz="900" b="0" i="0" u="none" strike="noStrike">
                        <a:solidFill>
                          <a:srgbClr val="000000"/>
                        </a:solidFill>
                        <a:effectLst/>
                        <a:latin typeface="Calibri"/>
                      </a:endParaRPr>
                    </a:p>
                  </a:txBody>
                  <a:tcPr marL="4245" marR="4245" marT="4245" marB="0" anchor="b"/>
                </a:tc>
                <a:tc>
                  <a:txBody>
                    <a:bodyPr/>
                    <a:lstStyle/>
                    <a:p>
                      <a:pPr algn="r" fontAlgn="b"/>
                      <a:r>
                        <a:rPr lang="en-US" sz="900" u="none" strike="noStrike">
                          <a:effectLst/>
                        </a:rPr>
                        <a:t>$45,000</a:t>
                      </a:r>
                      <a:endParaRPr lang="en-US" sz="900" b="0" i="0" u="none" strike="noStrike">
                        <a:solidFill>
                          <a:srgbClr val="000000"/>
                        </a:solidFill>
                        <a:effectLst/>
                        <a:latin typeface="Calibri"/>
                      </a:endParaRPr>
                    </a:p>
                  </a:txBody>
                  <a:tcPr marL="4245" marR="4245" marT="4245" marB="0" anchor="b"/>
                </a:tc>
                <a:tc>
                  <a:txBody>
                    <a:bodyPr/>
                    <a:lstStyle/>
                    <a:p>
                      <a:pPr algn="r" fontAlgn="b"/>
                      <a:r>
                        <a:rPr lang="en-US" sz="900" u="none" strike="noStrike">
                          <a:effectLst/>
                        </a:rPr>
                        <a:t>$50,000</a:t>
                      </a:r>
                      <a:endParaRPr lang="en-US" sz="900" b="0" i="0" u="none" strike="noStrike">
                        <a:solidFill>
                          <a:srgbClr val="000000"/>
                        </a:solidFill>
                        <a:effectLst/>
                        <a:latin typeface="Calibri"/>
                      </a:endParaRPr>
                    </a:p>
                  </a:txBody>
                  <a:tcPr marL="4245" marR="4245" marT="4245" marB="0" anchor="b"/>
                </a:tc>
              </a:tr>
              <a:tr h="147315">
                <a:tc>
                  <a:txBody>
                    <a:bodyPr/>
                    <a:lstStyle/>
                    <a:p>
                      <a:pPr algn="ctr" fontAlgn="b"/>
                      <a:r>
                        <a:rPr lang="en-US" sz="900" u="none" strike="noStrike">
                          <a:effectLst/>
                        </a:rPr>
                        <a:t>58</a:t>
                      </a:r>
                      <a:endParaRPr lang="en-US" sz="900" b="1" i="0" u="none" strike="noStrike">
                        <a:solidFill>
                          <a:srgbClr val="000000"/>
                        </a:solidFill>
                        <a:effectLst/>
                        <a:latin typeface="Calibri"/>
                      </a:endParaRPr>
                    </a:p>
                  </a:txBody>
                  <a:tcPr marL="4245" marR="4245" marT="4245" marB="0" anchor="b"/>
                </a:tc>
                <a:tc>
                  <a:txBody>
                    <a:bodyPr/>
                    <a:lstStyle/>
                    <a:p>
                      <a:pPr algn="l" fontAlgn="b"/>
                      <a:r>
                        <a:rPr lang="en-US" sz="900" u="none" strike="noStrike">
                          <a:effectLst/>
                        </a:rPr>
                        <a:t>Illinois Valley Airport</a:t>
                      </a:r>
                      <a:endParaRPr lang="en-US" sz="900" b="0" i="0" u="none" strike="noStrike">
                        <a:solidFill>
                          <a:srgbClr val="000000"/>
                        </a:solidFill>
                        <a:effectLst/>
                        <a:latin typeface="Calibri"/>
                      </a:endParaRPr>
                    </a:p>
                  </a:txBody>
                  <a:tcPr marL="4245" marR="4245" marT="4245" marB="0" anchor="b"/>
                </a:tc>
                <a:tc>
                  <a:txBody>
                    <a:bodyPr/>
                    <a:lstStyle/>
                    <a:p>
                      <a:pPr algn="l" fontAlgn="b"/>
                      <a:r>
                        <a:rPr lang="en-US" sz="900" u="none" strike="noStrike">
                          <a:effectLst/>
                        </a:rPr>
                        <a:t>Airport Industrial Park Fire Suppression System Repairs</a:t>
                      </a:r>
                      <a:endParaRPr lang="en-US" sz="900" b="0" i="0" u="none" strike="noStrike">
                        <a:solidFill>
                          <a:srgbClr val="000000"/>
                        </a:solidFill>
                        <a:effectLst/>
                        <a:latin typeface="Calibri"/>
                      </a:endParaRPr>
                    </a:p>
                  </a:txBody>
                  <a:tcPr marL="4245" marR="4245" marT="4245" marB="0" anchor="b"/>
                </a:tc>
                <a:tc>
                  <a:txBody>
                    <a:bodyPr/>
                    <a:lstStyle/>
                    <a:p>
                      <a:pPr algn="r" fontAlgn="b"/>
                      <a:r>
                        <a:rPr lang="en-US" sz="900" u="none" strike="noStrike">
                          <a:effectLst/>
                        </a:rPr>
                        <a:t>$16,000</a:t>
                      </a:r>
                      <a:endParaRPr lang="en-US" sz="900" b="0" i="0" u="none" strike="noStrike">
                        <a:solidFill>
                          <a:srgbClr val="000000"/>
                        </a:solidFill>
                        <a:effectLst/>
                        <a:latin typeface="Calibri"/>
                      </a:endParaRPr>
                    </a:p>
                  </a:txBody>
                  <a:tcPr marL="4245" marR="4245" marT="4245" marB="0" anchor="b"/>
                </a:tc>
                <a:tc>
                  <a:txBody>
                    <a:bodyPr/>
                    <a:lstStyle/>
                    <a:p>
                      <a:pPr algn="r" fontAlgn="b"/>
                      <a:r>
                        <a:rPr lang="en-US" sz="900" u="none" strike="noStrike">
                          <a:effectLst/>
                        </a:rPr>
                        <a:t>$150,000</a:t>
                      </a:r>
                      <a:endParaRPr lang="en-US" sz="900" b="0" i="0" u="none" strike="noStrike">
                        <a:solidFill>
                          <a:srgbClr val="000000"/>
                        </a:solidFill>
                        <a:effectLst/>
                        <a:latin typeface="Calibri"/>
                      </a:endParaRPr>
                    </a:p>
                  </a:txBody>
                  <a:tcPr marL="4245" marR="4245" marT="4245" marB="0" anchor="b"/>
                </a:tc>
                <a:tc>
                  <a:txBody>
                    <a:bodyPr/>
                    <a:lstStyle/>
                    <a:p>
                      <a:pPr algn="r" fontAlgn="b"/>
                      <a:r>
                        <a:rPr lang="en-US" sz="900" u="none" strike="noStrike">
                          <a:effectLst/>
                        </a:rPr>
                        <a:t>$166,000</a:t>
                      </a:r>
                      <a:endParaRPr lang="en-US" sz="900" b="0" i="0" u="none" strike="noStrike">
                        <a:solidFill>
                          <a:srgbClr val="000000"/>
                        </a:solidFill>
                        <a:effectLst/>
                        <a:latin typeface="Calibri"/>
                      </a:endParaRPr>
                    </a:p>
                  </a:txBody>
                  <a:tcPr marL="4245" marR="4245" marT="4245" marB="0" anchor="b"/>
                </a:tc>
              </a:tr>
              <a:tr h="290208">
                <a:tc>
                  <a:txBody>
                    <a:bodyPr/>
                    <a:lstStyle/>
                    <a:p>
                      <a:pPr algn="ctr" fontAlgn="b"/>
                      <a:endParaRPr lang="en-US" sz="900" b="1" i="0" u="none" strike="noStrike">
                        <a:solidFill>
                          <a:srgbClr val="000000"/>
                        </a:solidFill>
                        <a:effectLst/>
                        <a:latin typeface="Calibri"/>
                      </a:endParaRPr>
                    </a:p>
                  </a:txBody>
                  <a:tcPr marL="4245" marR="4245" marT="4245" marB="0" anchor="b"/>
                </a:tc>
                <a:tc>
                  <a:txBody>
                    <a:bodyPr/>
                    <a:lstStyle/>
                    <a:p>
                      <a:pPr algn="l" fontAlgn="b"/>
                      <a:endParaRPr lang="en-US" sz="900" b="0" i="0" u="none" strike="noStrike">
                        <a:solidFill>
                          <a:srgbClr val="000000"/>
                        </a:solidFill>
                        <a:effectLst/>
                        <a:latin typeface="Calibri"/>
                      </a:endParaRPr>
                    </a:p>
                  </a:txBody>
                  <a:tcPr marL="4245" marR="4245" marT="4245" marB="0" anchor="b"/>
                </a:tc>
                <a:tc gridSpan="2">
                  <a:txBody>
                    <a:bodyPr/>
                    <a:lstStyle/>
                    <a:p>
                      <a:pPr algn="r" fontAlgn="b"/>
                      <a:r>
                        <a:rPr lang="en-US" sz="900" b="1" u="none" strike="noStrike" dirty="0">
                          <a:effectLst/>
                        </a:rPr>
                        <a:t>Total Priority III Projects:</a:t>
                      </a:r>
                      <a:endParaRPr lang="en-US" sz="900" b="1" i="0" u="none" strike="noStrike" dirty="0">
                        <a:solidFill>
                          <a:srgbClr val="000000"/>
                        </a:solidFill>
                        <a:effectLst/>
                        <a:latin typeface="Calibri"/>
                      </a:endParaRPr>
                    </a:p>
                  </a:txBody>
                  <a:tcPr marL="4245" marR="4245" marT="4245" marB="0" anchor="b"/>
                </a:tc>
                <a:tc hMerge="1">
                  <a:txBody>
                    <a:bodyPr/>
                    <a:lstStyle/>
                    <a:p>
                      <a:pPr algn="ctr" fontAlgn="b"/>
                      <a:endParaRPr lang="en-US" sz="900" b="1" i="0" u="none" strike="noStrike" dirty="0">
                        <a:solidFill>
                          <a:srgbClr val="000000"/>
                        </a:solidFill>
                        <a:effectLst/>
                        <a:latin typeface="Calibri"/>
                      </a:endParaRPr>
                    </a:p>
                  </a:txBody>
                  <a:tcPr marL="4245" marR="4245" marT="4245" marB="0" anchor="b"/>
                </a:tc>
                <a:tc>
                  <a:txBody>
                    <a:bodyPr/>
                    <a:lstStyle/>
                    <a:p>
                      <a:pPr algn="r" fontAlgn="b"/>
                      <a:r>
                        <a:rPr lang="en-US" sz="900" b="1" u="none" strike="noStrike" dirty="0">
                          <a:effectLst/>
                        </a:rPr>
                        <a:t>$3,093,850</a:t>
                      </a:r>
                      <a:endParaRPr lang="en-US" sz="900" b="1" i="0" u="none" strike="noStrike" dirty="0">
                        <a:solidFill>
                          <a:srgbClr val="000000"/>
                        </a:solidFill>
                        <a:effectLst/>
                        <a:latin typeface="Calibri"/>
                      </a:endParaRPr>
                    </a:p>
                  </a:txBody>
                  <a:tcPr marL="4245" marR="4245" marT="4245" marB="0" anchor="b"/>
                </a:tc>
                <a:tc>
                  <a:txBody>
                    <a:bodyPr/>
                    <a:lstStyle/>
                    <a:p>
                      <a:pPr algn="l" fontAlgn="b"/>
                      <a:endParaRPr lang="en-US" sz="900" b="0" i="0" u="none" strike="noStrike" dirty="0">
                        <a:solidFill>
                          <a:srgbClr val="000000"/>
                        </a:solidFill>
                        <a:effectLst/>
                        <a:latin typeface="Calibri"/>
                      </a:endParaRPr>
                    </a:p>
                  </a:txBody>
                  <a:tcPr marL="4245" marR="4245" marT="4245" marB="0" anchor="b"/>
                </a:tc>
              </a:tr>
            </a:tbl>
          </a:graphicData>
        </a:graphic>
      </p:graphicFrame>
    </p:spTree>
    <p:extLst>
      <p:ext uri="{BB962C8B-B14F-4D97-AF65-F5344CB8AC3E}">
        <p14:creationId xmlns:p14="http://schemas.microsoft.com/office/powerpoint/2010/main" val="398125496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95400"/>
          </a:xfrm>
        </p:spPr>
        <p:txBody>
          <a:bodyPr/>
          <a:lstStyle/>
          <a:p>
            <a:r>
              <a:rPr lang="en-US" dirty="0" smtClean="0"/>
              <a:t>What’s New?</a:t>
            </a:r>
            <a:endParaRPr lang="en-US" dirty="0"/>
          </a:p>
        </p:txBody>
      </p:sp>
      <p:sp>
        <p:nvSpPr>
          <p:cNvPr id="3" name="Content Placeholder 2"/>
          <p:cNvSpPr>
            <a:spLocks noGrp="1"/>
          </p:cNvSpPr>
          <p:nvPr>
            <p:ph idx="1"/>
          </p:nvPr>
        </p:nvSpPr>
        <p:spPr>
          <a:xfrm>
            <a:off x="457200" y="1371600"/>
            <a:ext cx="8229600" cy="4953000"/>
          </a:xfrm>
        </p:spPr>
        <p:txBody>
          <a:bodyPr>
            <a:normAutofit/>
          </a:bodyPr>
          <a:lstStyle/>
          <a:p>
            <a:r>
              <a:rPr lang="en-US" sz="2000" dirty="0" smtClean="0">
                <a:solidFill>
                  <a:schemeClr val="tx1"/>
                </a:solidFill>
              </a:rPr>
              <a:t>Milestone Progress Report</a:t>
            </a:r>
          </a:p>
          <a:p>
            <a:pPr lvl="1"/>
            <a:r>
              <a:rPr lang="en-US" smtClean="0">
                <a:solidFill>
                  <a:schemeClr val="tx1"/>
                </a:solidFill>
              </a:rPr>
              <a:t>Migrating </a:t>
            </a:r>
            <a:r>
              <a:rPr lang="en-US" dirty="0" smtClean="0">
                <a:solidFill>
                  <a:schemeClr val="tx1"/>
                </a:solidFill>
              </a:rPr>
              <a:t>the form to e-Grants</a:t>
            </a:r>
          </a:p>
          <a:p>
            <a:endParaRPr lang="en-US" sz="2000" dirty="0" smtClean="0">
              <a:solidFill>
                <a:schemeClr val="tx1"/>
              </a:solidFill>
            </a:endParaRPr>
          </a:p>
          <a:p>
            <a:r>
              <a:rPr lang="en-US" sz="2000" dirty="0" smtClean="0">
                <a:solidFill>
                  <a:schemeClr val="tx1"/>
                </a:solidFill>
              </a:rPr>
              <a:t>Grant Agreements</a:t>
            </a:r>
          </a:p>
          <a:p>
            <a:pPr lvl="1"/>
            <a:r>
              <a:rPr lang="en-US" dirty="0" smtClean="0">
                <a:solidFill>
                  <a:schemeClr val="tx1"/>
                </a:solidFill>
              </a:rPr>
              <a:t>Date of Board approval will become the effective date of grant agreements.</a:t>
            </a:r>
          </a:p>
          <a:p>
            <a:pPr lvl="1"/>
            <a:r>
              <a:rPr lang="en-US" dirty="0" smtClean="0">
                <a:solidFill>
                  <a:schemeClr val="tx1"/>
                </a:solidFill>
              </a:rPr>
              <a:t>Projects receiving FAA AIP grants will not execute grant agreements until FAA grant has been received.</a:t>
            </a:r>
          </a:p>
        </p:txBody>
      </p:sp>
    </p:spTree>
    <p:extLst>
      <p:ext uri="{BB962C8B-B14F-4D97-AF65-F5344CB8AC3E}">
        <p14:creationId xmlns:p14="http://schemas.microsoft.com/office/powerpoint/2010/main" val="98773844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95400"/>
          </a:xfrm>
        </p:spPr>
        <p:txBody>
          <a:bodyPr/>
          <a:lstStyle/>
          <a:p>
            <a:r>
              <a:rPr lang="en-US" dirty="0" smtClean="0"/>
              <a:t>Next Steps</a:t>
            </a:r>
            <a:endParaRPr lang="en-US" dirty="0"/>
          </a:p>
        </p:txBody>
      </p:sp>
      <p:sp>
        <p:nvSpPr>
          <p:cNvPr id="3" name="Content Placeholder 2"/>
          <p:cNvSpPr>
            <a:spLocks noGrp="1"/>
          </p:cNvSpPr>
          <p:nvPr>
            <p:ph idx="1"/>
          </p:nvPr>
        </p:nvSpPr>
        <p:spPr>
          <a:xfrm>
            <a:off x="457200" y="1371600"/>
            <a:ext cx="8229600" cy="4953000"/>
          </a:xfrm>
        </p:spPr>
        <p:txBody>
          <a:bodyPr>
            <a:normAutofit fontScale="92500" lnSpcReduction="10000"/>
          </a:bodyPr>
          <a:lstStyle/>
          <a:p>
            <a:pPr marL="0" indent="0">
              <a:buNone/>
            </a:pPr>
            <a:r>
              <a:rPr lang="en-US" sz="2000" b="1" dirty="0" smtClean="0">
                <a:solidFill>
                  <a:schemeClr val="tx1"/>
                </a:solidFill>
              </a:rPr>
              <a:t>Complete</a:t>
            </a:r>
          </a:p>
          <a:p>
            <a:r>
              <a:rPr lang="en-US" sz="2000" dirty="0" smtClean="0">
                <a:solidFill>
                  <a:schemeClr val="tx1"/>
                </a:solidFill>
              </a:rPr>
              <a:t>Sent to ACTs for their statutory grading</a:t>
            </a:r>
          </a:p>
          <a:p>
            <a:pPr lvl="1"/>
            <a:r>
              <a:rPr lang="en-US" dirty="0" smtClean="0">
                <a:solidFill>
                  <a:schemeClr val="tx1"/>
                </a:solidFill>
              </a:rPr>
              <a:t>11 of the 12 ACTs received applications to review within their ACT region</a:t>
            </a:r>
          </a:p>
          <a:p>
            <a:pPr lvl="1">
              <a:spcAft>
                <a:spcPts val="1000"/>
              </a:spcAft>
            </a:pPr>
            <a:r>
              <a:rPr lang="en-US" dirty="0" smtClean="0">
                <a:solidFill>
                  <a:schemeClr val="tx1"/>
                </a:solidFill>
              </a:rPr>
              <a:t>All ACT grades were completed by December 22</a:t>
            </a:r>
            <a:r>
              <a:rPr lang="en-US" baseline="30000" dirty="0" smtClean="0">
                <a:solidFill>
                  <a:schemeClr val="tx1"/>
                </a:solidFill>
              </a:rPr>
              <a:t>nd</a:t>
            </a:r>
            <a:r>
              <a:rPr lang="en-US" dirty="0" smtClean="0">
                <a:solidFill>
                  <a:schemeClr val="tx1"/>
                </a:solidFill>
              </a:rPr>
              <a:t> </a:t>
            </a:r>
          </a:p>
          <a:p>
            <a:r>
              <a:rPr lang="en-US" sz="2000" dirty="0" smtClean="0">
                <a:solidFill>
                  <a:schemeClr val="tx1"/>
                </a:solidFill>
              </a:rPr>
              <a:t>Combined list and associated materials have been sent to the ARC </a:t>
            </a:r>
          </a:p>
          <a:p>
            <a:pPr lvl="1"/>
            <a:r>
              <a:rPr lang="en-US" dirty="0" smtClean="0">
                <a:solidFill>
                  <a:schemeClr val="tx1"/>
                </a:solidFill>
              </a:rPr>
              <a:t>ARC met January 11</a:t>
            </a:r>
            <a:r>
              <a:rPr lang="en-US" baseline="30000" dirty="0" smtClean="0">
                <a:solidFill>
                  <a:schemeClr val="tx1"/>
                </a:solidFill>
              </a:rPr>
              <a:t>th</a:t>
            </a:r>
            <a:r>
              <a:rPr lang="en-US" dirty="0" smtClean="0">
                <a:solidFill>
                  <a:schemeClr val="tx1"/>
                </a:solidFill>
              </a:rPr>
              <a:t> 2018 in Salem. Staff has compiled the final list of ARC recommendations. Board members may access the material online via the grant software. </a:t>
            </a:r>
            <a:br>
              <a:rPr lang="en-US" dirty="0" smtClean="0">
                <a:solidFill>
                  <a:schemeClr val="tx1"/>
                </a:solidFill>
              </a:rPr>
            </a:br>
            <a:endParaRPr lang="en-US" dirty="0" smtClean="0">
              <a:solidFill>
                <a:schemeClr val="tx1"/>
              </a:solidFill>
            </a:endParaRPr>
          </a:p>
          <a:p>
            <a:pPr marL="0" indent="0">
              <a:buNone/>
            </a:pPr>
            <a:r>
              <a:rPr lang="en-US" sz="2000" b="1" dirty="0" smtClean="0">
                <a:solidFill>
                  <a:schemeClr val="tx1"/>
                </a:solidFill>
              </a:rPr>
              <a:t>On Going Steps</a:t>
            </a:r>
          </a:p>
          <a:p>
            <a:pPr>
              <a:spcAft>
                <a:spcPts val="1000"/>
              </a:spcAft>
            </a:pPr>
            <a:r>
              <a:rPr lang="en-US" sz="2000" dirty="0" smtClean="0">
                <a:solidFill>
                  <a:schemeClr val="tx1"/>
                </a:solidFill>
              </a:rPr>
              <a:t>Administer the 2016-2017 Grants</a:t>
            </a:r>
            <a:endParaRPr lang="en-US" sz="2000" dirty="0">
              <a:solidFill>
                <a:schemeClr val="tx1"/>
              </a:solidFill>
            </a:endParaRPr>
          </a:p>
        </p:txBody>
      </p:sp>
      <p:pic>
        <p:nvPicPr>
          <p:cNvPr id="2050" name="Picture 2" descr="C:\Users\odar002\AppData\Local\Microsoft\Windows\Temporary Internet Files\Content.IE5\WKLPU7QN\the-future[1].jpg"/>
          <p:cNvPicPr>
            <a:picLocks noChangeAspect="1" noChangeArrowheads="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rot="551136">
            <a:off x="6790505" y="541289"/>
            <a:ext cx="2107257" cy="123302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002357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76206"/>
            <a:ext cx="1600200" cy="653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2"/>
          <p:cNvSpPr>
            <a:spLocks noGrp="1"/>
          </p:cNvSpPr>
          <p:nvPr>
            <p:ph type="dt" sz="half" idx="10"/>
          </p:nvPr>
        </p:nvSpPr>
        <p:spPr/>
        <p:txBody>
          <a:bodyPr/>
          <a:lstStyle/>
          <a:p>
            <a:fld id="{C33F4CA9-4804-41B2-AC60-83362B2F2C41}" type="datetime1">
              <a:rPr lang="en-US" smtClean="0"/>
              <a:t>1/17/2018</a:t>
            </a:fld>
            <a:endParaRPr lang="en-US"/>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6970" y="1295400"/>
            <a:ext cx="7173327" cy="386769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199484485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Oregon Aviation Plan Update</a:t>
            </a:r>
            <a:br>
              <a:rPr lang="en-US" dirty="0" smtClean="0"/>
            </a:br>
            <a:r>
              <a:rPr lang="en-US" dirty="0" smtClean="0"/>
              <a:t>Jviation</a:t>
            </a:r>
            <a:endParaRPr lang="en-US" dirty="0"/>
          </a:p>
        </p:txBody>
      </p:sp>
      <p:pic>
        <p:nvPicPr>
          <p:cNvPr id="5122" name="Picture 2" descr="O:\Administration\Aviation Board\AV Board Meeting 17_08_17\ODA_logo_lar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5200" y="5562600"/>
            <a:ext cx="1752600" cy="714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17195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Executive Session</a:t>
            </a:r>
            <a:endParaRPr lang="en-US" dirty="0"/>
          </a:p>
        </p:txBody>
      </p:sp>
      <p:sp>
        <p:nvSpPr>
          <p:cNvPr id="3" name="Content Placeholder 2"/>
          <p:cNvSpPr>
            <a:spLocks noGrp="1"/>
          </p:cNvSpPr>
          <p:nvPr>
            <p:ph idx="1"/>
          </p:nvPr>
        </p:nvSpPr>
        <p:spPr/>
        <p:txBody>
          <a:bodyPr/>
          <a:lstStyle/>
          <a:p>
            <a:r>
              <a:rPr lang="en-US" dirty="0" smtClean="0"/>
              <a:t>Per ORS 192.660 (2)(e) </a:t>
            </a:r>
            <a:r>
              <a:rPr lang="en-US" b="1" dirty="0"/>
              <a:t>To Deliberate Real Property Transactions </a:t>
            </a:r>
            <a:endParaRPr lang="en-US" dirty="0"/>
          </a:p>
          <a:p>
            <a:r>
              <a:rPr lang="en-US" dirty="0" smtClean="0"/>
              <a:t>Discuss Bandon State Airport Property Acquisition</a:t>
            </a:r>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5867400"/>
            <a:ext cx="1414463" cy="566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41691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Comments</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5486400"/>
            <a:ext cx="2060575"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182687" y="2064327"/>
            <a:ext cx="6400800" cy="584775"/>
          </a:xfrm>
          <a:prstGeom prst="rect">
            <a:avLst/>
          </a:prstGeom>
          <a:noFill/>
        </p:spPr>
        <p:txBody>
          <a:bodyPr wrap="square" rtlCol="0">
            <a:spAutoFit/>
          </a:bodyPr>
          <a:lstStyle/>
          <a:p>
            <a:r>
              <a:rPr lang="en-US" sz="3200" dirty="0" smtClean="0"/>
              <a:t>Limited to Two Minutes Per Speaker</a:t>
            </a:r>
            <a:endParaRPr lang="en-US" sz="3200" dirty="0"/>
          </a:p>
        </p:txBody>
      </p:sp>
    </p:spTree>
    <p:extLst>
      <p:ext uri="{BB962C8B-B14F-4D97-AF65-F5344CB8AC3E}">
        <p14:creationId xmlns:p14="http://schemas.microsoft.com/office/powerpoint/2010/main" val="380721336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
            <a:ext cx="7886700" cy="1325563"/>
          </a:xfrm>
        </p:spPr>
        <p:txBody>
          <a:bodyPr/>
          <a:lstStyle/>
          <a:p>
            <a:r>
              <a:rPr lang="en-US" dirty="0" smtClean="0"/>
              <a:t>Bandon Property Purchase</a:t>
            </a:r>
            <a:endParaRPr lang="en-US" dirty="0"/>
          </a:p>
        </p:txBody>
      </p:sp>
      <p:sp>
        <p:nvSpPr>
          <p:cNvPr id="3" name="TextBox 2"/>
          <p:cNvSpPr txBox="1"/>
          <p:nvPr/>
        </p:nvSpPr>
        <p:spPr>
          <a:xfrm>
            <a:off x="311727" y="1124632"/>
            <a:ext cx="8531827" cy="5262979"/>
          </a:xfrm>
          <a:prstGeom prst="rect">
            <a:avLst/>
          </a:prstGeom>
          <a:noFill/>
        </p:spPr>
        <p:txBody>
          <a:bodyPr wrap="square" rtlCol="0">
            <a:spAutoFit/>
          </a:bodyPr>
          <a:lstStyle/>
          <a:p>
            <a:pPr marL="457200" indent="-457200">
              <a:buFont typeface="Arial" panose="020B0604020202020204" pitchFamily="34" charset="0"/>
              <a:buChar char="•"/>
            </a:pPr>
            <a:r>
              <a:rPr lang="en-US" sz="2400" dirty="0" smtClean="0"/>
              <a:t>Asking price: $140,000</a:t>
            </a:r>
          </a:p>
          <a:p>
            <a:pPr marL="914400" lvl="1" indent="-457200">
              <a:buFont typeface="Arial" panose="020B0604020202020204" pitchFamily="34" charset="0"/>
              <a:buChar char="•"/>
            </a:pPr>
            <a:r>
              <a:rPr lang="en-US" sz="2400" dirty="0" smtClean="0"/>
              <a:t>Appraisal, escrow, survey, environmental, etc. $40,000-$60,000</a:t>
            </a:r>
          </a:p>
          <a:p>
            <a:pPr marL="457200" indent="-457200">
              <a:buFont typeface="Arial" panose="020B0604020202020204" pitchFamily="34" charset="0"/>
              <a:buChar char="•"/>
            </a:pPr>
            <a:r>
              <a:rPr lang="en-US" sz="2400" dirty="0" smtClean="0"/>
              <a:t>Timber Value Estimation: $88,300</a:t>
            </a:r>
          </a:p>
          <a:p>
            <a:pPr marL="914400" lvl="1" indent="-457200">
              <a:buFont typeface="Arial" panose="020B0604020202020204" pitchFamily="34" charset="0"/>
              <a:buChar char="•"/>
            </a:pPr>
            <a:r>
              <a:rPr lang="en-US" sz="2400" dirty="0" smtClean="0"/>
              <a:t>Timber value on ODA property: little to no value (property access issue) If ODA has access through Janis property either through agreement or after purchase, timber is valued approx. $15,000</a:t>
            </a:r>
          </a:p>
          <a:p>
            <a:pPr marL="457200" indent="-457200">
              <a:buFont typeface="Arial" panose="020B0604020202020204" pitchFamily="34" charset="0"/>
              <a:buChar char="•"/>
            </a:pPr>
            <a:r>
              <a:rPr lang="en-US" sz="2400" dirty="0" smtClean="0"/>
              <a:t>FAA Reimbursement: would require full Environmental Assessment $150-$250K and add 18 months to the purchase of property and removal of obstructions.</a:t>
            </a:r>
          </a:p>
          <a:p>
            <a:pPr marL="457200" indent="-457200">
              <a:buFont typeface="Arial" panose="020B0604020202020204" pitchFamily="34" charset="0"/>
              <a:buChar char="•"/>
            </a:pPr>
            <a:r>
              <a:rPr lang="en-US" sz="2400" dirty="0" smtClean="0"/>
              <a:t>No FAA Reimbursement: ODA could work to purchase property immediately and look to have a timber company on contract after closing to remove the trees.</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6347" y="6248400"/>
            <a:ext cx="1262063"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905070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463375"/>
            <a:ext cx="7886700" cy="862189"/>
          </a:xfrm>
        </p:spPr>
        <p:txBody>
          <a:bodyPr>
            <a:normAutofit fontScale="90000"/>
          </a:bodyPr>
          <a:lstStyle/>
          <a:p>
            <a:r>
              <a:rPr lang="en-US" dirty="0" smtClean="0"/>
              <a:t>Needed Airport Property Purchases</a:t>
            </a:r>
            <a:endParaRPr lang="en-US" dirty="0"/>
          </a:p>
        </p:txBody>
      </p:sp>
      <p:sp>
        <p:nvSpPr>
          <p:cNvPr id="3" name="TextBox 2"/>
          <p:cNvSpPr txBox="1"/>
          <p:nvPr/>
        </p:nvSpPr>
        <p:spPr>
          <a:xfrm>
            <a:off x="715190" y="1534528"/>
            <a:ext cx="7800159" cy="4154984"/>
          </a:xfrm>
          <a:prstGeom prst="rect">
            <a:avLst/>
          </a:prstGeom>
          <a:noFill/>
        </p:spPr>
        <p:txBody>
          <a:bodyPr wrap="square" rtlCol="0">
            <a:spAutoFit/>
          </a:bodyPr>
          <a:lstStyle/>
          <a:p>
            <a:pPr marL="457200" indent="-457200">
              <a:buFont typeface="Arial" panose="020B0604020202020204" pitchFamily="34" charset="0"/>
              <a:buChar char="•"/>
            </a:pPr>
            <a:r>
              <a:rPr lang="en-US" sz="2400" dirty="0" smtClean="0"/>
              <a:t>Bandon: Obstruction, Approach Surfaces/Safety</a:t>
            </a:r>
          </a:p>
          <a:p>
            <a:pPr marL="457200" indent="-457200">
              <a:buFont typeface="Arial" panose="020B0604020202020204" pitchFamily="34" charset="0"/>
              <a:buChar char="•"/>
            </a:pPr>
            <a:r>
              <a:rPr lang="en-US" sz="2400" dirty="0" smtClean="0"/>
              <a:t>Aurora: Runway Extension Runway Safety Area, RPZ/Safety</a:t>
            </a:r>
          </a:p>
          <a:p>
            <a:pPr marL="457200" indent="-457200">
              <a:buFont typeface="Arial" panose="020B0604020202020204" pitchFamily="34" charset="0"/>
              <a:buChar char="•"/>
            </a:pPr>
            <a:r>
              <a:rPr lang="en-US" sz="2400" dirty="0" smtClean="0"/>
              <a:t>Independence: </a:t>
            </a:r>
            <a:r>
              <a:rPr lang="en-US" sz="2400" dirty="0"/>
              <a:t>A</a:t>
            </a:r>
            <a:r>
              <a:rPr lang="en-US" sz="2400" dirty="0" smtClean="0"/>
              <a:t>pproach </a:t>
            </a:r>
            <a:r>
              <a:rPr lang="en-US" sz="2400" dirty="0"/>
              <a:t>S</a:t>
            </a:r>
            <a:r>
              <a:rPr lang="en-US" sz="2400" dirty="0" smtClean="0"/>
              <a:t>urfaces/Hangar Development/Economic</a:t>
            </a:r>
          </a:p>
          <a:p>
            <a:pPr marL="457200" indent="-457200">
              <a:buFont typeface="Arial" panose="020B0604020202020204" pitchFamily="34" charset="0"/>
              <a:buChar char="•"/>
            </a:pPr>
            <a:r>
              <a:rPr lang="en-US" sz="2400" dirty="0" smtClean="0"/>
              <a:t>Joseph: Hangar Development/Economic</a:t>
            </a:r>
          </a:p>
          <a:p>
            <a:pPr marL="457200" indent="-457200">
              <a:buFont typeface="Arial" panose="020B0604020202020204" pitchFamily="34" charset="0"/>
              <a:buChar char="•"/>
            </a:pPr>
            <a:r>
              <a:rPr lang="en-US" sz="2400" dirty="0" smtClean="0"/>
              <a:t>Lebanon: Hangar Development/Economic</a:t>
            </a:r>
          </a:p>
          <a:p>
            <a:pPr marL="457200" indent="-457200">
              <a:buFont typeface="Arial" panose="020B0604020202020204" pitchFamily="34" charset="0"/>
              <a:buChar char="•"/>
            </a:pPr>
            <a:r>
              <a:rPr lang="en-US" sz="2400" dirty="0" smtClean="0"/>
              <a:t>Prospect: Obstruction, Approach Surfaces/Safety </a:t>
            </a:r>
          </a:p>
          <a:p>
            <a:pPr marL="457200" indent="-457200">
              <a:buFont typeface="Arial" panose="020B0604020202020204" pitchFamily="34" charset="0"/>
              <a:buChar char="•"/>
            </a:pPr>
            <a:r>
              <a:rPr lang="en-US" sz="2400" dirty="0" smtClean="0"/>
              <a:t>Toledo: Runway Safety Area/Safety</a:t>
            </a:r>
          </a:p>
          <a:p>
            <a:pPr marL="457200" indent="-457200">
              <a:buFont typeface="Arial" panose="020B0604020202020204" pitchFamily="34" charset="0"/>
              <a:buChar char="•"/>
            </a:pPr>
            <a:r>
              <a:rPr lang="en-US" sz="2400" dirty="0" smtClean="0"/>
              <a:t>Pacific City: Obstruction Encroachment/Safety</a:t>
            </a:r>
          </a:p>
          <a:p>
            <a:pPr marL="457200" indent="-457200">
              <a:buFont typeface="Arial" panose="020B0604020202020204" pitchFamily="34" charset="0"/>
              <a:buChar char="•"/>
            </a:pPr>
            <a:r>
              <a:rPr lang="en-US" sz="2400" dirty="0" err="1" smtClean="0"/>
              <a:t>Wakonda</a:t>
            </a:r>
            <a:r>
              <a:rPr lang="en-US" sz="2400" dirty="0" smtClean="0"/>
              <a:t> Beach: Obstruction/Safety</a:t>
            </a:r>
          </a:p>
        </p:txBody>
      </p:sp>
      <p:sp>
        <p:nvSpPr>
          <p:cNvPr id="4" name="TextBox 3"/>
          <p:cNvSpPr txBox="1"/>
          <p:nvPr/>
        </p:nvSpPr>
        <p:spPr>
          <a:xfrm>
            <a:off x="332694" y="5713812"/>
            <a:ext cx="8565152" cy="461665"/>
          </a:xfrm>
          <a:prstGeom prst="rect">
            <a:avLst/>
          </a:prstGeom>
          <a:noFill/>
        </p:spPr>
        <p:txBody>
          <a:bodyPr wrap="square" rtlCol="0">
            <a:spAutoFit/>
          </a:bodyPr>
          <a:lstStyle/>
          <a:p>
            <a:r>
              <a:rPr lang="en-US" sz="2400" dirty="0" smtClean="0"/>
              <a:t>All Obstruction Removal Due to FAA Protected Surfaces, FAA Part 77</a:t>
            </a:r>
            <a:endParaRPr lang="en-US" sz="2400"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6175477"/>
            <a:ext cx="1258887" cy="506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346490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Vote 2018-2019 SOAR Project Approval</a:t>
            </a:r>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5867400"/>
            <a:ext cx="1414463" cy="566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551" y="1981200"/>
            <a:ext cx="9097603" cy="3733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058277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Vote 2018-2019 SOAR Project Approval</a:t>
            </a:r>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3691" y="6150768"/>
            <a:ext cx="1414463" cy="566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Content Placeholder 5"/>
          <p:cNvGraphicFramePr>
            <a:graphicFrameLocks noGrp="1"/>
          </p:cNvGraphicFramePr>
          <p:nvPr>
            <p:ph idx="1"/>
            <p:extLst>
              <p:ext uri="{D42A27DB-BD31-4B8C-83A1-F6EECF244321}">
                <p14:modId xmlns:p14="http://schemas.microsoft.com/office/powerpoint/2010/main" val="4202450901"/>
              </p:ext>
            </p:extLst>
          </p:nvPr>
        </p:nvGraphicFramePr>
        <p:xfrm>
          <a:off x="380999" y="1447796"/>
          <a:ext cx="8305800" cy="4702975"/>
        </p:xfrm>
        <a:graphic>
          <a:graphicData uri="http://schemas.openxmlformats.org/drawingml/2006/table">
            <a:tbl>
              <a:tblPr/>
              <a:tblGrid>
                <a:gridCol w="3639193"/>
                <a:gridCol w="1660468"/>
                <a:gridCol w="1605119"/>
                <a:gridCol w="1401020"/>
              </a:tblGrid>
              <a:tr h="484615">
                <a:tc>
                  <a:txBody>
                    <a:bodyPr/>
                    <a:lstStyle/>
                    <a:p>
                      <a:pPr algn="ctr" fontAlgn="b"/>
                      <a:r>
                        <a:rPr lang="en-US" sz="1600" b="1" i="0" u="none" strike="noStrike">
                          <a:effectLst/>
                          <a:latin typeface="Calibri"/>
                        </a:rPr>
                        <a:t>SOAR Projects</a:t>
                      </a:r>
                    </a:p>
                  </a:txBody>
                  <a:tcPr marL="0" marR="0" marT="0" marB="0" anchor="b">
                    <a:lnL>
                      <a:noFill/>
                    </a:lnL>
                    <a:lnR>
                      <a:noFill/>
                    </a:lnR>
                    <a:lnT>
                      <a:noFill/>
                    </a:lnT>
                    <a:lnB>
                      <a:noFill/>
                    </a:lnB>
                    <a:solidFill>
                      <a:srgbClr val="DAEEF3"/>
                    </a:solidFill>
                  </a:tcPr>
                </a:tc>
                <a:tc>
                  <a:txBody>
                    <a:bodyPr/>
                    <a:lstStyle/>
                    <a:p>
                      <a:pPr algn="ctr" fontAlgn="b"/>
                      <a:r>
                        <a:rPr lang="en-US" sz="1600" b="1" i="0" u="none" strike="noStrike">
                          <a:effectLst/>
                          <a:latin typeface="Calibri"/>
                        </a:rPr>
                        <a:t>Cycle 1</a:t>
                      </a:r>
                    </a:p>
                  </a:txBody>
                  <a:tcPr marL="0" marR="0" marT="0" marB="0" anchor="b">
                    <a:lnL>
                      <a:noFill/>
                    </a:lnL>
                    <a:lnR>
                      <a:noFill/>
                    </a:lnR>
                    <a:lnT>
                      <a:noFill/>
                    </a:lnT>
                    <a:lnB>
                      <a:noFill/>
                    </a:lnB>
                    <a:solidFill>
                      <a:srgbClr val="B7DEE8"/>
                    </a:solidFill>
                  </a:tcPr>
                </a:tc>
                <a:tc>
                  <a:txBody>
                    <a:bodyPr/>
                    <a:lstStyle/>
                    <a:p>
                      <a:pPr algn="ctr" fontAlgn="b"/>
                      <a:r>
                        <a:rPr lang="en-US" sz="1600" b="1" i="0" u="none" strike="noStrike">
                          <a:effectLst/>
                          <a:latin typeface="Calibri"/>
                        </a:rPr>
                        <a:t>Cycle 2</a:t>
                      </a:r>
                    </a:p>
                  </a:txBody>
                  <a:tcPr marL="0" marR="0" marT="0" marB="0" anchor="b">
                    <a:lnL>
                      <a:noFill/>
                    </a:lnL>
                    <a:lnR>
                      <a:noFill/>
                    </a:lnR>
                    <a:lnT>
                      <a:noFill/>
                    </a:lnT>
                    <a:lnB>
                      <a:noFill/>
                    </a:lnB>
                    <a:solidFill>
                      <a:srgbClr val="B7DEE8"/>
                    </a:solidFill>
                  </a:tcPr>
                </a:tc>
                <a:tc>
                  <a:txBody>
                    <a:bodyPr/>
                    <a:lstStyle/>
                    <a:p>
                      <a:pPr algn="ctr" fontAlgn="b"/>
                      <a:r>
                        <a:rPr lang="en-US" sz="1600" b="1" i="0" u="none" strike="noStrike">
                          <a:effectLst/>
                          <a:latin typeface="Calibri"/>
                        </a:rPr>
                        <a:t>Cycle 3</a:t>
                      </a:r>
                    </a:p>
                  </a:txBody>
                  <a:tcPr marL="0" marR="0" marT="0" marB="0" anchor="b">
                    <a:lnL>
                      <a:noFill/>
                    </a:lnL>
                    <a:lnR>
                      <a:noFill/>
                    </a:lnR>
                    <a:lnT>
                      <a:noFill/>
                    </a:lnT>
                    <a:lnB>
                      <a:noFill/>
                    </a:lnB>
                    <a:solidFill>
                      <a:srgbClr val="B7DEE8"/>
                    </a:solidFill>
                  </a:tcPr>
                </a:tc>
              </a:tr>
              <a:tr h="594755">
                <a:tc>
                  <a:txBody>
                    <a:bodyPr/>
                    <a:lstStyle/>
                    <a:p>
                      <a:pPr algn="ctr" fontAlgn="t"/>
                      <a:r>
                        <a:rPr lang="en-US" sz="1600" b="1" i="0" u="none" strike="noStrike">
                          <a:effectLst/>
                          <a:latin typeface="Calibri"/>
                        </a:rPr>
                        <a:t>Actuals and Forecast</a:t>
                      </a:r>
                    </a:p>
                  </a:txBody>
                  <a:tcPr marL="0" marR="0" marT="0" marB="0">
                    <a:lnL>
                      <a:noFill/>
                    </a:lnL>
                    <a:lnR>
                      <a:noFill/>
                    </a:lnR>
                    <a:lnT>
                      <a:noFill/>
                    </a:lnT>
                    <a:lnB>
                      <a:noFill/>
                    </a:lnB>
                    <a:solidFill>
                      <a:srgbClr val="DAEEF3"/>
                    </a:solidFill>
                  </a:tcPr>
                </a:tc>
                <a:tc>
                  <a:txBody>
                    <a:bodyPr/>
                    <a:lstStyle/>
                    <a:p>
                      <a:pPr algn="ctr" fontAlgn="t"/>
                      <a:r>
                        <a:rPr lang="en-US" sz="1600" b="1" i="0" u="none" strike="noStrike">
                          <a:effectLst/>
                          <a:latin typeface="Calibri"/>
                        </a:rPr>
                        <a:t>2016 &amp; 2017</a:t>
                      </a:r>
                    </a:p>
                  </a:txBody>
                  <a:tcPr marL="0" marR="0" marT="0" marB="0">
                    <a:lnL>
                      <a:noFill/>
                    </a:lnL>
                    <a:lnR>
                      <a:noFill/>
                    </a:lnR>
                    <a:lnT>
                      <a:noFill/>
                    </a:lnT>
                    <a:lnB>
                      <a:noFill/>
                    </a:lnB>
                    <a:solidFill>
                      <a:srgbClr val="B7DEE8"/>
                    </a:solidFill>
                  </a:tcPr>
                </a:tc>
                <a:tc>
                  <a:txBody>
                    <a:bodyPr/>
                    <a:lstStyle/>
                    <a:p>
                      <a:pPr algn="ctr" fontAlgn="t"/>
                      <a:r>
                        <a:rPr lang="en-US" sz="1600" b="1" i="0" u="none" strike="noStrike">
                          <a:effectLst/>
                          <a:latin typeface="Calibri"/>
                        </a:rPr>
                        <a:t>2018 &amp; 2019</a:t>
                      </a:r>
                    </a:p>
                  </a:txBody>
                  <a:tcPr marL="0" marR="0" marT="0" marB="0">
                    <a:lnL>
                      <a:noFill/>
                    </a:lnL>
                    <a:lnR>
                      <a:noFill/>
                    </a:lnR>
                    <a:lnT>
                      <a:noFill/>
                    </a:lnT>
                    <a:lnB>
                      <a:noFill/>
                    </a:lnB>
                    <a:solidFill>
                      <a:srgbClr val="B7DEE8"/>
                    </a:solidFill>
                  </a:tcPr>
                </a:tc>
                <a:tc>
                  <a:txBody>
                    <a:bodyPr/>
                    <a:lstStyle/>
                    <a:p>
                      <a:pPr algn="ctr" fontAlgn="t"/>
                      <a:r>
                        <a:rPr lang="en-US" sz="1600" b="1" i="0" u="none" strike="noStrike">
                          <a:effectLst/>
                          <a:latin typeface="Calibri"/>
                        </a:rPr>
                        <a:t>2020-2021</a:t>
                      </a:r>
                    </a:p>
                  </a:txBody>
                  <a:tcPr marL="0" marR="0" marT="0" marB="0">
                    <a:lnL>
                      <a:noFill/>
                    </a:lnL>
                    <a:lnR>
                      <a:noFill/>
                    </a:lnR>
                    <a:lnT>
                      <a:noFill/>
                    </a:lnT>
                    <a:lnB>
                      <a:noFill/>
                    </a:lnB>
                    <a:solidFill>
                      <a:srgbClr val="B7DEE8"/>
                    </a:solidFill>
                  </a:tcPr>
                </a:tc>
              </a:tr>
              <a:tr h="407517">
                <a:tc>
                  <a:txBody>
                    <a:bodyPr/>
                    <a:lstStyle/>
                    <a:p>
                      <a:pPr algn="ctr" fontAlgn="b"/>
                      <a:r>
                        <a:rPr lang="en-US" sz="1600" b="1" i="0" u="none" strike="noStrike">
                          <a:effectLst/>
                          <a:latin typeface="Calibri"/>
                        </a:rPr>
                        <a:t> </a:t>
                      </a:r>
                    </a:p>
                  </a:txBody>
                  <a:tcPr marL="0" marR="0" marT="0" marB="0" anchor="b">
                    <a:lnL>
                      <a:noFill/>
                    </a:lnL>
                    <a:lnR>
                      <a:noFill/>
                    </a:lnR>
                    <a:lnT>
                      <a:noFill/>
                    </a:lnT>
                    <a:lnB>
                      <a:noFill/>
                    </a:lnB>
                    <a:solidFill>
                      <a:srgbClr val="DAEEF3"/>
                    </a:solidFill>
                  </a:tcPr>
                </a:tc>
                <a:tc>
                  <a:txBody>
                    <a:bodyPr/>
                    <a:lstStyle/>
                    <a:p>
                      <a:pPr algn="ctr" fontAlgn="t"/>
                      <a:r>
                        <a:rPr lang="en-US" sz="1100" b="0" i="1" u="none" strike="noStrike">
                          <a:effectLst/>
                          <a:latin typeface="Calibri"/>
                        </a:rPr>
                        <a:t>*Actuals &amp; Projections</a:t>
                      </a:r>
                    </a:p>
                  </a:txBody>
                  <a:tcPr marL="0" marR="0" marT="0" marB="0">
                    <a:lnL>
                      <a:noFill/>
                    </a:lnL>
                    <a:lnR>
                      <a:noFill/>
                    </a:lnR>
                    <a:lnT>
                      <a:noFill/>
                    </a:lnT>
                    <a:lnB>
                      <a:noFill/>
                    </a:lnB>
                    <a:solidFill>
                      <a:srgbClr val="B7DEE8"/>
                    </a:solidFill>
                  </a:tcPr>
                </a:tc>
                <a:tc>
                  <a:txBody>
                    <a:bodyPr/>
                    <a:lstStyle/>
                    <a:p>
                      <a:pPr algn="ctr" fontAlgn="t"/>
                      <a:r>
                        <a:rPr lang="en-US" sz="1100" b="0" i="1" u="none" strike="noStrike">
                          <a:effectLst/>
                          <a:latin typeface="Calibri"/>
                        </a:rPr>
                        <a:t>Projections</a:t>
                      </a:r>
                    </a:p>
                  </a:txBody>
                  <a:tcPr marL="0" marR="0" marT="0" marB="0">
                    <a:lnL>
                      <a:noFill/>
                    </a:lnL>
                    <a:lnR>
                      <a:noFill/>
                    </a:lnR>
                    <a:lnT>
                      <a:noFill/>
                    </a:lnT>
                    <a:lnB>
                      <a:noFill/>
                    </a:lnB>
                    <a:solidFill>
                      <a:srgbClr val="B7DEE8"/>
                    </a:solidFill>
                  </a:tcPr>
                </a:tc>
                <a:tc>
                  <a:txBody>
                    <a:bodyPr/>
                    <a:lstStyle/>
                    <a:p>
                      <a:pPr algn="ctr" fontAlgn="t"/>
                      <a:r>
                        <a:rPr lang="en-US" sz="1100" b="0" i="1" u="none" strike="noStrike">
                          <a:effectLst/>
                          <a:latin typeface="Calibri"/>
                        </a:rPr>
                        <a:t>Projections</a:t>
                      </a:r>
                    </a:p>
                  </a:txBody>
                  <a:tcPr marL="0" marR="0" marT="0" marB="0">
                    <a:lnL>
                      <a:noFill/>
                    </a:lnL>
                    <a:lnR>
                      <a:noFill/>
                    </a:lnR>
                    <a:lnT>
                      <a:noFill/>
                    </a:lnT>
                    <a:lnB>
                      <a:noFill/>
                    </a:lnB>
                    <a:solidFill>
                      <a:srgbClr val="B7DEE8"/>
                    </a:solidFill>
                  </a:tcPr>
                </a:tc>
              </a:tr>
              <a:tr h="308392">
                <a:tc>
                  <a:txBody>
                    <a:bodyPr/>
                    <a:lstStyle/>
                    <a:p>
                      <a:pPr algn="r" fontAlgn="b"/>
                      <a:r>
                        <a:rPr lang="en-US" sz="1600" b="1" i="0" u="none" strike="noStrike">
                          <a:effectLst/>
                          <a:latin typeface="Arial"/>
                        </a:rPr>
                        <a:t>Beginning Balance</a:t>
                      </a:r>
                    </a:p>
                  </a:txBody>
                  <a:tcPr marL="0" marR="0" marT="0" marB="0" anchor="b">
                    <a:lnL>
                      <a:noFill/>
                    </a:lnL>
                    <a:lnR>
                      <a:noFill/>
                    </a:lnR>
                    <a:lnT>
                      <a:noFill/>
                    </a:lnT>
                    <a:lnB>
                      <a:noFill/>
                    </a:lnB>
                  </a:tcPr>
                </a:tc>
                <a:tc>
                  <a:txBody>
                    <a:bodyPr/>
                    <a:lstStyle/>
                    <a:p>
                      <a:pPr algn="l" fontAlgn="b"/>
                      <a:r>
                        <a:rPr lang="en-US" sz="1600" b="1" i="0" u="none" strike="noStrike">
                          <a:effectLst/>
                          <a:latin typeface="Calibri"/>
                        </a:rPr>
                        <a:t> $                       -   </a:t>
                      </a:r>
                    </a:p>
                  </a:txBody>
                  <a:tcPr marL="0" marR="0" marT="0" marB="0" anchor="b">
                    <a:lnL>
                      <a:noFill/>
                    </a:lnL>
                    <a:lnR>
                      <a:noFill/>
                    </a:lnR>
                    <a:lnT>
                      <a:noFill/>
                    </a:lnT>
                    <a:lnB>
                      <a:noFill/>
                    </a:lnB>
                  </a:tcPr>
                </a:tc>
                <a:tc>
                  <a:txBody>
                    <a:bodyPr/>
                    <a:lstStyle/>
                    <a:p>
                      <a:pPr algn="l" fontAlgn="b"/>
                      <a:r>
                        <a:rPr lang="en-US" sz="1600" b="1" i="0" u="none" strike="noStrike">
                          <a:effectLst/>
                          <a:latin typeface="Calibri"/>
                        </a:rPr>
                        <a:t> $       1,289,170 </a:t>
                      </a:r>
                    </a:p>
                  </a:txBody>
                  <a:tcPr marL="0" marR="0" marT="0" marB="0" anchor="b">
                    <a:lnL>
                      <a:noFill/>
                    </a:lnL>
                    <a:lnR>
                      <a:noFill/>
                    </a:lnR>
                    <a:lnT>
                      <a:noFill/>
                    </a:lnT>
                    <a:lnB>
                      <a:noFill/>
                    </a:lnB>
                  </a:tcPr>
                </a:tc>
                <a:tc>
                  <a:txBody>
                    <a:bodyPr/>
                    <a:lstStyle/>
                    <a:p>
                      <a:pPr algn="l" fontAlgn="b"/>
                      <a:r>
                        <a:rPr lang="en-US" sz="1600" b="1" i="0" u="none" strike="noStrike">
                          <a:effectLst/>
                          <a:latin typeface="Calibri"/>
                        </a:rPr>
                        <a:t> $       890,044 </a:t>
                      </a:r>
                    </a:p>
                  </a:txBody>
                  <a:tcPr marL="0" marR="0" marT="0" marB="0" anchor="b">
                    <a:lnL>
                      <a:noFill/>
                    </a:lnL>
                    <a:lnR>
                      <a:noFill/>
                    </a:lnR>
                    <a:lnT>
                      <a:noFill/>
                    </a:lnT>
                    <a:lnB>
                      <a:noFill/>
                    </a:lnB>
                  </a:tcPr>
                </a:tc>
              </a:tr>
              <a:tr h="308392">
                <a:tc>
                  <a:txBody>
                    <a:bodyPr/>
                    <a:lstStyle/>
                    <a:p>
                      <a:pPr algn="r" fontAlgn="b"/>
                      <a:endParaRPr lang="en-US" sz="1600" b="0" i="0" u="none" strike="noStrike">
                        <a:effectLst/>
                        <a:latin typeface="Calibri"/>
                      </a:endParaRPr>
                    </a:p>
                  </a:txBody>
                  <a:tcPr marL="0" marR="0" marT="0" marB="0" anchor="b">
                    <a:lnL>
                      <a:noFill/>
                    </a:lnL>
                    <a:lnR>
                      <a:noFill/>
                    </a:lnR>
                    <a:lnT>
                      <a:noFill/>
                    </a:lnT>
                    <a:lnB>
                      <a:noFill/>
                    </a:lnB>
                  </a:tcPr>
                </a:tc>
                <a:tc>
                  <a:txBody>
                    <a:bodyPr/>
                    <a:lstStyle/>
                    <a:p>
                      <a:pPr algn="l" fontAlgn="b"/>
                      <a:endParaRPr lang="en-US" sz="1600" b="0" i="0" u="none" strike="noStrike">
                        <a:effectLst/>
                        <a:latin typeface="Calibri"/>
                      </a:endParaRPr>
                    </a:p>
                  </a:txBody>
                  <a:tcPr marL="0" marR="0" marT="0" marB="0" anchor="b">
                    <a:lnL>
                      <a:noFill/>
                    </a:lnL>
                    <a:lnR>
                      <a:noFill/>
                    </a:lnR>
                    <a:lnT>
                      <a:noFill/>
                    </a:lnT>
                    <a:lnB>
                      <a:noFill/>
                    </a:lnB>
                  </a:tcPr>
                </a:tc>
                <a:tc>
                  <a:txBody>
                    <a:bodyPr/>
                    <a:lstStyle/>
                    <a:p>
                      <a:pPr algn="l" fontAlgn="b"/>
                      <a:endParaRPr lang="en-US" sz="1600" b="0" i="0" u="none" strike="noStrike">
                        <a:effectLst/>
                        <a:latin typeface="Calibri"/>
                      </a:endParaRPr>
                    </a:p>
                  </a:txBody>
                  <a:tcPr marL="0" marR="0" marT="0" marB="0" anchor="b">
                    <a:lnL>
                      <a:noFill/>
                    </a:lnL>
                    <a:lnR>
                      <a:noFill/>
                    </a:lnR>
                    <a:lnT>
                      <a:noFill/>
                    </a:lnT>
                    <a:lnB>
                      <a:noFill/>
                    </a:lnB>
                  </a:tcPr>
                </a:tc>
                <a:tc>
                  <a:txBody>
                    <a:bodyPr/>
                    <a:lstStyle/>
                    <a:p>
                      <a:pPr algn="l" fontAlgn="b"/>
                      <a:endParaRPr lang="en-US" sz="1600" b="0" i="0" u="none" strike="noStrike">
                        <a:effectLst/>
                        <a:latin typeface="Calibri"/>
                      </a:endParaRPr>
                    </a:p>
                  </a:txBody>
                  <a:tcPr marL="0" marR="0" marT="0" marB="0" anchor="b">
                    <a:lnL>
                      <a:noFill/>
                    </a:lnL>
                    <a:lnR>
                      <a:noFill/>
                    </a:lnR>
                    <a:lnT>
                      <a:noFill/>
                    </a:lnT>
                    <a:lnB>
                      <a:noFill/>
                    </a:lnB>
                  </a:tcPr>
                </a:tc>
              </a:tr>
              <a:tr h="308392">
                <a:tc>
                  <a:txBody>
                    <a:bodyPr/>
                    <a:lstStyle/>
                    <a:p>
                      <a:pPr algn="r" fontAlgn="b"/>
                      <a:r>
                        <a:rPr lang="en-US" sz="1600" b="1" i="0" u="none" strike="noStrike">
                          <a:effectLst/>
                          <a:latin typeface="Calibri"/>
                        </a:rPr>
                        <a:t>Revenue</a:t>
                      </a:r>
                    </a:p>
                  </a:txBody>
                  <a:tcPr marL="0" marR="0" marT="0" marB="0" anchor="b">
                    <a:lnL>
                      <a:noFill/>
                    </a:lnL>
                    <a:lnR>
                      <a:noFill/>
                    </a:lnR>
                    <a:lnT>
                      <a:noFill/>
                    </a:lnT>
                    <a:lnB>
                      <a:noFill/>
                    </a:lnB>
                  </a:tcPr>
                </a:tc>
                <a:tc>
                  <a:txBody>
                    <a:bodyPr/>
                    <a:lstStyle/>
                    <a:p>
                      <a:pPr algn="l" fontAlgn="b"/>
                      <a:r>
                        <a:rPr lang="en-US" sz="1600" b="1" i="0" u="none" strike="noStrike">
                          <a:effectLst/>
                          <a:latin typeface="Calibri"/>
                        </a:rPr>
                        <a:t> $         1,785,928 </a:t>
                      </a:r>
                    </a:p>
                  </a:txBody>
                  <a:tcPr marL="0" marR="0" marT="0" marB="0" anchor="b">
                    <a:lnL>
                      <a:noFill/>
                    </a:lnL>
                    <a:lnR>
                      <a:noFill/>
                    </a:lnR>
                    <a:lnT>
                      <a:noFill/>
                    </a:lnT>
                    <a:lnB>
                      <a:noFill/>
                    </a:lnB>
                  </a:tcPr>
                </a:tc>
                <a:tc>
                  <a:txBody>
                    <a:bodyPr/>
                    <a:lstStyle/>
                    <a:p>
                      <a:pPr algn="l" fontAlgn="b"/>
                      <a:r>
                        <a:rPr lang="en-US" sz="1600" b="1" i="0" u="none" strike="noStrike">
                          <a:effectLst/>
                          <a:latin typeface="Calibri"/>
                        </a:rPr>
                        <a:t> $       1,798,350 </a:t>
                      </a:r>
                    </a:p>
                  </a:txBody>
                  <a:tcPr marL="0" marR="0" marT="0" marB="0" anchor="b">
                    <a:lnL>
                      <a:noFill/>
                    </a:lnL>
                    <a:lnR>
                      <a:noFill/>
                    </a:lnR>
                    <a:lnT>
                      <a:noFill/>
                    </a:lnT>
                    <a:lnB>
                      <a:noFill/>
                    </a:lnB>
                  </a:tcPr>
                </a:tc>
                <a:tc>
                  <a:txBody>
                    <a:bodyPr/>
                    <a:lstStyle/>
                    <a:p>
                      <a:pPr algn="l" fontAlgn="b"/>
                      <a:r>
                        <a:rPr lang="en-US" sz="1600" b="1" i="0" u="none" strike="noStrike">
                          <a:effectLst/>
                          <a:latin typeface="Calibri"/>
                        </a:rPr>
                        <a:t> $    1,795,627 </a:t>
                      </a:r>
                    </a:p>
                  </a:txBody>
                  <a:tcPr marL="0" marR="0" marT="0" marB="0" anchor="b">
                    <a:lnL>
                      <a:noFill/>
                    </a:lnL>
                    <a:lnR>
                      <a:noFill/>
                    </a:lnR>
                    <a:lnT>
                      <a:noFill/>
                    </a:lnT>
                    <a:lnB>
                      <a:noFill/>
                    </a:lnB>
                  </a:tcPr>
                </a:tc>
              </a:tr>
              <a:tr h="308392">
                <a:tc>
                  <a:txBody>
                    <a:bodyPr/>
                    <a:lstStyle/>
                    <a:p>
                      <a:pPr algn="r" fontAlgn="b"/>
                      <a:endParaRPr lang="en-US" sz="1600" b="0" i="0" u="none" strike="noStrike">
                        <a:effectLst/>
                        <a:latin typeface="Calibri"/>
                      </a:endParaRPr>
                    </a:p>
                  </a:txBody>
                  <a:tcPr marL="0" marR="0" marT="0" marB="0" anchor="b">
                    <a:lnL>
                      <a:noFill/>
                    </a:lnL>
                    <a:lnR>
                      <a:noFill/>
                    </a:lnR>
                    <a:lnT>
                      <a:noFill/>
                    </a:lnT>
                    <a:lnB>
                      <a:noFill/>
                    </a:lnB>
                  </a:tcPr>
                </a:tc>
                <a:tc>
                  <a:txBody>
                    <a:bodyPr/>
                    <a:lstStyle/>
                    <a:p>
                      <a:pPr algn="l" fontAlgn="b"/>
                      <a:endParaRPr lang="en-US" sz="1600" b="0" i="0" u="none" strike="noStrike">
                        <a:effectLst/>
                        <a:latin typeface="Calibri"/>
                      </a:endParaRPr>
                    </a:p>
                  </a:txBody>
                  <a:tcPr marL="0" marR="0" marT="0" marB="0" anchor="b">
                    <a:lnL>
                      <a:noFill/>
                    </a:lnL>
                    <a:lnR>
                      <a:noFill/>
                    </a:lnR>
                    <a:lnT>
                      <a:noFill/>
                    </a:lnT>
                    <a:lnB>
                      <a:noFill/>
                    </a:lnB>
                  </a:tcPr>
                </a:tc>
                <a:tc>
                  <a:txBody>
                    <a:bodyPr/>
                    <a:lstStyle/>
                    <a:p>
                      <a:pPr algn="l" fontAlgn="b"/>
                      <a:endParaRPr lang="en-US" sz="1600" b="0" i="0" u="none" strike="noStrike">
                        <a:effectLst/>
                        <a:latin typeface="Calibri"/>
                      </a:endParaRPr>
                    </a:p>
                  </a:txBody>
                  <a:tcPr marL="0" marR="0" marT="0" marB="0" anchor="b">
                    <a:lnL>
                      <a:noFill/>
                    </a:lnL>
                    <a:lnR>
                      <a:noFill/>
                    </a:lnR>
                    <a:lnT>
                      <a:noFill/>
                    </a:lnT>
                    <a:lnB>
                      <a:noFill/>
                    </a:lnB>
                  </a:tcPr>
                </a:tc>
                <a:tc>
                  <a:txBody>
                    <a:bodyPr/>
                    <a:lstStyle/>
                    <a:p>
                      <a:pPr algn="l" fontAlgn="b"/>
                      <a:endParaRPr lang="en-US" sz="1600" b="0" i="0" u="none" strike="noStrike">
                        <a:effectLst/>
                        <a:latin typeface="Calibri"/>
                      </a:endParaRPr>
                    </a:p>
                  </a:txBody>
                  <a:tcPr marL="0" marR="0" marT="0" marB="0" anchor="b">
                    <a:lnL>
                      <a:noFill/>
                    </a:lnL>
                    <a:lnR>
                      <a:noFill/>
                    </a:lnR>
                    <a:lnT>
                      <a:noFill/>
                    </a:lnT>
                    <a:lnB>
                      <a:noFill/>
                    </a:lnB>
                  </a:tcPr>
                </a:tc>
              </a:tr>
              <a:tr h="308392">
                <a:tc>
                  <a:txBody>
                    <a:bodyPr/>
                    <a:lstStyle/>
                    <a:p>
                      <a:pPr algn="r" fontAlgn="b"/>
                      <a:r>
                        <a:rPr lang="en-US" sz="1600" b="0" i="0" u="none" strike="noStrike">
                          <a:effectLst/>
                          <a:latin typeface="Calibri"/>
                        </a:rPr>
                        <a:t>Cycle 1 Projects Expenditures</a:t>
                      </a:r>
                    </a:p>
                  </a:txBody>
                  <a:tcPr marL="0" marR="0" marT="0" marB="0" anchor="b">
                    <a:lnL>
                      <a:noFill/>
                    </a:lnL>
                    <a:lnR>
                      <a:noFill/>
                    </a:lnR>
                    <a:lnT>
                      <a:noFill/>
                    </a:lnT>
                    <a:lnB>
                      <a:noFill/>
                    </a:lnB>
                  </a:tcPr>
                </a:tc>
                <a:tc>
                  <a:txBody>
                    <a:bodyPr/>
                    <a:lstStyle/>
                    <a:p>
                      <a:pPr algn="l" fontAlgn="b"/>
                      <a:r>
                        <a:rPr lang="en-US" sz="1600" b="0" i="0" u="none" strike="noStrike">
                          <a:effectLst/>
                          <a:latin typeface="Calibri"/>
                        </a:rPr>
                        <a:t> $            496,758 </a:t>
                      </a:r>
                    </a:p>
                  </a:txBody>
                  <a:tcPr marL="0" marR="0" marT="0" marB="0" anchor="b">
                    <a:lnL>
                      <a:noFill/>
                    </a:lnL>
                    <a:lnR>
                      <a:noFill/>
                    </a:lnR>
                    <a:lnT>
                      <a:noFill/>
                    </a:lnT>
                    <a:lnB>
                      <a:noFill/>
                    </a:lnB>
                  </a:tcPr>
                </a:tc>
                <a:tc>
                  <a:txBody>
                    <a:bodyPr/>
                    <a:lstStyle/>
                    <a:p>
                      <a:pPr algn="l" fontAlgn="b"/>
                      <a:r>
                        <a:rPr lang="en-US" sz="1600" b="0" i="0" u="none" strike="noStrike">
                          <a:effectLst/>
                          <a:latin typeface="Calibri"/>
                        </a:rPr>
                        <a:t> $       1,047,477 </a:t>
                      </a:r>
                    </a:p>
                  </a:txBody>
                  <a:tcPr marL="0" marR="0" marT="0" marB="0" anchor="b">
                    <a:lnL>
                      <a:noFill/>
                    </a:lnL>
                    <a:lnR>
                      <a:noFill/>
                    </a:lnR>
                    <a:lnT>
                      <a:noFill/>
                    </a:lnT>
                    <a:lnB>
                      <a:noFill/>
                    </a:lnB>
                  </a:tcPr>
                </a:tc>
                <a:tc>
                  <a:txBody>
                    <a:bodyPr/>
                    <a:lstStyle/>
                    <a:p>
                      <a:pPr algn="l" fontAlgn="b"/>
                      <a:r>
                        <a:rPr lang="en-US" sz="1600" b="0" i="0" u="none" strike="noStrike">
                          <a:effectLst/>
                          <a:latin typeface="Calibri"/>
                        </a:rPr>
                        <a:t> $                  -   </a:t>
                      </a:r>
                    </a:p>
                  </a:txBody>
                  <a:tcPr marL="0" marR="0" marT="0" marB="0" anchor="b">
                    <a:lnL>
                      <a:noFill/>
                    </a:lnL>
                    <a:lnR>
                      <a:noFill/>
                    </a:lnR>
                    <a:lnT>
                      <a:noFill/>
                    </a:lnT>
                    <a:lnB>
                      <a:noFill/>
                    </a:lnB>
                  </a:tcPr>
                </a:tc>
              </a:tr>
              <a:tr h="308392">
                <a:tc>
                  <a:txBody>
                    <a:bodyPr/>
                    <a:lstStyle/>
                    <a:p>
                      <a:pPr algn="r" fontAlgn="b"/>
                      <a:r>
                        <a:rPr lang="en-US" sz="1600" b="0" i="0" u="none" strike="noStrike">
                          <a:effectLst/>
                          <a:latin typeface="Calibri"/>
                        </a:rPr>
                        <a:t>Cycle 2 Proposed Project Expenditures</a:t>
                      </a:r>
                    </a:p>
                  </a:txBody>
                  <a:tcPr marL="0" marR="0" marT="0" marB="0" anchor="b">
                    <a:lnL>
                      <a:noFill/>
                    </a:lnL>
                    <a:lnR>
                      <a:noFill/>
                    </a:lnR>
                    <a:lnT>
                      <a:noFill/>
                    </a:lnT>
                    <a:lnB>
                      <a:noFill/>
                    </a:lnB>
                  </a:tcPr>
                </a:tc>
                <a:tc>
                  <a:txBody>
                    <a:bodyPr/>
                    <a:lstStyle/>
                    <a:p>
                      <a:pPr algn="l" fontAlgn="b"/>
                      <a:r>
                        <a:rPr lang="en-US" sz="1600" b="0" i="0" u="none" strike="noStrike">
                          <a:effectLst/>
                          <a:latin typeface="Calibri"/>
                        </a:rPr>
                        <a:t> $                       -   </a:t>
                      </a:r>
                    </a:p>
                  </a:txBody>
                  <a:tcPr marL="0" marR="0" marT="0" marB="0" anchor="b">
                    <a:lnL>
                      <a:noFill/>
                    </a:lnL>
                    <a:lnR>
                      <a:noFill/>
                    </a:lnR>
                    <a:lnT>
                      <a:noFill/>
                    </a:lnT>
                    <a:lnB>
                      <a:noFill/>
                    </a:lnB>
                  </a:tcPr>
                </a:tc>
                <a:tc>
                  <a:txBody>
                    <a:bodyPr/>
                    <a:lstStyle/>
                    <a:p>
                      <a:pPr algn="l" fontAlgn="b"/>
                      <a:r>
                        <a:rPr lang="en-US" sz="1600" b="0" i="0" u="none" strike="noStrike">
                          <a:effectLst/>
                          <a:latin typeface="Calibri"/>
                        </a:rPr>
                        <a:t> $       1,150,000 </a:t>
                      </a:r>
                    </a:p>
                  </a:txBody>
                  <a:tcPr marL="0" marR="0" marT="0" marB="0" anchor="b">
                    <a:lnL>
                      <a:noFill/>
                    </a:lnL>
                    <a:lnR>
                      <a:noFill/>
                    </a:lnR>
                    <a:lnT>
                      <a:noFill/>
                    </a:lnT>
                    <a:lnB>
                      <a:noFill/>
                    </a:lnB>
                  </a:tcPr>
                </a:tc>
                <a:tc>
                  <a:txBody>
                    <a:bodyPr/>
                    <a:lstStyle/>
                    <a:p>
                      <a:pPr algn="l" fontAlgn="b"/>
                      <a:r>
                        <a:rPr lang="en-US" sz="1600" b="0" i="0" u="none" strike="noStrike">
                          <a:effectLst/>
                          <a:latin typeface="Calibri"/>
                        </a:rPr>
                        <a:t> $    2,000,000 </a:t>
                      </a:r>
                    </a:p>
                  </a:txBody>
                  <a:tcPr marL="0" marR="0" marT="0" marB="0" anchor="b">
                    <a:lnL>
                      <a:noFill/>
                    </a:lnL>
                    <a:lnR>
                      <a:noFill/>
                    </a:lnR>
                    <a:lnT>
                      <a:noFill/>
                    </a:lnT>
                    <a:lnB>
                      <a:noFill/>
                    </a:lnB>
                  </a:tcPr>
                </a:tc>
              </a:tr>
              <a:tr h="308392">
                <a:tc>
                  <a:txBody>
                    <a:bodyPr/>
                    <a:lstStyle/>
                    <a:p>
                      <a:pPr algn="r" fontAlgn="b"/>
                      <a:r>
                        <a:rPr lang="en-US" sz="1600" b="1" i="0" u="none" strike="noStrike">
                          <a:effectLst/>
                          <a:latin typeface="Calibri"/>
                        </a:rPr>
                        <a:t>TOTAL EXPENDITURES</a:t>
                      </a:r>
                    </a:p>
                  </a:txBody>
                  <a:tcPr marL="0" marR="0" marT="0" marB="0" anchor="b">
                    <a:lnL>
                      <a:noFill/>
                    </a:lnL>
                    <a:lnR>
                      <a:noFill/>
                    </a:lnR>
                    <a:lnT>
                      <a:noFill/>
                    </a:lnT>
                    <a:lnB>
                      <a:noFill/>
                    </a:lnB>
                  </a:tcPr>
                </a:tc>
                <a:tc>
                  <a:txBody>
                    <a:bodyPr/>
                    <a:lstStyle/>
                    <a:p>
                      <a:pPr algn="l" fontAlgn="b"/>
                      <a:r>
                        <a:rPr lang="en-US" sz="1600" b="1" i="0" u="none" strike="noStrike">
                          <a:effectLst/>
                          <a:latin typeface="Calibri"/>
                        </a:rPr>
                        <a:t> $            496,758 </a:t>
                      </a:r>
                    </a:p>
                  </a:txBody>
                  <a:tcPr marL="0" marR="0" marT="0" marB="0" anchor="b">
                    <a:lnL>
                      <a:noFill/>
                    </a:lnL>
                    <a:lnR>
                      <a:noFill/>
                    </a:lnR>
                    <a:lnT>
                      <a:noFill/>
                    </a:lnT>
                    <a:lnB>
                      <a:noFill/>
                    </a:lnB>
                  </a:tcPr>
                </a:tc>
                <a:tc>
                  <a:txBody>
                    <a:bodyPr/>
                    <a:lstStyle/>
                    <a:p>
                      <a:pPr algn="l" fontAlgn="b"/>
                      <a:r>
                        <a:rPr lang="en-US" sz="1600" b="1" i="0" u="none" strike="noStrike">
                          <a:effectLst/>
                          <a:latin typeface="Calibri"/>
                        </a:rPr>
                        <a:t> $       2,197,477 </a:t>
                      </a:r>
                    </a:p>
                  </a:txBody>
                  <a:tcPr marL="0" marR="0" marT="0" marB="0" anchor="b">
                    <a:lnL>
                      <a:noFill/>
                    </a:lnL>
                    <a:lnR>
                      <a:noFill/>
                    </a:lnR>
                    <a:lnT>
                      <a:noFill/>
                    </a:lnT>
                    <a:lnB>
                      <a:noFill/>
                    </a:lnB>
                  </a:tcPr>
                </a:tc>
                <a:tc>
                  <a:txBody>
                    <a:bodyPr/>
                    <a:lstStyle/>
                    <a:p>
                      <a:pPr algn="l" fontAlgn="b"/>
                      <a:r>
                        <a:rPr lang="en-US" sz="1600" b="1" i="0" u="none" strike="noStrike">
                          <a:effectLst/>
                          <a:latin typeface="Calibri"/>
                        </a:rPr>
                        <a:t> $    2,000,000 </a:t>
                      </a:r>
                    </a:p>
                  </a:txBody>
                  <a:tcPr marL="0" marR="0" marT="0" marB="0" anchor="b">
                    <a:lnL>
                      <a:noFill/>
                    </a:lnL>
                    <a:lnR>
                      <a:noFill/>
                    </a:lnR>
                    <a:lnT>
                      <a:noFill/>
                    </a:lnT>
                    <a:lnB>
                      <a:noFill/>
                    </a:lnB>
                  </a:tcPr>
                </a:tc>
              </a:tr>
              <a:tr h="308392">
                <a:tc>
                  <a:txBody>
                    <a:bodyPr/>
                    <a:lstStyle/>
                    <a:p>
                      <a:pPr algn="l" fontAlgn="b"/>
                      <a:endParaRPr lang="en-US" sz="1600" b="0" i="0" u="none" strike="noStrike">
                        <a:effectLst/>
                        <a:latin typeface="Calibri"/>
                      </a:endParaRPr>
                    </a:p>
                  </a:txBody>
                  <a:tcPr marL="0" marR="0" marT="0" marB="0" anchor="b">
                    <a:lnL>
                      <a:noFill/>
                    </a:lnL>
                    <a:lnR>
                      <a:noFill/>
                    </a:lnR>
                    <a:lnT>
                      <a:noFill/>
                    </a:lnT>
                    <a:lnB>
                      <a:noFill/>
                    </a:lnB>
                  </a:tcPr>
                </a:tc>
                <a:tc>
                  <a:txBody>
                    <a:bodyPr/>
                    <a:lstStyle/>
                    <a:p>
                      <a:pPr algn="l" fontAlgn="b"/>
                      <a:endParaRPr lang="en-US" sz="1600" b="0" i="0" u="none" strike="noStrike">
                        <a:effectLst/>
                        <a:latin typeface="Calibri"/>
                      </a:endParaRPr>
                    </a:p>
                  </a:txBody>
                  <a:tcPr marL="0" marR="0" marT="0" marB="0" anchor="b">
                    <a:lnL>
                      <a:noFill/>
                    </a:lnL>
                    <a:lnR>
                      <a:noFill/>
                    </a:lnR>
                    <a:lnT>
                      <a:noFill/>
                    </a:lnT>
                    <a:lnB>
                      <a:noFill/>
                    </a:lnB>
                  </a:tcPr>
                </a:tc>
                <a:tc>
                  <a:txBody>
                    <a:bodyPr/>
                    <a:lstStyle/>
                    <a:p>
                      <a:pPr algn="l" fontAlgn="b"/>
                      <a:endParaRPr lang="en-US" sz="1600" b="0" i="0" u="none" strike="noStrike">
                        <a:effectLst/>
                        <a:latin typeface="Calibri"/>
                      </a:endParaRPr>
                    </a:p>
                  </a:txBody>
                  <a:tcPr marL="0" marR="0" marT="0" marB="0" anchor="b">
                    <a:lnL>
                      <a:noFill/>
                    </a:lnL>
                    <a:lnR>
                      <a:noFill/>
                    </a:lnR>
                    <a:lnT>
                      <a:noFill/>
                    </a:lnT>
                    <a:lnB>
                      <a:noFill/>
                    </a:lnB>
                  </a:tcPr>
                </a:tc>
                <a:tc>
                  <a:txBody>
                    <a:bodyPr/>
                    <a:lstStyle/>
                    <a:p>
                      <a:pPr algn="l" fontAlgn="b"/>
                      <a:endParaRPr lang="en-US" sz="1600" b="0" i="0" u="none" strike="noStrike">
                        <a:effectLst/>
                        <a:latin typeface="Calibri"/>
                      </a:endParaRPr>
                    </a:p>
                  </a:txBody>
                  <a:tcPr marL="0" marR="0" marT="0" marB="0" anchor="b">
                    <a:lnL>
                      <a:noFill/>
                    </a:lnL>
                    <a:lnR>
                      <a:noFill/>
                    </a:lnR>
                    <a:lnT>
                      <a:noFill/>
                    </a:lnT>
                    <a:lnB>
                      <a:noFill/>
                    </a:lnB>
                  </a:tcPr>
                </a:tc>
              </a:tr>
              <a:tr h="308392">
                <a:tc>
                  <a:txBody>
                    <a:bodyPr/>
                    <a:lstStyle/>
                    <a:p>
                      <a:pPr algn="r" fontAlgn="b"/>
                      <a:r>
                        <a:rPr lang="en-US" sz="1600" b="1" i="0" u="none" strike="noStrike">
                          <a:effectLst/>
                          <a:latin typeface="Calibri"/>
                        </a:rPr>
                        <a:t>Ending Balance</a:t>
                      </a:r>
                    </a:p>
                  </a:txBody>
                  <a:tcPr marL="0" marR="0" marT="0" marB="0" anchor="b">
                    <a:lnL>
                      <a:noFill/>
                    </a:lnL>
                    <a:lnR>
                      <a:noFill/>
                    </a:lnR>
                    <a:lnT>
                      <a:noFill/>
                    </a:lnT>
                    <a:lnB>
                      <a:noFill/>
                    </a:lnB>
                  </a:tcPr>
                </a:tc>
                <a:tc>
                  <a:txBody>
                    <a:bodyPr/>
                    <a:lstStyle/>
                    <a:p>
                      <a:pPr algn="l" fontAlgn="b"/>
                      <a:r>
                        <a:rPr lang="en-US" sz="1600" b="1" i="0" u="none" strike="noStrike">
                          <a:effectLst/>
                          <a:latin typeface="Calibri"/>
                        </a:rPr>
                        <a:t> $         1,289,170 </a:t>
                      </a:r>
                    </a:p>
                  </a:txBody>
                  <a:tcPr marL="0" marR="0" marT="0" marB="0" anchor="b">
                    <a:lnL>
                      <a:noFill/>
                    </a:lnL>
                    <a:lnR>
                      <a:noFill/>
                    </a:lnR>
                    <a:lnT>
                      <a:noFill/>
                    </a:lnT>
                    <a:lnB>
                      <a:noFill/>
                    </a:lnB>
                  </a:tcPr>
                </a:tc>
                <a:tc>
                  <a:txBody>
                    <a:bodyPr/>
                    <a:lstStyle/>
                    <a:p>
                      <a:pPr algn="l" fontAlgn="b"/>
                      <a:r>
                        <a:rPr lang="en-US" sz="1600" b="1" i="0" u="none" strike="noStrike">
                          <a:effectLst/>
                          <a:latin typeface="Calibri"/>
                        </a:rPr>
                        <a:t> $           890,044 </a:t>
                      </a:r>
                    </a:p>
                  </a:txBody>
                  <a:tcPr marL="0" marR="0" marT="0" marB="0" anchor="b">
                    <a:lnL>
                      <a:noFill/>
                    </a:lnL>
                    <a:lnR>
                      <a:noFill/>
                    </a:lnR>
                    <a:lnT>
                      <a:noFill/>
                    </a:lnT>
                    <a:lnB>
                      <a:noFill/>
                    </a:lnB>
                  </a:tcPr>
                </a:tc>
                <a:tc>
                  <a:txBody>
                    <a:bodyPr/>
                    <a:lstStyle/>
                    <a:p>
                      <a:pPr algn="l" fontAlgn="b"/>
                      <a:r>
                        <a:rPr lang="en-US" sz="1600" b="1" i="0" u="none" strike="noStrike">
                          <a:effectLst/>
                          <a:latin typeface="Calibri"/>
                        </a:rPr>
                        <a:t> $       685,671 </a:t>
                      </a:r>
                    </a:p>
                  </a:txBody>
                  <a:tcPr marL="0" marR="0" marT="0" marB="0" anchor="b">
                    <a:lnL>
                      <a:noFill/>
                    </a:lnL>
                    <a:lnR>
                      <a:noFill/>
                    </a:lnR>
                    <a:lnT>
                      <a:noFill/>
                    </a:lnT>
                    <a:lnB>
                      <a:noFill/>
                    </a:lnB>
                  </a:tcPr>
                </a:tc>
              </a:tr>
              <a:tr h="220280">
                <a:tc>
                  <a:txBody>
                    <a:bodyPr/>
                    <a:lstStyle/>
                    <a:p>
                      <a:pPr algn="l" fontAlgn="b"/>
                      <a:endParaRPr lang="en-US" sz="1100" b="0" i="0" u="none" strike="noStrike">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effectLst/>
                        <a:latin typeface="Calibri"/>
                      </a:endParaRPr>
                    </a:p>
                  </a:txBody>
                  <a:tcPr marL="0" marR="0" marT="0" marB="0" anchor="b">
                    <a:lnL>
                      <a:noFill/>
                    </a:lnL>
                    <a:lnR>
                      <a:noFill/>
                    </a:lnR>
                    <a:lnT>
                      <a:noFill/>
                    </a:lnT>
                    <a:lnB>
                      <a:noFill/>
                    </a:lnB>
                  </a:tcPr>
                </a:tc>
              </a:tr>
              <a:tr h="220280">
                <a:tc>
                  <a:txBody>
                    <a:bodyPr/>
                    <a:lstStyle/>
                    <a:p>
                      <a:pPr algn="l" fontAlgn="b"/>
                      <a:endParaRPr lang="en-US" sz="1100" b="0" i="0" u="none" strike="noStrike">
                        <a:effectLst/>
                        <a:latin typeface="Calibri"/>
                      </a:endParaRPr>
                    </a:p>
                  </a:txBody>
                  <a:tcPr marL="0" marR="0" marT="0" marB="0" anchor="b">
                    <a:lnL>
                      <a:noFill/>
                    </a:lnL>
                    <a:lnR>
                      <a:noFill/>
                    </a:lnR>
                    <a:lnT>
                      <a:noFill/>
                    </a:lnT>
                    <a:lnB>
                      <a:noFill/>
                    </a:lnB>
                  </a:tcPr>
                </a:tc>
                <a:tc gridSpan="3">
                  <a:txBody>
                    <a:bodyPr/>
                    <a:lstStyle/>
                    <a:p>
                      <a:pPr algn="l" fontAlgn="b"/>
                      <a:r>
                        <a:rPr lang="en-US" sz="1100" b="0" i="1" u="none" strike="noStrike" dirty="0">
                          <a:effectLst/>
                          <a:latin typeface="Calibri"/>
                        </a:rPr>
                        <a:t>*Includes 1 month Projected Revenue for December 2017</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8107524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Adjourn</a:t>
            </a:r>
            <a:endParaRPr 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5715000"/>
            <a:ext cx="1755775" cy="712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20085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Pacific City Discussion</a:t>
            </a:r>
            <a:endParaRPr lang="en-US"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05200" y="5562600"/>
            <a:ext cx="2060627" cy="823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600200" y="1905000"/>
            <a:ext cx="6858000" cy="646331"/>
          </a:xfrm>
          <a:prstGeom prst="rect">
            <a:avLst/>
          </a:prstGeom>
          <a:noFill/>
        </p:spPr>
        <p:txBody>
          <a:bodyPr wrap="square" rtlCol="0">
            <a:spAutoFit/>
          </a:bodyPr>
          <a:lstStyle/>
          <a:p>
            <a:endParaRPr lang="en-US" dirty="0" smtClean="0"/>
          </a:p>
          <a:p>
            <a:endParaRPr lang="en-US" dirty="0"/>
          </a:p>
        </p:txBody>
      </p:sp>
      <p:sp>
        <p:nvSpPr>
          <p:cNvPr id="6" name="Content Placeholder 2"/>
          <p:cNvSpPr txBox="1">
            <a:spLocks/>
          </p:cNvSpPr>
          <p:nvPr/>
        </p:nvSpPr>
        <p:spPr>
          <a:xfrm>
            <a:off x="838200" y="2038388"/>
            <a:ext cx="7467600" cy="3951337"/>
          </a:xfrm>
          <a:prstGeom prst="rect">
            <a:avLst/>
          </a:prstGeom>
        </p:spPr>
        <p:txBody>
          <a:bodyPr vert="horz" lIns="91440" tIns="45720" rIns="91440" bIns="45720" rtlCol="0">
            <a:normAutofit/>
          </a:bodyPr>
          <a:lst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0" indent="0">
              <a:buNone/>
            </a:pPr>
            <a:endParaRPr lang="en-US" dirty="0" smtClean="0"/>
          </a:p>
        </p:txBody>
      </p:sp>
    </p:spTree>
    <p:extLst>
      <p:ext uri="{BB962C8B-B14F-4D97-AF65-F5344CB8AC3E}">
        <p14:creationId xmlns:p14="http://schemas.microsoft.com/office/powerpoint/2010/main" val="39980534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Director’s Update</a:t>
            </a:r>
          </a:p>
        </p:txBody>
      </p:sp>
      <p:sp>
        <p:nvSpPr>
          <p:cNvPr id="3" name="Content Placeholder 2"/>
          <p:cNvSpPr>
            <a:spLocks noGrp="1"/>
          </p:cNvSpPr>
          <p:nvPr>
            <p:ph idx="1"/>
          </p:nvPr>
        </p:nvSpPr>
        <p:spPr/>
        <p:txBody>
          <a:bodyPr/>
          <a:lstStyle/>
          <a:p>
            <a:pPr algn="ctr">
              <a:spcBef>
                <a:spcPct val="0"/>
              </a:spcBef>
            </a:pPr>
            <a:r>
              <a:rPr lang="en-US" altLang="en-US" dirty="0" smtClean="0"/>
              <a:t>Aurora State Airport Constrained Operations</a:t>
            </a:r>
            <a:endParaRPr lang="en-US" altLang="en-US" dirty="0"/>
          </a:p>
          <a:p>
            <a:pPr marL="0" indent="0" algn="ctr">
              <a:spcBef>
                <a:spcPct val="0"/>
              </a:spcBef>
              <a:buNone/>
            </a:pPr>
            <a:r>
              <a:rPr lang="en-US" altLang="en-US" dirty="0"/>
              <a:t> </a:t>
            </a:r>
            <a:endParaRPr lang="en-US" altLang="en-US" dirty="0" smtClean="0"/>
          </a:p>
          <a:p>
            <a:pPr algn="ctr">
              <a:spcBef>
                <a:spcPct val="0"/>
              </a:spcBef>
            </a:pPr>
            <a:r>
              <a:rPr lang="en-US" altLang="en-US" dirty="0" smtClean="0"/>
              <a:t>Cascade Locks State Airport Update</a:t>
            </a:r>
            <a:endParaRPr lang="en-US" altLang="en-US" dirty="0"/>
          </a:p>
          <a:p>
            <a:pPr algn="ctr">
              <a:spcBef>
                <a:spcPct val="0"/>
              </a:spcBef>
            </a:pPr>
            <a:endParaRPr lang="en-US" altLang="en-US" dirty="0" smtClean="0"/>
          </a:p>
          <a:p>
            <a:pPr algn="ctr">
              <a:spcBef>
                <a:spcPct val="0"/>
              </a:spcBef>
            </a:pPr>
            <a:r>
              <a:rPr lang="en-US" altLang="en-US" dirty="0" smtClean="0"/>
              <a:t>Potential New Board Member</a:t>
            </a:r>
            <a:endParaRPr lang="en-US" altLang="en-US" dirty="0"/>
          </a:p>
          <a:p>
            <a:pPr marL="0" indent="0" algn="ctr">
              <a:spcBef>
                <a:spcPct val="0"/>
              </a:spcBef>
              <a:buNone/>
            </a:pPr>
            <a:r>
              <a:rPr lang="en-US" altLang="en-US" dirty="0"/>
              <a:t> </a:t>
            </a:r>
            <a:endParaRPr lang="en-US" altLang="en-US" dirty="0" smtClean="0"/>
          </a:p>
          <a:p>
            <a:pPr marL="0" indent="0">
              <a:buNone/>
            </a:pP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5486400"/>
            <a:ext cx="1785937" cy="73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76923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Oregon UAS IPP"/>
          <p:cNvSpPr txBox="1">
            <a:spLocks noGrp="1"/>
          </p:cNvSpPr>
          <p:nvPr>
            <p:ph type="ctrTitle"/>
          </p:nvPr>
        </p:nvSpPr>
        <p:spPr>
          <a:prstGeom prst="rect">
            <a:avLst/>
          </a:prstGeom>
        </p:spPr>
        <p:txBody>
          <a:bodyPr/>
          <a:lstStyle/>
          <a:p>
            <a:r>
              <a:rPr dirty="0"/>
              <a:t>Oregon </a:t>
            </a:r>
            <a:r>
              <a:rPr dirty="0" smtClean="0"/>
              <a:t>UAS</a:t>
            </a:r>
            <a:r>
              <a:rPr lang="en-US" dirty="0" smtClean="0"/>
              <a:t> Opportunities</a:t>
            </a:r>
            <a:endParaRPr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531" y="696516"/>
            <a:ext cx="2748009" cy="1120854"/>
          </a:xfrm>
          <a:prstGeom prst="rect">
            <a:avLst/>
          </a:prstGeom>
        </p:spPr>
      </p:pic>
      <p:pic>
        <p:nvPicPr>
          <p:cNvPr id="2050" name="Picture 2" descr="Image result for scan eagle dron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36031" y="3643313"/>
            <a:ext cx="3424973" cy="2250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97729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41C4A843A80904E9C93CD9A7DBA3504" ma:contentTypeVersion="7" ma:contentTypeDescription="Create a new document." ma:contentTypeScope="" ma:versionID="d51a0c4800139a193cfa65ad231589cd">
  <xsd:schema xmlns:xsd="http://www.w3.org/2001/XMLSchema" xmlns:xs="http://www.w3.org/2001/XMLSchema" xmlns:p="http://schemas.microsoft.com/office/2006/metadata/properties" xmlns:ns1="http://schemas.microsoft.com/sharepoint/v3" xmlns:ns2="a81626bb-2a3d-4078-b14a-a14047d111f3" targetNamespace="http://schemas.microsoft.com/office/2006/metadata/properties" ma:root="true" ma:fieldsID="797e4fade9b2b80c6a5fdecaa068fc5e" ns1:_="" ns2:_="">
    <xsd:import namespace="http://schemas.microsoft.com/sharepoint/v3"/>
    <xsd:import namespace="a81626bb-2a3d-4078-b14a-a14047d111f3"/>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81626bb-2a3d-4078-b14a-a14047d111f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7392E21D-F544-4568-BC19-270FA1540019}"/>
</file>

<file path=customXml/itemProps2.xml><?xml version="1.0" encoding="utf-8"?>
<ds:datastoreItem xmlns:ds="http://schemas.openxmlformats.org/officeDocument/2006/customXml" ds:itemID="{3BC61D21-15F8-49A7-BBCD-6E76AD20DF7F}"/>
</file>

<file path=customXml/itemProps3.xml><?xml version="1.0" encoding="utf-8"?>
<ds:datastoreItem xmlns:ds="http://schemas.openxmlformats.org/officeDocument/2006/customXml" ds:itemID="{4B16D0BB-83B2-447D-BA3B-FCC844141E68}"/>
</file>

<file path=docProps/app.xml><?xml version="1.0" encoding="utf-8"?>
<Properties xmlns="http://schemas.openxmlformats.org/officeDocument/2006/extended-properties" xmlns:vt="http://schemas.openxmlformats.org/officeDocument/2006/docPropsVTypes">
  <Template/>
  <TotalTime>1341</TotalTime>
  <Words>3680</Words>
  <Application>Microsoft Office PowerPoint</Application>
  <PresentationFormat>On-screen Show (4:3)</PresentationFormat>
  <Paragraphs>868</Paragraphs>
  <Slides>64</Slides>
  <Notes>17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64</vt:i4>
      </vt:variant>
    </vt:vector>
  </HeadingPairs>
  <TitlesOfParts>
    <vt:vector size="66" baseType="lpstr">
      <vt:lpstr>Office Theme</vt:lpstr>
      <vt:lpstr>Worksheet</vt:lpstr>
      <vt:lpstr>Oregon Aviation Board Meeting</vt:lpstr>
      <vt:lpstr>Consent Agenda </vt:lpstr>
      <vt:lpstr>PowerPoint Presentation</vt:lpstr>
      <vt:lpstr>PowerPoint Presentation</vt:lpstr>
      <vt:lpstr>PowerPoint Presentation</vt:lpstr>
      <vt:lpstr>Public Comments</vt:lpstr>
      <vt:lpstr>Pacific City Discussion</vt:lpstr>
      <vt:lpstr>Director’s Update</vt:lpstr>
      <vt:lpstr>Oregon UAS Opportunities</vt:lpstr>
      <vt:lpstr>PowerPoint Presentation</vt:lpstr>
      <vt:lpstr>Ranges at Tillamook, Warm Springs, Pendleton </vt:lpstr>
      <vt:lpstr>Range Administration Business Plan </vt:lpstr>
      <vt:lpstr>PowerPoint Presentation</vt:lpstr>
      <vt:lpstr>PowerPoint Presentation</vt:lpstr>
      <vt:lpstr>Presidential Executive Order – </vt:lpstr>
      <vt:lpstr>UAS IPP AREAS of EMPHASIS </vt:lpstr>
      <vt:lpstr>Develop Standards </vt:lpstr>
      <vt:lpstr>The benefits of participating as an interested party </vt:lpstr>
      <vt:lpstr>Unique opportunity in Oregon </vt:lpstr>
      <vt:lpstr>PowerPoint Presentation</vt:lpstr>
      <vt:lpstr>Next Steps</vt:lpstr>
      <vt:lpstr>Grant Distribution </vt:lpstr>
      <vt:lpstr>EcoNW Rural Air Service Study</vt:lpstr>
      <vt:lpstr>VOTE- Accept Funds, UAS Test Range Funding</vt:lpstr>
      <vt:lpstr>VOTE- $1 Million High Impact Opportunity Grant</vt:lpstr>
      <vt:lpstr>Administration Division Update LAB Summary </vt:lpstr>
      <vt:lpstr>Administration Division Update LAB Summary</vt:lpstr>
      <vt:lpstr>Administration Division Update Staff Update </vt:lpstr>
      <vt:lpstr>Oregon Department of Aviation</vt:lpstr>
      <vt:lpstr>The Agency</vt:lpstr>
      <vt:lpstr>The Job</vt:lpstr>
      <vt:lpstr>Legislation</vt:lpstr>
      <vt:lpstr>Understand your environment</vt:lpstr>
      <vt:lpstr>Safety is Key</vt:lpstr>
      <vt:lpstr>State Involvement</vt:lpstr>
      <vt:lpstr>Current topic : Unmanned Aircraft Systems Integration Pilot Program</vt:lpstr>
      <vt:lpstr>PowerPoint Presentation</vt:lpstr>
      <vt:lpstr>PowerPoint Presentation</vt:lpstr>
      <vt:lpstr>Vote- Oregon Department of Aviation 1 Page Strategic Plan</vt:lpstr>
      <vt:lpstr>Vote- Oregon Department of Aviation 1 Page Strategic Plan</vt:lpstr>
      <vt:lpstr>Planning Division Update</vt:lpstr>
      <vt:lpstr>PowerPoint Presentation</vt:lpstr>
      <vt:lpstr>PowerPoint Presentation</vt:lpstr>
      <vt:lpstr>ASAP Financial Snap Shot</vt:lpstr>
      <vt:lpstr>PowerPoint Presentation</vt:lpstr>
      <vt:lpstr>PowerPoint Presentation</vt:lpstr>
      <vt:lpstr>PowerPoint Presentation</vt:lpstr>
      <vt:lpstr>PowerPoint Presentation</vt:lpstr>
      <vt:lpstr>Aviation Review Committee (ARC)</vt:lpstr>
      <vt:lpstr>Statutory Considerations</vt:lpstr>
      <vt:lpstr>Total Numbers</vt:lpstr>
      <vt:lpstr>Priority I Projects</vt:lpstr>
      <vt:lpstr>Priority II Projects</vt:lpstr>
      <vt:lpstr>Priority III Projects</vt:lpstr>
      <vt:lpstr>What’s New?</vt:lpstr>
      <vt:lpstr>Next Steps</vt:lpstr>
      <vt:lpstr>PowerPoint Presentation</vt:lpstr>
      <vt:lpstr>Oregon Aviation Plan Update Jviation</vt:lpstr>
      <vt:lpstr>Executive Session</vt:lpstr>
      <vt:lpstr>Bandon Property Purchase</vt:lpstr>
      <vt:lpstr>Needed Airport Property Purchases</vt:lpstr>
      <vt:lpstr>Vote 2018-2019 SOAR Project Approval</vt:lpstr>
      <vt:lpstr>Vote 2018-2019 SOAR Project Approval</vt:lpstr>
      <vt:lpstr>Adjourn</vt:lpstr>
    </vt:vector>
  </TitlesOfParts>
  <Company>Oregon Department of Transportation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FOREST Kristen R</dc:creator>
  <cp:lastModifiedBy>FOREST Kristen R</cp:lastModifiedBy>
  <cp:revision>62</cp:revision>
  <dcterms:created xsi:type="dcterms:W3CDTF">2017-07-31T21:38:15Z</dcterms:created>
  <dcterms:modified xsi:type="dcterms:W3CDTF">2018-01-18T01:00:02Z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0x010100941C4A843A80904E9C93CD9A7DBA3504</vt:lpwstr>
  </property>
</Properties>
</file>