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300" r:id="rId3"/>
    <p:sldId id="308" r:id="rId4"/>
    <p:sldId id="311" r:id="rId5"/>
    <p:sldId id="313" r:id="rId6"/>
    <p:sldId id="31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4611"/>
  </p:normalViewPr>
  <p:slideViewPr>
    <p:cSldViewPr snapToGrid="0">
      <p:cViewPr varScale="1">
        <p:scale>
          <a:sx n="96" d="100"/>
          <a:sy n="96" d="100"/>
        </p:scale>
        <p:origin x="1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892470-5EFC-424D-93BE-4398C4E61DE8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AF802D-B00A-435C-BA11-0E413DB74371}">
      <dgm:prSet phldrT="[Text]"/>
      <dgm:spPr>
        <a:xfrm>
          <a:off x="129277" y="197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ODAV-DOJ complete draft rule updates</a:t>
          </a:r>
        </a:p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Feb/March 2025</a:t>
          </a:r>
        </a:p>
      </dgm:t>
    </dgm:pt>
    <dgm:pt modelId="{23159997-C68F-4A58-8E63-31F1F33E0DCC}" type="parTrans" cxnId="{F106C4A9-AB95-4351-92F1-5F850FD1E98D}">
      <dgm:prSet/>
      <dgm:spPr/>
      <dgm:t>
        <a:bodyPr/>
        <a:lstStyle/>
        <a:p>
          <a:endParaRPr lang="en-US"/>
        </a:p>
      </dgm:t>
    </dgm:pt>
    <dgm:pt modelId="{730723DA-D484-4EBE-9904-8B0B66473A03}" type="sibTrans" cxnId="{F106C4A9-AB95-4351-92F1-5F850FD1E98D}">
      <dgm:prSet/>
      <dgm:spPr>
        <a:xfrm>
          <a:off x="2124856" y="555467"/>
          <a:ext cx="4287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8797" y="45720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tailEnd type="arrow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9A2E64BD-65BF-4797-9222-58BFAECBB50D}">
      <dgm:prSet phldrT="[Text]"/>
      <dgm:spPr>
        <a:xfrm>
          <a:off x="2586054" y="197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Rule Making Advisory Committee</a:t>
          </a:r>
        </a:p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April 2025</a:t>
          </a:r>
        </a:p>
      </dgm:t>
    </dgm:pt>
    <dgm:pt modelId="{BC3DDDFE-95CC-4AE6-B25F-FC456661A699}" type="parTrans" cxnId="{1AA8A64F-881C-4537-9A15-9DB89903295F}">
      <dgm:prSet/>
      <dgm:spPr/>
      <dgm:t>
        <a:bodyPr/>
        <a:lstStyle/>
        <a:p>
          <a:endParaRPr lang="en-US"/>
        </a:p>
      </dgm:t>
    </dgm:pt>
    <dgm:pt modelId="{C53236DD-FDEC-4760-93F4-0B09156DC4F1}" type="sibTrans" cxnId="{1AA8A64F-881C-4537-9A15-9DB89903295F}">
      <dgm:prSet/>
      <dgm:spPr>
        <a:xfrm>
          <a:off x="1127967" y="1198601"/>
          <a:ext cx="2456776" cy="428797"/>
        </a:xfrm>
        <a:custGeom>
          <a:avLst/>
          <a:gdLst/>
          <a:ahLst/>
          <a:cxnLst/>
          <a:rect l="0" t="0" r="0" b="0"/>
          <a:pathLst>
            <a:path>
              <a:moveTo>
                <a:pt x="2456776" y="0"/>
              </a:moveTo>
              <a:lnTo>
                <a:pt x="2456776" y="231498"/>
              </a:lnTo>
              <a:lnTo>
                <a:pt x="0" y="231498"/>
              </a:lnTo>
              <a:lnTo>
                <a:pt x="0" y="428797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tailEnd type="arrow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F85787C-9C5E-4ACF-8C3C-CFF6CA58990B}">
      <dgm:prSet phldrT="[Text]"/>
      <dgm:spPr>
        <a:xfrm>
          <a:off x="129277" y="1659798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Draft Review and presentation to Aviation Board</a:t>
          </a:r>
        </a:p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May-July 2025</a:t>
          </a:r>
        </a:p>
      </dgm:t>
    </dgm:pt>
    <dgm:pt modelId="{DDF609DB-97BF-4C68-822B-178DA19958A3}" type="parTrans" cxnId="{23D326FB-5AF5-4740-8C82-84894ADBB49D}">
      <dgm:prSet/>
      <dgm:spPr/>
      <dgm:t>
        <a:bodyPr/>
        <a:lstStyle/>
        <a:p>
          <a:endParaRPr lang="en-US"/>
        </a:p>
      </dgm:t>
    </dgm:pt>
    <dgm:pt modelId="{66C23DDD-34FA-469D-B7D7-6FD92D9BAB3E}" type="sibTrans" cxnId="{23D326FB-5AF5-4740-8C82-84894ADBB49D}">
      <dgm:prSet/>
      <dgm:spPr>
        <a:xfrm>
          <a:off x="2124856" y="2213292"/>
          <a:ext cx="4287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8797" y="45720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tailEnd type="arrow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71746572-5575-4B42-B95B-7DD95DB13483}">
      <dgm:prSet phldrT="[Text]"/>
      <dgm:spPr>
        <a:xfrm>
          <a:off x="2586054" y="1659798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Final Draft and Notice of Proposed Rulemaking to SOS</a:t>
          </a:r>
        </a:p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August 2025</a:t>
          </a:r>
        </a:p>
      </dgm:t>
    </dgm:pt>
    <dgm:pt modelId="{0BEB411A-E866-42C6-A4D9-9D2A06BA7407}" type="parTrans" cxnId="{6BA65475-8793-45FD-A986-3E63B1E3C39E}">
      <dgm:prSet/>
      <dgm:spPr/>
      <dgm:t>
        <a:bodyPr/>
        <a:lstStyle/>
        <a:p>
          <a:endParaRPr lang="en-US"/>
        </a:p>
      </dgm:t>
    </dgm:pt>
    <dgm:pt modelId="{0B13C879-885A-4648-B65C-FCA18D50DE1D}" type="sibTrans" cxnId="{6BA65475-8793-45FD-A986-3E63B1E3C39E}">
      <dgm:prSet/>
      <dgm:spPr>
        <a:xfrm>
          <a:off x="1127967" y="2856426"/>
          <a:ext cx="2456776" cy="428797"/>
        </a:xfrm>
        <a:custGeom>
          <a:avLst/>
          <a:gdLst/>
          <a:ahLst/>
          <a:cxnLst/>
          <a:rect l="0" t="0" r="0" b="0"/>
          <a:pathLst>
            <a:path>
              <a:moveTo>
                <a:pt x="2456776" y="0"/>
              </a:moveTo>
              <a:lnTo>
                <a:pt x="2456776" y="231498"/>
              </a:lnTo>
              <a:lnTo>
                <a:pt x="0" y="231498"/>
              </a:lnTo>
              <a:lnTo>
                <a:pt x="0" y="428797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tailEnd type="arrow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507C821B-1CB9-4B2A-96CB-9A012C3D4B9D}">
      <dgm:prSet phldrT="[Text]"/>
      <dgm:spPr>
        <a:xfrm>
          <a:off x="129277" y="331762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Publish in SOS Bulletin, Public Comment Period, Public Hearing</a:t>
          </a:r>
        </a:p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September 2025</a:t>
          </a:r>
        </a:p>
      </dgm:t>
    </dgm:pt>
    <dgm:pt modelId="{4F43C4D2-23EA-4B9C-A92D-6A4FB51E189B}" type="parTrans" cxnId="{54ECE7F6-7D12-4F50-BCAB-1E490571EBCF}">
      <dgm:prSet/>
      <dgm:spPr/>
      <dgm:t>
        <a:bodyPr/>
        <a:lstStyle/>
        <a:p>
          <a:endParaRPr lang="en-US"/>
        </a:p>
      </dgm:t>
    </dgm:pt>
    <dgm:pt modelId="{3FAA8F58-2071-4546-9428-7FA0040E95BE}" type="sibTrans" cxnId="{54ECE7F6-7D12-4F50-BCAB-1E490571EBCF}">
      <dgm:prSet/>
      <dgm:spPr>
        <a:xfrm>
          <a:off x="2124856" y="3871117"/>
          <a:ext cx="4287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8797" y="45720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tailEnd type="arrow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6A535F88-8CBA-4C96-8A89-EA8FA850F66B}">
      <dgm:prSet phldrT="[Text]"/>
      <dgm:spPr>
        <a:xfrm>
          <a:off x="2586054" y="331762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Publish Permanent Rules</a:t>
          </a:r>
        </a:p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November 2025</a:t>
          </a:r>
        </a:p>
      </dgm:t>
    </dgm:pt>
    <dgm:pt modelId="{56EA6C03-D17C-49E1-A8A4-FC1173DFE6C2}" type="parTrans" cxnId="{F27D1C78-72E1-4108-A890-254E78AE2A78}">
      <dgm:prSet/>
      <dgm:spPr/>
      <dgm:t>
        <a:bodyPr/>
        <a:lstStyle/>
        <a:p>
          <a:endParaRPr lang="en-US"/>
        </a:p>
      </dgm:t>
    </dgm:pt>
    <dgm:pt modelId="{E0730045-BF83-4ECD-B1AF-C6CCA73EB58F}" type="sibTrans" cxnId="{F27D1C78-72E1-4108-A890-254E78AE2A78}">
      <dgm:prSet/>
      <dgm:spPr/>
      <dgm:t>
        <a:bodyPr/>
        <a:lstStyle/>
        <a:p>
          <a:endParaRPr lang="en-US"/>
        </a:p>
      </dgm:t>
    </dgm:pt>
    <dgm:pt modelId="{42D43507-2C95-47B7-8CF6-07525DCCE165}" type="pres">
      <dgm:prSet presAssocID="{84892470-5EFC-424D-93BE-4398C4E61DE8}" presName="Name0" presStyleCnt="0">
        <dgm:presLayoutVars>
          <dgm:dir/>
          <dgm:resizeHandles val="exact"/>
        </dgm:presLayoutVars>
      </dgm:prSet>
      <dgm:spPr/>
    </dgm:pt>
    <dgm:pt modelId="{88FAF45A-0D71-4F12-8EC5-CC852E007967}" type="pres">
      <dgm:prSet presAssocID="{DDAF802D-B00A-435C-BA11-0E413DB74371}" presName="node" presStyleLbl="node1" presStyleIdx="0" presStyleCnt="6">
        <dgm:presLayoutVars>
          <dgm:bulletEnabled val="1"/>
        </dgm:presLayoutVars>
      </dgm:prSet>
      <dgm:spPr/>
    </dgm:pt>
    <dgm:pt modelId="{49E45438-9F47-44DC-B44C-1403BF78A79B}" type="pres">
      <dgm:prSet presAssocID="{730723DA-D484-4EBE-9904-8B0B66473A03}" presName="sibTrans" presStyleLbl="sibTrans1D1" presStyleIdx="0" presStyleCnt="5"/>
      <dgm:spPr/>
    </dgm:pt>
    <dgm:pt modelId="{31BEE38A-71DC-4ADE-8E31-6A7E649AAA14}" type="pres">
      <dgm:prSet presAssocID="{730723DA-D484-4EBE-9904-8B0B66473A03}" presName="connectorText" presStyleLbl="sibTrans1D1" presStyleIdx="0" presStyleCnt="5"/>
      <dgm:spPr/>
    </dgm:pt>
    <dgm:pt modelId="{646AD0BB-AB22-416C-8F6D-8634C644CB08}" type="pres">
      <dgm:prSet presAssocID="{9A2E64BD-65BF-4797-9222-58BFAECBB50D}" presName="node" presStyleLbl="node1" presStyleIdx="1" presStyleCnt="6">
        <dgm:presLayoutVars>
          <dgm:bulletEnabled val="1"/>
        </dgm:presLayoutVars>
      </dgm:prSet>
      <dgm:spPr/>
    </dgm:pt>
    <dgm:pt modelId="{2852E2E5-5864-445E-B477-3CDA4D2E9634}" type="pres">
      <dgm:prSet presAssocID="{C53236DD-FDEC-4760-93F4-0B09156DC4F1}" presName="sibTrans" presStyleLbl="sibTrans1D1" presStyleIdx="1" presStyleCnt="5"/>
      <dgm:spPr/>
    </dgm:pt>
    <dgm:pt modelId="{70C23712-4363-44D6-89CC-B4AADF01C737}" type="pres">
      <dgm:prSet presAssocID="{C53236DD-FDEC-4760-93F4-0B09156DC4F1}" presName="connectorText" presStyleLbl="sibTrans1D1" presStyleIdx="1" presStyleCnt="5"/>
      <dgm:spPr/>
    </dgm:pt>
    <dgm:pt modelId="{A9A383D0-D4E5-4570-80E6-10BA838AFEC9}" type="pres">
      <dgm:prSet presAssocID="{BF85787C-9C5E-4ACF-8C3C-CFF6CA58990B}" presName="node" presStyleLbl="node1" presStyleIdx="2" presStyleCnt="6">
        <dgm:presLayoutVars>
          <dgm:bulletEnabled val="1"/>
        </dgm:presLayoutVars>
      </dgm:prSet>
      <dgm:spPr/>
    </dgm:pt>
    <dgm:pt modelId="{D6151616-F852-4C9E-8D4E-F114B7CE83C1}" type="pres">
      <dgm:prSet presAssocID="{66C23DDD-34FA-469D-B7D7-6FD92D9BAB3E}" presName="sibTrans" presStyleLbl="sibTrans1D1" presStyleIdx="2" presStyleCnt="5"/>
      <dgm:spPr/>
    </dgm:pt>
    <dgm:pt modelId="{5D02DECE-6DCA-42C8-9D40-D529DEF8F709}" type="pres">
      <dgm:prSet presAssocID="{66C23DDD-34FA-469D-B7D7-6FD92D9BAB3E}" presName="connectorText" presStyleLbl="sibTrans1D1" presStyleIdx="2" presStyleCnt="5"/>
      <dgm:spPr/>
    </dgm:pt>
    <dgm:pt modelId="{3AB3222A-897A-4F00-B45C-41C87B2362AA}" type="pres">
      <dgm:prSet presAssocID="{71746572-5575-4B42-B95B-7DD95DB13483}" presName="node" presStyleLbl="node1" presStyleIdx="3" presStyleCnt="6">
        <dgm:presLayoutVars>
          <dgm:bulletEnabled val="1"/>
        </dgm:presLayoutVars>
      </dgm:prSet>
      <dgm:spPr/>
    </dgm:pt>
    <dgm:pt modelId="{8ADBDD08-0AEB-47BA-8386-902B8A3BF766}" type="pres">
      <dgm:prSet presAssocID="{0B13C879-885A-4648-B65C-FCA18D50DE1D}" presName="sibTrans" presStyleLbl="sibTrans1D1" presStyleIdx="3" presStyleCnt="5"/>
      <dgm:spPr/>
    </dgm:pt>
    <dgm:pt modelId="{A67151E2-0BEC-4BE5-8E95-00E1FBC6B037}" type="pres">
      <dgm:prSet presAssocID="{0B13C879-885A-4648-B65C-FCA18D50DE1D}" presName="connectorText" presStyleLbl="sibTrans1D1" presStyleIdx="3" presStyleCnt="5"/>
      <dgm:spPr/>
    </dgm:pt>
    <dgm:pt modelId="{4B406E8C-CB9F-446E-8CED-20195592A9C1}" type="pres">
      <dgm:prSet presAssocID="{507C821B-1CB9-4B2A-96CB-9A012C3D4B9D}" presName="node" presStyleLbl="node1" presStyleIdx="4" presStyleCnt="6">
        <dgm:presLayoutVars>
          <dgm:bulletEnabled val="1"/>
        </dgm:presLayoutVars>
      </dgm:prSet>
      <dgm:spPr/>
    </dgm:pt>
    <dgm:pt modelId="{15CC352D-28C5-4F79-AFB9-92F593A0EDCF}" type="pres">
      <dgm:prSet presAssocID="{3FAA8F58-2071-4546-9428-7FA0040E95BE}" presName="sibTrans" presStyleLbl="sibTrans1D1" presStyleIdx="4" presStyleCnt="5"/>
      <dgm:spPr/>
    </dgm:pt>
    <dgm:pt modelId="{3664C8D7-C449-4334-8658-BFCDBE40DD99}" type="pres">
      <dgm:prSet presAssocID="{3FAA8F58-2071-4546-9428-7FA0040E95BE}" presName="connectorText" presStyleLbl="sibTrans1D1" presStyleIdx="4" presStyleCnt="5"/>
      <dgm:spPr/>
    </dgm:pt>
    <dgm:pt modelId="{9280B584-8D7F-4B5B-9311-4C6E603FD837}" type="pres">
      <dgm:prSet presAssocID="{6A535F88-8CBA-4C96-8A89-EA8FA850F66B}" presName="node" presStyleLbl="node1" presStyleIdx="5" presStyleCnt="6">
        <dgm:presLayoutVars>
          <dgm:bulletEnabled val="1"/>
        </dgm:presLayoutVars>
      </dgm:prSet>
      <dgm:spPr/>
    </dgm:pt>
  </dgm:ptLst>
  <dgm:cxnLst>
    <dgm:cxn modelId="{E9A91810-2153-4913-B85F-5939FBB1005D}" type="presOf" srcId="{730723DA-D484-4EBE-9904-8B0B66473A03}" destId="{49E45438-9F47-44DC-B44C-1403BF78A79B}" srcOrd="0" destOrd="0" presId="urn:microsoft.com/office/officeart/2005/8/layout/bProcess3"/>
    <dgm:cxn modelId="{CBB93913-4396-4E45-B0BD-5EEFDAA59AFE}" type="presOf" srcId="{0B13C879-885A-4648-B65C-FCA18D50DE1D}" destId="{8ADBDD08-0AEB-47BA-8386-902B8A3BF766}" srcOrd="0" destOrd="0" presId="urn:microsoft.com/office/officeart/2005/8/layout/bProcess3"/>
    <dgm:cxn modelId="{4C9A7E25-D9F2-49C6-B120-EAC67A9B99D7}" type="presOf" srcId="{84892470-5EFC-424D-93BE-4398C4E61DE8}" destId="{42D43507-2C95-47B7-8CF6-07525DCCE165}" srcOrd="0" destOrd="0" presId="urn:microsoft.com/office/officeart/2005/8/layout/bProcess3"/>
    <dgm:cxn modelId="{C7AA4043-08F1-495C-9483-173562912E25}" type="presOf" srcId="{3FAA8F58-2071-4546-9428-7FA0040E95BE}" destId="{3664C8D7-C449-4334-8658-BFCDBE40DD99}" srcOrd="1" destOrd="0" presId="urn:microsoft.com/office/officeart/2005/8/layout/bProcess3"/>
    <dgm:cxn modelId="{B1E3B763-93F1-4061-9D34-453D30113A5B}" type="presOf" srcId="{66C23DDD-34FA-469D-B7D7-6FD92D9BAB3E}" destId="{D6151616-F852-4C9E-8D4E-F114B7CE83C1}" srcOrd="0" destOrd="0" presId="urn:microsoft.com/office/officeart/2005/8/layout/bProcess3"/>
    <dgm:cxn modelId="{4011C446-1497-4EA2-8B3D-3507DE6BA228}" type="presOf" srcId="{66C23DDD-34FA-469D-B7D7-6FD92D9BAB3E}" destId="{5D02DECE-6DCA-42C8-9D40-D529DEF8F709}" srcOrd="1" destOrd="0" presId="urn:microsoft.com/office/officeart/2005/8/layout/bProcess3"/>
    <dgm:cxn modelId="{1AA8A64F-881C-4537-9A15-9DB89903295F}" srcId="{84892470-5EFC-424D-93BE-4398C4E61DE8}" destId="{9A2E64BD-65BF-4797-9222-58BFAECBB50D}" srcOrd="1" destOrd="0" parTransId="{BC3DDDFE-95CC-4AE6-B25F-FC456661A699}" sibTransId="{C53236DD-FDEC-4760-93F4-0B09156DC4F1}"/>
    <dgm:cxn modelId="{3AACB054-D1B2-40D7-A9DB-4D423EFF23A5}" type="presOf" srcId="{C53236DD-FDEC-4760-93F4-0B09156DC4F1}" destId="{70C23712-4363-44D6-89CC-B4AADF01C737}" srcOrd="1" destOrd="0" presId="urn:microsoft.com/office/officeart/2005/8/layout/bProcess3"/>
    <dgm:cxn modelId="{F7BB3A55-C866-4A9E-8197-32985B507953}" type="presOf" srcId="{71746572-5575-4B42-B95B-7DD95DB13483}" destId="{3AB3222A-897A-4F00-B45C-41C87B2362AA}" srcOrd="0" destOrd="0" presId="urn:microsoft.com/office/officeart/2005/8/layout/bProcess3"/>
    <dgm:cxn modelId="{6BA65475-8793-45FD-A986-3E63B1E3C39E}" srcId="{84892470-5EFC-424D-93BE-4398C4E61DE8}" destId="{71746572-5575-4B42-B95B-7DD95DB13483}" srcOrd="3" destOrd="0" parTransId="{0BEB411A-E866-42C6-A4D9-9D2A06BA7407}" sibTransId="{0B13C879-885A-4648-B65C-FCA18D50DE1D}"/>
    <dgm:cxn modelId="{C352D757-6D3C-4136-BB0F-109E748B22A4}" type="presOf" srcId="{3FAA8F58-2071-4546-9428-7FA0040E95BE}" destId="{15CC352D-28C5-4F79-AFB9-92F593A0EDCF}" srcOrd="0" destOrd="0" presId="urn:microsoft.com/office/officeart/2005/8/layout/bProcess3"/>
    <dgm:cxn modelId="{F27D1C78-72E1-4108-A890-254E78AE2A78}" srcId="{84892470-5EFC-424D-93BE-4398C4E61DE8}" destId="{6A535F88-8CBA-4C96-8A89-EA8FA850F66B}" srcOrd="5" destOrd="0" parTransId="{56EA6C03-D17C-49E1-A8A4-FC1173DFE6C2}" sibTransId="{E0730045-BF83-4ECD-B1AF-C6CCA73EB58F}"/>
    <dgm:cxn modelId="{C033DD78-FB3D-47B4-9CED-A4F40FF6356E}" type="presOf" srcId="{0B13C879-885A-4648-B65C-FCA18D50DE1D}" destId="{A67151E2-0BEC-4BE5-8E95-00E1FBC6B037}" srcOrd="1" destOrd="0" presId="urn:microsoft.com/office/officeart/2005/8/layout/bProcess3"/>
    <dgm:cxn modelId="{F106C4A9-AB95-4351-92F1-5F850FD1E98D}" srcId="{84892470-5EFC-424D-93BE-4398C4E61DE8}" destId="{DDAF802D-B00A-435C-BA11-0E413DB74371}" srcOrd="0" destOrd="0" parTransId="{23159997-C68F-4A58-8E63-31F1F33E0DCC}" sibTransId="{730723DA-D484-4EBE-9904-8B0B66473A03}"/>
    <dgm:cxn modelId="{095E32C8-2DE4-4A06-A7ED-BBEEB7C7589D}" type="presOf" srcId="{C53236DD-FDEC-4760-93F4-0B09156DC4F1}" destId="{2852E2E5-5864-445E-B477-3CDA4D2E9634}" srcOrd="0" destOrd="0" presId="urn:microsoft.com/office/officeart/2005/8/layout/bProcess3"/>
    <dgm:cxn modelId="{B06B47CC-5B0E-4EBA-B04F-7416282C1251}" type="presOf" srcId="{730723DA-D484-4EBE-9904-8B0B66473A03}" destId="{31BEE38A-71DC-4ADE-8E31-6A7E649AAA14}" srcOrd="1" destOrd="0" presId="urn:microsoft.com/office/officeart/2005/8/layout/bProcess3"/>
    <dgm:cxn modelId="{31F158D0-DCEF-4AFA-9D6E-4E769083A75C}" type="presOf" srcId="{DDAF802D-B00A-435C-BA11-0E413DB74371}" destId="{88FAF45A-0D71-4F12-8EC5-CC852E007967}" srcOrd="0" destOrd="0" presId="urn:microsoft.com/office/officeart/2005/8/layout/bProcess3"/>
    <dgm:cxn modelId="{75B3F9DA-9AFA-410D-8A17-6F5BEFE075FB}" type="presOf" srcId="{6A535F88-8CBA-4C96-8A89-EA8FA850F66B}" destId="{9280B584-8D7F-4B5B-9311-4C6E603FD837}" srcOrd="0" destOrd="0" presId="urn:microsoft.com/office/officeart/2005/8/layout/bProcess3"/>
    <dgm:cxn modelId="{C31898E6-34A3-4D69-941E-9D53CAAD6F56}" type="presOf" srcId="{BF85787C-9C5E-4ACF-8C3C-CFF6CA58990B}" destId="{A9A383D0-D4E5-4570-80E6-10BA838AFEC9}" srcOrd="0" destOrd="0" presId="urn:microsoft.com/office/officeart/2005/8/layout/bProcess3"/>
    <dgm:cxn modelId="{54ECE7F6-7D12-4F50-BCAB-1E490571EBCF}" srcId="{84892470-5EFC-424D-93BE-4398C4E61DE8}" destId="{507C821B-1CB9-4B2A-96CB-9A012C3D4B9D}" srcOrd="4" destOrd="0" parTransId="{4F43C4D2-23EA-4B9C-A92D-6A4FB51E189B}" sibTransId="{3FAA8F58-2071-4546-9428-7FA0040E95BE}"/>
    <dgm:cxn modelId="{476321FB-AF28-45D7-9F1E-59BDD7D9BB10}" type="presOf" srcId="{507C821B-1CB9-4B2A-96CB-9A012C3D4B9D}" destId="{4B406E8C-CB9F-446E-8CED-20195592A9C1}" srcOrd="0" destOrd="0" presId="urn:microsoft.com/office/officeart/2005/8/layout/bProcess3"/>
    <dgm:cxn modelId="{23D326FB-5AF5-4740-8C82-84894ADBB49D}" srcId="{84892470-5EFC-424D-93BE-4398C4E61DE8}" destId="{BF85787C-9C5E-4ACF-8C3C-CFF6CA58990B}" srcOrd="2" destOrd="0" parTransId="{DDF609DB-97BF-4C68-822B-178DA19958A3}" sibTransId="{66C23DDD-34FA-469D-B7D7-6FD92D9BAB3E}"/>
    <dgm:cxn modelId="{7E9229FF-2933-4BD7-8979-F173C6410BC2}" type="presOf" srcId="{9A2E64BD-65BF-4797-9222-58BFAECBB50D}" destId="{646AD0BB-AB22-416C-8F6D-8634C644CB08}" srcOrd="0" destOrd="0" presId="urn:microsoft.com/office/officeart/2005/8/layout/bProcess3"/>
    <dgm:cxn modelId="{446D3CA0-5C58-4F75-B8FC-020E4B86FC76}" type="presParOf" srcId="{42D43507-2C95-47B7-8CF6-07525DCCE165}" destId="{88FAF45A-0D71-4F12-8EC5-CC852E007967}" srcOrd="0" destOrd="0" presId="urn:microsoft.com/office/officeart/2005/8/layout/bProcess3"/>
    <dgm:cxn modelId="{0D788AD6-4500-4D77-9D55-BB26DBDCCDEE}" type="presParOf" srcId="{42D43507-2C95-47B7-8CF6-07525DCCE165}" destId="{49E45438-9F47-44DC-B44C-1403BF78A79B}" srcOrd="1" destOrd="0" presId="urn:microsoft.com/office/officeart/2005/8/layout/bProcess3"/>
    <dgm:cxn modelId="{D1FDF3D7-A3E6-4C5A-95B7-AA9394B033BF}" type="presParOf" srcId="{49E45438-9F47-44DC-B44C-1403BF78A79B}" destId="{31BEE38A-71DC-4ADE-8E31-6A7E649AAA14}" srcOrd="0" destOrd="0" presId="urn:microsoft.com/office/officeart/2005/8/layout/bProcess3"/>
    <dgm:cxn modelId="{C1468C48-F9AB-40B6-A80A-6B644BA5F9C4}" type="presParOf" srcId="{42D43507-2C95-47B7-8CF6-07525DCCE165}" destId="{646AD0BB-AB22-416C-8F6D-8634C644CB08}" srcOrd="2" destOrd="0" presId="urn:microsoft.com/office/officeart/2005/8/layout/bProcess3"/>
    <dgm:cxn modelId="{566D5580-7C07-467F-90B6-E8C39979857C}" type="presParOf" srcId="{42D43507-2C95-47B7-8CF6-07525DCCE165}" destId="{2852E2E5-5864-445E-B477-3CDA4D2E9634}" srcOrd="3" destOrd="0" presId="urn:microsoft.com/office/officeart/2005/8/layout/bProcess3"/>
    <dgm:cxn modelId="{21136347-5D6D-4996-9673-AEA74EE28733}" type="presParOf" srcId="{2852E2E5-5864-445E-B477-3CDA4D2E9634}" destId="{70C23712-4363-44D6-89CC-B4AADF01C737}" srcOrd="0" destOrd="0" presId="urn:microsoft.com/office/officeart/2005/8/layout/bProcess3"/>
    <dgm:cxn modelId="{D9332A6A-A1F6-4291-91BF-67978A0904DE}" type="presParOf" srcId="{42D43507-2C95-47B7-8CF6-07525DCCE165}" destId="{A9A383D0-D4E5-4570-80E6-10BA838AFEC9}" srcOrd="4" destOrd="0" presId="urn:microsoft.com/office/officeart/2005/8/layout/bProcess3"/>
    <dgm:cxn modelId="{FBB155BC-9EC6-45A0-8CDC-030AE3BA1743}" type="presParOf" srcId="{42D43507-2C95-47B7-8CF6-07525DCCE165}" destId="{D6151616-F852-4C9E-8D4E-F114B7CE83C1}" srcOrd="5" destOrd="0" presId="urn:microsoft.com/office/officeart/2005/8/layout/bProcess3"/>
    <dgm:cxn modelId="{82ED1946-36BE-4F92-AB9D-6828BD6340BF}" type="presParOf" srcId="{D6151616-F852-4C9E-8D4E-F114B7CE83C1}" destId="{5D02DECE-6DCA-42C8-9D40-D529DEF8F709}" srcOrd="0" destOrd="0" presId="urn:microsoft.com/office/officeart/2005/8/layout/bProcess3"/>
    <dgm:cxn modelId="{A711374A-F263-4B88-AA5F-59178694CFC9}" type="presParOf" srcId="{42D43507-2C95-47B7-8CF6-07525DCCE165}" destId="{3AB3222A-897A-4F00-B45C-41C87B2362AA}" srcOrd="6" destOrd="0" presId="urn:microsoft.com/office/officeart/2005/8/layout/bProcess3"/>
    <dgm:cxn modelId="{B7F46F2A-A40D-40A6-ABEA-CE3F62A603D8}" type="presParOf" srcId="{42D43507-2C95-47B7-8CF6-07525DCCE165}" destId="{8ADBDD08-0AEB-47BA-8386-902B8A3BF766}" srcOrd="7" destOrd="0" presId="urn:microsoft.com/office/officeart/2005/8/layout/bProcess3"/>
    <dgm:cxn modelId="{099B894C-ADB1-4A9B-95D7-E0488528D5A4}" type="presParOf" srcId="{8ADBDD08-0AEB-47BA-8386-902B8A3BF766}" destId="{A67151E2-0BEC-4BE5-8E95-00E1FBC6B037}" srcOrd="0" destOrd="0" presId="urn:microsoft.com/office/officeart/2005/8/layout/bProcess3"/>
    <dgm:cxn modelId="{ACA15C58-3070-4438-B150-3F8D44E37E01}" type="presParOf" srcId="{42D43507-2C95-47B7-8CF6-07525DCCE165}" destId="{4B406E8C-CB9F-446E-8CED-20195592A9C1}" srcOrd="8" destOrd="0" presId="urn:microsoft.com/office/officeart/2005/8/layout/bProcess3"/>
    <dgm:cxn modelId="{F65567C8-6745-4854-9E5A-BD186A7E95EF}" type="presParOf" srcId="{42D43507-2C95-47B7-8CF6-07525DCCE165}" destId="{15CC352D-28C5-4F79-AFB9-92F593A0EDCF}" srcOrd="9" destOrd="0" presId="urn:microsoft.com/office/officeart/2005/8/layout/bProcess3"/>
    <dgm:cxn modelId="{89EC2A70-9D7E-4826-AF5A-E9AE2ED0B7C9}" type="presParOf" srcId="{15CC352D-28C5-4F79-AFB9-92F593A0EDCF}" destId="{3664C8D7-C449-4334-8658-BFCDBE40DD99}" srcOrd="0" destOrd="0" presId="urn:microsoft.com/office/officeart/2005/8/layout/bProcess3"/>
    <dgm:cxn modelId="{B168D739-FEA6-4E2A-A2DD-85373DA8FD72}" type="presParOf" srcId="{42D43507-2C95-47B7-8CF6-07525DCCE165}" destId="{9280B584-8D7F-4B5B-9311-4C6E603FD837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45438-9F47-44DC-B44C-1403BF78A79B}">
      <dsp:nvSpPr>
        <dsp:cNvPr id="0" name=""/>
        <dsp:cNvSpPr/>
      </dsp:nvSpPr>
      <dsp:spPr>
        <a:xfrm>
          <a:off x="2124856" y="555467"/>
          <a:ext cx="4287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8797" y="45720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327770" y="598890"/>
        <a:ext cx="0" cy="0"/>
      </dsp:txXfrm>
    </dsp:sp>
    <dsp:sp modelId="{88FAF45A-0D71-4F12-8EC5-CC852E007967}">
      <dsp:nvSpPr>
        <dsp:cNvPr id="0" name=""/>
        <dsp:cNvSpPr/>
      </dsp:nvSpPr>
      <dsp:spPr>
        <a:xfrm>
          <a:off x="129277" y="197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ODAV-DOJ complete draft rule updates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Feb/March 2025</a:t>
          </a:r>
        </a:p>
      </dsp:txBody>
      <dsp:txXfrm>
        <a:off x="129277" y="1973"/>
        <a:ext cx="1997379" cy="1198427"/>
      </dsp:txXfrm>
    </dsp:sp>
    <dsp:sp modelId="{2852E2E5-5864-445E-B477-3CDA4D2E9634}">
      <dsp:nvSpPr>
        <dsp:cNvPr id="0" name=""/>
        <dsp:cNvSpPr/>
      </dsp:nvSpPr>
      <dsp:spPr>
        <a:xfrm>
          <a:off x="1127967" y="1198601"/>
          <a:ext cx="2456776" cy="428797"/>
        </a:xfrm>
        <a:custGeom>
          <a:avLst/>
          <a:gdLst/>
          <a:ahLst/>
          <a:cxnLst/>
          <a:rect l="0" t="0" r="0" b="0"/>
          <a:pathLst>
            <a:path>
              <a:moveTo>
                <a:pt x="2456776" y="0"/>
              </a:moveTo>
              <a:lnTo>
                <a:pt x="2456776" y="231498"/>
              </a:lnTo>
              <a:lnTo>
                <a:pt x="0" y="231498"/>
              </a:lnTo>
              <a:lnTo>
                <a:pt x="0" y="428797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293871" y="1410703"/>
        <a:ext cx="0" cy="0"/>
      </dsp:txXfrm>
    </dsp:sp>
    <dsp:sp modelId="{646AD0BB-AB22-416C-8F6D-8634C644CB08}">
      <dsp:nvSpPr>
        <dsp:cNvPr id="0" name=""/>
        <dsp:cNvSpPr/>
      </dsp:nvSpPr>
      <dsp:spPr>
        <a:xfrm>
          <a:off x="2586054" y="197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Rule Making Advisory Committee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April 2025</a:t>
          </a:r>
        </a:p>
      </dsp:txBody>
      <dsp:txXfrm>
        <a:off x="2586054" y="1973"/>
        <a:ext cx="1997379" cy="1198427"/>
      </dsp:txXfrm>
    </dsp:sp>
    <dsp:sp modelId="{D6151616-F852-4C9E-8D4E-F114B7CE83C1}">
      <dsp:nvSpPr>
        <dsp:cNvPr id="0" name=""/>
        <dsp:cNvSpPr/>
      </dsp:nvSpPr>
      <dsp:spPr>
        <a:xfrm>
          <a:off x="2124856" y="2213292"/>
          <a:ext cx="4287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8797" y="45720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327770" y="2256715"/>
        <a:ext cx="0" cy="0"/>
      </dsp:txXfrm>
    </dsp:sp>
    <dsp:sp modelId="{A9A383D0-D4E5-4570-80E6-10BA838AFEC9}">
      <dsp:nvSpPr>
        <dsp:cNvPr id="0" name=""/>
        <dsp:cNvSpPr/>
      </dsp:nvSpPr>
      <dsp:spPr>
        <a:xfrm>
          <a:off x="129277" y="1659798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Draft Review and presentation to Aviation Board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May-July 2025</a:t>
          </a:r>
        </a:p>
      </dsp:txBody>
      <dsp:txXfrm>
        <a:off x="129277" y="1659798"/>
        <a:ext cx="1997379" cy="1198427"/>
      </dsp:txXfrm>
    </dsp:sp>
    <dsp:sp modelId="{8ADBDD08-0AEB-47BA-8386-902B8A3BF766}">
      <dsp:nvSpPr>
        <dsp:cNvPr id="0" name=""/>
        <dsp:cNvSpPr/>
      </dsp:nvSpPr>
      <dsp:spPr>
        <a:xfrm>
          <a:off x="1127967" y="2856426"/>
          <a:ext cx="2456776" cy="428797"/>
        </a:xfrm>
        <a:custGeom>
          <a:avLst/>
          <a:gdLst/>
          <a:ahLst/>
          <a:cxnLst/>
          <a:rect l="0" t="0" r="0" b="0"/>
          <a:pathLst>
            <a:path>
              <a:moveTo>
                <a:pt x="2456776" y="0"/>
              </a:moveTo>
              <a:lnTo>
                <a:pt x="2456776" y="231498"/>
              </a:lnTo>
              <a:lnTo>
                <a:pt x="0" y="231498"/>
              </a:lnTo>
              <a:lnTo>
                <a:pt x="0" y="428797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293871" y="3068527"/>
        <a:ext cx="0" cy="0"/>
      </dsp:txXfrm>
    </dsp:sp>
    <dsp:sp modelId="{3AB3222A-897A-4F00-B45C-41C87B2362AA}">
      <dsp:nvSpPr>
        <dsp:cNvPr id="0" name=""/>
        <dsp:cNvSpPr/>
      </dsp:nvSpPr>
      <dsp:spPr>
        <a:xfrm>
          <a:off x="2586054" y="1659798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Final Draft and Notice of Proposed Rulemaking to SOS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August 2025</a:t>
          </a:r>
        </a:p>
      </dsp:txBody>
      <dsp:txXfrm>
        <a:off x="2586054" y="1659798"/>
        <a:ext cx="1997379" cy="1198427"/>
      </dsp:txXfrm>
    </dsp:sp>
    <dsp:sp modelId="{15CC352D-28C5-4F79-AFB9-92F593A0EDCF}">
      <dsp:nvSpPr>
        <dsp:cNvPr id="0" name=""/>
        <dsp:cNvSpPr/>
      </dsp:nvSpPr>
      <dsp:spPr>
        <a:xfrm>
          <a:off x="2124856" y="3871117"/>
          <a:ext cx="4287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8797" y="45720"/>
              </a:lnTo>
            </a:path>
          </a:pathLst>
        </a:custGeom>
        <a:noFill/>
        <a:ln w="12700" cap="rnd" cmpd="sng" algn="ctr">
          <a:solidFill>
            <a:srgbClr val="3494BA">
              <a:hueOff val="0"/>
              <a:satOff val="0"/>
              <a:lumOff val="0"/>
              <a:alphaOff val="0"/>
            </a:srgb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327770" y="3914540"/>
        <a:ext cx="0" cy="0"/>
      </dsp:txXfrm>
    </dsp:sp>
    <dsp:sp modelId="{4B406E8C-CB9F-446E-8CED-20195592A9C1}">
      <dsp:nvSpPr>
        <dsp:cNvPr id="0" name=""/>
        <dsp:cNvSpPr/>
      </dsp:nvSpPr>
      <dsp:spPr>
        <a:xfrm>
          <a:off x="129277" y="331762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Publish in SOS Bulletin, Public Comment Period, Public Hearing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September 2025</a:t>
          </a:r>
        </a:p>
      </dsp:txBody>
      <dsp:txXfrm>
        <a:off x="129277" y="3317623"/>
        <a:ext cx="1997379" cy="1198427"/>
      </dsp:txXfrm>
    </dsp:sp>
    <dsp:sp modelId="{9280B584-8D7F-4B5B-9311-4C6E603FD837}">
      <dsp:nvSpPr>
        <dsp:cNvPr id="0" name=""/>
        <dsp:cNvSpPr/>
      </dsp:nvSpPr>
      <dsp:spPr>
        <a:xfrm>
          <a:off x="2586054" y="3317623"/>
          <a:ext cx="1997379" cy="1198427"/>
        </a:xfrm>
        <a:prstGeom prst="rect">
          <a:avLst/>
        </a:prstGeom>
        <a:solidFill>
          <a:srgbClr val="2683C6">
            <a:lumMod val="75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Publish Permanent Rules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November 2025</a:t>
          </a:r>
        </a:p>
      </dsp:txBody>
      <dsp:txXfrm>
        <a:off x="2586054" y="3317623"/>
        <a:ext cx="1997379" cy="1198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483D6-6E55-40E8-AD43-6F80AB1BEC4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4BFE8-B8EC-4F22-A9FF-38FC33C8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34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5D10C5-FF6A-4790-9553-C9B0E1ADDC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119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4BFE8-B8EC-4F22-A9FF-38FC33C898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89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65184-D130-C430-2FFD-700E934E9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59BEF-ACE7-3C3A-1D01-2373344F4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80EDD-A412-03B1-C599-5E488CD8E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76566-A2B8-ABC4-DDE9-3FD8225B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B7228-E3E7-54C5-AB48-1E3CDD3D0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2E199-9608-1938-DDB3-0EE547624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6A0B9-6C50-C533-498B-AAF285A58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6D184-E66F-0475-573E-9283AF65A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98CFA-05EE-21D2-BDD1-664F29A11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12912-31E3-7471-E789-0B2B3F2F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8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281D98-4652-D5D6-35C1-AE07757A52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B0E0A0-EB9F-C0A5-FA6E-2746A8CC2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80D96-882F-7F0E-AE08-052D58359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709AA-CCED-43EE-792D-B652B61C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A3DF1-7266-8306-83C6-657496A1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62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3FAE-B96E-473F-B914-127D3CCBFA9A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611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6D-B879-4BC4-A24E-0A4AA9B15D23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09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C6FE-EE97-4D0C-B9F5-359E376096D7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620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7269-FC63-4089-BA87-9EBFC018BEA5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140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20CE-7F03-4F2A-8F71-9821AC681493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89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AE05-DD10-47A9-8BFF-1C9F2349A14B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46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F45D-BCDB-4B86-9B70-36EDFBE1B717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73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1AAC-D775-4489-A5B2-13588825CBC8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30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8F44F-4E23-260E-E7D5-1C0DDEFD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30193-265A-60E9-B2DB-FD1474A01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1B979-76CC-A739-2222-BAD39A70B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3011A-C04B-5CE0-669F-1DCD6CB0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D1F50-2497-EEAE-2B3C-587016557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104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E8B-6D61-4F2B-80DC-9750DF49DBC8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28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7235-499C-4C27-8B16-3B72D05F5C2B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446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66AD-E543-4EC5-8A61-142058EFA4A4}" type="datetime9">
              <a:rPr lang="en-US" smtClean="0"/>
              <a:t>11/3/2025 9:55:53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50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9A31E-9417-3F20-486D-F23926AA8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E5FCE4-553D-C783-D104-DB1144334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50FBB-14F3-43AC-1AF6-8F7816E4D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E2AFA-8604-7B9B-701B-C068C8479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A813D-1A60-CA02-C4A5-FE22C72E6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2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92145-6115-2067-E2BD-CF5823964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1FAAC-5186-C2A3-7120-CC443007CB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C0863-7B94-52CF-5C22-615975476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E5169-1F1E-3223-434B-18AAA535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E87DD-7685-A390-BA70-615F62F2C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8A222-83A1-0E06-606F-39E9F892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0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CE72-D8F4-1184-D14E-269D6018B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87668-EB68-5FB5-66C9-DC46C395A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C8E32-5FF5-7665-3B5A-BC06E4901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8DB3F1-C805-6DBC-2482-B947CE2CF8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714F9A-7433-BC9E-7A60-FA3581394D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4D8592-73B3-EAF8-1896-B2540F861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D0557-804B-859C-AC08-BF9F0CA89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EE8E63-6C8C-BE0A-6845-6A2C6BB0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1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BB8E0-8112-D472-D12D-29B0B30AC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E2D93A-BD85-280A-3E37-2676D242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4D76B6-AC78-B50D-8C3B-25C520637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1B8AFE-AB9D-0AC3-85C6-272687933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3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0EAE9-01EA-8B43-2705-A0B73273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6AE0C8-3722-2C9D-7117-E36326F0E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FDFAB-1514-E138-E779-80FB92896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2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84D3B-8FDE-B704-45D6-CF2944D93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355E9-E99B-8020-A974-15F7080CB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8D695-E63B-F633-0D13-AF2F52C76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EAE30-5F2C-89E8-79C5-8EB4881A6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67226-1D9F-BE48-A9EA-3305A2A33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81071-FA9D-6511-D811-CA6CD9B4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8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B784-DEA0-DF83-FB20-FDACBD33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87A5A-3C0A-C212-9D13-4C2CADFDC9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EA407-BB30-7A6D-0469-910322119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501C8-A434-A51E-7510-0F7A50A41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27AE2-556B-4F00-4C81-EAA1F7007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56107-3E96-CB59-2B84-05DD2DC07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38EE5F-DA63-AC72-0951-075989B6B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F9DBE-3CC2-0463-2D88-F4CD61284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F2F09-95E3-9A8C-68D4-98BBFCDDE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D04524-E09F-4A96-94F9-1CB49C284E4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E2B1F-5669-12ED-D735-EDC8388E4A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42A94-66CF-846A-A333-705881B5F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FD4B23-3648-471F-936F-4483D110F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2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B2E80-1AE7-430C-9FE6-F33D6640793F}" type="datetime9">
              <a:rPr lang="en-US" smtClean="0"/>
              <a:t>11/3/2025 9:55:52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584F2-47F1-4A39-9103-480AE102D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1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98"/>
          <a:stretch/>
        </p:blipFill>
        <p:spPr>
          <a:xfrm>
            <a:off x="0" y="6493230"/>
            <a:ext cx="12252960" cy="36751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B1E7687-6728-8D8D-A20C-211851C214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412" y="1228560"/>
            <a:ext cx="5080000" cy="22987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93AD9B-0A8E-CE5D-151B-CFE29D8C86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6015504"/>
            <a:ext cx="10728476" cy="354518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70FFE8C0-B51B-EC69-BEE6-2F50B3A43BFA}"/>
              </a:ext>
            </a:extLst>
          </p:cNvPr>
          <p:cNvSpPr txBox="1">
            <a:spLocks/>
          </p:cNvSpPr>
          <p:nvPr/>
        </p:nvSpPr>
        <p:spPr>
          <a:xfrm>
            <a:off x="157499" y="4035287"/>
            <a:ext cx="5915310" cy="10237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State Aviation Board Meeting 11.6.2025</a:t>
            </a:r>
          </a:p>
          <a:p>
            <a:pPr algn="l"/>
            <a:endParaRPr lang="en-US" sz="1050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Adoption of ASAP administrative rule updates</a:t>
            </a:r>
          </a:p>
        </p:txBody>
      </p:sp>
    </p:spTree>
    <p:extLst>
      <p:ext uri="{BB962C8B-B14F-4D97-AF65-F5344CB8AC3E}">
        <p14:creationId xmlns:p14="http://schemas.microsoft.com/office/powerpoint/2010/main" val="1251011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CB7BB3-209E-375F-9E27-8DC6AEE42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C4C006-F960-39C2-C836-25F6B9A69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617ECF-7215-55E0-D87C-2354273D5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9EB691-0D18-0BEF-F58A-520D4C15F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0CF538-0317-C5C2-8F2F-93DA5BE4C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0539C0-242B-121B-A471-68DD91BEF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0CDEA-0996-5B2E-49BA-794AD7985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" y="103707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OAR 738-124</a:t>
            </a: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4000" dirty="0">
                <a:solidFill>
                  <a:srgbClr val="FFFFFF"/>
                </a:solidFill>
              </a:rPr>
              <a:t>Aviation System Action Program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6D98D4-73EA-7532-5AB2-7B09C13A6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4065" y="2066247"/>
            <a:ext cx="5843074" cy="257211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Updates made to following sections:</a:t>
            </a:r>
          </a:p>
          <a:p>
            <a:pPr lvl="1"/>
            <a:r>
              <a:rPr lang="en-US" sz="2000" dirty="0"/>
              <a:t>738-124-0015 Definitions</a:t>
            </a:r>
          </a:p>
          <a:p>
            <a:pPr lvl="1"/>
            <a:r>
              <a:rPr lang="en-US" sz="2000" dirty="0"/>
              <a:t>738-124-0035 Board Review and Project Selection</a:t>
            </a:r>
          </a:p>
          <a:p>
            <a:pPr lvl="1"/>
            <a:r>
              <a:rPr lang="en-US" sz="2000" dirty="0"/>
              <a:t>738-124-0040 Maximum COAR Grant Award and Recipient Financial Matching Requirements</a:t>
            </a:r>
          </a:p>
          <a:p>
            <a:pPr lvl="1"/>
            <a:r>
              <a:rPr lang="en-US" sz="2000" dirty="0"/>
              <a:t>738-124-0080 COAR Program Administration</a:t>
            </a:r>
          </a:p>
          <a:p>
            <a:pPr lvl="1"/>
            <a:r>
              <a:rPr lang="en-US" sz="2000" dirty="0"/>
              <a:t>738-124-0090 SOAR Program</a:t>
            </a:r>
          </a:p>
          <a:p>
            <a:pPr marL="457200" lvl="1" indent="0">
              <a:buNone/>
            </a:pPr>
            <a:endParaRPr lang="en-US" sz="20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2691F19D-188B-D16F-0C87-6911811C5D80}"/>
              </a:ext>
            </a:extLst>
          </p:cNvPr>
          <p:cNvSpPr txBox="1">
            <a:spLocks/>
          </p:cNvSpPr>
          <p:nvPr/>
        </p:nvSpPr>
        <p:spPr>
          <a:xfrm>
            <a:off x="6112092" y="4858815"/>
            <a:ext cx="5914255" cy="1550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Reasons for Updates:</a:t>
            </a:r>
          </a:p>
          <a:p>
            <a:pPr lvl="1"/>
            <a:r>
              <a:rPr lang="en-US" sz="2000" dirty="0"/>
              <a:t>Update terms and grant and project administration processes</a:t>
            </a:r>
          </a:p>
          <a:p>
            <a:pPr lvl="1"/>
            <a:r>
              <a:rPr lang="en-US" sz="2000" dirty="0"/>
              <a:t>Clarify State Aviation Board ability to redistribute grant funding or re-prioritize grant applications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B6597F26-F434-47D6-269E-3B5DF72D5E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905093"/>
              </p:ext>
            </p:extLst>
          </p:nvPr>
        </p:nvGraphicFramePr>
        <p:xfrm>
          <a:off x="579002" y="1965118"/>
          <a:ext cx="4712711" cy="4518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56502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0F6966-BE5C-E8F7-A27A-EBB11E3C9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80DC05-61FC-CB62-A15F-00AAF6806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9029D0-91CB-F88A-EA35-169FAF42C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3931C68-6817-7ABF-0D78-6AF5ACDDD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17FD44-3459-834F-C9F2-70DE366F0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D94F20-0731-2028-E420-363421E89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832C88-CA18-81A0-11F3-00A8D6B44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" y="103707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Board Approval of COAR Grants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E4DCF4-2E0B-4D52-E2DB-313097EA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704" y="1889236"/>
            <a:ext cx="11348933" cy="4274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/>
              <a:t>Clarification provided on allowable actions by Aviation Board in re-prioritizing and approving COAR grant applications.</a:t>
            </a:r>
            <a:endParaRPr lang="en-US" sz="2200" dirty="0">
              <a:ea typeface="Calibri"/>
              <a:cs typeface="Calibri"/>
            </a:endParaRPr>
          </a:p>
          <a:p>
            <a:r>
              <a:rPr lang="en-US" sz="2200" dirty="0">
                <a:ea typeface="Calibri"/>
                <a:cs typeface="Calibri"/>
              </a:rPr>
              <a:t>Added approval criteria based on ORS 319.023 and OAR 738-124-0060</a:t>
            </a:r>
          </a:p>
          <a:p>
            <a:r>
              <a:rPr lang="en-US" sz="2200" dirty="0">
                <a:ea typeface="Calibri"/>
                <a:cs typeface="Calibri"/>
              </a:rPr>
              <a:t>Added process for Aviation Board to submit justification if applications re-prioritized or funded for lesser amount than requested by applicant.</a:t>
            </a:r>
          </a:p>
          <a:p>
            <a:r>
              <a:rPr lang="en-US" sz="2200" dirty="0"/>
              <a:t>Maximum grant amount to be kept at $150,000 due to continual increase in project quantity and limited program funds.</a:t>
            </a:r>
          </a:p>
          <a:p>
            <a:endParaRPr lang="en-US" sz="2400" dirty="0">
              <a:ea typeface="Calibri"/>
              <a:cs typeface="Calibri"/>
            </a:endParaRPr>
          </a:p>
          <a:p>
            <a:endParaRPr lang="en-US" sz="24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81218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44176A-5E5A-7847-AF03-A8FA955B8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1017A89-D7A9-86B6-9E6F-47B2B135EF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01336-B63D-B682-2624-FBE0C22BC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52746B-E74C-5F35-0964-0A50F7E09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6C9C56-9A5E-71D2-8F8E-B7EC406AC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F59666-9160-0E01-0636-9A823309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0F4FB2-2B7A-60E8-2BAB-8E5BEAC8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" y="103707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Adoption of ASAP Administrative Rule Updates</a:t>
            </a:r>
          </a:p>
        </p:txBody>
      </p:sp>
      <p:sp>
        <p:nvSpPr>
          <p:cNvPr id="6" name="Title 1"/>
          <p:cNvSpPr>
            <a:spLocks noGrp="1"/>
          </p:cNvSpPr>
          <p:nvPr>
            <p:ph idx="1"/>
          </p:nvPr>
        </p:nvSpPr>
        <p:spPr>
          <a:xfrm>
            <a:off x="798444" y="2481607"/>
            <a:ext cx="10515600" cy="2676801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The Board amends the following rules as presented by staff and published in the Secretary of State bulletin on September 2, 2025, OAR 738-124-0015, OAR 738-124-0035, OAR 738-124-0080, and OAR 738-124-0090. The Board also amends, jointly with the Department of Aviation, OAR 738-124-0040.</a:t>
            </a:r>
          </a:p>
        </p:txBody>
      </p:sp>
    </p:spTree>
    <p:extLst>
      <p:ext uri="{BB962C8B-B14F-4D97-AF65-F5344CB8AC3E}">
        <p14:creationId xmlns:p14="http://schemas.microsoft.com/office/powerpoint/2010/main" val="32376537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87066"/>
            <a:ext cx="9144000" cy="737485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4C9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98"/>
          <a:stretch/>
        </p:blipFill>
        <p:spPr>
          <a:xfrm>
            <a:off x="0" y="6493230"/>
            <a:ext cx="12252960" cy="367512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1740117" y="6084181"/>
            <a:ext cx="8711766" cy="237956"/>
            <a:chOff x="3325064" y="6188856"/>
            <a:chExt cx="8711766" cy="23795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57080" y="6188856"/>
              <a:ext cx="228600" cy="2286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55421" y="6198212"/>
              <a:ext cx="228600" cy="228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02683" y="6198212"/>
              <a:ext cx="228600" cy="2286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5064" y="6188856"/>
              <a:ext cx="228600" cy="2286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0614" y="6198212"/>
              <a:ext cx="228600" cy="22860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0359" y="6194650"/>
              <a:ext cx="228600" cy="228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3325064" y="6192418"/>
              <a:ext cx="871176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4C97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(503)378-4880              3040 25</a:t>
              </a:r>
              <a:r>
                <a:rPr kumimoji="0" lang="en-US" sz="9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4C97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</a:t>
              </a: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4C97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STREET, SALEM, OR 97302              WWW.OREGON.GOV/AVIATION                         ORAVIATION</a:t>
              </a:r>
            </a:p>
          </p:txBody>
        </p:sp>
      </p:grpSp>
      <p:pic>
        <p:nvPicPr>
          <p:cNvPr id="21" name="Graphic 20" descr="Take Off outline">
            <a:extLst>
              <a:ext uri="{FF2B5EF4-FFF2-40B4-BE49-F238E27FC236}">
                <a16:creationId xmlns:a16="http://schemas.microsoft.com/office/drawing/2014/main" id="{9492BE67-99F5-D667-5E61-AFD377025A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78044" y="2881259"/>
            <a:ext cx="2946214" cy="294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920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DD6F4F7B9EF046845EE896FCE88B8F" ma:contentTypeVersion="3" ma:contentTypeDescription="Create a new document." ma:contentTypeScope="" ma:versionID="fec5e978fe579150d024fe996907ccd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f2dc32d12cc81a13c2f84c4e3be63c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6D555F0-1E09-4F0E-8DB3-BF18D37D43FA}"/>
</file>

<file path=customXml/itemProps2.xml><?xml version="1.0" encoding="utf-8"?>
<ds:datastoreItem xmlns:ds="http://schemas.openxmlformats.org/officeDocument/2006/customXml" ds:itemID="{AAFDF754-E83C-4366-82ED-98A9FD95A133}"/>
</file>

<file path=customXml/itemProps3.xml><?xml version="1.0" encoding="utf-8"?>
<ds:datastoreItem xmlns:ds="http://schemas.openxmlformats.org/officeDocument/2006/customXml" ds:itemID="{AB3F28FB-F574-4C1D-82BB-A94EC0EFE015}"/>
</file>

<file path=docMetadata/LabelInfo.xml><?xml version="1.0" encoding="utf-8"?>
<clbl:labelList xmlns:clbl="http://schemas.microsoft.com/office/2020/mipLabelMetadata">
  <clbl:label id="{e4870107-094d-417a-be4e-221e87afbec1}" enabled="1" method="Privileged" siteId="{28b0d013-46bc-4a64-8d86-1c8a31cf590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280</Words>
  <Application>Microsoft Office PowerPoint</Application>
  <PresentationFormat>Widescreen</PresentationFormat>
  <Paragraphs>38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Trebuchet MS</vt:lpstr>
      <vt:lpstr>Verdana</vt:lpstr>
      <vt:lpstr>Office Theme</vt:lpstr>
      <vt:lpstr>1_Office Theme</vt:lpstr>
      <vt:lpstr>PowerPoint Presentation</vt:lpstr>
      <vt:lpstr>OAR 738-124 Aviation System Action Program</vt:lpstr>
      <vt:lpstr>Board Approval of COAR Grants</vt:lpstr>
      <vt:lpstr>Adoption of ASAP Administrative Rule Updates</vt:lpstr>
      <vt:lpstr>QUESTIONS?</vt:lpstr>
    </vt:vector>
  </TitlesOfParts>
  <Company>Oregon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ABRAHAMSON Andria</dc:creator>
  <cp:lastModifiedBy>ABRAHAMSON Andria</cp:lastModifiedBy>
  <cp:revision>75</cp:revision>
  <dcterms:created xsi:type="dcterms:W3CDTF">2025-07-25T21:15:58Z</dcterms:created>
  <dcterms:modified xsi:type="dcterms:W3CDTF">2025-11-03T19:29:04Z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0x010100D8DD6F4F7B9EF046845EE896FCE88B8F</vt:lpwstr>
  </property>
</Properties>
</file>