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2"/>
  </p:notesMasterIdLst>
  <p:sldIdLst>
    <p:sldId id="327" r:id="rId3"/>
    <p:sldId id="357" r:id="rId4"/>
    <p:sldId id="358" r:id="rId5"/>
    <p:sldId id="359" r:id="rId6"/>
    <p:sldId id="347" r:id="rId7"/>
    <p:sldId id="348" r:id="rId8"/>
    <p:sldId id="360" r:id="rId9"/>
    <p:sldId id="363" r:id="rId10"/>
    <p:sldId id="362" r:id="rId11"/>
    <p:sldId id="364" r:id="rId12"/>
    <p:sldId id="365" r:id="rId13"/>
    <p:sldId id="367" r:id="rId14"/>
    <p:sldId id="366" r:id="rId15"/>
    <p:sldId id="368" r:id="rId16"/>
    <p:sldId id="369" r:id="rId17"/>
    <p:sldId id="370" r:id="rId18"/>
    <p:sldId id="371" r:id="rId19"/>
    <p:sldId id="372" r:id="rId20"/>
    <p:sldId id="3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ALISTER Siobhan * CJC" initials="MS*C" lastIdx="1" clrIdx="0">
    <p:extLst>
      <p:ext uri="{19B8F6BF-5375-455C-9EA6-DF929625EA0E}">
        <p15:presenceInfo xmlns:p15="http://schemas.microsoft.com/office/powerpoint/2012/main" userId="S::Siobhan.MCALISTER@cjc.oregon.gov::66845cb1-3741-4ef8-a22c-cd6f180470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E70"/>
    <a:srgbClr val="CCD1D5"/>
    <a:srgbClr val="E7E9EB"/>
    <a:srgbClr val="697D96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0113" autoAdjust="0"/>
  </p:normalViewPr>
  <p:slideViewPr>
    <p:cSldViewPr snapToGrid="0">
      <p:cViewPr varScale="1">
        <p:scale>
          <a:sx n="60" d="100"/>
          <a:sy n="60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KO%20working%20files\Drug%20PCS\Jan%202022\Drug%20Arrest%20and%20Conviction%20Trends%20April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'arrests (2)'!$B$3</c:f>
              <c:strCache>
                <c:ptCount val="1"/>
                <c:pt idx="0">
                  <c:v>Drug PCS Arrests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'arrests (2)'!$A$4:$A$67</c:f>
              <c:numCache>
                <c:formatCode>mmm\-yy</c:formatCode>
                <c:ptCount val="6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</c:numCache>
            </c:numRef>
          </c:cat>
          <c:val>
            <c:numRef>
              <c:f>'arrests (2)'!$B$4:$B$67</c:f>
              <c:numCache>
                <c:formatCode>General</c:formatCode>
                <c:ptCount val="64"/>
                <c:pt idx="0">
                  <c:v>1355</c:v>
                </c:pt>
                <c:pt idx="1">
                  <c:v>1274</c:v>
                </c:pt>
                <c:pt idx="2">
                  <c:v>1559</c:v>
                </c:pt>
                <c:pt idx="3">
                  <c:v>1555</c:v>
                </c:pt>
                <c:pt idx="4">
                  <c:v>1483</c:v>
                </c:pt>
                <c:pt idx="5">
                  <c:v>1505</c:v>
                </c:pt>
                <c:pt idx="6">
                  <c:v>1458</c:v>
                </c:pt>
                <c:pt idx="7">
                  <c:v>1354</c:v>
                </c:pt>
                <c:pt idx="8">
                  <c:v>1113</c:v>
                </c:pt>
                <c:pt idx="9">
                  <c:v>1177</c:v>
                </c:pt>
                <c:pt idx="10">
                  <c:v>1021</c:v>
                </c:pt>
                <c:pt idx="11">
                  <c:v>1167</c:v>
                </c:pt>
                <c:pt idx="12">
                  <c:v>1152</c:v>
                </c:pt>
                <c:pt idx="13">
                  <c:v>1058</c:v>
                </c:pt>
                <c:pt idx="14">
                  <c:v>1194</c:v>
                </c:pt>
                <c:pt idx="15">
                  <c:v>1092</c:v>
                </c:pt>
                <c:pt idx="16">
                  <c:v>1214</c:v>
                </c:pt>
                <c:pt idx="17">
                  <c:v>1205</c:v>
                </c:pt>
                <c:pt idx="18">
                  <c:v>1204</c:v>
                </c:pt>
                <c:pt idx="19">
                  <c:v>1115</c:v>
                </c:pt>
                <c:pt idx="20">
                  <c:v>1129</c:v>
                </c:pt>
                <c:pt idx="21">
                  <c:v>1111</c:v>
                </c:pt>
                <c:pt idx="22">
                  <c:v>1194</c:v>
                </c:pt>
                <c:pt idx="23">
                  <c:v>1212</c:v>
                </c:pt>
                <c:pt idx="24">
                  <c:v>1363</c:v>
                </c:pt>
                <c:pt idx="25">
                  <c:v>1143</c:v>
                </c:pt>
                <c:pt idx="26">
                  <c:v>1316</c:v>
                </c:pt>
                <c:pt idx="27">
                  <c:v>1384</c:v>
                </c:pt>
                <c:pt idx="28">
                  <c:v>1252</c:v>
                </c:pt>
                <c:pt idx="29">
                  <c:v>1204</c:v>
                </c:pt>
                <c:pt idx="30">
                  <c:v>1356</c:v>
                </c:pt>
                <c:pt idx="31">
                  <c:v>1327</c:v>
                </c:pt>
                <c:pt idx="32">
                  <c:v>1171</c:v>
                </c:pt>
                <c:pt idx="33">
                  <c:v>1191</c:v>
                </c:pt>
                <c:pt idx="34">
                  <c:v>1145</c:v>
                </c:pt>
                <c:pt idx="35">
                  <c:v>1082</c:v>
                </c:pt>
                <c:pt idx="36">
                  <c:v>1265</c:v>
                </c:pt>
                <c:pt idx="37">
                  <c:v>1163</c:v>
                </c:pt>
                <c:pt idx="38">
                  <c:v>763</c:v>
                </c:pt>
                <c:pt idx="39">
                  <c:v>443</c:v>
                </c:pt>
                <c:pt idx="40">
                  <c:v>704</c:v>
                </c:pt>
                <c:pt idx="41">
                  <c:v>624</c:v>
                </c:pt>
                <c:pt idx="42">
                  <c:v>683</c:v>
                </c:pt>
                <c:pt idx="43">
                  <c:v>651</c:v>
                </c:pt>
                <c:pt idx="44">
                  <c:v>699</c:v>
                </c:pt>
                <c:pt idx="45">
                  <c:v>776</c:v>
                </c:pt>
                <c:pt idx="46">
                  <c:v>571</c:v>
                </c:pt>
                <c:pt idx="47">
                  <c:v>511</c:v>
                </c:pt>
                <c:pt idx="48">
                  <c:v>530</c:v>
                </c:pt>
                <c:pt idx="49">
                  <c:v>294</c:v>
                </c:pt>
                <c:pt idx="50">
                  <c:v>346</c:v>
                </c:pt>
                <c:pt idx="51">
                  <c:v>322</c:v>
                </c:pt>
                <c:pt idx="52">
                  <c:v>279</c:v>
                </c:pt>
                <c:pt idx="53">
                  <c:v>255</c:v>
                </c:pt>
                <c:pt idx="54">
                  <c:v>238</c:v>
                </c:pt>
                <c:pt idx="55">
                  <c:v>213</c:v>
                </c:pt>
                <c:pt idx="56">
                  <c:v>168</c:v>
                </c:pt>
                <c:pt idx="57">
                  <c:v>174</c:v>
                </c:pt>
                <c:pt idx="58">
                  <c:v>156</c:v>
                </c:pt>
                <c:pt idx="59">
                  <c:v>188</c:v>
                </c:pt>
                <c:pt idx="60">
                  <c:v>152</c:v>
                </c:pt>
                <c:pt idx="61">
                  <c:v>148</c:v>
                </c:pt>
                <c:pt idx="62">
                  <c:v>187</c:v>
                </c:pt>
                <c:pt idx="63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F5-465C-91BC-923B77692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183144"/>
        <c:axId val="306380432"/>
      </c:lineChart>
      <c:lineChart>
        <c:grouping val="standard"/>
        <c:varyColors val="0"/>
        <c:ser>
          <c:idx val="2"/>
          <c:order val="2"/>
          <c:tx>
            <c:strRef>
              <c:f>'arrests (2)'!$C$3</c:f>
              <c:strCache>
                <c:ptCount val="1"/>
                <c:pt idx="0">
                  <c:v>Non-PCS Arrests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'arrests (2)'!$A$4:$A$67</c:f>
              <c:numCache>
                <c:formatCode>mmm\-yy</c:formatCode>
                <c:ptCount val="6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</c:numCache>
            </c:numRef>
          </c:cat>
          <c:val>
            <c:numRef>
              <c:f>'arrests (2)'!$C$4:$C$67</c:f>
              <c:numCache>
                <c:formatCode>General</c:formatCode>
                <c:ptCount val="64"/>
                <c:pt idx="0">
                  <c:v>6268</c:v>
                </c:pt>
                <c:pt idx="1">
                  <c:v>6192</c:v>
                </c:pt>
                <c:pt idx="2">
                  <c:v>6888</c:v>
                </c:pt>
                <c:pt idx="3">
                  <c:v>6615</c:v>
                </c:pt>
                <c:pt idx="4">
                  <c:v>7120</c:v>
                </c:pt>
                <c:pt idx="5">
                  <c:v>6883</c:v>
                </c:pt>
                <c:pt idx="6">
                  <c:v>7297</c:v>
                </c:pt>
                <c:pt idx="7">
                  <c:v>7289</c:v>
                </c:pt>
                <c:pt idx="8">
                  <c:v>6862</c:v>
                </c:pt>
                <c:pt idx="9">
                  <c:v>6931</c:v>
                </c:pt>
                <c:pt idx="10">
                  <c:v>6722</c:v>
                </c:pt>
                <c:pt idx="11">
                  <c:v>6696</c:v>
                </c:pt>
                <c:pt idx="12">
                  <c:v>7227</c:v>
                </c:pt>
                <c:pt idx="13">
                  <c:v>6645</c:v>
                </c:pt>
                <c:pt idx="14">
                  <c:v>7237</c:v>
                </c:pt>
                <c:pt idx="15">
                  <c:v>6931</c:v>
                </c:pt>
                <c:pt idx="16">
                  <c:v>7498</c:v>
                </c:pt>
                <c:pt idx="17">
                  <c:v>6902</c:v>
                </c:pt>
                <c:pt idx="18">
                  <c:v>7261</c:v>
                </c:pt>
                <c:pt idx="19">
                  <c:v>7403</c:v>
                </c:pt>
                <c:pt idx="20">
                  <c:v>6901</c:v>
                </c:pt>
                <c:pt idx="21">
                  <c:v>6780</c:v>
                </c:pt>
                <c:pt idx="22">
                  <c:v>6381</c:v>
                </c:pt>
                <c:pt idx="23">
                  <c:v>6592</c:v>
                </c:pt>
                <c:pt idx="24">
                  <c:v>6938</c:v>
                </c:pt>
                <c:pt idx="25">
                  <c:v>5937</c:v>
                </c:pt>
                <c:pt idx="26">
                  <c:v>6797</c:v>
                </c:pt>
                <c:pt idx="27">
                  <c:v>6631</c:v>
                </c:pt>
                <c:pt idx="28">
                  <c:v>6894</c:v>
                </c:pt>
                <c:pt idx="29">
                  <c:v>6749</c:v>
                </c:pt>
                <c:pt idx="30">
                  <c:v>7247</c:v>
                </c:pt>
                <c:pt idx="31">
                  <c:v>7084</c:v>
                </c:pt>
                <c:pt idx="32">
                  <c:v>6384</c:v>
                </c:pt>
                <c:pt idx="33">
                  <c:v>6680</c:v>
                </c:pt>
                <c:pt idx="34">
                  <c:v>6236</c:v>
                </c:pt>
                <c:pt idx="35">
                  <c:v>6344</c:v>
                </c:pt>
                <c:pt idx="36">
                  <c:v>6466</c:v>
                </c:pt>
                <c:pt idx="37">
                  <c:v>6103</c:v>
                </c:pt>
                <c:pt idx="38">
                  <c:v>4337</c:v>
                </c:pt>
                <c:pt idx="39">
                  <c:v>2776</c:v>
                </c:pt>
                <c:pt idx="40">
                  <c:v>3557</c:v>
                </c:pt>
                <c:pt idx="41">
                  <c:v>4469</c:v>
                </c:pt>
                <c:pt idx="42">
                  <c:v>4811</c:v>
                </c:pt>
                <c:pt idx="43">
                  <c:v>4838</c:v>
                </c:pt>
                <c:pt idx="44">
                  <c:v>4763</c:v>
                </c:pt>
                <c:pt idx="45">
                  <c:v>4621</c:v>
                </c:pt>
                <c:pt idx="46">
                  <c:v>3849</c:v>
                </c:pt>
                <c:pt idx="47">
                  <c:v>3871</c:v>
                </c:pt>
                <c:pt idx="48">
                  <c:v>4256</c:v>
                </c:pt>
                <c:pt idx="49">
                  <c:v>3966</c:v>
                </c:pt>
                <c:pt idx="50">
                  <c:v>4734</c:v>
                </c:pt>
                <c:pt idx="51">
                  <c:v>4812</c:v>
                </c:pt>
                <c:pt idx="52">
                  <c:v>4840</c:v>
                </c:pt>
                <c:pt idx="53">
                  <c:v>4805</c:v>
                </c:pt>
                <c:pt idx="54">
                  <c:v>5494</c:v>
                </c:pt>
                <c:pt idx="55">
                  <c:v>5182</c:v>
                </c:pt>
                <c:pt idx="56">
                  <c:v>4944</c:v>
                </c:pt>
                <c:pt idx="57">
                  <c:v>4892</c:v>
                </c:pt>
                <c:pt idx="58">
                  <c:v>4837</c:v>
                </c:pt>
                <c:pt idx="59">
                  <c:v>4750</c:v>
                </c:pt>
                <c:pt idx="60">
                  <c:v>4631</c:v>
                </c:pt>
                <c:pt idx="61">
                  <c:v>4480</c:v>
                </c:pt>
                <c:pt idx="62">
                  <c:v>5554</c:v>
                </c:pt>
                <c:pt idx="63">
                  <c:v>5307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F5-465C-91BC-923B77692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332432"/>
        <c:axId val="1421338256"/>
      </c:line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C9CE674-544E-402C-9209-BA7BC484A8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AF5-465C-91BC-923B77692511}"/>
                </c:ext>
              </c:extLst>
            </c:dLbl>
            <c:dLbl>
              <c:idx val="1"/>
              <c:layout>
                <c:manualLayout>
                  <c:x val="-0.102652670983992"/>
                  <c:y val="2.0483437594016163E-2"/>
                </c:manualLayout>
              </c:layout>
              <c:tx>
                <c:rich>
                  <a:bodyPr/>
                  <a:lstStyle/>
                  <a:p>
                    <a:fld id="{66949771-47B8-4B02-9D2A-DD5EBF0088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AF5-465C-91BC-923B77692511}"/>
                </c:ext>
              </c:extLst>
            </c:dLbl>
            <c:dLbl>
              <c:idx val="2"/>
              <c:layout>
                <c:manualLayout>
                  <c:x val="-0.12068861531706933"/>
                  <c:y val="9.3649953834822035E-3"/>
                </c:manualLayout>
              </c:layout>
              <c:tx>
                <c:rich>
                  <a:bodyPr/>
                  <a:lstStyle/>
                  <a:p>
                    <a:fld id="{858B958F-B859-4E35-83E7-A07017E778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AF5-465C-91BC-923B77692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minus"/>
            <c:errValType val="percentage"/>
            <c:noEndCap val="0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'arrests (2)'!$D$4:$D$6</c:f>
              <c:numCache>
                <c:formatCode>m/d/yyyy</c:formatCode>
                <c:ptCount val="3"/>
                <c:pt idx="0">
                  <c:v>42948</c:v>
                </c:pt>
                <c:pt idx="1">
                  <c:v>43891</c:v>
                </c:pt>
                <c:pt idx="2">
                  <c:v>44228</c:v>
                </c:pt>
              </c:numCache>
            </c:numRef>
          </c:xVal>
          <c:yVal>
            <c:numRef>
              <c:f>'arrests (2)'!$F$4:$F$6</c:f>
              <c:numCache>
                <c:formatCode>General</c:formatCode>
                <c:ptCount val="3"/>
                <c:pt idx="0">
                  <c:v>1354</c:v>
                </c:pt>
                <c:pt idx="1">
                  <c:v>763</c:v>
                </c:pt>
                <c:pt idx="2">
                  <c:v>294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'arrests (2)'!$E$4:$E$6</c15:f>
                <c15:dlblRangeCache>
                  <c:ptCount val="3"/>
                  <c:pt idx="0">
                    <c:v>HB 2355</c:v>
                  </c:pt>
                  <c:pt idx="1">
                    <c:v>COVID</c:v>
                  </c:pt>
                  <c:pt idx="2">
                    <c:v>Meaure 110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FAF5-465C-91BC-923B77692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183144"/>
        <c:axId val="306380432"/>
      </c:scatterChart>
      <c:dateAx>
        <c:axId val="307183144"/>
        <c:scaling>
          <c:orientation val="minMax"/>
          <c:max val="44652"/>
          <c:min val="4273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6380432"/>
        <c:crosses val="autoZero"/>
        <c:auto val="1"/>
        <c:lblOffset val="100"/>
        <c:baseTimeUnit val="months"/>
      </c:dateAx>
      <c:valAx>
        <c:axId val="306380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7183144"/>
        <c:crosses val="autoZero"/>
        <c:crossBetween val="between"/>
      </c:valAx>
      <c:valAx>
        <c:axId val="1421338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21332432"/>
        <c:crosses val="max"/>
        <c:crossBetween val="between"/>
      </c:valAx>
      <c:dateAx>
        <c:axId val="14213324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21338256"/>
        <c:crosses val="autoZero"/>
        <c:auto val="1"/>
        <c:lblOffset val="100"/>
        <c:baseTimeUnit val="months"/>
      </c:date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convictions!$D$4</c:f>
              <c:strCache>
                <c:ptCount val="1"/>
                <c:pt idx="0">
                  <c:v>Felony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convictions!$C$5:$C$69</c:f>
              <c:numCache>
                <c:formatCode>mmm\-yy</c:formatCode>
                <c:ptCount val="6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</c:numCache>
            </c:numRef>
          </c:cat>
          <c:val>
            <c:numRef>
              <c:f>convictions!$D$5:$D$69</c:f>
              <c:numCache>
                <c:formatCode>General</c:formatCode>
                <c:ptCount val="65"/>
                <c:pt idx="0">
                  <c:v>391</c:v>
                </c:pt>
                <c:pt idx="1">
                  <c:v>387</c:v>
                </c:pt>
                <c:pt idx="2">
                  <c:v>487</c:v>
                </c:pt>
                <c:pt idx="3">
                  <c:v>395</c:v>
                </c:pt>
                <c:pt idx="4">
                  <c:v>447</c:v>
                </c:pt>
                <c:pt idx="5">
                  <c:v>476</c:v>
                </c:pt>
                <c:pt idx="6">
                  <c:v>402</c:v>
                </c:pt>
                <c:pt idx="7">
                  <c:v>393</c:v>
                </c:pt>
                <c:pt idx="8">
                  <c:v>280</c:v>
                </c:pt>
                <c:pt idx="9">
                  <c:v>308</c:v>
                </c:pt>
                <c:pt idx="10">
                  <c:v>233</c:v>
                </c:pt>
                <c:pt idx="11">
                  <c:v>204</c:v>
                </c:pt>
                <c:pt idx="12">
                  <c:v>220</c:v>
                </c:pt>
                <c:pt idx="13">
                  <c:v>208</c:v>
                </c:pt>
                <c:pt idx="14">
                  <c:v>198</c:v>
                </c:pt>
                <c:pt idx="15">
                  <c:v>200</c:v>
                </c:pt>
                <c:pt idx="16">
                  <c:v>200</c:v>
                </c:pt>
                <c:pt idx="17">
                  <c:v>175</c:v>
                </c:pt>
                <c:pt idx="18">
                  <c:v>188</c:v>
                </c:pt>
                <c:pt idx="19">
                  <c:v>188</c:v>
                </c:pt>
                <c:pt idx="20">
                  <c:v>137</c:v>
                </c:pt>
                <c:pt idx="21">
                  <c:v>189</c:v>
                </c:pt>
                <c:pt idx="22">
                  <c:v>168</c:v>
                </c:pt>
                <c:pt idx="23">
                  <c:v>171</c:v>
                </c:pt>
                <c:pt idx="24">
                  <c:v>160</c:v>
                </c:pt>
                <c:pt idx="25">
                  <c:v>177</c:v>
                </c:pt>
                <c:pt idx="26">
                  <c:v>196</c:v>
                </c:pt>
                <c:pt idx="27">
                  <c:v>176</c:v>
                </c:pt>
                <c:pt idx="28">
                  <c:v>159</c:v>
                </c:pt>
                <c:pt idx="29">
                  <c:v>161</c:v>
                </c:pt>
                <c:pt idx="30">
                  <c:v>186</c:v>
                </c:pt>
                <c:pt idx="31">
                  <c:v>172</c:v>
                </c:pt>
                <c:pt idx="32">
                  <c:v>168</c:v>
                </c:pt>
                <c:pt idx="33">
                  <c:v>154</c:v>
                </c:pt>
                <c:pt idx="34">
                  <c:v>156</c:v>
                </c:pt>
                <c:pt idx="35">
                  <c:v>169</c:v>
                </c:pt>
                <c:pt idx="36">
                  <c:v>173</c:v>
                </c:pt>
                <c:pt idx="37">
                  <c:v>168</c:v>
                </c:pt>
                <c:pt idx="38">
                  <c:v>137</c:v>
                </c:pt>
                <c:pt idx="39">
                  <c:v>42</c:v>
                </c:pt>
                <c:pt idx="40">
                  <c:v>35</c:v>
                </c:pt>
                <c:pt idx="41">
                  <c:v>77</c:v>
                </c:pt>
                <c:pt idx="42">
                  <c:v>82</c:v>
                </c:pt>
                <c:pt idx="43">
                  <c:v>85</c:v>
                </c:pt>
                <c:pt idx="44">
                  <c:v>98</c:v>
                </c:pt>
                <c:pt idx="45">
                  <c:v>99</c:v>
                </c:pt>
                <c:pt idx="46">
                  <c:v>58</c:v>
                </c:pt>
                <c:pt idx="47">
                  <c:v>44</c:v>
                </c:pt>
                <c:pt idx="48">
                  <c:v>35</c:v>
                </c:pt>
                <c:pt idx="49">
                  <c:v>30</c:v>
                </c:pt>
                <c:pt idx="50">
                  <c:v>36</c:v>
                </c:pt>
                <c:pt idx="51">
                  <c:v>39</c:v>
                </c:pt>
                <c:pt idx="52">
                  <c:v>25</c:v>
                </c:pt>
                <c:pt idx="53">
                  <c:v>27</c:v>
                </c:pt>
                <c:pt idx="54">
                  <c:v>33</c:v>
                </c:pt>
                <c:pt idx="55">
                  <c:v>26</c:v>
                </c:pt>
                <c:pt idx="56">
                  <c:v>28</c:v>
                </c:pt>
                <c:pt idx="57">
                  <c:v>22</c:v>
                </c:pt>
                <c:pt idx="58">
                  <c:v>28</c:v>
                </c:pt>
                <c:pt idx="59">
                  <c:v>18</c:v>
                </c:pt>
                <c:pt idx="60">
                  <c:v>33</c:v>
                </c:pt>
                <c:pt idx="61">
                  <c:v>21</c:v>
                </c:pt>
                <c:pt idx="62">
                  <c:v>27</c:v>
                </c:pt>
                <c:pt idx="63">
                  <c:v>25</c:v>
                </c:pt>
                <c:pt idx="6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16-43E9-A3ED-EC75B686B652}"/>
            </c:ext>
          </c:extLst>
        </c:ser>
        <c:ser>
          <c:idx val="1"/>
          <c:order val="1"/>
          <c:tx>
            <c:strRef>
              <c:f>convictions!$E$4</c:f>
              <c:strCache>
                <c:ptCount val="1"/>
                <c:pt idx="0">
                  <c:v>Misdemeanor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convictions!$C$5:$C$69</c:f>
              <c:numCache>
                <c:formatCode>mmm\-yy</c:formatCode>
                <c:ptCount val="6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</c:numCache>
            </c:numRef>
          </c:cat>
          <c:val>
            <c:numRef>
              <c:f>convictions!$E$5:$E$69</c:f>
              <c:numCache>
                <c:formatCode>General</c:formatCode>
                <c:ptCount val="65"/>
                <c:pt idx="0">
                  <c:v>17</c:v>
                </c:pt>
                <c:pt idx="1">
                  <c:v>16</c:v>
                </c:pt>
                <c:pt idx="2">
                  <c:v>32</c:v>
                </c:pt>
                <c:pt idx="3">
                  <c:v>22</c:v>
                </c:pt>
                <c:pt idx="4">
                  <c:v>45</c:v>
                </c:pt>
                <c:pt idx="5">
                  <c:v>64</c:v>
                </c:pt>
                <c:pt idx="6">
                  <c:v>59</c:v>
                </c:pt>
                <c:pt idx="7">
                  <c:v>71</c:v>
                </c:pt>
                <c:pt idx="8">
                  <c:v>114</c:v>
                </c:pt>
                <c:pt idx="9">
                  <c:v>123</c:v>
                </c:pt>
                <c:pt idx="10">
                  <c:v>154</c:v>
                </c:pt>
                <c:pt idx="11">
                  <c:v>135</c:v>
                </c:pt>
                <c:pt idx="12">
                  <c:v>154</c:v>
                </c:pt>
                <c:pt idx="13">
                  <c:v>136</c:v>
                </c:pt>
                <c:pt idx="14">
                  <c:v>164</c:v>
                </c:pt>
                <c:pt idx="15">
                  <c:v>151</c:v>
                </c:pt>
                <c:pt idx="16">
                  <c:v>163</c:v>
                </c:pt>
                <c:pt idx="17">
                  <c:v>146</c:v>
                </c:pt>
                <c:pt idx="18">
                  <c:v>160</c:v>
                </c:pt>
                <c:pt idx="19">
                  <c:v>160</c:v>
                </c:pt>
                <c:pt idx="20">
                  <c:v>132</c:v>
                </c:pt>
                <c:pt idx="21">
                  <c:v>158</c:v>
                </c:pt>
                <c:pt idx="22">
                  <c:v>149</c:v>
                </c:pt>
                <c:pt idx="23">
                  <c:v>139</c:v>
                </c:pt>
                <c:pt idx="24">
                  <c:v>197</c:v>
                </c:pt>
                <c:pt idx="25">
                  <c:v>172</c:v>
                </c:pt>
                <c:pt idx="26">
                  <c:v>191</c:v>
                </c:pt>
                <c:pt idx="27">
                  <c:v>213</c:v>
                </c:pt>
                <c:pt idx="28">
                  <c:v>184</c:v>
                </c:pt>
                <c:pt idx="29">
                  <c:v>160</c:v>
                </c:pt>
                <c:pt idx="30">
                  <c:v>177</c:v>
                </c:pt>
                <c:pt idx="31">
                  <c:v>182</c:v>
                </c:pt>
                <c:pt idx="32">
                  <c:v>155</c:v>
                </c:pt>
                <c:pt idx="33">
                  <c:v>198</c:v>
                </c:pt>
                <c:pt idx="34">
                  <c:v>168</c:v>
                </c:pt>
                <c:pt idx="35">
                  <c:v>157</c:v>
                </c:pt>
                <c:pt idx="36">
                  <c:v>164</c:v>
                </c:pt>
                <c:pt idx="37">
                  <c:v>140</c:v>
                </c:pt>
                <c:pt idx="38">
                  <c:v>84</c:v>
                </c:pt>
                <c:pt idx="39">
                  <c:v>11</c:v>
                </c:pt>
                <c:pt idx="40">
                  <c:v>21</c:v>
                </c:pt>
                <c:pt idx="41">
                  <c:v>58</c:v>
                </c:pt>
                <c:pt idx="42">
                  <c:v>50</c:v>
                </c:pt>
                <c:pt idx="43">
                  <c:v>68</c:v>
                </c:pt>
                <c:pt idx="44">
                  <c:v>75</c:v>
                </c:pt>
                <c:pt idx="45">
                  <c:v>72</c:v>
                </c:pt>
                <c:pt idx="46">
                  <c:v>47</c:v>
                </c:pt>
                <c:pt idx="47">
                  <c:v>43</c:v>
                </c:pt>
                <c:pt idx="48">
                  <c:v>30</c:v>
                </c:pt>
                <c:pt idx="49">
                  <c:v>29</c:v>
                </c:pt>
                <c:pt idx="50">
                  <c:v>38</c:v>
                </c:pt>
                <c:pt idx="51">
                  <c:v>36</c:v>
                </c:pt>
                <c:pt idx="52">
                  <c:v>28</c:v>
                </c:pt>
                <c:pt idx="53">
                  <c:v>28</c:v>
                </c:pt>
                <c:pt idx="54">
                  <c:v>38</c:v>
                </c:pt>
                <c:pt idx="55">
                  <c:v>24</c:v>
                </c:pt>
                <c:pt idx="56">
                  <c:v>22</c:v>
                </c:pt>
                <c:pt idx="57">
                  <c:v>14</c:v>
                </c:pt>
                <c:pt idx="58">
                  <c:v>22</c:v>
                </c:pt>
                <c:pt idx="59">
                  <c:v>18</c:v>
                </c:pt>
                <c:pt idx="60">
                  <c:v>20</c:v>
                </c:pt>
                <c:pt idx="61">
                  <c:v>16</c:v>
                </c:pt>
                <c:pt idx="62">
                  <c:v>30</c:v>
                </c:pt>
                <c:pt idx="63">
                  <c:v>12</c:v>
                </c:pt>
                <c:pt idx="6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16-43E9-A3ED-EC75B686B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8249008"/>
        <c:axId val="1318268976"/>
      </c:lineChart>
      <c:dateAx>
        <c:axId val="1318249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8268976"/>
        <c:crosses val="autoZero"/>
        <c:auto val="1"/>
        <c:lblOffset val="100"/>
        <c:baseTimeUnit val="months"/>
      </c:dateAx>
      <c:valAx>
        <c:axId val="1318268976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824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86B2-B6A3-42F4-86EC-F26669FF2DD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609B-7511-4838-8F6B-1FE42CDF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206D2-F65F-41AF-8DAD-1DFB7AAC1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324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6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1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7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3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9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206D2-F65F-41AF-8DAD-1DFB7AAC1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59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206D2-F65F-41AF-8DAD-1DFB7AAC1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6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co-occurring impact of COVID-19 makes it difficult to detect the true early effects of BM 110 on arrest patterns.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Nov 2020, however, the patterns for non-PCS arrests and PCS arrests have diverged.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Non-PCS arrests have rebounded, although not to pre-pandemic levels.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PCS arrests averaged around 1,250 from 2017-2019, only 165 PCS arrests were logged in April 2022. This represents a reduction of 87%.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2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06D2-F65F-41AF-8DAD-1DFB7AAC13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9900" y="2011363"/>
            <a:ext cx="7518400" cy="2387600"/>
          </a:xfrm>
        </p:spPr>
        <p:txBody>
          <a:bodyPr anchor="b"/>
          <a:lstStyle>
            <a:lvl1pPr algn="ctr">
              <a:defRPr sz="6000">
                <a:solidFill>
                  <a:srgbClr val="FBCF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9900" y="4491038"/>
            <a:ext cx="7518400" cy="8683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BCF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79900" y="6352143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spc="300" dirty="0">
                <a:solidFill>
                  <a:srgbClr val="FFCE33"/>
                </a:solidFill>
                <a:latin typeface="Calibri" panose="020F0502020204030204" pitchFamily="34" charset="0"/>
              </a:rPr>
              <a:t>CRIMINAL JUSTICE COMMISSION ∙ STATE OF OREGON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32888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rgbClr val="0F5171"/>
                </a:solidFill>
                <a:latin typeface="+mj-lt"/>
              </a:defRPr>
            </a:lvl1pPr>
          </a:lstStyle>
          <a:p>
            <a:fld id="{332FA519-6956-4FDC-AB1A-CB351B0EF2C5}" type="datetimeFigureOut">
              <a:rPr lang="en-US" smtClean="0"/>
              <a:t>8/5/2022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8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07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4208" y="6362700"/>
            <a:ext cx="12216207" cy="369332"/>
          </a:xfrm>
          <a:prstGeom prst="rect">
            <a:avLst/>
          </a:prstGeom>
          <a:solidFill>
            <a:srgbClr val="164F6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solidFill>
                  <a:srgbClr val="FFCE33"/>
                </a:solidFill>
                <a:latin typeface="Calibri" panose="020F0502020204030204" pitchFamily="34" charset="0"/>
              </a:rPr>
              <a:t>CRIMINAL JUSTICE COMMISSION ∙ STATE OF OREGON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3" y="244626"/>
            <a:ext cx="12214458" cy="13571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244626"/>
            <a:ext cx="10033000" cy="1395262"/>
          </a:xfrm>
        </p:spPr>
        <p:txBody>
          <a:bodyPr/>
          <a:lstStyle>
            <a:lvl1pPr>
              <a:defRPr baseline="0">
                <a:solidFill>
                  <a:srgbClr val="FBCF30"/>
                </a:solidFill>
              </a:defRPr>
            </a:lvl1pPr>
          </a:lstStyle>
          <a:p>
            <a:r>
              <a:rPr lang="en-US" dirty="0"/>
              <a:t>Slide Agenda Title Here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215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" y="3280996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3400" y="4402992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" y="552272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24600" y="215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324600" y="3280996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24600" y="4402992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24600" y="552272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33389" y="2043831"/>
            <a:ext cx="4100612" cy="80645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F51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Section Name Here and On Second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2" y="2135272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3175794"/>
            <a:ext cx="4100612" cy="80645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F51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Section Name Here and On Second Line If Needed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623" y="3267235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33388" y="4268943"/>
            <a:ext cx="4100612" cy="8064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0F5171"/>
                </a:solidFill>
              </a:defRPr>
            </a:lvl1pPr>
          </a:lstStyle>
          <a:p>
            <a:pPr lvl="0"/>
            <a:r>
              <a:rPr lang="en-US" dirty="0"/>
              <a:t>Insert Section Name Here and On Second Line If Needed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31811" y="4360384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33388" y="5398585"/>
            <a:ext cx="4100612" cy="80645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rgbClr val="0F5171"/>
                </a:solidFill>
              </a:defRPr>
            </a:lvl1pPr>
          </a:lstStyle>
          <a:p>
            <a:pPr lvl="0"/>
            <a:r>
              <a:rPr lang="en-US" dirty="0"/>
              <a:t>Insert Section Name Here and On Second Line If Needed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1811" y="5490026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40366" y="2052069"/>
            <a:ext cx="4100612" cy="80645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F51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Section Name Here and On Second Line If Needed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8789" y="2143510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026177" y="3184032"/>
            <a:ext cx="4100612" cy="80645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F51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Section Name Here and On Second Line If Needed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324600" y="3275473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40365" y="4277181"/>
            <a:ext cx="4100612" cy="8064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0F5171"/>
                </a:solidFill>
              </a:defRPr>
            </a:lvl1pPr>
          </a:lstStyle>
          <a:p>
            <a:pPr lvl="0"/>
            <a:r>
              <a:rPr lang="en-US" dirty="0"/>
              <a:t>Insert Section Name Here and On Second Line If Needed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338788" y="4368622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040365" y="5406823"/>
            <a:ext cx="4100612" cy="80645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rgbClr val="0F5171"/>
                </a:solidFill>
              </a:defRPr>
            </a:lvl1pPr>
          </a:lstStyle>
          <a:p>
            <a:pPr lvl="0"/>
            <a:r>
              <a:rPr lang="en-US" dirty="0"/>
              <a:t>Insert Section Name Here and On Second Line If Needed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338788" y="5498264"/>
            <a:ext cx="534988" cy="58420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rgbClr val="FBCF3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654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pos="3360">
          <p15:clr>
            <a:srgbClr val="FBAE40"/>
          </p15:clr>
        </p15:guide>
        <p15:guide id="4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3" y="244626"/>
            <a:ext cx="12214458" cy="1357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rgbClr val="17365D"/>
                </a:solidFill>
                <a:latin typeface="+mj-lt"/>
              </a:defRPr>
            </a:lvl1pPr>
            <a:lvl2pPr>
              <a:defRPr>
                <a:solidFill>
                  <a:srgbClr val="17365D"/>
                </a:solidFill>
                <a:latin typeface="+mj-lt"/>
              </a:defRPr>
            </a:lvl2pPr>
            <a:lvl3pPr>
              <a:defRPr>
                <a:solidFill>
                  <a:srgbClr val="17365D"/>
                </a:solidFill>
                <a:latin typeface="+mj-lt"/>
              </a:defRPr>
            </a:lvl3pPr>
            <a:lvl4pPr>
              <a:defRPr>
                <a:solidFill>
                  <a:srgbClr val="17365D"/>
                </a:solidFill>
                <a:latin typeface="+mj-lt"/>
              </a:defRPr>
            </a:lvl4pPr>
            <a:lvl5pPr>
              <a:defRPr>
                <a:solidFill>
                  <a:srgbClr val="17365D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4208" y="6362700"/>
            <a:ext cx="12216207" cy="369332"/>
          </a:xfrm>
          <a:prstGeom prst="rect">
            <a:avLst/>
          </a:prstGeom>
          <a:solidFill>
            <a:srgbClr val="164F6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solidFill>
                  <a:srgbClr val="FFCE33"/>
                </a:solidFill>
                <a:latin typeface="Calibri" panose="020F0502020204030204" pitchFamily="34" charset="0"/>
              </a:rPr>
              <a:t>CRIMINAL JUSTICE COMMISSION ∙ STATE OF OREGON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0200" y="244626"/>
            <a:ext cx="10033000" cy="1395262"/>
          </a:xfrm>
        </p:spPr>
        <p:txBody>
          <a:bodyPr/>
          <a:lstStyle>
            <a:lvl1pPr>
              <a:defRPr>
                <a:solidFill>
                  <a:srgbClr val="FBCF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5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3" y="244626"/>
            <a:ext cx="12214458" cy="1357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4208" y="6362700"/>
            <a:ext cx="12216207" cy="369332"/>
          </a:xfrm>
          <a:prstGeom prst="rect">
            <a:avLst/>
          </a:prstGeom>
          <a:solidFill>
            <a:srgbClr val="164F6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solidFill>
                  <a:srgbClr val="FFCE33"/>
                </a:solidFill>
                <a:latin typeface="Calibri" panose="020F0502020204030204" pitchFamily="34" charset="0"/>
              </a:rPr>
              <a:t>CRIMINAL JUSTICE COMMISSION ∙ STATE OF OREGON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0200" y="244626"/>
            <a:ext cx="10033000" cy="1395262"/>
          </a:xfrm>
        </p:spPr>
        <p:txBody>
          <a:bodyPr/>
          <a:lstStyle>
            <a:lvl1pPr>
              <a:defRPr>
                <a:solidFill>
                  <a:srgbClr val="FBCF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4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51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51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3" y="244626"/>
            <a:ext cx="12214458" cy="13571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4208" y="6362700"/>
            <a:ext cx="12216207" cy="369332"/>
          </a:xfrm>
          <a:prstGeom prst="rect">
            <a:avLst/>
          </a:prstGeom>
          <a:solidFill>
            <a:srgbClr val="164F6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solidFill>
                  <a:srgbClr val="FFCE33"/>
                </a:solidFill>
                <a:latin typeface="Calibri" panose="020F0502020204030204" pitchFamily="34" charset="0"/>
              </a:rPr>
              <a:t>CRIMINAL JUSTICE COMMISSION ∙ STATE OF OREGON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0200" y="244626"/>
            <a:ext cx="10033000" cy="1395262"/>
          </a:xfrm>
        </p:spPr>
        <p:txBody>
          <a:bodyPr/>
          <a:lstStyle>
            <a:lvl1pPr>
              <a:defRPr>
                <a:solidFill>
                  <a:srgbClr val="FBCF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4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3" y="244626"/>
            <a:ext cx="12214458" cy="13571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4208" y="6362700"/>
            <a:ext cx="12216207" cy="369332"/>
          </a:xfrm>
          <a:prstGeom prst="rect">
            <a:avLst/>
          </a:prstGeom>
          <a:solidFill>
            <a:srgbClr val="164F6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solidFill>
                  <a:srgbClr val="FFCE33"/>
                </a:solidFill>
                <a:latin typeface="Calibri" panose="020F0502020204030204" pitchFamily="34" charset="0"/>
              </a:rPr>
              <a:t>CRIMINAL JUSTICE COMMISSION ∙ STATE OF OREGON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0200" y="244626"/>
            <a:ext cx="10033000" cy="1395262"/>
          </a:xfrm>
        </p:spPr>
        <p:txBody>
          <a:bodyPr/>
          <a:lstStyle>
            <a:lvl1pPr>
              <a:defRPr>
                <a:solidFill>
                  <a:srgbClr val="FBCF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8" b="20081"/>
          <a:stretch/>
        </p:blipFill>
        <p:spPr>
          <a:xfrm>
            <a:off x="-76199" y="198100"/>
            <a:ext cx="4848224" cy="1940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419100"/>
            <a:ext cx="2654301" cy="1498600"/>
          </a:xfrm>
        </p:spPr>
        <p:txBody>
          <a:bodyPr anchor="b"/>
          <a:lstStyle>
            <a:lvl1pPr>
              <a:defRPr sz="3200">
                <a:solidFill>
                  <a:srgbClr val="FBCF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3932237" cy="3557588"/>
          </a:xfrm>
        </p:spPr>
        <p:txBody>
          <a:bodyPr/>
          <a:lstStyle>
            <a:lvl1pPr marL="0" indent="0">
              <a:buNone/>
              <a:defRPr sz="1600">
                <a:solidFill>
                  <a:srgbClr val="0F517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4208" y="6362700"/>
            <a:ext cx="12216207" cy="369332"/>
          </a:xfrm>
          <a:prstGeom prst="rect">
            <a:avLst/>
          </a:prstGeom>
          <a:solidFill>
            <a:srgbClr val="164F6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solidFill>
                  <a:srgbClr val="FFCE33"/>
                </a:solidFill>
                <a:latin typeface="Calibri" panose="020F0502020204030204" pitchFamily="34" charset="0"/>
              </a:rPr>
              <a:t>CRIMINAL JUSTICE COMMISSION ∙ STATE OF OREGON</a:t>
            </a:r>
          </a:p>
        </p:txBody>
      </p:sp>
    </p:spTree>
    <p:extLst>
      <p:ext uri="{BB962C8B-B14F-4D97-AF65-F5344CB8AC3E}">
        <p14:creationId xmlns:p14="http://schemas.microsoft.com/office/powerpoint/2010/main" val="199417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3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73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96">
          <p15:clr>
            <a:srgbClr val="F26B43"/>
          </p15:clr>
        </p15:guide>
        <p15:guide id="3" orient="horz" pos="144">
          <p15:clr>
            <a:srgbClr val="F26B43"/>
          </p15:clr>
        </p15:guide>
        <p15:guide id="4" pos="75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8E35-83B0-4872-9FC4-2B823B9B6C2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83F9-42F8-4DB8-8A03-E8CFE8311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389" y="1422029"/>
            <a:ext cx="10180320" cy="2406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+mn-lt"/>
                <a:cs typeface="Times New Roman" panose="02020603050405020304" pitchFamily="18" charset="0"/>
              </a:rPr>
              <a:t>Impact of Oregon’s Drug Decriminalization on the Oregon Sentencing Guidelines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16" y="763398"/>
            <a:ext cx="1459684" cy="1552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1" y="214351"/>
            <a:ext cx="1818096" cy="1818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8372" y="4968468"/>
            <a:ext cx="4515440" cy="118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buClr>
                <a:srgbClr val="0F5171"/>
              </a:buClr>
            </a:pP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>
              <a:buClr>
                <a:srgbClr val="0F5171"/>
              </a:buClr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Chris Campbell, Ph.D.</a:t>
            </a:r>
          </a:p>
          <a:p>
            <a:pPr algn="r">
              <a:buClr>
                <a:srgbClr val="0F5171"/>
              </a:buClr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Criminology &amp; Criminal Justice</a:t>
            </a:r>
          </a:p>
          <a:p>
            <a:pPr algn="r">
              <a:buClr>
                <a:srgbClr val="0F5171"/>
              </a:buClr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Portland State University</a:t>
            </a:r>
          </a:p>
          <a:p>
            <a:pPr>
              <a:buClr>
                <a:srgbClr val="0F5171"/>
              </a:buClr>
            </a:pPr>
            <a:endParaRPr lang="en-US" dirty="0">
              <a:solidFill>
                <a:srgbClr val="0F517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05550"/>
            <a:ext cx="12192000" cy="561735"/>
            <a:chOff x="0" y="6305550"/>
            <a:chExt cx="12192000" cy="561735"/>
          </a:xfrm>
        </p:grpSpPr>
        <p:sp>
          <p:nvSpPr>
            <p:cNvPr id="9" name="Rectangle 8"/>
            <p:cNvSpPr/>
            <p:nvPr/>
          </p:nvSpPr>
          <p:spPr>
            <a:xfrm>
              <a:off x="0" y="6305550"/>
              <a:ext cx="12192000" cy="552450"/>
            </a:xfrm>
            <a:prstGeom prst="rect">
              <a:avLst/>
            </a:prstGeom>
            <a:solidFill>
              <a:srgbClr val="164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427469"/>
              <a:ext cx="12192000" cy="85725"/>
            </a:xfrm>
            <a:prstGeom prst="rect">
              <a:avLst/>
            </a:prstGeom>
            <a:solidFill>
              <a:srgbClr val="FFC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497953"/>
              <a:ext cx="12192000" cy="369332"/>
            </a:xfrm>
            <a:prstGeom prst="rect">
              <a:avLst/>
            </a:prstGeom>
            <a:solidFill>
              <a:srgbClr val="164F6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rgbClr val="FFCE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CRIMINAL JUSTICE COMMISSION ∙ STATE OF OREGON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150869" y="3828681"/>
            <a:ext cx="10149840" cy="0"/>
          </a:xfrm>
          <a:prstGeom prst="line">
            <a:avLst/>
          </a:prstGeom>
          <a:ln w="12700">
            <a:solidFill>
              <a:srgbClr val="004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592025A-A546-485F-9422-2E8386899AD7}"/>
              </a:ext>
            </a:extLst>
          </p:cNvPr>
          <p:cNvSpPr/>
          <p:nvPr/>
        </p:nvSpPr>
        <p:spPr>
          <a:xfrm>
            <a:off x="211341" y="5192393"/>
            <a:ext cx="4515440" cy="95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0F5171"/>
              </a:buClr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Kelly Officer</a:t>
            </a:r>
          </a:p>
          <a:p>
            <a:pPr>
              <a:buClr>
                <a:srgbClr val="0F5171"/>
              </a:buClr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Research Director</a:t>
            </a:r>
          </a:p>
          <a:p>
            <a:pPr>
              <a:buClr>
                <a:srgbClr val="0F5171"/>
              </a:buClr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Oregon Criminal Justice Commission</a:t>
            </a:r>
          </a:p>
          <a:p>
            <a:pPr>
              <a:buClr>
                <a:srgbClr val="0F5171"/>
              </a:buClr>
            </a:pPr>
            <a:endParaRPr lang="en-US" dirty="0">
              <a:solidFill>
                <a:srgbClr val="0F517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33814F-0DCC-4969-809C-6B60371F8900}"/>
              </a:ext>
            </a:extLst>
          </p:cNvPr>
          <p:cNvSpPr txBox="1">
            <a:spLocks/>
          </p:cNvSpPr>
          <p:nvPr/>
        </p:nvSpPr>
        <p:spPr>
          <a:xfrm>
            <a:off x="1150869" y="2539538"/>
            <a:ext cx="10180320" cy="24066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+mn-lt"/>
                <a:cs typeface="Times New Roman" panose="02020603050405020304" pitchFamily="18" charset="0"/>
              </a:rPr>
              <a:t>2022 NASC Annual Conference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+mn-lt"/>
                <a:cs typeface="Times New Roman" panose="02020603050405020304" pitchFamily="18" charset="0"/>
              </a:rPr>
              <a:t>August 9, 2022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9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17200" y="1825625"/>
            <a:ext cx="5284296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Walking the Grid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When considering the impacts of BM 110, we need to consider walking the criminal history segment.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PCS charges, even before 2017 defelonization, can only impact those columns that encompass </a:t>
            </a:r>
            <a:r>
              <a:rPr lang="en-US" sz="1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non-person</a:t>
            </a:r>
            <a:r>
              <a:rPr lang="en-US" sz="1600" i="1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offenses and </a:t>
            </a:r>
            <a:r>
              <a:rPr lang="en-US" sz="1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Class A misdemeanors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Possible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 Criminal History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C76EB-CDE5-47F3-AFE7-DCE11639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6" t="10818" r="602" b="80466"/>
          <a:stretch/>
        </p:blipFill>
        <p:spPr>
          <a:xfrm>
            <a:off x="1962174" y="2247908"/>
            <a:ext cx="3512628" cy="40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9FA29-4739-4D3E-AB18-9BB0CB320B32}"/>
              </a:ext>
            </a:extLst>
          </p:cNvPr>
          <p:cNvSpPr txBox="1"/>
          <p:nvPr/>
        </p:nvSpPr>
        <p:spPr>
          <a:xfrm>
            <a:off x="2831642" y="1711489"/>
            <a:ext cx="1773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Criminal history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B883D6F0-63DC-43AA-9C5E-5F871D07B952}"/>
              </a:ext>
            </a:extLst>
          </p:cNvPr>
          <p:cNvSpPr/>
          <p:nvPr/>
        </p:nvSpPr>
        <p:spPr>
          <a:xfrm rot="16200000" flipH="1">
            <a:off x="791129" y="1799674"/>
            <a:ext cx="570423" cy="1771673"/>
          </a:xfrm>
          <a:prstGeom prst="bentArrow">
            <a:avLst>
              <a:gd name="adj1" fmla="val 19696"/>
              <a:gd name="adj2" fmla="val 25000"/>
              <a:gd name="adj3" fmla="val 2323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16571"/>
              </p:ext>
            </p:extLst>
          </p:nvPr>
        </p:nvGraphicFramePr>
        <p:xfrm>
          <a:off x="88900" y="2983421"/>
          <a:ext cx="642620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2873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923327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</a:tblGrid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 or more person felonies over lifetime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person felonies </a:t>
                      </a:r>
                      <a:r>
                        <a:rPr lang="en-US" b="0" dirty="0"/>
                        <a:t>over lifetime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person felony, and 1 or more </a:t>
                      </a:r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non-person</a:t>
                      </a:r>
                      <a:r>
                        <a:rPr lang="en-US" dirty="0"/>
                        <a:t>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person felony, but no non-person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or more </a:t>
                      </a:r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non-person</a:t>
                      </a:r>
                      <a:r>
                        <a:rPr lang="en-US" dirty="0"/>
                        <a:t> felonies, but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or 3 </a:t>
                      </a:r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non-person</a:t>
                      </a:r>
                      <a:r>
                        <a:rPr lang="en-US" dirty="0"/>
                        <a:t> felonies, but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 or more </a:t>
                      </a:r>
                      <a:r>
                        <a:rPr lang="en-US" b="1" i="1" dirty="0"/>
                        <a:t>Class A </a:t>
                      </a:r>
                      <a:r>
                        <a:rPr lang="en-US" b="1" i="1" dirty="0" err="1"/>
                        <a:t>misd</a:t>
                      </a:r>
                      <a:r>
                        <a:rPr lang="en-US" dirty="0"/>
                        <a:t>. or 1</a:t>
                      </a:r>
                      <a:r>
                        <a:rPr lang="en-US" b="1" i="1" dirty="0"/>
                        <a:t> non-person </a:t>
                      </a:r>
                      <a:r>
                        <a:rPr lang="en-US" dirty="0"/>
                        <a:t>felony; and no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more than 3 </a:t>
                      </a:r>
                      <a:r>
                        <a:rPr lang="en-US" b="1" i="1" dirty="0"/>
                        <a:t>non-person</a:t>
                      </a:r>
                      <a:r>
                        <a:rPr lang="en-US" dirty="0"/>
                        <a:t> felonies, and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No felony or Class A misdemeanors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17200" y="1825625"/>
            <a:ext cx="5284296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Walking the Grid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When considering the impacts of BM 110, we need to consider walking the criminal history segment.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PCS charges, even before 2017 defelonization, can only impact those columns that encompass </a:t>
            </a:r>
            <a:r>
              <a:rPr lang="en-US" sz="1600" i="1" dirty="0">
                <a:solidFill>
                  <a:schemeClr val="bg1"/>
                </a:solidFill>
                <a:cs typeface="Times New Roman" panose="02020603050405020304" pitchFamily="18" charset="0"/>
              </a:rPr>
              <a:t>non-person</a:t>
            </a:r>
            <a:r>
              <a:rPr lang="en-US" sz="1600" i="1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offenses and </a:t>
            </a:r>
            <a:r>
              <a:rPr lang="en-US" sz="1600" i="1" dirty="0">
                <a:solidFill>
                  <a:schemeClr val="bg1"/>
                </a:solidFill>
                <a:cs typeface="Times New Roman" panose="02020603050405020304" pitchFamily="18" charset="0"/>
              </a:rPr>
              <a:t>Class A misdemeanors</a:t>
            </a: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pPr marL="1143000" lvl="4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Prior to 2017 </a:t>
            </a: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Defelonization</a:t>
            </a:r>
          </a:p>
          <a:p>
            <a:pPr marL="1600200" lvl="5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1 PCS felony</a:t>
            </a:r>
            <a:r>
              <a:rPr lang="en-US" sz="1600" b="1" dirty="0">
                <a:solidFill>
                  <a:srgbClr val="324E70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on record could feasibly move any presumptive column left by one </a:t>
            </a:r>
          </a:p>
          <a:p>
            <a:pPr marL="1600200" lvl="5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E.g., From I to H </a:t>
            </a:r>
          </a:p>
          <a:p>
            <a:pPr marL="2057400" lvl="6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Between 6 months in jail and 122 months in prison</a:t>
            </a:r>
          </a:p>
          <a:p>
            <a:pPr marL="1600200" lvl="5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E.g., From E to C</a:t>
            </a:r>
          </a:p>
          <a:p>
            <a:pPr marL="2057400" lvl="6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Between 6 months in jail and 178 months in prison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Possible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 Criminal History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C76EB-CDE5-47F3-AFE7-DCE11639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6" t="10818" r="602" b="80466"/>
          <a:stretch/>
        </p:blipFill>
        <p:spPr>
          <a:xfrm>
            <a:off x="1962174" y="2247908"/>
            <a:ext cx="3512628" cy="40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9FA29-4739-4D3E-AB18-9BB0CB320B32}"/>
              </a:ext>
            </a:extLst>
          </p:cNvPr>
          <p:cNvSpPr txBox="1"/>
          <p:nvPr/>
        </p:nvSpPr>
        <p:spPr>
          <a:xfrm>
            <a:off x="2831642" y="1711489"/>
            <a:ext cx="1773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Criminal history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B883D6F0-63DC-43AA-9C5E-5F871D07B952}"/>
              </a:ext>
            </a:extLst>
          </p:cNvPr>
          <p:cNvSpPr/>
          <p:nvPr/>
        </p:nvSpPr>
        <p:spPr>
          <a:xfrm rot="16200000" flipH="1">
            <a:off x="791129" y="1799674"/>
            <a:ext cx="570423" cy="1771673"/>
          </a:xfrm>
          <a:prstGeom prst="bentArrow">
            <a:avLst>
              <a:gd name="adj1" fmla="val 19696"/>
              <a:gd name="adj2" fmla="val 25000"/>
              <a:gd name="adj3" fmla="val 2323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05052"/>
              </p:ext>
            </p:extLst>
          </p:nvPr>
        </p:nvGraphicFramePr>
        <p:xfrm>
          <a:off x="88900" y="2983421"/>
          <a:ext cx="642620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2873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923327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</a:tblGrid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 or more person felonies over lifetime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person felonies </a:t>
                      </a:r>
                      <a:r>
                        <a:rPr lang="en-US" b="0" dirty="0"/>
                        <a:t>over lifetime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person felony, and 1 or more </a:t>
                      </a:r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non-person</a:t>
                      </a:r>
                      <a:r>
                        <a:rPr lang="en-US" dirty="0"/>
                        <a:t>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person felony, but no non-person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or more </a:t>
                      </a:r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non-person</a:t>
                      </a:r>
                      <a:r>
                        <a:rPr lang="en-US" dirty="0"/>
                        <a:t>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felonies</a:t>
                      </a:r>
                      <a:r>
                        <a:rPr lang="en-US" dirty="0"/>
                        <a:t>, but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or 3 </a:t>
                      </a:r>
                      <a:r>
                        <a:rPr lang="en-US" b="1" i="1" dirty="0">
                          <a:solidFill>
                            <a:schemeClr val="bg1"/>
                          </a:solidFill>
                        </a:rPr>
                        <a:t>non-person</a:t>
                      </a:r>
                      <a:r>
                        <a:rPr lang="en-US" dirty="0"/>
                        <a:t>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felonies</a:t>
                      </a:r>
                      <a:r>
                        <a:rPr lang="en-US" dirty="0"/>
                        <a:t>, but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 or more </a:t>
                      </a:r>
                      <a:r>
                        <a:rPr lang="en-US" b="1" i="1" dirty="0"/>
                        <a:t>Class A </a:t>
                      </a:r>
                      <a:r>
                        <a:rPr lang="en-US" b="1" i="1" dirty="0" err="1"/>
                        <a:t>misd</a:t>
                      </a:r>
                      <a:r>
                        <a:rPr lang="en-US" dirty="0"/>
                        <a:t>. or 1</a:t>
                      </a:r>
                      <a:r>
                        <a:rPr lang="en-US" b="1" i="1" dirty="0"/>
                        <a:t> non-person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felony</a:t>
                      </a:r>
                      <a:r>
                        <a:rPr lang="en-US" dirty="0"/>
                        <a:t>; and no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more than 3 </a:t>
                      </a:r>
                      <a:r>
                        <a:rPr lang="en-US" b="1" i="1" dirty="0"/>
                        <a:t>non-person</a:t>
                      </a:r>
                      <a:r>
                        <a:rPr lang="en-US" dirty="0"/>
                        <a:t>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felonies</a:t>
                      </a:r>
                      <a:r>
                        <a:rPr lang="en-US" dirty="0"/>
                        <a:t>, and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No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felony</a:t>
                      </a:r>
                      <a:r>
                        <a:rPr lang="en-US" b="1" i="1" dirty="0"/>
                        <a:t> or Class A misdemeanors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88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17200" y="1825625"/>
            <a:ext cx="5284296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Walking the Grid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When considering the impacts of BM 110, we need to consider walking the criminal history segment.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PCS charges, even before 2017 defelonization, can only impact those columns that encompass </a:t>
            </a:r>
            <a:r>
              <a:rPr lang="en-US" sz="1600" i="1" dirty="0">
                <a:solidFill>
                  <a:schemeClr val="bg1"/>
                </a:solidFill>
                <a:cs typeface="Times New Roman" panose="02020603050405020304" pitchFamily="18" charset="0"/>
              </a:rPr>
              <a:t>non-person</a:t>
            </a:r>
            <a:r>
              <a:rPr lang="en-US" sz="1600" i="1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offenses and </a:t>
            </a:r>
            <a:r>
              <a:rPr lang="en-US" sz="1600" i="1" dirty="0">
                <a:solidFill>
                  <a:schemeClr val="bg1"/>
                </a:solidFill>
                <a:cs typeface="Times New Roman" panose="02020603050405020304" pitchFamily="18" charset="0"/>
              </a:rPr>
              <a:t>Class A misdemeanors</a:t>
            </a: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pPr marL="1143000" lvl="4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Since defelonization</a:t>
            </a:r>
          </a:p>
          <a:p>
            <a:pPr marL="1600200" lvl="5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1 PCS misdemeanor </a:t>
            </a: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on record could feasibly move any presumptive column left by one </a:t>
            </a:r>
          </a:p>
          <a:p>
            <a:pPr marL="1600200" lvl="5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E.g., From I to H </a:t>
            </a:r>
          </a:p>
          <a:p>
            <a:pPr marL="2057400" lvl="6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Between 6 months in jail and 122 months in prison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Theoretically, BM 110 will not result in </a:t>
            </a:r>
            <a:r>
              <a:rPr lang="en-US" sz="1600" i="1" dirty="0">
                <a:solidFill>
                  <a:srgbClr val="324E70"/>
                </a:solidFill>
                <a:cs typeface="Times New Roman" panose="02020603050405020304" pitchFamily="18" charset="0"/>
              </a:rPr>
              <a:t>any </a:t>
            </a: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grid walking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Possible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 Criminal History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C76EB-CDE5-47F3-AFE7-DCE11639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6" t="10818" r="602" b="80466"/>
          <a:stretch/>
        </p:blipFill>
        <p:spPr>
          <a:xfrm>
            <a:off x="1962174" y="2247908"/>
            <a:ext cx="3512628" cy="40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9FA29-4739-4D3E-AB18-9BB0CB320B32}"/>
              </a:ext>
            </a:extLst>
          </p:cNvPr>
          <p:cNvSpPr txBox="1"/>
          <p:nvPr/>
        </p:nvSpPr>
        <p:spPr>
          <a:xfrm>
            <a:off x="2831642" y="1711489"/>
            <a:ext cx="1773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Criminal history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B883D6F0-63DC-43AA-9C5E-5F871D07B952}"/>
              </a:ext>
            </a:extLst>
          </p:cNvPr>
          <p:cNvSpPr/>
          <p:nvPr/>
        </p:nvSpPr>
        <p:spPr>
          <a:xfrm rot="16200000" flipH="1">
            <a:off x="791129" y="1799674"/>
            <a:ext cx="570423" cy="1771673"/>
          </a:xfrm>
          <a:prstGeom prst="bentArrow">
            <a:avLst>
              <a:gd name="adj1" fmla="val 19696"/>
              <a:gd name="adj2" fmla="val 25000"/>
              <a:gd name="adj3" fmla="val 2323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51965"/>
              </p:ext>
            </p:extLst>
          </p:nvPr>
        </p:nvGraphicFramePr>
        <p:xfrm>
          <a:off x="88900" y="2983421"/>
          <a:ext cx="642620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2873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923327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</a:tblGrid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 or more person felonies over lifetime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person felonies </a:t>
                      </a:r>
                      <a:r>
                        <a:rPr lang="en-US" b="0" dirty="0"/>
                        <a:t>over lifetime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person felony, and 1 or more </a:t>
                      </a: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non-person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person felony, but no non-person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or more </a:t>
                      </a: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non-person felonies</a:t>
                      </a:r>
                      <a:r>
                        <a:rPr lang="en-US" dirty="0"/>
                        <a:t>, but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or 3 </a:t>
                      </a: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non-person felonies</a:t>
                      </a:r>
                      <a:r>
                        <a:rPr lang="en-US" dirty="0"/>
                        <a:t>, but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 or more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Class A </a:t>
                      </a:r>
                      <a:r>
                        <a:rPr lang="en-US" b="1" i="1" dirty="0" err="1">
                          <a:solidFill>
                            <a:srgbClr val="C00000"/>
                          </a:solidFill>
                        </a:rPr>
                        <a:t>misd</a:t>
                      </a:r>
                      <a:r>
                        <a:rPr lang="en-US" dirty="0"/>
                        <a:t>. or 1</a:t>
                      </a:r>
                      <a:r>
                        <a:rPr lang="en-US" b="1" i="1" dirty="0"/>
                        <a:t> </a:t>
                      </a: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non-person felony</a:t>
                      </a:r>
                      <a:r>
                        <a:rPr lang="en-US" dirty="0"/>
                        <a:t>; and no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more than 3 </a:t>
                      </a: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non-person felonies</a:t>
                      </a:r>
                      <a:r>
                        <a:rPr lang="en-US" dirty="0"/>
                        <a:t>, and no person felony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No </a:t>
                      </a: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felony</a:t>
                      </a:r>
                      <a:r>
                        <a:rPr lang="en-US" b="0" i="0" dirty="0"/>
                        <a:t> or </a:t>
                      </a: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Class A misdemeanors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553200" y="1825625"/>
            <a:ext cx="5448296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Simulating Retroactively Nullifying PCS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Central Question</a:t>
            </a:r>
          </a:p>
          <a:p>
            <a:pPr marL="457200" lvl="2" indent="0" algn="ctr">
              <a:buClr>
                <a:srgbClr val="00486C"/>
              </a:buClr>
              <a:buNone/>
            </a:pPr>
            <a:r>
              <a:rPr lang="en-US" sz="1800" i="1" dirty="0">
                <a:cs typeface="Times New Roman" panose="02020603050405020304" pitchFamily="18" charset="0"/>
              </a:rPr>
              <a:t>Where would a defendant fall on the presumptive grid if PCS convictions were removed? </a:t>
            </a:r>
          </a:p>
          <a:p>
            <a:pPr marL="457200" lvl="2" indent="0" algn="ctr">
              <a:buClr>
                <a:srgbClr val="00486C"/>
              </a:buClr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Data from Department of Corrections 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Convicted between 2010-2017: Height of PCS charging</a:t>
            </a:r>
            <a:endParaRPr lang="en-US" sz="1400" dirty="0">
              <a:solidFill>
                <a:srgbClr val="324E70"/>
              </a:solidFill>
              <a:cs typeface="Times New Roman" panose="02020603050405020304" pitchFamily="18" charset="0"/>
            </a:endParaRP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Sentenced to incarceration: Longest criminal history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N = 24,451 individuals</a:t>
            </a:r>
          </a:p>
          <a:p>
            <a:pPr marL="1143000" lvl="4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7,743 (31.7%) had 1 or more misdemeanor or felony convictions for PCS</a:t>
            </a:r>
          </a:p>
          <a:p>
            <a:pPr marL="1600200" lvl="5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cs typeface="Times New Roman" panose="02020603050405020304" pitchFamily="18" charset="0"/>
              </a:rPr>
              <a:t>4,308 (55.6%) of those with PCS convictions had only one in their history</a:t>
            </a:r>
          </a:p>
          <a:p>
            <a:pPr marL="1143000" lvl="4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281 (1.2%) had PCS as most serious index offense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Simulated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 Criminal History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76948"/>
              </p:ext>
            </p:extLst>
          </p:nvPr>
        </p:nvGraphicFramePr>
        <p:xfrm>
          <a:off x="190504" y="1809558"/>
          <a:ext cx="6298039" cy="43515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1521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1865506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  <a:gridCol w="1865506">
                  <a:extLst>
                    <a:ext uri="{9D8B030D-6E8A-4147-A177-3AD203B41FA5}">
                      <a16:colId xmlns:a16="http://schemas.microsoft.com/office/drawing/2014/main" val="930287026"/>
                    </a:ext>
                  </a:extLst>
                </a:gridCol>
                <a:gridCol w="1865506">
                  <a:extLst>
                    <a:ext uri="{9D8B030D-6E8A-4147-A177-3AD203B41FA5}">
                      <a16:colId xmlns:a16="http://schemas.microsoft.com/office/drawing/2014/main" val="561879830"/>
                    </a:ext>
                  </a:extLst>
                </a:gridCol>
              </a:tblGrid>
              <a:tr h="639888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324E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</a:rPr>
                        <a:t>Without PCS History</a:t>
                      </a:r>
                    </a:p>
                  </a:txBody>
                  <a:tcPr anchor="ctr">
                    <a:solidFill>
                      <a:srgbClr val="324E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</a:rPr>
                        <a:t>With PCS History</a:t>
                      </a:r>
                    </a:p>
                  </a:txBody>
                  <a:tcPr anchor="ctr">
                    <a:solidFill>
                      <a:srgbClr val="324E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</a:rPr>
                        <a:t>PCS Most Serious Index</a:t>
                      </a:r>
                    </a:p>
                  </a:txBody>
                  <a:tcPr anchor="ctr">
                    <a:solidFill>
                      <a:srgbClr val="324E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74386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2.6%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3.0%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1.1%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3.0%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12.8%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20.2%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16.0%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30.3%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16.6%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32.7%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38.0%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45.2%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40.2%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7.6%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16.0%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9.6%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0.8%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0.0%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  <a:tr h="3711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bg1"/>
                          </a:solidFill>
                        </a:rPr>
                        <a:t>16,668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7,743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27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60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628239" y="2029522"/>
            <a:ext cx="5448296" cy="4118536"/>
          </a:xfrm>
        </p:spPr>
        <p:txBody>
          <a:bodyPr>
            <a:noAutofit/>
          </a:bodyPr>
          <a:lstStyle/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Central Question</a:t>
            </a:r>
          </a:p>
          <a:p>
            <a:pPr marL="457200" lvl="2" indent="0" algn="ctr">
              <a:buClr>
                <a:srgbClr val="00486C"/>
              </a:buClr>
              <a:buNone/>
            </a:pPr>
            <a:r>
              <a:rPr lang="en-US" sz="1800" i="1" dirty="0">
                <a:cs typeface="Times New Roman" panose="02020603050405020304" pitchFamily="18" charset="0"/>
              </a:rPr>
              <a:t>Where would a defendant fall on the presumptive grid if PCS convictions were removed? </a:t>
            </a:r>
          </a:p>
          <a:p>
            <a:pPr marL="457200" lvl="2" indent="0" algn="ctr">
              <a:buClr>
                <a:srgbClr val="00486C"/>
              </a:buClr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This table shows what percent of the current grid placement would fall along the simulated, retroactive grid.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Simulated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 Criminal History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5361"/>
              </p:ext>
            </p:extLst>
          </p:nvPr>
        </p:nvGraphicFramePr>
        <p:xfrm>
          <a:off x="-1" y="1605960"/>
          <a:ext cx="6467705" cy="4761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807">
                  <a:extLst>
                    <a:ext uri="{9D8B030D-6E8A-4147-A177-3AD203B41FA5}">
                      <a16:colId xmlns:a16="http://schemas.microsoft.com/office/drawing/2014/main" val="2061714534"/>
                    </a:ext>
                  </a:extLst>
                </a:gridCol>
                <a:gridCol w="680811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930287026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561879830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70441124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72502221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81531206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9885733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347289757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33974961"/>
                    </a:ext>
                  </a:extLst>
                </a:gridCol>
              </a:tblGrid>
              <a:tr h="39678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 = </a:t>
                      </a:r>
                      <a:r>
                        <a:rPr lang="en-US" sz="1800" b="0" dirty="0">
                          <a:cs typeface="Times New Roman" panose="02020603050405020304" pitchFamily="18" charset="0"/>
                        </a:rPr>
                        <a:t>7,743</a:t>
                      </a:r>
                      <a:endParaRPr lang="en-US" b="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 of Current Grid Column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2167849"/>
                  </a:ext>
                </a:extLst>
              </a:tr>
              <a:tr h="396782">
                <a:tc gridSpan="2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1921911"/>
                  </a:ext>
                </a:extLst>
              </a:tr>
              <a:tr h="396782">
                <a:tc rowSpan="10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Sim.</a:t>
                      </a:r>
                    </a:p>
                    <a:p>
                      <a:pPr algn="ctr"/>
                      <a:r>
                        <a:rPr lang="en-US" b="1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80.8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44.9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71.5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596725"/>
                  </a:ext>
                </a:extLst>
              </a:tr>
            </a:tbl>
          </a:graphicData>
        </a:graphic>
      </p:graphicFrame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CCC9585-A1D4-46C8-8866-B063558E3C5A}"/>
              </a:ext>
            </a:extLst>
          </p:cNvPr>
          <p:cNvSpPr txBox="1">
            <a:spLocks/>
          </p:cNvSpPr>
          <p:nvPr/>
        </p:nvSpPr>
        <p:spPr>
          <a:xfrm>
            <a:off x="6479829" y="1606435"/>
            <a:ext cx="5712171" cy="518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Simulating Retroactively Nullifying PCS</a:t>
            </a:r>
          </a:p>
        </p:txBody>
      </p:sp>
    </p:spTree>
    <p:extLst>
      <p:ext uri="{BB962C8B-B14F-4D97-AF65-F5344CB8AC3E}">
        <p14:creationId xmlns:p14="http://schemas.microsoft.com/office/powerpoint/2010/main" val="395482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628239" y="2007871"/>
            <a:ext cx="5448296" cy="4140186"/>
          </a:xfrm>
        </p:spPr>
        <p:txBody>
          <a:bodyPr>
            <a:noAutofit/>
          </a:bodyPr>
          <a:lstStyle/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19.2% of those who were listed as a C history, would be downgraded to D</a:t>
            </a:r>
          </a:p>
          <a:p>
            <a:pPr marL="0" lvl="2" indent="0">
              <a:buClr>
                <a:srgbClr val="00486C"/>
              </a:buClr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Assuming the most severe index offense (severity=11), the prior sentence minimum (178 months) would now be the maximum (177mo)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Simulated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Findings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65240"/>
              </p:ext>
            </p:extLst>
          </p:nvPr>
        </p:nvGraphicFramePr>
        <p:xfrm>
          <a:off x="-1" y="1605960"/>
          <a:ext cx="6467705" cy="4761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807">
                  <a:extLst>
                    <a:ext uri="{9D8B030D-6E8A-4147-A177-3AD203B41FA5}">
                      <a16:colId xmlns:a16="http://schemas.microsoft.com/office/drawing/2014/main" val="2061714534"/>
                    </a:ext>
                  </a:extLst>
                </a:gridCol>
                <a:gridCol w="680811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930287026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561879830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70441124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72502221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81531206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9885733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347289757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33974961"/>
                    </a:ext>
                  </a:extLst>
                </a:gridCol>
              </a:tblGrid>
              <a:tr h="39678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 = </a:t>
                      </a:r>
                      <a:r>
                        <a:rPr lang="en-US" sz="1800" b="0" dirty="0">
                          <a:cs typeface="Times New Roman" panose="02020603050405020304" pitchFamily="18" charset="0"/>
                        </a:rPr>
                        <a:t>7,743</a:t>
                      </a:r>
                      <a:endParaRPr lang="en-US" b="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Current Grid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2167849"/>
                  </a:ext>
                </a:extLst>
              </a:tr>
              <a:tr h="396782">
                <a:tc gridSpan="2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1921911"/>
                  </a:ext>
                </a:extLst>
              </a:tr>
              <a:tr h="396782">
                <a:tc rowSpan="10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Sim.</a:t>
                      </a:r>
                    </a:p>
                    <a:p>
                      <a:pPr algn="ctr"/>
                      <a:r>
                        <a:rPr lang="en-US" b="1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80.8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19.2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44.9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71.5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59672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8AA790-3B2A-4135-9FBD-55CFBA3272B2}"/>
              </a:ext>
            </a:extLst>
          </p:cNvPr>
          <p:cNvCxnSpPr>
            <a:cxnSpLocks/>
          </p:cNvCxnSpPr>
          <p:nvPr/>
        </p:nvCxnSpPr>
        <p:spPr>
          <a:xfrm>
            <a:off x="2349810" y="3429000"/>
            <a:ext cx="0" cy="48823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260E79D-25FE-4D92-B93E-C1012E077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8" r="42688" b="73908"/>
          <a:stretch/>
        </p:blipFill>
        <p:spPr>
          <a:xfrm>
            <a:off x="7206878" y="4571999"/>
            <a:ext cx="3825710" cy="9983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71E1D4-C917-4CA6-8B4C-9E5BC539C0F8}"/>
              </a:ext>
            </a:extLst>
          </p:cNvPr>
          <p:cNvCxnSpPr>
            <a:cxnSpLocks/>
          </p:cNvCxnSpPr>
          <p:nvPr/>
        </p:nvCxnSpPr>
        <p:spPr>
          <a:xfrm>
            <a:off x="10060993" y="4630163"/>
            <a:ext cx="585236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C723EAC-FF9B-449F-93BE-3D60C197C474}"/>
              </a:ext>
            </a:extLst>
          </p:cNvPr>
          <p:cNvSpPr/>
          <p:nvPr/>
        </p:nvSpPr>
        <p:spPr>
          <a:xfrm>
            <a:off x="9793550" y="5105079"/>
            <a:ext cx="1160587" cy="48708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592531-23ED-421A-A84F-D57063D3E02B}"/>
              </a:ext>
            </a:extLst>
          </p:cNvPr>
          <p:cNvSpPr/>
          <p:nvPr/>
        </p:nvSpPr>
        <p:spPr>
          <a:xfrm>
            <a:off x="8627792" y="5096992"/>
            <a:ext cx="1137173" cy="48271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D0917C3F-E41A-4E9D-9AC9-BC6AEE6B3F32}"/>
              </a:ext>
            </a:extLst>
          </p:cNvPr>
          <p:cNvSpPr txBox="1">
            <a:spLocks/>
          </p:cNvSpPr>
          <p:nvPr/>
        </p:nvSpPr>
        <p:spPr>
          <a:xfrm>
            <a:off x="6479829" y="1606435"/>
            <a:ext cx="5712171" cy="518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Simulating Retroactively Nullifying PCS</a:t>
            </a:r>
          </a:p>
        </p:txBody>
      </p:sp>
    </p:spTree>
    <p:extLst>
      <p:ext uri="{BB962C8B-B14F-4D97-AF65-F5344CB8AC3E}">
        <p14:creationId xmlns:p14="http://schemas.microsoft.com/office/powerpoint/2010/main" val="304567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615405" y="2040674"/>
            <a:ext cx="5461130" cy="4107384"/>
          </a:xfrm>
        </p:spPr>
        <p:txBody>
          <a:bodyPr>
            <a:noAutofit/>
          </a:bodyPr>
          <a:lstStyle/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71.5% listed as an E history, would be downgraded to a lower category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35.1% dropped four levels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Assuming a moderately severe index offense (severity=5 to 7), those previously receiving prison (E), would likely be presumptive probation (F through I).</a:t>
            </a:r>
          </a:p>
          <a:p>
            <a:pPr marL="0" lvl="2" indent="0">
              <a:buClr>
                <a:srgbClr val="00486C"/>
              </a:buClr>
              <a:buNone/>
            </a:pP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Simulated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Findings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27931"/>
              </p:ext>
            </p:extLst>
          </p:nvPr>
        </p:nvGraphicFramePr>
        <p:xfrm>
          <a:off x="-1" y="1605960"/>
          <a:ext cx="6467705" cy="4761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807">
                  <a:extLst>
                    <a:ext uri="{9D8B030D-6E8A-4147-A177-3AD203B41FA5}">
                      <a16:colId xmlns:a16="http://schemas.microsoft.com/office/drawing/2014/main" val="2061714534"/>
                    </a:ext>
                  </a:extLst>
                </a:gridCol>
                <a:gridCol w="680811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930287026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561879830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70441124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72502221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81531206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9885733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347289757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33974961"/>
                    </a:ext>
                  </a:extLst>
                </a:gridCol>
              </a:tblGrid>
              <a:tr h="39678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 = </a:t>
                      </a:r>
                      <a:r>
                        <a:rPr lang="en-US" sz="1800" b="0" dirty="0">
                          <a:cs typeface="Times New Roman" panose="02020603050405020304" pitchFamily="18" charset="0"/>
                        </a:rPr>
                        <a:t>7,743</a:t>
                      </a:r>
                      <a:endParaRPr lang="en-US" b="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Current Grid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2167849"/>
                  </a:ext>
                </a:extLst>
              </a:tr>
              <a:tr h="396782">
                <a:tc gridSpan="2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1921911"/>
                  </a:ext>
                </a:extLst>
              </a:tr>
              <a:tr h="396782">
                <a:tc rowSpan="10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Sim.</a:t>
                      </a:r>
                    </a:p>
                    <a:p>
                      <a:pPr algn="ctr"/>
                      <a:r>
                        <a:rPr lang="en-US" b="1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80.8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28.4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34.2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44.9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71.5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35.1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59672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AF6E678-928E-422E-9375-5375FC4A7C6A}"/>
              </a:ext>
            </a:extLst>
          </p:cNvPr>
          <p:cNvCxnSpPr>
            <a:cxnSpLocks/>
          </p:cNvCxnSpPr>
          <p:nvPr/>
        </p:nvCxnSpPr>
        <p:spPr>
          <a:xfrm>
            <a:off x="3464931" y="4170556"/>
            <a:ext cx="0" cy="163922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87B6F7A1-9595-4594-8ED8-2F70EACB81DD}"/>
              </a:ext>
            </a:extLst>
          </p:cNvPr>
          <p:cNvSpPr txBox="1">
            <a:spLocks/>
          </p:cNvSpPr>
          <p:nvPr/>
        </p:nvSpPr>
        <p:spPr>
          <a:xfrm>
            <a:off x="6479829" y="1606435"/>
            <a:ext cx="5712171" cy="518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Simulating Retroactively Nullifying PCS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A04728-4D0D-40A7-A58B-9D5E81CB8B9F}"/>
              </a:ext>
            </a:extLst>
          </p:cNvPr>
          <p:cNvGrpSpPr/>
          <p:nvPr/>
        </p:nvGrpSpPr>
        <p:grpSpPr>
          <a:xfrm>
            <a:off x="7893254" y="4591618"/>
            <a:ext cx="2990646" cy="1562494"/>
            <a:chOff x="8054333" y="4718911"/>
            <a:chExt cx="2990646" cy="15624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CD166A-8A86-46F3-899E-01E9726DEC8B}"/>
                </a:ext>
              </a:extLst>
            </p:cNvPr>
            <p:cNvGrpSpPr/>
            <p:nvPr/>
          </p:nvGrpSpPr>
          <p:grpSpPr>
            <a:xfrm>
              <a:off x="8054333" y="4718911"/>
              <a:ext cx="2990646" cy="397542"/>
              <a:chOff x="7719499" y="1830509"/>
              <a:chExt cx="2990646" cy="39754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2D1213B-08FF-46A5-BAB5-FE2C2E4CA8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076" t="10818" r="81508" b="81153"/>
              <a:stretch/>
            </p:blipFill>
            <p:spPr>
              <a:xfrm>
                <a:off x="7719499" y="1830509"/>
                <a:ext cx="779578" cy="39754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D5849B6-D565-4B2E-8B0C-26ECD8F75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6023" t="10818" r="284" b="81153"/>
              <a:stretch/>
            </p:blipFill>
            <p:spPr>
              <a:xfrm>
                <a:off x="8500641" y="1830509"/>
                <a:ext cx="2209504" cy="397542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BC34F2-08B1-4CBC-86AD-4B61EA2CF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23" t="46971" r="284" b="29502"/>
            <a:stretch/>
          </p:blipFill>
          <p:spPr>
            <a:xfrm>
              <a:off x="8835475" y="5116453"/>
              <a:ext cx="2209504" cy="116495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F1B8BB-B729-4B06-B1E9-F8120260E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76" t="46971" r="81508" b="29502"/>
            <a:stretch/>
          </p:blipFill>
          <p:spPr>
            <a:xfrm>
              <a:off x="8054333" y="5116453"/>
              <a:ext cx="779578" cy="1164952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8AAFAA-804B-4ED5-9E3F-9B5B382CAE6E}"/>
              </a:ext>
            </a:extLst>
          </p:cNvPr>
          <p:cNvCxnSpPr>
            <a:cxnSpLocks/>
          </p:cNvCxnSpPr>
          <p:nvPr/>
        </p:nvCxnSpPr>
        <p:spPr>
          <a:xfrm>
            <a:off x="8893550" y="4613109"/>
            <a:ext cx="1769632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6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679100" y="2040673"/>
            <a:ext cx="5512900" cy="4107384"/>
          </a:xfrm>
        </p:spPr>
        <p:txBody>
          <a:bodyPr>
            <a:noAutofit/>
          </a:bodyPr>
          <a:lstStyle/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55.1% listed as F history, would be downgraded at least 1 lower category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0.7% would no longer be on the grid</a:t>
            </a:r>
          </a:p>
          <a:p>
            <a:pPr marL="457200" lvl="3" indent="0">
              <a:buClr>
                <a:srgbClr val="00486C"/>
              </a:buClr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Assuming a lesser severe index offense (severity=3 to 5), maximum jail days (90 at severity=5) could decrease by 60 days.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Simulated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Findings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73271"/>
              </p:ext>
            </p:extLst>
          </p:nvPr>
        </p:nvGraphicFramePr>
        <p:xfrm>
          <a:off x="-1" y="1605960"/>
          <a:ext cx="6467705" cy="4761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807">
                  <a:extLst>
                    <a:ext uri="{9D8B030D-6E8A-4147-A177-3AD203B41FA5}">
                      <a16:colId xmlns:a16="http://schemas.microsoft.com/office/drawing/2014/main" val="2061714534"/>
                    </a:ext>
                  </a:extLst>
                </a:gridCol>
                <a:gridCol w="680811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930287026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561879830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70441124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72502221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81531206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9885733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347289757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33974961"/>
                    </a:ext>
                  </a:extLst>
                </a:gridCol>
              </a:tblGrid>
              <a:tr h="39678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 = </a:t>
                      </a:r>
                      <a:r>
                        <a:rPr lang="en-US" sz="1800" b="0" dirty="0">
                          <a:cs typeface="Times New Roman" panose="02020603050405020304" pitchFamily="18" charset="0"/>
                        </a:rPr>
                        <a:t>7,743</a:t>
                      </a:r>
                      <a:endParaRPr lang="en-US" b="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Current Grid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2167849"/>
                  </a:ext>
                </a:extLst>
              </a:tr>
              <a:tr h="396782">
                <a:tc gridSpan="2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1921911"/>
                  </a:ext>
                </a:extLst>
              </a:tr>
              <a:tr h="396782">
                <a:tc rowSpan="10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Sim.</a:t>
                      </a:r>
                    </a:p>
                    <a:p>
                      <a:pPr algn="ctr"/>
                      <a:r>
                        <a:rPr lang="en-US" b="1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80.8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solidFill>
                      <a:srgbClr val="CCD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34.2</a:t>
                      </a:r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44.9</a:t>
                      </a:r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52.5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71.5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Off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59672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EFBCE3-48E0-4EB7-A063-C1C72A6322D4}"/>
              </a:ext>
            </a:extLst>
          </p:cNvPr>
          <p:cNvCxnSpPr>
            <a:cxnSpLocks/>
          </p:cNvCxnSpPr>
          <p:nvPr/>
        </p:nvCxnSpPr>
        <p:spPr>
          <a:xfrm>
            <a:off x="4061862" y="4594301"/>
            <a:ext cx="0" cy="172843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593D6E1F-317D-4225-A06F-076F8D43EA8D}"/>
              </a:ext>
            </a:extLst>
          </p:cNvPr>
          <p:cNvSpPr txBox="1">
            <a:spLocks/>
          </p:cNvSpPr>
          <p:nvPr/>
        </p:nvSpPr>
        <p:spPr>
          <a:xfrm>
            <a:off x="6479829" y="1606435"/>
            <a:ext cx="5712171" cy="518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Simulating Retroactively Nullifying PCS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DB8F8A-2A4E-4800-B87A-7B877F083D1B}"/>
              </a:ext>
            </a:extLst>
          </p:cNvPr>
          <p:cNvGrpSpPr/>
          <p:nvPr/>
        </p:nvGrpSpPr>
        <p:grpSpPr>
          <a:xfrm>
            <a:off x="7893254" y="4470318"/>
            <a:ext cx="2598756" cy="1583823"/>
            <a:chOff x="8054333" y="4718911"/>
            <a:chExt cx="2598756" cy="15838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01415E-3ECF-4B7F-9423-72C546AE2D55}"/>
                </a:ext>
              </a:extLst>
            </p:cNvPr>
            <p:cNvGrpSpPr/>
            <p:nvPr/>
          </p:nvGrpSpPr>
          <p:grpSpPr>
            <a:xfrm>
              <a:off x="8054333" y="4718911"/>
              <a:ext cx="2598755" cy="397542"/>
              <a:chOff x="7719499" y="1830509"/>
              <a:chExt cx="2598755" cy="39754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78220DD-5CF7-4DAD-A306-1C0E92CCA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076" t="10818" r="81508" b="81153"/>
              <a:stretch/>
            </p:blipFill>
            <p:spPr>
              <a:xfrm>
                <a:off x="7719499" y="1830509"/>
                <a:ext cx="779578" cy="39754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BEC9387-F99D-4549-8E36-2727A88152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4018" t="10818" r="284" b="81153"/>
              <a:stretch/>
            </p:blipFill>
            <p:spPr>
              <a:xfrm>
                <a:off x="8513039" y="1830509"/>
                <a:ext cx="1805215" cy="397532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EE8214-D5F1-476A-B318-7CB9E7C36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018" t="62685" r="284" b="14344"/>
            <a:stretch/>
          </p:blipFill>
          <p:spPr>
            <a:xfrm>
              <a:off x="8847875" y="5165310"/>
              <a:ext cx="1805214" cy="113742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D8BE164-A068-4E2F-97F5-BB8EA280A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76" t="62120" r="81508" b="14909"/>
            <a:stretch/>
          </p:blipFill>
          <p:spPr>
            <a:xfrm>
              <a:off x="8054333" y="5116453"/>
              <a:ext cx="779578" cy="1137424"/>
            </a:xfrm>
            <a:prstGeom prst="rect">
              <a:avLst/>
            </a:prstGeom>
          </p:spPr>
        </p:pic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6FF2B3-EB79-4343-BB6A-F0F1F840B5BB}"/>
              </a:ext>
            </a:extLst>
          </p:cNvPr>
          <p:cNvCxnSpPr>
            <a:cxnSpLocks/>
          </p:cNvCxnSpPr>
          <p:nvPr/>
        </p:nvCxnSpPr>
        <p:spPr>
          <a:xfrm>
            <a:off x="8884219" y="4510471"/>
            <a:ext cx="1598459" cy="1327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4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628238" y="2018370"/>
            <a:ext cx="5448533" cy="4129687"/>
          </a:xfrm>
        </p:spPr>
        <p:txBody>
          <a:bodyPr>
            <a:noAutofit/>
          </a:bodyPr>
          <a:lstStyle/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2,661 (34.4%) of sample would no longer be on the presumptive grid in terms of criminal history: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5.41% formerly listed D = 1,890 defendants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59.5% formerly listed H = 771 defendants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Assuming a more severe index offense (severity=8 to 11), the maximum prison sentences (134 </a:t>
            </a:r>
            <a:r>
              <a:rPr lang="en-US" dirty="0" err="1">
                <a:cs typeface="Times New Roman" panose="02020603050405020304" pitchFamily="18" charset="0"/>
              </a:rPr>
              <a:t>mo</a:t>
            </a:r>
            <a:r>
              <a:rPr lang="en-US" dirty="0">
                <a:cs typeface="Times New Roman" panose="02020603050405020304" pitchFamily="18" charset="0"/>
              </a:rPr>
              <a:t>) could decrease over a year.</a:t>
            </a:r>
          </a:p>
          <a:p>
            <a:pPr marL="0" lvl="2" indent="0">
              <a:buClr>
                <a:srgbClr val="00486C"/>
              </a:buClr>
              <a:buNone/>
            </a:pP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Simulated Impacts of BM 110 on Sentencing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Findings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01CD54-5D9B-4A81-A0FD-120B452BF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91703"/>
              </p:ext>
            </p:extLst>
          </p:nvPr>
        </p:nvGraphicFramePr>
        <p:xfrm>
          <a:off x="-1" y="1605960"/>
          <a:ext cx="6467705" cy="4761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807">
                  <a:extLst>
                    <a:ext uri="{9D8B030D-6E8A-4147-A177-3AD203B41FA5}">
                      <a16:colId xmlns:a16="http://schemas.microsoft.com/office/drawing/2014/main" val="2061714534"/>
                    </a:ext>
                  </a:extLst>
                </a:gridCol>
                <a:gridCol w="680811">
                  <a:extLst>
                    <a:ext uri="{9D8B030D-6E8A-4147-A177-3AD203B41FA5}">
                      <a16:colId xmlns:a16="http://schemas.microsoft.com/office/drawing/2014/main" val="380336439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37990679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930287026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561879830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70441124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72502221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815312063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098857331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2347289757"/>
                    </a:ext>
                  </a:extLst>
                </a:gridCol>
                <a:gridCol w="567343">
                  <a:extLst>
                    <a:ext uri="{9D8B030D-6E8A-4147-A177-3AD203B41FA5}">
                      <a16:colId xmlns:a16="http://schemas.microsoft.com/office/drawing/2014/main" val="133974961"/>
                    </a:ext>
                  </a:extLst>
                </a:gridCol>
              </a:tblGrid>
              <a:tr h="39678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 = </a:t>
                      </a:r>
                      <a:r>
                        <a:rPr lang="en-US" sz="1800" b="0" dirty="0">
                          <a:cs typeface="Times New Roman" panose="02020603050405020304" pitchFamily="18" charset="0"/>
                        </a:rPr>
                        <a:t>7,743</a:t>
                      </a:r>
                      <a:endParaRPr lang="en-US" b="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 of Current Grid Column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2167849"/>
                  </a:ext>
                </a:extLst>
              </a:tr>
              <a:tr h="396782">
                <a:tc gridSpan="2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solidFill>
                      <a:srgbClr val="CCD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21911"/>
                  </a:ext>
                </a:extLst>
              </a:tr>
              <a:tr h="396782">
                <a:tc rowSpan="10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Sim.</a:t>
                      </a:r>
                    </a:p>
                    <a:p>
                      <a:pPr algn="ctr"/>
                      <a:r>
                        <a:rPr lang="en-US" b="1" dirty="0"/>
                        <a:t>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2980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/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97730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80.8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02451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4331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510564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44.9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770996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71.5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2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93158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77609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35.1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2.6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16.4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168563"/>
                  </a:ext>
                </a:extLst>
              </a:tr>
              <a:tr h="396782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Off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59.5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D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9672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279ED-8CFA-43F3-8386-8A6A7F26FFCE}"/>
              </a:ext>
            </a:extLst>
          </p:cNvPr>
          <p:cNvCxnSpPr>
            <a:cxnSpLocks/>
          </p:cNvCxnSpPr>
          <p:nvPr/>
        </p:nvCxnSpPr>
        <p:spPr>
          <a:xfrm>
            <a:off x="4658112" y="4954952"/>
            <a:ext cx="0" cy="128973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B4EBD77-30B7-448B-9EFD-CCBC900CA1A7}"/>
              </a:ext>
            </a:extLst>
          </p:cNvPr>
          <p:cNvSpPr txBox="1">
            <a:spLocks/>
          </p:cNvSpPr>
          <p:nvPr/>
        </p:nvSpPr>
        <p:spPr>
          <a:xfrm>
            <a:off x="6479829" y="1606435"/>
            <a:ext cx="5712171" cy="518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Simulating Retroactively Nullifying PCS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A55F8F-8680-4999-8873-97FDD32A3E12}"/>
              </a:ext>
            </a:extLst>
          </p:cNvPr>
          <p:cNvGrpSpPr/>
          <p:nvPr/>
        </p:nvGrpSpPr>
        <p:grpSpPr>
          <a:xfrm>
            <a:off x="8250083" y="4530210"/>
            <a:ext cx="2132286" cy="1836950"/>
            <a:chOff x="7730650" y="1830509"/>
            <a:chExt cx="2132286" cy="18369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8E8668-E3AA-4812-BE6B-53E3744E2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76" t="10818" r="81508" b="52083"/>
            <a:stretch/>
          </p:blipFill>
          <p:spPr>
            <a:xfrm>
              <a:off x="7730650" y="1830509"/>
              <a:ext cx="779578" cy="183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5CE455-B156-4F65-8783-1DF438F91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966" t="10818" r="284" b="52083"/>
            <a:stretch/>
          </p:blipFill>
          <p:spPr>
            <a:xfrm>
              <a:off x="8510228" y="1830509"/>
              <a:ext cx="1352708" cy="1836950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DE9E3C-1ABA-4477-8D08-071044B99BA0}"/>
              </a:ext>
            </a:extLst>
          </p:cNvPr>
          <p:cNvCxnSpPr>
            <a:cxnSpLocks/>
          </p:cNvCxnSpPr>
          <p:nvPr/>
        </p:nvCxnSpPr>
        <p:spPr>
          <a:xfrm>
            <a:off x="9221640" y="4581669"/>
            <a:ext cx="1160729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8FFC5-566F-4F2F-9BD0-343AC7C757AA}"/>
              </a:ext>
            </a:extLst>
          </p:cNvPr>
          <p:cNvSpPr/>
          <p:nvPr/>
        </p:nvSpPr>
        <p:spPr>
          <a:xfrm>
            <a:off x="4806524" y="5965901"/>
            <a:ext cx="1077542" cy="40125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305550"/>
            <a:ext cx="12192000" cy="561735"/>
            <a:chOff x="0" y="6305550"/>
            <a:chExt cx="12192000" cy="561735"/>
          </a:xfrm>
        </p:grpSpPr>
        <p:sp>
          <p:nvSpPr>
            <p:cNvPr id="10" name="Rectangle 9"/>
            <p:cNvSpPr/>
            <p:nvPr/>
          </p:nvSpPr>
          <p:spPr>
            <a:xfrm>
              <a:off x="0" y="6305550"/>
              <a:ext cx="12192000" cy="552450"/>
            </a:xfrm>
            <a:prstGeom prst="rect">
              <a:avLst/>
            </a:prstGeom>
            <a:solidFill>
              <a:srgbClr val="164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427469"/>
              <a:ext cx="12192000" cy="85725"/>
            </a:xfrm>
            <a:prstGeom prst="rect">
              <a:avLst/>
            </a:prstGeom>
            <a:solidFill>
              <a:srgbClr val="FFC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97953"/>
              <a:ext cx="12192000" cy="369332"/>
            </a:xfrm>
            <a:prstGeom prst="rect">
              <a:avLst/>
            </a:prstGeom>
            <a:solidFill>
              <a:srgbClr val="164F6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CE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CRIMINAL JUSTICE COMMISSION ∙ STATE OF OREGON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09632"/>
            <a:ext cx="4497572" cy="1212645"/>
          </a:xfrm>
          <a:noFill/>
        </p:spPr>
        <p:txBody>
          <a:bodyPr anchor="b">
            <a:normAutofit/>
          </a:bodyPr>
          <a:lstStyle/>
          <a:p>
            <a:pPr marL="800100"/>
            <a:r>
              <a:rPr lang="en-US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63526" y="1788244"/>
            <a:ext cx="10919638" cy="4351338"/>
          </a:xfrm>
        </p:spPr>
        <p:txBody>
          <a:bodyPr>
            <a:noAutofit/>
          </a:bodyPr>
          <a:lstStyle/>
          <a:p>
            <a:pPr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The impacts of M110 are varied and far-reaching</a:t>
            </a:r>
          </a:p>
          <a:p>
            <a:pPr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The sentencing changes in M110 are not retroactive, and the impact to the Oregon Sentencing Guidelines will fade in over time</a:t>
            </a:r>
          </a:p>
          <a:p>
            <a:pPr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At full impact, the measures appear to have a substantial impact on criminal history scores </a:t>
            </a:r>
          </a:p>
          <a:p>
            <a:pPr marL="0" indent="0">
              <a:buClr>
                <a:srgbClr val="00486C"/>
              </a:buCl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have been passed.</a:t>
            </a:r>
          </a:p>
          <a:p>
            <a:pPr marL="0" indent="0">
              <a:buNone/>
            </a:pPr>
            <a:endParaRPr lang="en-US" sz="2600" dirty="0">
              <a:solidFill>
                <a:srgbClr val="0048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305550"/>
            <a:ext cx="12192000" cy="561735"/>
            <a:chOff x="0" y="6305550"/>
            <a:chExt cx="12192000" cy="561735"/>
          </a:xfrm>
        </p:grpSpPr>
        <p:sp>
          <p:nvSpPr>
            <p:cNvPr id="10" name="Rectangle 9"/>
            <p:cNvSpPr/>
            <p:nvPr/>
          </p:nvSpPr>
          <p:spPr>
            <a:xfrm>
              <a:off x="0" y="6305550"/>
              <a:ext cx="12192000" cy="552450"/>
            </a:xfrm>
            <a:prstGeom prst="rect">
              <a:avLst/>
            </a:prstGeom>
            <a:solidFill>
              <a:srgbClr val="164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427469"/>
              <a:ext cx="12192000" cy="85725"/>
            </a:xfrm>
            <a:prstGeom prst="rect">
              <a:avLst/>
            </a:prstGeom>
            <a:solidFill>
              <a:srgbClr val="FFC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97953"/>
              <a:ext cx="12192000" cy="369332"/>
            </a:xfrm>
            <a:prstGeom prst="rect">
              <a:avLst/>
            </a:prstGeom>
            <a:solidFill>
              <a:srgbClr val="164F6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CE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CRIMINAL JUSTICE COMMISSION ∙ STATE OF OREGON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09632"/>
            <a:ext cx="12192000" cy="1212645"/>
          </a:xfrm>
          <a:solidFill>
            <a:srgbClr val="00486C"/>
          </a:solidFill>
        </p:spPr>
        <p:txBody>
          <a:bodyPr anchor="b">
            <a:normAutofit/>
          </a:bodyPr>
          <a:lstStyle/>
          <a:p>
            <a:pPr marL="800100"/>
            <a:r>
              <a:rPr lang="en-US" dirty="0">
                <a:solidFill>
                  <a:srgbClr val="FFCC00"/>
                </a:solidFill>
                <a:latin typeface="+mn-lt"/>
                <a:cs typeface="Times New Roman" panose="02020603050405020304" pitchFamily="18" charset="0"/>
              </a:rPr>
              <a:t>M110 Background</a:t>
            </a:r>
            <a:br>
              <a:rPr lang="en-US" dirty="0">
                <a:latin typeface="+mn-lt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Recent Changes to Criminal Laws for Possession of Controlled Substances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131553" y="1788244"/>
            <a:ext cx="6413633" cy="4351338"/>
          </a:xfrm>
        </p:spPr>
        <p:txBody>
          <a:bodyPr>
            <a:noAutofit/>
          </a:bodyPr>
          <a:lstStyle/>
          <a:p>
            <a:pPr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24E70"/>
                </a:solidFill>
                <a:cs typeface="Times New Roman" panose="02020603050405020304" pitchFamily="18" charset="0"/>
              </a:rPr>
              <a:t>Since 2017, three substantial changes to criminal laws related to possession of controlled substances (PCS) have been passed.</a:t>
            </a:r>
          </a:p>
          <a:p>
            <a:pPr lvl="1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24E70"/>
                </a:solidFill>
                <a:cs typeface="Times New Roman" panose="02020603050405020304" pitchFamily="18" charset="0"/>
              </a:rPr>
              <a:t>HB 2355 in 2017 changed PCS of user amounts for first time defendants from a felony to a misdemeanor</a:t>
            </a:r>
          </a:p>
          <a:p>
            <a:pPr lvl="1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24E70"/>
                </a:solidFill>
                <a:cs typeface="Times New Roman" panose="02020603050405020304" pitchFamily="18" charset="0"/>
              </a:rPr>
              <a:t>Ballot Measure 110 in 2020 made more sweeping changes, lowering most PCS to a violation.</a:t>
            </a:r>
          </a:p>
          <a:p>
            <a:pPr lvl="1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24E70"/>
                </a:solidFill>
                <a:cs typeface="Times New Roman" panose="02020603050405020304" pitchFamily="18" charset="0"/>
              </a:rPr>
              <a:t>SB 755 in 2021 made numerous technical changes to the language in the ballot measure.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48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7771"/>
          <a:stretch/>
        </p:blipFill>
        <p:spPr>
          <a:xfrm>
            <a:off x="200477" y="1750864"/>
            <a:ext cx="2520542" cy="2865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027" t="19986" r="51324" b="16344"/>
          <a:stretch/>
        </p:blipFill>
        <p:spPr>
          <a:xfrm>
            <a:off x="975659" y="2387095"/>
            <a:ext cx="2604890" cy="3095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C72BF22-87EA-4B90-B62F-5909AE3CD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3022663"/>
            <a:ext cx="2452797" cy="3174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934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305550"/>
            <a:ext cx="12192000" cy="561735"/>
            <a:chOff x="0" y="6305550"/>
            <a:chExt cx="12192000" cy="561735"/>
          </a:xfrm>
        </p:grpSpPr>
        <p:sp>
          <p:nvSpPr>
            <p:cNvPr id="10" name="Rectangle 9"/>
            <p:cNvSpPr/>
            <p:nvPr/>
          </p:nvSpPr>
          <p:spPr>
            <a:xfrm>
              <a:off x="0" y="6305550"/>
              <a:ext cx="12192000" cy="552450"/>
            </a:xfrm>
            <a:prstGeom prst="rect">
              <a:avLst/>
            </a:prstGeom>
            <a:solidFill>
              <a:srgbClr val="164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427469"/>
              <a:ext cx="12192000" cy="85725"/>
            </a:xfrm>
            <a:prstGeom prst="rect">
              <a:avLst/>
            </a:prstGeom>
            <a:solidFill>
              <a:srgbClr val="FFC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97953"/>
              <a:ext cx="12192000" cy="369332"/>
            </a:xfrm>
            <a:prstGeom prst="rect">
              <a:avLst/>
            </a:prstGeom>
            <a:solidFill>
              <a:srgbClr val="164F6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CE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CRIMINAL JUSTICE COMMISSION ∙ STATE OF OREGON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09632"/>
            <a:ext cx="12192000" cy="1212645"/>
          </a:xfrm>
          <a:solidFill>
            <a:srgbClr val="00486C"/>
          </a:solidFill>
        </p:spPr>
        <p:txBody>
          <a:bodyPr anchor="b">
            <a:normAutofit/>
          </a:bodyPr>
          <a:lstStyle/>
          <a:p>
            <a:pPr marL="800100"/>
            <a:r>
              <a:rPr lang="en-US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M110 Background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PCS Law Changes in BM 110 &amp; SB 755</a:t>
            </a:r>
            <a:r>
              <a:rPr lang="en-US" sz="2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0976" y="1808921"/>
            <a:ext cx="5039139" cy="347869"/>
          </a:xfrm>
          <a:prstGeom prst="rect">
            <a:avLst/>
          </a:prstGeom>
          <a:solidFill>
            <a:srgbClr val="00486C"/>
          </a:solidFill>
          <a:ln>
            <a:solidFill>
              <a:srgbClr val="004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Post-Ballot Measure 110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50975" y="2166728"/>
          <a:ext cx="5039140" cy="382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47841844"/>
                    </a:ext>
                  </a:extLst>
                </a:gridCol>
                <a:gridCol w="4830860">
                  <a:extLst>
                    <a:ext uri="{9D8B030D-6E8A-4147-A177-3AD203B41FA5}">
                      <a16:colId xmlns:a16="http://schemas.microsoft.com/office/drawing/2014/main" val="30572913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Felony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6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486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 is convicted of a commercial drug offense</a:t>
                      </a:r>
                    </a:p>
                    <a:p>
                      <a:pPr marL="285750" indent="-285750">
                        <a:buClr>
                          <a:srgbClr val="00486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 possess a substantial quantity of controlled substance(s) defined by 475.900(2)(b)</a:t>
                      </a:r>
                      <a:r>
                        <a:rPr lang="en-US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†</a:t>
                      </a:r>
                    </a:p>
                    <a:p>
                      <a:pPr marL="0" indent="0">
                        <a:buClr>
                          <a:srgbClr val="00486C"/>
                        </a:buClr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Clr>
                          <a:srgbClr val="00486C"/>
                        </a:buClr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Clr>
                          <a:srgbClr val="00486C"/>
                        </a:buClr>
                        <a:buFont typeface="Wingdings" panose="05000000000000000000" pitchFamily="2" charset="2"/>
                        <a:buNone/>
                      </a:pP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1655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Misdemeanor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8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486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 possesses more than a user quantity of controlled substance(s)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9919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84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486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other non-felony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non-misdemeanor PCS</a:t>
                      </a:r>
                    </a:p>
                    <a:p>
                      <a:pPr marL="0" indent="0">
                        <a:buClr>
                          <a:srgbClr val="00486C"/>
                        </a:buClr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716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659216" y="1808921"/>
            <a:ext cx="5039140" cy="365760"/>
          </a:xfrm>
          <a:prstGeom prst="rect">
            <a:avLst/>
          </a:prstGeom>
          <a:solidFill>
            <a:srgbClr val="00486C"/>
          </a:solidFill>
          <a:ln>
            <a:solidFill>
              <a:srgbClr val="004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quantity leads to a misdemeanor?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59216" y="2172832"/>
          <a:ext cx="5039140" cy="1456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570">
                  <a:extLst>
                    <a:ext uri="{9D8B030D-6E8A-4147-A177-3AD203B41FA5}">
                      <a16:colId xmlns:a16="http://schemas.microsoft.com/office/drawing/2014/main" val="141682157"/>
                    </a:ext>
                  </a:extLst>
                </a:gridCol>
                <a:gridCol w="2519570">
                  <a:extLst>
                    <a:ext uri="{9D8B030D-6E8A-4147-A177-3AD203B41FA5}">
                      <a16:colId xmlns:a16="http://schemas.microsoft.com/office/drawing/2014/main" val="2348773515"/>
                    </a:ext>
                  </a:extLst>
                </a:gridCol>
              </a:tblGrid>
              <a:tr h="344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Heroin: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LSD: 40 units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8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MDMA: 1g or 5 pills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Psilocybin: 12g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29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Cocaine: 2g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Methadone: 40g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8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Methamphetamine: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Oxycodone: 40 pills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2888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659216" y="3629715"/>
            <a:ext cx="5039140" cy="194753"/>
          </a:xfrm>
          <a:prstGeom prst="rect">
            <a:avLst/>
          </a:prstGeom>
          <a:solidFill>
            <a:srgbClr val="00486C"/>
          </a:solidFill>
          <a:ln>
            <a:solidFill>
              <a:srgbClr val="004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A15494-ABEC-44BE-B5C0-93830B869928}"/>
              </a:ext>
            </a:extLst>
          </p:cNvPr>
          <p:cNvSpPr/>
          <p:nvPr/>
        </p:nvSpPr>
        <p:spPr>
          <a:xfrm>
            <a:off x="6659216" y="3984219"/>
            <a:ext cx="5039140" cy="365760"/>
          </a:xfrm>
          <a:prstGeom prst="rect">
            <a:avLst/>
          </a:prstGeom>
          <a:solidFill>
            <a:srgbClr val="00486C"/>
          </a:solidFill>
          <a:ln>
            <a:solidFill>
              <a:srgbClr val="004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quantity leads to a felony?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C16084D-8814-4AD1-BEB1-D98E1191AFCF}"/>
              </a:ext>
            </a:extLst>
          </p:cNvPr>
          <p:cNvGraphicFramePr>
            <a:graphicFrameLocks noGrp="1"/>
          </p:cNvGraphicFramePr>
          <p:nvPr/>
        </p:nvGraphicFramePr>
        <p:xfrm>
          <a:off x="6659216" y="4356307"/>
          <a:ext cx="5039140" cy="1456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570">
                  <a:extLst>
                    <a:ext uri="{9D8B030D-6E8A-4147-A177-3AD203B41FA5}">
                      <a16:colId xmlns:a16="http://schemas.microsoft.com/office/drawing/2014/main" val="141682157"/>
                    </a:ext>
                  </a:extLst>
                </a:gridCol>
                <a:gridCol w="2519570">
                  <a:extLst>
                    <a:ext uri="{9D8B030D-6E8A-4147-A177-3AD203B41FA5}">
                      <a16:colId xmlns:a16="http://schemas.microsoft.com/office/drawing/2014/main" val="2348773515"/>
                    </a:ext>
                  </a:extLst>
                </a:gridCol>
              </a:tblGrid>
              <a:tr h="344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Heroin: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LSD: 200 units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8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MDMA: 5g or 25 pills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Psilocybin: 60g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29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Cocaine: 10g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Fentanyl</a:t>
                      </a:r>
                      <a:r>
                        <a:rPr lang="en-US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†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5g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8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Methamphetamine: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2888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7163554-DE86-4547-85A7-02AC76DE07F1}"/>
              </a:ext>
            </a:extLst>
          </p:cNvPr>
          <p:cNvSpPr/>
          <p:nvPr/>
        </p:nvSpPr>
        <p:spPr>
          <a:xfrm>
            <a:off x="6659216" y="5808717"/>
            <a:ext cx="5039140" cy="194753"/>
          </a:xfrm>
          <a:prstGeom prst="rect">
            <a:avLst/>
          </a:prstGeom>
          <a:solidFill>
            <a:srgbClr val="00486C"/>
          </a:solidFill>
          <a:ln>
            <a:solidFill>
              <a:srgbClr val="004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0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C5BDF2F5-EAC3-4952-A480-D39ACA32138D}"/>
              </a:ext>
            </a:extLst>
          </p:cNvPr>
          <p:cNvSpPr txBox="1">
            <a:spLocks/>
          </p:cNvSpPr>
          <p:nvPr/>
        </p:nvSpPr>
        <p:spPr>
          <a:xfrm>
            <a:off x="7834745" y="1832501"/>
            <a:ext cx="3804550" cy="4412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86C"/>
              </a:buClr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Arrest Patterns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While arrest patterns for PCS and non-PCS crimes followed similar trends before M110, since its passage, these trends have diverged.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Between 2017 and 2019, PCS arrests averaged 1,250 per month. 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In April 2022, only 165 PCS arrests were logged.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This represents an 87% reduction.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1FB72C-41BF-4C9F-BC1D-FD94319E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  <a:cs typeface="Times New Roman" panose="02020603050405020304" pitchFamily="18" charset="0"/>
              </a:rPr>
              <a:t>Impacts: Data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Arrest Patterns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4F5655-0548-448B-8B8C-E99BD4A8F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39232"/>
              </p:ext>
            </p:extLst>
          </p:nvPr>
        </p:nvGraphicFramePr>
        <p:xfrm>
          <a:off x="330200" y="1832501"/>
          <a:ext cx="7346507" cy="433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707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208335" y="1832501"/>
            <a:ext cx="3430960" cy="4412089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Conviction Patterns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The COVID-19 impact makes it difficult to detect the true early effects of BM 110 on convictions.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In 2019, Oregon averaged 165 felony and 178 misdemeanor PCS convictions per month.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24E70"/>
                </a:solidFill>
                <a:latin typeface="+mj-lt"/>
                <a:cs typeface="Times New Roman" panose="02020603050405020304" pitchFamily="18" charset="0"/>
              </a:rPr>
              <a:t>In May 2022, the monthly average has fallen to 31 felony and 22 misdemeanor PCS convictions.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00" y="1753531"/>
            <a:ext cx="7676117" cy="586413"/>
          </a:xfrm>
          <a:prstGeom prst="rect">
            <a:avLst/>
          </a:prstGeom>
          <a:solidFill>
            <a:srgbClr val="00486C"/>
          </a:solidFill>
          <a:ln>
            <a:solidFill>
              <a:srgbClr val="004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  <a:cs typeface="Times New Roman" panose="02020603050405020304" pitchFamily="18" charset="0"/>
              </a:rPr>
              <a:t>PCS Convictions 2017 through May 2022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778B2F-2D2E-4DA3-9CA5-D447733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Impacts: Data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Conviction Patterns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49C00E-FAF6-4FDD-9F86-49456B423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40060"/>
              </p:ext>
            </p:extLst>
          </p:nvPr>
        </p:nvGraphicFramePr>
        <p:xfrm>
          <a:off x="330199" y="2339944"/>
          <a:ext cx="7676117" cy="373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2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19520" y="1825625"/>
            <a:ext cx="5034280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Community Corrections Forecast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By design, BM 110 bypasses the justice system, which is resulting in both caseload and funding reductions for community corrections.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April 2022 Probation Population Forecast: 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The forecast shows a significant dip due to COVID-19 and Measure 110.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There is a predicted rebound, however, due to new populations falling under the “funded population” for community corrections (</a:t>
            </a:r>
            <a:r>
              <a:rPr lang="en-US" sz="1600" i="1" dirty="0">
                <a:cs typeface="Times New Roman" panose="02020603050405020304" pitchFamily="18" charset="0"/>
              </a:rPr>
              <a:t>see</a:t>
            </a:r>
            <a:r>
              <a:rPr lang="en-US" sz="1600" dirty="0">
                <a:cs typeface="Times New Roman" panose="02020603050405020304" pitchFamily="18" charset="0"/>
              </a:rPr>
              <a:t> SB 497 (2021)).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359" y="1753531"/>
            <a:ext cx="5611600" cy="656897"/>
          </a:xfrm>
          <a:prstGeom prst="rect">
            <a:avLst/>
          </a:prstGeom>
          <a:solidFill>
            <a:srgbClr val="00486C"/>
          </a:solidFill>
          <a:ln>
            <a:solidFill>
              <a:srgbClr val="004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Times New Roman" panose="02020603050405020304" pitchFamily="18" charset="0"/>
              </a:rPr>
              <a:t>April 2022 Oregon Probation Population Forecast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820596-82FC-4E36-8BC0-4AEED0468E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9" y="2471388"/>
            <a:ext cx="5819104" cy="3408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Other Impacts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Community Corrections Population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Sentencing in Oregon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C76EB-CDE5-47F3-AFE7-DCE11639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8" r="602"/>
          <a:stretch/>
        </p:blipFill>
        <p:spPr>
          <a:xfrm>
            <a:off x="1018689" y="2247907"/>
            <a:ext cx="4456113" cy="4094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9FA29-4739-4D3E-AB18-9BB0CB320B32}"/>
              </a:ext>
            </a:extLst>
          </p:cNvPr>
          <p:cNvSpPr txBox="1"/>
          <p:nvPr/>
        </p:nvSpPr>
        <p:spPr>
          <a:xfrm>
            <a:off x="2781300" y="1625570"/>
            <a:ext cx="182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Criminal History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512E877-E3FE-4836-ADAF-D529374F790F}"/>
              </a:ext>
            </a:extLst>
          </p:cNvPr>
          <p:cNvSpPr/>
          <p:nvPr/>
        </p:nvSpPr>
        <p:spPr>
          <a:xfrm rot="16200000">
            <a:off x="3596111" y="496222"/>
            <a:ext cx="254015" cy="3503369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4C11E110-CFA6-42A0-AB48-A101A08FD21E}"/>
              </a:ext>
            </a:extLst>
          </p:cNvPr>
          <p:cNvSpPr/>
          <p:nvPr/>
        </p:nvSpPr>
        <p:spPr>
          <a:xfrm rot="5400000">
            <a:off x="3593724" y="752623"/>
            <a:ext cx="258786" cy="3503370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1AF95-857E-40D7-A174-72EBFC380C76}"/>
              </a:ext>
            </a:extLst>
          </p:cNvPr>
          <p:cNvSpPr txBox="1"/>
          <p:nvPr/>
        </p:nvSpPr>
        <p:spPr>
          <a:xfrm>
            <a:off x="-18063" y="3787153"/>
            <a:ext cx="1009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Index offense severity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1EC129BD-FDE5-4172-9634-7A8737226BE6}"/>
              </a:ext>
            </a:extLst>
          </p:cNvPr>
          <p:cNvSpPr/>
          <p:nvPr/>
        </p:nvSpPr>
        <p:spPr>
          <a:xfrm>
            <a:off x="1498241" y="2619503"/>
            <a:ext cx="473190" cy="3735260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10D2E95A-4A6E-48CA-8E1A-63B21C3275B2}"/>
              </a:ext>
            </a:extLst>
          </p:cNvPr>
          <p:cNvSpPr/>
          <p:nvPr/>
        </p:nvSpPr>
        <p:spPr>
          <a:xfrm rot="10800000">
            <a:off x="1050812" y="2619502"/>
            <a:ext cx="473188" cy="3735259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5AD89-9D5A-40D0-A42A-C45FB9834517}"/>
              </a:ext>
            </a:extLst>
          </p:cNvPr>
          <p:cNvCxnSpPr>
            <a:cxnSpLocks/>
          </p:cNvCxnSpPr>
          <p:nvPr/>
        </p:nvCxnSpPr>
        <p:spPr>
          <a:xfrm>
            <a:off x="879475" y="4294985"/>
            <a:ext cx="1582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92826CA1-95BC-47CE-8AD3-2FEA261C0017}"/>
              </a:ext>
            </a:extLst>
          </p:cNvPr>
          <p:cNvSpPr txBox="1">
            <a:spLocks/>
          </p:cNvSpPr>
          <p:nvPr/>
        </p:nvSpPr>
        <p:spPr>
          <a:xfrm>
            <a:off x="6367295" y="1639888"/>
            <a:ext cx="5034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365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86C"/>
              </a:buClr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Presumptive Sentencing Grid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Like many states, Oregon uses a presumptive sentencing grid that provides a basic common ground for plea bargaining and intersectionality in sentencing.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Index offense severity is generally provided by statutes defining the crime and if not, then by the sentencing commission. 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Criminal history on the grid is defined largely by the state sentencing commission.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Numbers shown in the colored grid squares represent the presumptive months on the person’s sentence. </a:t>
            </a:r>
          </a:p>
        </p:txBody>
      </p:sp>
    </p:spTree>
    <p:extLst>
      <p:ext uri="{BB962C8B-B14F-4D97-AF65-F5344CB8AC3E}">
        <p14:creationId xmlns:p14="http://schemas.microsoft.com/office/powerpoint/2010/main" val="275873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7295" y="1639888"/>
            <a:ext cx="5034280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Presumptive Sentencing Grid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Like many states, Oregon uses a presumptive sentencing grid that provides a basic common ground for plea bargaining and intersectionality in sentencing.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Index offense severity is generally provided by statutes defining the crime and if not, then by the sentencing commission. 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Criminal history on the grid is defined largely by the state sentencing commission.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Numbers shown in the colored grid squares represent the presumptive months on the person’s sentence. 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Those in the top portion of the grid represent presumptive months in prison.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The bottom portion represents days in local control (jail).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 panose="02020603050405020304" pitchFamily="18" charset="0"/>
              </a:rPr>
              <a:t>Probation terms, post-prison supervision and maximum departures are also defined in the grid, but not shown here.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Sentencing in Oregon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C76EB-CDE5-47F3-AFE7-DCE11639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8" r="602"/>
          <a:stretch/>
        </p:blipFill>
        <p:spPr>
          <a:xfrm>
            <a:off x="1018689" y="2247907"/>
            <a:ext cx="4456113" cy="4094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9FA29-4739-4D3E-AB18-9BB0CB320B32}"/>
              </a:ext>
            </a:extLst>
          </p:cNvPr>
          <p:cNvSpPr txBox="1"/>
          <p:nvPr/>
        </p:nvSpPr>
        <p:spPr>
          <a:xfrm>
            <a:off x="2781300" y="1625570"/>
            <a:ext cx="182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Criminal History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1AF95-857E-40D7-A174-72EBFC380C76}"/>
              </a:ext>
            </a:extLst>
          </p:cNvPr>
          <p:cNvSpPr txBox="1"/>
          <p:nvPr/>
        </p:nvSpPr>
        <p:spPr>
          <a:xfrm>
            <a:off x="-18063" y="3787153"/>
            <a:ext cx="1009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Index offense severity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51D22-2B85-49F1-A733-07CCA1B998B6}"/>
              </a:ext>
            </a:extLst>
          </p:cNvPr>
          <p:cNvCxnSpPr>
            <a:cxnSpLocks/>
          </p:cNvCxnSpPr>
          <p:nvPr/>
        </p:nvCxnSpPr>
        <p:spPr>
          <a:xfrm>
            <a:off x="1958340" y="2598420"/>
            <a:ext cx="35297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97BE65-95A6-433B-A07E-16526DECD0C3}"/>
              </a:ext>
            </a:extLst>
          </p:cNvPr>
          <p:cNvCxnSpPr>
            <a:cxnSpLocks/>
          </p:cNvCxnSpPr>
          <p:nvPr/>
        </p:nvCxnSpPr>
        <p:spPr>
          <a:xfrm flipV="1">
            <a:off x="5488053" y="2593848"/>
            <a:ext cx="0" cy="1399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6E12C8-63EA-4F68-A634-DEED07BE4E11}"/>
              </a:ext>
            </a:extLst>
          </p:cNvPr>
          <p:cNvCxnSpPr>
            <a:cxnSpLocks/>
          </p:cNvCxnSpPr>
          <p:nvPr/>
        </p:nvCxnSpPr>
        <p:spPr>
          <a:xfrm>
            <a:off x="1958340" y="2593848"/>
            <a:ext cx="0" cy="27706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FF9D62-0EAE-487D-8C55-2774C5D3BDF1}"/>
              </a:ext>
            </a:extLst>
          </p:cNvPr>
          <p:cNvCxnSpPr>
            <a:cxnSpLocks/>
          </p:cNvCxnSpPr>
          <p:nvPr/>
        </p:nvCxnSpPr>
        <p:spPr>
          <a:xfrm>
            <a:off x="3939540" y="3985260"/>
            <a:ext cx="15637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042D88-79B3-4E2B-9202-4D186E04F77D}"/>
              </a:ext>
            </a:extLst>
          </p:cNvPr>
          <p:cNvCxnSpPr>
            <a:cxnSpLocks/>
          </p:cNvCxnSpPr>
          <p:nvPr/>
        </p:nvCxnSpPr>
        <p:spPr>
          <a:xfrm>
            <a:off x="2773680" y="4998720"/>
            <a:ext cx="1165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095BA-4108-47B8-B8D2-29090A8F8CBC}"/>
              </a:ext>
            </a:extLst>
          </p:cNvPr>
          <p:cNvCxnSpPr>
            <a:cxnSpLocks/>
          </p:cNvCxnSpPr>
          <p:nvPr/>
        </p:nvCxnSpPr>
        <p:spPr>
          <a:xfrm>
            <a:off x="3939540" y="3977640"/>
            <a:ext cx="0" cy="10210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4A5D57-7980-4084-B6AF-0EFF5E6C3813}"/>
              </a:ext>
            </a:extLst>
          </p:cNvPr>
          <p:cNvCxnSpPr>
            <a:cxnSpLocks/>
          </p:cNvCxnSpPr>
          <p:nvPr/>
        </p:nvCxnSpPr>
        <p:spPr>
          <a:xfrm>
            <a:off x="1958340" y="5364480"/>
            <a:ext cx="822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E92A86-B611-43EC-BAFC-013ACA6B0ED5}"/>
              </a:ext>
            </a:extLst>
          </p:cNvPr>
          <p:cNvCxnSpPr>
            <a:cxnSpLocks/>
          </p:cNvCxnSpPr>
          <p:nvPr/>
        </p:nvCxnSpPr>
        <p:spPr>
          <a:xfrm>
            <a:off x="2781300" y="4975860"/>
            <a:ext cx="0" cy="4038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0854B7-46B7-41FA-8F90-C1662901B692}"/>
              </a:ext>
            </a:extLst>
          </p:cNvPr>
          <p:cNvCxnSpPr>
            <a:cxnSpLocks/>
          </p:cNvCxnSpPr>
          <p:nvPr/>
        </p:nvCxnSpPr>
        <p:spPr>
          <a:xfrm flipH="1" flipV="1">
            <a:off x="5577842" y="4046220"/>
            <a:ext cx="1254758" cy="9296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5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10874" y="1804198"/>
            <a:ext cx="5034280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00486C"/>
              </a:buClr>
              <a:buNone/>
            </a:pPr>
            <a:r>
              <a:rPr lang="en-US" sz="2600" dirty="0">
                <a:solidFill>
                  <a:srgbClr val="00486C"/>
                </a:solidFill>
                <a:cs typeface="Times New Roman" panose="02020603050405020304" pitchFamily="18" charset="0"/>
              </a:rPr>
              <a:t>Walking the Grid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More severe a defendant’s index offense charge is, the higher up the presumptive sentence may “walk” up the grid.</a:t>
            </a: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More severe (violent) and lengthier criminal history may “walk” left along the grid.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Includes felony or Class A misdemeanor convictions </a:t>
            </a:r>
          </a:p>
          <a:p>
            <a:pPr marL="685800" lvl="3">
              <a:buClr>
                <a:srgbClr val="00486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anose="02020603050405020304" pitchFamily="18" charset="0"/>
              </a:rPr>
              <a:t>Over the person’s lifetime, including felonies adjudicated as a juvenile</a:t>
            </a:r>
            <a:endParaRPr lang="en-US" sz="1800" dirty="0">
              <a:cs typeface="Times New Roman" panose="02020603050405020304" pitchFamily="18" charset="0"/>
            </a:endParaRPr>
          </a:p>
          <a:p>
            <a:pPr marL="228600" lvl="2">
              <a:buClr>
                <a:srgbClr val="00486C"/>
              </a:buClr>
              <a:buFont typeface="Wingdings" panose="05000000000000000000" pitchFamily="2" charset="2"/>
              <a:buChar char="§"/>
            </a:pP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48D4E-0DAC-4620-8F0C-9BBE580E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626"/>
            <a:ext cx="10553700" cy="1395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E33"/>
                </a:solidFill>
                <a:cs typeface="Times New Roman" panose="02020603050405020304" pitchFamily="18" charset="0"/>
              </a:rPr>
              <a:t>Sentencing in Oregon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Presumptive Grid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C76EB-CDE5-47F3-AFE7-DCE11639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8" r="602"/>
          <a:stretch/>
        </p:blipFill>
        <p:spPr>
          <a:xfrm>
            <a:off x="1018689" y="2247907"/>
            <a:ext cx="4456113" cy="4094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9FA29-4739-4D3E-AB18-9BB0CB320B32}"/>
              </a:ext>
            </a:extLst>
          </p:cNvPr>
          <p:cNvSpPr txBox="1"/>
          <p:nvPr/>
        </p:nvSpPr>
        <p:spPr>
          <a:xfrm>
            <a:off x="1968500" y="1604143"/>
            <a:ext cx="3512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Lengthier/severe criminal history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1AF95-857E-40D7-A174-72EBFC380C76}"/>
              </a:ext>
            </a:extLst>
          </p:cNvPr>
          <p:cNvSpPr txBox="1"/>
          <p:nvPr/>
        </p:nvSpPr>
        <p:spPr>
          <a:xfrm>
            <a:off x="-18063" y="3619416"/>
            <a:ext cx="100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severe index offense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6459C7-A7F2-4BE2-8269-9D31D2CA6723}"/>
              </a:ext>
            </a:extLst>
          </p:cNvPr>
          <p:cNvCxnSpPr/>
          <p:nvPr/>
        </p:nvCxnSpPr>
        <p:spPr>
          <a:xfrm flipH="1">
            <a:off x="1968500" y="2108207"/>
            <a:ext cx="350630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A64629-049A-4D6A-AE57-C631C70D7D17}"/>
              </a:ext>
            </a:extLst>
          </p:cNvPr>
          <p:cNvCxnSpPr>
            <a:cxnSpLocks/>
          </p:cNvCxnSpPr>
          <p:nvPr/>
        </p:nvCxnSpPr>
        <p:spPr>
          <a:xfrm rot="5400000" flipH="1">
            <a:off x="-799497" y="4588912"/>
            <a:ext cx="350630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1166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CJC Colors">
      <a:dk1>
        <a:sysClr val="windowText" lastClr="000000"/>
      </a:dk1>
      <a:lt1>
        <a:sysClr val="window" lastClr="FFFFFF"/>
      </a:lt1>
      <a:dk2>
        <a:srgbClr val="242A64"/>
      </a:dk2>
      <a:lt2>
        <a:srgbClr val="9C9C9D"/>
      </a:lt2>
      <a:accent1>
        <a:srgbClr val="0D5372"/>
      </a:accent1>
      <a:accent2>
        <a:srgbClr val="969696"/>
      </a:accent2>
      <a:accent3>
        <a:srgbClr val="FBCF30"/>
      </a:accent3>
      <a:accent4>
        <a:srgbClr val="17365D"/>
      </a:accent4>
      <a:accent5>
        <a:srgbClr val="5F97AA"/>
      </a:accent5>
      <a:accent6>
        <a:srgbClr val="515151"/>
      </a:accent6>
      <a:hlink>
        <a:srgbClr val="0563C1"/>
      </a:hlink>
      <a:folHlink>
        <a:srgbClr val="954F72"/>
      </a:folHlink>
    </a:clrScheme>
    <a:fontScheme name="CJC_2019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C9D79F3-F197-4906-9684-43DC191968BC}" vid="{23AFA566-61CF-4EA4-96A9-F7A1BCE5B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C10306245C84DAC5FD4B2CA5BBDAC" ma:contentTypeVersion="2" ma:contentTypeDescription="Create a new document." ma:contentTypeScope="" ma:versionID="a226c3bc16f2a9c3192b53385a67bf13">
  <xsd:schema xmlns:xsd="http://www.w3.org/2001/XMLSchema" xmlns:xs="http://www.w3.org/2001/XMLSchema" xmlns:p="http://schemas.microsoft.com/office/2006/metadata/properties" xmlns:ns1="http://schemas.microsoft.com/sharepoint/v3" xmlns:ns2="5efa581f-349e-4c8a-a0fa-75a730e5e83c" targetNamespace="http://schemas.microsoft.com/office/2006/metadata/properties" ma:root="true" ma:fieldsID="991b34b5f20391adb75c7d09dddecfbb" ns1:_="" ns2:_="">
    <xsd:import namespace="http://schemas.microsoft.com/sharepoint/v3"/>
    <xsd:import namespace="5efa581f-349e-4c8a-a0fa-75a730e5e83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a581f-349e-4c8a-a0fa-75a730e5e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38A5AF-F7D1-41E7-8C76-9ED0C9B42720}"/>
</file>

<file path=customXml/itemProps2.xml><?xml version="1.0" encoding="utf-8"?>
<ds:datastoreItem xmlns:ds="http://schemas.openxmlformats.org/officeDocument/2006/customXml" ds:itemID="{8D679C3A-FE10-4E86-A81E-CAA5D7684C94}"/>
</file>

<file path=customXml/itemProps3.xml><?xml version="1.0" encoding="utf-8"?>
<ds:datastoreItem xmlns:ds="http://schemas.openxmlformats.org/officeDocument/2006/customXml" ds:itemID="{2ED69B7D-4E1D-4DB1-B686-FA1EA5C11EF9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12571</TotalTime>
  <Words>2230</Words>
  <Application>Microsoft Office PowerPoint</Application>
  <PresentationFormat>Widescreen</PresentationFormat>
  <Paragraphs>510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Presentation2</vt:lpstr>
      <vt:lpstr>Office Theme</vt:lpstr>
      <vt:lpstr>Impact of Oregon’s Drug Decriminalization on the Oregon Sentencing Guidelines  </vt:lpstr>
      <vt:lpstr>M110 Background Recent Changes to Criminal Laws for Possession of Controlled Substances</vt:lpstr>
      <vt:lpstr>M110 Background PCS Law Changes in BM 110 &amp; SB 755†</vt:lpstr>
      <vt:lpstr>Impacts: Data Arrest Patterns</vt:lpstr>
      <vt:lpstr>Impacts: Data Conviction Patterns</vt:lpstr>
      <vt:lpstr>Other Impacts Community Corrections Population</vt:lpstr>
      <vt:lpstr>Sentencing in Oregon Presumptive Grid</vt:lpstr>
      <vt:lpstr>Sentencing in Oregon Presumptive Grid</vt:lpstr>
      <vt:lpstr>Sentencing in Oregon Presumptive Grid</vt:lpstr>
      <vt:lpstr>Possible Impacts of BM 110 on Sentencing Presumptive Grid Criminal History</vt:lpstr>
      <vt:lpstr>Possible Impacts of BM 110 on Sentencing Presumptive Grid Criminal History</vt:lpstr>
      <vt:lpstr>Possible Impacts of BM 110 on Sentencing Presumptive Grid Criminal History</vt:lpstr>
      <vt:lpstr>Simulated Impacts of BM 110 on Sentencing Presumptive Grid Criminal History</vt:lpstr>
      <vt:lpstr>Simulated Impacts of BM 110 on Sentencing Presumptive Grid Criminal History</vt:lpstr>
      <vt:lpstr>Simulated Impacts of BM 110 on Sentencing Findings</vt:lpstr>
      <vt:lpstr>Simulated Impacts of BM 110 on Sentencing Findings</vt:lpstr>
      <vt:lpstr>Simulated Impacts of BM 110 on Sentencing Findings</vt:lpstr>
      <vt:lpstr>Simulated Impacts of BM 110 on Sentencing Findings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110 Impact on Recidivism</dc:title>
  <dc:creator>MCALISTER Siobhan * CJC</dc:creator>
  <cp:lastModifiedBy>OFFICER Kelly J * CJC</cp:lastModifiedBy>
  <cp:revision>142</cp:revision>
  <dcterms:created xsi:type="dcterms:W3CDTF">2022-04-27T21:42:02Z</dcterms:created>
  <dcterms:modified xsi:type="dcterms:W3CDTF">2022-08-08T14:55:45Z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0x010100246C10306245C84DAC5FD4B2CA5BBDAC</vt:lpwstr>
  </property>
</Properties>
</file>