
<file path=[Content_Types].xml><?xml version="1.0" encoding="utf-8"?>
<Types xmlns="http://schemas.openxmlformats.org/package/2006/content-types">
  <Default Extension="png" ContentType="image/png"/>
  <Default Extension="svg" ContentType="image/svg+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4.xml" ContentType="application/vnd.openxmlformats-officedocument.presentationml.slide+xml"/>
  <Override PartName="/ppt/slides/slide9.xml" ContentType="application/vnd.openxmlformats-officedocument.presentationml.slide+xml"/>
  <Override PartName="/ppt/slides/slide8.xml" ContentType="application/vnd.openxmlformats-officedocument.presentationml.slide+xml"/>
  <Override PartName="/ppt/slides/slide7.xml" ContentType="application/vnd.openxmlformats-officedocument.presentationml.slide+xml"/>
  <Override PartName="/ppt/slides/slide6.xml" ContentType="application/vnd.openxmlformats-officedocument.presentationml.slide+xml"/>
  <Override PartName="/ppt/slides/slide5.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3.xml" ContentType="application/vnd.openxmlformats-officedocument.presentationml.slide+xml"/>
  <Override PartName="/ppt/slides/slide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1.xml" ContentType="application/vnd.openxmlformats-officedocument.presentationml.slide+xml"/>
  <Override PartName="/ppt/slideMasters/slideMaster1.xml" ContentType="application/vnd.openxmlformats-officedocument.presentationml.slideMaster+xml"/>
  <Override PartName="/ppt/slideLayouts/slideLayout8.xml" ContentType="application/vnd.openxmlformats-officedocument.presentationml.slideLayout+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Layouts/slideLayout9.xml" ContentType="application/vnd.openxmlformats-officedocument.presentationml.slideLayout+xml"/>
  <Override PartName="/ppt/slideLayouts/slideLayout6.xml" ContentType="application/vnd.openxmlformats-officedocument.presentationml.slideLayout+xml"/>
  <Override PartName="/ppt/slideLayouts/slideLayout5.xml" ContentType="application/vnd.openxmlformats-officedocument.presentationml.slideLayout+xml"/>
  <Override PartName="/ppt/slideLayouts/slideLayout4.xml" ContentType="application/vnd.openxmlformats-officedocument.presentationml.slideLayout+xml"/>
  <Override PartName="/ppt/slideLayouts/slideLayout7.xml" ContentType="application/vnd.openxmlformats-officedocument.presentationml.slideLayout+xml"/>
  <Override PartName="/ppt/slideLayouts/slideLayout1.xml" ContentType="application/vnd.openxmlformats-officedocument.presentationml.slideLayout+xml"/>
  <Override PartName="/ppt/slideLayouts/slideLayout3.xml" ContentType="application/vnd.openxmlformats-officedocument.presentationml.slideLayout+xml"/>
  <Override PartName="/ppt/slideLayouts/slideLayout2.xml" ContentType="application/vnd.openxmlformats-officedocument.presentationml.slideLayout+xml"/>
  <Override PartName="/ppt/theme/theme1.xml" ContentType="application/vnd.openxmlformats-officedocument.theme+xml"/>
  <Override PartName="/ppt/notesMasters/notesMaster1.xml" ContentType="application/vnd.openxmlformats-officedocument.presentationml.notesMaster+xml"/>
  <Override PartName="/ppt/theme/theme2.xml" ContentType="application/vnd.openxmlformats-officedocument.theme+xml"/>
  <Override PartName="/ppt/viewProps.xml" ContentType="application/vnd.openxmlformats-officedocument.presentationml.viewProps+xml"/>
  <Override PartName="/ppt/presProps.xml" ContentType="application/vnd.openxmlformats-officedocument.presentationml.presProps+xml"/>
  <Override PartName="/ppt/tableStyles.xml" ContentType="application/vnd.openxmlformats-officedocument.presentationml.tableStyles+xml"/>
  <Override PartName="/docProps/core.xml" ContentType="application/vnd.openxmlformats-package.core-properties+xml"/>
  <Override PartName="/docProps/app.xml" ContentType="application/vnd.openxmlformats-officedocument.extended-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0"/>
  </p:notesMasterIdLst>
  <p:sldIdLst>
    <p:sldId id="257" r:id="rId2"/>
    <p:sldId id="261" r:id="rId3"/>
    <p:sldId id="262" r:id="rId4"/>
    <p:sldId id="263" r:id="rId5"/>
    <p:sldId id="264" r:id="rId6"/>
    <p:sldId id="265" r:id="rId7"/>
    <p:sldId id="266" r:id="rId8"/>
    <p:sldId id="267" r:id="rId9"/>
    <p:sldId id="268" r:id="rId10"/>
    <p:sldId id="269" r:id="rId11"/>
    <p:sldId id="270" r:id="rId12"/>
    <p:sldId id="271" r:id="rId13"/>
    <p:sldId id="272" r:id="rId14"/>
    <p:sldId id="273" r:id="rId15"/>
    <p:sldId id="274" r:id="rId16"/>
    <p:sldId id="275" r:id="rId17"/>
    <p:sldId id="276" r:id="rId18"/>
    <p:sldId id="277" r:id="rId19"/>
  </p:sldIdLst>
  <p:sldSz cx="9144000" cy="6858000" type="screen4x3"/>
  <p:notesSz cx="7102475" cy="938847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E1E2D"/>
    <a:srgbClr val="00A892"/>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6" autoAdjust="0"/>
    <p:restoredTop sz="94660"/>
  </p:normalViewPr>
  <p:slideViewPr>
    <p:cSldViewPr snapToGrid="0">
      <p:cViewPr varScale="1">
        <p:scale>
          <a:sx n="68" d="100"/>
          <a:sy n="68" d="100"/>
        </p:scale>
        <p:origin x="1264" y="3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customXml" Target="../customXml/item2.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customXml" Target="../customXml/item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 Id="rId27" Type="http://schemas.openxmlformats.org/officeDocument/2006/relationships/customXml" Target="../customXml/item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8163" cy="4699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4022725" y="0"/>
            <a:ext cx="3078163" cy="469900"/>
          </a:xfrm>
          <a:prstGeom prst="rect">
            <a:avLst/>
          </a:prstGeom>
        </p:spPr>
        <p:txBody>
          <a:bodyPr vert="horz" lIns="91440" tIns="45720" rIns="91440" bIns="45720" rtlCol="0"/>
          <a:lstStyle>
            <a:lvl1pPr algn="r">
              <a:defRPr sz="1200"/>
            </a:lvl1pPr>
          </a:lstStyle>
          <a:p>
            <a:fld id="{55BDE887-3D30-4197-BB92-03B194C19348}" type="datetimeFigureOut">
              <a:rPr lang="en-US" smtClean="0"/>
              <a:t>8/7/2022</a:t>
            </a:fld>
            <a:endParaRPr lang="en-US"/>
          </a:p>
        </p:txBody>
      </p:sp>
      <p:sp>
        <p:nvSpPr>
          <p:cNvPr id="4" name="Slide Image Placeholder 3"/>
          <p:cNvSpPr>
            <a:spLocks noGrp="1" noRot="1" noChangeAspect="1"/>
          </p:cNvSpPr>
          <p:nvPr>
            <p:ph type="sldImg" idx="2"/>
          </p:nvPr>
        </p:nvSpPr>
        <p:spPr>
          <a:xfrm>
            <a:off x="1438275" y="1173163"/>
            <a:ext cx="4225925" cy="316865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709613" y="4518025"/>
            <a:ext cx="5683250" cy="3697288"/>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918575"/>
            <a:ext cx="3078163" cy="4699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4022725" y="8918575"/>
            <a:ext cx="3078163" cy="469900"/>
          </a:xfrm>
          <a:prstGeom prst="rect">
            <a:avLst/>
          </a:prstGeom>
        </p:spPr>
        <p:txBody>
          <a:bodyPr vert="horz" lIns="91440" tIns="45720" rIns="91440" bIns="45720" rtlCol="0" anchor="b"/>
          <a:lstStyle>
            <a:lvl1pPr algn="r">
              <a:defRPr sz="1200"/>
            </a:lvl1pPr>
          </a:lstStyle>
          <a:p>
            <a:fld id="{0C2F042B-F880-42AA-9014-EF6A4F405707}" type="slidenum">
              <a:rPr lang="en-US" smtClean="0"/>
              <a:t>‹#›</a:t>
            </a:fld>
            <a:endParaRPr lang="en-US"/>
          </a:p>
        </p:txBody>
      </p:sp>
    </p:spTree>
    <p:extLst>
      <p:ext uri="{BB962C8B-B14F-4D97-AF65-F5344CB8AC3E}">
        <p14:creationId xmlns:p14="http://schemas.microsoft.com/office/powerpoint/2010/main" val="1166871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353D80BF-9798-43E4-96D9-0568F19EB56B}" type="datetimeFigureOut">
              <a:rPr lang="en-US" smtClean="0"/>
              <a:t>8/6/2022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B654662-7599-409B-AB0F-C9DC3729657D}" type="slidenum">
              <a:rPr lang="en-US" smtClean="0"/>
              <a:t>‹#›</a:t>
            </a:fld>
            <a:endParaRPr lang="en-US" dirty="0"/>
          </a:p>
        </p:txBody>
      </p:sp>
    </p:spTree>
    <p:extLst>
      <p:ext uri="{BB962C8B-B14F-4D97-AF65-F5344CB8AC3E}">
        <p14:creationId xmlns:p14="http://schemas.microsoft.com/office/powerpoint/2010/main" val="407709375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53D80BF-9798-43E4-96D9-0568F19EB56B}" type="datetimeFigureOut">
              <a:rPr lang="en-US" smtClean="0"/>
              <a:t>8/6/2022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B654662-7599-409B-AB0F-C9DC3729657D}" type="slidenum">
              <a:rPr lang="en-US" smtClean="0"/>
              <a:t>‹#›</a:t>
            </a:fld>
            <a:endParaRPr lang="en-US" dirty="0"/>
          </a:p>
        </p:txBody>
      </p:sp>
    </p:spTree>
    <p:extLst>
      <p:ext uri="{BB962C8B-B14F-4D97-AF65-F5344CB8AC3E}">
        <p14:creationId xmlns:p14="http://schemas.microsoft.com/office/powerpoint/2010/main" val="192460966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53D80BF-9798-43E4-96D9-0568F19EB56B}" type="datetimeFigureOut">
              <a:rPr lang="en-US" smtClean="0"/>
              <a:t>8/6/2022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B654662-7599-409B-AB0F-C9DC3729657D}" type="slidenum">
              <a:rPr lang="en-US" smtClean="0"/>
              <a:t>‹#›</a:t>
            </a:fld>
            <a:endParaRPr lang="en-US" dirty="0"/>
          </a:p>
        </p:txBody>
      </p:sp>
    </p:spTree>
    <p:extLst>
      <p:ext uri="{BB962C8B-B14F-4D97-AF65-F5344CB8AC3E}">
        <p14:creationId xmlns:p14="http://schemas.microsoft.com/office/powerpoint/2010/main" val="30482009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53D80BF-9798-43E4-96D9-0568F19EB56B}" type="datetimeFigureOut">
              <a:rPr lang="en-US" smtClean="0"/>
              <a:t>8/6/2022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B654662-7599-409B-AB0F-C9DC3729657D}" type="slidenum">
              <a:rPr lang="en-US" smtClean="0"/>
              <a:t>‹#›</a:t>
            </a:fld>
            <a:endParaRPr lang="en-US" dirty="0"/>
          </a:p>
        </p:txBody>
      </p:sp>
    </p:spTree>
    <p:extLst>
      <p:ext uri="{BB962C8B-B14F-4D97-AF65-F5344CB8AC3E}">
        <p14:creationId xmlns:p14="http://schemas.microsoft.com/office/powerpoint/2010/main" val="405500948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53D80BF-9798-43E4-96D9-0568F19EB56B}" type="datetimeFigureOut">
              <a:rPr lang="en-US" smtClean="0"/>
              <a:t>8/6/2022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B654662-7599-409B-AB0F-C9DC3729657D}" type="slidenum">
              <a:rPr lang="en-US" smtClean="0"/>
              <a:t>‹#›</a:t>
            </a:fld>
            <a:endParaRPr lang="en-US" dirty="0"/>
          </a:p>
        </p:txBody>
      </p:sp>
    </p:spTree>
    <p:extLst>
      <p:ext uri="{BB962C8B-B14F-4D97-AF65-F5344CB8AC3E}">
        <p14:creationId xmlns:p14="http://schemas.microsoft.com/office/powerpoint/2010/main" val="37560915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353D80BF-9798-43E4-96D9-0568F19EB56B}" type="datetimeFigureOut">
              <a:rPr lang="en-US" smtClean="0"/>
              <a:t>8/6/2022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B654662-7599-409B-AB0F-C9DC3729657D}" type="slidenum">
              <a:rPr lang="en-US" smtClean="0"/>
              <a:t>‹#›</a:t>
            </a:fld>
            <a:endParaRPr lang="en-US" dirty="0"/>
          </a:p>
        </p:txBody>
      </p:sp>
    </p:spTree>
    <p:extLst>
      <p:ext uri="{BB962C8B-B14F-4D97-AF65-F5344CB8AC3E}">
        <p14:creationId xmlns:p14="http://schemas.microsoft.com/office/powerpoint/2010/main" val="372352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53D80BF-9798-43E4-96D9-0568F19EB56B}" type="datetimeFigureOut">
              <a:rPr lang="en-US" smtClean="0"/>
              <a:t>8/6/2022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9B654662-7599-409B-AB0F-C9DC3729657D}" type="slidenum">
              <a:rPr lang="en-US" smtClean="0"/>
              <a:t>‹#›</a:t>
            </a:fld>
            <a:endParaRPr lang="en-US" dirty="0"/>
          </a:p>
        </p:txBody>
      </p:sp>
    </p:spTree>
    <p:extLst>
      <p:ext uri="{BB962C8B-B14F-4D97-AF65-F5344CB8AC3E}">
        <p14:creationId xmlns:p14="http://schemas.microsoft.com/office/powerpoint/2010/main" val="1532873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353D80BF-9798-43E4-96D9-0568F19EB56B}" type="datetimeFigureOut">
              <a:rPr lang="en-US" smtClean="0"/>
              <a:t>8/6/2022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9B654662-7599-409B-AB0F-C9DC3729657D}" type="slidenum">
              <a:rPr lang="en-US" smtClean="0"/>
              <a:t>‹#›</a:t>
            </a:fld>
            <a:endParaRPr lang="en-US" dirty="0"/>
          </a:p>
        </p:txBody>
      </p:sp>
    </p:spTree>
    <p:extLst>
      <p:ext uri="{BB962C8B-B14F-4D97-AF65-F5344CB8AC3E}">
        <p14:creationId xmlns:p14="http://schemas.microsoft.com/office/powerpoint/2010/main" val="81855244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53D80BF-9798-43E4-96D9-0568F19EB56B}" type="datetimeFigureOut">
              <a:rPr lang="en-US" smtClean="0"/>
              <a:t>8/6/2022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9B654662-7599-409B-AB0F-C9DC3729657D}" type="slidenum">
              <a:rPr lang="en-US" smtClean="0"/>
              <a:t>‹#›</a:t>
            </a:fld>
            <a:endParaRPr lang="en-US" dirty="0"/>
          </a:p>
        </p:txBody>
      </p:sp>
    </p:spTree>
    <p:extLst>
      <p:ext uri="{BB962C8B-B14F-4D97-AF65-F5344CB8AC3E}">
        <p14:creationId xmlns:p14="http://schemas.microsoft.com/office/powerpoint/2010/main" val="8593068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353D80BF-9798-43E4-96D9-0568F19EB56B}" type="datetimeFigureOut">
              <a:rPr lang="en-US" smtClean="0"/>
              <a:t>8/6/2022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B654662-7599-409B-AB0F-C9DC3729657D}" type="slidenum">
              <a:rPr lang="en-US" smtClean="0"/>
              <a:t>‹#›</a:t>
            </a:fld>
            <a:endParaRPr lang="en-US" dirty="0"/>
          </a:p>
        </p:txBody>
      </p:sp>
    </p:spTree>
    <p:extLst>
      <p:ext uri="{BB962C8B-B14F-4D97-AF65-F5344CB8AC3E}">
        <p14:creationId xmlns:p14="http://schemas.microsoft.com/office/powerpoint/2010/main" val="28420599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353D80BF-9798-43E4-96D9-0568F19EB56B}" type="datetimeFigureOut">
              <a:rPr lang="en-US" smtClean="0"/>
              <a:t>8/6/2022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B654662-7599-409B-AB0F-C9DC3729657D}" type="slidenum">
              <a:rPr lang="en-US" smtClean="0"/>
              <a:t>‹#›</a:t>
            </a:fld>
            <a:endParaRPr lang="en-US" dirty="0"/>
          </a:p>
        </p:txBody>
      </p:sp>
    </p:spTree>
    <p:extLst>
      <p:ext uri="{BB962C8B-B14F-4D97-AF65-F5344CB8AC3E}">
        <p14:creationId xmlns:p14="http://schemas.microsoft.com/office/powerpoint/2010/main" val="66458256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53D80BF-9798-43E4-96D9-0568F19EB56B}" type="datetimeFigureOut">
              <a:rPr lang="en-US" smtClean="0"/>
              <a:t>8/6/2022</a:t>
            </a:fld>
            <a:endParaRPr lang="en-US"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B654662-7599-409B-AB0F-C9DC3729657D}" type="slidenum">
              <a:rPr lang="en-US" smtClean="0"/>
              <a:t>‹#›</a:t>
            </a:fld>
            <a:endParaRPr lang="en-US" dirty="0"/>
          </a:p>
        </p:txBody>
      </p:sp>
    </p:spTree>
    <p:extLst>
      <p:ext uri="{BB962C8B-B14F-4D97-AF65-F5344CB8AC3E}">
        <p14:creationId xmlns:p14="http://schemas.microsoft.com/office/powerpoint/2010/main" val="125062303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7.xml"/><Relationship Id="rId4" Type="http://schemas.openxmlformats.org/officeDocument/2006/relationships/hyperlink" Target="https://www.aacap.org/aacap/policy_statements/2011/Juvenile_Life_Without_Parole_Review_of_Sentences.aspx" TargetMode="External"/></Relationships>
</file>

<file path=ppt/slides/_rels/slide14.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7.xml"/><Relationship Id="rId4" Type="http://schemas.openxmlformats.org/officeDocument/2006/relationships/hyperlink" Target="https://www.sentencingproject.org/publications/a-second-look-at-injustice/" TargetMode="External"/></Relationships>
</file>

<file path=ppt/slides/_rels/slide15.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7.xml"/><Relationship Id="rId4" Type="http://schemas.openxmlformats.org/officeDocument/2006/relationships/hyperlink" Target="http://www.nmsc.unm.edu/" TargetMode="External"/></Relationships>
</file>

<file path=ppt/slides/_rels/slide2.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ight Triangle 7">
            <a:extLst>
              <a:ext uri="{FF2B5EF4-FFF2-40B4-BE49-F238E27FC236}">
                <a16:creationId xmlns:a16="http://schemas.microsoft.com/office/drawing/2014/main" id="{9EC5596B-F027-4BF7-A10A-883CFCF8CA60}"/>
              </a:ext>
            </a:extLst>
          </p:cNvPr>
          <p:cNvSpPr/>
          <p:nvPr/>
        </p:nvSpPr>
        <p:spPr>
          <a:xfrm rot="10800000">
            <a:off x="8122784" y="177410"/>
            <a:ext cx="895350" cy="1338143"/>
          </a:xfrm>
          <a:prstGeom prst="rtTriangle">
            <a:avLst/>
          </a:prstGeom>
          <a:solidFill>
            <a:srgbClr val="BE1E2D"/>
          </a:solidFill>
          <a:ln>
            <a:solidFill>
              <a:srgbClr val="BE1E2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dirty="0"/>
          </a:p>
        </p:txBody>
      </p:sp>
      <p:pic>
        <p:nvPicPr>
          <p:cNvPr id="5" name="Content Placeholder 4">
            <a:extLst>
              <a:ext uri="{FF2B5EF4-FFF2-40B4-BE49-F238E27FC236}">
                <a16:creationId xmlns:a16="http://schemas.microsoft.com/office/drawing/2014/main" id="{CAC79425-F456-4B36-BCCF-7F68599E4210}"/>
              </a:ext>
            </a:extLst>
          </p:cNvPr>
          <p:cNvPicPr>
            <a:picLocks noGrp="1" noChangeAspect="1"/>
          </p:cNvPicPr>
          <p:nvPr>
            <p:ph idx="4294967295"/>
          </p:nvPr>
        </p:nvPicPr>
        <p:blipFill rotWithShape="1">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rcRect l="24792" t="35596" r="25333" b="36786"/>
          <a:stretch/>
        </p:blipFill>
        <p:spPr>
          <a:xfrm>
            <a:off x="0" y="215900"/>
            <a:ext cx="2106613" cy="901700"/>
          </a:xfrm>
          <a:prstGeom prst="rect">
            <a:avLst/>
          </a:prstGeom>
        </p:spPr>
      </p:pic>
      <p:sp>
        <p:nvSpPr>
          <p:cNvPr id="7" name="Right Triangle 6">
            <a:extLst>
              <a:ext uri="{FF2B5EF4-FFF2-40B4-BE49-F238E27FC236}">
                <a16:creationId xmlns:a16="http://schemas.microsoft.com/office/drawing/2014/main" id="{0D38814F-31C8-4A9E-B761-F4CA307447ED}"/>
              </a:ext>
            </a:extLst>
          </p:cNvPr>
          <p:cNvSpPr/>
          <p:nvPr/>
        </p:nvSpPr>
        <p:spPr>
          <a:xfrm rot="10800000">
            <a:off x="8313284" y="177410"/>
            <a:ext cx="704850" cy="1053431"/>
          </a:xfrm>
          <a:prstGeom prst="rtTriangle">
            <a:avLst/>
          </a:prstGeom>
          <a:solidFill>
            <a:srgbClr val="00A892"/>
          </a:solidFill>
          <a:ln>
            <a:solidFill>
              <a:srgbClr val="00A89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dirty="0"/>
          </a:p>
        </p:txBody>
      </p:sp>
      <p:sp>
        <p:nvSpPr>
          <p:cNvPr id="9" name="TextBox 8">
            <a:extLst>
              <a:ext uri="{FF2B5EF4-FFF2-40B4-BE49-F238E27FC236}">
                <a16:creationId xmlns:a16="http://schemas.microsoft.com/office/drawing/2014/main" id="{7913728C-6DAF-4305-A0EE-949CBEFED434}"/>
              </a:ext>
            </a:extLst>
          </p:cNvPr>
          <p:cNvSpPr txBox="1"/>
          <p:nvPr/>
        </p:nvSpPr>
        <p:spPr>
          <a:xfrm>
            <a:off x="2680434" y="6638709"/>
            <a:ext cx="3893350" cy="438582"/>
          </a:xfrm>
          <a:prstGeom prst="rect">
            <a:avLst/>
          </a:prstGeom>
          <a:noFill/>
        </p:spPr>
        <p:txBody>
          <a:bodyPr wrap="square" rtlCol="0">
            <a:spAutoFit/>
          </a:bodyPr>
          <a:lstStyle/>
          <a:p>
            <a:r>
              <a:rPr lang="en-US" sz="1350" baseline="30000" dirty="0"/>
              <a:t>MSC02 1625 </a:t>
            </a:r>
            <a:r>
              <a:rPr lang="en-US" sz="1350" b="1" baseline="30000" dirty="0"/>
              <a:t>|</a:t>
            </a:r>
            <a:r>
              <a:rPr lang="en-US" sz="1350" baseline="30000" dirty="0"/>
              <a:t> Albuquerque, NM 87131  </a:t>
            </a:r>
            <a:r>
              <a:rPr lang="en-US" sz="1350" b="1" baseline="30000" dirty="0"/>
              <a:t>|</a:t>
            </a:r>
            <a:r>
              <a:rPr lang="en-US" sz="1350" baseline="30000" dirty="0"/>
              <a:t> (505) 277-3494 </a:t>
            </a:r>
            <a:r>
              <a:rPr lang="en-US" sz="1350" b="1" baseline="30000" dirty="0"/>
              <a:t>|</a:t>
            </a:r>
            <a:r>
              <a:rPr lang="en-US" sz="1350" baseline="30000" dirty="0"/>
              <a:t> nmsc.unm.edu</a:t>
            </a:r>
          </a:p>
          <a:p>
            <a:endParaRPr lang="en-US" sz="1350" dirty="0"/>
          </a:p>
        </p:txBody>
      </p:sp>
      <p:sp>
        <p:nvSpPr>
          <p:cNvPr id="10" name="Rectangle 9">
            <a:extLst>
              <a:ext uri="{FF2B5EF4-FFF2-40B4-BE49-F238E27FC236}">
                <a16:creationId xmlns:a16="http://schemas.microsoft.com/office/drawing/2014/main" id="{542794AF-701C-45A8-9AA6-4D9C1942F26B}"/>
              </a:ext>
            </a:extLst>
          </p:cNvPr>
          <p:cNvSpPr/>
          <p:nvPr/>
        </p:nvSpPr>
        <p:spPr>
          <a:xfrm>
            <a:off x="140833" y="6456902"/>
            <a:ext cx="8862333" cy="75501"/>
          </a:xfrm>
          <a:prstGeom prst="rect">
            <a:avLst/>
          </a:prstGeom>
          <a:solidFill>
            <a:srgbClr val="00A892"/>
          </a:solidFill>
          <a:ln>
            <a:solidFill>
              <a:srgbClr val="00A89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dirty="0"/>
          </a:p>
        </p:txBody>
      </p:sp>
      <p:sp>
        <p:nvSpPr>
          <p:cNvPr id="11" name="Content Placeholder 2">
            <a:extLst>
              <a:ext uri="{FF2B5EF4-FFF2-40B4-BE49-F238E27FC236}">
                <a16:creationId xmlns:a16="http://schemas.microsoft.com/office/drawing/2014/main" id="{E49CAD87-86A0-1047-997E-6478D6441923}"/>
              </a:ext>
            </a:extLst>
          </p:cNvPr>
          <p:cNvSpPr txBox="1">
            <a:spLocks/>
          </p:cNvSpPr>
          <p:nvPr/>
        </p:nvSpPr>
        <p:spPr>
          <a:xfrm>
            <a:off x="536286" y="1223906"/>
            <a:ext cx="7586498" cy="4309627"/>
          </a:xfrm>
          <a:prstGeom prst="rect">
            <a:avLst/>
          </a:prstGeom>
        </p:spPr>
        <p:txBody>
          <a:bodyPr vert="horz" lIns="68580" tIns="34290" rIns="68580" bIns="34290" rtlCol="0">
            <a:normAutofit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endParaRPr lang="en-US" sz="2400" b="1" dirty="0">
              <a:latin typeface="Garamond" panose="02020404030301010803" pitchFamily="18" charset="0"/>
            </a:endParaRPr>
          </a:p>
          <a:p>
            <a:pPr marL="0" indent="0" algn="ctr">
              <a:buNone/>
            </a:pPr>
            <a:r>
              <a:rPr lang="en-US" sz="2400" b="1" dirty="0">
                <a:latin typeface="Garamond" panose="02020404030301010803" pitchFamily="18" charset="0"/>
              </a:rPr>
              <a:t>National Association of Sentencing Commissions</a:t>
            </a:r>
          </a:p>
          <a:p>
            <a:pPr marL="0" indent="0" algn="ctr">
              <a:buNone/>
            </a:pPr>
            <a:r>
              <a:rPr lang="en-US" sz="2400" b="1" dirty="0">
                <a:latin typeface="Garamond" panose="02020404030301010803" pitchFamily="18" charset="0"/>
              </a:rPr>
              <a:t>2022 Annual Conference</a:t>
            </a:r>
          </a:p>
          <a:p>
            <a:pPr marL="0" indent="0" algn="ctr">
              <a:buNone/>
            </a:pPr>
            <a:endParaRPr lang="en-US" sz="2400" b="1" dirty="0">
              <a:latin typeface="Garamond" panose="02020404030301010803" pitchFamily="18" charset="0"/>
            </a:endParaRPr>
          </a:p>
          <a:p>
            <a:pPr marL="0" indent="0" algn="ctr">
              <a:buNone/>
            </a:pPr>
            <a:r>
              <a:rPr lang="en-US" sz="2400" b="1" dirty="0">
                <a:latin typeface="Garamond" panose="02020404030301010803" pitchFamily="18" charset="0"/>
              </a:rPr>
              <a:t>Plenary Session 3,</a:t>
            </a:r>
          </a:p>
          <a:p>
            <a:pPr marL="0" indent="0" algn="ctr">
              <a:buNone/>
            </a:pPr>
            <a:r>
              <a:rPr lang="en-US" sz="2400" b="1" dirty="0">
                <a:latin typeface="Garamond" panose="02020404030301010803" pitchFamily="18" charset="0"/>
              </a:rPr>
              <a:t>9 August 2022</a:t>
            </a:r>
          </a:p>
          <a:p>
            <a:pPr marL="0" indent="0" algn="ctr">
              <a:buNone/>
            </a:pPr>
            <a:endParaRPr lang="en-US" sz="2400" b="1" dirty="0">
              <a:latin typeface="Garamond" panose="02020404030301010803" pitchFamily="18" charset="0"/>
            </a:endParaRPr>
          </a:p>
          <a:p>
            <a:pPr marL="0" indent="0" algn="ctr">
              <a:buNone/>
            </a:pPr>
            <a:r>
              <a:rPr lang="en-US" sz="2400" b="1" dirty="0">
                <a:latin typeface="Garamond" panose="02020404030301010803" pitchFamily="18" charset="0"/>
              </a:rPr>
              <a:t>Curbing Extreme Sentences: </a:t>
            </a:r>
          </a:p>
          <a:p>
            <a:pPr marL="0" indent="0" algn="ctr">
              <a:buNone/>
            </a:pPr>
            <a:r>
              <a:rPr lang="en-US" sz="2400" b="1" dirty="0">
                <a:latin typeface="Garamond" panose="02020404030301010803" pitchFamily="18" charset="0"/>
              </a:rPr>
              <a:t>Medical and Geriatric Parole, and Juveniles Sentenced as Adults in New Mexico</a:t>
            </a:r>
          </a:p>
          <a:p>
            <a:pPr marL="0" indent="0" algn="ctr">
              <a:buNone/>
            </a:pPr>
            <a:endParaRPr lang="en-US" sz="2400" b="1" dirty="0">
              <a:latin typeface="Garamond" panose="02020404030301010803" pitchFamily="18" charset="0"/>
            </a:endParaRPr>
          </a:p>
        </p:txBody>
      </p:sp>
      <p:sp>
        <p:nvSpPr>
          <p:cNvPr id="13" name="Content Placeholder 2">
            <a:extLst>
              <a:ext uri="{FF2B5EF4-FFF2-40B4-BE49-F238E27FC236}">
                <a16:creationId xmlns:a16="http://schemas.microsoft.com/office/drawing/2014/main" id="{10599F68-E5AB-4EDD-9F45-88E2261697F7}"/>
              </a:ext>
            </a:extLst>
          </p:cNvPr>
          <p:cNvSpPr txBox="1">
            <a:spLocks/>
          </p:cNvSpPr>
          <p:nvPr/>
        </p:nvSpPr>
        <p:spPr>
          <a:xfrm>
            <a:off x="4859284" y="2614651"/>
            <a:ext cx="3858132" cy="3647604"/>
          </a:xfrm>
          <a:prstGeom prst="rect">
            <a:avLst/>
          </a:prstGeom>
        </p:spPr>
        <p:txBody>
          <a:bodyPr vert="horz" lIns="68580" tIns="34290" rIns="68580" bIns="3429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endParaRPr lang="en-US" sz="1600" dirty="0"/>
          </a:p>
        </p:txBody>
      </p:sp>
    </p:spTree>
    <p:extLst>
      <p:ext uri="{BB962C8B-B14F-4D97-AF65-F5344CB8AC3E}">
        <p14:creationId xmlns:p14="http://schemas.microsoft.com/office/powerpoint/2010/main" val="194542234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ight Triangle 7">
            <a:extLst>
              <a:ext uri="{FF2B5EF4-FFF2-40B4-BE49-F238E27FC236}">
                <a16:creationId xmlns:a16="http://schemas.microsoft.com/office/drawing/2014/main" id="{9EC5596B-F027-4BF7-A10A-883CFCF8CA60}"/>
              </a:ext>
            </a:extLst>
          </p:cNvPr>
          <p:cNvSpPr/>
          <p:nvPr/>
        </p:nvSpPr>
        <p:spPr>
          <a:xfrm rot="10800000">
            <a:off x="8052707" y="126040"/>
            <a:ext cx="895350" cy="1338143"/>
          </a:xfrm>
          <a:prstGeom prst="rtTriangle">
            <a:avLst/>
          </a:prstGeom>
          <a:solidFill>
            <a:srgbClr val="BE1E2D"/>
          </a:solidFill>
          <a:ln>
            <a:solidFill>
              <a:srgbClr val="BE1E2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dirty="0"/>
          </a:p>
        </p:txBody>
      </p:sp>
      <p:pic>
        <p:nvPicPr>
          <p:cNvPr id="5" name="Content Placeholder 4">
            <a:extLst>
              <a:ext uri="{FF2B5EF4-FFF2-40B4-BE49-F238E27FC236}">
                <a16:creationId xmlns:a16="http://schemas.microsoft.com/office/drawing/2014/main" id="{CAC79425-F456-4B36-BCCF-7F68599E4210}"/>
              </a:ext>
            </a:extLst>
          </p:cNvPr>
          <p:cNvPicPr>
            <a:picLocks noGrp="1" noChangeAspect="1"/>
          </p:cNvPicPr>
          <p:nvPr>
            <p:ph idx="4294967295"/>
          </p:nvPr>
        </p:nvPicPr>
        <p:blipFill rotWithShape="1">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rcRect l="24792" t="35596" r="25333" b="36786"/>
          <a:stretch/>
        </p:blipFill>
        <p:spPr>
          <a:xfrm>
            <a:off x="0" y="184150"/>
            <a:ext cx="2106613" cy="901700"/>
          </a:xfrm>
          <a:prstGeom prst="rect">
            <a:avLst/>
          </a:prstGeom>
        </p:spPr>
      </p:pic>
      <p:sp>
        <p:nvSpPr>
          <p:cNvPr id="7" name="Right Triangle 6">
            <a:extLst>
              <a:ext uri="{FF2B5EF4-FFF2-40B4-BE49-F238E27FC236}">
                <a16:creationId xmlns:a16="http://schemas.microsoft.com/office/drawing/2014/main" id="{0D38814F-31C8-4A9E-B761-F4CA307447ED}"/>
              </a:ext>
            </a:extLst>
          </p:cNvPr>
          <p:cNvSpPr/>
          <p:nvPr/>
        </p:nvSpPr>
        <p:spPr>
          <a:xfrm rot="10800000">
            <a:off x="8243207" y="126040"/>
            <a:ext cx="704850" cy="1053431"/>
          </a:xfrm>
          <a:prstGeom prst="rtTriangle">
            <a:avLst/>
          </a:prstGeom>
          <a:solidFill>
            <a:srgbClr val="00A892"/>
          </a:solidFill>
          <a:ln>
            <a:solidFill>
              <a:srgbClr val="00A89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dirty="0"/>
          </a:p>
        </p:txBody>
      </p:sp>
      <p:sp>
        <p:nvSpPr>
          <p:cNvPr id="9" name="TextBox 8">
            <a:extLst>
              <a:ext uri="{FF2B5EF4-FFF2-40B4-BE49-F238E27FC236}">
                <a16:creationId xmlns:a16="http://schemas.microsoft.com/office/drawing/2014/main" id="{7913728C-6DAF-4305-A0EE-949CBEFED434}"/>
              </a:ext>
            </a:extLst>
          </p:cNvPr>
          <p:cNvSpPr txBox="1"/>
          <p:nvPr/>
        </p:nvSpPr>
        <p:spPr>
          <a:xfrm>
            <a:off x="2735852" y="6638709"/>
            <a:ext cx="3782513" cy="438582"/>
          </a:xfrm>
          <a:prstGeom prst="rect">
            <a:avLst/>
          </a:prstGeom>
          <a:noFill/>
        </p:spPr>
        <p:txBody>
          <a:bodyPr wrap="square" rtlCol="0">
            <a:spAutoFit/>
          </a:bodyPr>
          <a:lstStyle/>
          <a:p>
            <a:r>
              <a:rPr lang="en-US" sz="1350" baseline="30000" dirty="0"/>
              <a:t>MSC02 1625 </a:t>
            </a:r>
            <a:r>
              <a:rPr lang="en-US" sz="1350" b="1" baseline="30000" dirty="0"/>
              <a:t>|</a:t>
            </a:r>
            <a:r>
              <a:rPr lang="en-US" sz="1350" baseline="30000" dirty="0"/>
              <a:t> Albuquerque, NM 87131  </a:t>
            </a:r>
            <a:r>
              <a:rPr lang="en-US" sz="1350" b="1" baseline="30000" dirty="0"/>
              <a:t>|</a:t>
            </a:r>
            <a:r>
              <a:rPr lang="en-US" sz="1350" baseline="30000" dirty="0"/>
              <a:t> (505) 277-3494 </a:t>
            </a:r>
            <a:r>
              <a:rPr lang="en-US" sz="1350" b="1" baseline="30000" dirty="0"/>
              <a:t>|</a:t>
            </a:r>
            <a:r>
              <a:rPr lang="en-US" sz="1350" baseline="30000" dirty="0"/>
              <a:t> nmsc.unm.edu</a:t>
            </a:r>
          </a:p>
          <a:p>
            <a:endParaRPr lang="en-US" sz="1350" dirty="0"/>
          </a:p>
        </p:txBody>
      </p:sp>
      <p:sp>
        <p:nvSpPr>
          <p:cNvPr id="10" name="Rectangle 9">
            <a:extLst>
              <a:ext uri="{FF2B5EF4-FFF2-40B4-BE49-F238E27FC236}">
                <a16:creationId xmlns:a16="http://schemas.microsoft.com/office/drawing/2014/main" id="{542794AF-701C-45A8-9AA6-4D9C1942F26B}"/>
              </a:ext>
            </a:extLst>
          </p:cNvPr>
          <p:cNvSpPr/>
          <p:nvPr/>
        </p:nvSpPr>
        <p:spPr>
          <a:xfrm>
            <a:off x="140833" y="6496864"/>
            <a:ext cx="8862333" cy="75501"/>
          </a:xfrm>
          <a:prstGeom prst="rect">
            <a:avLst/>
          </a:prstGeom>
          <a:solidFill>
            <a:srgbClr val="00A892"/>
          </a:solidFill>
          <a:ln>
            <a:solidFill>
              <a:srgbClr val="00A89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dirty="0"/>
          </a:p>
        </p:txBody>
      </p:sp>
      <p:sp>
        <p:nvSpPr>
          <p:cNvPr id="11" name="Content Placeholder 2">
            <a:extLst>
              <a:ext uri="{FF2B5EF4-FFF2-40B4-BE49-F238E27FC236}">
                <a16:creationId xmlns:a16="http://schemas.microsoft.com/office/drawing/2014/main" id="{E49CAD87-86A0-1047-997E-6478D6441923}"/>
              </a:ext>
            </a:extLst>
          </p:cNvPr>
          <p:cNvSpPr txBox="1">
            <a:spLocks/>
          </p:cNvSpPr>
          <p:nvPr/>
        </p:nvSpPr>
        <p:spPr>
          <a:xfrm>
            <a:off x="646385" y="1593130"/>
            <a:ext cx="7752933" cy="4524832"/>
          </a:xfrm>
          <a:prstGeom prst="rect">
            <a:avLst/>
          </a:prstGeom>
        </p:spPr>
        <p:txBody>
          <a:bodyPr vert="horz" lIns="68580" tIns="34290" rIns="68580" bIns="3429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US" b="1" i="1" dirty="0">
                <a:latin typeface="Garamond" panose="02020404030301010803" pitchFamily="18" charset="0"/>
              </a:rPr>
              <a:t>Ira v. </a:t>
            </a:r>
            <a:r>
              <a:rPr lang="en-US" b="1" i="1" dirty="0" err="1">
                <a:latin typeface="Garamond" panose="02020404030301010803" pitchFamily="18" charset="0"/>
              </a:rPr>
              <a:t>Janecka</a:t>
            </a:r>
            <a:r>
              <a:rPr lang="en-US" b="1" dirty="0">
                <a:latin typeface="Garamond" panose="02020404030301010803" pitchFamily="18" charset="0"/>
              </a:rPr>
              <a:t>, 2018-NMSC-027</a:t>
            </a:r>
          </a:p>
          <a:p>
            <a:pPr marL="0" indent="0">
              <a:buNone/>
            </a:pPr>
            <a:r>
              <a:rPr lang="en-US" sz="2200" dirty="0">
                <a:latin typeface="Garamond" panose="02020404030301010803" pitchFamily="18" charset="0"/>
              </a:rPr>
              <a:t> </a:t>
            </a:r>
            <a:endParaRPr lang="en-US" sz="2400" dirty="0">
              <a:latin typeface="Garamond" panose="02020404030301010803" pitchFamily="18" charset="0"/>
            </a:endParaRPr>
          </a:p>
          <a:p>
            <a:pPr marL="0" indent="0">
              <a:buNone/>
            </a:pPr>
            <a:r>
              <a:rPr lang="en-US" sz="2400" dirty="0">
                <a:latin typeface="Garamond" panose="02020404030301010803" pitchFamily="18" charset="0"/>
              </a:rPr>
              <a:t>We conclude that </a:t>
            </a:r>
            <a:r>
              <a:rPr lang="en-US" sz="2400" i="1" dirty="0">
                <a:latin typeface="Garamond" panose="02020404030301010803" pitchFamily="18" charset="0"/>
              </a:rPr>
              <a:t>Graham</a:t>
            </a:r>
            <a:r>
              <a:rPr lang="en-US" sz="2400" dirty="0">
                <a:latin typeface="Garamond" panose="02020404030301010803" pitchFamily="18" charset="0"/>
              </a:rPr>
              <a:t> applies when a multiple term-of-years sentence will in all likelihood keep a juvenile in prison for the rest of his or her life because the juvenile is deprived of a meaningful opportunity to obtain release by demonstrating his or her maturity and rehabilitation. {Para. 4}</a:t>
            </a:r>
          </a:p>
          <a:p>
            <a:pPr marL="0" indent="0">
              <a:buNone/>
            </a:pPr>
            <a:endParaRPr lang="en-US" sz="2100" dirty="0">
              <a:latin typeface="Garamond" panose="02020404030301010803" pitchFamily="18" charset="0"/>
            </a:endParaRPr>
          </a:p>
          <a:p>
            <a:pPr marL="257168" indent="-257168"/>
            <a:endParaRPr lang="en-US" sz="2000" dirty="0"/>
          </a:p>
          <a:p>
            <a:pPr marL="0" indent="0">
              <a:buNone/>
            </a:pPr>
            <a:endParaRPr lang="en-US" sz="2000" dirty="0"/>
          </a:p>
          <a:p>
            <a:pPr marL="257168" indent="-257168"/>
            <a:endParaRPr lang="en-US" sz="1600" dirty="0"/>
          </a:p>
          <a:p>
            <a:endParaRPr lang="en-US" sz="1500" dirty="0"/>
          </a:p>
        </p:txBody>
      </p:sp>
      <p:sp>
        <p:nvSpPr>
          <p:cNvPr id="12" name="Content Placeholder 2">
            <a:extLst>
              <a:ext uri="{FF2B5EF4-FFF2-40B4-BE49-F238E27FC236}">
                <a16:creationId xmlns:a16="http://schemas.microsoft.com/office/drawing/2014/main" id="{931E4190-9530-7F4C-863E-A8D595557FD7}"/>
              </a:ext>
            </a:extLst>
          </p:cNvPr>
          <p:cNvSpPr txBox="1">
            <a:spLocks/>
          </p:cNvSpPr>
          <p:nvPr/>
        </p:nvSpPr>
        <p:spPr>
          <a:xfrm>
            <a:off x="4051738" y="2263864"/>
            <a:ext cx="3768113" cy="3887270"/>
          </a:xfrm>
          <a:prstGeom prst="rect">
            <a:avLst/>
          </a:prstGeom>
        </p:spPr>
        <p:txBody>
          <a:bodyPr vert="horz" lIns="68580" tIns="34290" rIns="68580" bIns="3429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257168" indent="-257168"/>
            <a:endParaRPr lang="en-US" sz="2000" dirty="0"/>
          </a:p>
          <a:p>
            <a:pPr marL="257168" indent="-257168"/>
            <a:endParaRPr lang="en-US" sz="2000" dirty="0"/>
          </a:p>
          <a:p>
            <a:pPr marL="257168" indent="-257168"/>
            <a:endParaRPr lang="en-US" sz="1600" dirty="0"/>
          </a:p>
          <a:p>
            <a:endParaRPr lang="en-US" sz="1500" dirty="0"/>
          </a:p>
        </p:txBody>
      </p:sp>
    </p:spTree>
    <p:extLst>
      <p:ext uri="{BB962C8B-B14F-4D97-AF65-F5344CB8AC3E}">
        <p14:creationId xmlns:p14="http://schemas.microsoft.com/office/powerpoint/2010/main" val="423492846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ight Triangle 7">
            <a:extLst>
              <a:ext uri="{FF2B5EF4-FFF2-40B4-BE49-F238E27FC236}">
                <a16:creationId xmlns:a16="http://schemas.microsoft.com/office/drawing/2014/main" id="{9EC5596B-F027-4BF7-A10A-883CFCF8CA60}"/>
              </a:ext>
            </a:extLst>
          </p:cNvPr>
          <p:cNvSpPr/>
          <p:nvPr/>
        </p:nvSpPr>
        <p:spPr>
          <a:xfrm rot="10800000">
            <a:off x="8052707" y="126040"/>
            <a:ext cx="895350" cy="1338143"/>
          </a:xfrm>
          <a:prstGeom prst="rtTriangle">
            <a:avLst/>
          </a:prstGeom>
          <a:solidFill>
            <a:srgbClr val="BE1E2D"/>
          </a:solidFill>
          <a:ln>
            <a:solidFill>
              <a:srgbClr val="BE1E2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dirty="0"/>
          </a:p>
        </p:txBody>
      </p:sp>
      <p:pic>
        <p:nvPicPr>
          <p:cNvPr id="5" name="Content Placeholder 4">
            <a:extLst>
              <a:ext uri="{FF2B5EF4-FFF2-40B4-BE49-F238E27FC236}">
                <a16:creationId xmlns:a16="http://schemas.microsoft.com/office/drawing/2014/main" id="{CAC79425-F456-4B36-BCCF-7F68599E4210}"/>
              </a:ext>
            </a:extLst>
          </p:cNvPr>
          <p:cNvPicPr>
            <a:picLocks noGrp="1" noChangeAspect="1"/>
          </p:cNvPicPr>
          <p:nvPr>
            <p:ph idx="4294967295"/>
          </p:nvPr>
        </p:nvPicPr>
        <p:blipFill rotWithShape="1">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rcRect l="24792" t="35596" r="25333" b="36786"/>
          <a:stretch/>
        </p:blipFill>
        <p:spPr>
          <a:xfrm>
            <a:off x="0" y="184150"/>
            <a:ext cx="2106613" cy="901700"/>
          </a:xfrm>
          <a:prstGeom prst="rect">
            <a:avLst/>
          </a:prstGeom>
        </p:spPr>
      </p:pic>
      <p:sp>
        <p:nvSpPr>
          <p:cNvPr id="7" name="Right Triangle 6">
            <a:extLst>
              <a:ext uri="{FF2B5EF4-FFF2-40B4-BE49-F238E27FC236}">
                <a16:creationId xmlns:a16="http://schemas.microsoft.com/office/drawing/2014/main" id="{0D38814F-31C8-4A9E-B761-F4CA307447ED}"/>
              </a:ext>
            </a:extLst>
          </p:cNvPr>
          <p:cNvSpPr/>
          <p:nvPr/>
        </p:nvSpPr>
        <p:spPr>
          <a:xfrm rot="10800000">
            <a:off x="8243207" y="126040"/>
            <a:ext cx="704850" cy="1053431"/>
          </a:xfrm>
          <a:prstGeom prst="rtTriangle">
            <a:avLst/>
          </a:prstGeom>
          <a:solidFill>
            <a:srgbClr val="00A892"/>
          </a:solidFill>
          <a:ln>
            <a:solidFill>
              <a:srgbClr val="00A89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dirty="0"/>
          </a:p>
        </p:txBody>
      </p:sp>
      <p:sp>
        <p:nvSpPr>
          <p:cNvPr id="9" name="TextBox 8">
            <a:extLst>
              <a:ext uri="{FF2B5EF4-FFF2-40B4-BE49-F238E27FC236}">
                <a16:creationId xmlns:a16="http://schemas.microsoft.com/office/drawing/2014/main" id="{7913728C-6DAF-4305-A0EE-949CBEFED434}"/>
              </a:ext>
            </a:extLst>
          </p:cNvPr>
          <p:cNvSpPr txBox="1"/>
          <p:nvPr/>
        </p:nvSpPr>
        <p:spPr>
          <a:xfrm>
            <a:off x="2735852" y="6638709"/>
            <a:ext cx="3782513" cy="438582"/>
          </a:xfrm>
          <a:prstGeom prst="rect">
            <a:avLst/>
          </a:prstGeom>
          <a:noFill/>
        </p:spPr>
        <p:txBody>
          <a:bodyPr wrap="square" rtlCol="0">
            <a:spAutoFit/>
          </a:bodyPr>
          <a:lstStyle/>
          <a:p>
            <a:r>
              <a:rPr lang="en-US" sz="1350" baseline="30000" dirty="0"/>
              <a:t>MSC02 1625 </a:t>
            </a:r>
            <a:r>
              <a:rPr lang="en-US" sz="1350" b="1" baseline="30000" dirty="0"/>
              <a:t>|</a:t>
            </a:r>
            <a:r>
              <a:rPr lang="en-US" sz="1350" baseline="30000" dirty="0"/>
              <a:t> Albuquerque, NM 87131  </a:t>
            </a:r>
            <a:r>
              <a:rPr lang="en-US" sz="1350" b="1" baseline="30000" dirty="0"/>
              <a:t>|</a:t>
            </a:r>
            <a:r>
              <a:rPr lang="en-US" sz="1350" baseline="30000" dirty="0"/>
              <a:t> (505) 277-3494 </a:t>
            </a:r>
            <a:r>
              <a:rPr lang="en-US" sz="1350" b="1" baseline="30000" dirty="0"/>
              <a:t>|</a:t>
            </a:r>
            <a:r>
              <a:rPr lang="en-US" sz="1350" baseline="30000" dirty="0"/>
              <a:t> nmsc.unm.edu</a:t>
            </a:r>
          </a:p>
          <a:p>
            <a:endParaRPr lang="en-US" sz="1350" dirty="0"/>
          </a:p>
        </p:txBody>
      </p:sp>
      <p:sp>
        <p:nvSpPr>
          <p:cNvPr id="10" name="Rectangle 9">
            <a:extLst>
              <a:ext uri="{FF2B5EF4-FFF2-40B4-BE49-F238E27FC236}">
                <a16:creationId xmlns:a16="http://schemas.microsoft.com/office/drawing/2014/main" id="{542794AF-701C-45A8-9AA6-4D9C1942F26B}"/>
              </a:ext>
            </a:extLst>
          </p:cNvPr>
          <p:cNvSpPr/>
          <p:nvPr/>
        </p:nvSpPr>
        <p:spPr>
          <a:xfrm>
            <a:off x="140833" y="6496864"/>
            <a:ext cx="8862333" cy="75501"/>
          </a:xfrm>
          <a:prstGeom prst="rect">
            <a:avLst/>
          </a:prstGeom>
          <a:solidFill>
            <a:srgbClr val="00A892"/>
          </a:solidFill>
          <a:ln>
            <a:solidFill>
              <a:srgbClr val="00A89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dirty="0"/>
          </a:p>
        </p:txBody>
      </p:sp>
      <p:sp>
        <p:nvSpPr>
          <p:cNvPr id="11" name="Content Placeholder 2">
            <a:extLst>
              <a:ext uri="{FF2B5EF4-FFF2-40B4-BE49-F238E27FC236}">
                <a16:creationId xmlns:a16="http://schemas.microsoft.com/office/drawing/2014/main" id="{E49CAD87-86A0-1047-997E-6478D6441923}"/>
              </a:ext>
            </a:extLst>
          </p:cNvPr>
          <p:cNvSpPr txBox="1">
            <a:spLocks/>
          </p:cNvSpPr>
          <p:nvPr/>
        </p:nvSpPr>
        <p:spPr>
          <a:xfrm>
            <a:off x="646385" y="1593130"/>
            <a:ext cx="7752933" cy="4524832"/>
          </a:xfrm>
          <a:prstGeom prst="rect">
            <a:avLst/>
          </a:prstGeom>
        </p:spPr>
        <p:txBody>
          <a:bodyPr vert="horz" lIns="68580" tIns="34290" rIns="68580" bIns="3429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US" b="1" i="1" dirty="0">
                <a:latin typeface="Garamond" panose="02020404030301010803" pitchFamily="18" charset="0"/>
              </a:rPr>
              <a:t>Ira v. </a:t>
            </a:r>
            <a:r>
              <a:rPr lang="en-US" b="1" i="1" dirty="0" err="1">
                <a:latin typeface="Garamond" panose="02020404030301010803" pitchFamily="18" charset="0"/>
              </a:rPr>
              <a:t>Janecka</a:t>
            </a:r>
            <a:r>
              <a:rPr lang="en-US" b="1" dirty="0">
                <a:latin typeface="Garamond" panose="02020404030301010803" pitchFamily="18" charset="0"/>
              </a:rPr>
              <a:t>, 2018-NMSC-027</a:t>
            </a:r>
          </a:p>
          <a:p>
            <a:pPr marL="0" indent="0">
              <a:buNone/>
            </a:pPr>
            <a:r>
              <a:rPr lang="en-US" sz="2200" dirty="0">
                <a:latin typeface="Garamond" panose="02020404030301010803" pitchFamily="18" charset="0"/>
              </a:rPr>
              <a:t> </a:t>
            </a:r>
            <a:endParaRPr lang="en-US" sz="2400" dirty="0">
              <a:latin typeface="Garamond" panose="02020404030301010803" pitchFamily="18" charset="0"/>
            </a:endParaRPr>
          </a:p>
          <a:p>
            <a:pPr marL="0" indent="0">
              <a:buNone/>
            </a:pPr>
            <a:r>
              <a:rPr lang="en-US" sz="2400" dirty="0">
                <a:latin typeface="Garamond" panose="02020404030301010803" pitchFamily="18" charset="0"/>
              </a:rPr>
              <a:t>In this case, Ira can be eligible for a parole hearing when he is 62 years old if he demonstrates good behavior under the EMDA. Therefore, based on the record before us, we conclude that Ira has a meaningful opportunity to obtain release by demonstrating his maturity and rehabilitation before the Parole Board. {Para. 4}</a:t>
            </a:r>
          </a:p>
          <a:p>
            <a:pPr marL="0" indent="0">
              <a:buNone/>
            </a:pPr>
            <a:endParaRPr lang="en-US" sz="2100" dirty="0">
              <a:latin typeface="Garamond" panose="02020404030301010803" pitchFamily="18" charset="0"/>
            </a:endParaRPr>
          </a:p>
          <a:p>
            <a:pPr marL="257168" indent="-257168"/>
            <a:endParaRPr lang="en-US" sz="2000" dirty="0"/>
          </a:p>
          <a:p>
            <a:pPr marL="0" indent="0">
              <a:buNone/>
            </a:pPr>
            <a:endParaRPr lang="en-US" sz="2000" dirty="0"/>
          </a:p>
          <a:p>
            <a:pPr marL="257168" indent="-257168"/>
            <a:endParaRPr lang="en-US" sz="1600" dirty="0"/>
          </a:p>
          <a:p>
            <a:endParaRPr lang="en-US" sz="1500" dirty="0"/>
          </a:p>
        </p:txBody>
      </p:sp>
      <p:sp>
        <p:nvSpPr>
          <p:cNvPr id="12" name="Content Placeholder 2">
            <a:extLst>
              <a:ext uri="{FF2B5EF4-FFF2-40B4-BE49-F238E27FC236}">
                <a16:creationId xmlns:a16="http://schemas.microsoft.com/office/drawing/2014/main" id="{931E4190-9530-7F4C-863E-A8D595557FD7}"/>
              </a:ext>
            </a:extLst>
          </p:cNvPr>
          <p:cNvSpPr txBox="1">
            <a:spLocks/>
          </p:cNvSpPr>
          <p:nvPr/>
        </p:nvSpPr>
        <p:spPr>
          <a:xfrm>
            <a:off x="4051738" y="2263864"/>
            <a:ext cx="3768113" cy="3887270"/>
          </a:xfrm>
          <a:prstGeom prst="rect">
            <a:avLst/>
          </a:prstGeom>
        </p:spPr>
        <p:txBody>
          <a:bodyPr vert="horz" lIns="68580" tIns="34290" rIns="68580" bIns="3429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257168" indent="-257168"/>
            <a:endParaRPr lang="en-US" sz="2000" dirty="0"/>
          </a:p>
          <a:p>
            <a:pPr marL="257168" indent="-257168"/>
            <a:endParaRPr lang="en-US" sz="2000" dirty="0"/>
          </a:p>
          <a:p>
            <a:pPr marL="257168" indent="-257168"/>
            <a:endParaRPr lang="en-US" sz="1600" dirty="0"/>
          </a:p>
          <a:p>
            <a:endParaRPr lang="en-US" sz="1500" dirty="0"/>
          </a:p>
        </p:txBody>
      </p:sp>
    </p:spTree>
    <p:extLst>
      <p:ext uri="{BB962C8B-B14F-4D97-AF65-F5344CB8AC3E}">
        <p14:creationId xmlns:p14="http://schemas.microsoft.com/office/powerpoint/2010/main" val="173305432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ight Triangle 7">
            <a:extLst>
              <a:ext uri="{FF2B5EF4-FFF2-40B4-BE49-F238E27FC236}">
                <a16:creationId xmlns:a16="http://schemas.microsoft.com/office/drawing/2014/main" id="{9EC5596B-F027-4BF7-A10A-883CFCF8CA60}"/>
              </a:ext>
            </a:extLst>
          </p:cNvPr>
          <p:cNvSpPr/>
          <p:nvPr/>
        </p:nvSpPr>
        <p:spPr>
          <a:xfrm rot="10800000">
            <a:off x="8052707" y="126040"/>
            <a:ext cx="895350" cy="1338143"/>
          </a:xfrm>
          <a:prstGeom prst="rtTriangle">
            <a:avLst/>
          </a:prstGeom>
          <a:solidFill>
            <a:srgbClr val="BE1E2D"/>
          </a:solidFill>
          <a:ln>
            <a:solidFill>
              <a:srgbClr val="BE1E2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dirty="0"/>
          </a:p>
        </p:txBody>
      </p:sp>
      <p:pic>
        <p:nvPicPr>
          <p:cNvPr id="5" name="Content Placeholder 4">
            <a:extLst>
              <a:ext uri="{FF2B5EF4-FFF2-40B4-BE49-F238E27FC236}">
                <a16:creationId xmlns:a16="http://schemas.microsoft.com/office/drawing/2014/main" id="{CAC79425-F456-4B36-BCCF-7F68599E4210}"/>
              </a:ext>
            </a:extLst>
          </p:cNvPr>
          <p:cNvPicPr>
            <a:picLocks noGrp="1" noChangeAspect="1"/>
          </p:cNvPicPr>
          <p:nvPr>
            <p:ph idx="4294967295"/>
          </p:nvPr>
        </p:nvPicPr>
        <p:blipFill rotWithShape="1">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rcRect l="24792" t="35596" r="25333" b="36786"/>
          <a:stretch/>
        </p:blipFill>
        <p:spPr>
          <a:xfrm>
            <a:off x="0" y="184150"/>
            <a:ext cx="2106613" cy="901700"/>
          </a:xfrm>
          <a:prstGeom prst="rect">
            <a:avLst/>
          </a:prstGeom>
        </p:spPr>
      </p:pic>
      <p:sp>
        <p:nvSpPr>
          <p:cNvPr id="7" name="Right Triangle 6">
            <a:extLst>
              <a:ext uri="{FF2B5EF4-FFF2-40B4-BE49-F238E27FC236}">
                <a16:creationId xmlns:a16="http://schemas.microsoft.com/office/drawing/2014/main" id="{0D38814F-31C8-4A9E-B761-F4CA307447ED}"/>
              </a:ext>
            </a:extLst>
          </p:cNvPr>
          <p:cNvSpPr/>
          <p:nvPr/>
        </p:nvSpPr>
        <p:spPr>
          <a:xfrm rot="10800000">
            <a:off x="8243207" y="126040"/>
            <a:ext cx="704850" cy="1053431"/>
          </a:xfrm>
          <a:prstGeom prst="rtTriangle">
            <a:avLst/>
          </a:prstGeom>
          <a:solidFill>
            <a:srgbClr val="00A892"/>
          </a:solidFill>
          <a:ln>
            <a:solidFill>
              <a:srgbClr val="00A89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dirty="0"/>
          </a:p>
        </p:txBody>
      </p:sp>
      <p:sp>
        <p:nvSpPr>
          <p:cNvPr id="9" name="TextBox 8">
            <a:extLst>
              <a:ext uri="{FF2B5EF4-FFF2-40B4-BE49-F238E27FC236}">
                <a16:creationId xmlns:a16="http://schemas.microsoft.com/office/drawing/2014/main" id="{7913728C-6DAF-4305-A0EE-949CBEFED434}"/>
              </a:ext>
            </a:extLst>
          </p:cNvPr>
          <p:cNvSpPr txBox="1"/>
          <p:nvPr/>
        </p:nvSpPr>
        <p:spPr>
          <a:xfrm>
            <a:off x="2735852" y="6638709"/>
            <a:ext cx="3782513" cy="438582"/>
          </a:xfrm>
          <a:prstGeom prst="rect">
            <a:avLst/>
          </a:prstGeom>
          <a:noFill/>
        </p:spPr>
        <p:txBody>
          <a:bodyPr wrap="square" rtlCol="0">
            <a:spAutoFit/>
          </a:bodyPr>
          <a:lstStyle/>
          <a:p>
            <a:r>
              <a:rPr lang="en-US" sz="1350" baseline="30000" dirty="0"/>
              <a:t>MSC02 1625 </a:t>
            </a:r>
            <a:r>
              <a:rPr lang="en-US" sz="1350" b="1" baseline="30000" dirty="0"/>
              <a:t>|</a:t>
            </a:r>
            <a:r>
              <a:rPr lang="en-US" sz="1350" baseline="30000" dirty="0"/>
              <a:t> Albuquerque, NM 87131  </a:t>
            </a:r>
            <a:r>
              <a:rPr lang="en-US" sz="1350" b="1" baseline="30000" dirty="0"/>
              <a:t>|</a:t>
            </a:r>
            <a:r>
              <a:rPr lang="en-US" sz="1350" baseline="30000" dirty="0"/>
              <a:t> (505) 277-3494 </a:t>
            </a:r>
            <a:r>
              <a:rPr lang="en-US" sz="1350" b="1" baseline="30000" dirty="0"/>
              <a:t>|</a:t>
            </a:r>
            <a:r>
              <a:rPr lang="en-US" sz="1350" baseline="30000" dirty="0"/>
              <a:t> nmsc.unm.edu</a:t>
            </a:r>
          </a:p>
          <a:p>
            <a:endParaRPr lang="en-US" sz="1350" dirty="0"/>
          </a:p>
        </p:txBody>
      </p:sp>
      <p:sp>
        <p:nvSpPr>
          <p:cNvPr id="10" name="Rectangle 9">
            <a:extLst>
              <a:ext uri="{FF2B5EF4-FFF2-40B4-BE49-F238E27FC236}">
                <a16:creationId xmlns:a16="http://schemas.microsoft.com/office/drawing/2014/main" id="{542794AF-701C-45A8-9AA6-4D9C1942F26B}"/>
              </a:ext>
            </a:extLst>
          </p:cNvPr>
          <p:cNvSpPr/>
          <p:nvPr/>
        </p:nvSpPr>
        <p:spPr>
          <a:xfrm>
            <a:off x="140833" y="6496864"/>
            <a:ext cx="8862333" cy="75501"/>
          </a:xfrm>
          <a:prstGeom prst="rect">
            <a:avLst/>
          </a:prstGeom>
          <a:solidFill>
            <a:srgbClr val="00A892"/>
          </a:solidFill>
          <a:ln>
            <a:solidFill>
              <a:srgbClr val="00A89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dirty="0"/>
          </a:p>
        </p:txBody>
      </p:sp>
      <p:sp>
        <p:nvSpPr>
          <p:cNvPr id="11" name="Content Placeholder 2">
            <a:extLst>
              <a:ext uri="{FF2B5EF4-FFF2-40B4-BE49-F238E27FC236}">
                <a16:creationId xmlns:a16="http://schemas.microsoft.com/office/drawing/2014/main" id="{E49CAD87-86A0-1047-997E-6478D6441923}"/>
              </a:ext>
            </a:extLst>
          </p:cNvPr>
          <p:cNvSpPr txBox="1">
            <a:spLocks/>
          </p:cNvSpPr>
          <p:nvPr/>
        </p:nvSpPr>
        <p:spPr>
          <a:xfrm>
            <a:off x="646385" y="1593130"/>
            <a:ext cx="7752933" cy="4524832"/>
          </a:xfrm>
          <a:prstGeom prst="rect">
            <a:avLst/>
          </a:prstGeom>
        </p:spPr>
        <p:txBody>
          <a:bodyPr vert="horz" lIns="68580" tIns="34290" rIns="68580" bIns="34290" rtlCol="0">
            <a:normAutofit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US" b="1" i="1" dirty="0">
                <a:latin typeface="Garamond" panose="02020404030301010803" pitchFamily="18" charset="0"/>
              </a:rPr>
              <a:t>Ira v. </a:t>
            </a:r>
            <a:r>
              <a:rPr lang="en-US" b="1" i="1" dirty="0" err="1">
                <a:latin typeface="Garamond" panose="02020404030301010803" pitchFamily="18" charset="0"/>
              </a:rPr>
              <a:t>Janecka</a:t>
            </a:r>
            <a:r>
              <a:rPr lang="en-US" b="1" dirty="0">
                <a:latin typeface="Garamond" panose="02020404030301010803" pitchFamily="18" charset="0"/>
              </a:rPr>
              <a:t>, 2018-NMSC-027</a:t>
            </a:r>
          </a:p>
          <a:p>
            <a:pPr marL="0" indent="0">
              <a:buNone/>
            </a:pPr>
            <a:r>
              <a:rPr lang="en-US" sz="2200" dirty="0">
                <a:latin typeface="Garamond" panose="02020404030301010803" pitchFamily="18" charset="0"/>
              </a:rPr>
              <a:t> </a:t>
            </a:r>
            <a:endParaRPr lang="en-US" sz="2400" dirty="0">
              <a:latin typeface="Garamond" panose="02020404030301010803" pitchFamily="18" charset="0"/>
            </a:endParaRPr>
          </a:p>
          <a:p>
            <a:pPr>
              <a:buFont typeface="Wingdings" panose="05000000000000000000" pitchFamily="2" charset="2"/>
              <a:buChar char="Ø"/>
            </a:pPr>
            <a:r>
              <a:rPr lang="en-US" sz="2400" dirty="0">
                <a:latin typeface="Garamond" panose="02020404030301010803" pitchFamily="18" charset="0"/>
              </a:rPr>
              <a:t>The New Mexico Legislature is at liberty to enact legislation providing juveniles sentenced to lengthy term-of-years sentences with a shorter period of time to become eligible for a parole eligibility hearing. {Para. 38}</a:t>
            </a:r>
          </a:p>
          <a:p>
            <a:pPr marL="0" indent="0">
              <a:buNone/>
            </a:pPr>
            <a:r>
              <a:rPr lang="en-US" sz="2400" dirty="0">
                <a:latin typeface="Garamond" panose="02020404030301010803" pitchFamily="18" charset="0"/>
              </a:rPr>
              <a:t> </a:t>
            </a:r>
          </a:p>
          <a:p>
            <a:pPr>
              <a:buFont typeface="Wingdings" panose="05000000000000000000" pitchFamily="2" charset="2"/>
              <a:buChar char="Ø"/>
            </a:pPr>
            <a:r>
              <a:rPr lang="en-US" sz="2400" dirty="0">
                <a:latin typeface="Garamond" panose="02020404030301010803" pitchFamily="18" charset="0"/>
              </a:rPr>
              <a:t>Although we consider Ira’s opportunity to obtain release when he is 62 years old constitutionally meaningful, albeit the outer limit, we do not intend to discourage the legislature from adopting a shorter time period as have many other jurisdictions. {Para. 39}</a:t>
            </a:r>
          </a:p>
          <a:p>
            <a:pPr marL="0" indent="0">
              <a:buNone/>
            </a:pPr>
            <a:endParaRPr lang="en-US" sz="2100" dirty="0">
              <a:latin typeface="Garamond" panose="02020404030301010803" pitchFamily="18" charset="0"/>
            </a:endParaRPr>
          </a:p>
          <a:p>
            <a:pPr marL="257168" indent="-257168"/>
            <a:endParaRPr lang="en-US" sz="2000" dirty="0"/>
          </a:p>
          <a:p>
            <a:pPr marL="0" indent="0">
              <a:buNone/>
            </a:pPr>
            <a:endParaRPr lang="en-US" sz="2000" dirty="0"/>
          </a:p>
          <a:p>
            <a:pPr marL="257168" indent="-257168"/>
            <a:endParaRPr lang="en-US" sz="1600" dirty="0"/>
          </a:p>
          <a:p>
            <a:endParaRPr lang="en-US" sz="1500" dirty="0"/>
          </a:p>
        </p:txBody>
      </p:sp>
      <p:sp>
        <p:nvSpPr>
          <p:cNvPr id="12" name="Content Placeholder 2">
            <a:extLst>
              <a:ext uri="{FF2B5EF4-FFF2-40B4-BE49-F238E27FC236}">
                <a16:creationId xmlns:a16="http://schemas.microsoft.com/office/drawing/2014/main" id="{931E4190-9530-7F4C-863E-A8D595557FD7}"/>
              </a:ext>
            </a:extLst>
          </p:cNvPr>
          <p:cNvSpPr txBox="1">
            <a:spLocks/>
          </p:cNvSpPr>
          <p:nvPr/>
        </p:nvSpPr>
        <p:spPr>
          <a:xfrm>
            <a:off x="4051738" y="2263864"/>
            <a:ext cx="3768113" cy="3887270"/>
          </a:xfrm>
          <a:prstGeom prst="rect">
            <a:avLst/>
          </a:prstGeom>
        </p:spPr>
        <p:txBody>
          <a:bodyPr vert="horz" lIns="68580" tIns="34290" rIns="68580" bIns="3429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257168" indent="-257168"/>
            <a:endParaRPr lang="en-US" sz="2000" dirty="0"/>
          </a:p>
          <a:p>
            <a:pPr marL="257168" indent="-257168"/>
            <a:endParaRPr lang="en-US" sz="2000" dirty="0"/>
          </a:p>
          <a:p>
            <a:pPr marL="257168" indent="-257168"/>
            <a:endParaRPr lang="en-US" sz="1600" dirty="0"/>
          </a:p>
          <a:p>
            <a:endParaRPr lang="en-US" sz="1500" dirty="0"/>
          </a:p>
        </p:txBody>
      </p:sp>
    </p:spTree>
    <p:extLst>
      <p:ext uri="{BB962C8B-B14F-4D97-AF65-F5344CB8AC3E}">
        <p14:creationId xmlns:p14="http://schemas.microsoft.com/office/powerpoint/2010/main" val="413401023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ight Triangle 7">
            <a:extLst>
              <a:ext uri="{FF2B5EF4-FFF2-40B4-BE49-F238E27FC236}">
                <a16:creationId xmlns:a16="http://schemas.microsoft.com/office/drawing/2014/main" id="{9EC5596B-F027-4BF7-A10A-883CFCF8CA60}"/>
              </a:ext>
            </a:extLst>
          </p:cNvPr>
          <p:cNvSpPr/>
          <p:nvPr/>
        </p:nvSpPr>
        <p:spPr>
          <a:xfrm rot="10800000">
            <a:off x="8052707" y="126040"/>
            <a:ext cx="895350" cy="1338143"/>
          </a:xfrm>
          <a:prstGeom prst="rtTriangle">
            <a:avLst/>
          </a:prstGeom>
          <a:solidFill>
            <a:srgbClr val="BE1E2D"/>
          </a:solidFill>
          <a:ln>
            <a:solidFill>
              <a:srgbClr val="BE1E2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dirty="0"/>
          </a:p>
        </p:txBody>
      </p:sp>
      <p:pic>
        <p:nvPicPr>
          <p:cNvPr id="5" name="Content Placeholder 4">
            <a:extLst>
              <a:ext uri="{FF2B5EF4-FFF2-40B4-BE49-F238E27FC236}">
                <a16:creationId xmlns:a16="http://schemas.microsoft.com/office/drawing/2014/main" id="{CAC79425-F456-4B36-BCCF-7F68599E4210}"/>
              </a:ext>
            </a:extLst>
          </p:cNvPr>
          <p:cNvPicPr>
            <a:picLocks noGrp="1" noChangeAspect="1"/>
          </p:cNvPicPr>
          <p:nvPr>
            <p:ph idx="4294967295"/>
          </p:nvPr>
        </p:nvPicPr>
        <p:blipFill rotWithShape="1">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rcRect l="24792" t="35596" r="25333" b="36786"/>
          <a:stretch/>
        </p:blipFill>
        <p:spPr>
          <a:xfrm>
            <a:off x="0" y="184150"/>
            <a:ext cx="2106613" cy="901700"/>
          </a:xfrm>
          <a:prstGeom prst="rect">
            <a:avLst/>
          </a:prstGeom>
        </p:spPr>
      </p:pic>
      <p:sp>
        <p:nvSpPr>
          <p:cNvPr id="7" name="Right Triangle 6">
            <a:extLst>
              <a:ext uri="{FF2B5EF4-FFF2-40B4-BE49-F238E27FC236}">
                <a16:creationId xmlns:a16="http://schemas.microsoft.com/office/drawing/2014/main" id="{0D38814F-31C8-4A9E-B761-F4CA307447ED}"/>
              </a:ext>
            </a:extLst>
          </p:cNvPr>
          <p:cNvSpPr/>
          <p:nvPr/>
        </p:nvSpPr>
        <p:spPr>
          <a:xfrm rot="10800000">
            <a:off x="8243207" y="126040"/>
            <a:ext cx="704850" cy="1053431"/>
          </a:xfrm>
          <a:prstGeom prst="rtTriangle">
            <a:avLst/>
          </a:prstGeom>
          <a:solidFill>
            <a:srgbClr val="00A892"/>
          </a:solidFill>
          <a:ln>
            <a:solidFill>
              <a:srgbClr val="00A89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dirty="0"/>
          </a:p>
        </p:txBody>
      </p:sp>
      <p:sp>
        <p:nvSpPr>
          <p:cNvPr id="9" name="TextBox 8">
            <a:extLst>
              <a:ext uri="{FF2B5EF4-FFF2-40B4-BE49-F238E27FC236}">
                <a16:creationId xmlns:a16="http://schemas.microsoft.com/office/drawing/2014/main" id="{7913728C-6DAF-4305-A0EE-949CBEFED434}"/>
              </a:ext>
            </a:extLst>
          </p:cNvPr>
          <p:cNvSpPr txBox="1"/>
          <p:nvPr/>
        </p:nvSpPr>
        <p:spPr>
          <a:xfrm>
            <a:off x="2735852" y="6638709"/>
            <a:ext cx="3782513" cy="438582"/>
          </a:xfrm>
          <a:prstGeom prst="rect">
            <a:avLst/>
          </a:prstGeom>
          <a:noFill/>
        </p:spPr>
        <p:txBody>
          <a:bodyPr wrap="square" rtlCol="0">
            <a:spAutoFit/>
          </a:bodyPr>
          <a:lstStyle/>
          <a:p>
            <a:r>
              <a:rPr lang="en-US" sz="1350" baseline="30000" dirty="0"/>
              <a:t>MSC02 1625 </a:t>
            </a:r>
            <a:r>
              <a:rPr lang="en-US" sz="1350" b="1" baseline="30000" dirty="0"/>
              <a:t>|</a:t>
            </a:r>
            <a:r>
              <a:rPr lang="en-US" sz="1350" baseline="30000" dirty="0"/>
              <a:t> Albuquerque, NM 87131  </a:t>
            </a:r>
            <a:r>
              <a:rPr lang="en-US" sz="1350" b="1" baseline="30000" dirty="0"/>
              <a:t>|</a:t>
            </a:r>
            <a:r>
              <a:rPr lang="en-US" sz="1350" baseline="30000" dirty="0"/>
              <a:t> (505) 277-3494 </a:t>
            </a:r>
            <a:r>
              <a:rPr lang="en-US" sz="1350" b="1" baseline="30000" dirty="0"/>
              <a:t>|</a:t>
            </a:r>
            <a:r>
              <a:rPr lang="en-US" sz="1350" baseline="30000" dirty="0"/>
              <a:t> nmsc.unm.edu</a:t>
            </a:r>
          </a:p>
          <a:p>
            <a:endParaRPr lang="en-US" sz="1350" dirty="0"/>
          </a:p>
        </p:txBody>
      </p:sp>
      <p:sp>
        <p:nvSpPr>
          <p:cNvPr id="10" name="Rectangle 9">
            <a:extLst>
              <a:ext uri="{FF2B5EF4-FFF2-40B4-BE49-F238E27FC236}">
                <a16:creationId xmlns:a16="http://schemas.microsoft.com/office/drawing/2014/main" id="{542794AF-701C-45A8-9AA6-4D9C1942F26B}"/>
              </a:ext>
            </a:extLst>
          </p:cNvPr>
          <p:cNvSpPr/>
          <p:nvPr/>
        </p:nvSpPr>
        <p:spPr>
          <a:xfrm>
            <a:off x="140833" y="6496864"/>
            <a:ext cx="8862333" cy="75501"/>
          </a:xfrm>
          <a:prstGeom prst="rect">
            <a:avLst/>
          </a:prstGeom>
          <a:solidFill>
            <a:srgbClr val="00A892"/>
          </a:solidFill>
          <a:ln>
            <a:solidFill>
              <a:srgbClr val="00A89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dirty="0"/>
          </a:p>
        </p:txBody>
      </p:sp>
      <p:sp>
        <p:nvSpPr>
          <p:cNvPr id="11" name="Content Placeholder 2">
            <a:extLst>
              <a:ext uri="{FF2B5EF4-FFF2-40B4-BE49-F238E27FC236}">
                <a16:creationId xmlns:a16="http://schemas.microsoft.com/office/drawing/2014/main" id="{E49CAD87-86A0-1047-997E-6478D6441923}"/>
              </a:ext>
            </a:extLst>
          </p:cNvPr>
          <p:cNvSpPr txBox="1">
            <a:spLocks/>
          </p:cNvSpPr>
          <p:nvPr/>
        </p:nvSpPr>
        <p:spPr>
          <a:xfrm>
            <a:off x="646385" y="1593130"/>
            <a:ext cx="7752933" cy="4524832"/>
          </a:xfrm>
          <a:prstGeom prst="rect">
            <a:avLst/>
          </a:prstGeom>
        </p:spPr>
        <p:txBody>
          <a:bodyPr vert="horz" lIns="68580" tIns="34290" rIns="68580" bIns="34290" rtlCol="0">
            <a:normAutofit fontScale="475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US" sz="4200" b="1" dirty="0">
                <a:latin typeface="Garamond" panose="02020404030301010803" pitchFamily="18" charset="0"/>
              </a:rPr>
              <a:t>Position statement from the American Academy of Child and Adolescent Psychology</a:t>
            </a:r>
          </a:p>
          <a:p>
            <a:pPr marL="0" indent="0">
              <a:buNone/>
            </a:pPr>
            <a:r>
              <a:rPr lang="en-US" dirty="0">
                <a:latin typeface="Garamond" panose="02020404030301010803" pitchFamily="18" charset="0"/>
              </a:rPr>
              <a:t> </a:t>
            </a:r>
          </a:p>
          <a:p>
            <a:pPr marL="0" indent="0">
              <a:buNone/>
            </a:pPr>
            <a:r>
              <a:rPr lang="en-US" sz="3300" dirty="0">
                <a:latin typeface="Garamond" panose="02020404030301010803" pitchFamily="18" charset="0"/>
              </a:rPr>
              <a:t>Juvenile offenders serving life without parole should have an initial review of their sentences within five years of sentencing or by age 25, whichever comes first. As maturation and rehabilitation are ongoing processes, subsequent reviews should occur no less than every three years. Research demonstrates that brain development continues throughout adolescence and into early adulthood. The frontal lobes, which are critical for mature reasoning and impulse control, are among the last areas of the brain to mature. They are not fully developed until the early to mid-20's.</a:t>
            </a:r>
          </a:p>
          <a:p>
            <a:pPr marL="0" indent="0">
              <a:buNone/>
            </a:pPr>
            <a:r>
              <a:rPr lang="en-US" sz="3300" dirty="0">
                <a:latin typeface="Garamond" panose="02020404030301010803" pitchFamily="18" charset="0"/>
              </a:rPr>
              <a:t> Any sentence review must include a review of educational and court documents as well as a comprehensive mental health evaluation, conducted by a child mental health professional, such as a child and adolescent psychiatrist. The mental health evaluation must include a family interview, prenatal history, developmental history, medical history, academic history, legal history, history of mental health interventions, history of treatment for substance use, social history and a psychological evaluation.</a:t>
            </a:r>
          </a:p>
          <a:p>
            <a:pPr marL="0" indent="0">
              <a:buNone/>
            </a:pPr>
            <a:r>
              <a:rPr lang="en-US" sz="3300" dirty="0">
                <a:latin typeface="Garamond" panose="02020404030301010803" pitchFamily="18" charset="0"/>
              </a:rPr>
              <a:t>– American Academy of Child and Adolescent Psychology, “Juvenile Life Without Parole: Review of Sentences” (2011) (available at: </a:t>
            </a:r>
          </a:p>
          <a:p>
            <a:pPr marL="0" indent="0">
              <a:buNone/>
            </a:pPr>
            <a:r>
              <a:rPr lang="en-US" sz="3300" u="sng" dirty="0">
                <a:latin typeface="Garamond" panose="02020404030301010803" pitchFamily="18" charset="0"/>
                <a:hlinkClick r:id="rId4"/>
              </a:rPr>
              <a:t>https://www.aacap.org/aacap/policy_statements/2011/Juvenile_Life_Without_Parole_Review_of_Sentences.aspx</a:t>
            </a:r>
            <a:r>
              <a:rPr lang="en-US" sz="3300" dirty="0">
                <a:latin typeface="Garamond" panose="02020404030301010803" pitchFamily="18" charset="0"/>
              </a:rPr>
              <a:t>) </a:t>
            </a:r>
          </a:p>
          <a:p>
            <a:pPr marL="0" indent="0">
              <a:buNone/>
            </a:pPr>
            <a:endParaRPr lang="en-US" sz="2100" dirty="0">
              <a:latin typeface="Garamond" panose="02020404030301010803" pitchFamily="18" charset="0"/>
            </a:endParaRPr>
          </a:p>
          <a:p>
            <a:pPr marL="257168" indent="-257168"/>
            <a:endParaRPr lang="en-US" sz="2000" dirty="0"/>
          </a:p>
          <a:p>
            <a:pPr marL="0" indent="0">
              <a:buNone/>
            </a:pPr>
            <a:endParaRPr lang="en-US" sz="2000" dirty="0"/>
          </a:p>
          <a:p>
            <a:pPr marL="257168" indent="-257168"/>
            <a:endParaRPr lang="en-US" sz="1600" dirty="0"/>
          </a:p>
          <a:p>
            <a:endParaRPr lang="en-US" sz="1500" dirty="0"/>
          </a:p>
        </p:txBody>
      </p:sp>
      <p:sp>
        <p:nvSpPr>
          <p:cNvPr id="12" name="Content Placeholder 2">
            <a:extLst>
              <a:ext uri="{FF2B5EF4-FFF2-40B4-BE49-F238E27FC236}">
                <a16:creationId xmlns:a16="http://schemas.microsoft.com/office/drawing/2014/main" id="{931E4190-9530-7F4C-863E-A8D595557FD7}"/>
              </a:ext>
            </a:extLst>
          </p:cNvPr>
          <p:cNvSpPr txBox="1">
            <a:spLocks/>
          </p:cNvSpPr>
          <p:nvPr/>
        </p:nvSpPr>
        <p:spPr>
          <a:xfrm>
            <a:off x="4051738" y="2263864"/>
            <a:ext cx="3768113" cy="3887270"/>
          </a:xfrm>
          <a:prstGeom prst="rect">
            <a:avLst/>
          </a:prstGeom>
        </p:spPr>
        <p:txBody>
          <a:bodyPr vert="horz" lIns="68580" tIns="34290" rIns="68580" bIns="3429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257168" indent="-257168"/>
            <a:endParaRPr lang="en-US" sz="2000" dirty="0"/>
          </a:p>
          <a:p>
            <a:pPr marL="257168" indent="-257168"/>
            <a:endParaRPr lang="en-US" sz="2000" dirty="0"/>
          </a:p>
          <a:p>
            <a:pPr marL="257168" indent="-257168"/>
            <a:endParaRPr lang="en-US" sz="1600" dirty="0"/>
          </a:p>
          <a:p>
            <a:endParaRPr lang="en-US" sz="1500" dirty="0"/>
          </a:p>
        </p:txBody>
      </p:sp>
    </p:spTree>
    <p:extLst>
      <p:ext uri="{BB962C8B-B14F-4D97-AF65-F5344CB8AC3E}">
        <p14:creationId xmlns:p14="http://schemas.microsoft.com/office/powerpoint/2010/main" val="135012695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ight Triangle 7">
            <a:extLst>
              <a:ext uri="{FF2B5EF4-FFF2-40B4-BE49-F238E27FC236}">
                <a16:creationId xmlns:a16="http://schemas.microsoft.com/office/drawing/2014/main" id="{9EC5596B-F027-4BF7-A10A-883CFCF8CA60}"/>
              </a:ext>
            </a:extLst>
          </p:cNvPr>
          <p:cNvSpPr/>
          <p:nvPr/>
        </p:nvSpPr>
        <p:spPr>
          <a:xfrm rot="10800000">
            <a:off x="8052707" y="126040"/>
            <a:ext cx="895350" cy="1338143"/>
          </a:xfrm>
          <a:prstGeom prst="rtTriangle">
            <a:avLst/>
          </a:prstGeom>
          <a:solidFill>
            <a:srgbClr val="BE1E2D"/>
          </a:solidFill>
          <a:ln>
            <a:solidFill>
              <a:srgbClr val="BE1E2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dirty="0"/>
          </a:p>
        </p:txBody>
      </p:sp>
      <p:pic>
        <p:nvPicPr>
          <p:cNvPr id="5" name="Content Placeholder 4">
            <a:extLst>
              <a:ext uri="{FF2B5EF4-FFF2-40B4-BE49-F238E27FC236}">
                <a16:creationId xmlns:a16="http://schemas.microsoft.com/office/drawing/2014/main" id="{CAC79425-F456-4B36-BCCF-7F68599E4210}"/>
              </a:ext>
            </a:extLst>
          </p:cNvPr>
          <p:cNvPicPr>
            <a:picLocks noGrp="1" noChangeAspect="1"/>
          </p:cNvPicPr>
          <p:nvPr>
            <p:ph idx="4294967295"/>
          </p:nvPr>
        </p:nvPicPr>
        <p:blipFill rotWithShape="1">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rcRect l="24792" t="35596" r="25333" b="36786"/>
          <a:stretch/>
        </p:blipFill>
        <p:spPr>
          <a:xfrm>
            <a:off x="0" y="184150"/>
            <a:ext cx="2106613" cy="901700"/>
          </a:xfrm>
          <a:prstGeom prst="rect">
            <a:avLst/>
          </a:prstGeom>
        </p:spPr>
      </p:pic>
      <p:sp>
        <p:nvSpPr>
          <p:cNvPr id="7" name="Right Triangle 6">
            <a:extLst>
              <a:ext uri="{FF2B5EF4-FFF2-40B4-BE49-F238E27FC236}">
                <a16:creationId xmlns:a16="http://schemas.microsoft.com/office/drawing/2014/main" id="{0D38814F-31C8-4A9E-B761-F4CA307447ED}"/>
              </a:ext>
            </a:extLst>
          </p:cNvPr>
          <p:cNvSpPr/>
          <p:nvPr/>
        </p:nvSpPr>
        <p:spPr>
          <a:xfrm rot="10800000">
            <a:off x="8243207" y="126040"/>
            <a:ext cx="704850" cy="1053431"/>
          </a:xfrm>
          <a:prstGeom prst="rtTriangle">
            <a:avLst/>
          </a:prstGeom>
          <a:solidFill>
            <a:srgbClr val="00A892"/>
          </a:solidFill>
          <a:ln>
            <a:solidFill>
              <a:srgbClr val="00A89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dirty="0"/>
          </a:p>
        </p:txBody>
      </p:sp>
      <p:sp>
        <p:nvSpPr>
          <p:cNvPr id="9" name="TextBox 8">
            <a:extLst>
              <a:ext uri="{FF2B5EF4-FFF2-40B4-BE49-F238E27FC236}">
                <a16:creationId xmlns:a16="http://schemas.microsoft.com/office/drawing/2014/main" id="{7913728C-6DAF-4305-A0EE-949CBEFED434}"/>
              </a:ext>
            </a:extLst>
          </p:cNvPr>
          <p:cNvSpPr txBox="1"/>
          <p:nvPr/>
        </p:nvSpPr>
        <p:spPr>
          <a:xfrm>
            <a:off x="2735852" y="6638709"/>
            <a:ext cx="3782513" cy="438582"/>
          </a:xfrm>
          <a:prstGeom prst="rect">
            <a:avLst/>
          </a:prstGeom>
          <a:noFill/>
        </p:spPr>
        <p:txBody>
          <a:bodyPr wrap="square" rtlCol="0">
            <a:spAutoFit/>
          </a:bodyPr>
          <a:lstStyle/>
          <a:p>
            <a:r>
              <a:rPr lang="en-US" sz="1350" baseline="30000" dirty="0"/>
              <a:t>MSC02 1625 </a:t>
            </a:r>
            <a:r>
              <a:rPr lang="en-US" sz="1350" b="1" baseline="30000" dirty="0"/>
              <a:t>|</a:t>
            </a:r>
            <a:r>
              <a:rPr lang="en-US" sz="1350" baseline="30000" dirty="0"/>
              <a:t> Albuquerque, NM 87131  </a:t>
            </a:r>
            <a:r>
              <a:rPr lang="en-US" sz="1350" b="1" baseline="30000" dirty="0"/>
              <a:t>|</a:t>
            </a:r>
            <a:r>
              <a:rPr lang="en-US" sz="1350" baseline="30000" dirty="0"/>
              <a:t> (505) 277-3494 </a:t>
            </a:r>
            <a:r>
              <a:rPr lang="en-US" sz="1350" b="1" baseline="30000" dirty="0"/>
              <a:t>|</a:t>
            </a:r>
            <a:r>
              <a:rPr lang="en-US" sz="1350" baseline="30000" dirty="0"/>
              <a:t> nmsc.unm.edu</a:t>
            </a:r>
          </a:p>
          <a:p>
            <a:endParaRPr lang="en-US" sz="1350" dirty="0"/>
          </a:p>
        </p:txBody>
      </p:sp>
      <p:sp>
        <p:nvSpPr>
          <p:cNvPr id="10" name="Rectangle 9">
            <a:extLst>
              <a:ext uri="{FF2B5EF4-FFF2-40B4-BE49-F238E27FC236}">
                <a16:creationId xmlns:a16="http://schemas.microsoft.com/office/drawing/2014/main" id="{542794AF-701C-45A8-9AA6-4D9C1942F26B}"/>
              </a:ext>
            </a:extLst>
          </p:cNvPr>
          <p:cNvSpPr/>
          <p:nvPr/>
        </p:nvSpPr>
        <p:spPr>
          <a:xfrm>
            <a:off x="140833" y="6496864"/>
            <a:ext cx="8862333" cy="75501"/>
          </a:xfrm>
          <a:prstGeom prst="rect">
            <a:avLst/>
          </a:prstGeom>
          <a:solidFill>
            <a:srgbClr val="00A892"/>
          </a:solidFill>
          <a:ln>
            <a:solidFill>
              <a:srgbClr val="00A89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dirty="0"/>
          </a:p>
        </p:txBody>
      </p:sp>
      <p:sp>
        <p:nvSpPr>
          <p:cNvPr id="11" name="Content Placeholder 2">
            <a:extLst>
              <a:ext uri="{FF2B5EF4-FFF2-40B4-BE49-F238E27FC236}">
                <a16:creationId xmlns:a16="http://schemas.microsoft.com/office/drawing/2014/main" id="{E49CAD87-86A0-1047-997E-6478D6441923}"/>
              </a:ext>
            </a:extLst>
          </p:cNvPr>
          <p:cNvSpPr txBox="1">
            <a:spLocks/>
          </p:cNvSpPr>
          <p:nvPr/>
        </p:nvSpPr>
        <p:spPr>
          <a:xfrm>
            <a:off x="646385" y="1593130"/>
            <a:ext cx="7752933" cy="4524832"/>
          </a:xfrm>
          <a:prstGeom prst="rect">
            <a:avLst/>
          </a:prstGeom>
        </p:spPr>
        <p:txBody>
          <a:bodyPr vert="horz" lIns="68580" tIns="34290" rIns="68580" bIns="34290" rtlCol="0">
            <a:normAutofit fontScale="700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dirty="0">
                <a:latin typeface="Garamond" panose="02020404030301010803" pitchFamily="18" charset="0"/>
              </a:rPr>
              <a:t>People age out of crime and recidivism declines with age.</a:t>
            </a:r>
          </a:p>
          <a:p>
            <a:pPr marL="0" indent="0">
              <a:buNone/>
            </a:pPr>
            <a:endParaRPr lang="en-US" dirty="0">
              <a:latin typeface="Garamond" panose="02020404030301010803" pitchFamily="18" charset="0"/>
            </a:endParaRPr>
          </a:p>
          <a:p>
            <a:pPr marL="0" indent="0">
              <a:buNone/>
            </a:pPr>
            <a:r>
              <a:rPr lang="en-US" dirty="0">
                <a:latin typeface="Garamond" panose="02020404030301010803" pitchFamily="18" charset="0"/>
              </a:rPr>
              <a:t>The “age-crime curve” is a longstanding and well-tested concept in criminology, depicting the proportion of individuals in each age group that is engaged in criminal activity. For a range of offenses, crime rates peak around the late teenage years and begin a gradual decline in the early 20s. . . . </a:t>
            </a:r>
          </a:p>
          <a:p>
            <a:pPr marL="0" indent="0">
              <a:buNone/>
            </a:pPr>
            <a:endParaRPr lang="en-US" dirty="0">
              <a:latin typeface="Garamond" panose="02020404030301010803" pitchFamily="18" charset="0"/>
            </a:endParaRPr>
          </a:p>
          <a:p>
            <a:pPr marL="0" indent="0">
              <a:buNone/>
            </a:pPr>
            <a:r>
              <a:rPr lang="en-US" dirty="0">
                <a:latin typeface="Garamond" panose="02020404030301010803" pitchFamily="18" charset="0"/>
              </a:rPr>
              <a:t>Aging out of crime is a key reason why people who have been imprisoned for violent crimes—who generally serve longer sentences—are the least likely to recidivate when released from prison.</a:t>
            </a:r>
          </a:p>
          <a:p>
            <a:pPr marL="0" indent="0">
              <a:buNone/>
            </a:pPr>
            <a:r>
              <a:rPr lang="en-US" dirty="0">
                <a:latin typeface="Garamond" panose="02020404030301010803" pitchFamily="18" charset="0"/>
              </a:rPr>
              <a:t> </a:t>
            </a:r>
          </a:p>
          <a:p>
            <a:pPr marL="0" indent="0">
              <a:buNone/>
            </a:pPr>
            <a:r>
              <a:rPr lang="en-US" dirty="0">
                <a:latin typeface="Garamond" panose="02020404030301010803" pitchFamily="18" charset="0"/>
              </a:rPr>
              <a:t>– Ghandnoosh, “A Second Look at Injustice” (The Sentencing Project, 2021) (footnotes omitted) (available at: </a:t>
            </a:r>
            <a:r>
              <a:rPr lang="en-US" u="sng" dirty="0">
                <a:latin typeface="Garamond" panose="02020404030301010803" pitchFamily="18" charset="0"/>
                <a:hlinkClick r:id="rId4"/>
              </a:rPr>
              <a:t>https://www.sentencingproject.org/publications/a-second-look-at-injustice/</a:t>
            </a:r>
            <a:r>
              <a:rPr lang="en-US" dirty="0">
                <a:latin typeface="Garamond" panose="02020404030301010803" pitchFamily="18" charset="0"/>
              </a:rPr>
              <a:t>). </a:t>
            </a:r>
          </a:p>
          <a:p>
            <a:pPr marL="0" indent="0">
              <a:buNone/>
            </a:pPr>
            <a:endParaRPr lang="en-US" sz="2100" dirty="0">
              <a:latin typeface="Garamond" panose="02020404030301010803" pitchFamily="18" charset="0"/>
            </a:endParaRPr>
          </a:p>
          <a:p>
            <a:pPr marL="257168" indent="-257168"/>
            <a:endParaRPr lang="en-US" sz="2000" dirty="0"/>
          </a:p>
          <a:p>
            <a:pPr marL="0" indent="0">
              <a:buNone/>
            </a:pPr>
            <a:endParaRPr lang="en-US" sz="2000" dirty="0"/>
          </a:p>
          <a:p>
            <a:pPr marL="257168" indent="-257168"/>
            <a:endParaRPr lang="en-US" sz="1600" dirty="0"/>
          </a:p>
          <a:p>
            <a:endParaRPr lang="en-US" sz="1500" dirty="0"/>
          </a:p>
        </p:txBody>
      </p:sp>
      <p:sp>
        <p:nvSpPr>
          <p:cNvPr id="12" name="Content Placeholder 2">
            <a:extLst>
              <a:ext uri="{FF2B5EF4-FFF2-40B4-BE49-F238E27FC236}">
                <a16:creationId xmlns:a16="http://schemas.microsoft.com/office/drawing/2014/main" id="{931E4190-9530-7F4C-863E-A8D595557FD7}"/>
              </a:ext>
            </a:extLst>
          </p:cNvPr>
          <p:cNvSpPr txBox="1">
            <a:spLocks/>
          </p:cNvSpPr>
          <p:nvPr/>
        </p:nvSpPr>
        <p:spPr>
          <a:xfrm>
            <a:off x="4051738" y="2263864"/>
            <a:ext cx="3768113" cy="3887270"/>
          </a:xfrm>
          <a:prstGeom prst="rect">
            <a:avLst/>
          </a:prstGeom>
        </p:spPr>
        <p:txBody>
          <a:bodyPr vert="horz" lIns="68580" tIns="34290" rIns="68580" bIns="3429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257168" indent="-257168"/>
            <a:endParaRPr lang="en-US" sz="2000" dirty="0"/>
          </a:p>
          <a:p>
            <a:pPr marL="257168" indent="-257168"/>
            <a:endParaRPr lang="en-US" sz="2000" dirty="0"/>
          </a:p>
          <a:p>
            <a:pPr marL="257168" indent="-257168"/>
            <a:endParaRPr lang="en-US" sz="1600" dirty="0"/>
          </a:p>
          <a:p>
            <a:endParaRPr lang="en-US" sz="1500" dirty="0"/>
          </a:p>
        </p:txBody>
      </p:sp>
    </p:spTree>
    <p:extLst>
      <p:ext uri="{BB962C8B-B14F-4D97-AF65-F5344CB8AC3E}">
        <p14:creationId xmlns:p14="http://schemas.microsoft.com/office/powerpoint/2010/main" val="187803401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ight Triangle 7">
            <a:extLst>
              <a:ext uri="{FF2B5EF4-FFF2-40B4-BE49-F238E27FC236}">
                <a16:creationId xmlns:a16="http://schemas.microsoft.com/office/drawing/2014/main" id="{9EC5596B-F027-4BF7-A10A-883CFCF8CA60}"/>
              </a:ext>
            </a:extLst>
          </p:cNvPr>
          <p:cNvSpPr/>
          <p:nvPr/>
        </p:nvSpPr>
        <p:spPr>
          <a:xfrm rot="10800000">
            <a:off x="8052707" y="126040"/>
            <a:ext cx="895350" cy="1338143"/>
          </a:xfrm>
          <a:prstGeom prst="rtTriangle">
            <a:avLst/>
          </a:prstGeom>
          <a:solidFill>
            <a:srgbClr val="BE1E2D"/>
          </a:solidFill>
          <a:ln>
            <a:solidFill>
              <a:srgbClr val="BE1E2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dirty="0"/>
          </a:p>
        </p:txBody>
      </p:sp>
      <p:pic>
        <p:nvPicPr>
          <p:cNvPr id="5" name="Content Placeholder 4">
            <a:extLst>
              <a:ext uri="{FF2B5EF4-FFF2-40B4-BE49-F238E27FC236}">
                <a16:creationId xmlns:a16="http://schemas.microsoft.com/office/drawing/2014/main" id="{CAC79425-F456-4B36-BCCF-7F68599E4210}"/>
              </a:ext>
            </a:extLst>
          </p:cNvPr>
          <p:cNvPicPr>
            <a:picLocks noGrp="1" noChangeAspect="1"/>
          </p:cNvPicPr>
          <p:nvPr>
            <p:ph idx="4294967295"/>
          </p:nvPr>
        </p:nvPicPr>
        <p:blipFill rotWithShape="1">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rcRect l="24792" t="35596" r="25333" b="36786"/>
          <a:stretch/>
        </p:blipFill>
        <p:spPr>
          <a:xfrm>
            <a:off x="0" y="184150"/>
            <a:ext cx="2106613" cy="901700"/>
          </a:xfrm>
          <a:prstGeom prst="rect">
            <a:avLst/>
          </a:prstGeom>
        </p:spPr>
      </p:pic>
      <p:sp>
        <p:nvSpPr>
          <p:cNvPr id="7" name="Right Triangle 6">
            <a:extLst>
              <a:ext uri="{FF2B5EF4-FFF2-40B4-BE49-F238E27FC236}">
                <a16:creationId xmlns:a16="http://schemas.microsoft.com/office/drawing/2014/main" id="{0D38814F-31C8-4A9E-B761-F4CA307447ED}"/>
              </a:ext>
            </a:extLst>
          </p:cNvPr>
          <p:cNvSpPr/>
          <p:nvPr/>
        </p:nvSpPr>
        <p:spPr>
          <a:xfrm rot="10800000">
            <a:off x="8243207" y="126040"/>
            <a:ext cx="704850" cy="1053431"/>
          </a:xfrm>
          <a:prstGeom prst="rtTriangle">
            <a:avLst/>
          </a:prstGeom>
          <a:solidFill>
            <a:srgbClr val="00A892"/>
          </a:solidFill>
          <a:ln>
            <a:solidFill>
              <a:srgbClr val="00A89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dirty="0"/>
          </a:p>
        </p:txBody>
      </p:sp>
      <p:sp>
        <p:nvSpPr>
          <p:cNvPr id="9" name="TextBox 8">
            <a:extLst>
              <a:ext uri="{FF2B5EF4-FFF2-40B4-BE49-F238E27FC236}">
                <a16:creationId xmlns:a16="http://schemas.microsoft.com/office/drawing/2014/main" id="{7913728C-6DAF-4305-A0EE-949CBEFED434}"/>
              </a:ext>
            </a:extLst>
          </p:cNvPr>
          <p:cNvSpPr txBox="1"/>
          <p:nvPr/>
        </p:nvSpPr>
        <p:spPr>
          <a:xfrm>
            <a:off x="2735852" y="6638709"/>
            <a:ext cx="3782513" cy="438582"/>
          </a:xfrm>
          <a:prstGeom prst="rect">
            <a:avLst/>
          </a:prstGeom>
          <a:noFill/>
        </p:spPr>
        <p:txBody>
          <a:bodyPr wrap="square" rtlCol="0">
            <a:spAutoFit/>
          </a:bodyPr>
          <a:lstStyle/>
          <a:p>
            <a:r>
              <a:rPr lang="en-US" sz="1350" baseline="30000" dirty="0"/>
              <a:t>MSC02 1625 </a:t>
            </a:r>
            <a:r>
              <a:rPr lang="en-US" sz="1350" b="1" baseline="30000" dirty="0"/>
              <a:t>|</a:t>
            </a:r>
            <a:r>
              <a:rPr lang="en-US" sz="1350" baseline="30000" dirty="0"/>
              <a:t> Albuquerque, NM 87131  </a:t>
            </a:r>
            <a:r>
              <a:rPr lang="en-US" sz="1350" b="1" baseline="30000" dirty="0"/>
              <a:t>|</a:t>
            </a:r>
            <a:r>
              <a:rPr lang="en-US" sz="1350" baseline="30000" dirty="0"/>
              <a:t> (505) 277-3494 </a:t>
            </a:r>
            <a:r>
              <a:rPr lang="en-US" sz="1350" b="1" baseline="30000" dirty="0"/>
              <a:t>|</a:t>
            </a:r>
            <a:r>
              <a:rPr lang="en-US" sz="1350" baseline="30000" dirty="0"/>
              <a:t> nmsc.unm.edu</a:t>
            </a:r>
          </a:p>
          <a:p>
            <a:endParaRPr lang="en-US" sz="1350" dirty="0"/>
          </a:p>
        </p:txBody>
      </p:sp>
      <p:sp>
        <p:nvSpPr>
          <p:cNvPr id="10" name="Rectangle 9">
            <a:extLst>
              <a:ext uri="{FF2B5EF4-FFF2-40B4-BE49-F238E27FC236}">
                <a16:creationId xmlns:a16="http://schemas.microsoft.com/office/drawing/2014/main" id="{542794AF-701C-45A8-9AA6-4D9C1942F26B}"/>
              </a:ext>
            </a:extLst>
          </p:cNvPr>
          <p:cNvSpPr/>
          <p:nvPr/>
        </p:nvSpPr>
        <p:spPr>
          <a:xfrm>
            <a:off x="140833" y="6496864"/>
            <a:ext cx="8862333" cy="75501"/>
          </a:xfrm>
          <a:prstGeom prst="rect">
            <a:avLst/>
          </a:prstGeom>
          <a:solidFill>
            <a:srgbClr val="00A892"/>
          </a:solidFill>
          <a:ln>
            <a:solidFill>
              <a:srgbClr val="00A89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dirty="0"/>
          </a:p>
        </p:txBody>
      </p:sp>
      <p:sp>
        <p:nvSpPr>
          <p:cNvPr id="11" name="Content Placeholder 2">
            <a:extLst>
              <a:ext uri="{FF2B5EF4-FFF2-40B4-BE49-F238E27FC236}">
                <a16:creationId xmlns:a16="http://schemas.microsoft.com/office/drawing/2014/main" id="{E49CAD87-86A0-1047-997E-6478D6441923}"/>
              </a:ext>
            </a:extLst>
          </p:cNvPr>
          <p:cNvSpPr txBox="1">
            <a:spLocks/>
          </p:cNvSpPr>
          <p:nvPr/>
        </p:nvSpPr>
        <p:spPr>
          <a:xfrm>
            <a:off x="646385" y="1593130"/>
            <a:ext cx="7752933" cy="4524832"/>
          </a:xfrm>
          <a:prstGeom prst="rect">
            <a:avLst/>
          </a:prstGeom>
        </p:spPr>
        <p:txBody>
          <a:bodyPr vert="horz" lIns="68580" tIns="34290" rIns="68580" bIns="3429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US" sz="2600" b="1" dirty="0">
                <a:latin typeface="Garamond" panose="02020404030301010803" pitchFamily="18" charset="0"/>
              </a:rPr>
              <a:t>Key Elements of SB43 (2022) – The Juvenile Parole/JLWOP Bill</a:t>
            </a:r>
          </a:p>
          <a:p>
            <a:pPr marL="0" indent="0">
              <a:buNone/>
            </a:pPr>
            <a:r>
              <a:rPr lang="en-US" dirty="0">
                <a:latin typeface="Garamond" panose="02020404030301010803" pitchFamily="18" charset="0"/>
              </a:rPr>
              <a:t> </a:t>
            </a:r>
          </a:p>
          <a:p>
            <a:pPr lvl="0">
              <a:buFont typeface="Wingdings" panose="05000000000000000000" pitchFamily="2" charset="2"/>
              <a:buChar char="Ø"/>
            </a:pPr>
            <a:r>
              <a:rPr lang="en-US" sz="2000" dirty="0">
                <a:latin typeface="Garamond" panose="02020404030301010803" pitchFamily="18" charset="0"/>
              </a:rPr>
              <a:t>Abolishes sentences of life without parole for juveniles sentenced as adults.</a:t>
            </a:r>
          </a:p>
          <a:p>
            <a:pPr marL="0" indent="0">
              <a:buNone/>
            </a:pPr>
            <a:r>
              <a:rPr lang="en-US" sz="2000" dirty="0">
                <a:latin typeface="Garamond" panose="02020404030301010803" pitchFamily="18" charset="0"/>
              </a:rPr>
              <a:t> </a:t>
            </a:r>
          </a:p>
          <a:p>
            <a:pPr lvl="0">
              <a:buFont typeface="Wingdings" panose="05000000000000000000" pitchFamily="2" charset="2"/>
              <a:buChar char="Ø"/>
            </a:pPr>
            <a:r>
              <a:rPr lang="en-US" sz="2000" dirty="0">
                <a:latin typeface="Garamond" panose="02020404030301010803" pitchFamily="18" charset="0"/>
              </a:rPr>
              <a:t>A juvenile sentenced as an adult is entitled to a parole hearing after 15 years – this applies whether the juvenile’s sentence is concurrent or consecutive.</a:t>
            </a:r>
          </a:p>
          <a:p>
            <a:pPr marL="0" indent="0">
              <a:buNone/>
            </a:pPr>
            <a:r>
              <a:rPr lang="en-US" sz="2000" dirty="0">
                <a:latin typeface="Garamond" panose="02020404030301010803" pitchFamily="18" charset="0"/>
              </a:rPr>
              <a:t> </a:t>
            </a:r>
          </a:p>
          <a:p>
            <a:pPr lvl="0">
              <a:buFont typeface="Wingdings" panose="05000000000000000000" pitchFamily="2" charset="2"/>
              <a:buChar char="Ø"/>
            </a:pPr>
            <a:r>
              <a:rPr lang="en-US" sz="2000" dirty="0">
                <a:latin typeface="Garamond" panose="02020404030301010803" pitchFamily="18" charset="0"/>
              </a:rPr>
              <a:t>A new review, upon denial of parole, every 5 years thereafter.</a:t>
            </a:r>
          </a:p>
          <a:p>
            <a:pPr marL="0" indent="0">
              <a:buNone/>
            </a:pPr>
            <a:endParaRPr lang="en-US" sz="2100" dirty="0">
              <a:latin typeface="Garamond" panose="02020404030301010803" pitchFamily="18" charset="0"/>
            </a:endParaRPr>
          </a:p>
          <a:p>
            <a:pPr marL="257168" indent="-257168"/>
            <a:endParaRPr lang="en-US" sz="2000" dirty="0"/>
          </a:p>
          <a:p>
            <a:pPr marL="0" indent="0">
              <a:buNone/>
            </a:pPr>
            <a:endParaRPr lang="en-US" sz="2000" dirty="0"/>
          </a:p>
          <a:p>
            <a:pPr marL="257168" indent="-257168"/>
            <a:endParaRPr lang="en-US" sz="1600" dirty="0"/>
          </a:p>
          <a:p>
            <a:endParaRPr lang="en-US" sz="1500" dirty="0"/>
          </a:p>
        </p:txBody>
      </p:sp>
      <p:sp>
        <p:nvSpPr>
          <p:cNvPr id="12" name="Content Placeholder 2">
            <a:extLst>
              <a:ext uri="{FF2B5EF4-FFF2-40B4-BE49-F238E27FC236}">
                <a16:creationId xmlns:a16="http://schemas.microsoft.com/office/drawing/2014/main" id="{931E4190-9530-7F4C-863E-A8D595557FD7}"/>
              </a:ext>
            </a:extLst>
          </p:cNvPr>
          <p:cNvSpPr txBox="1">
            <a:spLocks/>
          </p:cNvSpPr>
          <p:nvPr/>
        </p:nvSpPr>
        <p:spPr>
          <a:xfrm>
            <a:off x="4051738" y="2263864"/>
            <a:ext cx="3768113" cy="3887270"/>
          </a:xfrm>
          <a:prstGeom prst="rect">
            <a:avLst/>
          </a:prstGeom>
        </p:spPr>
        <p:txBody>
          <a:bodyPr vert="horz" lIns="68580" tIns="34290" rIns="68580" bIns="3429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257168" indent="-257168"/>
            <a:endParaRPr lang="en-US" sz="2000" dirty="0"/>
          </a:p>
          <a:p>
            <a:pPr marL="257168" indent="-257168"/>
            <a:endParaRPr lang="en-US" sz="2000" dirty="0"/>
          </a:p>
          <a:p>
            <a:pPr marL="257168" indent="-257168"/>
            <a:endParaRPr lang="en-US" sz="1600" dirty="0"/>
          </a:p>
          <a:p>
            <a:endParaRPr lang="en-US" sz="1500" dirty="0"/>
          </a:p>
        </p:txBody>
      </p:sp>
    </p:spTree>
    <p:extLst>
      <p:ext uri="{BB962C8B-B14F-4D97-AF65-F5344CB8AC3E}">
        <p14:creationId xmlns:p14="http://schemas.microsoft.com/office/powerpoint/2010/main" val="147387965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ight Triangle 7">
            <a:extLst>
              <a:ext uri="{FF2B5EF4-FFF2-40B4-BE49-F238E27FC236}">
                <a16:creationId xmlns:a16="http://schemas.microsoft.com/office/drawing/2014/main" id="{9EC5596B-F027-4BF7-A10A-883CFCF8CA60}"/>
              </a:ext>
            </a:extLst>
          </p:cNvPr>
          <p:cNvSpPr/>
          <p:nvPr/>
        </p:nvSpPr>
        <p:spPr>
          <a:xfrm rot="10800000">
            <a:off x="8052707" y="126040"/>
            <a:ext cx="895350" cy="1338143"/>
          </a:xfrm>
          <a:prstGeom prst="rtTriangle">
            <a:avLst/>
          </a:prstGeom>
          <a:solidFill>
            <a:srgbClr val="BE1E2D"/>
          </a:solidFill>
          <a:ln>
            <a:solidFill>
              <a:srgbClr val="BE1E2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dirty="0"/>
          </a:p>
        </p:txBody>
      </p:sp>
      <p:pic>
        <p:nvPicPr>
          <p:cNvPr id="5" name="Content Placeholder 4">
            <a:extLst>
              <a:ext uri="{FF2B5EF4-FFF2-40B4-BE49-F238E27FC236}">
                <a16:creationId xmlns:a16="http://schemas.microsoft.com/office/drawing/2014/main" id="{CAC79425-F456-4B36-BCCF-7F68599E4210}"/>
              </a:ext>
            </a:extLst>
          </p:cNvPr>
          <p:cNvPicPr>
            <a:picLocks noGrp="1" noChangeAspect="1"/>
          </p:cNvPicPr>
          <p:nvPr>
            <p:ph idx="4294967295"/>
          </p:nvPr>
        </p:nvPicPr>
        <p:blipFill rotWithShape="1">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rcRect l="24792" t="35596" r="25333" b="36786"/>
          <a:stretch/>
        </p:blipFill>
        <p:spPr>
          <a:xfrm>
            <a:off x="0" y="184150"/>
            <a:ext cx="2106613" cy="901700"/>
          </a:xfrm>
          <a:prstGeom prst="rect">
            <a:avLst/>
          </a:prstGeom>
        </p:spPr>
      </p:pic>
      <p:sp>
        <p:nvSpPr>
          <p:cNvPr id="7" name="Right Triangle 6">
            <a:extLst>
              <a:ext uri="{FF2B5EF4-FFF2-40B4-BE49-F238E27FC236}">
                <a16:creationId xmlns:a16="http://schemas.microsoft.com/office/drawing/2014/main" id="{0D38814F-31C8-4A9E-B761-F4CA307447ED}"/>
              </a:ext>
            </a:extLst>
          </p:cNvPr>
          <p:cNvSpPr/>
          <p:nvPr/>
        </p:nvSpPr>
        <p:spPr>
          <a:xfrm rot="10800000">
            <a:off x="8243207" y="126040"/>
            <a:ext cx="704850" cy="1053431"/>
          </a:xfrm>
          <a:prstGeom prst="rtTriangle">
            <a:avLst/>
          </a:prstGeom>
          <a:solidFill>
            <a:srgbClr val="00A892"/>
          </a:solidFill>
          <a:ln>
            <a:solidFill>
              <a:srgbClr val="00A89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dirty="0"/>
          </a:p>
        </p:txBody>
      </p:sp>
      <p:sp>
        <p:nvSpPr>
          <p:cNvPr id="9" name="TextBox 8">
            <a:extLst>
              <a:ext uri="{FF2B5EF4-FFF2-40B4-BE49-F238E27FC236}">
                <a16:creationId xmlns:a16="http://schemas.microsoft.com/office/drawing/2014/main" id="{7913728C-6DAF-4305-A0EE-949CBEFED434}"/>
              </a:ext>
            </a:extLst>
          </p:cNvPr>
          <p:cNvSpPr txBox="1"/>
          <p:nvPr/>
        </p:nvSpPr>
        <p:spPr>
          <a:xfrm>
            <a:off x="2735852" y="6638709"/>
            <a:ext cx="3782513" cy="438582"/>
          </a:xfrm>
          <a:prstGeom prst="rect">
            <a:avLst/>
          </a:prstGeom>
          <a:noFill/>
        </p:spPr>
        <p:txBody>
          <a:bodyPr wrap="square" rtlCol="0">
            <a:spAutoFit/>
          </a:bodyPr>
          <a:lstStyle/>
          <a:p>
            <a:r>
              <a:rPr lang="en-US" sz="1350" baseline="30000" dirty="0"/>
              <a:t>MSC02 1625 </a:t>
            </a:r>
            <a:r>
              <a:rPr lang="en-US" sz="1350" b="1" baseline="30000" dirty="0"/>
              <a:t>|</a:t>
            </a:r>
            <a:r>
              <a:rPr lang="en-US" sz="1350" baseline="30000" dirty="0"/>
              <a:t> Albuquerque, NM 87131  </a:t>
            </a:r>
            <a:r>
              <a:rPr lang="en-US" sz="1350" b="1" baseline="30000" dirty="0"/>
              <a:t>|</a:t>
            </a:r>
            <a:r>
              <a:rPr lang="en-US" sz="1350" baseline="30000" dirty="0"/>
              <a:t> (505) 277-3494 </a:t>
            </a:r>
            <a:r>
              <a:rPr lang="en-US" sz="1350" b="1" baseline="30000" dirty="0"/>
              <a:t>|</a:t>
            </a:r>
            <a:r>
              <a:rPr lang="en-US" sz="1350" baseline="30000" dirty="0"/>
              <a:t> nmsc.unm.edu</a:t>
            </a:r>
          </a:p>
          <a:p>
            <a:endParaRPr lang="en-US" sz="1350" dirty="0"/>
          </a:p>
        </p:txBody>
      </p:sp>
      <p:sp>
        <p:nvSpPr>
          <p:cNvPr id="10" name="Rectangle 9">
            <a:extLst>
              <a:ext uri="{FF2B5EF4-FFF2-40B4-BE49-F238E27FC236}">
                <a16:creationId xmlns:a16="http://schemas.microsoft.com/office/drawing/2014/main" id="{542794AF-701C-45A8-9AA6-4D9C1942F26B}"/>
              </a:ext>
            </a:extLst>
          </p:cNvPr>
          <p:cNvSpPr/>
          <p:nvPr/>
        </p:nvSpPr>
        <p:spPr>
          <a:xfrm>
            <a:off x="140833" y="6496864"/>
            <a:ext cx="8862333" cy="75501"/>
          </a:xfrm>
          <a:prstGeom prst="rect">
            <a:avLst/>
          </a:prstGeom>
          <a:solidFill>
            <a:srgbClr val="00A892"/>
          </a:solidFill>
          <a:ln>
            <a:solidFill>
              <a:srgbClr val="00A89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dirty="0"/>
          </a:p>
        </p:txBody>
      </p:sp>
      <p:sp>
        <p:nvSpPr>
          <p:cNvPr id="11" name="Content Placeholder 2">
            <a:extLst>
              <a:ext uri="{FF2B5EF4-FFF2-40B4-BE49-F238E27FC236}">
                <a16:creationId xmlns:a16="http://schemas.microsoft.com/office/drawing/2014/main" id="{E49CAD87-86A0-1047-997E-6478D6441923}"/>
              </a:ext>
            </a:extLst>
          </p:cNvPr>
          <p:cNvSpPr txBox="1">
            <a:spLocks/>
          </p:cNvSpPr>
          <p:nvPr/>
        </p:nvSpPr>
        <p:spPr>
          <a:xfrm>
            <a:off x="646385" y="1593130"/>
            <a:ext cx="7752933" cy="4524832"/>
          </a:xfrm>
          <a:prstGeom prst="rect">
            <a:avLst/>
          </a:prstGeom>
        </p:spPr>
        <p:txBody>
          <a:bodyPr vert="horz" lIns="68580" tIns="34290" rIns="68580" bIns="34290" rtlCol="0">
            <a:normAutofit fontScale="92500"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US" sz="2600" b="1" dirty="0">
                <a:latin typeface="Garamond" panose="02020404030301010803" pitchFamily="18" charset="0"/>
              </a:rPr>
              <a:t>Key Elements of SB43 (2022) – The Juvenile Parole/JLWOP Bill</a:t>
            </a:r>
          </a:p>
          <a:p>
            <a:pPr marL="0" indent="0" algn="ctr">
              <a:buNone/>
            </a:pPr>
            <a:r>
              <a:rPr lang="en-US" sz="2600" b="1" dirty="0">
                <a:latin typeface="Garamond" panose="02020404030301010803" pitchFamily="18" charset="0"/>
              </a:rPr>
              <a:t>(continued)</a:t>
            </a:r>
          </a:p>
          <a:p>
            <a:pPr marL="0" indent="0">
              <a:buNone/>
            </a:pPr>
            <a:r>
              <a:rPr lang="en-US" dirty="0">
                <a:latin typeface="Garamond" panose="02020404030301010803" pitchFamily="18" charset="0"/>
              </a:rPr>
              <a:t> </a:t>
            </a:r>
          </a:p>
          <a:p>
            <a:pPr lvl="0">
              <a:buFont typeface="Wingdings" panose="05000000000000000000" pitchFamily="2" charset="2"/>
              <a:buChar char="Ø"/>
            </a:pPr>
            <a:r>
              <a:rPr lang="en-US" sz="2000" dirty="0">
                <a:latin typeface="Garamond" panose="02020404030301010803" pitchFamily="18" charset="0"/>
              </a:rPr>
              <a:t>The Parole Board is to consider “the diminished culpability of juveniles as compared to that of adults and the hallmark features of youth, including immaturity, impetuosity and failure to appreciate risks and consequences.” </a:t>
            </a:r>
          </a:p>
          <a:p>
            <a:pPr marL="0" indent="0">
              <a:buNone/>
            </a:pPr>
            <a:r>
              <a:rPr lang="en-US" sz="2000" dirty="0">
                <a:latin typeface="Garamond" panose="02020404030301010803" pitchFamily="18" charset="0"/>
              </a:rPr>
              <a:t> </a:t>
            </a:r>
          </a:p>
          <a:p>
            <a:pPr lvl="0">
              <a:buFont typeface="Wingdings" panose="05000000000000000000" pitchFamily="2" charset="2"/>
              <a:buChar char="Ø"/>
            </a:pPr>
            <a:r>
              <a:rPr lang="en-US" sz="2000" dirty="0">
                <a:latin typeface="Garamond" panose="02020404030301010803" pitchFamily="18" charset="0"/>
              </a:rPr>
              <a:t>Parole Board to review all offenders currently serving sentences as adults for offenses committed as a child to ensure they receive the required hearings.</a:t>
            </a:r>
          </a:p>
          <a:p>
            <a:pPr marL="0" indent="0">
              <a:buNone/>
            </a:pPr>
            <a:r>
              <a:rPr lang="en-US" sz="2000" dirty="0">
                <a:latin typeface="Garamond" panose="02020404030301010803" pitchFamily="18" charset="0"/>
              </a:rPr>
              <a:t> </a:t>
            </a:r>
          </a:p>
          <a:p>
            <a:pPr lvl="0">
              <a:buFont typeface="Wingdings" panose="05000000000000000000" pitchFamily="2" charset="2"/>
              <a:buChar char="Ø"/>
            </a:pPr>
            <a:r>
              <a:rPr lang="en-US" sz="2000" dirty="0">
                <a:latin typeface="Garamond" panose="02020404030301010803" pitchFamily="18" charset="0"/>
              </a:rPr>
              <a:t>Retroactivity provision so that the law’s provisions apply to all juveniles serving adult sentences.</a:t>
            </a:r>
          </a:p>
          <a:p>
            <a:pPr marL="0" indent="0">
              <a:buNone/>
            </a:pPr>
            <a:endParaRPr lang="en-US" sz="2100" dirty="0">
              <a:latin typeface="Garamond" panose="02020404030301010803" pitchFamily="18" charset="0"/>
            </a:endParaRPr>
          </a:p>
          <a:p>
            <a:pPr marL="257168" indent="-257168"/>
            <a:endParaRPr lang="en-US" sz="2000" dirty="0"/>
          </a:p>
          <a:p>
            <a:pPr marL="0" indent="0">
              <a:buNone/>
            </a:pPr>
            <a:endParaRPr lang="en-US" sz="2000" dirty="0"/>
          </a:p>
          <a:p>
            <a:pPr marL="257168" indent="-257168"/>
            <a:endParaRPr lang="en-US" sz="1600" dirty="0"/>
          </a:p>
          <a:p>
            <a:endParaRPr lang="en-US" sz="1500" dirty="0"/>
          </a:p>
        </p:txBody>
      </p:sp>
      <p:sp>
        <p:nvSpPr>
          <p:cNvPr id="12" name="Content Placeholder 2">
            <a:extLst>
              <a:ext uri="{FF2B5EF4-FFF2-40B4-BE49-F238E27FC236}">
                <a16:creationId xmlns:a16="http://schemas.microsoft.com/office/drawing/2014/main" id="{931E4190-9530-7F4C-863E-A8D595557FD7}"/>
              </a:ext>
            </a:extLst>
          </p:cNvPr>
          <p:cNvSpPr txBox="1">
            <a:spLocks/>
          </p:cNvSpPr>
          <p:nvPr/>
        </p:nvSpPr>
        <p:spPr>
          <a:xfrm>
            <a:off x="4051738" y="2263864"/>
            <a:ext cx="3768113" cy="3887270"/>
          </a:xfrm>
          <a:prstGeom prst="rect">
            <a:avLst/>
          </a:prstGeom>
        </p:spPr>
        <p:txBody>
          <a:bodyPr vert="horz" lIns="68580" tIns="34290" rIns="68580" bIns="3429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257168" indent="-257168"/>
            <a:endParaRPr lang="en-US" sz="2000" dirty="0"/>
          </a:p>
          <a:p>
            <a:pPr marL="257168" indent="-257168"/>
            <a:endParaRPr lang="en-US" sz="2000" dirty="0"/>
          </a:p>
          <a:p>
            <a:pPr marL="257168" indent="-257168"/>
            <a:endParaRPr lang="en-US" sz="1600" dirty="0"/>
          </a:p>
          <a:p>
            <a:endParaRPr lang="en-US" sz="1500" dirty="0"/>
          </a:p>
        </p:txBody>
      </p:sp>
    </p:spTree>
    <p:extLst>
      <p:ext uri="{BB962C8B-B14F-4D97-AF65-F5344CB8AC3E}">
        <p14:creationId xmlns:p14="http://schemas.microsoft.com/office/powerpoint/2010/main" val="405570174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ight Triangle 7">
            <a:extLst>
              <a:ext uri="{FF2B5EF4-FFF2-40B4-BE49-F238E27FC236}">
                <a16:creationId xmlns:a16="http://schemas.microsoft.com/office/drawing/2014/main" id="{9EC5596B-F027-4BF7-A10A-883CFCF8CA60}"/>
              </a:ext>
            </a:extLst>
          </p:cNvPr>
          <p:cNvSpPr/>
          <p:nvPr/>
        </p:nvSpPr>
        <p:spPr>
          <a:xfrm rot="10800000">
            <a:off x="8052707" y="126040"/>
            <a:ext cx="895350" cy="1338143"/>
          </a:xfrm>
          <a:prstGeom prst="rtTriangle">
            <a:avLst/>
          </a:prstGeom>
          <a:solidFill>
            <a:srgbClr val="BE1E2D"/>
          </a:solidFill>
          <a:ln>
            <a:solidFill>
              <a:srgbClr val="BE1E2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dirty="0"/>
          </a:p>
        </p:txBody>
      </p:sp>
      <p:pic>
        <p:nvPicPr>
          <p:cNvPr id="5" name="Content Placeholder 4">
            <a:extLst>
              <a:ext uri="{FF2B5EF4-FFF2-40B4-BE49-F238E27FC236}">
                <a16:creationId xmlns:a16="http://schemas.microsoft.com/office/drawing/2014/main" id="{CAC79425-F456-4B36-BCCF-7F68599E4210}"/>
              </a:ext>
            </a:extLst>
          </p:cNvPr>
          <p:cNvPicPr>
            <a:picLocks noGrp="1" noChangeAspect="1"/>
          </p:cNvPicPr>
          <p:nvPr>
            <p:ph idx="4294967295"/>
          </p:nvPr>
        </p:nvPicPr>
        <p:blipFill rotWithShape="1">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rcRect l="24792" t="35596" r="25333" b="36786"/>
          <a:stretch/>
        </p:blipFill>
        <p:spPr>
          <a:xfrm>
            <a:off x="0" y="184150"/>
            <a:ext cx="2106613" cy="901700"/>
          </a:xfrm>
          <a:prstGeom prst="rect">
            <a:avLst/>
          </a:prstGeom>
        </p:spPr>
      </p:pic>
      <p:sp>
        <p:nvSpPr>
          <p:cNvPr id="7" name="Right Triangle 6">
            <a:extLst>
              <a:ext uri="{FF2B5EF4-FFF2-40B4-BE49-F238E27FC236}">
                <a16:creationId xmlns:a16="http://schemas.microsoft.com/office/drawing/2014/main" id="{0D38814F-31C8-4A9E-B761-F4CA307447ED}"/>
              </a:ext>
            </a:extLst>
          </p:cNvPr>
          <p:cNvSpPr/>
          <p:nvPr/>
        </p:nvSpPr>
        <p:spPr>
          <a:xfrm rot="10800000">
            <a:off x="8243207" y="126040"/>
            <a:ext cx="704850" cy="1053431"/>
          </a:xfrm>
          <a:prstGeom prst="rtTriangle">
            <a:avLst/>
          </a:prstGeom>
          <a:solidFill>
            <a:srgbClr val="00A892"/>
          </a:solidFill>
          <a:ln>
            <a:solidFill>
              <a:srgbClr val="00A89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dirty="0"/>
          </a:p>
        </p:txBody>
      </p:sp>
      <p:sp>
        <p:nvSpPr>
          <p:cNvPr id="9" name="TextBox 8">
            <a:extLst>
              <a:ext uri="{FF2B5EF4-FFF2-40B4-BE49-F238E27FC236}">
                <a16:creationId xmlns:a16="http://schemas.microsoft.com/office/drawing/2014/main" id="{7913728C-6DAF-4305-A0EE-949CBEFED434}"/>
              </a:ext>
            </a:extLst>
          </p:cNvPr>
          <p:cNvSpPr txBox="1"/>
          <p:nvPr/>
        </p:nvSpPr>
        <p:spPr>
          <a:xfrm>
            <a:off x="2735852" y="6638709"/>
            <a:ext cx="3782513" cy="438582"/>
          </a:xfrm>
          <a:prstGeom prst="rect">
            <a:avLst/>
          </a:prstGeom>
          <a:noFill/>
        </p:spPr>
        <p:txBody>
          <a:bodyPr wrap="square" rtlCol="0">
            <a:spAutoFit/>
          </a:bodyPr>
          <a:lstStyle/>
          <a:p>
            <a:r>
              <a:rPr lang="en-US" sz="1350" baseline="30000" dirty="0"/>
              <a:t>MSC02 1625 </a:t>
            </a:r>
            <a:r>
              <a:rPr lang="en-US" sz="1350" b="1" baseline="30000" dirty="0"/>
              <a:t>|</a:t>
            </a:r>
            <a:r>
              <a:rPr lang="en-US" sz="1350" baseline="30000" dirty="0"/>
              <a:t> Albuquerque, NM 87131  </a:t>
            </a:r>
            <a:r>
              <a:rPr lang="en-US" sz="1350" b="1" baseline="30000" dirty="0"/>
              <a:t>|</a:t>
            </a:r>
            <a:r>
              <a:rPr lang="en-US" sz="1350" baseline="30000" dirty="0"/>
              <a:t> (505) 277-3494 </a:t>
            </a:r>
            <a:r>
              <a:rPr lang="en-US" sz="1350" b="1" baseline="30000" dirty="0"/>
              <a:t>|</a:t>
            </a:r>
            <a:r>
              <a:rPr lang="en-US" sz="1350" baseline="30000" dirty="0"/>
              <a:t> nmsc.unm.edu</a:t>
            </a:r>
          </a:p>
          <a:p>
            <a:endParaRPr lang="en-US" sz="1350" dirty="0"/>
          </a:p>
        </p:txBody>
      </p:sp>
      <p:sp>
        <p:nvSpPr>
          <p:cNvPr id="10" name="Rectangle 9">
            <a:extLst>
              <a:ext uri="{FF2B5EF4-FFF2-40B4-BE49-F238E27FC236}">
                <a16:creationId xmlns:a16="http://schemas.microsoft.com/office/drawing/2014/main" id="{542794AF-701C-45A8-9AA6-4D9C1942F26B}"/>
              </a:ext>
            </a:extLst>
          </p:cNvPr>
          <p:cNvSpPr/>
          <p:nvPr/>
        </p:nvSpPr>
        <p:spPr>
          <a:xfrm>
            <a:off x="140833" y="6496864"/>
            <a:ext cx="8862333" cy="75501"/>
          </a:xfrm>
          <a:prstGeom prst="rect">
            <a:avLst/>
          </a:prstGeom>
          <a:solidFill>
            <a:srgbClr val="00A892"/>
          </a:solidFill>
          <a:ln>
            <a:solidFill>
              <a:srgbClr val="00A89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dirty="0"/>
          </a:p>
        </p:txBody>
      </p:sp>
      <p:sp>
        <p:nvSpPr>
          <p:cNvPr id="11" name="Content Placeholder 2">
            <a:extLst>
              <a:ext uri="{FF2B5EF4-FFF2-40B4-BE49-F238E27FC236}">
                <a16:creationId xmlns:a16="http://schemas.microsoft.com/office/drawing/2014/main" id="{E49CAD87-86A0-1047-997E-6478D6441923}"/>
              </a:ext>
            </a:extLst>
          </p:cNvPr>
          <p:cNvSpPr txBox="1">
            <a:spLocks/>
          </p:cNvSpPr>
          <p:nvPr/>
        </p:nvSpPr>
        <p:spPr>
          <a:xfrm>
            <a:off x="646385" y="1593130"/>
            <a:ext cx="7752933" cy="4524832"/>
          </a:xfrm>
          <a:prstGeom prst="rect">
            <a:avLst/>
          </a:prstGeom>
        </p:spPr>
        <p:txBody>
          <a:bodyPr vert="horz" lIns="68580" tIns="34290" rIns="68580" bIns="3429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US" sz="2600" b="1" dirty="0">
                <a:latin typeface="Garamond" panose="02020404030301010803" pitchFamily="18" charset="0"/>
              </a:rPr>
              <a:t>From the NMSC Organizing Statutes</a:t>
            </a:r>
          </a:p>
          <a:p>
            <a:pPr marL="0" indent="0">
              <a:buNone/>
            </a:pPr>
            <a:r>
              <a:rPr lang="en-US" dirty="0">
                <a:latin typeface="Garamond" panose="02020404030301010803" pitchFamily="18" charset="0"/>
              </a:rPr>
              <a:t> </a:t>
            </a:r>
            <a:r>
              <a:rPr lang="en-US" sz="2000" dirty="0">
                <a:latin typeface="Garamond" panose="02020404030301010803" pitchFamily="18" charset="0"/>
              </a:rPr>
              <a:t>Section 9-3-10 NMSA (1978):</a:t>
            </a:r>
            <a:br>
              <a:rPr lang="en-US" sz="2000" dirty="0">
                <a:latin typeface="Garamond" panose="02020404030301010803" pitchFamily="18" charset="0"/>
              </a:rPr>
            </a:br>
            <a:r>
              <a:rPr lang="en-US" sz="2000" dirty="0">
                <a:latin typeface="Garamond" panose="02020404030301010803" pitchFamily="18" charset="0"/>
              </a:rPr>
              <a:t>	D.  The New Mexico sentencing commission shall:</a:t>
            </a:r>
            <a:br>
              <a:rPr lang="en-US" sz="2000" dirty="0">
                <a:latin typeface="Garamond" panose="02020404030301010803" pitchFamily="18" charset="0"/>
              </a:rPr>
            </a:br>
            <a:br>
              <a:rPr lang="en-US" sz="2000" dirty="0">
                <a:latin typeface="Garamond" panose="02020404030301010803" pitchFamily="18" charset="0"/>
              </a:rPr>
            </a:br>
            <a:r>
              <a:rPr lang="en-US" sz="2000" dirty="0">
                <a:latin typeface="Garamond" panose="02020404030301010803" pitchFamily="18" charset="0"/>
              </a:rPr>
              <a:t>* * *</a:t>
            </a:r>
            <a:br>
              <a:rPr lang="en-US" sz="2000" dirty="0">
                <a:latin typeface="Garamond" panose="02020404030301010803" pitchFamily="18" charset="0"/>
              </a:rPr>
            </a:br>
            <a:r>
              <a:rPr lang="en-US" sz="2000" dirty="0">
                <a:latin typeface="Garamond" panose="02020404030301010803" pitchFamily="18" charset="0"/>
              </a:rPr>
              <a:t>	(5) advise the executive, judicial and legislative branches of government on policy matters relating to criminal and juvenile justice;</a:t>
            </a:r>
            <a:br>
              <a:rPr lang="en-US" sz="2000" dirty="0">
                <a:latin typeface="Garamond" panose="02020404030301010803" pitchFamily="18" charset="0"/>
              </a:rPr>
            </a:br>
            <a:br>
              <a:rPr lang="en-US" sz="2000" dirty="0">
                <a:latin typeface="Garamond" panose="02020404030301010803" pitchFamily="18" charset="0"/>
              </a:rPr>
            </a:br>
            <a:r>
              <a:rPr lang="en-US" sz="2000" dirty="0">
                <a:latin typeface="Garamond" panose="02020404030301010803" pitchFamily="18" charset="0"/>
              </a:rPr>
              <a:t>	(6) make recommendations to the legislature concerning proposed changes to laws relating to the criminal and juvenile justice systems that the commission determines would improve those systems.</a:t>
            </a:r>
            <a:endParaRPr lang="en-US" sz="2100" dirty="0">
              <a:latin typeface="Garamond" panose="02020404030301010803" pitchFamily="18" charset="0"/>
            </a:endParaRPr>
          </a:p>
          <a:p>
            <a:pPr marL="257168" indent="-257168"/>
            <a:endParaRPr lang="en-US" sz="2000" dirty="0"/>
          </a:p>
          <a:p>
            <a:pPr marL="0" indent="0">
              <a:buNone/>
            </a:pPr>
            <a:endParaRPr lang="en-US" sz="2000" dirty="0"/>
          </a:p>
          <a:p>
            <a:pPr marL="257168" indent="-257168"/>
            <a:endParaRPr lang="en-US" sz="1600" dirty="0"/>
          </a:p>
          <a:p>
            <a:endParaRPr lang="en-US" sz="1500" dirty="0"/>
          </a:p>
        </p:txBody>
      </p:sp>
      <p:sp>
        <p:nvSpPr>
          <p:cNvPr id="12" name="Content Placeholder 2">
            <a:extLst>
              <a:ext uri="{FF2B5EF4-FFF2-40B4-BE49-F238E27FC236}">
                <a16:creationId xmlns:a16="http://schemas.microsoft.com/office/drawing/2014/main" id="{931E4190-9530-7F4C-863E-A8D595557FD7}"/>
              </a:ext>
            </a:extLst>
          </p:cNvPr>
          <p:cNvSpPr txBox="1">
            <a:spLocks/>
          </p:cNvSpPr>
          <p:nvPr/>
        </p:nvSpPr>
        <p:spPr>
          <a:xfrm>
            <a:off x="4051738" y="2263864"/>
            <a:ext cx="3768113" cy="3887270"/>
          </a:xfrm>
          <a:prstGeom prst="rect">
            <a:avLst/>
          </a:prstGeom>
        </p:spPr>
        <p:txBody>
          <a:bodyPr vert="horz" lIns="68580" tIns="34290" rIns="68580" bIns="3429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257168" indent="-257168"/>
            <a:endParaRPr lang="en-US" sz="2000" dirty="0"/>
          </a:p>
          <a:p>
            <a:pPr marL="257168" indent="-257168"/>
            <a:endParaRPr lang="en-US" sz="2000" dirty="0"/>
          </a:p>
          <a:p>
            <a:pPr marL="257168" indent="-257168"/>
            <a:endParaRPr lang="en-US" sz="1600" dirty="0"/>
          </a:p>
          <a:p>
            <a:endParaRPr lang="en-US" sz="1500" dirty="0"/>
          </a:p>
        </p:txBody>
      </p:sp>
    </p:spTree>
    <p:extLst>
      <p:ext uri="{BB962C8B-B14F-4D97-AF65-F5344CB8AC3E}">
        <p14:creationId xmlns:p14="http://schemas.microsoft.com/office/powerpoint/2010/main" val="99143265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ight Triangle 7">
            <a:extLst>
              <a:ext uri="{FF2B5EF4-FFF2-40B4-BE49-F238E27FC236}">
                <a16:creationId xmlns:a16="http://schemas.microsoft.com/office/drawing/2014/main" id="{9EC5596B-F027-4BF7-A10A-883CFCF8CA60}"/>
              </a:ext>
            </a:extLst>
          </p:cNvPr>
          <p:cNvSpPr/>
          <p:nvPr/>
        </p:nvSpPr>
        <p:spPr>
          <a:xfrm rot="10800000">
            <a:off x="8052707" y="126040"/>
            <a:ext cx="895350" cy="1338143"/>
          </a:xfrm>
          <a:prstGeom prst="rtTriangle">
            <a:avLst/>
          </a:prstGeom>
          <a:solidFill>
            <a:srgbClr val="BE1E2D"/>
          </a:solidFill>
          <a:ln>
            <a:solidFill>
              <a:srgbClr val="BE1E2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dirty="0"/>
          </a:p>
        </p:txBody>
      </p:sp>
      <p:pic>
        <p:nvPicPr>
          <p:cNvPr id="5" name="Content Placeholder 4">
            <a:extLst>
              <a:ext uri="{FF2B5EF4-FFF2-40B4-BE49-F238E27FC236}">
                <a16:creationId xmlns:a16="http://schemas.microsoft.com/office/drawing/2014/main" id="{CAC79425-F456-4B36-BCCF-7F68599E4210}"/>
              </a:ext>
            </a:extLst>
          </p:cNvPr>
          <p:cNvPicPr>
            <a:picLocks noGrp="1" noChangeAspect="1"/>
          </p:cNvPicPr>
          <p:nvPr>
            <p:ph idx="4294967295"/>
          </p:nvPr>
        </p:nvPicPr>
        <p:blipFill rotWithShape="1">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rcRect l="24792" t="35596" r="25333" b="36786"/>
          <a:stretch/>
        </p:blipFill>
        <p:spPr>
          <a:xfrm>
            <a:off x="0" y="184150"/>
            <a:ext cx="2106613" cy="901700"/>
          </a:xfrm>
          <a:prstGeom prst="rect">
            <a:avLst/>
          </a:prstGeom>
        </p:spPr>
      </p:pic>
      <p:sp>
        <p:nvSpPr>
          <p:cNvPr id="7" name="Right Triangle 6">
            <a:extLst>
              <a:ext uri="{FF2B5EF4-FFF2-40B4-BE49-F238E27FC236}">
                <a16:creationId xmlns:a16="http://schemas.microsoft.com/office/drawing/2014/main" id="{0D38814F-31C8-4A9E-B761-F4CA307447ED}"/>
              </a:ext>
            </a:extLst>
          </p:cNvPr>
          <p:cNvSpPr/>
          <p:nvPr/>
        </p:nvSpPr>
        <p:spPr>
          <a:xfrm rot="10800000">
            <a:off x="8243207" y="126040"/>
            <a:ext cx="704850" cy="1053431"/>
          </a:xfrm>
          <a:prstGeom prst="rtTriangle">
            <a:avLst/>
          </a:prstGeom>
          <a:solidFill>
            <a:srgbClr val="00A892"/>
          </a:solidFill>
          <a:ln>
            <a:solidFill>
              <a:srgbClr val="00A89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dirty="0"/>
          </a:p>
        </p:txBody>
      </p:sp>
      <p:sp>
        <p:nvSpPr>
          <p:cNvPr id="9" name="TextBox 8">
            <a:extLst>
              <a:ext uri="{FF2B5EF4-FFF2-40B4-BE49-F238E27FC236}">
                <a16:creationId xmlns:a16="http://schemas.microsoft.com/office/drawing/2014/main" id="{7913728C-6DAF-4305-A0EE-949CBEFED434}"/>
              </a:ext>
            </a:extLst>
          </p:cNvPr>
          <p:cNvSpPr txBox="1"/>
          <p:nvPr/>
        </p:nvSpPr>
        <p:spPr>
          <a:xfrm>
            <a:off x="2735852" y="6638709"/>
            <a:ext cx="3782513" cy="438582"/>
          </a:xfrm>
          <a:prstGeom prst="rect">
            <a:avLst/>
          </a:prstGeom>
          <a:noFill/>
        </p:spPr>
        <p:txBody>
          <a:bodyPr wrap="square" rtlCol="0">
            <a:spAutoFit/>
          </a:bodyPr>
          <a:lstStyle/>
          <a:p>
            <a:r>
              <a:rPr lang="en-US" sz="1350" baseline="30000" dirty="0"/>
              <a:t>MSC02 1625 </a:t>
            </a:r>
            <a:r>
              <a:rPr lang="en-US" sz="1350" b="1" baseline="30000" dirty="0"/>
              <a:t>|</a:t>
            </a:r>
            <a:r>
              <a:rPr lang="en-US" sz="1350" baseline="30000" dirty="0"/>
              <a:t> Albuquerque, NM 87131  </a:t>
            </a:r>
            <a:r>
              <a:rPr lang="en-US" sz="1350" b="1" baseline="30000" dirty="0"/>
              <a:t>|</a:t>
            </a:r>
            <a:r>
              <a:rPr lang="en-US" sz="1350" baseline="30000" dirty="0"/>
              <a:t> (505) 277-3494 </a:t>
            </a:r>
            <a:r>
              <a:rPr lang="en-US" sz="1350" b="1" baseline="30000" dirty="0"/>
              <a:t>|</a:t>
            </a:r>
            <a:r>
              <a:rPr lang="en-US" sz="1350" baseline="30000" dirty="0"/>
              <a:t> nmsc.unm.edu</a:t>
            </a:r>
          </a:p>
          <a:p>
            <a:endParaRPr lang="en-US" sz="1350" dirty="0"/>
          </a:p>
        </p:txBody>
      </p:sp>
      <p:sp>
        <p:nvSpPr>
          <p:cNvPr id="10" name="Rectangle 9">
            <a:extLst>
              <a:ext uri="{FF2B5EF4-FFF2-40B4-BE49-F238E27FC236}">
                <a16:creationId xmlns:a16="http://schemas.microsoft.com/office/drawing/2014/main" id="{542794AF-701C-45A8-9AA6-4D9C1942F26B}"/>
              </a:ext>
            </a:extLst>
          </p:cNvPr>
          <p:cNvSpPr/>
          <p:nvPr/>
        </p:nvSpPr>
        <p:spPr>
          <a:xfrm>
            <a:off x="140833" y="6496864"/>
            <a:ext cx="8862333" cy="75501"/>
          </a:xfrm>
          <a:prstGeom prst="rect">
            <a:avLst/>
          </a:prstGeom>
          <a:solidFill>
            <a:srgbClr val="00A892"/>
          </a:solidFill>
          <a:ln>
            <a:solidFill>
              <a:srgbClr val="00A89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dirty="0"/>
          </a:p>
        </p:txBody>
      </p:sp>
      <p:sp>
        <p:nvSpPr>
          <p:cNvPr id="11" name="Content Placeholder 2">
            <a:extLst>
              <a:ext uri="{FF2B5EF4-FFF2-40B4-BE49-F238E27FC236}">
                <a16:creationId xmlns:a16="http://schemas.microsoft.com/office/drawing/2014/main" id="{E49CAD87-86A0-1047-997E-6478D6441923}"/>
              </a:ext>
            </a:extLst>
          </p:cNvPr>
          <p:cNvSpPr txBox="1">
            <a:spLocks/>
          </p:cNvSpPr>
          <p:nvPr/>
        </p:nvSpPr>
        <p:spPr>
          <a:xfrm>
            <a:off x="1485372" y="2216817"/>
            <a:ext cx="3586250" cy="2441542"/>
          </a:xfrm>
          <a:prstGeom prst="rect">
            <a:avLst/>
          </a:prstGeom>
        </p:spPr>
        <p:txBody>
          <a:bodyPr vert="horz" lIns="68580" tIns="34290" rIns="68580" bIns="34290" rtlCol="0">
            <a:normAutofit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2000" dirty="0">
                <a:latin typeface="Garamond" panose="02020404030301010803" pitchFamily="18" charset="0"/>
              </a:rPr>
              <a:t>Douglas H. M. Carver</a:t>
            </a:r>
          </a:p>
          <a:p>
            <a:pPr marL="0" indent="0">
              <a:buNone/>
            </a:pPr>
            <a:r>
              <a:rPr lang="en-US" sz="2000" dirty="0">
                <a:latin typeface="Garamond" panose="02020404030301010803" pitchFamily="18" charset="0"/>
              </a:rPr>
              <a:t>Deputy Director</a:t>
            </a:r>
          </a:p>
          <a:p>
            <a:pPr marL="0" indent="0">
              <a:buNone/>
            </a:pPr>
            <a:r>
              <a:rPr lang="en-US" sz="2000" dirty="0">
                <a:latin typeface="Garamond" panose="02020404030301010803" pitchFamily="18" charset="0"/>
              </a:rPr>
              <a:t>New Mexico Sentencing Commission</a:t>
            </a:r>
          </a:p>
          <a:p>
            <a:pPr marL="0" indent="0">
              <a:buNone/>
            </a:pPr>
            <a:r>
              <a:rPr lang="en-US" sz="2000" dirty="0">
                <a:latin typeface="Garamond" panose="02020404030301010803" pitchFamily="18" charset="0"/>
              </a:rPr>
              <a:t>dhmcarver@unm.edu</a:t>
            </a:r>
          </a:p>
          <a:p>
            <a:pPr marL="0" indent="0">
              <a:buNone/>
            </a:pPr>
            <a:r>
              <a:rPr lang="en-US" sz="2000" dirty="0">
                <a:latin typeface="Garamond" panose="02020404030301010803" pitchFamily="18" charset="0"/>
              </a:rPr>
              <a:t>(505) 239-8362</a:t>
            </a:r>
          </a:p>
          <a:p>
            <a:pPr marL="0" indent="0">
              <a:buNone/>
            </a:pPr>
            <a:r>
              <a:rPr lang="en-US" sz="2000" u="sng" dirty="0">
                <a:latin typeface="Garamond" panose="02020404030301010803" pitchFamily="18" charset="0"/>
                <a:hlinkClick r:id="rId4"/>
              </a:rPr>
              <a:t>www.nmsc.unm.edu</a:t>
            </a:r>
            <a:r>
              <a:rPr lang="en-US" sz="2000" dirty="0">
                <a:latin typeface="Garamond" panose="02020404030301010803" pitchFamily="18" charset="0"/>
              </a:rPr>
              <a:t> </a:t>
            </a:r>
          </a:p>
          <a:p>
            <a:pPr marL="257168" indent="-257168"/>
            <a:endParaRPr lang="en-US" sz="2000" dirty="0"/>
          </a:p>
          <a:p>
            <a:pPr marL="0" indent="0">
              <a:buNone/>
            </a:pPr>
            <a:endParaRPr lang="en-US" sz="2000" dirty="0"/>
          </a:p>
          <a:p>
            <a:pPr marL="257168" indent="-257168"/>
            <a:endParaRPr lang="en-US" sz="1600" dirty="0"/>
          </a:p>
          <a:p>
            <a:endParaRPr lang="en-US" sz="1500" dirty="0"/>
          </a:p>
        </p:txBody>
      </p:sp>
      <p:sp>
        <p:nvSpPr>
          <p:cNvPr id="12" name="Content Placeholder 2">
            <a:extLst>
              <a:ext uri="{FF2B5EF4-FFF2-40B4-BE49-F238E27FC236}">
                <a16:creationId xmlns:a16="http://schemas.microsoft.com/office/drawing/2014/main" id="{931E4190-9530-7F4C-863E-A8D595557FD7}"/>
              </a:ext>
            </a:extLst>
          </p:cNvPr>
          <p:cNvSpPr txBox="1">
            <a:spLocks/>
          </p:cNvSpPr>
          <p:nvPr/>
        </p:nvSpPr>
        <p:spPr>
          <a:xfrm>
            <a:off x="4051738" y="2263864"/>
            <a:ext cx="3768113" cy="3887270"/>
          </a:xfrm>
          <a:prstGeom prst="rect">
            <a:avLst/>
          </a:prstGeom>
        </p:spPr>
        <p:txBody>
          <a:bodyPr vert="horz" lIns="68580" tIns="34290" rIns="68580" bIns="3429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257168" indent="-257168"/>
            <a:endParaRPr lang="en-US" sz="2000" dirty="0"/>
          </a:p>
          <a:p>
            <a:pPr marL="257168" indent="-257168"/>
            <a:endParaRPr lang="en-US" sz="2000" dirty="0"/>
          </a:p>
          <a:p>
            <a:pPr marL="257168" indent="-257168"/>
            <a:endParaRPr lang="en-US" sz="1600" dirty="0"/>
          </a:p>
          <a:p>
            <a:endParaRPr lang="en-US" sz="1500" dirty="0"/>
          </a:p>
        </p:txBody>
      </p:sp>
    </p:spTree>
    <p:extLst>
      <p:ext uri="{BB962C8B-B14F-4D97-AF65-F5344CB8AC3E}">
        <p14:creationId xmlns:p14="http://schemas.microsoft.com/office/powerpoint/2010/main" val="395441659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ight Triangle 7">
            <a:extLst>
              <a:ext uri="{FF2B5EF4-FFF2-40B4-BE49-F238E27FC236}">
                <a16:creationId xmlns:a16="http://schemas.microsoft.com/office/drawing/2014/main" id="{9EC5596B-F027-4BF7-A10A-883CFCF8CA60}"/>
              </a:ext>
            </a:extLst>
          </p:cNvPr>
          <p:cNvSpPr/>
          <p:nvPr/>
        </p:nvSpPr>
        <p:spPr>
          <a:xfrm rot="10800000">
            <a:off x="8052707" y="126040"/>
            <a:ext cx="895350" cy="1338143"/>
          </a:xfrm>
          <a:prstGeom prst="rtTriangle">
            <a:avLst/>
          </a:prstGeom>
          <a:solidFill>
            <a:srgbClr val="BE1E2D"/>
          </a:solidFill>
          <a:ln>
            <a:solidFill>
              <a:srgbClr val="BE1E2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dirty="0"/>
          </a:p>
        </p:txBody>
      </p:sp>
      <p:sp>
        <p:nvSpPr>
          <p:cNvPr id="2" name="Title 1">
            <a:extLst>
              <a:ext uri="{FF2B5EF4-FFF2-40B4-BE49-F238E27FC236}">
                <a16:creationId xmlns:a16="http://schemas.microsoft.com/office/drawing/2014/main" id="{A4BEDB7D-7DFD-493B-AA27-C0733AE24C43}"/>
              </a:ext>
            </a:extLst>
          </p:cNvPr>
          <p:cNvSpPr>
            <a:spLocks noGrp="1"/>
          </p:cNvSpPr>
          <p:nvPr>
            <p:ph type="title" idx="4294967295"/>
          </p:nvPr>
        </p:nvSpPr>
        <p:spPr>
          <a:xfrm>
            <a:off x="628649" y="1245816"/>
            <a:ext cx="7886700" cy="4702497"/>
          </a:xfrm>
        </p:spPr>
        <p:txBody>
          <a:bodyPr>
            <a:normAutofit/>
          </a:bodyPr>
          <a:lstStyle/>
          <a:p>
            <a:r>
              <a:rPr lang="en-US" sz="2000" b="1" dirty="0">
                <a:latin typeface="Garamond" panose="02020404030301010803" pitchFamily="18" charset="0"/>
              </a:rPr>
              <a:t>NMSC organizational statutes</a:t>
            </a:r>
            <a:br>
              <a:rPr lang="en-US" sz="2000" dirty="0">
                <a:latin typeface="Garamond" panose="02020404030301010803" pitchFamily="18" charset="0"/>
              </a:rPr>
            </a:br>
            <a:br>
              <a:rPr lang="en-US" sz="2000" dirty="0">
                <a:latin typeface="Garamond" panose="02020404030301010803" pitchFamily="18" charset="0"/>
              </a:rPr>
            </a:br>
            <a:r>
              <a:rPr lang="en-US" sz="2000" dirty="0">
                <a:latin typeface="Garamond" panose="02020404030301010803" pitchFamily="18" charset="0"/>
              </a:rPr>
              <a:t>Sections 9-3-10 through 9-3-12 NMSA (1978).</a:t>
            </a:r>
            <a:br>
              <a:rPr lang="en-US" sz="2000" dirty="0">
                <a:latin typeface="Garamond" panose="02020404030301010803" pitchFamily="18" charset="0"/>
              </a:rPr>
            </a:br>
            <a:br>
              <a:rPr lang="en-US" sz="2000" dirty="0">
                <a:latin typeface="Garamond" panose="02020404030301010803" pitchFamily="18" charset="0"/>
              </a:rPr>
            </a:br>
            <a:r>
              <a:rPr lang="en-US" sz="2000" dirty="0">
                <a:latin typeface="Garamond" panose="02020404030301010803" pitchFamily="18" charset="0"/>
              </a:rPr>
              <a:t>Section 9-3-10 NMSA:</a:t>
            </a:r>
            <a:br>
              <a:rPr lang="en-US" sz="2000" dirty="0">
                <a:latin typeface="Garamond" panose="02020404030301010803" pitchFamily="18" charset="0"/>
              </a:rPr>
            </a:br>
            <a:r>
              <a:rPr lang="en-US" sz="2000" dirty="0">
                <a:latin typeface="Garamond" panose="02020404030301010803" pitchFamily="18" charset="0"/>
              </a:rPr>
              <a:t>	D.  The New Mexico sentencing commission shall:</a:t>
            </a:r>
            <a:br>
              <a:rPr lang="en-US" sz="2000" dirty="0">
                <a:latin typeface="Garamond" panose="02020404030301010803" pitchFamily="18" charset="0"/>
              </a:rPr>
            </a:br>
            <a:br>
              <a:rPr lang="en-US" sz="2000" dirty="0">
                <a:latin typeface="Garamond" panose="02020404030301010803" pitchFamily="18" charset="0"/>
              </a:rPr>
            </a:br>
            <a:r>
              <a:rPr lang="en-US" sz="2000" dirty="0">
                <a:latin typeface="Garamond" panose="02020404030301010803" pitchFamily="18" charset="0"/>
              </a:rPr>
              <a:t>* * *</a:t>
            </a:r>
            <a:br>
              <a:rPr lang="en-US" sz="2000" dirty="0">
                <a:latin typeface="Garamond" panose="02020404030301010803" pitchFamily="18" charset="0"/>
              </a:rPr>
            </a:br>
            <a:r>
              <a:rPr lang="en-US" sz="2000" dirty="0">
                <a:latin typeface="Garamond" panose="02020404030301010803" pitchFamily="18" charset="0"/>
              </a:rPr>
              <a:t>	(5) advise the executive, judicial and legislative branches of government on policy matters relating to criminal and juvenile justice;</a:t>
            </a:r>
            <a:br>
              <a:rPr lang="en-US" sz="2000" dirty="0">
                <a:latin typeface="Garamond" panose="02020404030301010803" pitchFamily="18" charset="0"/>
              </a:rPr>
            </a:br>
            <a:br>
              <a:rPr lang="en-US" sz="2000" dirty="0">
                <a:latin typeface="Garamond" panose="02020404030301010803" pitchFamily="18" charset="0"/>
              </a:rPr>
            </a:br>
            <a:r>
              <a:rPr lang="en-US" sz="2000" dirty="0">
                <a:latin typeface="Garamond" panose="02020404030301010803" pitchFamily="18" charset="0"/>
              </a:rPr>
              <a:t>	(6) make recommendations to the legislature concerning proposed changes to laws relating to the criminal and juvenile justice systems that the commission determines would improve those systems.</a:t>
            </a:r>
            <a:br>
              <a:rPr lang="en-US" sz="1200" dirty="0">
                <a:latin typeface="Garamond" panose="02020404030301010803" pitchFamily="18" charset="0"/>
              </a:rPr>
            </a:br>
            <a:endParaRPr lang="en-US" sz="1200" dirty="0">
              <a:latin typeface="Garamond" panose="02020404030301010803" pitchFamily="18" charset="0"/>
            </a:endParaRPr>
          </a:p>
        </p:txBody>
      </p:sp>
      <p:pic>
        <p:nvPicPr>
          <p:cNvPr id="5" name="Content Placeholder 4">
            <a:extLst>
              <a:ext uri="{FF2B5EF4-FFF2-40B4-BE49-F238E27FC236}">
                <a16:creationId xmlns:a16="http://schemas.microsoft.com/office/drawing/2014/main" id="{CAC79425-F456-4B36-BCCF-7F68599E4210}"/>
              </a:ext>
            </a:extLst>
          </p:cNvPr>
          <p:cNvPicPr>
            <a:picLocks noGrp="1" noChangeAspect="1"/>
          </p:cNvPicPr>
          <p:nvPr>
            <p:ph idx="4294967295"/>
          </p:nvPr>
        </p:nvPicPr>
        <p:blipFill rotWithShape="1">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rcRect l="24792" t="35596" r="25333" b="36786"/>
          <a:stretch/>
        </p:blipFill>
        <p:spPr>
          <a:xfrm>
            <a:off x="0" y="184150"/>
            <a:ext cx="2106613" cy="901700"/>
          </a:xfrm>
          <a:prstGeom prst="rect">
            <a:avLst/>
          </a:prstGeom>
        </p:spPr>
      </p:pic>
      <p:sp>
        <p:nvSpPr>
          <p:cNvPr id="7" name="Right Triangle 6">
            <a:extLst>
              <a:ext uri="{FF2B5EF4-FFF2-40B4-BE49-F238E27FC236}">
                <a16:creationId xmlns:a16="http://schemas.microsoft.com/office/drawing/2014/main" id="{0D38814F-31C8-4A9E-B761-F4CA307447ED}"/>
              </a:ext>
            </a:extLst>
          </p:cNvPr>
          <p:cNvSpPr/>
          <p:nvPr/>
        </p:nvSpPr>
        <p:spPr>
          <a:xfrm rot="10800000">
            <a:off x="8243207" y="126040"/>
            <a:ext cx="704850" cy="1053431"/>
          </a:xfrm>
          <a:prstGeom prst="rtTriangle">
            <a:avLst/>
          </a:prstGeom>
          <a:solidFill>
            <a:srgbClr val="00A892"/>
          </a:solidFill>
          <a:ln>
            <a:solidFill>
              <a:srgbClr val="00A89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dirty="0"/>
          </a:p>
        </p:txBody>
      </p:sp>
      <p:sp>
        <p:nvSpPr>
          <p:cNvPr id="9" name="TextBox 8">
            <a:extLst>
              <a:ext uri="{FF2B5EF4-FFF2-40B4-BE49-F238E27FC236}">
                <a16:creationId xmlns:a16="http://schemas.microsoft.com/office/drawing/2014/main" id="{7913728C-6DAF-4305-A0EE-949CBEFED434}"/>
              </a:ext>
            </a:extLst>
          </p:cNvPr>
          <p:cNvSpPr txBox="1"/>
          <p:nvPr/>
        </p:nvSpPr>
        <p:spPr>
          <a:xfrm>
            <a:off x="2735852" y="6638709"/>
            <a:ext cx="3782513" cy="438582"/>
          </a:xfrm>
          <a:prstGeom prst="rect">
            <a:avLst/>
          </a:prstGeom>
          <a:noFill/>
        </p:spPr>
        <p:txBody>
          <a:bodyPr wrap="square" rtlCol="0">
            <a:spAutoFit/>
          </a:bodyPr>
          <a:lstStyle/>
          <a:p>
            <a:r>
              <a:rPr lang="en-US" sz="1350" baseline="30000" dirty="0"/>
              <a:t>MSC02 1625 </a:t>
            </a:r>
            <a:r>
              <a:rPr lang="en-US" sz="1350" b="1" baseline="30000" dirty="0"/>
              <a:t>|</a:t>
            </a:r>
            <a:r>
              <a:rPr lang="en-US" sz="1350" baseline="30000" dirty="0"/>
              <a:t> Albuquerque, NM 87131  </a:t>
            </a:r>
            <a:r>
              <a:rPr lang="en-US" sz="1350" b="1" baseline="30000" dirty="0"/>
              <a:t>|</a:t>
            </a:r>
            <a:r>
              <a:rPr lang="en-US" sz="1350" baseline="30000" dirty="0"/>
              <a:t> (505) 277-3494 </a:t>
            </a:r>
            <a:r>
              <a:rPr lang="en-US" sz="1350" b="1" baseline="30000" dirty="0"/>
              <a:t>|</a:t>
            </a:r>
            <a:r>
              <a:rPr lang="en-US" sz="1350" baseline="30000" dirty="0"/>
              <a:t> nmsc.unm.edu</a:t>
            </a:r>
          </a:p>
          <a:p>
            <a:endParaRPr lang="en-US" sz="1350" dirty="0"/>
          </a:p>
        </p:txBody>
      </p:sp>
      <p:sp>
        <p:nvSpPr>
          <p:cNvPr id="10" name="Rectangle 9">
            <a:extLst>
              <a:ext uri="{FF2B5EF4-FFF2-40B4-BE49-F238E27FC236}">
                <a16:creationId xmlns:a16="http://schemas.microsoft.com/office/drawing/2014/main" id="{542794AF-701C-45A8-9AA6-4D9C1942F26B}"/>
              </a:ext>
            </a:extLst>
          </p:cNvPr>
          <p:cNvSpPr/>
          <p:nvPr/>
        </p:nvSpPr>
        <p:spPr>
          <a:xfrm>
            <a:off x="140833" y="6496864"/>
            <a:ext cx="8862333" cy="75501"/>
          </a:xfrm>
          <a:prstGeom prst="rect">
            <a:avLst/>
          </a:prstGeom>
          <a:solidFill>
            <a:srgbClr val="00A892"/>
          </a:solidFill>
          <a:ln>
            <a:solidFill>
              <a:srgbClr val="00A89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dirty="0"/>
          </a:p>
        </p:txBody>
      </p:sp>
      <p:sp>
        <p:nvSpPr>
          <p:cNvPr id="11" name="Content Placeholder 2">
            <a:extLst>
              <a:ext uri="{FF2B5EF4-FFF2-40B4-BE49-F238E27FC236}">
                <a16:creationId xmlns:a16="http://schemas.microsoft.com/office/drawing/2014/main" id="{E49CAD87-86A0-1047-997E-6478D6441923}"/>
              </a:ext>
            </a:extLst>
          </p:cNvPr>
          <p:cNvSpPr txBox="1">
            <a:spLocks/>
          </p:cNvSpPr>
          <p:nvPr/>
        </p:nvSpPr>
        <p:spPr>
          <a:xfrm>
            <a:off x="6645897" y="2202490"/>
            <a:ext cx="1860228" cy="993775"/>
          </a:xfrm>
          <a:prstGeom prst="rect">
            <a:avLst/>
          </a:prstGeom>
        </p:spPr>
        <p:txBody>
          <a:bodyPr vert="horz" lIns="68580" tIns="34290" rIns="68580" bIns="3429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257168" indent="-257168"/>
            <a:endParaRPr lang="en-US" sz="1600" dirty="0"/>
          </a:p>
          <a:p>
            <a:pPr marL="257168" indent="-257168"/>
            <a:endParaRPr lang="en-US" sz="1600" dirty="0"/>
          </a:p>
          <a:p>
            <a:endParaRPr lang="en-US" sz="1500" dirty="0"/>
          </a:p>
        </p:txBody>
      </p:sp>
    </p:spTree>
    <p:extLst>
      <p:ext uri="{BB962C8B-B14F-4D97-AF65-F5344CB8AC3E}">
        <p14:creationId xmlns:p14="http://schemas.microsoft.com/office/powerpoint/2010/main" val="174237812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ight Triangle 7">
            <a:extLst>
              <a:ext uri="{FF2B5EF4-FFF2-40B4-BE49-F238E27FC236}">
                <a16:creationId xmlns:a16="http://schemas.microsoft.com/office/drawing/2014/main" id="{9EC5596B-F027-4BF7-A10A-883CFCF8CA60}"/>
              </a:ext>
            </a:extLst>
          </p:cNvPr>
          <p:cNvSpPr/>
          <p:nvPr/>
        </p:nvSpPr>
        <p:spPr>
          <a:xfrm rot="10800000">
            <a:off x="8052707" y="126040"/>
            <a:ext cx="895350" cy="1338143"/>
          </a:xfrm>
          <a:prstGeom prst="rtTriangle">
            <a:avLst/>
          </a:prstGeom>
          <a:solidFill>
            <a:srgbClr val="BE1E2D"/>
          </a:solidFill>
          <a:ln>
            <a:solidFill>
              <a:srgbClr val="BE1E2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dirty="0"/>
          </a:p>
        </p:txBody>
      </p:sp>
      <p:pic>
        <p:nvPicPr>
          <p:cNvPr id="5" name="Content Placeholder 4">
            <a:extLst>
              <a:ext uri="{FF2B5EF4-FFF2-40B4-BE49-F238E27FC236}">
                <a16:creationId xmlns:a16="http://schemas.microsoft.com/office/drawing/2014/main" id="{CAC79425-F456-4B36-BCCF-7F68599E4210}"/>
              </a:ext>
            </a:extLst>
          </p:cNvPr>
          <p:cNvPicPr>
            <a:picLocks noGrp="1" noChangeAspect="1"/>
          </p:cNvPicPr>
          <p:nvPr>
            <p:ph idx="4294967295"/>
          </p:nvPr>
        </p:nvPicPr>
        <p:blipFill rotWithShape="1">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rcRect l="24792" t="35596" r="25333" b="36786"/>
          <a:stretch/>
        </p:blipFill>
        <p:spPr>
          <a:xfrm>
            <a:off x="0" y="184150"/>
            <a:ext cx="2106613" cy="901700"/>
          </a:xfrm>
          <a:prstGeom prst="rect">
            <a:avLst/>
          </a:prstGeom>
        </p:spPr>
      </p:pic>
      <p:sp>
        <p:nvSpPr>
          <p:cNvPr id="7" name="Right Triangle 6">
            <a:extLst>
              <a:ext uri="{FF2B5EF4-FFF2-40B4-BE49-F238E27FC236}">
                <a16:creationId xmlns:a16="http://schemas.microsoft.com/office/drawing/2014/main" id="{0D38814F-31C8-4A9E-B761-F4CA307447ED}"/>
              </a:ext>
            </a:extLst>
          </p:cNvPr>
          <p:cNvSpPr/>
          <p:nvPr/>
        </p:nvSpPr>
        <p:spPr>
          <a:xfrm rot="10800000">
            <a:off x="8243207" y="126040"/>
            <a:ext cx="704850" cy="1053431"/>
          </a:xfrm>
          <a:prstGeom prst="rtTriangle">
            <a:avLst/>
          </a:prstGeom>
          <a:solidFill>
            <a:srgbClr val="00A892"/>
          </a:solidFill>
          <a:ln>
            <a:solidFill>
              <a:srgbClr val="00A89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dirty="0"/>
          </a:p>
        </p:txBody>
      </p:sp>
      <p:sp>
        <p:nvSpPr>
          <p:cNvPr id="9" name="TextBox 8">
            <a:extLst>
              <a:ext uri="{FF2B5EF4-FFF2-40B4-BE49-F238E27FC236}">
                <a16:creationId xmlns:a16="http://schemas.microsoft.com/office/drawing/2014/main" id="{7913728C-6DAF-4305-A0EE-949CBEFED434}"/>
              </a:ext>
            </a:extLst>
          </p:cNvPr>
          <p:cNvSpPr txBox="1"/>
          <p:nvPr/>
        </p:nvSpPr>
        <p:spPr>
          <a:xfrm>
            <a:off x="2735852" y="6638709"/>
            <a:ext cx="3782513" cy="438582"/>
          </a:xfrm>
          <a:prstGeom prst="rect">
            <a:avLst/>
          </a:prstGeom>
          <a:noFill/>
        </p:spPr>
        <p:txBody>
          <a:bodyPr wrap="square" rtlCol="0">
            <a:spAutoFit/>
          </a:bodyPr>
          <a:lstStyle/>
          <a:p>
            <a:r>
              <a:rPr lang="en-US" sz="1350" baseline="30000" dirty="0"/>
              <a:t>MSC02 1625 </a:t>
            </a:r>
            <a:r>
              <a:rPr lang="en-US" sz="1350" b="1" baseline="30000" dirty="0"/>
              <a:t>|</a:t>
            </a:r>
            <a:r>
              <a:rPr lang="en-US" sz="1350" baseline="30000" dirty="0"/>
              <a:t> Albuquerque, NM 87131  </a:t>
            </a:r>
            <a:r>
              <a:rPr lang="en-US" sz="1350" b="1" baseline="30000" dirty="0"/>
              <a:t>|</a:t>
            </a:r>
            <a:r>
              <a:rPr lang="en-US" sz="1350" baseline="30000" dirty="0"/>
              <a:t> (505) 277-3494 </a:t>
            </a:r>
            <a:r>
              <a:rPr lang="en-US" sz="1350" b="1" baseline="30000" dirty="0"/>
              <a:t>|</a:t>
            </a:r>
            <a:r>
              <a:rPr lang="en-US" sz="1350" baseline="30000" dirty="0"/>
              <a:t> nmsc.unm.edu</a:t>
            </a:r>
          </a:p>
          <a:p>
            <a:endParaRPr lang="en-US" sz="1350" dirty="0"/>
          </a:p>
        </p:txBody>
      </p:sp>
      <p:sp>
        <p:nvSpPr>
          <p:cNvPr id="10" name="Rectangle 9">
            <a:extLst>
              <a:ext uri="{FF2B5EF4-FFF2-40B4-BE49-F238E27FC236}">
                <a16:creationId xmlns:a16="http://schemas.microsoft.com/office/drawing/2014/main" id="{542794AF-701C-45A8-9AA6-4D9C1942F26B}"/>
              </a:ext>
            </a:extLst>
          </p:cNvPr>
          <p:cNvSpPr/>
          <p:nvPr/>
        </p:nvSpPr>
        <p:spPr>
          <a:xfrm>
            <a:off x="140833" y="6496864"/>
            <a:ext cx="8862333" cy="75501"/>
          </a:xfrm>
          <a:prstGeom prst="rect">
            <a:avLst/>
          </a:prstGeom>
          <a:solidFill>
            <a:srgbClr val="00A892"/>
          </a:solidFill>
          <a:ln>
            <a:solidFill>
              <a:srgbClr val="00A89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dirty="0"/>
          </a:p>
        </p:txBody>
      </p:sp>
      <p:sp>
        <p:nvSpPr>
          <p:cNvPr id="11" name="Content Placeholder 2">
            <a:extLst>
              <a:ext uri="{FF2B5EF4-FFF2-40B4-BE49-F238E27FC236}">
                <a16:creationId xmlns:a16="http://schemas.microsoft.com/office/drawing/2014/main" id="{E49CAD87-86A0-1047-997E-6478D6441923}"/>
              </a:ext>
            </a:extLst>
          </p:cNvPr>
          <p:cNvSpPr txBox="1">
            <a:spLocks/>
          </p:cNvSpPr>
          <p:nvPr/>
        </p:nvSpPr>
        <p:spPr>
          <a:xfrm>
            <a:off x="646385" y="1593130"/>
            <a:ext cx="7752933" cy="4524832"/>
          </a:xfrm>
          <a:prstGeom prst="rect">
            <a:avLst/>
          </a:prstGeom>
        </p:spPr>
        <p:txBody>
          <a:bodyPr vert="horz" lIns="68580" tIns="34290" rIns="68580" bIns="3429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US" b="1" dirty="0">
                <a:latin typeface="Garamond" panose="02020404030301010803" pitchFamily="18" charset="0"/>
              </a:rPr>
              <a:t>New Mexico’s Medical and Geriatric Parole Program</a:t>
            </a:r>
          </a:p>
          <a:p>
            <a:pPr marL="0" indent="0">
              <a:buNone/>
            </a:pPr>
            <a:endParaRPr lang="en-US" dirty="0">
              <a:latin typeface="Garamond" panose="02020404030301010803" pitchFamily="18" charset="0"/>
            </a:endParaRPr>
          </a:p>
          <a:p>
            <a:pPr lvl="0">
              <a:buFont typeface="Wingdings" panose="05000000000000000000" pitchFamily="2" charset="2"/>
              <a:buChar char="Ø"/>
            </a:pPr>
            <a:r>
              <a:rPr lang="en-US" dirty="0">
                <a:latin typeface="Garamond" panose="02020404030301010803" pitchFamily="18" charset="0"/>
              </a:rPr>
              <a:t>Section 31-21-25.1 NMSA 1978</a:t>
            </a:r>
          </a:p>
          <a:p>
            <a:pPr lvl="0">
              <a:buFont typeface="Wingdings" panose="05000000000000000000" pitchFamily="2" charset="2"/>
              <a:buChar char="Ø"/>
            </a:pPr>
            <a:r>
              <a:rPr lang="en-US" dirty="0">
                <a:latin typeface="Garamond" panose="02020404030301010803" pitchFamily="18" charset="0"/>
              </a:rPr>
              <a:t>Section 31-21-17.1 NMSA 1978</a:t>
            </a:r>
          </a:p>
          <a:p>
            <a:pPr marL="0" indent="0">
              <a:buNone/>
            </a:pPr>
            <a:endParaRPr lang="en-US" sz="2100" dirty="0">
              <a:latin typeface="Garamond" panose="02020404030301010803" pitchFamily="18" charset="0"/>
            </a:endParaRPr>
          </a:p>
          <a:p>
            <a:pPr marL="257168" indent="-257168"/>
            <a:endParaRPr lang="en-US" sz="2000" dirty="0"/>
          </a:p>
          <a:p>
            <a:pPr marL="257168" indent="-257168"/>
            <a:endParaRPr lang="en-US" sz="2000" dirty="0"/>
          </a:p>
          <a:p>
            <a:pPr marL="257168" indent="-257168"/>
            <a:endParaRPr lang="en-US" sz="1600" dirty="0"/>
          </a:p>
          <a:p>
            <a:endParaRPr lang="en-US" sz="1500" dirty="0"/>
          </a:p>
        </p:txBody>
      </p:sp>
      <p:sp>
        <p:nvSpPr>
          <p:cNvPr id="12" name="Content Placeholder 2">
            <a:extLst>
              <a:ext uri="{FF2B5EF4-FFF2-40B4-BE49-F238E27FC236}">
                <a16:creationId xmlns:a16="http://schemas.microsoft.com/office/drawing/2014/main" id="{931E4190-9530-7F4C-863E-A8D595557FD7}"/>
              </a:ext>
            </a:extLst>
          </p:cNvPr>
          <p:cNvSpPr txBox="1">
            <a:spLocks/>
          </p:cNvSpPr>
          <p:nvPr/>
        </p:nvSpPr>
        <p:spPr>
          <a:xfrm>
            <a:off x="4051738" y="2263864"/>
            <a:ext cx="3768113" cy="3887270"/>
          </a:xfrm>
          <a:prstGeom prst="rect">
            <a:avLst/>
          </a:prstGeom>
        </p:spPr>
        <p:txBody>
          <a:bodyPr vert="horz" lIns="68580" tIns="34290" rIns="68580" bIns="3429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257168" indent="-257168"/>
            <a:endParaRPr lang="en-US" sz="2000" dirty="0"/>
          </a:p>
          <a:p>
            <a:pPr marL="257168" indent="-257168"/>
            <a:endParaRPr lang="en-US" sz="2000" dirty="0"/>
          </a:p>
          <a:p>
            <a:pPr marL="257168" indent="-257168"/>
            <a:endParaRPr lang="en-US" sz="1600" dirty="0"/>
          </a:p>
          <a:p>
            <a:endParaRPr lang="en-US" sz="1500" dirty="0"/>
          </a:p>
        </p:txBody>
      </p:sp>
    </p:spTree>
    <p:extLst>
      <p:ext uri="{BB962C8B-B14F-4D97-AF65-F5344CB8AC3E}">
        <p14:creationId xmlns:p14="http://schemas.microsoft.com/office/powerpoint/2010/main" val="25002782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ight Triangle 7">
            <a:extLst>
              <a:ext uri="{FF2B5EF4-FFF2-40B4-BE49-F238E27FC236}">
                <a16:creationId xmlns:a16="http://schemas.microsoft.com/office/drawing/2014/main" id="{9EC5596B-F027-4BF7-A10A-883CFCF8CA60}"/>
              </a:ext>
            </a:extLst>
          </p:cNvPr>
          <p:cNvSpPr/>
          <p:nvPr/>
        </p:nvSpPr>
        <p:spPr>
          <a:xfrm rot="10800000">
            <a:off x="8052707" y="126040"/>
            <a:ext cx="895350" cy="1338143"/>
          </a:xfrm>
          <a:prstGeom prst="rtTriangle">
            <a:avLst/>
          </a:prstGeom>
          <a:solidFill>
            <a:srgbClr val="BE1E2D"/>
          </a:solidFill>
          <a:ln>
            <a:solidFill>
              <a:srgbClr val="BE1E2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dirty="0"/>
          </a:p>
        </p:txBody>
      </p:sp>
      <p:pic>
        <p:nvPicPr>
          <p:cNvPr id="5" name="Content Placeholder 4">
            <a:extLst>
              <a:ext uri="{FF2B5EF4-FFF2-40B4-BE49-F238E27FC236}">
                <a16:creationId xmlns:a16="http://schemas.microsoft.com/office/drawing/2014/main" id="{CAC79425-F456-4B36-BCCF-7F68599E4210}"/>
              </a:ext>
            </a:extLst>
          </p:cNvPr>
          <p:cNvPicPr>
            <a:picLocks noGrp="1" noChangeAspect="1"/>
          </p:cNvPicPr>
          <p:nvPr>
            <p:ph idx="4294967295"/>
          </p:nvPr>
        </p:nvPicPr>
        <p:blipFill rotWithShape="1">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rcRect l="24792" t="35596" r="25333" b="36786"/>
          <a:stretch/>
        </p:blipFill>
        <p:spPr>
          <a:xfrm>
            <a:off x="0" y="184150"/>
            <a:ext cx="2106613" cy="901700"/>
          </a:xfrm>
          <a:prstGeom prst="rect">
            <a:avLst/>
          </a:prstGeom>
        </p:spPr>
      </p:pic>
      <p:sp>
        <p:nvSpPr>
          <p:cNvPr id="7" name="Right Triangle 6">
            <a:extLst>
              <a:ext uri="{FF2B5EF4-FFF2-40B4-BE49-F238E27FC236}">
                <a16:creationId xmlns:a16="http://schemas.microsoft.com/office/drawing/2014/main" id="{0D38814F-31C8-4A9E-B761-F4CA307447ED}"/>
              </a:ext>
            </a:extLst>
          </p:cNvPr>
          <p:cNvSpPr/>
          <p:nvPr/>
        </p:nvSpPr>
        <p:spPr>
          <a:xfrm rot="10800000">
            <a:off x="8243207" y="126040"/>
            <a:ext cx="704850" cy="1053431"/>
          </a:xfrm>
          <a:prstGeom prst="rtTriangle">
            <a:avLst/>
          </a:prstGeom>
          <a:solidFill>
            <a:srgbClr val="00A892"/>
          </a:solidFill>
          <a:ln>
            <a:solidFill>
              <a:srgbClr val="00A89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dirty="0"/>
          </a:p>
        </p:txBody>
      </p:sp>
      <p:sp>
        <p:nvSpPr>
          <p:cNvPr id="9" name="TextBox 8">
            <a:extLst>
              <a:ext uri="{FF2B5EF4-FFF2-40B4-BE49-F238E27FC236}">
                <a16:creationId xmlns:a16="http://schemas.microsoft.com/office/drawing/2014/main" id="{7913728C-6DAF-4305-A0EE-949CBEFED434}"/>
              </a:ext>
            </a:extLst>
          </p:cNvPr>
          <p:cNvSpPr txBox="1"/>
          <p:nvPr/>
        </p:nvSpPr>
        <p:spPr>
          <a:xfrm>
            <a:off x="2735852" y="6638709"/>
            <a:ext cx="3782513" cy="438582"/>
          </a:xfrm>
          <a:prstGeom prst="rect">
            <a:avLst/>
          </a:prstGeom>
          <a:noFill/>
        </p:spPr>
        <p:txBody>
          <a:bodyPr wrap="square" rtlCol="0">
            <a:spAutoFit/>
          </a:bodyPr>
          <a:lstStyle/>
          <a:p>
            <a:r>
              <a:rPr lang="en-US" sz="1350" baseline="30000" dirty="0"/>
              <a:t>MSC02 1625 </a:t>
            </a:r>
            <a:r>
              <a:rPr lang="en-US" sz="1350" b="1" baseline="30000" dirty="0"/>
              <a:t>|</a:t>
            </a:r>
            <a:r>
              <a:rPr lang="en-US" sz="1350" baseline="30000" dirty="0"/>
              <a:t> Albuquerque, NM 87131  </a:t>
            </a:r>
            <a:r>
              <a:rPr lang="en-US" sz="1350" b="1" baseline="30000" dirty="0"/>
              <a:t>|</a:t>
            </a:r>
            <a:r>
              <a:rPr lang="en-US" sz="1350" baseline="30000" dirty="0"/>
              <a:t> (505) 277-3494 </a:t>
            </a:r>
            <a:r>
              <a:rPr lang="en-US" sz="1350" b="1" baseline="30000" dirty="0"/>
              <a:t>|</a:t>
            </a:r>
            <a:r>
              <a:rPr lang="en-US" sz="1350" baseline="30000" dirty="0"/>
              <a:t> nmsc.unm.edu</a:t>
            </a:r>
          </a:p>
          <a:p>
            <a:endParaRPr lang="en-US" sz="1350" dirty="0"/>
          </a:p>
        </p:txBody>
      </p:sp>
      <p:sp>
        <p:nvSpPr>
          <p:cNvPr id="10" name="Rectangle 9">
            <a:extLst>
              <a:ext uri="{FF2B5EF4-FFF2-40B4-BE49-F238E27FC236}">
                <a16:creationId xmlns:a16="http://schemas.microsoft.com/office/drawing/2014/main" id="{542794AF-701C-45A8-9AA6-4D9C1942F26B}"/>
              </a:ext>
            </a:extLst>
          </p:cNvPr>
          <p:cNvSpPr/>
          <p:nvPr/>
        </p:nvSpPr>
        <p:spPr>
          <a:xfrm>
            <a:off x="140833" y="6496864"/>
            <a:ext cx="8862333" cy="75501"/>
          </a:xfrm>
          <a:prstGeom prst="rect">
            <a:avLst/>
          </a:prstGeom>
          <a:solidFill>
            <a:srgbClr val="00A892"/>
          </a:solidFill>
          <a:ln>
            <a:solidFill>
              <a:srgbClr val="00A89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dirty="0"/>
          </a:p>
        </p:txBody>
      </p:sp>
      <p:sp>
        <p:nvSpPr>
          <p:cNvPr id="11" name="Content Placeholder 2">
            <a:extLst>
              <a:ext uri="{FF2B5EF4-FFF2-40B4-BE49-F238E27FC236}">
                <a16:creationId xmlns:a16="http://schemas.microsoft.com/office/drawing/2014/main" id="{E49CAD87-86A0-1047-997E-6478D6441923}"/>
              </a:ext>
            </a:extLst>
          </p:cNvPr>
          <p:cNvSpPr txBox="1">
            <a:spLocks/>
          </p:cNvSpPr>
          <p:nvPr/>
        </p:nvSpPr>
        <p:spPr>
          <a:xfrm>
            <a:off x="646385" y="1593130"/>
            <a:ext cx="7752933" cy="4524832"/>
          </a:xfrm>
          <a:prstGeom prst="rect">
            <a:avLst/>
          </a:prstGeom>
        </p:spPr>
        <p:txBody>
          <a:bodyPr vert="horz" lIns="68580" tIns="34290" rIns="68580" bIns="34290" rtlCol="0">
            <a:normAutofit fontScale="625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dirty="0">
                <a:latin typeface="Garamond" panose="02020404030301010803" pitchFamily="18" charset="0"/>
              </a:rPr>
              <a:t>The increase in the number and percentage of aging inmates is due in part to medical advances. Yet such inmates often have long histories of alcohol and drug abuse, insufficient diet, and lack of medical care. The combination of physical and mental declines makes aging inmates, on the average, 10 to 11.5 years older physiologically than their nonincarcerated age peers. This is why most recent studies consider either age 50 or 55 as the onset of old age for inmates. . . . </a:t>
            </a:r>
          </a:p>
          <a:p>
            <a:pPr marL="0" indent="0">
              <a:buNone/>
            </a:pPr>
            <a:r>
              <a:rPr lang="en-US" dirty="0">
                <a:latin typeface="Garamond" panose="02020404030301010803" pitchFamily="18" charset="0"/>
              </a:rPr>
              <a:t> </a:t>
            </a:r>
          </a:p>
          <a:p>
            <a:pPr marL="0" indent="0">
              <a:buNone/>
            </a:pPr>
            <a:r>
              <a:rPr lang="en-US" dirty="0">
                <a:latin typeface="Garamond" panose="02020404030301010803" pitchFamily="18" charset="0"/>
              </a:rPr>
              <a:t>Compared to younger inmates, older inmates have poorer health, especially regarding chronic conditions, substance abuse, and psychological disorders. [One study] found that older inmates suffered an average of three chronic illnesses during their incarceration. Because of health and other aging-related needs, older prisoners are up to 3 times more costly to maintain than younger inmates; older inmates use more prescription drugs than younger inmates and spend twice as much time in medical facilities.</a:t>
            </a:r>
          </a:p>
          <a:p>
            <a:pPr marL="0" indent="0">
              <a:buNone/>
            </a:pPr>
            <a:r>
              <a:rPr lang="en-US" dirty="0">
                <a:latin typeface="Garamond" panose="02020404030301010803" pitchFamily="18" charset="0"/>
              </a:rPr>
              <a:t> </a:t>
            </a:r>
          </a:p>
          <a:p>
            <a:pPr marL="0" indent="0">
              <a:buNone/>
            </a:pPr>
            <a:r>
              <a:rPr lang="en-US" dirty="0">
                <a:latin typeface="Garamond" panose="02020404030301010803" pitchFamily="18" charset="0"/>
              </a:rPr>
              <a:t>– </a:t>
            </a:r>
            <a:r>
              <a:rPr lang="en-US" dirty="0" err="1">
                <a:latin typeface="Garamond" panose="02020404030301010803" pitchFamily="18" charset="0"/>
              </a:rPr>
              <a:t>Rikard</a:t>
            </a:r>
            <a:r>
              <a:rPr lang="en-US" dirty="0">
                <a:latin typeface="Garamond" panose="02020404030301010803" pitchFamily="18" charset="0"/>
              </a:rPr>
              <a:t>, R. V., &amp; Rosenberg, E. “Aging Inmates: A Convergence of Trends in the American Criminal Justice System”, </a:t>
            </a:r>
            <a:r>
              <a:rPr lang="en-US" i="1" dirty="0">
                <a:latin typeface="Garamond" panose="02020404030301010803" pitchFamily="18" charset="0"/>
              </a:rPr>
              <a:t>Journal of Correctional Health Care</a:t>
            </a:r>
            <a:r>
              <a:rPr lang="en-US" dirty="0">
                <a:latin typeface="Garamond" panose="02020404030301010803" pitchFamily="18" charset="0"/>
              </a:rPr>
              <a:t> 13(3):150-162. (July 2007) (citations omitted)</a:t>
            </a:r>
          </a:p>
          <a:p>
            <a:pPr marL="0" indent="0">
              <a:buNone/>
            </a:pPr>
            <a:endParaRPr lang="en-US" sz="2100" dirty="0">
              <a:latin typeface="Garamond" panose="02020404030301010803" pitchFamily="18" charset="0"/>
            </a:endParaRPr>
          </a:p>
          <a:p>
            <a:pPr marL="257168" indent="-257168"/>
            <a:endParaRPr lang="en-US" sz="2000" dirty="0"/>
          </a:p>
          <a:p>
            <a:pPr marL="0" indent="0">
              <a:buNone/>
            </a:pPr>
            <a:endParaRPr lang="en-US" sz="2000" dirty="0"/>
          </a:p>
          <a:p>
            <a:pPr marL="257168" indent="-257168"/>
            <a:endParaRPr lang="en-US" sz="1600" dirty="0"/>
          </a:p>
          <a:p>
            <a:endParaRPr lang="en-US" sz="1500" dirty="0"/>
          </a:p>
        </p:txBody>
      </p:sp>
      <p:sp>
        <p:nvSpPr>
          <p:cNvPr id="12" name="Content Placeholder 2">
            <a:extLst>
              <a:ext uri="{FF2B5EF4-FFF2-40B4-BE49-F238E27FC236}">
                <a16:creationId xmlns:a16="http://schemas.microsoft.com/office/drawing/2014/main" id="{931E4190-9530-7F4C-863E-A8D595557FD7}"/>
              </a:ext>
            </a:extLst>
          </p:cNvPr>
          <p:cNvSpPr txBox="1">
            <a:spLocks/>
          </p:cNvSpPr>
          <p:nvPr/>
        </p:nvSpPr>
        <p:spPr>
          <a:xfrm>
            <a:off x="4051738" y="2263864"/>
            <a:ext cx="3768113" cy="3887270"/>
          </a:xfrm>
          <a:prstGeom prst="rect">
            <a:avLst/>
          </a:prstGeom>
        </p:spPr>
        <p:txBody>
          <a:bodyPr vert="horz" lIns="68580" tIns="34290" rIns="68580" bIns="3429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257168" indent="-257168"/>
            <a:endParaRPr lang="en-US" sz="2000" dirty="0"/>
          </a:p>
          <a:p>
            <a:pPr marL="257168" indent="-257168"/>
            <a:endParaRPr lang="en-US" sz="2000" dirty="0"/>
          </a:p>
          <a:p>
            <a:pPr marL="257168" indent="-257168"/>
            <a:endParaRPr lang="en-US" sz="1600" dirty="0"/>
          </a:p>
          <a:p>
            <a:endParaRPr lang="en-US" sz="1500" dirty="0"/>
          </a:p>
        </p:txBody>
      </p:sp>
    </p:spTree>
    <p:extLst>
      <p:ext uri="{BB962C8B-B14F-4D97-AF65-F5344CB8AC3E}">
        <p14:creationId xmlns:p14="http://schemas.microsoft.com/office/powerpoint/2010/main" val="167858502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ight Triangle 7">
            <a:extLst>
              <a:ext uri="{FF2B5EF4-FFF2-40B4-BE49-F238E27FC236}">
                <a16:creationId xmlns:a16="http://schemas.microsoft.com/office/drawing/2014/main" id="{9EC5596B-F027-4BF7-A10A-883CFCF8CA60}"/>
              </a:ext>
            </a:extLst>
          </p:cNvPr>
          <p:cNvSpPr/>
          <p:nvPr/>
        </p:nvSpPr>
        <p:spPr>
          <a:xfrm rot="10800000">
            <a:off x="8052707" y="126040"/>
            <a:ext cx="895350" cy="1338143"/>
          </a:xfrm>
          <a:prstGeom prst="rtTriangle">
            <a:avLst/>
          </a:prstGeom>
          <a:solidFill>
            <a:srgbClr val="BE1E2D"/>
          </a:solidFill>
          <a:ln>
            <a:solidFill>
              <a:srgbClr val="BE1E2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dirty="0"/>
          </a:p>
        </p:txBody>
      </p:sp>
      <p:pic>
        <p:nvPicPr>
          <p:cNvPr id="5" name="Content Placeholder 4">
            <a:extLst>
              <a:ext uri="{FF2B5EF4-FFF2-40B4-BE49-F238E27FC236}">
                <a16:creationId xmlns:a16="http://schemas.microsoft.com/office/drawing/2014/main" id="{CAC79425-F456-4B36-BCCF-7F68599E4210}"/>
              </a:ext>
            </a:extLst>
          </p:cNvPr>
          <p:cNvPicPr>
            <a:picLocks noGrp="1" noChangeAspect="1"/>
          </p:cNvPicPr>
          <p:nvPr>
            <p:ph idx="4294967295"/>
          </p:nvPr>
        </p:nvPicPr>
        <p:blipFill rotWithShape="1">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rcRect l="24792" t="35596" r="25333" b="36786"/>
          <a:stretch/>
        </p:blipFill>
        <p:spPr>
          <a:xfrm>
            <a:off x="0" y="184150"/>
            <a:ext cx="2106613" cy="901700"/>
          </a:xfrm>
          <a:prstGeom prst="rect">
            <a:avLst/>
          </a:prstGeom>
        </p:spPr>
      </p:pic>
      <p:sp>
        <p:nvSpPr>
          <p:cNvPr id="7" name="Right Triangle 6">
            <a:extLst>
              <a:ext uri="{FF2B5EF4-FFF2-40B4-BE49-F238E27FC236}">
                <a16:creationId xmlns:a16="http://schemas.microsoft.com/office/drawing/2014/main" id="{0D38814F-31C8-4A9E-B761-F4CA307447ED}"/>
              </a:ext>
            </a:extLst>
          </p:cNvPr>
          <p:cNvSpPr/>
          <p:nvPr/>
        </p:nvSpPr>
        <p:spPr>
          <a:xfrm rot="10800000">
            <a:off x="8243207" y="126040"/>
            <a:ext cx="704850" cy="1053431"/>
          </a:xfrm>
          <a:prstGeom prst="rtTriangle">
            <a:avLst/>
          </a:prstGeom>
          <a:solidFill>
            <a:srgbClr val="00A892"/>
          </a:solidFill>
          <a:ln>
            <a:solidFill>
              <a:srgbClr val="00A89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dirty="0"/>
          </a:p>
        </p:txBody>
      </p:sp>
      <p:sp>
        <p:nvSpPr>
          <p:cNvPr id="9" name="TextBox 8">
            <a:extLst>
              <a:ext uri="{FF2B5EF4-FFF2-40B4-BE49-F238E27FC236}">
                <a16:creationId xmlns:a16="http://schemas.microsoft.com/office/drawing/2014/main" id="{7913728C-6DAF-4305-A0EE-949CBEFED434}"/>
              </a:ext>
            </a:extLst>
          </p:cNvPr>
          <p:cNvSpPr txBox="1"/>
          <p:nvPr/>
        </p:nvSpPr>
        <p:spPr>
          <a:xfrm>
            <a:off x="2735852" y="6638709"/>
            <a:ext cx="3782513" cy="438582"/>
          </a:xfrm>
          <a:prstGeom prst="rect">
            <a:avLst/>
          </a:prstGeom>
          <a:noFill/>
        </p:spPr>
        <p:txBody>
          <a:bodyPr wrap="square" rtlCol="0">
            <a:spAutoFit/>
          </a:bodyPr>
          <a:lstStyle/>
          <a:p>
            <a:r>
              <a:rPr lang="en-US" sz="1350" baseline="30000" dirty="0"/>
              <a:t>MSC02 1625 </a:t>
            </a:r>
            <a:r>
              <a:rPr lang="en-US" sz="1350" b="1" baseline="30000" dirty="0"/>
              <a:t>|</a:t>
            </a:r>
            <a:r>
              <a:rPr lang="en-US" sz="1350" baseline="30000" dirty="0"/>
              <a:t> Albuquerque, NM 87131  </a:t>
            </a:r>
            <a:r>
              <a:rPr lang="en-US" sz="1350" b="1" baseline="30000" dirty="0"/>
              <a:t>|</a:t>
            </a:r>
            <a:r>
              <a:rPr lang="en-US" sz="1350" baseline="30000" dirty="0"/>
              <a:t> (505) 277-3494 </a:t>
            </a:r>
            <a:r>
              <a:rPr lang="en-US" sz="1350" b="1" baseline="30000" dirty="0"/>
              <a:t>|</a:t>
            </a:r>
            <a:r>
              <a:rPr lang="en-US" sz="1350" baseline="30000" dirty="0"/>
              <a:t> nmsc.unm.edu</a:t>
            </a:r>
          </a:p>
          <a:p>
            <a:endParaRPr lang="en-US" sz="1350" dirty="0"/>
          </a:p>
        </p:txBody>
      </p:sp>
      <p:sp>
        <p:nvSpPr>
          <p:cNvPr id="10" name="Rectangle 9">
            <a:extLst>
              <a:ext uri="{FF2B5EF4-FFF2-40B4-BE49-F238E27FC236}">
                <a16:creationId xmlns:a16="http://schemas.microsoft.com/office/drawing/2014/main" id="{542794AF-701C-45A8-9AA6-4D9C1942F26B}"/>
              </a:ext>
            </a:extLst>
          </p:cNvPr>
          <p:cNvSpPr/>
          <p:nvPr/>
        </p:nvSpPr>
        <p:spPr>
          <a:xfrm>
            <a:off x="140833" y="6496864"/>
            <a:ext cx="8862333" cy="75501"/>
          </a:xfrm>
          <a:prstGeom prst="rect">
            <a:avLst/>
          </a:prstGeom>
          <a:solidFill>
            <a:srgbClr val="00A892"/>
          </a:solidFill>
          <a:ln>
            <a:solidFill>
              <a:srgbClr val="00A89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dirty="0"/>
          </a:p>
        </p:txBody>
      </p:sp>
      <p:sp>
        <p:nvSpPr>
          <p:cNvPr id="11" name="Content Placeholder 2">
            <a:extLst>
              <a:ext uri="{FF2B5EF4-FFF2-40B4-BE49-F238E27FC236}">
                <a16:creationId xmlns:a16="http://schemas.microsoft.com/office/drawing/2014/main" id="{E49CAD87-86A0-1047-997E-6478D6441923}"/>
              </a:ext>
            </a:extLst>
          </p:cNvPr>
          <p:cNvSpPr txBox="1">
            <a:spLocks/>
          </p:cNvSpPr>
          <p:nvPr/>
        </p:nvSpPr>
        <p:spPr>
          <a:xfrm>
            <a:off x="646385" y="1593130"/>
            <a:ext cx="7752933" cy="4524832"/>
          </a:xfrm>
          <a:prstGeom prst="rect">
            <a:avLst/>
          </a:prstGeom>
        </p:spPr>
        <p:txBody>
          <a:bodyPr vert="horz" lIns="68580" tIns="34290" rIns="68580" bIns="34290" rtlCol="0">
            <a:normAutofit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US" b="1" dirty="0">
                <a:latin typeface="Garamond" panose="02020404030301010803" pitchFamily="18" charset="0"/>
              </a:rPr>
              <a:t>NMSC’s latest Prison Population forecast</a:t>
            </a:r>
            <a:endParaRPr lang="en-US" dirty="0">
              <a:latin typeface="Garamond" panose="02020404030301010803" pitchFamily="18" charset="0"/>
            </a:endParaRPr>
          </a:p>
          <a:p>
            <a:pPr marL="0" indent="0">
              <a:buNone/>
            </a:pPr>
            <a:r>
              <a:rPr lang="en-US" dirty="0">
                <a:latin typeface="Garamond" panose="02020404030301010803" pitchFamily="18" charset="0"/>
              </a:rPr>
              <a:t> </a:t>
            </a:r>
          </a:p>
          <a:p>
            <a:pPr>
              <a:buFont typeface="Wingdings" panose="05000000000000000000" pitchFamily="2" charset="2"/>
              <a:buChar char="Ø"/>
            </a:pPr>
            <a:r>
              <a:rPr lang="en-US" dirty="0">
                <a:latin typeface="Garamond" panose="02020404030301010803" pitchFamily="18" charset="0"/>
              </a:rPr>
              <a:t>19% of New Mexico’s male inmates are older than 50, representing slightly over 1,000 people.</a:t>
            </a:r>
          </a:p>
          <a:p>
            <a:pPr marL="0" indent="0">
              <a:buNone/>
            </a:pPr>
            <a:r>
              <a:rPr lang="en-US" dirty="0">
                <a:latin typeface="Garamond" panose="02020404030301010803" pitchFamily="18" charset="0"/>
              </a:rPr>
              <a:t> </a:t>
            </a:r>
          </a:p>
          <a:p>
            <a:pPr>
              <a:buFont typeface="Wingdings" panose="05000000000000000000" pitchFamily="2" charset="2"/>
              <a:buChar char="Ø"/>
            </a:pPr>
            <a:r>
              <a:rPr lang="en-US" dirty="0">
                <a:latin typeface="Garamond" panose="02020404030301010803" pitchFamily="18" charset="0"/>
              </a:rPr>
              <a:t>12% of the female population is older than 50, representing around 65 people. </a:t>
            </a:r>
          </a:p>
          <a:p>
            <a:pPr marL="0" indent="0">
              <a:buNone/>
            </a:pPr>
            <a:r>
              <a:rPr lang="en-US" dirty="0">
                <a:latin typeface="Garamond" panose="02020404030301010803" pitchFamily="18" charset="0"/>
              </a:rPr>
              <a:t> </a:t>
            </a:r>
          </a:p>
          <a:p>
            <a:pPr>
              <a:buFont typeface="Wingdings" panose="05000000000000000000" pitchFamily="2" charset="2"/>
              <a:buChar char="Ø"/>
            </a:pPr>
            <a:r>
              <a:rPr lang="en-US" dirty="0">
                <a:latin typeface="Garamond" panose="02020404030301010803" pitchFamily="18" charset="0"/>
              </a:rPr>
              <a:t>These numbers are lower than national averages – 39% for males, 16% for females.</a:t>
            </a:r>
          </a:p>
          <a:p>
            <a:pPr marL="0" indent="0">
              <a:buNone/>
            </a:pPr>
            <a:endParaRPr lang="en-US" sz="2100" dirty="0">
              <a:latin typeface="Garamond" panose="02020404030301010803" pitchFamily="18" charset="0"/>
            </a:endParaRPr>
          </a:p>
          <a:p>
            <a:pPr marL="257168" indent="-257168"/>
            <a:endParaRPr lang="en-US" sz="2000" dirty="0"/>
          </a:p>
          <a:p>
            <a:pPr marL="0" indent="0">
              <a:buNone/>
            </a:pPr>
            <a:endParaRPr lang="en-US" sz="2000" dirty="0"/>
          </a:p>
          <a:p>
            <a:pPr marL="257168" indent="-257168"/>
            <a:endParaRPr lang="en-US" sz="1600" dirty="0"/>
          </a:p>
          <a:p>
            <a:endParaRPr lang="en-US" sz="1500" dirty="0"/>
          </a:p>
        </p:txBody>
      </p:sp>
      <p:sp>
        <p:nvSpPr>
          <p:cNvPr id="12" name="Content Placeholder 2">
            <a:extLst>
              <a:ext uri="{FF2B5EF4-FFF2-40B4-BE49-F238E27FC236}">
                <a16:creationId xmlns:a16="http://schemas.microsoft.com/office/drawing/2014/main" id="{931E4190-9530-7F4C-863E-A8D595557FD7}"/>
              </a:ext>
            </a:extLst>
          </p:cNvPr>
          <p:cNvSpPr txBox="1">
            <a:spLocks/>
          </p:cNvSpPr>
          <p:nvPr/>
        </p:nvSpPr>
        <p:spPr>
          <a:xfrm>
            <a:off x="4051738" y="2263864"/>
            <a:ext cx="3768113" cy="3887270"/>
          </a:xfrm>
          <a:prstGeom prst="rect">
            <a:avLst/>
          </a:prstGeom>
        </p:spPr>
        <p:txBody>
          <a:bodyPr vert="horz" lIns="68580" tIns="34290" rIns="68580" bIns="3429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257168" indent="-257168"/>
            <a:endParaRPr lang="en-US" sz="2000" dirty="0"/>
          </a:p>
          <a:p>
            <a:pPr marL="257168" indent="-257168"/>
            <a:endParaRPr lang="en-US" sz="2000" dirty="0"/>
          </a:p>
          <a:p>
            <a:pPr marL="257168" indent="-257168"/>
            <a:endParaRPr lang="en-US" sz="1600" dirty="0"/>
          </a:p>
          <a:p>
            <a:endParaRPr lang="en-US" sz="1500" dirty="0"/>
          </a:p>
        </p:txBody>
      </p:sp>
    </p:spTree>
    <p:extLst>
      <p:ext uri="{BB962C8B-B14F-4D97-AF65-F5344CB8AC3E}">
        <p14:creationId xmlns:p14="http://schemas.microsoft.com/office/powerpoint/2010/main" val="359964380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ight Triangle 7">
            <a:extLst>
              <a:ext uri="{FF2B5EF4-FFF2-40B4-BE49-F238E27FC236}">
                <a16:creationId xmlns:a16="http://schemas.microsoft.com/office/drawing/2014/main" id="{9EC5596B-F027-4BF7-A10A-883CFCF8CA60}"/>
              </a:ext>
            </a:extLst>
          </p:cNvPr>
          <p:cNvSpPr/>
          <p:nvPr/>
        </p:nvSpPr>
        <p:spPr>
          <a:xfrm rot="10800000">
            <a:off x="8052707" y="126040"/>
            <a:ext cx="895350" cy="1338143"/>
          </a:xfrm>
          <a:prstGeom prst="rtTriangle">
            <a:avLst/>
          </a:prstGeom>
          <a:solidFill>
            <a:srgbClr val="BE1E2D"/>
          </a:solidFill>
          <a:ln>
            <a:solidFill>
              <a:srgbClr val="BE1E2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dirty="0"/>
          </a:p>
        </p:txBody>
      </p:sp>
      <p:pic>
        <p:nvPicPr>
          <p:cNvPr id="5" name="Content Placeholder 4">
            <a:extLst>
              <a:ext uri="{FF2B5EF4-FFF2-40B4-BE49-F238E27FC236}">
                <a16:creationId xmlns:a16="http://schemas.microsoft.com/office/drawing/2014/main" id="{CAC79425-F456-4B36-BCCF-7F68599E4210}"/>
              </a:ext>
            </a:extLst>
          </p:cNvPr>
          <p:cNvPicPr>
            <a:picLocks noGrp="1" noChangeAspect="1"/>
          </p:cNvPicPr>
          <p:nvPr>
            <p:ph idx="4294967295"/>
          </p:nvPr>
        </p:nvPicPr>
        <p:blipFill rotWithShape="1">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rcRect l="24792" t="35596" r="25333" b="36786"/>
          <a:stretch/>
        </p:blipFill>
        <p:spPr>
          <a:xfrm>
            <a:off x="0" y="184150"/>
            <a:ext cx="2106613" cy="901700"/>
          </a:xfrm>
          <a:prstGeom prst="rect">
            <a:avLst/>
          </a:prstGeom>
        </p:spPr>
      </p:pic>
      <p:sp>
        <p:nvSpPr>
          <p:cNvPr id="7" name="Right Triangle 6">
            <a:extLst>
              <a:ext uri="{FF2B5EF4-FFF2-40B4-BE49-F238E27FC236}">
                <a16:creationId xmlns:a16="http://schemas.microsoft.com/office/drawing/2014/main" id="{0D38814F-31C8-4A9E-B761-F4CA307447ED}"/>
              </a:ext>
            </a:extLst>
          </p:cNvPr>
          <p:cNvSpPr/>
          <p:nvPr/>
        </p:nvSpPr>
        <p:spPr>
          <a:xfrm rot="10800000">
            <a:off x="8243207" y="126040"/>
            <a:ext cx="704850" cy="1053431"/>
          </a:xfrm>
          <a:prstGeom prst="rtTriangle">
            <a:avLst/>
          </a:prstGeom>
          <a:solidFill>
            <a:srgbClr val="00A892"/>
          </a:solidFill>
          <a:ln>
            <a:solidFill>
              <a:srgbClr val="00A89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dirty="0"/>
          </a:p>
        </p:txBody>
      </p:sp>
      <p:sp>
        <p:nvSpPr>
          <p:cNvPr id="9" name="TextBox 8">
            <a:extLst>
              <a:ext uri="{FF2B5EF4-FFF2-40B4-BE49-F238E27FC236}">
                <a16:creationId xmlns:a16="http://schemas.microsoft.com/office/drawing/2014/main" id="{7913728C-6DAF-4305-A0EE-949CBEFED434}"/>
              </a:ext>
            </a:extLst>
          </p:cNvPr>
          <p:cNvSpPr txBox="1"/>
          <p:nvPr/>
        </p:nvSpPr>
        <p:spPr>
          <a:xfrm>
            <a:off x="2735852" y="6638709"/>
            <a:ext cx="3782513" cy="438582"/>
          </a:xfrm>
          <a:prstGeom prst="rect">
            <a:avLst/>
          </a:prstGeom>
          <a:noFill/>
        </p:spPr>
        <p:txBody>
          <a:bodyPr wrap="square" rtlCol="0">
            <a:spAutoFit/>
          </a:bodyPr>
          <a:lstStyle/>
          <a:p>
            <a:r>
              <a:rPr lang="en-US" sz="1350" baseline="30000" dirty="0"/>
              <a:t>MSC02 1625 </a:t>
            </a:r>
            <a:r>
              <a:rPr lang="en-US" sz="1350" b="1" baseline="30000" dirty="0"/>
              <a:t>|</a:t>
            </a:r>
            <a:r>
              <a:rPr lang="en-US" sz="1350" baseline="30000" dirty="0"/>
              <a:t> Albuquerque, NM 87131  </a:t>
            </a:r>
            <a:r>
              <a:rPr lang="en-US" sz="1350" b="1" baseline="30000" dirty="0"/>
              <a:t>|</a:t>
            </a:r>
            <a:r>
              <a:rPr lang="en-US" sz="1350" baseline="30000" dirty="0"/>
              <a:t> (505) 277-3494 </a:t>
            </a:r>
            <a:r>
              <a:rPr lang="en-US" sz="1350" b="1" baseline="30000" dirty="0"/>
              <a:t>|</a:t>
            </a:r>
            <a:r>
              <a:rPr lang="en-US" sz="1350" baseline="30000" dirty="0"/>
              <a:t> nmsc.unm.edu</a:t>
            </a:r>
          </a:p>
          <a:p>
            <a:endParaRPr lang="en-US" sz="1350" dirty="0"/>
          </a:p>
        </p:txBody>
      </p:sp>
      <p:sp>
        <p:nvSpPr>
          <p:cNvPr id="10" name="Rectangle 9">
            <a:extLst>
              <a:ext uri="{FF2B5EF4-FFF2-40B4-BE49-F238E27FC236}">
                <a16:creationId xmlns:a16="http://schemas.microsoft.com/office/drawing/2014/main" id="{542794AF-701C-45A8-9AA6-4D9C1942F26B}"/>
              </a:ext>
            </a:extLst>
          </p:cNvPr>
          <p:cNvSpPr/>
          <p:nvPr/>
        </p:nvSpPr>
        <p:spPr>
          <a:xfrm>
            <a:off x="140833" y="6496864"/>
            <a:ext cx="8862333" cy="75501"/>
          </a:xfrm>
          <a:prstGeom prst="rect">
            <a:avLst/>
          </a:prstGeom>
          <a:solidFill>
            <a:srgbClr val="00A892"/>
          </a:solidFill>
          <a:ln>
            <a:solidFill>
              <a:srgbClr val="00A89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dirty="0"/>
          </a:p>
        </p:txBody>
      </p:sp>
      <p:sp>
        <p:nvSpPr>
          <p:cNvPr id="11" name="Content Placeholder 2">
            <a:extLst>
              <a:ext uri="{FF2B5EF4-FFF2-40B4-BE49-F238E27FC236}">
                <a16:creationId xmlns:a16="http://schemas.microsoft.com/office/drawing/2014/main" id="{E49CAD87-86A0-1047-997E-6478D6441923}"/>
              </a:ext>
            </a:extLst>
          </p:cNvPr>
          <p:cNvSpPr txBox="1">
            <a:spLocks/>
          </p:cNvSpPr>
          <p:nvPr/>
        </p:nvSpPr>
        <p:spPr>
          <a:xfrm>
            <a:off x="627532" y="1575752"/>
            <a:ext cx="7752933" cy="4524832"/>
          </a:xfrm>
          <a:prstGeom prst="rect">
            <a:avLst/>
          </a:prstGeom>
        </p:spPr>
        <p:txBody>
          <a:bodyPr vert="horz" lIns="68580" tIns="34290" rIns="68580" bIns="34290" rtlCol="0">
            <a:normAutofit fontScale="400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US" sz="5000" b="1" dirty="0">
                <a:latin typeface="Garamond" panose="02020404030301010803" pitchFamily="18" charset="0"/>
              </a:rPr>
              <a:t>Key Elements of SB114 (2021) – Medical and Geriatric Parole Bill</a:t>
            </a:r>
          </a:p>
          <a:p>
            <a:pPr marL="0" indent="0">
              <a:buNone/>
            </a:pPr>
            <a:r>
              <a:rPr lang="en-US" sz="4200" dirty="0">
                <a:latin typeface="Garamond" panose="02020404030301010803" pitchFamily="18" charset="0"/>
              </a:rPr>
              <a:t> </a:t>
            </a:r>
          </a:p>
          <a:p>
            <a:pPr>
              <a:buFont typeface="Wingdings" panose="05000000000000000000" pitchFamily="2" charset="2"/>
              <a:buChar char="Ø"/>
            </a:pPr>
            <a:r>
              <a:rPr lang="en-US" sz="4200" dirty="0">
                <a:latin typeface="Garamond" panose="02020404030301010803" pitchFamily="18" charset="0"/>
              </a:rPr>
              <a:t>Dropping the age of eligibility for a “geriatric inmate” from 65 to 55.</a:t>
            </a:r>
          </a:p>
          <a:p>
            <a:pPr marL="0" indent="0">
              <a:buNone/>
            </a:pPr>
            <a:r>
              <a:rPr lang="en-US" sz="4200" dirty="0">
                <a:latin typeface="Garamond" panose="02020404030301010803" pitchFamily="18" charset="0"/>
              </a:rPr>
              <a:t> </a:t>
            </a:r>
          </a:p>
          <a:p>
            <a:pPr>
              <a:buFont typeface="Wingdings" panose="05000000000000000000" pitchFamily="2" charset="2"/>
              <a:buChar char="Ø"/>
            </a:pPr>
            <a:r>
              <a:rPr lang="en-US" sz="4200" dirty="0">
                <a:latin typeface="Garamond" panose="02020404030301010803" pitchFamily="18" charset="0"/>
              </a:rPr>
              <a:t>Inmates over 55 are provided with a copy of the medical and geriatric parole policy at least once a year. </a:t>
            </a:r>
          </a:p>
          <a:p>
            <a:pPr marL="0" indent="0">
              <a:buNone/>
            </a:pPr>
            <a:r>
              <a:rPr lang="en-US" sz="4200" dirty="0">
                <a:latin typeface="Garamond" panose="02020404030301010803" pitchFamily="18" charset="0"/>
              </a:rPr>
              <a:t> </a:t>
            </a:r>
          </a:p>
          <a:p>
            <a:pPr>
              <a:buFont typeface="Wingdings" panose="05000000000000000000" pitchFamily="2" charset="2"/>
              <a:buChar char="Ø"/>
            </a:pPr>
            <a:r>
              <a:rPr lang="en-US" sz="4200" dirty="0">
                <a:latin typeface="Garamond" panose="02020404030301010803" pitchFamily="18" charset="0"/>
              </a:rPr>
              <a:t>An inmate arriving at a long-term care or geriatric unit is provided with a copy of the medical and geriatric parole policy.</a:t>
            </a:r>
          </a:p>
          <a:p>
            <a:pPr marL="0" indent="0">
              <a:buNone/>
            </a:pPr>
            <a:r>
              <a:rPr lang="en-US" sz="4200" dirty="0">
                <a:latin typeface="Garamond" panose="02020404030301010803" pitchFamily="18" charset="0"/>
              </a:rPr>
              <a:t> </a:t>
            </a:r>
          </a:p>
          <a:p>
            <a:pPr>
              <a:buFont typeface="Wingdings" panose="05000000000000000000" pitchFamily="2" charset="2"/>
              <a:buChar char="Ø"/>
            </a:pPr>
            <a:r>
              <a:rPr lang="en-US" sz="4200" dirty="0">
                <a:latin typeface="Garamond" panose="02020404030301010803" pitchFamily="18" charset="0"/>
              </a:rPr>
              <a:t>Affirmative obligation to notify inmates of the opportunity to apply for medical or geriatric parole, and recommend for release inmates who are eligible.</a:t>
            </a:r>
          </a:p>
          <a:p>
            <a:pPr marL="0" indent="0">
              <a:buNone/>
            </a:pPr>
            <a:r>
              <a:rPr lang="en-US" sz="4200" dirty="0">
                <a:latin typeface="Garamond" panose="02020404030301010803" pitchFamily="18" charset="0"/>
              </a:rPr>
              <a:t> </a:t>
            </a:r>
          </a:p>
          <a:p>
            <a:pPr>
              <a:buFont typeface="Wingdings" panose="05000000000000000000" pitchFamily="2" charset="2"/>
              <a:buChar char="Ø"/>
            </a:pPr>
            <a:r>
              <a:rPr lang="en-US" sz="4200" dirty="0">
                <a:latin typeface="Garamond" panose="02020404030301010803" pitchFamily="18" charset="0"/>
              </a:rPr>
              <a:t>NMCD has 30 days from receipt of the application to make a recommendation to the Parole Board. </a:t>
            </a:r>
          </a:p>
          <a:p>
            <a:pPr marL="0" indent="0">
              <a:buNone/>
            </a:pPr>
            <a:r>
              <a:rPr lang="en-US" dirty="0"/>
              <a:t> </a:t>
            </a:r>
          </a:p>
          <a:p>
            <a:pPr marL="0" indent="0">
              <a:buNone/>
            </a:pPr>
            <a:endParaRPr lang="en-US" sz="2100" dirty="0">
              <a:latin typeface="Garamond" panose="02020404030301010803" pitchFamily="18" charset="0"/>
            </a:endParaRPr>
          </a:p>
          <a:p>
            <a:pPr marL="257168" indent="-257168"/>
            <a:endParaRPr lang="en-US" sz="2000" dirty="0"/>
          </a:p>
          <a:p>
            <a:pPr marL="0" indent="0">
              <a:buNone/>
            </a:pPr>
            <a:endParaRPr lang="en-US" sz="2000" dirty="0"/>
          </a:p>
          <a:p>
            <a:pPr marL="257168" indent="-257168"/>
            <a:endParaRPr lang="en-US" sz="1600" dirty="0"/>
          </a:p>
          <a:p>
            <a:endParaRPr lang="en-US" sz="1500" dirty="0"/>
          </a:p>
        </p:txBody>
      </p:sp>
      <p:sp>
        <p:nvSpPr>
          <p:cNvPr id="12" name="Content Placeholder 2">
            <a:extLst>
              <a:ext uri="{FF2B5EF4-FFF2-40B4-BE49-F238E27FC236}">
                <a16:creationId xmlns:a16="http://schemas.microsoft.com/office/drawing/2014/main" id="{931E4190-9530-7F4C-863E-A8D595557FD7}"/>
              </a:ext>
            </a:extLst>
          </p:cNvPr>
          <p:cNvSpPr txBox="1">
            <a:spLocks/>
          </p:cNvSpPr>
          <p:nvPr/>
        </p:nvSpPr>
        <p:spPr>
          <a:xfrm>
            <a:off x="4051738" y="2263864"/>
            <a:ext cx="3768113" cy="3887270"/>
          </a:xfrm>
          <a:prstGeom prst="rect">
            <a:avLst/>
          </a:prstGeom>
        </p:spPr>
        <p:txBody>
          <a:bodyPr vert="horz" lIns="68580" tIns="34290" rIns="68580" bIns="3429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257168" indent="-257168"/>
            <a:endParaRPr lang="en-US" sz="2000" dirty="0"/>
          </a:p>
          <a:p>
            <a:pPr marL="257168" indent="-257168"/>
            <a:endParaRPr lang="en-US" sz="2000" dirty="0"/>
          </a:p>
          <a:p>
            <a:pPr marL="257168" indent="-257168"/>
            <a:endParaRPr lang="en-US" sz="1600" dirty="0"/>
          </a:p>
          <a:p>
            <a:endParaRPr lang="en-US" sz="1500" dirty="0"/>
          </a:p>
        </p:txBody>
      </p:sp>
    </p:spTree>
    <p:extLst>
      <p:ext uri="{BB962C8B-B14F-4D97-AF65-F5344CB8AC3E}">
        <p14:creationId xmlns:p14="http://schemas.microsoft.com/office/powerpoint/2010/main" val="394844051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ight Triangle 7">
            <a:extLst>
              <a:ext uri="{FF2B5EF4-FFF2-40B4-BE49-F238E27FC236}">
                <a16:creationId xmlns:a16="http://schemas.microsoft.com/office/drawing/2014/main" id="{9EC5596B-F027-4BF7-A10A-883CFCF8CA60}"/>
              </a:ext>
            </a:extLst>
          </p:cNvPr>
          <p:cNvSpPr/>
          <p:nvPr/>
        </p:nvSpPr>
        <p:spPr>
          <a:xfrm rot="10800000">
            <a:off x="8052707" y="126040"/>
            <a:ext cx="895350" cy="1338143"/>
          </a:xfrm>
          <a:prstGeom prst="rtTriangle">
            <a:avLst/>
          </a:prstGeom>
          <a:solidFill>
            <a:srgbClr val="BE1E2D"/>
          </a:solidFill>
          <a:ln>
            <a:solidFill>
              <a:srgbClr val="BE1E2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dirty="0"/>
          </a:p>
        </p:txBody>
      </p:sp>
      <p:pic>
        <p:nvPicPr>
          <p:cNvPr id="5" name="Content Placeholder 4">
            <a:extLst>
              <a:ext uri="{FF2B5EF4-FFF2-40B4-BE49-F238E27FC236}">
                <a16:creationId xmlns:a16="http://schemas.microsoft.com/office/drawing/2014/main" id="{CAC79425-F456-4B36-BCCF-7F68599E4210}"/>
              </a:ext>
            </a:extLst>
          </p:cNvPr>
          <p:cNvPicPr>
            <a:picLocks noGrp="1" noChangeAspect="1"/>
          </p:cNvPicPr>
          <p:nvPr>
            <p:ph idx="4294967295"/>
          </p:nvPr>
        </p:nvPicPr>
        <p:blipFill rotWithShape="1">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rcRect l="24792" t="35596" r="25333" b="36786"/>
          <a:stretch/>
        </p:blipFill>
        <p:spPr>
          <a:xfrm>
            <a:off x="0" y="184150"/>
            <a:ext cx="2106613" cy="901700"/>
          </a:xfrm>
          <a:prstGeom prst="rect">
            <a:avLst/>
          </a:prstGeom>
        </p:spPr>
      </p:pic>
      <p:sp>
        <p:nvSpPr>
          <p:cNvPr id="7" name="Right Triangle 6">
            <a:extLst>
              <a:ext uri="{FF2B5EF4-FFF2-40B4-BE49-F238E27FC236}">
                <a16:creationId xmlns:a16="http://schemas.microsoft.com/office/drawing/2014/main" id="{0D38814F-31C8-4A9E-B761-F4CA307447ED}"/>
              </a:ext>
            </a:extLst>
          </p:cNvPr>
          <p:cNvSpPr/>
          <p:nvPr/>
        </p:nvSpPr>
        <p:spPr>
          <a:xfrm rot="10800000">
            <a:off x="8243207" y="126040"/>
            <a:ext cx="704850" cy="1053431"/>
          </a:xfrm>
          <a:prstGeom prst="rtTriangle">
            <a:avLst/>
          </a:prstGeom>
          <a:solidFill>
            <a:srgbClr val="00A892"/>
          </a:solidFill>
          <a:ln>
            <a:solidFill>
              <a:srgbClr val="00A89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dirty="0"/>
          </a:p>
        </p:txBody>
      </p:sp>
      <p:sp>
        <p:nvSpPr>
          <p:cNvPr id="9" name="TextBox 8">
            <a:extLst>
              <a:ext uri="{FF2B5EF4-FFF2-40B4-BE49-F238E27FC236}">
                <a16:creationId xmlns:a16="http://schemas.microsoft.com/office/drawing/2014/main" id="{7913728C-6DAF-4305-A0EE-949CBEFED434}"/>
              </a:ext>
            </a:extLst>
          </p:cNvPr>
          <p:cNvSpPr txBox="1"/>
          <p:nvPr/>
        </p:nvSpPr>
        <p:spPr>
          <a:xfrm>
            <a:off x="2735852" y="6638709"/>
            <a:ext cx="3782513" cy="438582"/>
          </a:xfrm>
          <a:prstGeom prst="rect">
            <a:avLst/>
          </a:prstGeom>
          <a:noFill/>
        </p:spPr>
        <p:txBody>
          <a:bodyPr wrap="square" rtlCol="0">
            <a:spAutoFit/>
          </a:bodyPr>
          <a:lstStyle/>
          <a:p>
            <a:r>
              <a:rPr lang="en-US" sz="1350" baseline="30000" dirty="0"/>
              <a:t>MSC02 1625 </a:t>
            </a:r>
            <a:r>
              <a:rPr lang="en-US" sz="1350" b="1" baseline="30000" dirty="0"/>
              <a:t>|</a:t>
            </a:r>
            <a:r>
              <a:rPr lang="en-US" sz="1350" baseline="30000" dirty="0"/>
              <a:t> Albuquerque, NM 87131  </a:t>
            </a:r>
            <a:r>
              <a:rPr lang="en-US" sz="1350" b="1" baseline="30000" dirty="0"/>
              <a:t>|</a:t>
            </a:r>
            <a:r>
              <a:rPr lang="en-US" sz="1350" baseline="30000" dirty="0"/>
              <a:t> (505) 277-3494 </a:t>
            </a:r>
            <a:r>
              <a:rPr lang="en-US" sz="1350" b="1" baseline="30000" dirty="0"/>
              <a:t>|</a:t>
            </a:r>
            <a:r>
              <a:rPr lang="en-US" sz="1350" baseline="30000" dirty="0"/>
              <a:t> nmsc.unm.edu</a:t>
            </a:r>
          </a:p>
          <a:p>
            <a:endParaRPr lang="en-US" sz="1350" dirty="0"/>
          </a:p>
        </p:txBody>
      </p:sp>
      <p:sp>
        <p:nvSpPr>
          <p:cNvPr id="10" name="Rectangle 9">
            <a:extLst>
              <a:ext uri="{FF2B5EF4-FFF2-40B4-BE49-F238E27FC236}">
                <a16:creationId xmlns:a16="http://schemas.microsoft.com/office/drawing/2014/main" id="{542794AF-701C-45A8-9AA6-4D9C1942F26B}"/>
              </a:ext>
            </a:extLst>
          </p:cNvPr>
          <p:cNvSpPr/>
          <p:nvPr/>
        </p:nvSpPr>
        <p:spPr>
          <a:xfrm>
            <a:off x="140833" y="6496864"/>
            <a:ext cx="8862333" cy="75501"/>
          </a:xfrm>
          <a:prstGeom prst="rect">
            <a:avLst/>
          </a:prstGeom>
          <a:solidFill>
            <a:srgbClr val="00A892"/>
          </a:solidFill>
          <a:ln>
            <a:solidFill>
              <a:srgbClr val="00A89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dirty="0"/>
          </a:p>
        </p:txBody>
      </p:sp>
      <p:sp>
        <p:nvSpPr>
          <p:cNvPr id="11" name="Content Placeholder 2">
            <a:extLst>
              <a:ext uri="{FF2B5EF4-FFF2-40B4-BE49-F238E27FC236}">
                <a16:creationId xmlns:a16="http://schemas.microsoft.com/office/drawing/2014/main" id="{E49CAD87-86A0-1047-997E-6478D6441923}"/>
              </a:ext>
            </a:extLst>
          </p:cNvPr>
          <p:cNvSpPr txBox="1">
            <a:spLocks/>
          </p:cNvSpPr>
          <p:nvPr/>
        </p:nvSpPr>
        <p:spPr>
          <a:xfrm>
            <a:off x="646385" y="1593130"/>
            <a:ext cx="7752933" cy="4524832"/>
          </a:xfrm>
          <a:prstGeom prst="rect">
            <a:avLst/>
          </a:prstGeom>
        </p:spPr>
        <p:txBody>
          <a:bodyPr vert="horz" lIns="68580" tIns="34290" rIns="68580" bIns="34290" rtlCol="0">
            <a:normAutofit fontScale="550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US" sz="3600" b="1" dirty="0">
                <a:latin typeface="Garamond" panose="02020404030301010803" pitchFamily="18" charset="0"/>
              </a:rPr>
              <a:t>Key Elements of SB114 (2021) – Medical and Geriatric Parole Bill (continued)</a:t>
            </a:r>
          </a:p>
          <a:p>
            <a:pPr marL="0" indent="0">
              <a:buNone/>
            </a:pPr>
            <a:r>
              <a:rPr lang="en-US" dirty="0">
                <a:latin typeface="Garamond" panose="02020404030301010803" pitchFamily="18" charset="0"/>
              </a:rPr>
              <a:t> </a:t>
            </a:r>
          </a:p>
          <a:p>
            <a:pPr>
              <a:buFont typeface="Wingdings" panose="05000000000000000000" pitchFamily="2" charset="2"/>
              <a:buChar char="Ø"/>
            </a:pPr>
            <a:r>
              <a:rPr lang="en-US" dirty="0">
                <a:latin typeface="Garamond" panose="02020404030301010803" pitchFamily="18" charset="0"/>
              </a:rPr>
              <a:t>T</a:t>
            </a:r>
            <a:r>
              <a:rPr lang="en-US" sz="3100" dirty="0">
                <a:latin typeface="Garamond" panose="02020404030301010803" pitchFamily="18" charset="0"/>
              </a:rPr>
              <a:t>he Parole Board has 15 days to decide whether to grant parole – the Board </a:t>
            </a:r>
            <a:r>
              <a:rPr lang="en-US" sz="3100" b="1" i="1" dirty="0">
                <a:latin typeface="Garamond" panose="02020404030301010803" pitchFamily="18" charset="0"/>
              </a:rPr>
              <a:t>shall</a:t>
            </a:r>
            <a:r>
              <a:rPr lang="en-US" sz="3100" dirty="0">
                <a:latin typeface="Garamond" panose="02020404030301010803" pitchFamily="18" charset="0"/>
              </a:rPr>
              <a:t> release an inmate on medical or geriatric parole </a:t>
            </a:r>
            <a:r>
              <a:rPr lang="en-US" sz="3100" b="1" i="1" dirty="0">
                <a:latin typeface="Garamond" panose="02020404030301010803" pitchFamily="18" charset="0"/>
              </a:rPr>
              <a:t>unless</a:t>
            </a:r>
            <a:r>
              <a:rPr lang="en-US" sz="3100" dirty="0">
                <a:latin typeface="Garamond" panose="02020404030301010803" pitchFamily="18" charset="0"/>
              </a:rPr>
              <a:t> the Board finds by clear and convincing evidence that the inmate's release is incompatible with the welfare of society.</a:t>
            </a:r>
          </a:p>
          <a:p>
            <a:pPr>
              <a:buFont typeface="Wingdings" panose="05000000000000000000" pitchFamily="2" charset="2"/>
              <a:buChar char="Ø"/>
            </a:pPr>
            <a:r>
              <a:rPr lang="en-US" sz="3100" dirty="0">
                <a:latin typeface="Garamond" panose="02020404030301010803" pitchFamily="18" charset="0"/>
              </a:rPr>
              <a:t> The Board shall not deny medical or geriatric parole solely because of the nature of the charge resulting in the inmate's conviction or the inmate's criminal history.</a:t>
            </a:r>
          </a:p>
          <a:p>
            <a:pPr>
              <a:buFont typeface="Wingdings" panose="05000000000000000000" pitchFamily="2" charset="2"/>
              <a:buChar char="Ø"/>
            </a:pPr>
            <a:r>
              <a:rPr lang="en-US" sz="3100" dirty="0">
                <a:latin typeface="Garamond" panose="02020404030301010803" pitchFamily="18" charset="0"/>
              </a:rPr>
              <a:t>Accelerated schedule for terminally ill inmates – NMCD  must make a recommendation within 15 days, and the Parole Board has 7 days to make their decision. </a:t>
            </a:r>
          </a:p>
          <a:p>
            <a:pPr>
              <a:buFont typeface="Wingdings" panose="05000000000000000000" pitchFamily="2" charset="2"/>
              <a:buChar char="Ø"/>
            </a:pPr>
            <a:r>
              <a:rPr lang="en-US" sz="3100" dirty="0">
                <a:latin typeface="Garamond" panose="02020404030301010803" pitchFamily="18" charset="0"/>
              </a:rPr>
              <a:t> Process for an appeal of denial of medical or geriatric parole to the District Court – the Parole Board has 48 hours to file the record, and the court has 72 hours to issue its decision.</a:t>
            </a:r>
          </a:p>
          <a:p>
            <a:pPr>
              <a:buFont typeface="Wingdings" panose="05000000000000000000" pitchFamily="2" charset="2"/>
              <a:buChar char="Ø"/>
            </a:pPr>
            <a:r>
              <a:rPr lang="en-US" sz="3100" dirty="0">
                <a:latin typeface="Garamond" panose="02020404030301010803" pitchFamily="18" charset="0"/>
              </a:rPr>
              <a:t> </a:t>
            </a:r>
            <a:r>
              <a:rPr lang="en-US" sz="3100" b="1" i="1" dirty="0">
                <a:latin typeface="Garamond" panose="02020404030301010803" pitchFamily="18" charset="0"/>
              </a:rPr>
              <a:t>An inmate convicted of first degree murder shall not be considered eligible for medical or geriatric parole.</a:t>
            </a:r>
          </a:p>
          <a:p>
            <a:pPr marL="0" indent="0">
              <a:buNone/>
            </a:pPr>
            <a:endParaRPr lang="en-US" sz="2100" dirty="0">
              <a:latin typeface="Garamond" panose="02020404030301010803" pitchFamily="18" charset="0"/>
            </a:endParaRPr>
          </a:p>
          <a:p>
            <a:pPr marL="257168" indent="-257168"/>
            <a:endParaRPr lang="en-US" sz="2000" dirty="0"/>
          </a:p>
          <a:p>
            <a:pPr marL="0" indent="0">
              <a:buNone/>
            </a:pPr>
            <a:endParaRPr lang="en-US" sz="2000" dirty="0"/>
          </a:p>
          <a:p>
            <a:pPr marL="257168" indent="-257168"/>
            <a:endParaRPr lang="en-US" sz="1600" dirty="0"/>
          </a:p>
          <a:p>
            <a:endParaRPr lang="en-US" sz="1500" dirty="0"/>
          </a:p>
        </p:txBody>
      </p:sp>
      <p:sp>
        <p:nvSpPr>
          <p:cNvPr id="12" name="Content Placeholder 2">
            <a:extLst>
              <a:ext uri="{FF2B5EF4-FFF2-40B4-BE49-F238E27FC236}">
                <a16:creationId xmlns:a16="http://schemas.microsoft.com/office/drawing/2014/main" id="{931E4190-9530-7F4C-863E-A8D595557FD7}"/>
              </a:ext>
            </a:extLst>
          </p:cNvPr>
          <p:cNvSpPr txBox="1">
            <a:spLocks/>
          </p:cNvSpPr>
          <p:nvPr/>
        </p:nvSpPr>
        <p:spPr>
          <a:xfrm>
            <a:off x="4051738" y="2263864"/>
            <a:ext cx="3768113" cy="3887270"/>
          </a:xfrm>
          <a:prstGeom prst="rect">
            <a:avLst/>
          </a:prstGeom>
        </p:spPr>
        <p:txBody>
          <a:bodyPr vert="horz" lIns="68580" tIns="34290" rIns="68580" bIns="3429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257168" indent="-257168"/>
            <a:endParaRPr lang="en-US" sz="2000" dirty="0"/>
          </a:p>
          <a:p>
            <a:pPr marL="257168" indent="-257168"/>
            <a:endParaRPr lang="en-US" sz="2000" dirty="0"/>
          </a:p>
          <a:p>
            <a:pPr marL="257168" indent="-257168"/>
            <a:endParaRPr lang="en-US" sz="1600" dirty="0"/>
          </a:p>
          <a:p>
            <a:endParaRPr lang="en-US" sz="1500" dirty="0"/>
          </a:p>
        </p:txBody>
      </p:sp>
    </p:spTree>
    <p:extLst>
      <p:ext uri="{BB962C8B-B14F-4D97-AF65-F5344CB8AC3E}">
        <p14:creationId xmlns:p14="http://schemas.microsoft.com/office/powerpoint/2010/main" val="276597448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ight Triangle 7">
            <a:extLst>
              <a:ext uri="{FF2B5EF4-FFF2-40B4-BE49-F238E27FC236}">
                <a16:creationId xmlns:a16="http://schemas.microsoft.com/office/drawing/2014/main" id="{9EC5596B-F027-4BF7-A10A-883CFCF8CA60}"/>
              </a:ext>
            </a:extLst>
          </p:cNvPr>
          <p:cNvSpPr/>
          <p:nvPr/>
        </p:nvSpPr>
        <p:spPr>
          <a:xfrm rot="10800000">
            <a:off x="8052707" y="126040"/>
            <a:ext cx="895350" cy="1338143"/>
          </a:xfrm>
          <a:prstGeom prst="rtTriangle">
            <a:avLst/>
          </a:prstGeom>
          <a:solidFill>
            <a:srgbClr val="BE1E2D"/>
          </a:solidFill>
          <a:ln>
            <a:solidFill>
              <a:srgbClr val="BE1E2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dirty="0"/>
          </a:p>
        </p:txBody>
      </p:sp>
      <p:pic>
        <p:nvPicPr>
          <p:cNvPr id="5" name="Content Placeholder 4">
            <a:extLst>
              <a:ext uri="{FF2B5EF4-FFF2-40B4-BE49-F238E27FC236}">
                <a16:creationId xmlns:a16="http://schemas.microsoft.com/office/drawing/2014/main" id="{CAC79425-F456-4B36-BCCF-7F68599E4210}"/>
              </a:ext>
            </a:extLst>
          </p:cNvPr>
          <p:cNvPicPr>
            <a:picLocks noGrp="1" noChangeAspect="1"/>
          </p:cNvPicPr>
          <p:nvPr>
            <p:ph idx="4294967295"/>
          </p:nvPr>
        </p:nvPicPr>
        <p:blipFill rotWithShape="1">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rcRect l="24792" t="35596" r="25333" b="36786"/>
          <a:stretch/>
        </p:blipFill>
        <p:spPr>
          <a:xfrm>
            <a:off x="0" y="184150"/>
            <a:ext cx="2106613" cy="901700"/>
          </a:xfrm>
          <a:prstGeom prst="rect">
            <a:avLst/>
          </a:prstGeom>
        </p:spPr>
      </p:pic>
      <p:sp>
        <p:nvSpPr>
          <p:cNvPr id="7" name="Right Triangle 6">
            <a:extLst>
              <a:ext uri="{FF2B5EF4-FFF2-40B4-BE49-F238E27FC236}">
                <a16:creationId xmlns:a16="http://schemas.microsoft.com/office/drawing/2014/main" id="{0D38814F-31C8-4A9E-B761-F4CA307447ED}"/>
              </a:ext>
            </a:extLst>
          </p:cNvPr>
          <p:cNvSpPr/>
          <p:nvPr/>
        </p:nvSpPr>
        <p:spPr>
          <a:xfrm rot="10800000">
            <a:off x="8243207" y="126040"/>
            <a:ext cx="704850" cy="1053431"/>
          </a:xfrm>
          <a:prstGeom prst="rtTriangle">
            <a:avLst/>
          </a:prstGeom>
          <a:solidFill>
            <a:srgbClr val="00A892"/>
          </a:solidFill>
          <a:ln>
            <a:solidFill>
              <a:srgbClr val="00A89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dirty="0"/>
          </a:p>
        </p:txBody>
      </p:sp>
      <p:sp>
        <p:nvSpPr>
          <p:cNvPr id="9" name="TextBox 8">
            <a:extLst>
              <a:ext uri="{FF2B5EF4-FFF2-40B4-BE49-F238E27FC236}">
                <a16:creationId xmlns:a16="http://schemas.microsoft.com/office/drawing/2014/main" id="{7913728C-6DAF-4305-A0EE-949CBEFED434}"/>
              </a:ext>
            </a:extLst>
          </p:cNvPr>
          <p:cNvSpPr txBox="1"/>
          <p:nvPr/>
        </p:nvSpPr>
        <p:spPr>
          <a:xfrm>
            <a:off x="2735852" y="6638709"/>
            <a:ext cx="3782513" cy="438582"/>
          </a:xfrm>
          <a:prstGeom prst="rect">
            <a:avLst/>
          </a:prstGeom>
          <a:noFill/>
        </p:spPr>
        <p:txBody>
          <a:bodyPr wrap="square" rtlCol="0">
            <a:spAutoFit/>
          </a:bodyPr>
          <a:lstStyle/>
          <a:p>
            <a:r>
              <a:rPr lang="en-US" sz="1350" baseline="30000" dirty="0"/>
              <a:t>MSC02 1625 </a:t>
            </a:r>
            <a:r>
              <a:rPr lang="en-US" sz="1350" b="1" baseline="30000" dirty="0"/>
              <a:t>|</a:t>
            </a:r>
            <a:r>
              <a:rPr lang="en-US" sz="1350" baseline="30000" dirty="0"/>
              <a:t> Albuquerque, NM 87131  </a:t>
            </a:r>
            <a:r>
              <a:rPr lang="en-US" sz="1350" b="1" baseline="30000" dirty="0"/>
              <a:t>|</a:t>
            </a:r>
            <a:r>
              <a:rPr lang="en-US" sz="1350" baseline="30000" dirty="0"/>
              <a:t> (505) 277-3494 </a:t>
            </a:r>
            <a:r>
              <a:rPr lang="en-US" sz="1350" b="1" baseline="30000" dirty="0"/>
              <a:t>|</a:t>
            </a:r>
            <a:r>
              <a:rPr lang="en-US" sz="1350" baseline="30000" dirty="0"/>
              <a:t> nmsc.unm.edu</a:t>
            </a:r>
          </a:p>
          <a:p>
            <a:endParaRPr lang="en-US" sz="1350" dirty="0"/>
          </a:p>
        </p:txBody>
      </p:sp>
      <p:sp>
        <p:nvSpPr>
          <p:cNvPr id="10" name="Rectangle 9">
            <a:extLst>
              <a:ext uri="{FF2B5EF4-FFF2-40B4-BE49-F238E27FC236}">
                <a16:creationId xmlns:a16="http://schemas.microsoft.com/office/drawing/2014/main" id="{542794AF-701C-45A8-9AA6-4D9C1942F26B}"/>
              </a:ext>
            </a:extLst>
          </p:cNvPr>
          <p:cNvSpPr/>
          <p:nvPr/>
        </p:nvSpPr>
        <p:spPr>
          <a:xfrm>
            <a:off x="140833" y="6496864"/>
            <a:ext cx="8862333" cy="75501"/>
          </a:xfrm>
          <a:prstGeom prst="rect">
            <a:avLst/>
          </a:prstGeom>
          <a:solidFill>
            <a:srgbClr val="00A892"/>
          </a:solidFill>
          <a:ln>
            <a:solidFill>
              <a:srgbClr val="00A89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dirty="0"/>
          </a:p>
        </p:txBody>
      </p:sp>
      <p:sp>
        <p:nvSpPr>
          <p:cNvPr id="11" name="Content Placeholder 2">
            <a:extLst>
              <a:ext uri="{FF2B5EF4-FFF2-40B4-BE49-F238E27FC236}">
                <a16:creationId xmlns:a16="http://schemas.microsoft.com/office/drawing/2014/main" id="{E49CAD87-86A0-1047-997E-6478D6441923}"/>
              </a:ext>
            </a:extLst>
          </p:cNvPr>
          <p:cNvSpPr txBox="1">
            <a:spLocks/>
          </p:cNvSpPr>
          <p:nvPr/>
        </p:nvSpPr>
        <p:spPr>
          <a:xfrm>
            <a:off x="646385" y="1593130"/>
            <a:ext cx="7752933" cy="4524832"/>
          </a:xfrm>
          <a:prstGeom prst="rect">
            <a:avLst/>
          </a:prstGeom>
        </p:spPr>
        <p:txBody>
          <a:bodyPr vert="horz" lIns="68580" tIns="34290" rIns="68580" bIns="34290" rtlCol="0">
            <a:normAutofit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US" b="1" i="1" dirty="0">
                <a:latin typeface="Garamond" panose="02020404030301010803" pitchFamily="18" charset="0"/>
              </a:rPr>
              <a:t>Ira v. </a:t>
            </a:r>
            <a:r>
              <a:rPr lang="en-US" b="1" i="1" dirty="0" err="1">
                <a:latin typeface="Garamond" panose="02020404030301010803" pitchFamily="18" charset="0"/>
              </a:rPr>
              <a:t>Janecka</a:t>
            </a:r>
            <a:r>
              <a:rPr lang="en-US" b="1" dirty="0">
                <a:latin typeface="Garamond" panose="02020404030301010803" pitchFamily="18" charset="0"/>
              </a:rPr>
              <a:t>, 2018-NMSC-027</a:t>
            </a:r>
          </a:p>
          <a:p>
            <a:pPr marL="0" indent="0">
              <a:buNone/>
            </a:pPr>
            <a:r>
              <a:rPr lang="en-US" sz="2200" dirty="0">
                <a:latin typeface="Garamond" panose="02020404030301010803" pitchFamily="18" charset="0"/>
              </a:rPr>
              <a:t> </a:t>
            </a:r>
          </a:p>
          <a:p>
            <a:pPr lvl="0">
              <a:buFont typeface="Wingdings" panose="05000000000000000000" pitchFamily="2" charset="2"/>
              <a:buChar char="Ø"/>
            </a:pPr>
            <a:r>
              <a:rPr lang="en-US" sz="2200" dirty="0">
                <a:latin typeface="Garamond" panose="02020404030301010803" pitchFamily="18" charset="0"/>
              </a:rPr>
              <a:t>Ira was 14 and 15 when he committed his crimes.</a:t>
            </a:r>
          </a:p>
          <a:p>
            <a:pPr marL="0" indent="0">
              <a:buNone/>
            </a:pPr>
            <a:r>
              <a:rPr lang="en-US" sz="2200" dirty="0">
                <a:latin typeface="Garamond" panose="02020404030301010803" pitchFamily="18" charset="0"/>
              </a:rPr>
              <a:t> </a:t>
            </a:r>
          </a:p>
          <a:p>
            <a:pPr lvl="0">
              <a:buFont typeface="Wingdings" panose="05000000000000000000" pitchFamily="2" charset="2"/>
              <a:buChar char="Ø"/>
            </a:pPr>
            <a:r>
              <a:rPr lang="en-US" sz="2200" dirty="0">
                <a:latin typeface="Garamond" panose="02020404030301010803" pitchFamily="18" charset="0"/>
              </a:rPr>
              <a:t>Sentenced to 91 ½ years in 1997 after pleading no contest to ten counts of criminal sexual penetration, one count of aggravated battery resulting in great bodily harm, one count of aggravated battery against a household member, and one count of intimidation of a witness.</a:t>
            </a:r>
          </a:p>
          <a:p>
            <a:pPr marL="0" indent="0">
              <a:buNone/>
            </a:pPr>
            <a:r>
              <a:rPr lang="en-US" sz="2200" dirty="0">
                <a:latin typeface="Garamond" panose="02020404030301010803" pitchFamily="18" charset="0"/>
              </a:rPr>
              <a:t> </a:t>
            </a:r>
          </a:p>
          <a:p>
            <a:pPr lvl="0">
              <a:buFont typeface="Wingdings" panose="05000000000000000000" pitchFamily="2" charset="2"/>
              <a:buChar char="Ø"/>
            </a:pPr>
            <a:r>
              <a:rPr lang="en-US" sz="2200" dirty="0">
                <a:latin typeface="Garamond" panose="02020404030301010803" pitchFamily="18" charset="0"/>
              </a:rPr>
              <a:t> He would be first eligible for parole after 46 years (presuming good behavior), that is, when he was 62.</a:t>
            </a:r>
          </a:p>
          <a:p>
            <a:pPr marL="0" indent="0">
              <a:buNone/>
            </a:pPr>
            <a:endParaRPr lang="en-US" sz="2100" dirty="0">
              <a:latin typeface="Garamond" panose="02020404030301010803" pitchFamily="18" charset="0"/>
            </a:endParaRPr>
          </a:p>
          <a:p>
            <a:pPr marL="257168" indent="-257168"/>
            <a:endParaRPr lang="en-US" sz="2000" dirty="0"/>
          </a:p>
          <a:p>
            <a:pPr marL="0" indent="0">
              <a:buNone/>
            </a:pPr>
            <a:endParaRPr lang="en-US" sz="2000" dirty="0"/>
          </a:p>
          <a:p>
            <a:pPr marL="257168" indent="-257168"/>
            <a:endParaRPr lang="en-US" sz="1600" dirty="0"/>
          </a:p>
          <a:p>
            <a:endParaRPr lang="en-US" sz="1500" dirty="0"/>
          </a:p>
        </p:txBody>
      </p:sp>
      <p:sp>
        <p:nvSpPr>
          <p:cNvPr id="12" name="Content Placeholder 2">
            <a:extLst>
              <a:ext uri="{FF2B5EF4-FFF2-40B4-BE49-F238E27FC236}">
                <a16:creationId xmlns:a16="http://schemas.microsoft.com/office/drawing/2014/main" id="{931E4190-9530-7F4C-863E-A8D595557FD7}"/>
              </a:ext>
            </a:extLst>
          </p:cNvPr>
          <p:cNvSpPr txBox="1">
            <a:spLocks/>
          </p:cNvSpPr>
          <p:nvPr/>
        </p:nvSpPr>
        <p:spPr>
          <a:xfrm>
            <a:off x="4051738" y="2263864"/>
            <a:ext cx="3768113" cy="3887270"/>
          </a:xfrm>
          <a:prstGeom prst="rect">
            <a:avLst/>
          </a:prstGeom>
        </p:spPr>
        <p:txBody>
          <a:bodyPr vert="horz" lIns="68580" tIns="34290" rIns="68580" bIns="3429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257168" indent="-257168"/>
            <a:endParaRPr lang="en-US" sz="2000" dirty="0"/>
          </a:p>
          <a:p>
            <a:pPr marL="257168" indent="-257168"/>
            <a:endParaRPr lang="en-US" sz="2000" dirty="0"/>
          </a:p>
          <a:p>
            <a:pPr marL="257168" indent="-257168"/>
            <a:endParaRPr lang="en-US" sz="1600" dirty="0"/>
          </a:p>
          <a:p>
            <a:endParaRPr lang="en-US" sz="1500" dirty="0"/>
          </a:p>
        </p:txBody>
      </p:sp>
    </p:spTree>
    <p:extLst>
      <p:ext uri="{BB962C8B-B14F-4D97-AF65-F5344CB8AC3E}">
        <p14:creationId xmlns:p14="http://schemas.microsoft.com/office/powerpoint/2010/main" val="158381282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ight Triangle 7">
            <a:extLst>
              <a:ext uri="{FF2B5EF4-FFF2-40B4-BE49-F238E27FC236}">
                <a16:creationId xmlns:a16="http://schemas.microsoft.com/office/drawing/2014/main" id="{9EC5596B-F027-4BF7-A10A-883CFCF8CA60}"/>
              </a:ext>
            </a:extLst>
          </p:cNvPr>
          <p:cNvSpPr/>
          <p:nvPr/>
        </p:nvSpPr>
        <p:spPr>
          <a:xfrm rot="10800000">
            <a:off x="8052707" y="126040"/>
            <a:ext cx="895350" cy="1338143"/>
          </a:xfrm>
          <a:prstGeom prst="rtTriangle">
            <a:avLst/>
          </a:prstGeom>
          <a:solidFill>
            <a:srgbClr val="BE1E2D"/>
          </a:solidFill>
          <a:ln>
            <a:solidFill>
              <a:srgbClr val="BE1E2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dirty="0"/>
          </a:p>
        </p:txBody>
      </p:sp>
      <p:pic>
        <p:nvPicPr>
          <p:cNvPr id="5" name="Content Placeholder 4">
            <a:extLst>
              <a:ext uri="{FF2B5EF4-FFF2-40B4-BE49-F238E27FC236}">
                <a16:creationId xmlns:a16="http://schemas.microsoft.com/office/drawing/2014/main" id="{CAC79425-F456-4B36-BCCF-7F68599E4210}"/>
              </a:ext>
            </a:extLst>
          </p:cNvPr>
          <p:cNvPicPr>
            <a:picLocks noGrp="1" noChangeAspect="1"/>
          </p:cNvPicPr>
          <p:nvPr>
            <p:ph idx="4294967295"/>
          </p:nvPr>
        </p:nvPicPr>
        <p:blipFill rotWithShape="1">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rcRect l="24792" t="35596" r="25333" b="36786"/>
          <a:stretch/>
        </p:blipFill>
        <p:spPr>
          <a:xfrm>
            <a:off x="0" y="184150"/>
            <a:ext cx="2106613" cy="901700"/>
          </a:xfrm>
          <a:prstGeom prst="rect">
            <a:avLst/>
          </a:prstGeom>
        </p:spPr>
      </p:pic>
      <p:sp>
        <p:nvSpPr>
          <p:cNvPr id="7" name="Right Triangle 6">
            <a:extLst>
              <a:ext uri="{FF2B5EF4-FFF2-40B4-BE49-F238E27FC236}">
                <a16:creationId xmlns:a16="http://schemas.microsoft.com/office/drawing/2014/main" id="{0D38814F-31C8-4A9E-B761-F4CA307447ED}"/>
              </a:ext>
            </a:extLst>
          </p:cNvPr>
          <p:cNvSpPr/>
          <p:nvPr/>
        </p:nvSpPr>
        <p:spPr>
          <a:xfrm rot="10800000">
            <a:off x="8243207" y="126040"/>
            <a:ext cx="704850" cy="1053431"/>
          </a:xfrm>
          <a:prstGeom prst="rtTriangle">
            <a:avLst/>
          </a:prstGeom>
          <a:solidFill>
            <a:srgbClr val="00A892"/>
          </a:solidFill>
          <a:ln>
            <a:solidFill>
              <a:srgbClr val="00A89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dirty="0"/>
          </a:p>
        </p:txBody>
      </p:sp>
      <p:sp>
        <p:nvSpPr>
          <p:cNvPr id="9" name="TextBox 8">
            <a:extLst>
              <a:ext uri="{FF2B5EF4-FFF2-40B4-BE49-F238E27FC236}">
                <a16:creationId xmlns:a16="http://schemas.microsoft.com/office/drawing/2014/main" id="{7913728C-6DAF-4305-A0EE-949CBEFED434}"/>
              </a:ext>
            </a:extLst>
          </p:cNvPr>
          <p:cNvSpPr txBox="1"/>
          <p:nvPr/>
        </p:nvSpPr>
        <p:spPr>
          <a:xfrm>
            <a:off x="2735852" y="6638709"/>
            <a:ext cx="3782513" cy="438582"/>
          </a:xfrm>
          <a:prstGeom prst="rect">
            <a:avLst/>
          </a:prstGeom>
          <a:noFill/>
        </p:spPr>
        <p:txBody>
          <a:bodyPr wrap="square" rtlCol="0">
            <a:spAutoFit/>
          </a:bodyPr>
          <a:lstStyle/>
          <a:p>
            <a:r>
              <a:rPr lang="en-US" sz="1350" baseline="30000" dirty="0"/>
              <a:t>MSC02 1625 </a:t>
            </a:r>
            <a:r>
              <a:rPr lang="en-US" sz="1350" b="1" baseline="30000" dirty="0"/>
              <a:t>|</a:t>
            </a:r>
            <a:r>
              <a:rPr lang="en-US" sz="1350" baseline="30000" dirty="0"/>
              <a:t> Albuquerque, NM 87131  </a:t>
            </a:r>
            <a:r>
              <a:rPr lang="en-US" sz="1350" b="1" baseline="30000" dirty="0"/>
              <a:t>|</a:t>
            </a:r>
            <a:r>
              <a:rPr lang="en-US" sz="1350" baseline="30000" dirty="0"/>
              <a:t> (505) 277-3494 </a:t>
            </a:r>
            <a:r>
              <a:rPr lang="en-US" sz="1350" b="1" baseline="30000" dirty="0"/>
              <a:t>|</a:t>
            </a:r>
            <a:r>
              <a:rPr lang="en-US" sz="1350" baseline="30000" dirty="0"/>
              <a:t> nmsc.unm.edu</a:t>
            </a:r>
          </a:p>
          <a:p>
            <a:endParaRPr lang="en-US" sz="1350" dirty="0"/>
          </a:p>
        </p:txBody>
      </p:sp>
      <p:sp>
        <p:nvSpPr>
          <p:cNvPr id="10" name="Rectangle 9">
            <a:extLst>
              <a:ext uri="{FF2B5EF4-FFF2-40B4-BE49-F238E27FC236}">
                <a16:creationId xmlns:a16="http://schemas.microsoft.com/office/drawing/2014/main" id="{542794AF-701C-45A8-9AA6-4D9C1942F26B}"/>
              </a:ext>
            </a:extLst>
          </p:cNvPr>
          <p:cNvSpPr/>
          <p:nvPr/>
        </p:nvSpPr>
        <p:spPr>
          <a:xfrm>
            <a:off x="140833" y="6496864"/>
            <a:ext cx="8862333" cy="75501"/>
          </a:xfrm>
          <a:prstGeom prst="rect">
            <a:avLst/>
          </a:prstGeom>
          <a:solidFill>
            <a:srgbClr val="00A892"/>
          </a:solidFill>
          <a:ln>
            <a:solidFill>
              <a:srgbClr val="00A89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dirty="0"/>
          </a:p>
        </p:txBody>
      </p:sp>
      <p:sp>
        <p:nvSpPr>
          <p:cNvPr id="11" name="Content Placeholder 2">
            <a:extLst>
              <a:ext uri="{FF2B5EF4-FFF2-40B4-BE49-F238E27FC236}">
                <a16:creationId xmlns:a16="http://schemas.microsoft.com/office/drawing/2014/main" id="{E49CAD87-86A0-1047-997E-6478D6441923}"/>
              </a:ext>
            </a:extLst>
          </p:cNvPr>
          <p:cNvSpPr txBox="1">
            <a:spLocks/>
          </p:cNvSpPr>
          <p:nvPr/>
        </p:nvSpPr>
        <p:spPr>
          <a:xfrm>
            <a:off x="646385" y="1593130"/>
            <a:ext cx="7752933" cy="4524832"/>
          </a:xfrm>
          <a:prstGeom prst="rect">
            <a:avLst/>
          </a:prstGeom>
        </p:spPr>
        <p:txBody>
          <a:bodyPr vert="horz" lIns="68580" tIns="34290" rIns="68580" bIns="3429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US" b="1" i="1" dirty="0">
                <a:latin typeface="Garamond" panose="02020404030301010803" pitchFamily="18" charset="0"/>
              </a:rPr>
              <a:t>Ira v. </a:t>
            </a:r>
            <a:r>
              <a:rPr lang="en-US" b="1" i="1" dirty="0" err="1">
                <a:latin typeface="Garamond" panose="02020404030301010803" pitchFamily="18" charset="0"/>
              </a:rPr>
              <a:t>Janecka</a:t>
            </a:r>
            <a:r>
              <a:rPr lang="en-US" b="1" dirty="0">
                <a:latin typeface="Garamond" panose="02020404030301010803" pitchFamily="18" charset="0"/>
              </a:rPr>
              <a:t>, 2018-NMSC-027</a:t>
            </a:r>
          </a:p>
          <a:p>
            <a:pPr marL="0" indent="0">
              <a:buNone/>
            </a:pPr>
            <a:r>
              <a:rPr lang="en-US" sz="2200" dirty="0">
                <a:latin typeface="Garamond" panose="02020404030301010803" pitchFamily="18" charset="0"/>
              </a:rPr>
              <a:t> </a:t>
            </a:r>
            <a:endParaRPr lang="en-US" sz="2400" dirty="0">
              <a:latin typeface="Garamond" panose="02020404030301010803" pitchFamily="18" charset="0"/>
            </a:endParaRPr>
          </a:p>
          <a:p>
            <a:pPr marL="0" indent="0">
              <a:buNone/>
            </a:pPr>
            <a:r>
              <a:rPr lang="en-US" sz="2400" dirty="0">
                <a:latin typeface="Garamond" panose="02020404030301010803" pitchFamily="18" charset="0"/>
              </a:rPr>
              <a:t>“Whether the rationale of these cases, and in particular </a:t>
            </a:r>
            <a:r>
              <a:rPr lang="en-US" sz="2400" i="1" dirty="0">
                <a:latin typeface="Garamond" panose="02020404030301010803" pitchFamily="18" charset="0"/>
              </a:rPr>
              <a:t>Graham</a:t>
            </a:r>
            <a:r>
              <a:rPr lang="en-US" sz="2400" dirty="0">
                <a:latin typeface="Garamond" panose="02020404030301010803" pitchFamily="18" charset="0"/>
              </a:rPr>
              <a:t>, should be applied to a term-of-years sentence for the commission of multiple crimes is the preliminary question we must answer. If </a:t>
            </a:r>
            <a:r>
              <a:rPr lang="en-US" sz="2400" i="1" dirty="0">
                <a:latin typeface="Garamond" panose="02020404030301010803" pitchFamily="18" charset="0"/>
              </a:rPr>
              <a:t>Graham</a:t>
            </a:r>
            <a:r>
              <a:rPr lang="en-US" sz="2400" dirty="0">
                <a:latin typeface="Garamond" panose="02020404030301010803" pitchFamily="18" charset="0"/>
              </a:rPr>
              <a:t> applies, we must next consider whether Ira’s long consecutive sentence effectively deprives him of a meaningful opportunity to obtain release by demonstrating his maturity and rehabilitation, thereby violating the prohibition of cruel and unusual punishment. {Para. 3}</a:t>
            </a:r>
          </a:p>
          <a:p>
            <a:pPr marL="0" indent="0">
              <a:buNone/>
            </a:pPr>
            <a:endParaRPr lang="en-US" sz="2100" dirty="0">
              <a:latin typeface="Garamond" panose="02020404030301010803" pitchFamily="18" charset="0"/>
            </a:endParaRPr>
          </a:p>
          <a:p>
            <a:pPr marL="257168" indent="-257168"/>
            <a:endParaRPr lang="en-US" sz="2000" dirty="0"/>
          </a:p>
          <a:p>
            <a:pPr marL="0" indent="0">
              <a:buNone/>
            </a:pPr>
            <a:endParaRPr lang="en-US" sz="2000" dirty="0"/>
          </a:p>
          <a:p>
            <a:pPr marL="257168" indent="-257168"/>
            <a:endParaRPr lang="en-US" sz="1600" dirty="0"/>
          </a:p>
          <a:p>
            <a:endParaRPr lang="en-US" sz="1500" dirty="0"/>
          </a:p>
        </p:txBody>
      </p:sp>
      <p:sp>
        <p:nvSpPr>
          <p:cNvPr id="12" name="Content Placeholder 2">
            <a:extLst>
              <a:ext uri="{FF2B5EF4-FFF2-40B4-BE49-F238E27FC236}">
                <a16:creationId xmlns:a16="http://schemas.microsoft.com/office/drawing/2014/main" id="{931E4190-9530-7F4C-863E-A8D595557FD7}"/>
              </a:ext>
            </a:extLst>
          </p:cNvPr>
          <p:cNvSpPr txBox="1">
            <a:spLocks/>
          </p:cNvSpPr>
          <p:nvPr/>
        </p:nvSpPr>
        <p:spPr>
          <a:xfrm>
            <a:off x="4051738" y="2263864"/>
            <a:ext cx="3768113" cy="3887270"/>
          </a:xfrm>
          <a:prstGeom prst="rect">
            <a:avLst/>
          </a:prstGeom>
        </p:spPr>
        <p:txBody>
          <a:bodyPr vert="horz" lIns="68580" tIns="34290" rIns="68580" bIns="3429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257168" indent="-257168"/>
            <a:endParaRPr lang="en-US" sz="2000" dirty="0"/>
          </a:p>
          <a:p>
            <a:pPr marL="257168" indent="-257168"/>
            <a:endParaRPr lang="en-US" sz="2000" dirty="0"/>
          </a:p>
          <a:p>
            <a:pPr marL="257168" indent="-257168"/>
            <a:endParaRPr lang="en-US" sz="1600" dirty="0"/>
          </a:p>
          <a:p>
            <a:endParaRPr lang="en-US" sz="1500" dirty="0"/>
          </a:p>
        </p:txBody>
      </p:sp>
    </p:spTree>
    <p:extLst>
      <p:ext uri="{BB962C8B-B14F-4D97-AF65-F5344CB8AC3E}">
        <p14:creationId xmlns:p14="http://schemas.microsoft.com/office/powerpoint/2010/main" val="653566096"/>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246C10306245C84DAC5FD4B2CA5BBDAC" ma:contentTypeVersion="2" ma:contentTypeDescription="Create a new document." ma:contentTypeScope="" ma:versionID="a226c3bc16f2a9c3192b53385a67bf13">
  <xsd:schema xmlns:xsd="http://www.w3.org/2001/XMLSchema" xmlns:xs="http://www.w3.org/2001/XMLSchema" xmlns:p="http://schemas.microsoft.com/office/2006/metadata/properties" xmlns:ns1="http://schemas.microsoft.com/sharepoint/v3" xmlns:ns2="5efa581f-349e-4c8a-a0fa-75a730e5e83c" targetNamespace="http://schemas.microsoft.com/office/2006/metadata/properties" ma:root="true" ma:fieldsID="991b34b5f20391adb75c7d09dddecfbb" ns1:_="" ns2:_="">
    <xsd:import namespace="http://schemas.microsoft.com/sharepoint/v3"/>
    <xsd:import namespace="5efa581f-349e-4c8a-a0fa-75a730e5e83c"/>
    <xsd:element name="properties">
      <xsd:complexType>
        <xsd:sequence>
          <xsd:element name="documentManagement">
            <xsd:complexType>
              <xsd:all>
                <xsd:element ref="ns1:PublishingStartDate" minOccurs="0"/>
                <xsd:element ref="ns1:PublishingExpirationDate" minOccurs="0"/>
                <xsd:element ref="ns2:SharedWithUser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8" nillable="true" ma:displayName="Scheduling Start Date" ma:description="Scheduling Start Date is a site column created by the Publishing feature. It is used to specify the date and time on which this page will first appear to site visitors." ma:hidden="true" ma:internalName="PublishingStartDate">
      <xsd:simpleType>
        <xsd:restriction base="dms:Unknown"/>
      </xsd:simpleType>
    </xsd:element>
    <xsd:element name="PublishingExpirationDate" ma:index="9" nillable="true" ma:displayName="Scheduling End Date" ma:description="Scheduling End Date is a site column created by the Publishing feature. It is used to specify the date and time on which this page will no longer appear to site visitors." ma:hidden="true" ma:internalName="PublishingExpirationDat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5efa581f-349e-4c8a-a0fa-75a730e5e83c"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ublishingExpirationDate xmlns="http://schemas.microsoft.com/sharepoint/v3" xsi:nil="true"/>
    <PublishingStartDate xmlns="http://schemas.microsoft.com/sharepoint/v3" xsi:nil="true"/>
  </documentManagement>
</p:properties>
</file>

<file path=customXml/itemProps1.xml><?xml version="1.0" encoding="utf-8"?>
<ds:datastoreItem xmlns:ds="http://schemas.openxmlformats.org/officeDocument/2006/customXml" ds:itemID="{62B1473D-881A-4801-961C-8230AADD2F55}"/>
</file>

<file path=customXml/itemProps2.xml><?xml version="1.0" encoding="utf-8"?>
<ds:datastoreItem xmlns:ds="http://schemas.openxmlformats.org/officeDocument/2006/customXml" ds:itemID="{7DEC323C-0D30-435B-B7FD-FBD2EF9F11CB}"/>
</file>

<file path=customXml/itemProps3.xml><?xml version="1.0" encoding="utf-8"?>
<ds:datastoreItem xmlns:ds="http://schemas.openxmlformats.org/officeDocument/2006/customXml" ds:itemID="{B6F2E847-73A3-4E7E-BC2A-34CD24BABD54}"/>
</file>

<file path=docProps/app.xml><?xml version="1.0" encoding="utf-8"?>
<Properties xmlns="http://schemas.openxmlformats.org/officeDocument/2006/extended-properties" xmlns:vt="http://schemas.openxmlformats.org/officeDocument/2006/docPropsVTypes">
  <Template>Office Theme</Template>
  <TotalTime>1928</TotalTime>
  <Words>2117</Words>
  <Application>Microsoft Office PowerPoint</Application>
  <PresentationFormat>On-screen Show (4:3)</PresentationFormat>
  <Paragraphs>199</Paragraphs>
  <Slides>18</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18</vt:i4>
      </vt:variant>
    </vt:vector>
  </HeadingPairs>
  <TitlesOfParts>
    <vt:vector size="24" baseType="lpstr">
      <vt:lpstr>Arial</vt:lpstr>
      <vt:lpstr>Calibri</vt:lpstr>
      <vt:lpstr>Calibri Light</vt:lpstr>
      <vt:lpstr>Garamond</vt:lpstr>
      <vt:lpstr>Wingdings</vt:lpstr>
      <vt:lpstr>Office Theme</vt:lpstr>
      <vt:lpstr>PowerPoint Presentation</vt:lpstr>
      <vt:lpstr>NMSC organizational statutes  Sections 9-3-10 through 9-3-12 NMSA (1978).  Section 9-3-10 NMSA:  D.  The New Mexico sentencing commission shall:  * * *  (5) advise the executive, judicial and legislative branches of government on policy matters relating to criminal and juvenile justice;   (6) make recommendations to the legislature concerning proposed changes to laws relating to the criminal and juvenile justice systems that the commission determines would improve those systems.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Nicole Susan Devereaux</dc:creator>
  <cp:lastModifiedBy>Douglas Carver</cp:lastModifiedBy>
  <cp:revision>64</cp:revision>
  <cp:lastPrinted>2022-08-07T22:20:16Z</cp:lastPrinted>
  <dcterms:created xsi:type="dcterms:W3CDTF">2019-08-30T19:03:20Z</dcterms:created>
  <dcterms:modified xsi:type="dcterms:W3CDTF">2022-08-08T00:03:39Z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0x010100246C10306245C84DAC5FD4B2CA5BBDAC</vt:lpwstr>
  </property>
</Properties>
</file>