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drawings/drawing1.xml" ContentType="application/vnd.openxmlformats-officedocument.drawingml.chartshapes+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2.xml" ContentType="application/vnd.openxmlformats-officedocument.drawingml.chartshapes+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5.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6.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7.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rts/chart15.xml" ContentType="application/vnd.openxmlformats-officedocument.drawingml.chart+xml"/>
  <Override PartName="/ppt/charts/style15.xml" ContentType="application/vnd.ms-office.chartstyle+xml"/>
  <Override PartName="/ppt/charts/colors15.xml" ContentType="application/vnd.ms-office.chartcolorstyl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38"/>
  </p:notesMasterIdLst>
  <p:sldIdLst>
    <p:sldId id="256" r:id="rId3"/>
    <p:sldId id="257" r:id="rId4"/>
    <p:sldId id="258" r:id="rId5"/>
    <p:sldId id="318" r:id="rId6"/>
    <p:sldId id="317" r:id="rId7"/>
    <p:sldId id="319" r:id="rId8"/>
    <p:sldId id="320" r:id="rId9"/>
    <p:sldId id="342" r:id="rId10"/>
    <p:sldId id="345" r:id="rId11"/>
    <p:sldId id="346" r:id="rId12"/>
    <p:sldId id="347" r:id="rId13"/>
    <p:sldId id="321" r:id="rId14"/>
    <p:sldId id="348" r:id="rId15"/>
    <p:sldId id="349" r:id="rId16"/>
    <p:sldId id="350" r:id="rId17"/>
    <p:sldId id="351" r:id="rId18"/>
    <p:sldId id="352" r:id="rId19"/>
    <p:sldId id="353" r:id="rId20"/>
    <p:sldId id="356" r:id="rId21"/>
    <p:sldId id="355" r:id="rId22"/>
    <p:sldId id="354" r:id="rId23"/>
    <p:sldId id="336" r:id="rId24"/>
    <p:sldId id="357" r:id="rId25"/>
    <p:sldId id="323" r:id="rId26"/>
    <p:sldId id="334" r:id="rId27"/>
    <p:sldId id="333" r:id="rId28"/>
    <p:sldId id="332" r:id="rId29"/>
    <p:sldId id="324" r:id="rId30"/>
    <p:sldId id="343" r:id="rId31"/>
    <p:sldId id="344" r:id="rId32"/>
    <p:sldId id="361" r:id="rId33"/>
    <p:sldId id="360" r:id="rId34"/>
    <p:sldId id="362" r:id="rId35"/>
    <p:sldId id="331" r:id="rId36"/>
    <p:sldId id="330" r:id="rId3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774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26" autoAdjust="0"/>
  </p:normalViewPr>
  <p:slideViewPr>
    <p:cSldViewPr snapToGrid="0">
      <p:cViewPr varScale="1">
        <p:scale>
          <a:sx n="66" d="100"/>
          <a:sy n="66" d="100"/>
        </p:scale>
        <p:origin x="66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presProps" Target="presProps.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viewProps" Target="viewProps.xml"/><Relationship Id="rId45" Type="http://schemas.openxmlformats.org/officeDocument/2006/relationships/customXml" Target="../customXml/item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microsoft.com/office/2016/11/relationships/changesInfo" Target="changesInfos/changesInfo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46" Type="http://schemas.openxmlformats.org/officeDocument/2006/relationships/customXml" Target="../customXml/item3.xml"/><Relationship Id="rId20" Type="http://schemas.openxmlformats.org/officeDocument/2006/relationships/slide" Target="slides/slide18.xml"/><Relationship Id="rId41"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racy Velazquez" userId="4dd38103-9572-4dc4-91fb-9bbf6bd6a71e" providerId="ADAL" clId="{FCA1D139-B669-4EF0-B66E-FD61666F810A}"/>
    <pc:docChg chg="modSld">
      <pc:chgData name="Tracy Velazquez" userId="4dd38103-9572-4dc4-91fb-9bbf6bd6a71e" providerId="ADAL" clId="{FCA1D139-B669-4EF0-B66E-FD61666F810A}" dt="2022-08-05T06:42:28.697" v="22" actId="948"/>
      <pc:docMkLst>
        <pc:docMk/>
      </pc:docMkLst>
      <pc:sldChg chg="modSp mod">
        <pc:chgData name="Tracy Velazquez" userId="4dd38103-9572-4dc4-91fb-9bbf6bd6a71e" providerId="ADAL" clId="{FCA1D139-B669-4EF0-B66E-FD61666F810A}" dt="2022-08-05T06:42:28.697" v="22" actId="948"/>
        <pc:sldMkLst>
          <pc:docMk/>
          <pc:sldMk cId="3877099838" sldId="256"/>
        </pc:sldMkLst>
        <pc:spChg chg="mod">
          <ac:chgData name="Tracy Velazquez" userId="4dd38103-9572-4dc4-91fb-9bbf6bd6a71e" providerId="ADAL" clId="{FCA1D139-B669-4EF0-B66E-FD61666F810A}" dt="2022-08-05T06:42:28.697" v="22" actId="948"/>
          <ac:spMkLst>
            <pc:docMk/>
            <pc:sldMk cId="3877099838" sldId="256"/>
            <ac:spMk id="2" creationId="{A503A2A1-62B8-4A9C-98BC-2E87F2F843F0}"/>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file:///C:\Users\tbv\Documents\T.Van%20Deinse\Pew%20proposal\graphs%20for%20conf.xlsx" TargetMode="External"/><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TVs%20work%20for%20NADCP%20presentation%20-%20survey%20of%20prisoners.xlsx" TargetMode="External"/><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TVs%20work%20for%20NADCP%20presentation%20-%20survey%20of%20prisoners.xlsx" TargetMode="External"/><Relationship Id="rId2" Type="http://schemas.microsoft.com/office/2011/relationships/chartColorStyle" Target="colors11.xml"/><Relationship Id="rId1" Type="http://schemas.microsoft.com/office/2011/relationships/chartStyle" Target="style11.xml"/></Relationships>
</file>

<file path=ppt/charts/_rels/chart12.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TVs%20work%20for%20NADCP%20presentation%20-%20survey%20of%20prisoners.xlsx" TargetMode="External"/><Relationship Id="rId2" Type="http://schemas.microsoft.com/office/2011/relationships/chartColorStyle" Target="colors12.xml"/><Relationship Id="rId1" Type="http://schemas.microsoft.com/office/2011/relationships/chartStyle" Target="style12.xml"/></Relationships>
</file>

<file path=ppt/charts/_rels/chart13.xml.rels><?xml version="1.0" encoding="UTF-8" standalone="yes"?>
<Relationships xmlns="http://schemas.openxmlformats.org/package/2006/relationships"><Relationship Id="rId3" Type="http://schemas.openxmlformats.org/officeDocument/2006/relationships/oleObject" Target="Book4" TargetMode="External"/><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oleObject" Target="Book4" TargetMode="External"/><Relationship Id="rId2" Type="http://schemas.microsoft.com/office/2011/relationships/chartColorStyle" Target="colors14.xml"/><Relationship Id="rId1" Type="http://schemas.microsoft.com/office/2011/relationships/chartStyle" Target="style14.xml"/></Relationships>
</file>

<file path=ppt/charts/_rels/chart15.xml.rels><?xml version="1.0" encoding="UTF-8" standalone="yes"?>
<Relationships xmlns="http://schemas.openxmlformats.org/package/2006/relationships"><Relationship Id="rId3" Type="http://schemas.openxmlformats.org/officeDocument/2006/relationships/oleObject" Target="file:///C:\Users\tbv\Documents\T.Van%20Deinse\Pew%20proposal\graphs%20for%20conf.xlsx" TargetMode="External"/><Relationship Id="rId2" Type="http://schemas.microsoft.com/office/2011/relationships/chartColorStyle" Target="colors15.xml"/><Relationship Id="rId1" Type="http://schemas.microsoft.com/office/2011/relationships/chartStyle" Target="style15.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MHprob_NSDUH_07-08-22.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MHprob_NSDUH_07-08-22.xlsx" TargetMode="External"/><Relationship Id="rId2" Type="http://schemas.microsoft.com/office/2011/relationships/chartColorStyle" Target="colors3.xml"/><Relationship Id="rId1" Type="http://schemas.microsoft.com/office/2011/relationships/chartStyle" Target="style3.xml"/><Relationship Id="rId4" Type="http://schemas.openxmlformats.org/officeDocument/2006/relationships/chartUserShapes" Target="../drawings/drawing1.xml"/></Relationships>
</file>

<file path=ppt/charts/_rels/chart4.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MHprob_NSDUH_07-08-22.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MHprob_NSDUH_07-08-22.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2.xml"/></Relationships>
</file>

<file path=ppt/charts/_rels/chart6.xml.rels><?xml version="1.0" encoding="UTF-8" standalone="yes"?>
<Relationships xmlns="http://schemas.openxmlformats.org/package/2006/relationships"><Relationship Id="rId3" Type="http://schemas.openxmlformats.org/officeDocument/2006/relationships/oleObject" Target="file:///C:\Users\tvelazquez\OneDrive%20-%20The%20Pew%20Charitable%20Trusts\Documents\TV_docs_R-Drive\Probation\MH-Probation\MHprob_NSDUH_07-08-22.xlsx"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oleObject" Target="https://pew-my.sharepoint.com/personal/tvelazquez_pewtrusts_org/Documents/Documents/TV_docs_R-Drive/Probation/MH-Probation/TVs%20work%20for%20NADCP%20presentation%20-%20survey%20of%20prisoners.xlsx" TargetMode="External"/><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8.xml"/><Relationship Id="rId1" Type="http://schemas.microsoft.com/office/2011/relationships/chartStyle" Target="style8.xml"/></Relationships>
</file>

<file path=ppt/charts/_rels/chart9.xml.rels><?xml version="1.0" encoding="UTF-8" standalone="yes"?>
<Relationships xmlns="http://schemas.openxmlformats.org/package/2006/relationships"><Relationship Id="rId3" Type="http://schemas.openxmlformats.org/officeDocument/2006/relationships/oleObject" Target="https://pew-my.sharepoint.com/personal/tvelazquez_pewtrusts_org/Documents/Documents/TV_docs_R-Drive/Probation/MH-Probation/TVs%20work%20for%20NADCP%20presentation%20-%20survey%20of%20prisoners.xlsx" TargetMode="External"/><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40" b="0" i="0" u="none" strike="noStrike" kern="1200" spc="0" baseline="0">
                <a:solidFill>
                  <a:schemeClr val="bg1"/>
                </a:solidFill>
                <a:latin typeface="+mn-lt"/>
                <a:ea typeface="+mn-ea"/>
                <a:cs typeface="+mn-cs"/>
              </a:defRPr>
            </a:pPr>
            <a:r>
              <a:rPr lang="en-US" sz="1800" b="1" dirty="0"/>
              <a:t>Prevalence of Mental Illness among People on Probation</a:t>
            </a:r>
          </a:p>
          <a:p>
            <a:pPr>
              <a:defRPr/>
            </a:pPr>
            <a:r>
              <a:rPr lang="en-US" sz="1800" b="1" dirty="0"/>
              <a:t>National Survey of Mental Health &amp; Probation</a:t>
            </a:r>
          </a:p>
        </c:rich>
      </c:tx>
      <c:overlay val="0"/>
      <c:spPr>
        <a:noFill/>
        <a:ln>
          <a:noFill/>
        </a:ln>
        <a:effectLst/>
      </c:spPr>
      <c:txPr>
        <a:bodyPr rot="0" spcFirstLastPara="1" vertOverflow="ellipsis" vert="horz" wrap="square" anchor="ctr" anchorCtr="1"/>
        <a:lstStyle/>
        <a:p>
          <a:pPr>
            <a:defRPr sz="1440" b="0" i="0" u="none" strike="noStrike" kern="1200" spc="0" baseline="0">
              <a:solidFill>
                <a:schemeClr val="bg1"/>
              </a:solidFill>
              <a:latin typeface="+mn-lt"/>
              <a:ea typeface="+mn-ea"/>
              <a:cs typeface="+mn-cs"/>
            </a:defRPr>
          </a:pPr>
          <a:endParaRPr lang="en-US"/>
        </a:p>
      </c:txPr>
    </c:title>
    <c:autoTitleDeleted val="0"/>
    <c:plotArea>
      <c:layout/>
      <c:barChart>
        <c:barDir val="col"/>
        <c:grouping val="clustered"/>
        <c:varyColors val="0"/>
        <c:ser>
          <c:idx val="0"/>
          <c:order val="0"/>
          <c:tx>
            <c:strRef>
              <c:f>'screening and prevalence'!$B$1:$C$1</c:f>
              <c:strCache>
                <c:ptCount val="1"/>
                <c:pt idx="0">
                  <c:v>Total (n = 179)</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'screening and prevalence'!$A$17:$A$20</c:f>
              <c:strCache>
                <c:ptCount val="4"/>
                <c:pt idx="0">
                  <c:v>Prevalence based on estimate or agency data (n = 59) </c:v>
                </c:pt>
                <c:pt idx="1">
                  <c:v>Prevalence based on estimate (n = 43)</c:v>
                </c:pt>
                <c:pt idx="2">
                  <c:v>Prevalence based on agency data (n=11)</c:v>
                </c:pt>
                <c:pt idx="3">
                  <c:v>Prevalence based on other source (n = 5)</c:v>
                </c:pt>
              </c:strCache>
            </c:strRef>
          </c:cat>
          <c:val>
            <c:numRef>
              <c:f>'screening and prevalence'!$B$17:$B$20</c:f>
              <c:numCache>
                <c:formatCode>0.00%</c:formatCode>
                <c:ptCount val="4"/>
                <c:pt idx="0">
                  <c:v>0.2399</c:v>
                </c:pt>
                <c:pt idx="1">
                  <c:v>0.24629999999999999</c:v>
                </c:pt>
                <c:pt idx="2">
                  <c:v>0.20369999999999999</c:v>
                </c:pt>
                <c:pt idx="3">
                  <c:v>0.2646</c:v>
                </c:pt>
              </c:numCache>
            </c:numRef>
          </c:val>
          <c:extLst>
            <c:ext xmlns:c16="http://schemas.microsoft.com/office/drawing/2014/chart" uri="{C3380CC4-5D6E-409C-BE32-E72D297353CC}">
              <c16:uniqueId val="{00000000-6429-4136-94D8-86B46D39166B}"/>
            </c:ext>
          </c:extLst>
        </c:ser>
        <c:ser>
          <c:idx val="1"/>
          <c:order val="1"/>
          <c:tx>
            <c:strRef>
              <c:f>'screening and prevalence'!$D$1:$E$1</c:f>
              <c:strCache>
                <c:ptCount val="1"/>
                <c:pt idx="0">
                  <c:v>Rural (n = 73)</c:v>
                </c:pt>
              </c:strCache>
            </c:strRef>
          </c:tx>
          <c:spPr>
            <a:solidFill>
              <a:schemeClr val="bg2">
                <a:lumMod val="75000"/>
              </a:schemeClr>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'screening and prevalence'!$A$17:$A$20</c:f>
              <c:strCache>
                <c:ptCount val="4"/>
                <c:pt idx="0">
                  <c:v>Prevalence based on estimate or agency data (n = 59) </c:v>
                </c:pt>
                <c:pt idx="1">
                  <c:v>Prevalence based on estimate (n = 43)</c:v>
                </c:pt>
                <c:pt idx="2">
                  <c:v>Prevalence based on agency data (n=11)</c:v>
                </c:pt>
                <c:pt idx="3">
                  <c:v>Prevalence based on other source (n = 5)</c:v>
                </c:pt>
              </c:strCache>
            </c:strRef>
          </c:cat>
          <c:val>
            <c:numRef>
              <c:f>'screening and prevalence'!$D$17:$D$20</c:f>
              <c:numCache>
                <c:formatCode>0.00%</c:formatCode>
                <c:ptCount val="4"/>
                <c:pt idx="0">
                  <c:v>0.21560000000000001</c:v>
                </c:pt>
                <c:pt idx="1">
                  <c:v>0.20369999999999999</c:v>
                </c:pt>
                <c:pt idx="2">
                  <c:v>0.27500000000000002</c:v>
                </c:pt>
                <c:pt idx="3">
                  <c:v>0.21</c:v>
                </c:pt>
              </c:numCache>
            </c:numRef>
          </c:val>
          <c:extLst>
            <c:ext xmlns:c16="http://schemas.microsoft.com/office/drawing/2014/chart" uri="{C3380CC4-5D6E-409C-BE32-E72D297353CC}">
              <c16:uniqueId val="{00000001-6429-4136-94D8-86B46D39166B}"/>
            </c:ext>
          </c:extLst>
        </c:ser>
        <c:ser>
          <c:idx val="2"/>
          <c:order val="2"/>
          <c:tx>
            <c:strRef>
              <c:f>'screening and prevalence'!$F$1:$G$1</c:f>
              <c:strCache>
                <c:ptCount val="1"/>
                <c:pt idx="0">
                  <c:v>Urban (n = 99)</c:v>
                </c:pt>
              </c:strCache>
            </c:strRef>
          </c:tx>
          <c:spPr>
            <a:solidFill>
              <a:schemeClr val="accent5"/>
            </a:solidFill>
            <a:ln>
              <a:noFill/>
            </a:ln>
            <a:effectLst/>
          </c:spPr>
          <c:invertIfNegative val="0"/>
          <c:dLbls>
            <c:numFmt formatCode="0%" sourceLinked="0"/>
            <c:spPr>
              <a:noFill/>
              <a:ln>
                <a:noFill/>
              </a:ln>
              <a:effectLst/>
            </c:spPr>
            <c:txPr>
              <a:bodyPr rot="0" spcFirstLastPara="1" vertOverflow="ellipsis" vert="horz" wrap="square" anchor="ctr" anchorCtr="1"/>
              <a:lstStyle/>
              <a:p>
                <a:pPr>
                  <a:defRPr sz="16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'screening and prevalence'!$A$17:$A$20</c:f>
              <c:strCache>
                <c:ptCount val="4"/>
                <c:pt idx="0">
                  <c:v>Prevalence based on estimate or agency data (n = 59) </c:v>
                </c:pt>
                <c:pt idx="1">
                  <c:v>Prevalence based on estimate (n = 43)</c:v>
                </c:pt>
                <c:pt idx="2">
                  <c:v>Prevalence based on agency data (n=11)</c:v>
                </c:pt>
                <c:pt idx="3">
                  <c:v>Prevalence based on other source (n = 5)</c:v>
                </c:pt>
              </c:strCache>
            </c:strRef>
          </c:cat>
          <c:val>
            <c:numRef>
              <c:f>'screening and prevalence'!$F$17:$F$20</c:f>
              <c:numCache>
                <c:formatCode>0.00%</c:formatCode>
                <c:ptCount val="4"/>
                <c:pt idx="0">
                  <c:v>0.25769999999999998</c:v>
                </c:pt>
                <c:pt idx="1">
                  <c:v>0.28000000000000003</c:v>
                </c:pt>
                <c:pt idx="2">
                  <c:v>0.16289999999999999</c:v>
                </c:pt>
                <c:pt idx="3">
                  <c:v>0.30099999999999999</c:v>
                </c:pt>
              </c:numCache>
            </c:numRef>
          </c:val>
          <c:extLst>
            <c:ext xmlns:c16="http://schemas.microsoft.com/office/drawing/2014/chart" uri="{C3380CC4-5D6E-409C-BE32-E72D297353CC}">
              <c16:uniqueId val="{00000002-6429-4136-94D8-86B46D39166B}"/>
            </c:ext>
          </c:extLst>
        </c:ser>
        <c:dLbls>
          <c:showLegendKey val="0"/>
          <c:showVal val="0"/>
          <c:showCatName val="0"/>
          <c:showSerName val="0"/>
          <c:showPercent val="0"/>
          <c:showBubbleSize val="0"/>
        </c:dLbls>
        <c:gapWidth val="219"/>
        <c:overlap val="-27"/>
        <c:axId val="1240379728"/>
        <c:axId val="1240392624"/>
      </c:barChart>
      <c:catAx>
        <c:axId val="1240379728"/>
        <c:scaling>
          <c:orientation val="minMax"/>
        </c:scaling>
        <c:delete val="0"/>
        <c:axPos val="b"/>
        <c:title>
          <c:tx>
            <c:rich>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r>
                  <a:rPr lang="en-US"/>
                  <a:t>Source of information</a:t>
                </a:r>
              </a:p>
            </c:rich>
          </c:tx>
          <c:overlay val="0"/>
          <c:spPr>
            <a:noFill/>
            <a:ln>
              <a:noFill/>
            </a:ln>
            <a:effectLst/>
          </c:spPr>
          <c:txPr>
            <a:bodyPr rot="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crossAx val="1240392624"/>
        <c:crosses val="autoZero"/>
        <c:auto val="1"/>
        <c:lblAlgn val="ctr"/>
        <c:lblOffset val="100"/>
        <c:noMultiLvlLbl val="0"/>
      </c:catAx>
      <c:valAx>
        <c:axId val="1240392624"/>
        <c:scaling>
          <c:orientation val="minMax"/>
          <c:max val="0.5"/>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bg1"/>
                    </a:solidFill>
                    <a:latin typeface="+mn-lt"/>
                    <a:ea typeface="+mn-ea"/>
                    <a:cs typeface="+mn-cs"/>
                  </a:defRPr>
                </a:pPr>
                <a:r>
                  <a:rPr lang="en-US"/>
                  <a:t>% of people on probation</a:t>
                </a:r>
              </a:p>
            </c:rich>
          </c:tx>
          <c:overlay val="0"/>
          <c:spPr>
            <a:noFill/>
            <a:ln>
              <a:noFill/>
            </a:ln>
            <a:effectLst/>
          </c:spPr>
          <c:txPr>
            <a:bodyPr rot="-54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bg1"/>
                </a:solidFill>
                <a:latin typeface="+mn-lt"/>
                <a:ea typeface="+mn-ea"/>
                <a:cs typeface="+mn-cs"/>
              </a:defRPr>
            </a:pPr>
            <a:endParaRPr lang="en-US"/>
          </a:p>
        </c:txPr>
        <c:crossAx val="124037972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bg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tx1"/>
    </a:solidFill>
    <a:ln>
      <a:noFill/>
    </a:ln>
    <a:effectLst/>
  </c:spPr>
  <c:txPr>
    <a:bodyPr/>
    <a:lstStyle/>
    <a:p>
      <a:pPr>
        <a:defRPr sz="1200">
          <a:solidFill>
            <a:schemeClr val="bg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Sheet3!$N$74</c:f>
              <c:strCache>
                <c:ptCount val="1"/>
                <c:pt idx="0">
                  <c:v>Mental Illness (alone or COD)</c:v>
                </c:pt>
              </c:strCache>
            </c:strRef>
          </c:tx>
          <c:spPr>
            <a:solidFill>
              <a:srgbClr val="0774A6"/>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Sheet3!$M$75:$M$77</c:f>
              <c:strCache>
                <c:ptCount val="3"/>
                <c:pt idx="0">
                  <c:v>8 or more arrests</c:v>
                </c:pt>
                <c:pt idx="1">
                  <c:v>3 or more times on probation</c:v>
                </c:pt>
                <c:pt idx="2">
                  <c:v>3 or more prison sentences</c:v>
                </c:pt>
              </c:strCache>
            </c:strRef>
          </c:cat>
          <c:val>
            <c:numRef>
              <c:f>Sheet3!$N$75:$N$77</c:f>
              <c:numCache>
                <c:formatCode>0%</c:formatCode>
                <c:ptCount val="3"/>
                <c:pt idx="0">
                  <c:v>0.51</c:v>
                </c:pt>
                <c:pt idx="1">
                  <c:v>0.49</c:v>
                </c:pt>
                <c:pt idx="2">
                  <c:v>0.23</c:v>
                </c:pt>
              </c:numCache>
            </c:numRef>
          </c:val>
          <c:extLst>
            <c:ext xmlns:c16="http://schemas.microsoft.com/office/drawing/2014/chart" uri="{C3380CC4-5D6E-409C-BE32-E72D297353CC}">
              <c16:uniqueId val="{00000000-256B-4DD1-A902-3A1B2634BE75}"/>
            </c:ext>
          </c:extLst>
        </c:ser>
        <c:ser>
          <c:idx val="2"/>
          <c:order val="2"/>
          <c:tx>
            <c:strRef>
              <c:f>Sheet3!$P$74</c:f>
              <c:strCache>
                <c:ptCount val="1"/>
                <c:pt idx="0">
                  <c:v>No MI or SUD</c:v>
                </c:pt>
              </c:strCache>
            </c:strRef>
          </c:tx>
          <c:spPr>
            <a:solidFill>
              <a:schemeClr val="accent3"/>
            </a:solidFill>
            <a:ln>
              <a:noFill/>
            </a:ln>
            <a:effectLst/>
          </c:spPr>
          <c:invertIfNegative val="0"/>
          <c:dLbls>
            <c:spPr>
              <a:noFill/>
              <a:ln>
                <a:noFill/>
              </a:ln>
              <a:effectLst/>
            </c:spPr>
            <c:txPr>
              <a:bodyPr rot="0" spcFirstLastPara="1" vertOverflow="ellipsis" vert="horz" wrap="square" anchor="ctr" anchorCtr="1"/>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Sheet3!$M$75:$M$77</c:f>
              <c:strCache>
                <c:ptCount val="3"/>
                <c:pt idx="0">
                  <c:v>8 or more arrests</c:v>
                </c:pt>
                <c:pt idx="1">
                  <c:v>3 or more times on probation</c:v>
                </c:pt>
                <c:pt idx="2">
                  <c:v>3 or more prison sentences</c:v>
                </c:pt>
              </c:strCache>
            </c:strRef>
          </c:cat>
          <c:val>
            <c:numRef>
              <c:f>Sheet3!$P$75:$P$77</c:f>
              <c:numCache>
                <c:formatCode>0%</c:formatCode>
                <c:ptCount val="3"/>
                <c:pt idx="0">
                  <c:v>0.32</c:v>
                </c:pt>
                <c:pt idx="1">
                  <c:v>0.33</c:v>
                </c:pt>
                <c:pt idx="2">
                  <c:v>0.19</c:v>
                </c:pt>
              </c:numCache>
            </c:numRef>
          </c:val>
          <c:extLst>
            <c:ext xmlns:c16="http://schemas.microsoft.com/office/drawing/2014/chart" uri="{C3380CC4-5D6E-409C-BE32-E72D297353CC}">
              <c16:uniqueId val="{00000001-256B-4DD1-A902-3A1B2634BE75}"/>
            </c:ext>
          </c:extLst>
        </c:ser>
        <c:dLbls>
          <c:showLegendKey val="0"/>
          <c:showVal val="0"/>
          <c:showCatName val="0"/>
          <c:showSerName val="0"/>
          <c:showPercent val="0"/>
          <c:showBubbleSize val="0"/>
        </c:dLbls>
        <c:gapWidth val="219"/>
        <c:overlap val="-27"/>
        <c:axId val="305446368"/>
        <c:axId val="305450632"/>
        <c:extLst>
          <c:ext xmlns:c15="http://schemas.microsoft.com/office/drawing/2012/chart" uri="{02D57815-91ED-43cb-92C2-25804820EDAC}">
            <c15:filteredBarSeries>
              <c15:ser>
                <c:idx val="1"/>
                <c:order val="1"/>
                <c:tx>
                  <c:strRef>
                    <c:extLst>
                      <c:ext uri="{02D57815-91ED-43cb-92C2-25804820EDAC}">
                        <c15:formulaRef>
                          <c15:sqref>Sheet3!$O$74</c15:sqref>
                        </c15:formulaRef>
                      </c:ext>
                    </c:extLst>
                    <c:strCache>
                      <c:ptCount val="1"/>
                    </c:strCache>
                  </c:strRef>
                </c:tx>
                <c:spPr>
                  <a:solidFill>
                    <a:schemeClr val="accent2"/>
                  </a:solidFill>
                  <a:ln>
                    <a:noFill/>
                  </a:ln>
                  <a:effectLst/>
                </c:spPr>
                <c:invertIfNegative val="0"/>
                <c:cat>
                  <c:strRef>
                    <c:extLst>
                      <c:ext uri="{02D57815-91ED-43cb-92C2-25804820EDAC}">
                        <c15:formulaRef>
                          <c15:sqref>Sheet3!$M$75:$M$77</c15:sqref>
                        </c15:formulaRef>
                      </c:ext>
                    </c:extLst>
                    <c:strCache>
                      <c:ptCount val="3"/>
                      <c:pt idx="0">
                        <c:v>8 or more arrests</c:v>
                      </c:pt>
                      <c:pt idx="1">
                        <c:v>3 or more times on probation</c:v>
                      </c:pt>
                      <c:pt idx="2">
                        <c:v>3 or more prison sentences</c:v>
                      </c:pt>
                    </c:strCache>
                  </c:strRef>
                </c:cat>
                <c:val>
                  <c:numRef>
                    <c:extLst>
                      <c:ext uri="{02D57815-91ED-43cb-92C2-25804820EDAC}">
                        <c15:formulaRef>
                          <c15:sqref>Sheet3!$O$75:$O$77</c15:sqref>
                        </c15:formulaRef>
                      </c:ext>
                    </c:extLst>
                    <c:numCache>
                      <c:formatCode>General</c:formatCode>
                      <c:ptCount val="3"/>
                    </c:numCache>
                  </c:numRef>
                </c:val>
                <c:extLst>
                  <c:ext xmlns:c16="http://schemas.microsoft.com/office/drawing/2014/chart" uri="{C3380CC4-5D6E-409C-BE32-E72D297353CC}">
                    <c16:uniqueId val="{00000002-256B-4DD1-A902-3A1B2634BE75}"/>
                  </c:ext>
                </c:extLst>
              </c15:ser>
            </c15:filteredBarSeries>
          </c:ext>
        </c:extLst>
      </c:barChart>
      <c:catAx>
        <c:axId val="3054463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1" i="0" u="none" strike="noStrike" kern="1200" baseline="0">
                <a:solidFill>
                  <a:schemeClr val="tx1">
                    <a:lumMod val="65000"/>
                    <a:lumOff val="35000"/>
                  </a:schemeClr>
                </a:solidFill>
                <a:latin typeface="+mn-lt"/>
                <a:ea typeface="+mn-ea"/>
                <a:cs typeface="+mn-cs"/>
              </a:defRPr>
            </a:pPr>
            <a:endParaRPr lang="en-US"/>
          </a:p>
        </c:txPr>
        <c:crossAx val="305450632"/>
        <c:crosses val="autoZero"/>
        <c:auto val="1"/>
        <c:lblAlgn val="ctr"/>
        <c:lblOffset val="100"/>
        <c:noMultiLvlLbl val="0"/>
      </c:catAx>
      <c:valAx>
        <c:axId val="305450632"/>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305446368"/>
        <c:crosses val="autoZero"/>
        <c:crossBetween val="between"/>
      </c:valAx>
      <c:spPr>
        <a:solidFill>
          <a:schemeClr val="bg1"/>
        </a:solid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sz="1600"/>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b="0" dirty="0"/>
              <a:t>Clinical</a:t>
            </a:r>
            <a:r>
              <a:rPr lang="en-US" sz="2000" b="0" baseline="0" dirty="0"/>
              <a:t> T</a:t>
            </a:r>
            <a:r>
              <a:rPr lang="en-US" sz="2000" b="0" dirty="0"/>
              <a:t>reatment Received on Probation</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591A-4892-B32D-474D1E35D4F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591A-4892-B32D-474D1E35D4FE}"/>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591A-4892-B32D-474D1E35D4FE}"/>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591A-4892-B32D-474D1E35D4FE}"/>
              </c:ext>
            </c:extLst>
          </c:dPt>
          <c:dLbls>
            <c:dLbl>
              <c:idx val="0"/>
              <c:layout>
                <c:manualLayout>
                  <c:x val="2.0076544799929748E-3"/>
                  <c:y val="-1.6013465283551864E-2"/>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591A-4892-B32D-474D1E35D4FE}"/>
                </c:ext>
              </c:extLst>
            </c:dLbl>
            <c:dLbl>
              <c:idx val="2"/>
              <c:layout>
                <c:manualLayout>
                  <c:x val="0.19891329801246962"/>
                  <c:y val="0.17511854974263089"/>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15:layout>
                    <c:manualLayout>
                      <c:w val="0.28760391359072679"/>
                      <c:h val="0.30803352899728775"/>
                    </c:manualLayout>
                  </c15:layout>
                </c:ext>
                <c:ext xmlns:c16="http://schemas.microsoft.com/office/drawing/2014/chart" uri="{C3380CC4-5D6E-409C-BE32-E72D297353CC}">
                  <c16:uniqueId val="{00000005-591A-4892-B32D-474D1E35D4FE}"/>
                </c:ext>
              </c:extLst>
            </c:dLbl>
            <c:dLbl>
              <c:idx val="3"/>
              <c:layout>
                <c:manualLayout>
                  <c:x val="-0.2448813409243919"/>
                  <c:y val="0.16844175285854604"/>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dLblPos val="bestFi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591A-4892-B32D-474D1E35D4FE}"/>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Sheet4!$A$27:$A$30</c:f>
              <c:strCache>
                <c:ptCount val="4"/>
                <c:pt idx="0">
                  <c:v>Only Mental Health</c:v>
                </c:pt>
                <c:pt idx="1">
                  <c:v>Only Substance Use</c:v>
                </c:pt>
                <c:pt idx="2">
                  <c:v>Both Mental Health &amp; Substance Use</c:v>
                </c:pt>
                <c:pt idx="3">
                  <c:v>No Mental Health or Substance Use</c:v>
                </c:pt>
              </c:strCache>
            </c:strRef>
          </c:cat>
          <c:val>
            <c:numRef>
              <c:f>Sheet4!$B$27:$B$30</c:f>
              <c:numCache>
                <c:formatCode>0%</c:formatCode>
                <c:ptCount val="4"/>
                <c:pt idx="0">
                  <c:v>9.1600000000000001E-2</c:v>
                </c:pt>
                <c:pt idx="1">
                  <c:v>0.4405</c:v>
                </c:pt>
                <c:pt idx="2">
                  <c:v>0.2392</c:v>
                </c:pt>
                <c:pt idx="3">
                  <c:v>0.2288</c:v>
                </c:pt>
              </c:numCache>
            </c:numRef>
          </c:val>
          <c:extLst>
            <c:ext xmlns:c16="http://schemas.microsoft.com/office/drawing/2014/chart" uri="{C3380CC4-5D6E-409C-BE32-E72D297353CC}">
              <c16:uniqueId val="{00000008-591A-4892-B32D-474D1E35D4FE}"/>
            </c:ext>
          </c:extLst>
        </c:ser>
        <c:dLbls>
          <c:dLblPos val="ctr"/>
          <c:showLegendKey val="0"/>
          <c:showVal val="1"/>
          <c:showCatName val="0"/>
          <c:showSerName val="0"/>
          <c:showPercent val="0"/>
          <c:showBubbleSize val="0"/>
          <c:showLeaderLines val="1"/>
        </c:dLbls>
        <c:firstSliceAng val="10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Clinical Treatment Received in Prison</a:t>
            </a:r>
          </a:p>
        </c:rich>
      </c:tx>
      <c:layout>
        <c:manualLayout>
          <c:xMode val="edge"/>
          <c:yMode val="edge"/>
          <c:x val="0.21639570520670146"/>
          <c:y val="1.9574566192646008E-2"/>
        </c:manualLayout>
      </c:layout>
      <c:overlay val="1"/>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1109305841548259"/>
          <c:y val="9.8039981683867405E-2"/>
          <c:w val="0.6310293343001977"/>
          <c:h val="0.78765326152043114"/>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F16-4BA9-A69A-CC0F5A37F3C0}"/>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3F16-4BA9-A69A-CC0F5A37F3C0}"/>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3F16-4BA9-A69A-CC0F5A37F3C0}"/>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3F16-4BA9-A69A-CC0F5A37F3C0}"/>
              </c:ext>
            </c:extLst>
          </c:dPt>
          <c:dLbls>
            <c:dLbl>
              <c:idx val="0"/>
              <c:layout>
                <c:manualLayout>
                  <c:x val="-0.21073838077932566"/>
                  <c:y val="-0.16949125767575107"/>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3F16-4BA9-A69A-CC0F5A37F3C0}"/>
                </c:ext>
              </c:extLst>
            </c:dLbl>
            <c:dLbl>
              <c:idx val="1"/>
              <c:layout>
                <c:manualLayout>
                  <c:x val="2.1980453446356317E-2"/>
                  <c:y val="-4.4831097868699911E-2"/>
                </c:manualLayout>
              </c:layout>
              <c:showLegendKey val="0"/>
              <c:showVal val="1"/>
              <c:showCatName val="1"/>
              <c:showSerName val="0"/>
              <c:showPercent val="0"/>
              <c:showBubbleSize val="0"/>
              <c:separator>
</c:separator>
              <c:extLst>
                <c:ext xmlns:c15="http://schemas.microsoft.com/office/drawing/2012/chart" uri="{CE6537A1-D6FC-4f65-9D91-7224C49458BB}">
                  <c15:layout>
                    <c:manualLayout>
                      <c:w val="0.27235729112258844"/>
                      <c:h val="0.18854453880847158"/>
                    </c:manualLayout>
                  </c15:layout>
                </c:ext>
                <c:ext xmlns:c16="http://schemas.microsoft.com/office/drawing/2014/chart" uri="{C3380CC4-5D6E-409C-BE32-E72D297353CC}">
                  <c16:uniqueId val="{00000003-3F16-4BA9-A69A-CC0F5A37F3C0}"/>
                </c:ext>
              </c:extLst>
            </c:dLbl>
            <c:dLbl>
              <c:idx val="2"/>
              <c:layout>
                <c:manualLayout>
                  <c:x val="7.5513022410660206E-3"/>
                  <c:y val="-5.9803133595693787E-2"/>
                </c:manualLayout>
              </c:layout>
              <c:spPr>
                <a:noFill/>
                <a:ln>
                  <a:noFill/>
                </a:ln>
                <a:effectLst/>
              </c:spPr>
              <c:txPr>
                <a:bodyPr rot="0" spcFirstLastPara="1" vertOverflow="ellipsis" vert="horz" wrap="square" lIns="38100" tIns="19050" rIns="38100" bIns="19050" anchor="ctr" anchorCtr="1">
                  <a:noAutofit/>
                </a:bodyPr>
                <a:lstStyle/>
                <a:p>
                  <a:pPr>
                    <a:defRPr sz="16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0313846153846155"/>
                      <c:h val="0.38464155990261278"/>
                    </c:manualLayout>
                  </c15:layout>
                </c:ext>
                <c:ext xmlns:c16="http://schemas.microsoft.com/office/drawing/2014/chart" uri="{C3380CC4-5D6E-409C-BE32-E72D297353CC}">
                  <c16:uniqueId val="{00000005-3F16-4BA9-A69A-CC0F5A37F3C0}"/>
                </c:ext>
              </c:extLst>
            </c:dLbl>
            <c:dLbl>
              <c:idx val="3"/>
              <c:layout>
                <c:manualLayout>
                  <c:x val="0.1150740198526444"/>
                  <c:y val="0.12742307170936695"/>
                </c:manualLayout>
              </c:layout>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3F16-4BA9-A69A-CC0F5A37F3C0}"/>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Sheet4!$A$20:$A$23</c:f>
              <c:strCache>
                <c:ptCount val="4"/>
                <c:pt idx="0">
                  <c:v>Only Mental Health</c:v>
                </c:pt>
                <c:pt idx="1">
                  <c:v>Only Substance Use</c:v>
                </c:pt>
                <c:pt idx="2">
                  <c:v>Both Mental Health &amp; Substance Use</c:v>
                </c:pt>
                <c:pt idx="3">
                  <c:v>No Mental Health or Substance Use</c:v>
                </c:pt>
              </c:strCache>
            </c:strRef>
          </c:cat>
          <c:val>
            <c:numRef>
              <c:f>Sheet4!$B$20:$B$23</c:f>
              <c:numCache>
                <c:formatCode>0%</c:formatCode>
                <c:ptCount val="4"/>
                <c:pt idx="0">
                  <c:v>0.46970000000000001</c:v>
                </c:pt>
                <c:pt idx="1">
                  <c:v>7.7700000000000005E-2</c:v>
                </c:pt>
                <c:pt idx="2">
                  <c:v>0.14000000000000001</c:v>
                </c:pt>
                <c:pt idx="3">
                  <c:v>0.31269999999999998</c:v>
                </c:pt>
              </c:numCache>
            </c:numRef>
          </c:val>
          <c:extLst>
            <c:ext xmlns:c16="http://schemas.microsoft.com/office/drawing/2014/chart" uri="{C3380CC4-5D6E-409C-BE32-E72D297353CC}">
              <c16:uniqueId val="{00000008-3F16-4BA9-A69A-CC0F5A37F3C0}"/>
            </c:ext>
          </c:extLst>
        </c:ser>
        <c:dLbls>
          <c:showLegendKey val="0"/>
          <c:showVal val="0"/>
          <c:showCatName val="0"/>
          <c:showSerName val="0"/>
          <c:showPercent val="0"/>
          <c:showBubbleSize val="0"/>
          <c:showLeaderLines val="1"/>
        </c:dLbls>
        <c:firstSliceAng val="42"/>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0" i="0" u="none" strike="noStrike" kern="1200" spc="0" baseline="0">
                <a:solidFill>
                  <a:srgbClr val="0774A6"/>
                </a:solidFill>
                <a:latin typeface="+mn-lt"/>
                <a:ea typeface="+mn-ea"/>
                <a:cs typeface="+mn-cs"/>
              </a:defRPr>
            </a:pPr>
            <a:r>
              <a:rPr lang="en-US" sz="1800">
                <a:solidFill>
                  <a:srgbClr val="0774A6"/>
                </a:solidFill>
              </a:rPr>
              <a:t>Source of Mental Health Information and Screening Instruments</a:t>
            </a:r>
          </a:p>
        </c:rich>
      </c:tx>
      <c:overlay val="0"/>
      <c:spPr>
        <a:noFill/>
        <a:ln>
          <a:noFill/>
        </a:ln>
        <a:effectLst/>
      </c:spPr>
      <c:txPr>
        <a:bodyPr rot="0" spcFirstLastPara="1" vertOverflow="ellipsis" vert="horz" wrap="square" anchor="ctr" anchorCtr="1"/>
        <a:lstStyle/>
        <a:p>
          <a:pPr>
            <a:defRPr sz="1800" b="0" i="0" u="none" strike="noStrike" kern="1200" spc="0" baseline="0">
              <a:solidFill>
                <a:srgbClr val="0774A6"/>
              </a:solidFill>
              <a:latin typeface="+mn-lt"/>
              <a:ea typeface="+mn-ea"/>
              <a:cs typeface="+mn-cs"/>
            </a:defRPr>
          </a:pPr>
          <a:endParaRPr lang="en-US"/>
        </a:p>
      </c:txPr>
    </c:title>
    <c:autoTitleDeleted val="0"/>
    <c:plotArea>
      <c:layout>
        <c:manualLayout>
          <c:layoutTarget val="inner"/>
          <c:xMode val="edge"/>
          <c:yMode val="edge"/>
          <c:x val="0.36481750922439043"/>
          <c:y val="0.14277224275536987"/>
          <c:w val="0.61196089619232374"/>
          <c:h val="0.72059028335743747"/>
        </c:manualLayout>
      </c:layout>
      <c:barChart>
        <c:barDir val="bar"/>
        <c:grouping val="clustered"/>
        <c:varyColors val="0"/>
        <c:ser>
          <c:idx val="0"/>
          <c:order val="0"/>
          <c:tx>
            <c:strRef>
              <c:f>'screening and prevalence'!$B$1</c:f>
              <c:strCache>
                <c:ptCount val="1"/>
                <c:pt idx="0">
                  <c:v>Total (n = 179)</c:v>
                </c:pt>
              </c:strCache>
            </c:strRef>
          </c:tx>
          <c:spPr>
            <a:solidFill>
              <a:schemeClr val="accent1"/>
            </a:solidFill>
            <a:ln>
              <a:noFill/>
            </a:ln>
            <a:effectLst/>
          </c:spPr>
          <c:invertIfNegative val="0"/>
          <c:cat>
            <c:strRef>
              <c:f>'screening and prevalence'!$A$3:$A$10</c:f>
              <c:strCache>
                <c:ptCount val="8"/>
                <c:pt idx="0">
                  <c:v>Risk needs assessment</c:v>
                </c:pt>
                <c:pt idx="1">
                  <c:v>Mental health screening tool</c:v>
                </c:pt>
                <c:pt idx="2">
                  <c:v>Mental health assessment tool</c:v>
                </c:pt>
                <c:pt idx="3">
                  <c:v>Self-report on agency intake</c:v>
                </c:pt>
                <c:pt idx="4">
                  <c:v>Other self-report or disclosure</c:v>
                </c:pt>
                <c:pt idx="5">
                  <c:v>Pre-sentencing investigative report</c:v>
                </c:pt>
                <c:pt idx="6">
                  <c:v>Pre-trial assessment/report or court record</c:v>
                </c:pt>
                <c:pt idx="7">
                  <c:v>Other</c:v>
                </c:pt>
              </c:strCache>
            </c:strRef>
          </c:cat>
          <c:val>
            <c:numRef>
              <c:f>'screening and prevalence'!$B$3:$B$10</c:f>
              <c:numCache>
                <c:formatCode>General</c:formatCode>
                <c:ptCount val="8"/>
                <c:pt idx="0">
                  <c:v>72.41</c:v>
                </c:pt>
                <c:pt idx="1">
                  <c:v>27.01</c:v>
                </c:pt>
                <c:pt idx="2">
                  <c:v>10.92</c:v>
                </c:pt>
                <c:pt idx="3">
                  <c:v>67.239999999999995</c:v>
                </c:pt>
                <c:pt idx="4">
                  <c:v>55.17</c:v>
                </c:pt>
                <c:pt idx="5">
                  <c:v>62.64</c:v>
                </c:pt>
                <c:pt idx="6">
                  <c:v>42.53</c:v>
                </c:pt>
                <c:pt idx="7">
                  <c:v>25.29</c:v>
                </c:pt>
              </c:numCache>
            </c:numRef>
          </c:val>
          <c:extLst>
            <c:ext xmlns:c16="http://schemas.microsoft.com/office/drawing/2014/chart" uri="{C3380CC4-5D6E-409C-BE32-E72D297353CC}">
              <c16:uniqueId val="{00000000-9FA4-4DAB-8C4F-BB16E205BE3F}"/>
            </c:ext>
          </c:extLst>
        </c:ser>
        <c:ser>
          <c:idx val="1"/>
          <c:order val="1"/>
          <c:tx>
            <c:strRef>
              <c:f>'screening and prevalence'!$D$1</c:f>
              <c:strCache>
                <c:ptCount val="1"/>
                <c:pt idx="0">
                  <c:v>Rural (n = 73)</c:v>
                </c:pt>
              </c:strCache>
            </c:strRef>
          </c:tx>
          <c:spPr>
            <a:solidFill>
              <a:schemeClr val="bg2">
                <a:lumMod val="75000"/>
              </a:schemeClr>
            </a:solidFill>
            <a:ln>
              <a:noFill/>
            </a:ln>
            <a:effectLst/>
          </c:spPr>
          <c:invertIfNegative val="0"/>
          <c:cat>
            <c:strRef>
              <c:f>'screening and prevalence'!$A$3:$A$10</c:f>
              <c:strCache>
                <c:ptCount val="8"/>
                <c:pt idx="0">
                  <c:v>Risk needs assessment</c:v>
                </c:pt>
                <c:pt idx="1">
                  <c:v>Mental health screening tool</c:v>
                </c:pt>
                <c:pt idx="2">
                  <c:v>Mental health assessment tool</c:v>
                </c:pt>
                <c:pt idx="3">
                  <c:v>Self-report on agency intake</c:v>
                </c:pt>
                <c:pt idx="4">
                  <c:v>Other self-report or disclosure</c:v>
                </c:pt>
                <c:pt idx="5">
                  <c:v>Pre-sentencing investigative report</c:v>
                </c:pt>
                <c:pt idx="6">
                  <c:v>Pre-trial assessment/report or court record</c:v>
                </c:pt>
                <c:pt idx="7">
                  <c:v>Other</c:v>
                </c:pt>
              </c:strCache>
            </c:strRef>
          </c:cat>
          <c:val>
            <c:numRef>
              <c:f>'screening and prevalence'!$D$3:$D$10</c:f>
              <c:numCache>
                <c:formatCode>General</c:formatCode>
                <c:ptCount val="8"/>
                <c:pt idx="0">
                  <c:v>76.709999999999994</c:v>
                </c:pt>
                <c:pt idx="1">
                  <c:v>27.4</c:v>
                </c:pt>
                <c:pt idx="2">
                  <c:v>10.96</c:v>
                </c:pt>
                <c:pt idx="3">
                  <c:v>65.75</c:v>
                </c:pt>
                <c:pt idx="4">
                  <c:v>50.68</c:v>
                </c:pt>
                <c:pt idx="5">
                  <c:v>54.79</c:v>
                </c:pt>
                <c:pt idx="6">
                  <c:v>35.619999999999997</c:v>
                </c:pt>
                <c:pt idx="7">
                  <c:v>21.92</c:v>
                </c:pt>
              </c:numCache>
            </c:numRef>
          </c:val>
          <c:extLst>
            <c:ext xmlns:c16="http://schemas.microsoft.com/office/drawing/2014/chart" uri="{C3380CC4-5D6E-409C-BE32-E72D297353CC}">
              <c16:uniqueId val="{00000001-9FA4-4DAB-8C4F-BB16E205BE3F}"/>
            </c:ext>
          </c:extLst>
        </c:ser>
        <c:ser>
          <c:idx val="2"/>
          <c:order val="2"/>
          <c:tx>
            <c:strRef>
              <c:f>'screening and prevalence'!$F$1</c:f>
              <c:strCache>
                <c:ptCount val="1"/>
                <c:pt idx="0">
                  <c:v>Urban (n = 99)</c:v>
                </c:pt>
              </c:strCache>
            </c:strRef>
          </c:tx>
          <c:spPr>
            <a:solidFill>
              <a:schemeClr val="accent5"/>
            </a:solidFill>
            <a:ln>
              <a:noFill/>
            </a:ln>
            <a:effectLst/>
          </c:spPr>
          <c:invertIfNegative val="0"/>
          <c:cat>
            <c:strRef>
              <c:f>'screening and prevalence'!$A$3:$A$10</c:f>
              <c:strCache>
                <c:ptCount val="8"/>
                <c:pt idx="0">
                  <c:v>Risk needs assessment</c:v>
                </c:pt>
                <c:pt idx="1">
                  <c:v>Mental health screening tool</c:v>
                </c:pt>
                <c:pt idx="2">
                  <c:v>Mental health assessment tool</c:v>
                </c:pt>
                <c:pt idx="3">
                  <c:v>Self-report on agency intake</c:v>
                </c:pt>
                <c:pt idx="4">
                  <c:v>Other self-report or disclosure</c:v>
                </c:pt>
                <c:pt idx="5">
                  <c:v>Pre-sentencing investigative report</c:v>
                </c:pt>
                <c:pt idx="6">
                  <c:v>Pre-trial assessment/report or court record</c:v>
                </c:pt>
                <c:pt idx="7">
                  <c:v>Other</c:v>
                </c:pt>
              </c:strCache>
            </c:strRef>
          </c:cat>
          <c:val>
            <c:numRef>
              <c:f>'screening and prevalence'!$F$3:$F$10</c:f>
              <c:numCache>
                <c:formatCode>General</c:formatCode>
                <c:ptCount val="8"/>
                <c:pt idx="0">
                  <c:v>69.31</c:v>
                </c:pt>
                <c:pt idx="1">
                  <c:v>26.73</c:v>
                </c:pt>
                <c:pt idx="2">
                  <c:v>10.89</c:v>
                </c:pt>
                <c:pt idx="3">
                  <c:v>68.319999999999993</c:v>
                </c:pt>
                <c:pt idx="4">
                  <c:v>58.42</c:v>
                </c:pt>
                <c:pt idx="5">
                  <c:v>68.319999999999993</c:v>
                </c:pt>
                <c:pt idx="6">
                  <c:v>47.52</c:v>
                </c:pt>
                <c:pt idx="7">
                  <c:v>27.72</c:v>
                </c:pt>
              </c:numCache>
            </c:numRef>
          </c:val>
          <c:extLst>
            <c:ext xmlns:c16="http://schemas.microsoft.com/office/drawing/2014/chart" uri="{C3380CC4-5D6E-409C-BE32-E72D297353CC}">
              <c16:uniqueId val="{00000002-9FA4-4DAB-8C4F-BB16E205BE3F}"/>
            </c:ext>
          </c:extLst>
        </c:ser>
        <c:dLbls>
          <c:showLegendKey val="0"/>
          <c:showVal val="0"/>
          <c:showCatName val="0"/>
          <c:showSerName val="0"/>
          <c:showPercent val="0"/>
          <c:showBubbleSize val="0"/>
        </c:dLbls>
        <c:gapWidth val="219"/>
        <c:axId val="1527748544"/>
        <c:axId val="1527736064"/>
      </c:barChart>
      <c:catAx>
        <c:axId val="1527748544"/>
        <c:scaling>
          <c:orientation val="minMax"/>
        </c:scaling>
        <c:delete val="0"/>
        <c:axPos val="l"/>
        <c:numFmt formatCode="General" sourceLinked="1"/>
        <c:majorTickMark val="none"/>
        <c:minorTickMark val="none"/>
        <c:tickLblPos val="nextTo"/>
        <c:spPr>
          <a:solidFill>
            <a:schemeClr val="tx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rgbClr val="0774A6"/>
                </a:solidFill>
                <a:latin typeface="+mn-lt"/>
                <a:ea typeface="+mn-ea"/>
                <a:cs typeface="+mn-cs"/>
              </a:defRPr>
            </a:pPr>
            <a:endParaRPr lang="en-US"/>
          </a:p>
        </c:txPr>
        <c:crossAx val="1527736064"/>
        <c:crosses val="autoZero"/>
        <c:auto val="1"/>
        <c:lblAlgn val="ctr"/>
        <c:lblOffset val="100"/>
        <c:noMultiLvlLbl val="0"/>
      </c:catAx>
      <c:valAx>
        <c:axId val="1527736064"/>
        <c:scaling>
          <c:orientation val="minMax"/>
          <c:max val="80"/>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1527748544"/>
        <c:crosses val="autoZero"/>
        <c:crossBetween val="between"/>
      </c:valAx>
      <c:spPr>
        <a:noFill/>
        <a:ln>
          <a:noFill/>
        </a:ln>
        <a:effectLst/>
      </c:spPr>
    </c:plotArea>
    <c:legend>
      <c:legendPos val="b"/>
      <c:layout>
        <c:manualLayout>
          <c:xMode val="edge"/>
          <c:yMode val="edge"/>
          <c:x val="0.27753233291490736"/>
          <c:y val="0.90717448749435414"/>
          <c:w val="0.46908992354216594"/>
          <c:h val="6.7289895535966371E-2"/>
        </c:manualLayout>
      </c:layout>
      <c:overlay val="0"/>
      <c:spPr>
        <a:noFill/>
        <a:ln>
          <a:noFill/>
        </a:ln>
        <a:effectLst/>
      </c:spPr>
      <c:txPr>
        <a:bodyPr rot="0" spcFirstLastPara="1" vertOverflow="ellipsis" vert="horz" wrap="square" anchor="ctr" anchorCtr="1"/>
        <a:lstStyle/>
        <a:p>
          <a:pPr>
            <a:defRPr sz="1600" b="0" i="0" u="none" strike="noStrike" kern="1200" baseline="0">
              <a:solidFill>
                <a:srgbClr val="0774A6"/>
              </a:solidFill>
              <a:latin typeface="+mn-lt"/>
              <a:ea typeface="+mn-ea"/>
              <a:cs typeface="+mn-cs"/>
            </a:defRPr>
          </a:pPr>
          <a:endParaRPr lang="en-US"/>
        </a:p>
      </c:txPr>
    </c:legend>
    <c:plotVisOnly val="1"/>
    <c:dispBlanksAs val="gap"/>
    <c:showDLblsOverMax val="0"/>
  </c:chart>
  <c:spPr>
    <a:solidFill>
      <a:schemeClr val="tx1"/>
    </a:solidFill>
    <a:ln>
      <a:noFill/>
    </a:ln>
    <a:effectLst/>
  </c:spPr>
  <c:txPr>
    <a:bodyPr/>
    <a:lstStyle/>
    <a:p>
      <a:pPr>
        <a:defRPr sz="1200"/>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solidFill>
                  <a:srgbClr val="0774A6"/>
                </a:solidFill>
              </a:rPr>
              <a:t>Mental Health Probation and Mental Health Court, Urban and Rural Comparison</a:t>
            </a:r>
          </a:p>
        </c:rich>
      </c:tx>
      <c:layout>
        <c:manualLayout>
          <c:xMode val="edge"/>
          <c:yMode val="edge"/>
          <c:x val="0.14727747623780038"/>
          <c:y val="8.1140350877192971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0717363606248248"/>
          <c:y val="0.19380473822351155"/>
          <c:w val="0.87502701118670845"/>
          <c:h val="0.53699440530460008"/>
        </c:manualLayout>
      </c:layout>
      <c:barChart>
        <c:barDir val="col"/>
        <c:grouping val="clustered"/>
        <c:varyColors val="0"/>
        <c:ser>
          <c:idx val="0"/>
          <c:order val="0"/>
          <c:tx>
            <c:strRef>
              <c:f>'mhc and smhp'!$B$1</c:f>
              <c:strCache>
                <c:ptCount val="1"/>
                <c:pt idx="0">
                  <c:v>Total (n = 179)</c:v>
                </c:pt>
              </c:strCache>
            </c:strRef>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774A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'mhc and smhp'!$A$14:$A$18</c:f>
              <c:strCache>
                <c:ptCount val="5"/>
                <c:pt idx="0">
                  <c:v>Mental health probation approach only</c:v>
                </c:pt>
                <c:pt idx="1">
                  <c:v>Mental health court only</c:v>
                </c:pt>
                <c:pt idx="2">
                  <c:v>Both mental health probation and mental health court</c:v>
                </c:pt>
                <c:pt idx="3">
                  <c:v>Neither mental health probation nor mental health court</c:v>
                </c:pt>
                <c:pt idx="4">
                  <c:v>Either mental health probation or mental health court</c:v>
                </c:pt>
              </c:strCache>
            </c:strRef>
          </c:cat>
          <c:val>
            <c:numRef>
              <c:f>'mhc and smhp'!$B$14:$B$18</c:f>
              <c:numCache>
                <c:formatCode>General</c:formatCode>
                <c:ptCount val="5"/>
                <c:pt idx="0">
                  <c:v>21.23</c:v>
                </c:pt>
                <c:pt idx="1">
                  <c:v>12.85</c:v>
                </c:pt>
                <c:pt idx="2">
                  <c:v>20.11</c:v>
                </c:pt>
                <c:pt idx="3">
                  <c:v>42.46</c:v>
                </c:pt>
                <c:pt idx="4">
                  <c:v>54.19</c:v>
                </c:pt>
              </c:numCache>
            </c:numRef>
          </c:val>
          <c:extLst>
            <c:ext xmlns:c16="http://schemas.microsoft.com/office/drawing/2014/chart" uri="{C3380CC4-5D6E-409C-BE32-E72D297353CC}">
              <c16:uniqueId val="{00000000-685A-4454-BA3D-EE136060D1E2}"/>
            </c:ext>
          </c:extLst>
        </c:ser>
        <c:ser>
          <c:idx val="1"/>
          <c:order val="1"/>
          <c:tx>
            <c:strRef>
              <c:f>'mhc and smhp'!$D$1</c:f>
              <c:strCache>
                <c:ptCount val="1"/>
                <c:pt idx="0">
                  <c:v>Rural (n = 73)</c:v>
                </c:pt>
              </c:strCache>
            </c:strRef>
          </c:tx>
          <c:spPr>
            <a:solidFill>
              <a:srgbClr val="0774A6"/>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774A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'mhc and smhp'!$A$14:$A$18</c:f>
              <c:strCache>
                <c:ptCount val="5"/>
                <c:pt idx="0">
                  <c:v>Mental health probation approach only</c:v>
                </c:pt>
                <c:pt idx="1">
                  <c:v>Mental health court only</c:v>
                </c:pt>
                <c:pt idx="2">
                  <c:v>Both mental health probation and mental health court</c:v>
                </c:pt>
                <c:pt idx="3">
                  <c:v>Neither mental health probation nor mental health court</c:v>
                </c:pt>
                <c:pt idx="4">
                  <c:v>Either mental health probation or mental health court</c:v>
                </c:pt>
              </c:strCache>
            </c:strRef>
          </c:cat>
          <c:val>
            <c:numRef>
              <c:f>'mhc and smhp'!$D$14:$D$18</c:f>
              <c:numCache>
                <c:formatCode>General</c:formatCode>
                <c:ptCount val="5"/>
                <c:pt idx="0">
                  <c:v>20.27</c:v>
                </c:pt>
                <c:pt idx="1">
                  <c:v>6.76</c:v>
                </c:pt>
                <c:pt idx="2">
                  <c:v>5.41</c:v>
                </c:pt>
                <c:pt idx="3">
                  <c:v>66.22</c:v>
                </c:pt>
                <c:pt idx="4">
                  <c:v>32.43</c:v>
                </c:pt>
              </c:numCache>
            </c:numRef>
          </c:val>
          <c:extLst>
            <c:ext xmlns:c16="http://schemas.microsoft.com/office/drawing/2014/chart" uri="{C3380CC4-5D6E-409C-BE32-E72D297353CC}">
              <c16:uniqueId val="{00000001-685A-4454-BA3D-EE136060D1E2}"/>
            </c:ext>
          </c:extLst>
        </c:ser>
        <c:ser>
          <c:idx val="2"/>
          <c:order val="2"/>
          <c:tx>
            <c:strRef>
              <c:f>'mhc and smhp'!$F$1</c:f>
              <c:strCache>
                <c:ptCount val="1"/>
                <c:pt idx="0">
                  <c:v>Urban (n = 99)</c:v>
                </c:pt>
              </c:strCache>
            </c:strRef>
          </c:tx>
          <c:spPr>
            <a:solidFill>
              <a:schemeClr val="accent5"/>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rgbClr val="0774A6"/>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'mhc and smhp'!$A$14:$A$18</c:f>
              <c:strCache>
                <c:ptCount val="5"/>
                <c:pt idx="0">
                  <c:v>Mental health probation approach only</c:v>
                </c:pt>
                <c:pt idx="1">
                  <c:v>Mental health court only</c:v>
                </c:pt>
                <c:pt idx="2">
                  <c:v>Both mental health probation and mental health court</c:v>
                </c:pt>
                <c:pt idx="3">
                  <c:v>Neither mental health probation nor mental health court</c:v>
                </c:pt>
                <c:pt idx="4">
                  <c:v>Either mental health probation or mental health court</c:v>
                </c:pt>
              </c:strCache>
            </c:strRef>
          </c:cat>
          <c:val>
            <c:numRef>
              <c:f>'mhc and smhp'!$F$14:$F$18</c:f>
              <c:numCache>
                <c:formatCode>General</c:formatCode>
                <c:ptCount val="5"/>
                <c:pt idx="0">
                  <c:v>21.9</c:v>
                </c:pt>
                <c:pt idx="1">
                  <c:v>17.14</c:v>
                </c:pt>
                <c:pt idx="2">
                  <c:v>30.48</c:v>
                </c:pt>
                <c:pt idx="3">
                  <c:v>25.71</c:v>
                </c:pt>
                <c:pt idx="4">
                  <c:v>69.52</c:v>
                </c:pt>
              </c:numCache>
            </c:numRef>
          </c:val>
          <c:extLst>
            <c:ext xmlns:c16="http://schemas.microsoft.com/office/drawing/2014/chart" uri="{C3380CC4-5D6E-409C-BE32-E72D297353CC}">
              <c16:uniqueId val="{00000002-685A-4454-BA3D-EE136060D1E2}"/>
            </c:ext>
          </c:extLst>
        </c:ser>
        <c:dLbls>
          <c:showLegendKey val="0"/>
          <c:showVal val="0"/>
          <c:showCatName val="0"/>
          <c:showSerName val="0"/>
          <c:showPercent val="0"/>
          <c:showBubbleSize val="0"/>
        </c:dLbls>
        <c:gapWidth val="219"/>
        <c:overlap val="-27"/>
        <c:axId val="1680317200"/>
        <c:axId val="1680311792"/>
      </c:barChart>
      <c:catAx>
        <c:axId val="1680317200"/>
        <c:scaling>
          <c:orientation val="minMax"/>
        </c:scaling>
        <c:delete val="0"/>
        <c:axPos val="b"/>
        <c:title>
          <c:tx>
            <c:rich>
              <a:bodyPr rot="0" spcFirstLastPara="1" vertOverflow="ellipsis" vert="horz" wrap="square" anchor="ctr" anchorCtr="1"/>
              <a:lstStyle/>
              <a:p>
                <a:pPr>
                  <a:defRPr sz="1800" b="0" i="0" u="none" strike="noStrike" kern="1200" baseline="0">
                    <a:solidFill>
                      <a:srgbClr val="0774A6"/>
                    </a:solidFill>
                    <a:latin typeface="+mn-lt"/>
                    <a:ea typeface="+mn-ea"/>
                    <a:cs typeface="+mn-cs"/>
                  </a:defRPr>
                </a:pPr>
                <a:r>
                  <a:rPr lang="en-US" sz="1800">
                    <a:solidFill>
                      <a:srgbClr val="0774A6"/>
                    </a:solidFill>
                  </a:rPr>
                  <a:t>Approach to addressing mental illness</a:t>
                </a:r>
              </a:p>
            </c:rich>
          </c:tx>
          <c:layout>
            <c:manualLayout>
              <c:xMode val="edge"/>
              <c:yMode val="edge"/>
              <c:x val="0.3237284356445736"/>
              <c:y val="0.92103294653957724"/>
            </c:manualLayout>
          </c:layout>
          <c:overlay val="0"/>
          <c:spPr>
            <a:noFill/>
            <a:ln>
              <a:noFill/>
            </a:ln>
            <a:effectLst/>
          </c:spPr>
          <c:txPr>
            <a:bodyPr rot="0" spcFirstLastPara="1" vertOverflow="ellipsis" vert="horz" wrap="square" anchor="ctr" anchorCtr="1"/>
            <a:lstStyle/>
            <a:p>
              <a:pPr>
                <a:defRPr sz="1800" b="0" i="0" u="none" strike="noStrike" kern="1200" baseline="0">
                  <a:solidFill>
                    <a:srgbClr val="0774A6"/>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1" i="0" u="none" strike="noStrike" kern="1200" baseline="0">
                <a:solidFill>
                  <a:schemeClr val="bg2">
                    <a:lumMod val="75000"/>
                  </a:schemeClr>
                </a:solidFill>
                <a:latin typeface="+mn-lt"/>
                <a:ea typeface="+mn-ea"/>
                <a:cs typeface="+mn-cs"/>
              </a:defRPr>
            </a:pPr>
            <a:endParaRPr lang="en-US"/>
          </a:p>
        </c:txPr>
        <c:crossAx val="1680311792"/>
        <c:crosses val="autoZero"/>
        <c:auto val="1"/>
        <c:lblAlgn val="ctr"/>
        <c:lblOffset val="100"/>
        <c:noMultiLvlLbl val="0"/>
      </c:catAx>
      <c:valAx>
        <c:axId val="1680311792"/>
        <c:scaling>
          <c:orientation val="minMax"/>
          <c:max val="1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800" b="0" i="0" u="none" strike="noStrike" kern="1200" baseline="0">
                    <a:solidFill>
                      <a:srgbClr val="0774A6"/>
                    </a:solidFill>
                    <a:latin typeface="+mn-lt"/>
                    <a:ea typeface="+mn-ea"/>
                    <a:cs typeface="+mn-cs"/>
                  </a:defRPr>
                </a:pPr>
                <a:r>
                  <a:rPr lang="en-US" sz="1800">
                    <a:solidFill>
                      <a:srgbClr val="0774A6"/>
                    </a:solidFill>
                  </a:rPr>
                  <a:t>% of counties in sample</a:t>
                </a:r>
              </a:p>
            </c:rich>
          </c:tx>
          <c:overlay val="0"/>
          <c:spPr>
            <a:noFill/>
            <a:ln>
              <a:noFill/>
            </a:ln>
            <a:effectLst/>
          </c:spPr>
          <c:txPr>
            <a:bodyPr rot="-5400000" spcFirstLastPara="1" vertOverflow="ellipsis" vert="horz" wrap="square" anchor="ctr" anchorCtr="1"/>
            <a:lstStyle/>
            <a:p>
              <a:pPr>
                <a:defRPr sz="1800" b="0" i="0" u="none" strike="noStrike" kern="1200" baseline="0">
                  <a:solidFill>
                    <a:srgbClr val="0774A6"/>
                  </a:solidFill>
                  <a:latin typeface="+mn-lt"/>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bg2">
                    <a:lumMod val="75000"/>
                  </a:schemeClr>
                </a:solidFill>
                <a:latin typeface="+mn-lt"/>
                <a:ea typeface="+mn-ea"/>
                <a:cs typeface="+mn-cs"/>
              </a:defRPr>
            </a:pPr>
            <a:endParaRPr lang="en-US"/>
          </a:p>
        </c:txPr>
        <c:crossAx val="1680317200"/>
        <c:crosses val="autoZero"/>
        <c:crossBetween val="between"/>
      </c:valAx>
      <c:spPr>
        <a:noFill/>
        <a:ln>
          <a:noFill/>
        </a:ln>
        <a:effectLst/>
      </c:spPr>
    </c:plotArea>
    <c:legend>
      <c:legendPos val="b"/>
      <c:layout>
        <c:manualLayout>
          <c:xMode val="edge"/>
          <c:yMode val="edge"/>
          <c:x val="0.12794753204393139"/>
          <c:y val="0.28965136759220889"/>
          <c:w val="0.5499300512193257"/>
          <c:h val="5.0260913109545516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bg2">
                  <a:lumMod val="75000"/>
                </a:schemeClr>
              </a:solidFill>
              <a:latin typeface="+mn-lt"/>
              <a:ea typeface="+mn-ea"/>
              <a:cs typeface="+mn-cs"/>
            </a:defRPr>
          </a:pPr>
          <a:endParaRPr lang="en-US"/>
        </a:p>
      </c:txPr>
    </c:legend>
    <c:plotVisOnly val="1"/>
    <c:dispBlanksAs val="gap"/>
    <c:showDLblsOverMax val="0"/>
  </c:chart>
  <c:spPr>
    <a:solidFill>
      <a:schemeClr val="tx1"/>
    </a:solidFill>
    <a:ln>
      <a:noFill/>
    </a:ln>
    <a:effectLst/>
  </c:spPr>
  <c:txPr>
    <a:bodyPr/>
    <a:lstStyle/>
    <a:p>
      <a:pPr>
        <a:defRPr sz="1400"/>
      </a:pPr>
      <a:endParaRPr lang="en-US"/>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bg2">
                    <a:lumMod val="75000"/>
                  </a:schemeClr>
                </a:solidFill>
                <a:latin typeface="+mn-lt"/>
                <a:ea typeface="+mn-ea"/>
                <a:cs typeface="+mn-cs"/>
              </a:defRPr>
            </a:pPr>
            <a:r>
              <a:rPr lang="en-US">
                <a:solidFill>
                  <a:schemeClr val="bg2">
                    <a:lumMod val="75000"/>
                  </a:schemeClr>
                </a:solidFill>
              </a:rPr>
              <a:t>Access to Mental Health Court</a:t>
            </a:r>
          </a:p>
        </c:rich>
      </c:tx>
      <c:overlay val="0"/>
      <c:spPr>
        <a:noFill/>
        <a:ln>
          <a:noFill/>
        </a:ln>
        <a:effectLst/>
      </c:spPr>
      <c:txPr>
        <a:bodyPr rot="0" spcFirstLastPara="1" vertOverflow="ellipsis" vert="horz" wrap="square" anchor="ctr" anchorCtr="1"/>
        <a:lstStyle/>
        <a:p>
          <a:pPr>
            <a:defRPr sz="1920" b="0" i="0" u="none" strike="noStrike" kern="1200" spc="0" baseline="0">
              <a:solidFill>
                <a:schemeClr val="bg2">
                  <a:lumMod val="75000"/>
                </a:schemeClr>
              </a:solidFill>
              <a:latin typeface="+mn-lt"/>
              <a:ea typeface="+mn-ea"/>
              <a:cs typeface="+mn-cs"/>
            </a:defRPr>
          </a:pPr>
          <a:endParaRPr lang="en-US"/>
        </a:p>
      </c:txPr>
    </c:title>
    <c:autoTitleDeleted val="0"/>
    <c:plotArea>
      <c:layout/>
      <c:barChart>
        <c:barDir val="col"/>
        <c:grouping val="percentStacked"/>
        <c:varyColors val="0"/>
        <c:ser>
          <c:idx val="0"/>
          <c:order val="0"/>
          <c:tx>
            <c:v>Has a mental health court</c:v>
          </c:tx>
          <c:spPr>
            <a:solidFill>
              <a:schemeClr val="accent1"/>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('mhc and smhp'!$B$1,'mhc and smhp'!$D$1,'mhc and smhp'!$F$1)</c:f>
              <c:strCache>
                <c:ptCount val="3"/>
                <c:pt idx="0">
                  <c:v>Total (n = 179)</c:v>
                </c:pt>
                <c:pt idx="1">
                  <c:v>Rural (n = 73)</c:v>
                </c:pt>
                <c:pt idx="2">
                  <c:v>Urban (n = 99)</c:v>
                </c:pt>
              </c:strCache>
            </c:strRef>
          </c:cat>
          <c:val>
            <c:numRef>
              <c:f>('mhc and smhp'!$B$3,'mhc and smhp'!$D$3,'mhc and smhp'!$F$3)</c:f>
              <c:numCache>
                <c:formatCode>General</c:formatCode>
                <c:ptCount val="3"/>
                <c:pt idx="0">
                  <c:v>32.96</c:v>
                </c:pt>
                <c:pt idx="1">
                  <c:v>12.16</c:v>
                </c:pt>
                <c:pt idx="2">
                  <c:v>47.62</c:v>
                </c:pt>
              </c:numCache>
            </c:numRef>
          </c:val>
          <c:extLst>
            <c:ext xmlns:c16="http://schemas.microsoft.com/office/drawing/2014/chart" uri="{C3380CC4-5D6E-409C-BE32-E72D297353CC}">
              <c16:uniqueId val="{00000000-5AEA-4C59-BD40-1EAF953ABAB3}"/>
            </c:ext>
          </c:extLst>
        </c:ser>
        <c:ser>
          <c:idx val="1"/>
          <c:order val="1"/>
          <c:tx>
            <c:v>Does not have a mental health court</c:v>
          </c:tx>
          <c:spPr>
            <a:solidFill>
              <a:schemeClr val="bg2">
                <a:lumMod val="75000"/>
              </a:schemeClr>
            </a:solidFill>
            <a:ln>
              <a:noFill/>
            </a:ln>
            <a:effectLst/>
          </c:spPr>
          <c:invertIfNegative val="0"/>
          <c:cat>
            <c:strRef>
              <c:f>('mhc and smhp'!$B$1,'mhc and smhp'!$D$1,'mhc and smhp'!$F$1)</c:f>
              <c:strCache>
                <c:ptCount val="3"/>
                <c:pt idx="0">
                  <c:v>Total (n = 179)</c:v>
                </c:pt>
                <c:pt idx="1">
                  <c:v>Rural (n = 73)</c:v>
                </c:pt>
                <c:pt idx="2">
                  <c:v>Urban (n = 99)</c:v>
                </c:pt>
              </c:strCache>
            </c:strRef>
          </c:cat>
          <c:val>
            <c:numRef>
              <c:f>('mhc and smhp'!$B$4,'mhc and smhp'!$D$4,'mhc and smhp'!$F$4)</c:f>
              <c:numCache>
                <c:formatCode>General</c:formatCode>
                <c:ptCount val="3"/>
                <c:pt idx="0">
                  <c:v>64.25</c:v>
                </c:pt>
                <c:pt idx="1">
                  <c:v>86.49</c:v>
                </c:pt>
                <c:pt idx="2">
                  <c:v>48.57</c:v>
                </c:pt>
              </c:numCache>
            </c:numRef>
          </c:val>
          <c:extLst>
            <c:ext xmlns:c16="http://schemas.microsoft.com/office/drawing/2014/chart" uri="{C3380CC4-5D6E-409C-BE32-E72D297353CC}">
              <c16:uniqueId val="{00000001-5AEA-4C59-BD40-1EAF953ABAB3}"/>
            </c:ext>
          </c:extLst>
        </c:ser>
        <c:dLbls>
          <c:showLegendKey val="0"/>
          <c:showVal val="0"/>
          <c:showCatName val="0"/>
          <c:showSerName val="0"/>
          <c:showPercent val="0"/>
          <c:showBubbleSize val="0"/>
        </c:dLbls>
        <c:gapWidth val="219"/>
        <c:overlap val="100"/>
        <c:axId val="1667669488"/>
        <c:axId val="1667662416"/>
      </c:barChart>
      <c:catAx>
        <c:axId val="16676694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bg2">
                    <a:lumMod val="75000"/>
                  </a:schemeClr>
                </a:solidFill>
                <a:latin typeface="+mn-lt"/>
                <a:ea typeface="+mn-ea"/>
                <a:cs typeface="+mn-cs"/>
              </a:defRPr>
            </a:pPr>
            <a:endParaRPr lang="en-US"/>
          </a:p>
        </c:txPr>
        <c:crossAx val="1667662416"/>
        <c:crosses val="autoZero"/>
        <c:auto val="1"/>
        <c:lblAlgn val="ctr"/>
        <c:lblOffset val="100"/>
        <c:noMultiLvlLbl val="0"/>
      </c:catAx>
      <c:valAx>
        <c:axId val="166766241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bg2">
                        <a:lumMod val="75000"/>
                      </a:schemeClr>
                    </a:solidFill>
                    <a:latin typeface="+mn-lt"/>
                    <a:ea typeface="+mn-ea"/>
                    <a:cs typeface="+mn-cs"/>
                  </a:defRPr>
                </a:pPr>
                <a:r>
                  <a:rPr lang="en-US">
                    <a:solidFill>
                      <a:schemeClr val="bg2">
                        <a:lumMod val="75000"/>
                      </a:schemeClr>
                    </a:solidFill>
                  </a:rPr>
                  <a:t>% of counties in sample</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bg2">
                      <a:lumMod val="7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bg2">
                    <a:lumMod val="75000"/>
                  </a:schemeClr>
                </a:solidFill>
                <a:latin typeface="+mn-lt"/>
                <a:ea typeface="+mn-ea"/>
                <a:cs typeface="+mn-cs"/>
              </a:defRPr>
            </a:pPr>
            <a:endParaRPr lang="en-US"/>
          </a:p>
        </c:txPr>
        <c:crossAx val="166766948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bg2">
                  <a:lumMod val="75000"/>
                </a:schemeClr>
              </a:solidFill>
              <a:latin typeface="+mn-lt"/>
              <a:ea typeface="+mn-ea"/>
              <a:cs typeface="+mn-cs"/>
            </a:defRPr>
          </a:pPr>
          <a:endParaRPr lang="en-US"/>
        </a:p>
      </c:txPr>
    </c:legend>
    <c:plotVisOnly val="1"/>
    <c:dispBlanksAs val="gap"/>
    <c:showDLblsOverMax val="0"/>
  </c:chart>
  <c:spPr>
    <a:solidFill>
      <a:schemeClr val="tx1"/>
    </a:solidFill>
    <a:ln>
      <a:noFill/>
    </a:ln>
    <a:effectLst/>
  </c:spPr>
  <c:txPr>
    <a:bodyPr/>
    <a:lstStyle/>
    <a:p>
      <a:pPr>
        <a:defRPr sz="16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082781984520306E-2"/>
          <c:y val="0.13601921494887767"/>
          <c:w val="0.93427398052879174"/>
          <c:h val="0.6978513559172641"/>
        </c:manualLayout>
      </c:layout>
      <c:barChart>
        <c:barDir val="col"/>
        <c:grouping val="stacked"/>
        <c:varyColors val="0"/>
        <c:ser>
          <c:idx val="0"/>
          <c:order val="0"/>
          <c:tx>
            <c:strRef>
              <c:f>'On probation'!$B$14</c:f>
              <c:strCache>
                <c:ptCount val="1"/>
                <c:pt idx="0">
                  <c:v>% with SMMI only</c:v>
                </c:pt>
              </c:strCache>
            </c:strRef>
          </c:tx>
          <c:spPr>
            <a:solidFill>
              <a:srgbClr val="0774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'On probation'!$A$15:$A$16</c:f>
              <c:strCache>
                <c:ptCount val="2"/>
                <c:pt idx="0">
                  <c:v>All adults</c:v>
                </c:pt>
                <c:pt idx="1">
                  <c:v>Adults on probation</c:v>
                </c:pt>
              </c:strCache>
            </c:strRef>
          </c:cat>
          <c:val>
            <c:numRef>
              <c:f>'On probation'!$B$15:$B$16</c:f>
              <c:numCache>
                <c:formatCode>0.0%</c:formatCode>
                <c:ptCount val="2"/>
                <c:pt idx="0">
                  <c:v>7.7200000000000005E-2</c:v>
                </c:pt>
                <c:pt idx="1">
                  <c:v>0.1042</c:v>
                </c:pt>
              </c:numCache>
            </c:numRef>
          </c:val>
          <c:extLst>
            <c:ext xmlns:c16="http://schemas.microsoft.com/office/drawing/2014/chart" uri="{C3380CC4-5D6E-409C-BE32-E72D297353CC}">
              <c16:uniqueId val="{00000000-33ED-4ECD-B631-AE9CE69DB2A5}"/>
            </c:ext>
          </c:extLst>
        </c:ser>
        <c:ser>
          <c:idx val="1"/>
          <c:order val="1"/>
          <c:tx>
            <c:strRef>
              <c:f>'On probation'!$C$14</c:f>
              <c:strCache>
                <c:ptCount val="1"/>
                <c:pt idx="0">
                  <c:v>% with COD: SMMI and SUD</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'On probation'!$A$15:$A$16</c:f>
              <c:strCache>
                <c:ptCount val="2"/>
                <c:pt idx="0">
                  <c:v>All adults</c:v>
                </c:pt>
                <c:pt idx="1">
                  <c:v>Adults on probation</c:v>
                </c:pt>
              </c:strCache>
            </c:strRef>
          </c:cat>
          <c:val>
            <c:numRef>
              <c:f>'On probation'!$C$15:$C$16</c:f>
              <c:numCache>
                <c:formatCode>0.0%</c:formatCode>
                <c:ptCount val="2"/>
                <c:pt idx="0">
                  <c:v>2.3099999999999999E-2</c:v>
                </c:pt>
                <c:pt idx="1">
                  <c:v>0.1164</c:v>
                </c:pt>
              </c:numCache>
            </c:numRef>
          </c:val>
          <c:extLst>
            <c:ext xmlns:c16="http://schemas.microsoft.com/office/drawing/2014/chart" uri="{C3380CC4-5D6E-409C-BE32-E72D297353CC}">
              <c16:uniqueId val="{00000001-33ED-4ECD-B631-AE9CE69DB2A5}"/>
            </c:ext>
          </c:extLst>
        </c:ser>
        <c:dLbls>
          <c:showLegendKey val="0"/>
          <c:showVal val="1"/>
          <c:showCatName val="0"/>
          <c:showSerName val="0"/>
          <c:showPercent val="0"/>
          <c:showBubbleSize val="0"/>
        </c:dLbls>
        <c:gapWidth val="219"/>
        <c:overlap val="100"/>
        <c:axId val="1124949119"/>
        <c:axId val="1124943295"/>
      </c:barChart>
      <c:catAx>
        <c:axId val="11249491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1124943295"/>
        <c:crosses val="autoZero"/>
        <c:auto val="1"/>
        <c:lblAlgn val="ctr"/>
        <c:lblOffset val="100"/>
        <c:noMultiLvlLbl val="0"/>
      </c:catAx>
      <c:valAx>
        <c:axId val="1124943295"/>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1124949119"/>
        <c:crosses val="autoZero"/>
        <c:crossBetween val="between"/>
      </c:valAx>
      <c:spPr>
        <a:noFill/>
        <a:ln>
          <a:noFill/>
        </a:ln>
        <a:effectLst/>
      </c:spPr>
    </c:plotArea>
    <c:legend>
      <c:legendPos val="b"/>
      <c:layout>
        <c:manualLayout>
          <c:xMode val="edge"/>
          <c:yMode val="edge"/>
          <c:x val="5.0459343727763561E-2"/>
          <c:y val="0.30474267978285413"/>
          <c:w val="0.60343074841581501"/>
          <c:h val="6.460521644705243E-2"/>
        </c:manualLayout>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8800010770515"/>
          <c:y val="7.4945361266813573E-2"/>
          <c:w val="0.86001350160980727"/>
          <c:h val="0.66282387175743329"/>
        </c:manualLayout>
      </c:layout>
      <c:barChart>
        <c:barDir val="col"/>
        <c:grouping val="stacked"/>
        <c:varyColors val="0"/>
        <c:ser>
          <c:idx val="0"/>
          <c:order val="0"/>
          <c:tx>
            <c:strRef>
              <c:f>'On probation'!$B$44</c:f>
              <c:strCache>
                <c:ptCount val="1"/>
                <c:pt idx="0">
                  <c:v>% with SMMI only</c:v>
                </c:pt>
              </c:strCache>
            </c:strRef>
          </c:tx>
          <c:spPr>
            <a:solidFill>
              <a:srgbClr val="0774A6"/>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'On probation'!$C$43:$G$43</c:f>
              <c:strCache>
                <c:ptCount val="5"/>
                <c:pt idx="0">
                  <c:v>women on probation</c:v>
                </c:pt>
                <c:pt idx="1">
                  <c:v>women not on probation</c:v>
                </c:pt>
                <c:pt idx="3">
                  <c:v>men on probation</c:v>
                </c:pt>
                <c:pt idx="4">
                  <c:v>men not on probation</c:v>
                </c:pt>
              </c:strCache>
            </c:strRef>
          </c:cat>
          <c:val>
            <c:numRef>
              <c:f>'On probation'!$C$44:$G$44</c:f>
              <c:numCache>
                <c:formatCode>0.0%</c:formatCode>
                <c:ptCount val="5"/>
                <c:pt idx="0">
                  <c:v>0.17330000000000001</c:v>
                </c:pt>
                <c:pt idx="1">
                  <c:v>9.9699999999999997E-2</c:v>
                </c:pt>
                <c:pt idx="3">
                  <c:v>7.3599999999999999E-2</c:v>
                </c:pt>
                <c:pt idx="4">
                  <c:v>5.2400000000000002E-2</c:v>
                </c:pt>
              </c:numCache>
            </c:numRef>
          </c:val>
          <c:extLst>
            <c:ext xmlns:c16="http://schemas.microsoft.com/office/drawing/2014/chart" uri="{C3380CC4-5D6E-409C-BE32-E72D297353CC}">
              <c16:uniqueId val="{00000000-5F8A-49FB-86C4-637A89057B95}"/>
            </c:ext>
          </c:extLst>
        </c:ser>
        <c:ser>
          <c:idx val="1"/>
          <c:order val="1"/>
          <c:tx>
            <c:strRef>
              <c:f>'On probation'!$B$45</c:f>
              <c:strCache>
                <c:ptCount val="1"/>
                <c:pt idx="0">
                  <c:v>% with COD</c:v>
                </c:pt>
              </c:strCache>
            </c:strRef>
          </c:tx>
          <c:spPr>
            <a:solidFill>
              <a:schemeClr val="bg2">
                <a:lumMod val="90000"/>
              </a:schemeClr>
            </a:solidFill>
            <a:ln>
              <a:solidFill>
                <a:schemeClr val="bg1">
                  <a:lumMod val="75000"/>
                </a:schemeClr>
              </a:solid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'On probation'!$C$43:$G$43</c:f>
              <c:strCache>
                <c:ptCount val="5"/>
                <c:pt idx="0">
                  <c:v>women on probation</c:v>
                </c:pt>
                <c:pt idx="1">
                  <c:v>women not on probation</c:v>
                </c:pt>
                <c:pt idx="3">
                  <c:v>men on probation</c:v>
                </c:pt>
                <c:pt idx="4">
                  <c:v>men not on probation</c:v>
                </c:pt>
              </c:strCache>
            </c:strRef>
          </c:cat>
          <c:val>
            <c:numRef>
              <c:f>'On probation'!$C$45:$G$45</c:f>
              <c:numCache>
                <c:formatCode>0.0%</c:formatCode>
                <c:ptCount val="5"/>
                <c:pt idx="0">
                  <c:v>0.15590000000000001</c:v>
                </c:pt>
                <c:pt idx="1">
                  <c:v>2.1899999999999999E-2</c:v>
                </c:pt>
                <c:pt idx="3">
                  <c:v>9.8900000000000002E-2</c:v>
                </c:pt>
                <c:pt idx="4">
                  <c:v>2.1499999999999998E-2</c:v>
                </c:pt>
              </c:numCache>
            </c:numRef>
          </c:val>
          <c:extLst>
            <c:ext xmlns:c16="http://schemas.microsoft.com/office/drawing/2014/chart" uri="{C3380CC4-5D6E-409C-BE32-E72D297353CC}">
              <c16:uniqueId val="{00000001-5F8A-49FB-86C4-637A89057B95}"/>
            </c:ext>
          </c:extLst>
        </c:ser>
        <c:dLbls>
          <c:showLegendKey val="0"/>
          <c:showVal val="1"/>
          <c:showCatName val="0"/>
          <c:showSerName val="0"/>
          <c:showPercent val="0"/>
          <c:showBubbleSize val="0"/>
        </c:dLbls>
        <c:gapWidth val="219"/>
        <c:overlap val="100"/>
        <c:axId val="1338195359"/>
        <c:axId val="1338192447"/>
        <c:extLst>
          <c:ext xmlns:c15="http://schemas.microsoft.com/office/drawing/2012/chart" uri="{02D57815-91ED-43cb-92C2-25804820EDAC}">
            <c15:filteredBarSeries>
              <c15:ser>
                <c:idx val="2"/>
                <c:order val="2"/>
                <c:tx>
                  <c:strRef>
                    <c:extLst>
                      <c:ext uri="{02D57815-91ED-43cb-92C2-25804820EDAC}">
                        <c15:formulaRef>
                          <c15:sqref>'On probation'!$B$46</c15:sqref>
                        </c15:formulaRef>
                      </c:ext>
                    </c:extLst>
                    <c:strCache>
                      <c:ptCount val="1"/>
                      <c:pt idx="0">
                        <c:v>% with SMMI or COD</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'On probation'!$C$43:$G$43</c15:sqref>
                        </c15:formulaRef>
                      </c:ext>
                    </c:extLst>
                    <c:strCache>
                      <c:ptCount val="5"/>
                      <c:pt idx="0">
                        <c:v>women on probation</c:v>
                      </c:pt>
                      <c:pt idx="1">
                        <c:v>women not on probation</c:v>
                      </c:pt>
                      <c:pt idx="3">
                        <c:v>men on probation</c:v>
                      </c:pt>
                      <c:pt idx="4">
                        <c:v>men not on probation</c:v>
                      </c:pt>
                    </c:strCache>
                  </c:strRef>
                </c:cat>
                <c:val>
                  <c:numRef>
                    <c:extLst>
                      <c:ext uri="{02D57815-91ED-43cb-92C2-25804820EDAC}">
                        <c15:formulaRef>
                          <c15:sqref>'On probation'!$C$46:$G$46</c15:sqref>
                        </c15:formulaRef>
                      </c:ext>
                    </c:extLst>
                    <c:numCache>
                      <c:formatCode>0.0%</c:formatCode>
                      <c:ptCount val="5"/>
                      <c:pt idx="0">
                        <c:v>0.32919999999999999</c:v>
                      </c:pt>
                      <c:pt idx="1">
                        <c:v>0.1216</c:v>
                      </c:pt>
                      <c:pt idx="3">
                        <c:v>0.17249999999999999</c:v>
                      </c:pt>
                      <c:pt idx="4">
                        <c:v>7.3899999999999993E-2</c:v>
                      </c:pt>
                    </c:numCache>
                  </c:numRef>
                </c:val>
                <c:extLst>
                  <c:ext xmlns:c16="http://schemas.microsoft.com/office/drawing/2014/chart" uri="{C3380CC4-5D6E-409C-BE32-E72D297353CC}">
                    <c16:uniqueId val="{00000002-5F8A-49FB-86C4-637A89057B95}"/>
                  </c:ext>
                </c:extLst>
              </c15:ser>
            </c15:filteredBarSeries>
          </c:ext>
        </c:extLst>
      </c:barChart>
      <c:catAx>
        <c:axId val="133819535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1" i="0" u="none" strike="noStrike" kern="1200" baseline="0">
                <a:solidFill>
                  <a:schemeClr val="tx1">
                    <a:lumMod val="65000"/>
                    <a:lumOff val="35000"/>
                  </a:schemeClr>
                </a:solidFill>
                <a:latin typeface="+mn-lt"/>
                <a:ea typeface="+mn-ea"/>
                <a:cs typeface="+mn-cs"/>
              </a:defRPr>
            </a:pPr>
            <a:endParaRPr lang="en-US"/>
          </a:p>
        </c:txPr>
        <c:crossAx val="1338192447"/>
        <c:crosses val="autoZero"/>
        <c:auto val="1"/>
        <c:lblAlgn val="ctr"/>
        <c:lblOffset val="100"/>
        <c:noMultiLvlLbl val="0"/>
      </c:catAx>
      <c:valAx>
        <c:axId val="1338192447"/>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r>
                  <a:rPr lang="en-US" sz="2000" dirty="0"/>
                  <a:t>Percent of</a:t>
                </a:r>
                <a:r>
                  <a:rPr lang="en-US" sz="2000" baseline="0" dirty="0"/>
                  <a:t> group</a:t>
                </a:r>
                <a:r>
                  <a:rPr lang="en-US" sz="2000" dirty="0"/>
                  <a:t> with SMMI</a:t>
                </a:r>
              </a:p>
            </c:rich>
          </c:tx>
          <c:layout>
            <c:manualLayout>
              <c:xMode val="edge"/>
              <c:yMode val="edge"/>
              <c:x val="2.4425989252564728E-2"/>
              <c:y val="0.11684057261141929"/>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1338195359"/>
        <c:crosses val="autoZero"/>
        <c:crossBetween val="between"/>
      </c:valAx>
      <c:spPr>
        <a:solidFill>
          <a:schemeClr val="bg1"/>
        </a:solidFill>
        <a:ln>
          <a:noFill/>
        </a:ln>
        <a:effectLst/>
      </c:spPr>
    </c:plotArea>
    <c:legend>
      <c:legendPos val="b"/>
      <c:layout>
        <c:manualLayout>
          <c:xMode val="edge"/>
          <c:yMode val="edge"/>
          <c:x val="0.45942670087587367"/>
          <c:y val="0.42436005330219478"/>
          <c:w val="0.24602192953775257"/>
          <c:h val="0.21709305782827393"/>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userShapes r:id="rId4"/>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Treatment!$P$30</c:f>
              <c:strCache>
                <c:ptCount val="1"/>
                <c:pt idx="0">
                  <c:v>Adults on probation with COD</c:v>
                </c:pt>
              </c:strCache>
            </c:strRef>
          </c:tx>
          <c:spPr>
            <a:solidFill>
              <a:srgbClr val="0774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(Treatment!$Q$29,Treatment!$S$29:$T$29)</c:f>
              <c:strCache>
                <c:ptCount val="3"/>
                <c:pt idx="0">
                  <c:v>Received mental health treatment</c:v>
                </c:pt>
                <c:pt idx="1">
                  <c:v>Received substance use treatment</c:v>
                </c:pt>
                <c:pt idx="2">
                  <c:v>Received BOTH mental health and substance use treatment</c:v>
                </c:pt>
              </c:strCache>
              <c:extLst/>
            </c:strRef>
          </c:cat>
          <c:val>
            <c:numRef>
              <c:f>(Treatment!$Q$30,Treatment!$S$30:$T$30)</c:f>
              <c:numCache>
                <c:formatCode>0%</c:formatCode>
                <c:ptCount val="3"/>
                <c:pt idx="0">
                  <c:v>0.2742</c:v>
                </c:pt>
                <c:pt idx="1">
                  <c:v>0.13070000000000001</c:v>
                </c:pt>
                <c:pt idx="2">
                  <c:v>0.32669999999999999</c:v>
                </c:pt>
              </c:numCache>
              <c:extLst/>
            </c:numRef>
          </c:val>
          <c:extLst>
            <c:ext xmlns:c16="http://schemas.microsoft.com/office/drawing/2014/chart" uri="{C3380CC4-5D6E-409C-BE32-E72D297353CC}">
              <c16:uniqueId val="{00000000-B75C-4703-8B9A-AEA5C1F17620}"/>
            </c:ext>
          </c:extLst>
        </c:ser>
        <c:dLbls>
          <c:showLegendKey val="0"/>
          <c:showVal val="0"/>
          <c:showCatName val="0"/>
          <c:showSerName val="0"/>
          <c:showPercent val="0"/>
          <c:showBubbleSize val="0"/>
        </c:dLbls>
        <c:gapWidth val="219"/>
        <c:overlap val="-27"/>
        <c:axId val="522577640"/>
        <c:axId val="522584200"/>
      </c:barChart>
      <c:catAx>
        <c:axId val="5225776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22584200"/>
        <c:crosses val="autoZero"/>
        <c:auto val="1"/>
        <c:lblAlgn val="ctr"/>
        <c:lblOffset val="100"/>
        <c:noMultiLvlLbl val="0"/>
      </c:catAx>
      <c:valAx>
        <c:axId val="522584200"/>
        <c:scaling>
          <c:orientation val="minMax"/>
          <c:max val="1"/>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522577640"/>
        <c:crosses val="autoZero"/>
        <c:crossBetween val="between"/>
      </c:valAx>
      <c:spPr>
        <a:solidFill>
          <a:schemeClr val="bg1"/>
        </a:solidFill>
        <a:ln>
          <a:noFill/>
        </a:ln>
        <a:effectLst/>
      </c:spPr>
    </c:plotArea>
    <c:plotVisOnly val="1"/>
    <c:dispBlanksAs val="gap"/>
    <c:showDLblsOverMax val="0"/>
  </c:chart>
  <c:spPr>
    <a:solidFill>
      <a:schemeClr val="bg1"/>
    </a:solidFill>
    <a:ln>
      <a:noFill/>
    </a:ln>
    <a:effectLst/>
  </c:spPr>
  <c:txPr>
    <a:bodyPr/>
    <a:lstStyle/>
    <a:p>
      <a:pPr>
        <a:defRPr sz="18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9390275326192842E-2"/>
          <c:y val="3.1799846259011E-2"/>
          <c:w val="0.88027667198092197"/>
          <c:h val="0.80152024662294508"/>
        </c:manualLayout>
      </c:layout>
      <c:barChart>
        <c:barDir val="col"/>
        <c:grouping val="stacked"/>
        <c:varyColors val="0"/>
        <c:ser>
          <c:idx val="0"/>
          <c:order val="0"/>
          <c:tx>
            <c:strRef>
              <c:f>Arrest!$M$17</c:f>
              <c:strCache>
                <c:ptCount val="1"/>
                <c:pt idx="0">
                  <c:v>arrested only once</c:v>
                </c:pt>
              </c:strCache>
            </c:strRef>
          </c:tx>
          <c:spPr>
            <a:solidFill>
              <a:srgbClr val="0774A6"/>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Arrest!$L$18:$L$20</c:f>
              <c:strCache>
                <c:ptCount val="3"/>
                <c:pt idx="0">
                  <c:v>No BH issues </c:v>
                </c:pt>
                <c:pt idx="1">
                  <c:v>SMMI alone</c:v>
                </c:pt>
                <c:pt idx="2">
                  <c:v>Co-occurring SMMI and SUD</c:v>
                </c:pt>
              </c:strCache>
            </c:strRef>
          </c:cat>
          <c:val>
            <c:numRef>
              <c:f>Arrest!$M$18:$M$20</c:f>
              <c:numCache>
                <c:formatCode>0.0%</c:formatCode>
                <c:ptCount val="3"/>
                <c:pt idx="0">
                  <c:v>0.25209999999999999</c:v>
                </c:pt>
                <c:pt idx="1">
                  <c:v>0.34350000000000003</c:v>
                </c:pt>
                <c:pt idx="2">
                  <c:v>0.40570000000000001</c:v>
                </c:pt>
              </c:numCache>
            </c:numRef>
          </c:val>
          <c:extLst>
            <c:ext xmlns:c16="http://schemas.microsoft.com/office/drawing/2014/chart" uri="{C3380CC4-5D6E-409C-BE32-E72D297353CC}">
              <c16:uniqueId val="{00000000-20E4-4B8D-8799-480D6D8DF877}"/>
            </c:ext>
          </c:extLst>
        </c:ser>
        <c:ser>
          <c:idx val="1"/>
          <c:order val="1"/>
          <c:tx>
            <c:strRef>
              <c:f>Arrest!$N$17</c:f>
              <c:strCache>
                <c:ptCount val="1"/>
                <c:pt idx="0">
                  <c:v>arrested 2 or more times</c:v>
                </c:pt>
              </c:strCache>
            </c:strRef>
          </c:tx>
          <c:spPr>
            <a:solidFill>
              <a:schemeClr val="bg2">
                <a:lumMod val="75000"/>
              </a:schemeClr>
            </a:solidFill>
            <a:ln>
              <a:noFill/>
            </a:ln>
            <a:effectLst/>
          </c:spPr>
          <c:invertIfNegative val="0"/>
          <c:dLbls>
            <c:numFmt formatCode="0%" sourceLinked="0"/>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Arrest!$L$18:$L$20</c:f>
              <c:strCache>
                <c:ptCount val="3"/>
                <c:pt idx="0">
                  <c:v>No BH issues </c:v>
                </c:pt>
                <c:pt idx="1">
                  <c:v>SMMI alone</c:v>
                </c:pt>
                <c:pt idx="2">
                  <c:v>Co-occurring SMMI and SUD</c:v>
                </c:pt>
              </c:strCache>
            </c:strRef>
          </c:cat>
          <c:val>
            <c:numRef>
              <c:f>Arrest!$N$18:$N$20</c:f>
              <c:numCache>
                <c:formatCode>0.0%</c:formatCode>
                <c:ptCount val="3"/>
                <c:pt idx="0">
                  <c:v>6.2399999999999997E-2</c:v>
                </c:pt>
                <c:pt idx="1">
                  <c:v>0.1217</c:v>
                </c:pt>
                <c:pt idx="2">
                  <c:v>0.2412</c:v>
                </c:pt>
              </c:numCache>
            </c:numRef>
          </c:val>
          <c:extLst>
            <c:ext xmlns:c16="http://schemas.microsoft.com/office/drawing/2014/chart" uri="{C3380CC4-5D6E-409C-BE32-E72D297353CC}">
              <c16:uniqueId val="{00000001-20E4-4B8D-8799-480D6D8DF877}"/>
            </c:ext>
          </c:extLst>
        </c:ser>
        <c:dLbls>
          <c:showLegendKey val="0"/>
          <c:showVal val="0"/>
          <c:showCatName val="0"/>
          <c:showSerName val="0"/>
          <c:showPercent val="0"/>
          <c:showBubbleSize val="0"/>
        </c:dLbls>
        <c:gapWidth val="150"/>
        <c:overlap val="100"/>
        <c:axId val="522588464"/>
        <c:axId val="522590760"/>
      </c:barChart>
      <c:catAx>
        <c:axId val="5225884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22590760"/>
        <c:crosses val="autoZero"/>
        <c:auto val="1"/>
        <c:lblAlgn val="ctr"/>
        <c:lblOffset val="100"/>
        <c:noMultiLvlLbl val="0"/>
      </c:catAx>
      <c:valAx>
        <c:axId val="5225907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522588464"/>
        <c:crosses val="autoZero"/>
        <c:crossBetween val="between"/>
      </c:valAx>
      <c:spPr>
        <a:noFill/>
        <a:ln>
          <a:noFill/>
        </a:ln>
        <a:effectLst/>
      </c:spPr>
    </c:plotArea>
    <c:legend>
      <c:legendPos val="b"/>
      <c:layout>
        <c:manualLayout>
          <c:xMode val="edge"/>
          <c:yMode val="edge"/>
          <c:x val="0.11061927738552123"/>
          <c:y val="5.7513106339641941E-2"/>
          <c:w val="0.63918998308885977"/>
          <c:h val="0.10633124676400935"/>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3937219822652981E-2"/>
          <c:y val="0"/>
          <c:w val="0.83414618030619225"/>
          <c:h val="0.95058695670491744"/>
        </c:manualLayout>
      </c:layout>
      <c:pieChart>
        <c:varyColors val="1"/>
        <c:ser>
          <c:idx val="0"/>
          <c:order val="0"/>
          <c:tx>
            <c:strRef>
              <c:f>Arrest!$M$59</c:f>
              <c:strCache>
                <c:ptCount val="1"/>
                <c:pt idx="0">
                  <c:v>With SMMI (with or without COD)</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FBC-436A-96E9-CDFA1B36D5F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FBC-436A-96E9-CDFA1B36D5FD}"/>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FBC-436A-96E9-CDFA1B36D5FD}"/>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FBC-436A-96E9-CDFA1B36D5FD}"/>
              </c:ext>
            </c:extLst>
          </c:dPt>
          <c:dLbls>
            <c:dLbl>
              <c:idx val="0"/>
              <c:layout>
                <c:manualLayout>
                  <c:x val="-0.24466570648937735"/>
                  <c:y val="6.0566645971674653E-2"/>
                </c:manualLayout>
              </c:layout>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FFBC-436A-96E9-CDFA1B36D5FD}"/>
                </c:ext>
              </c:extLst>
            </c:dLbl>
            <c:dLbl>
              <c:idx val="1"/>
              <c:layout>
                <c:manualLayout>
                  <c:x val="0.14328284129335361"/>
                  <c:y val="-9.6810353600567514E-2"/>
                </c:manualLayout>
              </c:layout>
              <c:spPr>
                <a:noFill/>
                <a:ln>
                  <a:noFill/>
                </a:ln>
                <a:effectLst/>
              </c:spPr>
              <c:txPr>
                <a:bodyPr rot="0" spcFirstLastPara="1" vertOverflow="ellipsis" vert="horz" wrap="square" lIns="38100" tIns="19050" rIns="38100" bIns="19050" anchor="ctr" anchorCtr="1">
                  <a:no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4406731700650741"/>
                      <c:h val="0.29921259842519687"/>
                    </c:manualLayout>
                  </c15:layout>
                </c:ext>
                <c:ext xmlns:c16="http://schemas.microsoft.com/office/drawing/2014/chart" uri="{C3380CC4-5D6E-409C-BE32-E72D297353CC}">
                  <c16:uniqueId val="{00000003-FFBC-436A-96E9-CDFA1B36D5FD}"/>
                </c:ext>
              </c:extLst>
            </c:dLbl>
            <c:dLbl>
              <c:idx val="2"/>
              <c:layout>
                <c:manualLayout>
                  <c:x val="0.17215472750970862"/>
                  <c:y val="-9.0229208838763536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5-FFBC-436A-96E9-CDFA1B36D5FD}"/>
                </c:ext>
              </c:extLst>
            </c:dLbl>
            <c:dLbl>
              <c:idx val="3"/>
              <c:layout>
                <c:manualLayout>
                  <c:x val="0.17078486234093954"/>
                  <c:y val="0.21141789858043589"/>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7-FFBC-436A-96E9-CDFA1B36D5FD}"/>
                </c:ext>
              </c:extLst>
            </c:dLbl>
            <c:spPr>
              <a:noFill/>
              <a:ln>
                <a:noFill/>
              </a:ln>
              <a:effectLst/>
            </c:spPr>
            <c:txPr>
              <a:bodyPr rot="0" spcFirstLastPara="1" vertOverflow="ellipsis" vert="horz" wrap="square" lIns="38100" tIns="19050" rIns="38100" bIns="19050" anchor="ctr" anchorCtr="1">
                <a:spAutoFit/>
              </a:bodyPr>
              <a:lstStyle/>
              <a:p>
                <a:pPr>
                  <a:defRPr sz="2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Arrest!$L$60:$L$63</c:f>
              <c:strCache>
                <c:ptCount val="4"/>
                <c:pt idx="0">
                  <c:v>drug related offense</c:v>
                </c:pt>
                <c:pt idx="1">
                  <c:v>property offense</c:v>
                </c:pt>
                <c:pt idx="2">
                  <c:v>violent crime</c:v>
                </c:pt>
                <c:pt idx="3">
                  <c:v>other</c:v>
                </c:pt>
              </c:strCache>
            </c:strRef>
          </c:cat>
          <c:val>
            <c:numRef>
              <c:f>Arrest!$M$60:$M$63</c:f>
              <c:numCache>
                <c:formatCode>0%</c:formatCode>
                <c:ptCount val="4"/>
                <c:pt idx="0">
                  <c:v>0.45069999999999999</c:v>
                </c:pt>
                <c:pt idx="1">
                  <c:v>0.17730000000000001</c:v>
                </c:pt>
                <c:pt idx="2">
                  <c:v>0.127</c:v>
                </c:pt>
                <c:pt idx="3">
                  <c:v>0.24179999999999999</c:v>
                </c:pt>
              </c:numCache>
            </c:numRef>
          </c:val>
          <c:extLst>
            <c:ext xmlns:c16="http://schemas.microsoft.com/office/drawing/2014/chart" uri="{C3380CC4-5D6E-409C-BE32-E72D297353CC}">
              <c16:uniqueId val="{00000008-FFBC-436A-96E9-CDFA1B36D5FD}"/>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r>
              <a:rPr lang="en-US" sz="2000" dirty="0"/>
              <a:t>People in state prison in 2016 admitted in 2014-2016, by mental health condition,</a:t>
            </a:r>
            <a:r>
              <a:rPr lang="en-US" sz="2000" baseline="0" dirty="0"/>
              <a:t> probation status</a:t>
            </a:r>
            <a:endParaRPr lang="en-US" sz="2000" dirty="0"/>
          </a:p>
        </c:rich>
      </c:tx>
      <c:layout>
        <c:manualLayout>
          <c:xMode val="edge"/>
          <c:yMode val="edge"/>
          <c:x val="0.13108936653109629"/>
          <c:y val="3.0058428781489111E-2"/>
        </c:manualLayout>
      </c:layout>
      <c:overlay val="0"/>
      <c:spPr>
        <a:solidFill>
          <a:schemeClr val="bg1"/>
        </a:solid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8.6912360882447942E-2"/>
          <c:y val="0.1094189077654041"/>
          <c:w val="0.89357804904378568"/>
          <c:h val="0.66441063721188298"/>
        </c:manualLayout>
      </c:layout>
      <c:barChart>
        <c:barDir val="col"/>
        <c:grouping val="stacked"/>
        <c:varyColors val="0"/>
        <c:ser>
          <c:idx val="0"/>
          <c:order val="0"/>
          <c:tx>
            <c:strRef>
              <c:f>Sheet1!$B$20</c:f>
              <c:strCache>
                <c:ptCount val="1"/>
                <c:pt idx="0">
                  <c:v>Mental illness alone</c:v>
                </c:pt>
              </c:strCache>
            </c:strRef>
          </c:tx>
          <c:spPr>
            <a:solidFill>
              <a:srgbClr val="0774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Sheet1!$C$19:$D$19</c:f>
              <c:strCache>
                <c:ptCount val="2"/>
                <c:pt idx="0">
                  <c:v>on probation</c:v>
                </c:pt>
                <c:pt idx="1">
                  <c:v>not on probation</c:v>
                </c:pt>
              </c:strCache>
            </c:strRef>
          </c:cat>
          <c:val>
            <c:numRef>
              <c:f>Sheet1!$C$20:$D$20</c:f>
              <c:numCache>
                <c:formatCode>0%</c:formatCode>
                <c:ptCount val="2"/>
                <c:pt idx="0">
                  <c:v>0.20610000000000001</c:v>
                </c:pt>
                <c:pt idx="1">
                  <c:v>0.2147</c:v>
                </c:pt>
              </c:numCache>
            </c:numRef>
          </c:val>
          <c:extLst>
            <c:ext xmlns:c16="http://schemas.microsoft.com/office/drawing/2014/chart" uri="{C3380CC4-5D6E-409C-BE32-E72D297353CC}">
              <c16:uniqueId val="{00000000-C3F8-42E7-B4D1-42AF5DA1DC49}"/>
            </c:ext>
          </c:extLst>
        </c:ser>
        <c:ser>
          <c:idx val="1"/>
          <c:order val="1"/>
          <c:tx>
            <c:strRef>
              <c:f>Sheet1!$B$21</c:f>
              <c:strCache>
                <c:ptCount val="1"/>
                <c:pt idx="0">
                  <c:v>Co-occuring disorder</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Sheet1!$C$19:$D$19</c:f>
              <c:strCache>
                <c:ptCount val="2"/>
                <c:pt idx="0">
                  <c:v>on probation</c:v>
                </c:pt>
                <c:pt idx="1">
                  <c:v>not on probation</c:v>
                </c:pt>
              </c:strCache>
            </c:strRef>
          </c:cat>
          <c:val>
            <c:numRef>
              <c:f>Sheet1!$C$21:$D$21</c:f>
              <c:numCache>
                <c:formatCode>0%</c:formatCode>
                <c:ptCount val="2"/>
                <c:pt idx="0">
                  <c:v>0.27801441025436885</c:v>
                </c:pt>
                <c:pt idx="1">
                  <c:v>0.2301</c:v>
                </c:pt>
              </c:numCache>
            </c:numRef>
          </c:val>
          <c:extLst>
            <c:ext xmlns:c16="http://schemas.microsoft.com/office/drawing/2014/chart" uri="{C3380CC4-5D6E-409C-BE32-E72D297353CC}">
              <c16:uniqueId val="{00000003-C3F8-42E7-B4D1-42AF5DA1DC49}"/>
            </c:ext>
          </c:extLst>
        </c:ser>
        <c:dLbls>
          <c:showLegendKey val="0"/>
          <c:showVal val="0"/>
          <c:showCatName val="0"/>
          <c:showSerName val="0"/>
          <c:showPercent val="0"/>
          <c:showBubbleSize val="0"/>
        </c:dLbls>
        <c:gapWidth val="150"/>
        <c:overlap val="100"/>
        <c:axId val="524734280"/>
        <c:axId val="524735264"/>
      </c:barChart>
      <c:catAx>
        <c:axId val="5247342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crossAx val="524735264"/>
        <c:crosses val="autoZero"/>
        <c:auto val="1"/>
        <c:lblAlgn val="ctr"/>
        <c:lblOffset val="100"/>
        <c:noMultiLvlLbl val="0"/>
      </c:catAx>
      <c:valAx>
        <c:axId val="524735264"/>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524734280"/>
        <c:crosses val="autoZero"/>
        <c:crossBetween val="between"/>
      </c:valAx>
      <c:spPr>
        <a:solidFill>
          <a:schemeClr val="bg1"/>
        </a:solid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dirty="0"/>
          </a:p>
        </c:rich>
      </c:tx>
      <c:overlay val="0"/>
      <c:spPr>
        <a:noFill/>
        <a:ln>
          <a:noFill/>
        </a:ln>
        <a:effectLst/>
      </c:spPr>
      <c:txPr>
        <a:bodyPr rot="0" spcFirstLastPara="1" vertOverflow="ellipsis" vert="horz" wrap="square" anchor="ctr" anchorCtr="1"/>
        <a:lstStyle/>
        <a:p>
          <a:pPr>
            <a:defRPr sz="2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stacked"/>
        <c:varyColors val="0"/>
        <c:ser>
          <c:idx val="0"/>
          <c:order val="0"/>
          <c:tx>
            <c:strRef>
              <c:f>Sheet2!$O$3</c:f>
              <c:strCache>
                <c:ptCount val="1"/>
                <c:pt idx="0">
                  <c:v>Mental Illness alone</c:v>
                </c:pt>
              </c:strCache>
            </c:strRef>
          </c:tx>
          <c:spPr>
            <a:solidFill>
              <a:srgbClr val="0774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bg1">
                        <a:lumMod val="8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Sheet2!$N$4:$N$5</c:f>
              <c:strCache>
                <c:ptCount val="2"/>
                <c:pt idx="0">
                  <c:v>Men</c:v>
                </c:pt>
                <c:pt idx="1">
                  <c:v>Women</c:v>
                </c:pt>
              </c:strCache>
            </c:strRef>
          </c:cat>
          <c:val>
            <c:numRef>
              <c:f>Sheet2!$O$4:$O$5</c:f>
              <c:numCache>
                <c:formatCode>0%</c:formatCode>
                <c:ptCount val="2"/>
                <c:pt idx="0">
                  <c:v>0.20506640045186461</c:v>
                </c:pt>
                <c:pt idx="1">
                  <c:v>0.2292170079274238</c:v>
                </c:pt>
              </c:numCache>
            </c:numRef>
          </c:val>
          <c:extLst>
            <c:ext xmlns:c16="http://schemas.microsoft.com/office/drawing/2014/chart" uri="{C3380CC4-5D6E-409C-BE32-E72D297353CC}">
              <c16:uniqueId val="{00000000-E595-41BA-A84A-CCDAF18EF460}"/>
            </c:ext>
          </c:extLst>
        </c:ser>
        <c:ser>
          <c:idx val="1"/>
          <c:order val="1"/>
          <c:tx>
            <c:strRef>
              <c:f>Sheet2!$P$3</c:f>
              <c:strCache>
                <c:ptCount val="1"/>
                <c:pt idx="0">
                  <c:v>COD</c:v>
                </c:pt>
              </c:strCache>
            </c:strRef>
          </c:tx>
          <c:spPr>
            <a:solidFill>
              <a:schemeClr val="bg2">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Sheet2!$N$4:$N$5</c:f>
              <c:strCache>
                <c:ptCount val="2"/>
                <c:pt idx="0">
                  <c:v>Men</c:v>
                </c:pt>
                <c:pt idx="1">
                  <c:v>Women</c:v>
                </c:pt>
              </c:strCache>
            </c:strRef>
          </c:cat>
          <c:val>
            <c:numRef>
              <c:f>Sheet2!$P$4:$P$5</c:f>
              <c:numCache>
                <c:formatCode>0%</c:formatCode>
                <c:ptCount val="2"/>
                <c:pt idx="0">
                  <c:v>0.24482129017851278</c:v>
                </c:pt>
                <c:pt idx="1">
                  <c:v>0.49226334308364067</c:v>
                </c:pt>
              </c:numCache>
            </c:numRef>
          </c:val>
          <c:extLst>
            <c:ext xmlns:c16="http://schemas.microsoft.com/office/drawing/2014/chart" uri="{C3380CC4-5D6E-409C-BE32-E72D297353CC}">
              <c16:uniqueId val="{00000001-E595-41BA-A84A-CCDAF18EF460}"/>
            </c:ext>
          </c:extLst>
        </c:ser>
        <c:dLbls>
          <c:showLegendKey val="0"/>
          <c:showVal val="0"/>
          <c:showCatName val="0"/>
          <c:showSerName val="0"/>
          <c:showPercent val="0"/>
          <c:showBubbleSize val="0"/>
        </c:dLbls>
        <c:gapWidth val="219"/>
        <c:overlap val="100"/>
        <c:axId val="714707304"/>
        <c:axId val="714707960"/>
      </c:barChart>
      <c:catAx>
        <c:axId val="7147073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714707960"/>
        <c:crosses val="autoZero"/>
        <c:auto val="1"/>
        <c:lblAlgn val="ctr"/>
        <c:lblOffset val="100"/>
        <c:noMultiLvlLbl val="0"/>
      </c:catAx>
      <c:valAx>
        <c:axId val="714707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7147073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sz="2000"/>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3337130688853919E-2"/>
          <c:y val="4.5271276526324705E-2"/>
          <c:w val="0.91313224782945879"/>
          <c:h val="0.68854994155036642"/>
        </c:manualLayout>
      </c:layout>
      <c:barChart>
        <c:barDir val="col"/>
        <c:grouping val="clustered"/>
        <c:varyColors val="0"/>
        <c:ser>
          <c:idx val="0"/>
          <c:order val="0"/>
          <c:tx>
            <c:strRef>
              <c:f>Sheet3!$E$64</c:f>
              <c:strCache>
                <c:ptCount val="1"/>
                <c:pt idx="0">
                  <c:v>No BH</c:v>
                </c:pt>
              </c:strCache>
            </c:strRef>
          </c:tx>
          <c:spPr>
            <a:solidFill>
              <a:schemeClr val="bg1">
                <a:lumMod val="6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Sheet3!$D$65:$D$69</c:f>
              <c:strCache>
                <c:ptCount val="5"/>
                <c:pt idx="0">
                  <c:v>Probation/parole violation</c:v>
                </c:pt>
                <c:pt idx="1">
                  <c:v>Violent offense</c:v>
                </c:pt>
                <c:pt idx="2">
                  <c:v>Property offense</c:v>
                </c:pt>
                <c:pt idx="3">
                  <c:v>Drug offense</c:v>
                </c:pt>
                <c:pt idx="4">
                  <c:v>Public order offense </c:v>
                </c:pt>
              </c:strCache>
            </c:strRef>
          </c:cat>
          <c:val>
            <c:numRef>
              <c:f>Sheet3!$E$65:$E$69</c:f>
              <c:numCache>
                <c:formatCode>0%</c:formatCode>
                <c:ptCount val="5"/>
                <c:pt idx="0">
                  <c:v>0.13818118253725473</c:v>
                </c:pt>
                <c:pt idx="1">
                  <c:v>0.22763623650745093</c:v>
                </c:pt>
                <c:pt idx="2">
                  <c:v>0.15837084298387449</c:v>
                </c:pt>
                <c:pt idx="3">
                  <c:v>0.2159900362714679</c:v>
                </c:pt>
                <c:pt idx="4">
                  <c:v>0.25735261984879604</c:v>
                </c:pt>
              </c:numCache>
            </c:numRef>
          </c:val>
          <c:extLst>
            <c:ext xmlns:c16="http://schemas.microsoft.com/office/drawing/2014/chart" uri="{C3380CC4-5D6E-409C-BE32-E72D297353CC}">
              <c16:uniqueId val="{00000000-0F45-4E64-A9D1-E4DE4FF36B75}"/>
            </c:ext>
          </c:extLst>
        </c:ser>
        <c:ser>
          <c:idx val="1"/>
          <c:order val="1"/>
          <c:tx>
            <c:strRef>
              <c:f>Sheet3!$F$64</c:f>
              <c:strCache>
                <c:ptCount val="1"/>
                <c:pt idx="0">
                  <c:v>MI alone or COD</c:v>
                </c:pt>
              </c:strCache>
            </c:strRef>
          </c:tx>
          <c:spPr>
            <a:solidFill>
              <a:srgbClr val="0774A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Sheet3!$D$65:$D$69</c:f>
              <c:strCache>
                <c:ptCount val="5"/>
                <c:pt idx="0">
                  <c:v>Probation/parole violation</c:v>
                </c:pt>
                <c:pt idx="1">
                  <c:v>Violent offense</c:v>
                </c:pt>
                <c:pt idx="2">
                  <c:v>Property offense</c:v>
                </c:pt>
                <c:pt idx="3">
                  <c:v>Drug offense</c:v>
                </c:pt>
                <c:pt idx="4">
                  <c:v>Public order offense </c:v>
                </c:pt>
              </c:strCache>
            </c:strRef>
          </c:cat>
          <c:val>
            <c:numRef>
              <c:f>Sheet3!$F$65:$F$69</c:f>
              <c:numCache>
                <c:formatCode>0%</c:formatCode>
                <c:ptCount val="5"/>
                <c:pt idx="0">
                  <c:v>0.13619881254399829</c:v>
                </c:pt>
                <c:pt idx="1">
                  <c:v>0.22213662385272359</c:v>
                </c:pt>
                <c:pt idx="2">
                  <c:v>0.18723019910475913</c:v>
                </c:pt>
                <c:pt idx="3">
                  <c:v>0.16564612748548888</c:v>
                </c:pt>
                <c:pt idx="4">
                  <c:v>0.28878823701303014</c:v>
                </c:pt>
              </c:numCache>
            </c:numRef>
          </c:val>
          <c:extLst>
            <c:ext xmlns:c16="http://schemas.microsoft.com/office/drawing/2014/chart" uri="{C3380CC4-5D6E-409C-BE32-E72D297353CC}">
              <c16:uniqueId val="{00000001-0F45-4E64-A9D1-E4DE4FF36B75}"/>
            </c:ext>
          </c:extLst>
        </c:ser>
        <c:dLbls>
          <c:showLegendKey val="0"/>
          <c:showVal val="0"/>
          <c:showCatName val="0"/>
          <c:showSerName val="0"/>
          <c:showPercent val="0"/>
          <c:showBubbleSize val="0"/>
        </c:dLbls>
        <c:gapWidth val="219"/>
        <c:overlap val="-27"/>
        <c:axId val="407649720"/>
        <c:axId val="407645456"/>
      </c:barChart>
      <c:catAx>
        <c:axId val="407649720"/>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sz="2400" b="1" dirty="0"/>
                  <a:t>Offense for which person</a:t>
                </a:r>
                <a:r>
                  <a:rPr lang="en-US" sz="2400" b="1" baseline="0" dirty="0"/>
                  <a:t> was sent to prison</a:t>
                </a:r>
                <a:endParaRPr lang="en-US" sz="2400" b="1" dirty="0"/>
              </a:p>
            </c:rich>
          </c:tx>
          <c:layout>
            <c:manualLayout>
              <c:xMode val="edge"/>
              <c:yMode val="edge"/>
              <c:x val="0.25946918316209555"/>
              <c:y val="0.87898333684401431"/>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mn-lt"/>
                <a:ea typeface="+mn-ea"/>
                <a:cs typeface="+mn-cs"/>
              </a:defRPr>
            </a:pPr>
            <a:endParaRPr lang="en-US"/>
          </a:p>
        </c:txPr>
        <c:crossAx val="407645456"/>
        <c:crosses val="autoZero"/>
        <c:auto val="1"/>
        <c:lblAlgn val="ctr"/>
        <c:lblOffset val="100"/>
        <c:noMultiLvlLbl val="0"/>
      </c:catAx>
      <c:valAx>
        <c:axId val="4076454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crossAx val="407649720"/>
        <c:crosses val="autoZero"/>
        <c:crossBetween val="between"/>
      </c:valAx>
      <c:spPr>
        <a:solidFill>
          <a:schemeClr val="bg1"/>
        </a:solidFill>
        <a:ln>
          <a:noFill/>
        </a:ln>
        <a:effectLst/>
      </c:spPr>
    </c:plotArea>
    <c:legend>
      <c:legendPos val="b"/>
      <c:layout>
        <c:manualLayout>
          <c:xMode val="edge"/>
          <c:yMode val="edge"/>
          <c:x val="0.12862100303068486"/>
          <c:y val="7.2511368410855495E-2"/>
          <c:w val="0.33929946248468118"/>
          <c:h val="8.6321974121588207E-2"/>
        </c:manualLayout>
      </c:layout>
      <c:overlay val="0"/>
      <c:spPr>
        <a:noFill/>
        <a:ln>
          <a:noFill/>
        </a:ln>
        <a:effectLst/>
      </c:spPr>
      <c:txPr>
        <a:bodyPr rot="0" spcFirstLastPara="1" vertOverflow="ellipsis" vert="horz" wrap="square" anchor="ctr" anchorCtr="1"/>
        <a:lstStyle/>
        <a:p>
          <a:pPr>
            <a:defRPr sz="2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0.18753</cdr:x>
      <cdr:y>0.04451</cdr:y>
    </cdr:from>
    <cdr:to>
      <cdr:x>0.2762</cdr:x>
      <cdr:y>0.13342</cdr:y>
    </cdr:to>
    <cdr:sp macro="" textlink="">
      <cdr:nvSpPr>
        <cdr:cNvPr id="2" name="TextBox 1">
          <a:extLst xmlns:a="http://schemas.openxmlformats.org/drawingml/2006/main">
            <a:ext uri="{FF2B5EF4-FFF2-40B4-BE49-F238E27FC236}">
              <a16:creationId xmlns:a16="http://schemas.microsoft.com/office/drawing/2014/main" id="{7B92254D-97C3-4F0A-BFFB-8EB88A6EBEFB}"/>
            </a:ext>
          </a:extLst>
        </cdr:cNvPr>
        <cdr:cNvSpPr txBox="1"/>
      </cdr:nvSpPr>
      <cdr:spPr>
        <a:xfrm xmlns:a="http://schemas.openxmlformats.org/drawingml/2006/main">
          <a:off x="1950086" y="248820"/>
          <a:ext cx="922010" cy="49699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400" b="1" dirty="0"/>
            <a:t>33%</a:t>
          </a:r>
        </a:p>
      </cdr:txBody>
    </cdr:sp>
  </cdr:relSizeAnchor>
</c:userShapes>
</file>

<file path=ppt/drawings/drawing2.xml><?xml version="1.0" encoding="utf-8"?>
<c:userShapes xmlns:c="http://schemas.openxmlformats.org/drawingml/2006/chart">
  <cdr:relSizeAnchor xmlns:cdr="http://schemas.openxmlformats.org/drawingml/2006/chartDrawing">
    <cdr:from>
      <cdr:x>0.20636</cdr:x>
      <cdr:y>0.39359</cdr:y>
    </cdr:from>
    <cdr:to>
      <cdr:x>0.28634</cdr:x>
      <cdr:y>0.48285</cdr:y>
    </cdr:to>
    <cdr:sp macro="" textlink="">
      <cdr:nvSpPr>
        <cdr:cNvPr id="2" name="TextBox 1">
          <a:extLst xmlns:a="http://schemas.openxmlformats.org/drawingml/2006/main">
            <a:ext uri="{FF2B5EF4-FFF2-40B4-BE49-F238E27FC236}">
              <a16:creationId xmlns:a16="http://schemas.microsoft.com/office/drawing/2014/main" id="{7BB03AF7-50DD-4A17-918D-20BCACA33DCA}"/>
            </a:ext>
          </a:extLst>
        </cdr:cNvPr>
        <cdr:cNvSpPr txBox="1"/>
      </cdr:nvSpPr>
      <cdr:spPr>
        <a:xfrm xmlns:a="http://schemas.openxmlformats.org/drawingml/2006/main">
          <a:off x="2182232" y="1729094"/>
          <a:ext cx="845765" cy="39212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2000" b="1" dirty="0"/>
            <a:t>31%</a:t>
          </a:r>
        </a:p>
      </cdr:txBody>
    </cdr:sp>
  </cdr:relSizeAnchor>
  <cdr:relSizeAnchor xmlns:cdr="http://schemas.openxmlformats.org/drawingml/2006/chartDrawing">
    <cdr:from>
      <cdr:x>0.5</cdr:x>
      <cdr:y>0.22175</cdr:y>
    </cdr:from>
    <cdr:to>
      <cdr:x>0.57998</cdr:x>
      <cdr:y>0.31536</cdr:y>
    </cdr:to>
    <cdr:sp macro="" textlink="">
      <cdr:nvSpPr>
        <cdr:cNvPr id="3" name="TextBox 1">
          <a:extLst xmlns:a="http://schemas.openxmlformats.org/drawingml/2006/main">
            <a:ext uri="{FF2B5EF4-FFF2-40B4-BE49-F238E27FC236}">
              <a16:creationId xmlns:a16="http://schemas.microsoft.com/office/drawing/2014/main" id="{0ADA436F-4729-4849-827D-CDF5E59E017B}"/>
            </a:ext>
          </a:extLst>
        </cdr:cNvPr>
        <cdr:cNvSpPr txBox="1"/>
      </cdr:nvSpPr>
      <cdr:spPr>
        <a:xfrm xmlns:a="http://schemas.openxmlformats.org/drawingml/2006/main">
          <a:off x="5287356" y="974183"/>
          <a:ext cx="845765" cy="411239"/>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b="1" dirty="0"/>
            <a:t>46%</a:t>
          </a:r>
        </a:p>
      </cdr:txBody>
    </cdr:sp>
  </cdr:relSizeAnchor>
  <cdr:relSizeAnchor xmlns:cdr="http://schemas.openxmlformats.org/drawingml/2006/chartDrawing">
    <cdr:from>
      <cdr:x>0.79912</cdr:x>
      <cdr:y>0.01174</cdr:y>
    </cdr:from>
    <cdr:to>
      <cdr:x>0.90123</cdr:x>
      <cdr:y>0.10101</cdr:y>
    </cdr:to>
    <cdr:sp macro="" textlink="">
      <cdr:nvSpPr>
        <cdr:cNvPr id="4" name="TextBox 1">
          <a:extLst xmlns:a="http://schemas.openxmlformats.org/drawingml/2006/main">
            <a:ext uri="{FF2B5EF4-FFF2-40B4-BE49-F238E27FC236}">
              <a16:creationId xmlns:a16="http://schemas.microsoft.com/office/drawing/2014/main" id="{0ADA436F-4729-4849-827D-CDF5E59E017B}"/>
            </a:ext>
          </a:extLst>
        </cdr:cNvPr>
        <cdr:cNvSpPr txBox="1"/>
      </cdr:nvSpPr>
      <cdr:spPr>
        <a:xfrm xmlns:a="http://schemas.openxmlformats.org/drawingml/2006/main">
          <a:off x="8450482" y="51564"/>
          <a:ext cx="1079784" cy="39217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2000" b="1" dirty="0"/>
            <a:t>65%</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35981B-FB02-4970-B629-8D0B836C1E09}" type="datetimeFigureOut">
              <a:rPr lang="en-US" smtClean="0"/>
              <a:t>8/5/2022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B0F3A1C-6BCE-4F3B-AD75-3C5A37C0FB73}" type="slidenum">
              <a:rPr lang="en-US" smtClean="0"/>
              <a:t>‹#›</a:t>
            </a:fld>
            <a:endParaRPr lang="en-US"/>
          </a:p>
        </p:txBody>
      </p:sp>
    </p:spTree>
    <p:extLst>
      <p:ext uri="{BB962C8B-B14F-4D97-AF65-F5344CB8AC3E}">
        <p14:creationId xmlns:p14="http://schemas.microsoft.com/office/powerpoint/2010/main" val="110583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r>
              <a:rPr lang="en-US" dirty="0"/>
              <a:t>Data collection: </a:t>
            </a:r>
          </a:p>
          <a:p>
            <a:pPr lvl="2"/>
            <a:r>
              <a:rPr lang="en-US" dirty="0"/>
              <a:t>Web-based survey ran from January 2021-August 2021 (with one state responding in May 2022) and focused on prevalence of mental illness, mental health screening and probation approaches, impact of COVID-19, and training for standard officers</a:t>
            </a:r>
          </a:p>
          <a:p>
            <a:pPr lvl="2"/>
            <a:r>
              <a:rPr lang="en-US" dirty="0"/>
              <a:t>Interviews (</a:t>
            </a:r>
            <a:r>
              <a:rPr lang="en-US" i="1" dirty="0"/>
              <a:t>n </a:t>
            </a:r>
            <a:r>
              <a:rPr lang="en-US" dirty="0"/>
              <a:t>= 22) were conducted between April 2021 and June 2021 and focused on challenges supervising people with mental illnesses, specialty mental health probation approaches, and COVID-19</a:t>
            </a:r>
          </a:p>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4</a:t>
            </a:fld>
            <a:endParaRPr lang="en-US"/>
          </a:p>
        </p:txBody>
      </p:sp>
    </p:spTree>
    <p:extLst>
      <p:ext uri="{BB962C8B-B14F-4D97-AF65-F5344CB8AC3E}">
        <p14:creationId xmlns:p14="http://schemas.microsoft.com/office/powerpoint/2010/main" val="2537702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a:t>
            </a:r>
            <a:endParaRPr lang="en-US" sz="1400" dirty="0">
              <a:highlight>
                <a:srgbClr val="FFFF00"/>
              </a:highlight>
            </a:endParaRPr>
          </a:p>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6</a:t>
            </a:fld>
            <a:endParaRPr lang="en-US"/>
          </a:p>
        </p:txBody>
      </p:sp>
    </p:spTree>
    <p:extLst>
      <p:ext uri="{BB962C8B-B14F-4D97-AF65-F5344CB8AC3E}">
        <p14:creationId xmlns:p14="http://schemas.microsoft.com/office/powerpoint/2010/main" val="3425757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8</a:t>
            </a:fld>
            <a:endParaRPr lang="en-US"/>
          </a:p>
        </p:txBody>
      </p:sp>
    </p:spTree>
    <p:extLst>
      <p:ext uri="{BB962C8B-B14F-4D97-AF65-F5344CB8AC3E}">
        <p14:creationId xmlns:p14="http://schemas.microsoft.com/office/powerpoint/2010/main" val="2209248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11</a:t>
            </a:fld>
            <a:endParaRPr lang="en-US"/>
          </a:p>
        </p:txBody>
      </p:sp>
    </p:spTree>
    <p:extLst>
      <p:ext uri="{BB962C8B-B14F-4D97-AF65-F5344CB8AC3E}">
        <p14:creationId xmlns:p14="http://schemas.microsoft.com/office/powerpoint/2010/main" val="2145127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17</a:t>
            </a:fld>
            <a:endParaRPr lang="en-US"/>
          </a:p>
        </p:txBody>
      </p:sp>
    </p:spTree>
    <p:extLst>
      <p:ext uri="{BB962C8B-B14F-4D97-AF65-F5344CB8AC3E}">
        <p14:creationId xmlns:p14="http://schemas.microsoft.com/office/powerpoint/2010/main" val="33483134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21</a:t>
            </a:fld>
            <a:endParaRPr lang="en-US"/>
          </a:p>
        </p:txBody>
      </p:sp>
    </p:spTree>
    <p:extLst>
      <p:ext uri="{BB962C8B-B14F-4D97-AF65-F5344CB8AC3E}">
        <p14:creationId xmlns:p14="http://schemas.microsoft.com/office/powerpoint/2010/main" val="12659621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B0F3A1C-6BCE-4F3B-AD75-3C5A37C0FB73}" type="slidenum">
              <a:rPr lang="en-US" smtClean="0"/>
              <a:t>25</a:t>
            </a:fld>
            <a:endParaRPr lang="en-US"/>
          </a:p>
        </p:txBody>
      </p:sp>
    </p:spTree>
    <p:extLst>
      <p:ext uri="{BB962C8B-B14F-4D97-AF65-F5344CB8AC3E}">
        <p14:creationId xmlns:p14="http://schemas.microsoft.com/office/powerpoint/2010/main" val="3359350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14A3E-FB89-4FD5-98CB-8885653D0D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7B6482-BD9B-463E-ACEB-045501C9B2AC}"/>
              </a:ext>
            </a:extLst>
          </p:cNvPr>
          <p:cNvSpPr>
            <a:spLocks noGrp="1"/>
          </p:cNvSpPr>
          <p:nvPr>
            <p:ph type="dt" sz="half" idx="10"/>
          </p:nvPr>
        </p:nvSpPr>
        <p:spPr/>
        <p:txBody>
          <a:bodyPr/>
          <a:lstStyle/>
          <a:p>
            <a:fld id="{51BA9411-1A76-4ADC-8EC6-55702F72763E}" type="datetimeFigureOut">
              <a:rPr lang="en-US" smtClean="0"/>
              <a:t>8/5/2022</a:t>
            </a:fld>
            <a:endParaRPr lang="en-US"/>
          </a:p>
        </p:txBody>
      </p:sp>
      <p:sp>
        <p:nvSpPr>
          <p:cNvPr id="4" name="Footer Placeholder 3">
            <a:extLst>
              <a:ext uri="{FF2B5EF4-FFF2-40B4-BE49-F238E27FC236}">
                <a16:creationId xmlns:a16="http://schemas.microsoft.com/office/drawing/2014/main" id="{D71983BD-2328-48E1-B826-01D6EC7DF5B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91FB8D3-1958-4BB0-9A9D-48CF21BEBB2A}"/>
              </a:ext>
            </a:extLst>
          </p:cNvPr>
          <p:cNvSpPr>
            <a:spLocks noGrp="1"/>
          </p:cNvSpPr>
          <p:nvPr>
            <p:ph type="sldNum" sz="quarter" idx="12"/>
          </p:nvPr>
        </p:nvSpPr>
        <p:spPr/>
        <p:txBody>
          <a:bodyPr/>
          <a:lstStyle/>
          <a:p>
            <a:fld id="{C36A0322-779E-434B-A9D6-35437162163C}" type="slidenum">
              <a:rPr lang="en-US" smtClean="0"/>
              <a:t>‹#›</a:t>
            </a:fld>
            <a:endParaRPr lang="en-US"/>
          </a:p>
        </p:txBody>
      </p:sp>
    </p:spTree>
    <p:extLst>
      <p:ext uri="{BB962C8B-B14F-4D97-AF65-F5344CB8AC3E}">
        <p14:creationId xmlns:p14="http://schemas.microsoft.com/office/powerpoint/2010/main" val="2193690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60D81C-D852-4CDD-9984-321F6F535DE8}" type="datetimeFigureOut">
              <a:rPr lang="en-US" smtClean="0"/>
              <a:t>8/5/2022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35584941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60D81C-D852-4CDD-9984-321F6F535DE8}" type="datetimeFigureOut">
              <a:rPr lang="en-US" smtClean="0"/>
              <a:t>8/5/2022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3490624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60D81C-D852-4CDD-9984-321F6F535DE8}" type="datetimeFigureOut">
              <a:rPr lang="en-US" smtClean="0"/>
              <a:t>8/5/2022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41135090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8560D81C-D852-4CDD-9984-321F6F535DE8}" type="datetimeFigureOut">
              <a:rPr lang="en-US" smtClean="0"/>
              <a:t>8/5/2022</a:t>
            </a:fld>
            <a:endParaRPr lang="en-US"/>
          </a:p>
        </p:txBody>
      </p:sp>
      <p:sp>
        <p:nvSpPr>
          <p:cNvPr id="5" name="Footer Placeholder 4"/>
          <p:cNvSpPr>
            <a:spLocks noGrp="1"/>
          </p:cNvSpPr>
          <p:nvPr>
            <p:ph type="ftr" sz="quarter" idx="11"/>
          </p:nvPr>
        </p:nvSpPr>
        <p:spPr>
          <a:xfrm>
            <a:off x="3776135" y="6422854"/>
            <a:ext cx="4279669" cy="365125"/>
          </a:xfrm>
        </p:spPr>
        <p:txBody>
          <a:bodyPr/>
          <a:lstStyle/>
          <a:p>
            <a:endParaRPr lang="en-US"/>
          </a:p>
        </p:txBody>
      </p:sp>
      <p:sp>
        <p:nvSpPr>
          <p:cNvPr id="6" name="Slide Number Placeholder 5"/>
          <p:cNvSpPr>
            <a:spLocks noGrp="1"/>
          </p:cNvSpPr>
          <p:nvPr>
            <p:ph type="sldNum" sz="quarter" idx="12"/>
          </p:nvPr>
        </p:nvSpPr>
        <p:spPr>
          <a:xfrm>
            <a:off x="8073048" y="6422854"/>
            <a:ext cx="879759" cy="365125"/>
          </a:xfrm>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29998208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AF083-3077-4D96-B351-92E0B2FBB8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5091B0-7BAE-4095-8438-60176CC8C3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7D628A-896C-4504-BF0E-90CBB6F498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488C394-C733-4256-AC65-8C86E2D52372}"/>
              </a:ext>
            </a:extLst>
          </p:cNvPr>
          <p:cNvSpPr>
            <a:spLocks noGrp="1"/>
          </p:cNvSpPr>
          <p:nvPr>
            <p:ph type="dt" sz="half" idx="10"/>
          </p:nvPr>
        </p:nvSpPr>
        <p:spPr/>
        <p:txBody>
          <a:bodyPr/>
          <a:lstStyle/>
          <a:p>
            <a:fld id="{51BA9411-1A76-4ADC-8EC6-55702F72763E}" type="datetimeFigureOut">
              <a:rPr lang="en-US" smtClean="0"/>
              <a:t>8/5/2022</a:t>
            </a:fld>
            <a:endParaRPr lang="en-US"/>
          </a:p>
        </p:txBody>
      </p:sp>
      <p:sp>
        <p:nvSpPr>
          <p:cNvPr id="6" name="Footer Placeholder 5">
            <a:extLst>
              <a:ext uri="{FF2B5EF4-FFF2-40B4-BE49-F238E27FC236}">
                <a16:creationId xmlns:a16="http://schemas.microsoft.com/office/drawing/2014/main" id="{FB04B878-71AC-46AA-BAED-5DD50AEF28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54F42C-11B0-475C-A7AF-6A6DE4F7B7CE}"/>
              </a:ext>
            </a:extLst>
          </p:cNvPr>
          <p:cNvSpPr>
            <a:spLocks noGrp="1"/>
          </p:cNvSpPr>
          <p:nvPr>
            <p:ph type="sldNum" sz="quarter" idx="12"/>
          </p:nvPr>
        </p:nvSpPr>
        <p:spPr/>
        <p:txBody>
          <a:bodyPr/>
          <a:lstStyle/>
          <a:p>
            <a:fld id="{C36A0322-779E-434B-A9D6-35437162163C}" type="slidenum">
              <a:rPr lang="en-US" smtClean="0"/>
              <a:t>‹#›</a:t>
            </a:fld>
            <a:endParaRPr lang="en-US"/>
          </a:p>
        </p:txBody>
      </p:sp>
    </p:spTree>
    <p:extLst>
      <p:ext uri="{BB962C8B-B14F-4D97-AF65-F5344CB8AC3E}">
        <p14:creationId xmlns:p14="http://schemas.microsoft.com/office/powerpoint/2010/main" val="1150887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60D81C-D852-4CDD-9984-321F6F535DE8}" type="datetimeFigureOut">
              <a:rPr lang="en-US" smtClean="0"/>
              <a:t>8/5/2022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2096184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60D81C-D852-4CDD-9984-321F6F535DE8}" type="datetimeFigureOut">
              <a:rPr lang="en-US" smtClean="0"/>
              <a:t>8/5/2022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916097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8560D81C-D852-4CDD-9984-321F6F535DE8}" type="datetimeFigureOut">
              <a:rPr lang="en-US" smtClean="0"/>
              <a:t>8/5/2022</a:t>
            </a:fld>
            <a:endParaRPr lang="en-US"/>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09D3ED27-6A63-44AA-9937-611E09F1E056}" type="slidenum">
              <a:rPr lang="en-US" smtClean="0"/>
              <a:t>‹#›</a:t>
            </a:fld>
            <a:endParaRPr lang="en-US"/>
          </a:p>
        </p:txBody>
      </p:sp>
    </p:spTree>
    <p:extLst>
      <p:ext uri="{BB962C8B-B14F-4D97-AF65-F5344CB8AC3E}">
        <p14:creationId xmlns:p14="http://schemas.microsoft.com/office/powerpoint/2010/main" val="97675407"/>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60D81C-D852-4CDD-9984-321F6F535DE8}" type="datetimeFigureOut">
              <a:rPr lang="en-US" smtClean="0"/>
              <a:t>8/5/2022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15341320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60D81C-D852-4CDD-9984-321F6F535DE8}" type="datetimeFigureOut">
              <a:rPr lang="en-US" smtClean="0"/>
              <a:t>8/5/2022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2858777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60D81C-D852-4CDD-9984-321F6F535DE8}" type="datetimeFigureOut">
              <a:rPr lang="en-US" smtClean="0"/>
              <a:t>8/5/2022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3242153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60D81C-D852-4CDD-9984-321F6F535DE8}" type="datetimeFigureOut">
              <a:rPr lang="en-US" smtClean="0"/>
              <a:t>8/5/2022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D3ED27-6A63-44AA-9937-611E09F1E056}" type="slidenum">
              <a:rPr lang="en-US" smtClean="0"/>
              <a:t>‹#›</a:t>
            </a:fld>
            <a:endParaRPr lang="en-US"/>
          </a:p>
        </p:txBody>
      </p:sp>
    </p:spTree>
    <p:extLst>
      <p:ext uri="{BB962C8B-B14F-4D97-AF65-F5344CB8AC3E}">
        <p14:creationId xmlns:p14="http://schemas.microsoft.com/office/powerpoint/2010/main" val="236077346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85255E9-F4FD-4856-8012-7EF14E30321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025BEA-E02C-4D57-B7C4-3AE921EAF4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33B9DA-E264-430B-B820-03670C87EFC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BA9411-1A76-4ADC-8EC6-55702F72763E}" type="datetimeFigureOut">
              <a:rPr lang="en-US" smtClean="0"/>
              <a:t>8/5/2022</a:t>
            </a:fld>
            <a:endParaRPr lang="en-US"/>
          </a:p>
        </p:txBody>
      </p:sp>
      <p:sp>
        <p:nvSpPr>
          <p:cNvPr id="5" name="Footer Placeholder 4">
            <a:extLst>
              <a:ext uri="{FF2B5EF4-FFF2-40B4-BE49-F238E27FC236}">
                <a16:creationId xmlns:a16="http://schemas.microsoft.com/office/drawing/2014/main" id="{F9CF506D-5753-45B4-AA8F-9443B8F605A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17712E-5723-4B0E-93AE-BF73841FD9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6A0322-779E-434B-A9D6-35437162163C}" type="slidenum">
              <a:rPr lang="en-US" smtClean="0"/>
              <a:t>‹#›</a:t>
            </a:fld>
            <a:endParaRPr lang="en-US"/>
          </a:p>
        </p:txBody>
      </p:sp>
    </p:spTree>
    <p:extLst>
      <p:ext uri="{BB962C8B-B14F-4D97-AF65-F5344CB8AC3E}">
        <p14:creationId xmlns:p14="http://schemas.microsoft.com/office/powerpoint/2010/main" val="2905053672"/>
      </p:ext>
    </p:extLst>
  </p:cSld>
  <p:clrMap bg1="lt1" tx1="dk1" bg2="lt2" tx2="dk2" accent1="accent1" accent2="accent2" accent3="accent3" accent4="accent4" accent5="accent5" accent6="accent6" hlink="hlink" folHlink="folHlink"/>
  <p:sldLayoutIdLst>
    <p:sldLayoutId id="2147483654" r:id="rId1"/>
    <p:sldLayoutId id="214748365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8560D81C-D852-4CDD-9984-321F6F535DE8}" type="datetimeFigureOut">
              <a:rPr lang="en-US" smtClean="0"/>
              <a:t>8/5/2022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09D3ED27-6A63-44AA-9937-611E09F1E056}" type="slidenum">
              <a:rPr lang="en-US" smtClean="0"/>
              <a:t>‹#›</a:t>
            </a:fld>
            <a:endParaRPr lang="en-US"/>
          </a:p>
        </p:txBody>
      </p:sp>
    </p:spTree>
    <p:extLst>
      <p:ext uri="{BB962C8B-B14F-4D97-AF65-F5344CB8AC3E}">
        <p14:creationId xmlns:p14="http://schemas.microsoft.com/office/powerpoint/2010/main" val="236115623"/>
      </p:ext>
    </p:extLst>
  </p:cSld>
  <p:clrMap bg1="dk1" tx1="lt1" bg2="dk2"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emf"/><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chart" Target="../charts/chart15.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hyperlink" Target="mailto:tbv@email.unc.edu" TargetMode="External"/><Relationship Id="rId2" Type="http://schemas.openxmlformats.org/officeDocument/2006/relationships/hyperlink" Target="mailto:tvelazquez@pewtrusts.org" TargetMode="External"/><Relationship Id="rId1" Type="http://schemas.openxmlformats.org/officeDocument/2006/relationships/slideLayout" Target="../slideLayouts/slideLayout5.xml"/><Relationship Id="rId4" Type="http://schemas.openxmlformats.org/officeDocument/2006/relationships/hyperlink" Target="mailto:vcunningham@csg.org" TargetMode="Externa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5.tmp"/><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3A2A1-62B8-4A9C-98BC-2E87F2F843F0}"/>
              </a:ext>
            </a:extLst>
          </p:cNvPr>
          <p:cNvSpPr>
            <a:spLocks noGrp="1"/>
          </p:cNvSpPr>
          <p:nvPr>
            <p:ph type="ctrTitle"/>
          </p:nvPr>
        </p:nvSpPr>
        <p:spPr>
          <a:xfrm>
            <a:off x="360217" y="1628608"/>
            <a:ext cx="11471565" cy="1739347"/>
          </a:xfrm>
        </p:spPr>
        <p:txBody>
          <a:bodyPr>
            <a:normAutofit/>
          </a:bodyPr>
          <a:lstStyle/>
          <a:p>
            <a:pPr>
              <a:lnSpc>
                <a:spcPct val="114000"/>
              </a:lnSpc>
            </a:pPr>
            <a:r>
              <a:rPr lang="en-US" sz="3200" b="0" i="0" u="none" strike="noStrike" baseline="0" dirty="0">
                <a:solidFill>
                  <a:srgbClr val="0774A6"/>
                </a:solidFill>
                <a:latin typeface="Minion Pro"/>
              </a:rPr>
              <a:t>Probation Supervision of People Who Have a Mental Illness: Research &amp; Policy Implications	</a:t>
            </a:r>
          </a:p>
        </p:txBody>
      </p:sp>
      <p:sp>
        <p:nvSpPr>
          <p:cNvPr id="3" name="Subtitle 2">
            <a:extLst>
              <a:ext uri="{FF2B5EF4-FFF2-40B4-BE49-F238E27FC236}">
                <a16:creationId xmlns:a16="http://schemas.microsoft.com/office/drawing/2014/main" id="{9FF7D00C-7F5D-4B8E-BA79-E1EA11B428D9}"/>
              </a:ext>
            </a:extLst>
          </p:cNvPr>
          <p:cNvSpPr>
            <a:spLocks noGrp="1"/>
          </p:cNvSpPr>
          <p:nvPr>
            <p:ph type="subTitle" idx="1"/>
          </p:nvPr>
        </p:nvSpPr>
        <p:spPr>
          <a:xfrm>
            <a:off x="1601002" y="3490047"/>
            <a:ext cx="9144000" cy="2024170"/>
          </a:xfrm>
        </p:spPr>
        <p:txBody>
          <a:bodyPr>
            <a:noAutofit/>
          </a:bodyPr>
          <a:lstStyle/>
          <a:p>
            <a:pPr>
              <a:spcBef>
                <a:spcPts val="0"/>
              </a:spcBef>
              <a:spcAft>
                <a:spcPts val="600"/>
              </a:spcAft>
              <a:defRPr/>
            </a:pPr>
            <a:r>
              <a:rPr kumimoji="0" lang="en-US" b="0" i="0" u="none" strike="noStrike" kern="1200" cap="none" spc="0" normalizeH="0" baseline="0" noProof="0" dirty="0">
                <a:ln>
                  <a:noFill/>
                </a:ln>
                <a:solidFill>
                  <a:srgbClr val="0774A6"/>
                </a:solidFill>
                <a:effectLst/>
                <a:uLnTx/>
                <a:uFillTx/>
                <a:latin typeface="Calibri" panose="020F0502020204030204"/>
                <a:ea typeface="+mn-ea"/>
                <a:cs typeface="+mn-cs"/>
              </a:rPr>
              <a:t>Tonya VanDeinse, University of North Carolina at Chapel Hill</a:t>
            </a:r>
          </a:p>
          <a:p>
            <a:pPr>
              <a:spcBef>
                <a:spcPts val="0"/>
              </a:spcBef>
              <a:spcAft>
                <a:spcPts val="600"/>
              </a:spcAft>
              <a:defRPr/>
            </a:pPr>
            <a:r>
              <a:rPr lang="en-US" dirty="0">
                <a:solidFill>
                  <a:srgbClr val="0774A6"/>
                </a:solidFill>
                <a:latin typeface="Calibri" panose="020F0502020204030204"/>
              </a:rPr>
              <a:t>Veronica Cunningham, American Probation and Parole Association</a:t>
            </a:r>
          </a:p>
          <a:p>
            <a:pPr>
              <a:spcBef>
                <a:spcPts val="0"/>
              </a:spcBef>
              <a:spcAft>
                <a:spcPts val="600"/>
              </a:spcAft>
              <a:defRPr/>
            </a:pPr>
            <a:r>
              <a:rPr kumimoji="0" lang="en-US" b="0" u="none" strike="noStrike" kern="1200" cap="none" spc="0" normalizeH="0" baseline="0" noProof="0" dirty="0">
                <a:ln>
                  <a:noFill/>
                </a:ln>
                <a:solidFill>
                  <a:srgbClr val="0774A6"/>
                </a:solidFill>
                <a:effectLst/>
                <a:uLnTx/>
                <a:uFillTx/>
                <a:latin typeface="Calibri" panose="020F0502020204030204"/>
                <a:ea typeface="+mn-ea"/>
                <a:cs typeface="+mn-cs"/>
              </a:rPr>
              <a:t>Tracy Velázquez, Pew Charitable Trusts</a:t>
            </a:r>
          </a:p>
          <a:p>
            <a:pPr>
              <a:spcBef>
                <a:spcPts val="0"/>
              </a:spcBef>
              <a:spcAft>
                <a:spcPts val="600"/>
              </a:spcAft>
              <a:defRPr/>
            </a:pPr>
            <a:endParaRPr kumimoji="0" lang="en-US" b="0" u="none" strike="noStrike" kern="1200" cap="none" spc="0" normalizeH="0" baseline="0" noProof="0" dirty="0">
              <a:ln>
                <a:noFill/>
              </a:ln>
              <a:solidFill>
                <a:srgbClr val="0774A6"/>
              </a:solidFill>
              <a:effectLst/>
              <a:uLnTx/>
              <a:uFillTx/>
              <a:latin typeface="Calibri" panose="020F0502020204030204"/>
              <a:ea typeface="+mn-ea"/>
              <a:cs typeface="+mn-cs"/>
            </a:endParaRPr>
          </a:p>
          <a:p>
            <a:pPr>
              <a:spcBef>
                <a:spcPts val="0"/>
              </a:spcBef>
              <a:spcAft>
                <a:spcPts val="600"/>
              </a:spcAft>
              <a:defRPr/>
            </a:pPr>
            <a:r>
              <a:rPr kumimoji="0" lang="en-US" b="0" u="none" strike="noStrike" kern="1200" cap="none" spc="0" normalizeH="0" baseline="0" noProof="0" dirty="0">
                <a:ln>
                  <a:noFill/>
                </a:ln>
                <a:solidFill>
                  <a:srgbClr val="0774A6"/>
                </a:solidFill>
                <a:effectLst/>
                <a:uLnTx/>
                <a:uFillTx/>
                <a:latin typeface="Calibri" panose="020F0502020204030204"/>
                <a:ea typeface="+mn-ea"/>
                <a:cs typeface="+mn-cs"/>
              </a:rPr>
              <a:t>August 2022</a:t>
            </a:r>
          </a:p>
          <a:p>
            <a:pPr>
              <a:spcBef>
                <a:spcPts val="0"/>
              </a:spcBef>
              <a:spcAft>
                <a:spcPts val="600"/>
              </a:spcAft>
              <a:defRPr/>
            </a:pPr>
            <a:r>
              <a:rPr lang="en-US" dirty="0">
                <a:solidFill>
                  <a:srgbClr val="0774A6"/>
                </a:solidFill>
                <a:latin typeface="Calibri" panose="020F0502020204030204"/>
              </a:rPr>
              <a:t>National Association of Sentencing Commissions</a:t>
            </a:r>
            <a:endParaRPr kumimoji="0" lang="en-US" b="0" u="none" strike="noStrike" kern="1200" cap="none" spc="0" normalizeH="0" baseline="0" noProof="0" dirty="0">
              <a:ln>
                <a:noFill/>
              </a:ln>
              <a:solidFill>
                <a:srgbClr val="0774A6"/>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BFB93B94-8F2B-4B02-A268-5185DC928C8F}"/>
              </a:ext>
            </a:extLst>
          </p:cNvPr>
          <p:cNvPicPr>
            <a:picLocks noChangeAspect="1"/>
          </p:cNvPicPr>
          <p:nvPr/>
        </p:nvPicPr>
        <p:blipFill>
          <a:blip r:embed="rId2"/>
          <a:stretch>
            <a:fillRect/>
          </a:stretch>
        </p:blipFill>
        <p:spPr>
          <a:xfrm>
            <a:off x="223731" y="289529"/>
            <a:ext cx="4419390" cy="713323"/>
          </a:xfrm>
          <a:prstGeom prst="rect">
            <a:avLst/>
          </a:prstGeom>
        </p:spPr>
      </p:pic>
      <p:pic>
        <p:nvPicPr>
          <p:cNvPr id="7" name="Picture 6" descr="Graphical user interface, application&#10;&#10;Description automatically generated">
            <a:extLst>
              <a:ext uri="{FF2B5EF4-FFF2-40B4-BE49-F238E27FC236}">
                <a16:creationId xmlns:a16="http://schemas.microsoft.com/office/drawing/2014/main" id="{F5D1CBAF-E9BF-40BC-BB1E-A853D714EE04}"/>
              </a:ext>
            </a:extLst>
          </p:cNvPr>
          <p:cNvPicPr>
            <a:picLocks noChangeAspect="1"/>
          </p:cNvPicPr>
          <p:nvPr/>
        </p:nvPicPr>
        <p:blipFill rotWithShape="1">
          <a:blip r:embed="rId3"/>
          <a:srcRect t="89498" r="64384" b="2101"/>
          <a:stretch/>
        </p:blipFill>
        <p:spPr>
          <a:xfrm>
            <a:off x="6414083" y="199445"/>
            <a:ext cx="5777917" cy="1022250"/>
          </a:xfrm>
          <a:prstGeom prst="rect">
            <a:avLst/>
          </a:prstGeom>
        </p:spPr>
      </p:pic>
      <p:pic>
        <p:nvPicPr>
          <p:cNvPr id="1026" name="Picture 2" descr="APPA Logo regular">
            <a:extLst>
              <a:ext uri="{FF2B5EF4-FFF2-40B4-BE49-F238E27FC236}">
                <a16:creationId xmlns:a16="http://schemas.microsoft.com/office/drawing/2014/main" id="{1534267E-D0CE-4FAA-B229-0CDFB6FBB76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2803" y="5735637"/>
            <a:ext cx="5019675" cy="95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77099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bg>
      <p:bgPr>
        <a:solidFill>
          <a:srgbClr val="0774A6"/>
        </a:solidFill>
        <a:effectLst/>
      </p:bgPr>
    </p:bg>
    <p:spTree>
      <p:nvGrpSpPr>
        <p:cNvPr id="1" name=""/>
        <p:cNvGrpSpPr/>
        <p:nvPr/>
      </p:nvGrpSpPr>
      <p:grpSpPr>
        <a:xfrm>
          <a:off x="0" y="0"/>
          <a:ext cx="0" cy="0"/>
          <a:chOff x="0" y="0"/>
          <a:chExt cx="0" cy="0"/>
        </a:xfrm>
      </p:grpSpPr>
      <p:graphicFrame>
        <p:nvGraphicFramePr>
          <p:cNvPr id="4" name="Chart 3">
            <a:extLst>
              <a:ext uri="{FF2B5EF4-FFF2-40B4-BE49-F238E27FC236}">
                <a16:creationId xmlns:a16="http://schemas.microsoft.com/office/drawing/2014/main" id="{801C76EA-6DDE-4214-B28E-51FCF1BEDA71}"/>
              </a:ext>
            </a:extLst>
          </p:cNvPr>
          <p:cNvGraphicFramePr>
            <a:graphicFrameLocks/>
          </p:cNvGraphicFramePr>
          <p:nvPr>
            <p:extLst>
              <p:ext uri="{D42A27DB-BD31-4B8C-83A1-F6EECF244321}">
                <p14:modId xmlns:p14="http://schemas.microsoft.com/office/powerpoint/2010/main" val="2359880504"/>
              </p:ext>
            </p:extLst>
          </p:nvPr>
        </p:nvGraphicFramePr>
        <p:xfrm>
          <a:off x="1139766" y="1487977"/>
          <a:ext cx="10333547" cy="5074747"/>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C512E565-4509-453A-BFD8-7255A072A050}"/>
              </a:ext>
            </a:extLst>
          </p:cNvPr>
          <p:cNvSpPr>
            <a:spLocks noGrp="1"/>
          </p:cNvSpPr>
          <p:nvPr>
            <p:ph type="title"/>
          </p:nvPr>
        </p:nvSpPr>
        <p:spPr>
          <a:xfrm>
            <a:off x="1139767" y="610205"/>
            <a:ext cx="10515600" cy="657341"/>
          </a:xfrm>
        </p:spPr>
        <p:txBody>
          <a:bodyPr>
            <a:noAutofit/>
          </a:bodyPr>
          <a:lstStyle/>
          <a:p>
            <a:r>
              <a:rPr lang="en-US" sz="2800" b="1" dirty="0">
                <a:solidFill>
                  <a:schemeClr val="accent4">
                    <a:lumMod val="20000"/>
                    <a:lumOff val="80000"/>
                  </a:schemeClr>
                </a:solidFill>
              </a:rPr>
              <a:t>Adults on probation in the past year were twice as likely to have a serious or moderate mental illness (SMMI) as those in the general population.</a:t>
            </a:r>
            <a:br>
              <a:rPr lang="en-US" sz="2400" dirty="0">
                <a:solidFill>
                  <a:schemeClr val="bg1"/>
                </a:solidFill>
              </a:rPr>
            </a:br>
            <a:endParaRPr lang="en-US" sz="2400" dirty="0">
              <a:solidFill>
                <a:schemeClr val="bg1"/>
              </a:solidFill>
            </a:endParaRPr>
          </a:p>
        </p:txBody>
      </p:sp>
      <p:sp>
        <p:nvSpPr>
          <p:cNvPr id="6" name="TextBox 5">
            <a:extLst>
              <a:ext uri="{FF2B5EF4-FFF2-40B4-BE49-F238E27FC236}">
                <a16:creationId xmlns:a16="http://schemas.microsoft.com/office/drawing/2014/main" id="{211FC216-5B8F-418B-A863-B9BD0D35AE11}"/>
              </a:ext>
            </a:extLst>
          </p:cNvPr>
          <p:cNvSpPr txBox="1"/>
          <p:nvPr/>
        </p:nvSpPr>
        <p:spPr>
          <a:xfrm>
            <a:off x="2096589" y="1500601"/>
            <a:ext cx="8285661" cy="830997"/>
          </a:xfrm>
          <a:prstGeom prst="rect">
            <a:avLst/>
          </a:prstGeom>
          <a:solidFill>
            <a:schemeClr val="bg1"/>
          </a:solidFill>
        </p:spPr>
        <p:txBody>
          <a:bodyPr wrap="square" rtlCol="0">
            <a:spAutoFit/>
          </a:bodyPr>
          <a:lstStyle/>
          <a:p>
            <a:r>
              <a:rPr lang="en-US" sz="2400" dirty="0"/>
              <a:t>Adults with SMMI on probation are more likely to have a co-occurring disorder (COD) than those not on probation</a:t>
            </a:r>
          </a:p>
        </p:txBody>
      </p:sp>
      <p:sp>
        <p:nvSpPr>
          <p:cNvPr id="7" name="TextBox 6">
            <a:extLst>
              <a:ext uri="{FF2B5EF4-FFF2-40B4-BE49-F238E27FC236}">
                <a16:creationId xmlns:a16="http://schemas.microsoft.com/office/drawing/2014/main" id="{0A4D9E09-3AFB-42EE-858E-23410181F41E}"/>
              </a:ext>
            </a:extLst>
          </p:cNvPr>
          <p:cNvSpPr txBox="1"/>
          <p:nvPr/>
        </p:nvSpPr>
        <p:spPr>
          <a:xfrm>
            <a:off x="3621975" y="3834506"/>
            <a:ext cx="789709" cy="400110"/>
          </a:xfrm>
          <a:prstGeom prst="rect">
            <a:avLst/>
          </a:prstGeom>
          <a:noFill/>
        </p:spPr>
        <p:txBody>
          <a:bodyPr wrap="square" rtlCol="0">
            <a:spAutoFit/>
          </a:bodyPr>
          <a:lstStyle/>
          <a:p>
            <a:r>
              <a:rPr lang="en-US" sz="2000" b="1" dirty="0"/>
              <a:t>10%</a:t>
            </a:r>
          </a:p>
        </p:txBody>
      </p:sp>
      <p:sp>
        <p:nvSpPr>
          <p:cNvPr id="8" name="TextBox 7">
            <a:extLst>
              <a:ext uri="{FF2B5EF4-FFF2-40B4-BE49-F238E27FC236}">
                <a16:creationId xmlns:a16="http://schemas.microsoft.com/office/drawing/2014/main" id="{CDA90FBA-FD1A-4E37-8F37-3F6DB8ED8961}"/>
              </a:ext>
            </a:extLst>
          </p:cNvPr>
          <p:cNvSpPr txBox="1"/>
          <p:nvPr/>
        </p:nvSpPr>
        <p:spPr>
          <a:xfrm>
            <a:off x="8029170" y="2258724"/>
            <a:ext cx="789709" cy="400110"/>
          </a:xfrm>
          <a:prstGeom prst="rect">
            <a:avLst/>
          </a:prstGeom>
          <a:noFill/>
        </p:spPr>
        <p:txBody>
          <a:bodyPr wrap="square" rtlCol="0">
            <a:spAutoFit/>
          </a:bodyPr>
          <a:lstStyle/>
          <a:p>
            <a:r>
              <a:rPr lang="en-US" sz="2000" b="1" dirty="0"/>
              <a:t>22%</a:t>
            </a:r>
          </a:p>
        </p:txBody>
      </p:sp>
    </p:spTree>
    <p:extLst>
      <p:ext uri="{BB962C8B-B14F-4D97-AF65-F5344CB8AC3E}">
        <p14:creationId xmlns:p14="http://schemas.microsoft.com/office/powerpoint/2010/main" val="613021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92024E-B66D-4C60-A37D-A870973B2422}"/>
              </a:ext>
            </a:extLst>
          </p:cNvPr>
          <p:cNvSpPr>
            <a:spLocks noGrp="1"/>
          </p:cNvSpPr>
          <p:nvPr>
            <p:ph type="title"/>
          </p:nvPr>
        </p:nvSpPr>
        <p:spPr>
          <a:xfrm>
            <a:off x="838200" y="365125"/>
            <a:ext cx="10515600" cy="702951"/>
          </a:xfrm>
        </p:spPr>
        <p:txBody>
          <a:bodyPr>
            <a:normAutofit/>
          </a:bodyPr>
          <a:lstStyle/>
          <a:p>
            <a:r>
              <a:rPr lang="en-US" sz="4000" b="1" dirty="0">
                <a:solidFill>
                  <a:schemeClr val="accent4">
                    <a:lumMod val="20000"/>
                    <a:lumOff val="80000"/>
                  </a:schemeClr>
                </a:solidFill>
              </a:rPr>
              <a:t>1 in 3 women on probation had SMMI</a:t>
            </a:r>
          </a:p>
        </p:txBody>
      </p:sp>
      <p:graphicFrame>
        <p:nvGraphicFramePr>
          <p:cNvPr id="3" name="Chart 2">
            <a:extLst>
              <a:ext uri="{FF2B5EF4-FFF2-40B4-BE49-F238E27FC236}">
                <a16:creationId xmlns:a16="http://schemas.microsoft.com/office/drawing/2014/main" id="{76E1E074-6215-453C-9E52-BD8E8C948FB7}"/>
              </a:ext>
            </a:extLst>
          </p:cNvPr>
          <p:cNvGraphicFramePr>
            <a:graphicFrameLocks/>
          </p:cNvGraphicFramePr>
          <p:nvPr>
            <p:extLst>
              <p:ext uri="{D42A27DB-BD31-4B8C-83A1-F6EECF244321}">
                <p14:modId xmlns:p14="http://schemas.microsoft.com/office/powerpoint/2010/main" val="1222704551"/>
              </p:ext>
            </p:extLst>
          </p:nvPr>
        </p:nvGraphicFramePr>
        <p:xfrm>
          <a:off x="697865" y="1015693"/>
          <a:ext cx="10398760" cy="527080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1">
            <a:extLst>
              <a:ext uri="{FF2B5EF4-FFF2-40B4-BE49-F238E27FC236}">
                <a16:creationId xmlns:a16="http://schemas.microsoft.com/office/drawing/2014/main" id="{74DA04AD-CBEB-4BBC-88ED-F1857D3A9DC6}"/>
              </a:ext>
            </a:extLst>
          </p:cNvPr>
          <p:cNvSpPr txBox="1"/>
          <p:nvPr/>
        </p:nvSpPr>
        <p:spPr>
          <a:xfrm>
            <a:off x="4279900" y="3295650"/>
            <a:ext cx="1003299" cy="2667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dirty="0"/>
              <a:t>12%</a:t>
            </a:r>
          </a:p>
        </p:txBody>
      </p:sp>
      <p:sp>
        <p:nvSpPr>
          <p:cNvPr id="6" name="TextBox 1">
            <a:extLst>
              <a:ext uri="{FF2B5EF4-FFF2-40B4-BE49-F238E27FC236}">
                <a16:creationId xmlns:a16="http://schemas.microsoft.com/office/drawing/2014/main" id="{74DA04AD-CBEB-4BBC-88ED-F1857D3A9DC6}"/>
              </a:ext>
            </a:extLst>
          </p:cNvPr>
          <p:cNvSpPr txBox="1"/>
          <p:nvPr/>
        </p:nvSpPr>
        <p:spPr>
          <a:xfrm>
            <a:off x="8039834" y="2817224"/>
            <a:ext cx="811821" cy="431373"/>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2400" b="1" dirty="0"/>
              <a:t>17%</a:t>
            </a:r>
          </a:p>
        </p:txBody>
      </p:sp>
      <p:sp>
        <p:nvSpPr>
          <p:cNvPr id="7" name="TextBox 1">
            <a:extLst>
              <a:ext uri="{FF2B5EF4-FFF2-40B4-BE49-F238E27FC236}">
                <a16:creationId xmlns:a16="http://schemas.microsoft.com/office/drawing/2014/main" id="{74DA04AD-CBEB-4BBC-88ED-F1857D3A9DC6}"/>
              </a:ext>
            </a:extLst>
          </p:cNvPr>
          <p:cNvSpPr txBox="1"/>
          <p:nvPr/>
        </p:nvSpPr>
        <p:spPr>
          <a:xfrm>
            <a:off x="9817100" y="3812473"/>
            <a:ext cx="673099" cy="60960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2400" b="1" dirty="0"/>
              <a:t>7%</a:t>
            </a:r>
          </a:p>
        </p:txBody>
      </p:sp>
      <p:sp>
        <p:nvSpPr>
          <p:cNvPr id="8" name="TextBox 7">
            <a:extLst>
              <a:ext uri="{FF2B5EF4-FFF2-40B4-BE49-F238E27FC236}">
                <a16:creationId xmlns:a16="http://schemas.microsoft.com/office/drawing/2014/main" id="{9983195A-99A0-4C9D-8DE0-D82F1A78FE5F}"/>
              </a:ext>
            </a:extLst>
          </p:cNvPr>
          <p:cNvSpPr txBox="1"/>
          <p:nvPr/>
        </p:nvSpPr>
        <p:spPr>
          <a:xfrm>
            <a:off x="3569960" y="1357317"/>
            <a:ext cx="7403901" cy="1200329"/>
          </a:xfrm>
          <a:prstGeom prst="rect">
            <a:avLst/>
          </a:prstGeom>
          <a:solidFill>
            <a:schemeClr val="accent1">
              <a:lumMod val="20000"/>
              <a:lumOff val="80000"/>
            </a:schemeClr>
          </a:solidFill>
        </p:spPr>
        <p:txBody>
          <a:bodyPr wrap="square">
            <a:spAutoFit/>
          </a:bodyPr>
          <a:lstStyle/>
          <a:p>
            <a:pPr>
              <a:defRPr sz="1100" b="0" i="0" u="none" strike="noStrike" kern="1200" spc="0" baseline="0">
                <a:solidFill>
                  <a:prstClr val="black">
                    <a:lumMod val="65000"/>
                    <a:lumOff val="35000"/>
                  </a:prstClr>
                </a:solidFill>
                <a:latin typeface="+mn-lt"/>
                <a:ea typeface="+mn-ea"/>
                <a:cs typeface="+mn-cs"/>
              </a:defRPr>
            </a:pPr>
            <a:r>
              <a:rPr lang="en-US" sz="2400" baseline="0" dirty="0"/>
              <a:t>This is almost 3x the % of women </a:t>
            </a:r>
            <a:r>
              <a:rPr lang="en-US" sz="2400" dirty="0"/>
              <a:t>not on probation with SMMI and twice as many as men on probation; almost half had co-occurring SUD</a:t>
            </a:r>
          </a:p>
        </p:txBody>
      </p:sp>
    </p:spTree>
    <p:extLst>
      <p:ext uri="{BB962C8B-B14F-4D97-AF65-F5344CB8AC3E}">
        <p14:creationId xmlns:p14="http://schemas.microsoft.com/office/powerpoint/2010/main" val="153010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81A6AA-91A0-4F5D-8661-7F9C887FA5E8}"/>
              </a:ext>
            </a:extLst>
          </p:cNvPr>
          <p:cNvSpPr>
            <a:spLocks noGrp="1"/>
          </p:cNvSpPr>
          <p:nvPr>
            <p:ph type="title"/>
          </p:nvPr>
        </p:nvSpPr>
        <p:spPr/>
        <p:txBody>
          <a:bodyPr/>
          <a:lstStyle/>
          <a:p>
            <a:r>
              <a:rPr lang="en-US" sz="4400" dirty="0"/>
              <a:t>Challenges of Supervising People with Mental Illnesses on Probation</a:t>
            </a:r>
          </a:p>
        </p:txBody>
      </p:sp>
    </p:spTree>
    <p:extLst>
      <p:ext uri="{BB962C8B-B14F-4D97-AF65-F5344CB8AC3E}">
        <p14:creationId xmlns:p14="http://schemas.microsoft.com/office/powerpoint/2010/main" val="28169967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D6D69-95BC-42E0-87A9-252440B843CB}"/>
              </a:ext>
            </a:extLst>
          </p:cNvPr>
          <p:cNvSpPr>
            <a:spLocks noGrp="1"/>
          </p:cNvSpPr>
          <p:nvPr>
            <p:ph type="title"/>
          </p:nvPr>
        </p:nvSpPr>
        <p:spPr>
          <a:xfrm>
            <a:off x="1209989" y="365283"/>
            <a:ext cx="10515600" cy="1325563"/>
          </a:xfrm>
        </p:spPr>
        <p:txBody>
          <a:bodyPr>
            <a:noAutofit/>
          </a:bodyPr>
          <a:lstStyle/>
          <a:p>
            <a:r>
              <a:rPr lang="en-US" sz="3200" dirty="0">
                <a:solidFill>
                  <a:schemeClr val="accent4">
                    <a:lumMod val="20000"/>
                    <a:lumOff val="80000"/>
                  </a:schemeClr>
                </a:solidFill>
              </a:rPr>
              <a:t>Treatment: only 1 in 3 adults on probation with co-occurring disorders received past-year treatment for both MH and SUD.</a:t>
            </a:r>
          </a:p>
        </p:txBody>
      </p:sp>
      <p:graphicFrame>
        <p:nvGraphicFramePr>
          <p:cNvPr id="3" name="Chart 2">
            <a:extLst>
              <a:ext uri="{FF2B5EF4-FFF2-40B4-BE49-F238E27FC236}">
                <a16:creationId xmlns:a16="http://schemas.microsoft.com/office/drawing/2014/main" id="{B7DDC07B-B9D5-4E4E-AE14-1F0A5F46A9DB}"/>
              </a:ext>
            </a:extLst>
          </p:cNvPr>
          <p:cNvGraphicFramePr>
            <a:graphicFrameLocks/>
          </p:cNvGraphicFramePr>
          <p:nvPr>
            <p:extLst>
              <p:ext uri="{D42A27DB-BD31-4B8C-83A1-F6EECF244321}">
                <p14:modId xmlns:p14="http://schemas.microsoft.com/office/powerpoint/2010/main" val="4051450980"/>
              </p:ext>
            </p:extLst>
          </p:nvPr>
        </p:nvGraphicFramePr>
        <p:xfrm>
          <a:off x="1136997" y="1669415"/>
          <a:ext cx="9712960" cy="416052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a:extLst>
              <a:ext uri="{FF2B5EF4-FFF2-40B4-BE49-F238E27FC236}">
                <a16:creationId xmlns:a16="http://schemas.microsoft.com/office/drawing/2014/main" id="{64DB5E57-D06E-4FF1-A006-020375D6D9DE}"/>
              </a:ext>
            </a:extLst>
          </p:cNvPr>
          <p:cNvSpPr txBox="1"/>
          <p:nvPr/>
        </p:nvSpPr>
        <p:spPr>
          <a:xfrm>
            <a:off x="4114541" y="1950201"/>
            <a:ext cx="4323139" cy="954107"/>
          </a:xfrm>
          <a:prstGeom prst="rect">
            <a:avLst/>
          </a:prstGeom>
          <a:solidFill>
            <a:schemeClr val="accent1">
              <a:lumMod val="20000"/>
              <a:lumOff val="80000"/>
            </a:schemeClr>
          </a:solidFill>
        </p:spPr>
        <p:txBody>
          <a:bodyPr wrap="square">
            <a:spAutoFit/>
          </a:bodyPr>
          <a:lstStyle/>
          <a:p>
            <a:pPr rtl="0">
              <a:defRPr sz="1100" b="0" i="0" u="none" strike="noStrike" kern="1200" spc="0" baseline="0">
                <a:solidFill>
                  <a:prstClr val="black">
                    <a:lumMod val="65000"/>
                    <a:lumOff val="35000"/>
                  </a:prstClr>
                </a:solidFill>
                <a:latin typeface="+mn-lt"/>
                <a:ea typeface="+mn-ea"/>
                <a:cs typeface="+mn-cs"/>
              </a:defRPr>
            </a:pPr>
            <a:r>
              <a:rPr lang="en-US" sz="2800" baseline="0" dirty="0"/>
              <a:t>2 in 5 received either MH or SU treatment but not both</a:t>
            </a:r>
            <a:endParaRPr lang="en-US" sz="2800" dirty="0"/>
          </a:p>
        </p:txBody>
      </p:sp>
      <p:sp>
        <p:nvSpPr>
          <p:cNvPr id="5" name="TextBox 4">
            <a:extLst>
              <a:ext uri="{FF2B5EF4-FFF2-40B4-BE49-F238E27FC236}">
                <a16:creationId xmlns:a16="http://schemas.microsoft.com/office/drawing/2014/main" id="{EDABD088-BE8C-4816-B36F-BDEDC6D52992}"/>
              </a:ext>
            </a:extLst>
          </p:cNvPr>
          <p:cNvSpPr txBox="1"/>
          <p:nvPr/>
        </p:nvSpPr>
        <p:spPr>
          <a:xfrm>
            <a:off x="1136997" y="5829935"/>
            <a:ext cx="9712960" cy="830997"/>
          </a:xfrm>
          <a:prstGeom prst="rect">
            <a:avLst/>
          </a:prstGeom>
          <a:solidFill>
            <a:schemeClr val="bg1"/>
          </a:solidFill>
        </p:spPr>
        <p:txBody>
          <a:bodyPr wrap="square" rtlCol="0">
            <a:spAutoFit/>
          </a:bodyPr>
          <a:lstStyle/>
          <a:p>
            <a:pPr algn="ctr"/>
            <a:r>
              <a:rPr lang="en-US" sz="2400" dirty="0"/>
              <a:t>Adults on probation with co-occurring mental health &amp; </a:t>
            </a:r>
          </a:p>
          <a:p>
            <a:pPr algn="ctr"/>
            <a:r>
              <a:rPr lang="en-US" sz="2400" dirty="0"/>
              <a:t>substance use disorders</a:t>
            </a:r>
          </a:p>
        </p:txBody>
      </p:sp>
    </p:spTree>
    <p:extLst>
      <p:ext uri="{BB962C8B-B14F-4D97-AF65-F5344CB8AC3E}">
        <p14:creationId xmlns:p14="http://schemas.microsoft.com/office/powerpoint/2010/main" val="751417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812F7B-6A59-4796-AB0D-7AF752C9CBF0}"/>
              </a:ext>
            </a:extLst>
          </p:cNvPr>
          <p:cNvSpPr>
            <a:spLocks noGrp="1"/>
          </p:cNvSpPr>
          <p:nvPr>
            <p:ph type="title"/>
          </p:nvPr>
        </p:nvSpPr>
        <p:spPr>
          <a:xfrm>
            <a:off x="1102360" y="273685"/>
            <a:ext cx="10515600" cy="1016635"/>
          </a:xfrm>
        </p:spPr>
        <p:txBody>
          <a:bodyPr>
            <a:noAutofit/>
          </a:bodyPr>
          <a:lstStyle/>
          <a:p>
            <a:r>
              <a:rPr lang="en-US" sz="2800" dirty="0">
                <a:solidFill>
                  <a:schemeClr val="accent4">
                    <a:lumMod val="20000"/>
                    <a:lumOff val="80000"/>
                  </a:schemeClr>
                </a:solidFill>
              </a:rPr>
              <a:t>Adults on probation with SMMI alone or co-occurring with SUD are more likely to be arrested in past year than those w/no BH issues</a:t>
            </a:r>
          </a:p>
        </p:txBody>
      </p:sp>
      <p:graphicFrame>
        <p:nvGraphicFramePr>
          <p:cNvPr id="3" name="Chart 2">
            <a:extLst>
              <a:ext uri="{FF2B5EF4-FFF2-40B4-BE49-F238E27FC236}">
                <a16:creationId xmlns:a16="http://schemas.microsoft.com/office/drawing/2014/main" id="{6B87F7C5-4C94-4D70-AD49-840D3D8DFB15}"/>
              </a:ext>
            </a:extLst>
          </p:cNvPr>
          <p:cNvGraphicFramePr>
            <a:graphicFrameLocks/>
          </p:cNvGraphicFramePr>
          <p:nvPr>
            <p:extLst>
              <p:ext uri="{D42A27DB-BD31-4B8C-83A1-F6EECF244321}">
                <p14:modId xmlns:p14="http://schemas.microsoft.com/office/powerpoint/2010/main" val="4091234133"/>
              </p:ext>
            </p:extLst>
          </p:nvPr>
        </p:nvGraphicFramePr>
        <p:xfrm>
          <a:off x="808644" y="2306955"/>
          <a:ext cx="10574712" cy="4393103"/>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6A5DE401-B526-46DB-91FC-49726C5B1F58}"/>
              </a:ext>
            </a:extLst>
          </p:cNvPr>
          <p:cNvSpPr txBox="1"/>
          <p:nvPr/>
        </p:nvSpPr>
        <p:spPr>
          <a:xfrm>
            <a:off x="808644" y="1537742"/>
            <a:ext cx="10574712" cy="769441"/>
          </a:xfrm>
          <a:prstGeom prst="rect">
            <a:avLst/>
          </a:prstGeom>
          <a:solidFill>
            <a:schemeClr val="bg1"/>
          </a:solidFill>
        </p:spPr>
        <p:txBody>
          <a:bodyPr wrap="square" rtlCol="0">
            <a:spAutoFit/>
          </a:bodyPr>
          <a:lstStyle/>
          <a:p>
            <a:r>
              <a:rPr lang="en-US" sz="2200" dirty="0"/>
              <a:t>Adults on probation with COD were four times as likely as those without BH issues to be arrested two or more times, and twice as likely as those with SMMI alone</a:t>
            </a:r>
          </a:p>
        </p:txBody>
      </p:sp>
    </p:spTree>
    <p:extLst>
      <p:ext uri="{BB962C8B-B14F-4D97-AF65-F5344CB8AC3E}">
        <p14:creationId xmlns:p14="http://schemas.microsoft.com/office/powerpoint/2010/main" val="42922906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19"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EB94A60-E1E6-4683-8F74-776B63908048}"/>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2300" kern="1200" dirty="0">
                <a:solidFill>
                  <a:schemeClr val="accent4">
                    <a:lumMod val="20000"/>
                    <a:lumOff val="80000"/>
                  </a:schemeClr>
                </a:solidFill>
                <a:latin typeface="+mj-lt"/>
                <a:ea typeface="+mj-ea"/>
                <a:cs typeface="+mj-cs"/>
              </a:rPr>
              <a:t>Most serious arrest charge of adults on probation with SMMI (alone or with COD) was most often a drug-related offense</a:t>
            </a:r>
          </a:p>
        </p:txBody>
      </p:sp>
      <p:graphicFrame>
        <p:nvGraphicFramePr>
          <p:cNvPr id="4" name="Chart 3">
            <a:extLst>
              <a:ext uri="{FF2B5EF4-FFF2-40B4-BE49-F238E27FC236}">
                <a16:creationId xmlns:a16="http://schemas.microsoft.com/office/drawing/2014/main" id="{1F130170-DD20-4626-A85E-7F8FCEA0E0EA}"/>
              </a:ext>
            </a:extLst>
          </p:cNvPr>
          <p:cNvGraphicFramePr>
            <a:graphicFrameLocks/>
          </p:cNvGraphicFramePr>
          <p:nvPr>
            <p:extLst>
              <p:ext uri="{D42A27DB-BD31-4B8C-83A1-F6EECF244321}">
                <p14:modId xmlns:p14="http://schemas.microsoft.com/office/powerpoint/2010/main" val="1769072591"/>
              </p:ext>
            </p:extLst>
          </p:nvPr>
        </p:nvGraphicFramePr>
        <p:xfrm>
          <a:off x="4777316" y="643466"/>
          <a:ext cx="6780700" cy="556873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317329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EA53DBD-42EC-4AB8-8DE0-1EFFA1AB6EEA}"/>
              </a:ext>
            </a:extLst>
          </p:cNvPr>
          <p:cNvSpPr>
            <a:spLocks noGrp="1"/>
          </p:cNvSpPr>
          <p:nvPr>
            <p:ph type="title"/>
          </p:nvPr>
        </p:nvSpPr>
        <p:spPr>
          <a:xfrm>
            <a:off x="686834" y="1153572"/>
            <a:ext cx="3200400" cy="4461163"/>
          </a:xfrm>
        </p:spPr>
        <p:txBody>
          <a:bodyPr vert="horz" lIns="91440" tIns="45720" rIns="91440" bIns="45720" rtlCol="0" anchor="ctr">
            <a:normAutofit/>
          </a:bodyPr>
          <a:lstStyle/>
          <a:p>
            <a:r>
              <a:rPr lang="en-US" kern="1200" dirty="0">
                <a:solidFill>
                  <a:srgbClr val="FFFFFF"/>
                </a:solidFill>
                <a:latin typeface="+mj-lt"/>
                <a:ea typeface="+mj-ea"/>
                <a:cs typeface="+mj-cs"/>
              </a:rPr>
              <a:t>BJS National Survey of Prison Inmates, 2016 (SPI)</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C0174D4-40DA-4E23-84CF-4F71B2B48C52}"/>
              </a:ext>
            </a:extLst>
          </p:cNvPr>
          <p:cNvSpPr>
            <a:spLocks noGrp="1"/>
          </p:cNvSpPr>
          <p:nvPr>
            <p:ph sz="half" idx="1"/>
          </p:nvPr>
        </p:nvSpPr>
        <p:spPr>
          <a:xfrm>
            <a:off x="4447308" y="591344"/>
            <a:ext cx="6906491" cy="5947568"/>
          </a:xfrm>
        </p:spPr>
        <p:txBody>
          <a:bodyPr vert="horz" lIns="91440" tIns="45720" rIns="91440" bIns="45720" rtlCol="0" anchor="ctr">
            <a:normAutofit/>
          </a:bodyPr>
          <a:lstStyle/>
          <a:p>
            <a:pPr marL="0" indent="0">
              <a:buNone/>
            </a:pPr>
            <a:r>
              <a:rPr lang="en-US" b="1" dirty="0">
                <a:solidFill>
                  <a:schemeClr val="accent4">
                    <a:lumMod val="20000"/>
                    <a:lumOff val="80000"/>
                  </a:schemeClr>
                </a:solidFill>
              </a:rPr>
              <a:t>Wanted to understand issue of people with mental illness on probation who were unsuccessful (went to prison).</a:t>
            </a:r>
          </a:p>
          <a:p>
            <a:r>
              <a:rPr lang="en-US" dirty="0">
                <a:solidFill>
                  <a:schemeClr val="accent4">
                    <a:lumMod val="20000"/>
                    <a:lumOff val="80000"/>
                  </a:schemeClr>
                </a:solidFill>
              </a:rPr>
              <a:t>Used only SPI state prison information</a:t>
            </a:r>
          </a:p>
          <a:p>
            <a:r>
              <a:rPr lang="en-US" dirty="0">
                <a:solidFill>
                  <a:schemeClr val="accent4">
                    <a:lumMod val="20000"/>
                    <a:lumOff val="80000"/>
                  </a:schemeClr>
                </a:solidFill>
              </a:rPr>
              <a:t>Looked at people who were on probation at the time of admission</a:t>
            </a:r>
          </a:p>
          <a:p>
            <a:r>
              <a:rPr lang="en-US" dirty="0">
                <a:solidFill>
                  <a:schemeClr val="accent4">
                    <a:lumMod val="20000"/>
                    <a:lumOff val="80000"/>
                  </a:schemeClr>
                </a:solidFill>
              </a:rPr>
              <a:t>Determination of mental illness and co-occurring disorders somewhat different than NSDUH (similar to other BJS products)</a:t>
            </a:r>
          </a:p>
          <a:p>
            <a:r>
              <a:rPr lang="en-US" dirty="0">
                <a:solidFill>
                  <a:schemeClr val="accent4">
                    <a:lumMod val="20000"/>
                    <a:lumOff val="80000"/>
                  </a:schemeClr>
                </a:solidFill>
              </a:rPr>
              <a:t>Looked at people admitted from 2014 – 2016 so that their probation term was recent, reduce memory errors</a:t>
            </a:r>
          </a:p>
        </p:txBody>
      </p:sp>
    </p:spTree>
    <p:extLst>
      <p:ext uri="{BB962C8B-B14F-4D97-AF65-F5344CB8AC3E}">
        <p14:creationId xmlns:p14="http://schemas.microsoft.com/office/powerpoint/2010/main" val="184927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graphicFrame>
        <p:nvGraphicFramePr>
          <p:cNvPr id="9" name="Chart 8">
            <a:extLst>
              <a:ext uri="{FF2B5EF4-FFF2-40B4-BE49-F238E27FC236}">
                <a16:creationId xmlns:a16="http://schemas.microsoft.com/office/drawing/2014/main" id="{F5C07FAC-0575-452D-AB55-2B2FC219FCC4}"/>
              </a:ext>
            </a:extLst>
          </p:cNvPr>
          <p:cNvGraphicFramePr>
            <a:graphicFrameLocks/>
          </p:cNvGraphicFramePr>
          <p:nvPr>
            <p:extLst>
              <p:ext uri="{D42A27DB-BD31-4B8C-83A1-F6EECF244321}">
                <p14:modId xmlns:p14="http://schemas.microsoft.com/office/powerpoint/2010/main" val="145777855"/>
              </p:ext>
            </p:extLst>
          </p:nvPr>
        </p:nvGraphicFramePr>
        <p:xfrm>
          <a:off x="776055" y="1327554"/>
          <a:ext cx="7758345" cy="5403446"/>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a:extLst>
              <a:ext uri="{FF2B5EF4-FFF2-40B4-BE49-F238E27FC236}">
                <a16:creationId xmlns:a16="http://schemas.microsoft.com/office/drawing/2014/main" id="{10191B19-94CD-4DC9-B65E-8B2B757A5DB9}"/>
              </a:ext>
            </a:extLst>
          </p:cNvPr>
          <p:cNvSpPr>
            <a:spLocks noGrp="1"/>
          </p:cNvSpPr>
          <p:nvPr>
            <p:ph type="title"/>
          </p:nvPr>
        </p:nvSpPr>
        <p:spPr/>
        <p:txBody>
          <a:bodyPr>
            <a:normAutofit fontScale="90000"/>
          </a:bodyPr>
          <a:lstStyle/>
          <a:p>
            <a:r>
              <a:rPr lang="en-US" sz="3600" b="1" dirty="0">
                <a:solidFill>
                  <a:schemeClr val="accent4">
                    <a:lumMod val="20000"/>
                    <a:lumOff val="80000"/>
                  </a:schemeClr>
                </a:solidFill>
              </a:rPr>
              <a:t>A</a:t>
            </a:r>
            <a:r>
              <a:rPr lang="en-US" sz="3600" b="1" baseline="0" dirty="0">
                <a:solidFill>
                  <a:schemeClr val="accent4">
                    <a:lumMod val="20000"/>
                    <a:lumOff val="80000"/>
                  </a:schemeClr>
                </a:solidFill>
              </a:rPr>
              <a:t> greater share of people who went to prison from probation had a mental illness than those who were not on probation</a:t>
            </a:r>
            <a:br>
              <a:rPr lang="en-US" sz="3600" dirty="0"/>
            </a:br>
            <a:endParaRPr lang="en-US" dirty="0"/>
          </a:p>
        </p:txBody>
      </p:sp>
      <p:sp>
        <p:nvSpPr>
          <p:cNvPr id="6" name="TextBox 5">
            <a:extLst>
              <a:ext uri="{FF2B5EF4-FFF2-40B4-BE49-F238E27FC236}">
                <a16:creationId xmlns:a16="http://schemas.microsoft.com/office/drawing/2014/main" id="{18E63FD2-65F8-4F2E-9D26-49ED2134B000}"/>
              </a:ext>
            </a:extLst>
          </p:cNvPr>
          <p:cNvSpPr txBox="1"/>
          <p:nvPr/>
        </p:nvSpPr>
        <p:spPr>
          <a:xfrm>
            <a:off x="2752006" y="2140709"/>
            <a:ext cx="737688" cy="461665"/>
          </a:xfrm>
          <a:prstGeom prst="rect">
            <a:avLst/>
          </a:prstGeom>
          <a:noFill/>
        </p:spPr>
        <p:txBody>
          <a:bodyPr wrap="square" rtlCol="0">
            <a:spAutoFit/>
          </a:bodyPr>
          <a:lstStyle/>
          <a:p>
            <a:r>
              <a:rPr lang="en-US" sz="2400" b="1" dirty="0"/>
              <a:t>49%</a:t>
            </a:r>
          </a:p>
        </p:txBody>
      </p:sp>
      <p:sp>
        <p:nvSpPr>
          <p:cNvPr id="7" name="TextBox 6">
            <a:extLst>
              <a:ext uri="{FF2B5EF4-FFF2-40B4-BE49-F238E27FC236}">
                <a16:creationId xmlns:a16="http://schemas.microsoft.com/office/drawing/2014/main" id="{CED1FBD2-736C-467B-8C7D-6AB88E400428}"/>
              </a:ext>
            </a:extLst>
          </p:cNvPr>
          <p:cNvSpPr txBox="1"/>
          <p:nvPr/>
        </p:nvSpPr>
        <p:spPr>
          <a:xfrm>
            <a:off x="6232350" y="2371541"/>
            <a:ext cx="737689" cy="461665"/>
          </a:xfrm>
          <a:prstGeom prst="rect">
            <a:avLst/>
          </a:prstGeom>
          <a:noFill/>
        </p:spPr>
        <p:txBody>
          <a:bodyPr wrap="square" rtlCol="0">
            <a:spAutoFit/>
          </a:bodyPr>
          <a:lstStyle/>
          <a:p>
            <a:r>
              <a:rPr lang="en-US" sz="2400" b="1" dirty="0"/>
              <a:t>44%</a:t>
            </a:r>
          </a:p>
        </p:txBody>
      </p:sp>
      <p:sp>
        <p:nvSpPr>
          <p:cNvPr id="8" name="TextBox 7">
            <a:extLst>
              <a:ext uri="{FF2B5EF4-FFF2-40B4-BE49-F238E27FC236}">
                <a16:creationId xmlns:a16="http://schemas.microsoft.com/office/drawing/2014/main" id="{BF7EAFC0-6F99-4EEA-91B2-1FF67B087017}"/>
              </a:ext>
            </a:extLst>
          </p:cNvPr>
          <p:cNvSpPr txBox="1"/>
          <p:nvPr/>
        </p:nvSpPr>
        <p:spPr>
          <a:xfrm>
            <a:off x="8888544" y="2202264"/>
            <a:ext cx="2710664" cy="3139321"/>
          </a:xfrm>
          <a:prstGeom prst="rect">
            <a:avLst/>
          </a:prstGeom>
          <a:solidFill>
            <a:schemeClr val="accent5">
              <a:lumMod val="20000"/>
              <a:lumOff val="80000"/>
            </a:schemeClr>
          </a:solidFill>
        </p:spPr>
        <p:txBody>
          <a:bodyPr wrap="square" rtlCol="0">
            <a:spAutoFit/>
          </a:bodyPr>
          <a:lstStyle/>
          <a:p>
            <a:r>
              <a:rPr lang="en-US" sz="2200" dirty="0"/>
              <a:t>The share of people on probation with mental illness who were sent to prison (49% per NPI) is over twice that of people on probation with mental illness overall (22% per NSDUH)</a:t>
            </a:r>
          </a:p>
        </p:txBody>
      </p:sp>
    </p:spTree>
    <p:extLst>
      <p:ext uri="{BB962C8B-B14F-4D97-AF65-F5344CB8AC3E}">
        <p14:creationId xmlns:p14="http://schemas.microsoft.com/office/powerpoint/2010/main" val="1283234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6B473B-3564-4D20-BF7B-D2D7CDE0D76E}"/>
              </a:ext>
            </a:extLst>
          </p:cNvPr>
          <p:cNvSpPr>
            <a:spLocks noGrp="1"/>
          </p:cNvSpPr>
          <p:nvPr>
            <p:ph type="title"/>
          </p:nvPr>
        </p:nvSpPr>
        <p:spPr>
          <a:xfrm>
            <a:off x="1371600" y="792480"/>
            <a:ext cx="9982200" cy="898208"/>
          </a:xfrm>
        </p:spPr>
        <p:txBody>
          <a:bodyPr>
            <a:normAutofit fontScale="90000"/>
          </a:bodyPr>
          <a:lstStyle/>
          <a:p>
            <a:r>
              <a:rPr lang="en-US" b="1" dirty="0">
                <a:solidFill>
                  <a:schemeClr val="accent4">
                    <a:lumMod val="20000"/>
                    <a:lumOff val="80000"/>
                  </a:schemeClr>
                </a:solidFill>
              </a:rPr>
              <a:t>Almost 3 in 4 women entering prison from probation have a mental illness</a:t>
            </a:r>
            <a:br>
              <a:rPr lang="en-US" dirty="0"/>
            </a:br>
            <a:endParaRPr lang="en-US" dirty="0"/>
          </a:p>
        </p:txBody>
      </p:sp>
      <p:graphicFrame>
        <p:nvGraphicFramePr>
          <p:cNvPr id="4" name="Chart 3">
            <a:extLst>
              <a:ext uri="{FF2B5EF4-FFF2-40B4-BE49-F238E27FC236}">
                <a16:creationId xmlns:a16="http://schemas.microsoft.com/office/drawing/2014/main" id="{4E325AB5-20B2-40B1-BD57-8B90DBC5FBA1}"/>
              </a:ext>
            </a:extLst>
          </p:cNvPr>
          <p:cNvGraphicFramePr>
            <a:graphicFrameLocks/>
          </p:cNvGraphicFramePr>
          <p:nvPr>
            <p:extLst>
              <p:ext uri="{D42A27DB-BD31-4B8C-83A1-F6EECF244321}">
                <p14:modId xmlns:p14="http://schemas.microsoft.com/office/powerpoint/2010/main" val="568958294"/>
              </p:ext>
            </p:extLst>
          </p:nvPr>
        </p:nvGraphicFramePr>
        <p:xfrm>
          <a:off x="1584961" y="1690687"/>
          <a:ext cx="7530464" cy="4814887"/>
        </p:xfrm>
        <a:graphic>
          <a:graphicData uri="http://schemas.openxmlformats.org/drawingml/2006/chart">
            <c:chart xmlns:c="http://schemas.openxmlformats.org/drawingml/2006/chart" xmlns:r="http://schemas.openxmlformats.org/officeDocument/2006/relationships" r:id="rId2"/>
          </a:graphicData>
        </a:graphic>
      </p:graphicFrame>
      <p:sp>
        <p:nvSpPr>
          <p:cNvPr id="5" name="TextBox 4">
            <a:extLst>
              <a:ext uri="{FF2B5EF4-FFF2-40B4-BE49-F238E27FC236}">
                <a16:creationId xmlns:a16="http://schemas.microsoft.com/office/drawing/2014/main" id="{38B6CCD4-B3BA-4C12-A606-2D62A29329D6}"/>
              </a:ext>
            </a:extLst>
          </p:cNvPr>
          <p:cNvSpPr txBox="1"/>
          <p:nvPr/>
        </p:nvSpPr>
        <p:spPr>
          <a:xfrm>
            <a:off x="9375139" y="2667237"/>
            <a:ext cx="2463800" cy="2123658"/>
          </a:xfrm>
          <a:prstGeom prst="rect">
            <a:avLst/>
          </a:prstGeom>
          <a:solidFill>
            <a:schemeClr val="accent5">
              <a:lumMod val="20000"/>
              <a:lumOff val="80000"/>
            </a:schemeClr>
          </a:solidFill>
        </p:spPr>
        <p:txBody>
          <a:bodyPr wrap="square" rtlCol="0">
            <a:spAutoFit/>
          </a:bodyPr>
          <a:lstStyle/>
          <a:p>
            <a:r>
              <a:rPr lang="en-US" sz="2200" dirty="0"/>
              <a:t>Difference from men is largely due to greater share of women entering prison from probation with COD</a:t>
            </a:r>
          </a:p>
        </p:txBody>
      </p:sp>
      <p:sp>
        <p:nvSpPr>
          <p:cNvPr id="6" name="TextBox 5">
            <a:extLst>
              <a:ext uri="{FF2B5EF4-FFF2-40B4-BE49-F238E27FC236}">
                <a16:creationId xmlns:a16="http://schemas.microsoft.com/office/drawing/2014/main" id="{30FD3728-7256-41D1-A42B-0AC87962C469}"/>
              </a:ext>
            </a:extLst>
          </p:cNvPr>
          <p:cNvSpPr txBox="1"/>
          <p:nvPr/>
        </p:nvSpPr>
        <p:spPr>
          <a:xfrm>
            <a:off x="3629025" y="3276926"/>
            <a:ext cx="914400" cy="461665"/>
          </a:xfrm>
          <a:prstGeom prst="rect">
            <a:avLst/>
          </a:prstGeom>
          <a:noFill/>
        </p:spPr>
        <p:txBody>
          <a:bodyPr wrap="square" rtlCol="0">
            <a:spAutoFit/>
          </a:bodyPr>
          <a:lstStyle/>
          <a:p>
            <a:r>
              <a:rPr lang="en-US" sz="2400" b="1" dirty="0"/>
              <a:t>45%</a:t>
            </a:r>
          </a:p>
        </p:txBody>
      </p:sp>
      <p:sp>
        <p:nvSpPr>
          <p:cNvPr id="7" name="TextBox 6">
            <a:extLst>
              <a:ext uri="{FF2B5EF4-FFF2-40B4-BE49-F238E27FC236}">
                <a16:creationId xmlns:a16="http://schemas.microsoft.com/office/drawing/2014/main" id="{11F3643C-AD8C-4DA7-B026-A30309DC8801}"/>
              </a:ext>
            </a:extLst>
          </p:cNvPr>
          <p:cNvSpPr txBox="1"/>
          <p:nvPr/>
        </p:nvSpPr>
        <p:spPr>
          <a:xfrm>
            <a:off x="6981825" y="2291311"/>
            <a:ext cx="825500" cy="461665"/>
          </a:xfrm>
          <a:prstGeom prst="rect">
            <a:avLst/>
          </a:prstGeom>
          <a:noFill/>
        </p:spPr>
        <p:txBody>
          <a:bodyPr wrap="square" rtlCol="0">
            <a:spAutoFit/>
          </a:bodyPr>
          <a:lstStyle/>
          <a:p>
            <a:r>
              <a:rPr lang="en-US" sz="2400" b="1" dirty="0"/>
              <a:t>72%</a:t>
            </a:r>
          </a:p>
        </p:txBody>
      </p:sp>
    </p:spTree>
    <p:extLst>
      <p:ext uri="{BB962C8B-B14F-4D97-AF65-F5344CB8AC3E}">
        <p14:creationId xmlns:p14="http://schemas.microsoft.com/office/powerpoint/2010/main" val="28507964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07AF6-4FE1-4E67-875D-F2B58108F415}"/>
              </a:ext>
            </a:extLst>
          </p:cNvPr>
          <p:cNvSpPr>
            <a:spLocks noGrp="1"/>
          </p:cNvSpPr>
          <p:nvPr>
            <p:ph type="title"/>
          </p:nvPr>
        </p:nvSpPr>
        <p:spPr/>
        <p:txBody>
          <a:bodyPr>
            <a:noAutofit/>
          </a:bodyPr>
          <a:lstStyle/>
          <a:p>
            <a:r>
              <a:rPr lang="en-US" sz="3200" b="1" dirty="0">
                <a:solidFill>
                  <a:schemeClr val="accent4">
                    <a:lumMod val="20000"/>
                    <a:lumOff val="80000"/>
                  </a:schemeClr>
                </a:solidFill>
              </a:rPr>
              <a:t>People with MI admitted to prison from probation for a new offense had similar new offenses to those with no behavioral health problems</a:t>
            </a:r>
          </a:p>
        </p:txBody>
      </p:sp>
      <p:graphicFrame>
        <p:nvGraphicFramePr>
          <p:cNvPr id="4" name="Chart 3">
            <a:extLst>
              <a:ext uri="{FF2B5EF4-FFF2-40B4-BE49-F238E27FC236}">
                <a16:creationId xmlns:a16="http://schemas.microsoft.com/office/drawing/2014/main" id="{E7D2277E-4291-4092-BF2E-60E30F135705}"/>
              </a:ext>
            </a:extLst>
          </p:cNvPr>
          <p:cNvGraphicFramePr>
            <a:graphicFrameLocks/>
          </p:cNvGraphicFramePr>
          <p:nvPr>
            <p:extLst>
              <p:ext uri="{D42A27DB-BD31-4B8C-83A1-F6EECF244321}">
                <p14:modId xmlns:p14="http://schemas.microsoft.com/office/powerpoint/2010/main" val="3036580573"/>
              </p:ext>
            </p:extLst>
          </p:nvPr>
        </p:nvGraphicFramePr>
        <p:xfrm>
          <a:off x="719091" y="1802167"/>
          <a:ext cx="10324729" cy="482723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164886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B0D8A-9337-4C80-8641-05FF22F0F24A}"/>
              </a:ext>
            </a:extLst>
          </p:cNvPr>
          <p:cNvSpPr>
            <a:spLocks noGrp="1"/>
          </p:cNvSpPr>
          <p:nvPr>
            <p:ph type="title"/>
          </p:nvPr>
        </p:nvSpPr>
        <p:spPr/>
        <p:txBody>
          <a:bodyPr/>
          <a:lstStyle/>
          <a:p>
            <a:r>
              <a:rPr lang="en-US" dirty="0">
                <a:solidFill>
                  <a:srgbClr val="0774A6"/>
                </a:solidFill>
              </a:rPr>
              <a:t>Presentation Overview</a:t>
            </a:r>
          </a:p>
        </p:txBody>
      </p:sp>
      <p:sp>
        <p:nvSpPr>
          <p:cNvPr id="3" name="Content Placeholder 2">
            <a:extLst>
              <a:ext uri="{FF2B5EF4-FFF2-40B4-BE49-F238E27FC236}">
                <a16:creationId xmlns:a16="http://schemas.microsoft.com/office/drawing/2014/main" id="{56FD5748-137B-4794-9026-7D515FB7AD4A}"/>
              </a:ext>
            </a:extLst>
          </p:cNvPr>
          <p:cNvSpPr>
            <a:spLocks noGrp="1"/>
          </p:cNvSpPr>
          <p:nvPr>
            <p:ph idx="1"/>
          </p:nvPr>
        </p:nvSpPr>
        <p:spPr>
          <a:xfrm>
            <a:off x="1202919" y="2011680"/>
            <a:ext cx="10902942" cy="4206240"/>
          </a:xfrm>
        </p:spPr>
        <p:txBody>
          <a:bodyPr/>
          <a:lstStyle/>
          <a:p>
            <a:r>
              <a:rPr lang="en-US" sz="2800" dirty="0"/>
              <a:t>Introductions </a:t>
            </a:r>
          </a:p>
          <a:p>
            <a:r>
              <a:rPr lang="en-US" sz="2800" dirty="0"/>
              <a:t>Prevalence of mental illnesses among people on probation</a:t>
            </a:r>
          </a:p>
          <a:p>
            <a:r>
              <a:rPr lang="en-US" sz="2800" dirty="0"/>
              <a:t>Challenges of supervising people with mental illnesses on probation</a:t>
            </a:r>
          </a:p>
          <a:p>
            <a:r>
              <a:rPr lang="en-US" sz="2800" dirty="0"/>
              <a:t>Approaches to addressing mental illness among people on probation</a:t>
            </a:r>
          </a:p>
          <a:p>
            <a:r>
              <a:rPr lang="en-US" sz="2800" dirty="0"/>
              <a:t>Policy implications</a:t>
            </a:r>
          </a:p>
          <a:p>
            <a:r>
              <a:rPr lang="en-US" sz="2800" dirty="0"/>
              <a:t>Q&amp;A</a:t>
            </a:r>
          </a:p>
          <a:p>
            <a:pPr lvl="1"/>
            <a:endParaRPr lang="en-US" dirty="0"/>
          </a:p>
        </p:txBody>
      </p:sp>
    </p:spTree>
    <p:extLst>
      <p:ext uri="{BB962C8B-B14F-4D97-AF65-F5344CB8AC3E}">
        <p14:creationId xmlns:p14="http://schemas.microsoft.com/office/powerpoint/2010/main" val="7783531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4D4AC4-CEA7-4C94-9454-07A01B2D627E}"/>
              </a:ext>
            </a:extLst>
          </p:cNvPr>
          <p:cNvSpPr>
            <a:spLocks noGrp="1"/>
          </p:cNvSpPr>
          <p:nvPr>
            <p:ph type="title"/>
          </p:nvPr>
        </p:nvSpPr>
        <p:spPr/>
        <p:txBody>
          <a:bodyPr>
            <a:noAutofit/>
          </a:bodyPr>
          <a:lstStyle/>
          <a:p>
            <a:pPr algn="ctr"/>
            <a:r>
              <a:rPr lang="en-US" sz="3200" b="1" dirty="0">
                <a:solidFill>
                  <a:schemeClr val="accent4">
                    <a:lumMod val="20000"/>
                    <a:lumOff val="80000"/>
                  </a:schemeClr>
                </a:solidFill>
              </a:rPr>
              <a:t>People with mental illness on probation at time of entry to prison were more likely to have had multiple CJ system encounters than those with no behavioral health issues</a:t>
            </a:r>
          </a:p>
        </p:txBody>
      </p:sp>
      <p:graphicFrame>
        <p:nvGraphicFramePr>
          <p:cNvPr id="3" name="Chart 2">
            <a:extLst>
              <a:ext uri="{FF2B5EF4-FFF2-40B4-BE49-F238E27FC236}">
                <a16:creationId xmlns:a16="http://schemas.microsoft.com/office/drawing/2014/main" id="{1FFD2B73-FA9E-4557-983F-1F77A85B2472}"/>
              </a:ext>
            </a:extLst>
          </p:cNvPr>
          <p:cNvGraphicFramePr>
            <a:graphicFrameLocks/>
          </p:cNvGraphicFramePr>
          <p:nvPr>
            <p:extLst>
              <p:ext uri="{D42A27DB-BD31-4B8C-83A1-F6EECF244321}">
                <p14:modId xmlns:p14="http://schemas.microsoft.com/office/powerpoint/2010/main" val="673977329"/>
              </p:ext>
            </p:extLst>
          </p:nvPr>
        </p:nvGraphicFramePr>
        <p:xfrm>
          <a:off x="934720" y="2057400"/>
          <a:ext cx="10515600" cy="43535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78758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graphicFrame>
        <p:nvGraphicFramePr>
          <p:cNvPr id="6" name="Chart 5">
            <a:extLst>
              <a:ext uri="{FF2B5EF4-FFF2-40B4-BE49-F238E27FC236}">
                <a16:creationId xmlns:a16="http://schemas.microsoft.com/office/drawing/2014/main" id="{54367234-DA56-43B5-91E4-3B31CA94355A}"/>
              </a:ext>
            </a:extLst>
          </p:cNvPr>
          <p:cNvGraphicFramePr>
            <a:graphicFrameLocks/>
          </p:cNvGraphicFramePr>
          <p:nvPr>
            <p:extLst>
              <p:ext uri="{D42A27DB-BD31-4B8C-83A1-F6EECF244321}">
                <p14:modId xmlns:p14="http://schemas.microsoft.com/office/powerpoint/2010/main" val="1975440614"/>
              </p:ext>
            </p:extLst>
          </p:nvPr>
        </p:nvGraphicFramePr>
        <p:xfrm>
          <a:off x="447040" y="1825625"/>
          <a:ext cx="5466080" cy="435133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F008D32D-8F37-4E64-BD1C-B57E76039DBB}"/>
              </a:ext>
            </a:extLst>
          </p:cNvPr>
          <p:cNvGraphicFramePr>
            <a:graphicFrameLocks/>
          </p:cNvGraphicFramePr>
          <p:nvPr>
            <p:extLst>
              <p:ext uri="{D42A27DB-BD31-4B8C-83A1-F6EECF244321}">
                <p14:modId xmlns:p14="http://schemas.microsoft.com/office/powerpoint/2010/main" val="4294220922"/>
              </p:ext>
            </p:extLst>
          </p:nvPr>
        </p:nvGraphicFramePr>
        <p:xfrm>
          <a:off x="6096000" y="1825625"/>
          <a:ext cx="5847080" cy="4684395"/>
        </p:xfrm>
        <a:graphic>
          <a:graphicData uri="http://schemas.openxmlformats.org/drawingml/2006/chart">
            <c:chart xmlns:c="http://schemas.openxmlformats.org/drawingml/2006/chart" xmlns:r="http://schemas.openxmlformats.org/officeDocument/2006/relationships" r:id="rId4"/>
          </a:graphicData>
        </a:graphic>
      </p:graphicFrame>
      <p:sp>
        <p:nvSpPr>
          <p:cNvPr id="2" name="Title 1">
            <a:extLst>
              <a:ext uri="{FF2B5EF4-FFF2-40B4-BE49-F238E27FC236}">
                <a16:creationId xmlns:a16="http://schemas.microsoft.com/office/drawing/2014/main" id="{A7836916-BBD6-4AC7-83B8-C3D2235ADB49}"/>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sz="2800" b="1" kern="1200" dirty="0">
                <a:solidFill>
                  <a:schemeClr val="tx1"/>
                </a:solidFill>
                <a:latin typeface="+mj-lt"/>
                <a:ea typeface="+mj-ea"/>
                <a:cs typeface="+mj-cs"/>
              </a:rPr>
              <a:t>Of those with COD on probation at time of admission</a:t>
            </a:r>
            <a:r>
              <a:rPr lang="en-US" sz="2800" kern="1200" dirty="0">
                <a:solidFill>
                  <a:schemeClr val="tx1"/>
                </a:solidFill>
                <a:latin typeface="+mj-lt"/>
                <a:ea typeface="+mj-ea"/>
                <a:cs typeface="+mj-cs"/>
              </a:rPr>
              <a:t>, less than 1 in 4 received clinical treatment for both mental illness and substance use disorder on probation, and less than 1 in 5 received both while in prison</a:t>
            </a:r>
          </a:p>
        </p:txBody>
      </p:sp>
    </p:spTree>
    <p:extLst>
      <p:ext uri="{BB962C8B-B14F-4D97-AF65-F5344CB8AC3E}">
        <p14:creationId xmlns:p14="http://schemas.microsoft.com/office/powerpoint/2010/main" val="2741659312"/>
      </p:ext>
    </p:extLst>
  </p:cSld>
  <p:clrMapOvr>
    <a:overrideClrMapping bg1="dk1" tx1="lt1" bg2="dk2" tx2="lt2" accent1="accent1" accent2="accent2" accent3="accent3" accent4="accent4" accent5="accent5" accent6="accent6" hlink="hlink" folHlink="folHlink"/>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C91C8-0238-437A-A727-4808DD9EFB75}"/>
              </a:ext>
            </a:extLst>
          </p:cNvPr>
          <p:cNvSpPr>
            <a:spLocks noGrp="1"/>
          </p:cNvSpPr>
          <p:nvPr>
            <p:ph type="title"/>
          </p:nvPr>
        </p:nvSpPr>
        <p:spPr/>
        <p:txBody>
          <a:bodyPr>
            <a:normAutofit fontScale="90000"/>
          </a:bodyPr>
          <a:lstStyle/>
          <a:p>
            <a:r>
              <a:rPr lang="en-US" dirty="0">
                <a:solidFill>
                  <a:srgbClr val="0774A6"/>
                </a:solidFill>
              </a:rPr>
              <a:t>Challenges Identified in the National Survey of Probation and Mental Health</a:t>
            </a:r>
          </a:p>
        </p:txBody>
      </p:sp>
      <p:sp>
        <p:nvSpPr>
          <p:cNvPr id="3" name="Content Placeholder 2">
            <a:extLst>
              <a:ext uri="{FF2B5EF4-FFF2-40B4-BE49-F238E27FC236}">
                <a16:creationId xmlns:a16="http://schemas.microsoft.com/office/drawing/2014/main" id="{BC124435-736B-441C-BC03-2F0DD7A2F8AF}"/>
              </a:ext>
            </a:extLst>
          </p:cNvPr>
          <p:cNvSpPr>
            <a:spLocks noGrp="1"/>
          </p:cNvSpPr>
          <p:nvPr>
            <p:ph idx="1"/>
          </p:nvPr>
        </p:nvSpPr>
        <p:spPr>
          <a:xfrm>
            <a:off x="838200" y="2461845"/>
            <a:ext cx="10515600" cy="3715117"/>
          </a:xfrm>
        </p:spPr>
        <p:txBody>
          <a:bodyPr/>
          <a:lstStyle/>
          <a:p>
            <a:pPr>
              <a:lnSpc>
                <a:spcPct val="100000"/>
              </a:lnSpc>
              <a:spcAft>
                <a:spcPts val="600"/>
              </a:spcAft>
            </a:pPr>
            <a:r>
              <a:rPr lang="en-US" sz="2800" dirty="0"/>
              <a:t>Challenges accessing housing, transportation</a:t>
            </a:r>
          </a:p>
          <a:p>
            <a:pPr>
              <a:lnSpc>
                <a:spcPct val="100000"/>
              </a:lnSpc>
              <a:spcAft>
                <a:spcPts val="600"/>
              </a:spcAft>
            </a:pPr>
            <a:r>
              <a:rPr lang="en-US" sz="2800" dirty="0"/>
              <a:t>Changing treatment provider landscape</a:t>
            </a:r>
          </a:p>
          <a:p>
            <a:pPr>
              <a:lnSpc>
                <a:spcPct val="100000"/>
              </a:lnSpc>
              <a:spcAft>
                <a:spcPts val="600"/>
              </a:spcAft>
            </a:pPr>
            <a:r>
              <a:rPr lang="en-US" sz="2800" dirty="0"/>
              <a:t>Limited capacity and accessibility of mental health services </a:t>
            </a:r>
          </a:p>
          <a:p>
            <a:pPr>
              <a:lnSpc>
                <a:spcPct val="100000"/>
              </a:lnSpc>
              <a:spcAft>
                <a:spcPts val="600"/>
              </a:spcAft>
            </a:pPr>
            <a:r>
              <a:rPr lang="en-US" sz="2800" dirty="0"/>
              <a:t>Obtaining mental health information from referring agencies</a:t>
            </a:r>
          </a:p>
          <a:p>
            <a:pPr marL="0" indent="0">
              <a:buNone/>
            </a:pPr>
            <a:endParaRPr lang="en-US" dirty="0"/>
          </a:p>
        </p:txBody>
      </p:sp>
    </p:spTree>
    <p:extLst>
      <p:ext uri="{BB962C8B-B14F-4D97-AF65-F5344CB8AC3E}">
        <p14:creationId xmlns:p14="http://schemas.microsoft.com/office/powerpoint/2010/main" val="2228362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C91C8-0238-437A-A727-4808DD9EFB75}"/>
              </a:ext>
            </a:extLst>
          </p:cNvPr>
          <p:cNvSpPr>
            <a:spLocks noGrp="1"/>
          </p:cNvSpPr>
          <p:nvPr>
            <p:ph type="title"/>
          </p:nvPr>
        </p:nvSpPr>
        <p:spPr>
          <a:xfrm>
            <a:off x="735106" y="284176"/>
            <a:ext cx="11062447" cy="1508760"/>
          </a:xfrm>
        </p:spPr>
        <p:txBody>
          <a:bodyPr>
            <a:normAutofit fontScale="90000"/>
          </a:bodyPr>
          <a:lstStyle/>
          <a:p>
            <a:r>
              <a:rPr lang="en-US" dirty="0">
                <a:solidFill>
                  <a:srgbClr val="0774A6"/>
                </a:solidFill>
              </a:rPr>
              <a:t>Challenges Identified in the National Survey of Probation and Mental Health, cont.</a:t>
            </a:r>
          </a:p>
        </p:txBody>
      </p:sp>
      <p:sp>
        <p:nvSpPr>
          <p:cNvPr id="3" name="Content Placeholder 2">
            <a:extLst>
              <a:ext uri="{FF2B5EF4-FFF2-40B4-BE49-F238E27FC236}">
                <a16:creationId xmlns:a16="http://schemas.microsoft.com/office/drawing/2014/main" id="{BC124435-736B-441C-BC03-2F0DD7A2F8AF}"/>
              </a:ext>
            </a:extLst>
          </p:cNvPr>
          <p:cNvSpPr>
            <a:spLocks noGrp="1"/>
          </p:cNvSpPr>
          <p:nvPr>
            <p:ph idx="1"/>
          </p:nvPr>
        </p:nvSpPr>
        <p:spPr>
          <a:xfrm>
            <a:off x="838200" y="2351313"/>
            <a:ext cx="10515600" cy="3825649"/>
          </a:xfrm>
        </p:spPr>
        <p:txBody>
          <a:bodyPr/>
          <a:lstStyle/>
          <a:p>
            <a:pPr>
              <a:lnSpc>
                <a:spcPct val="100000"/>
              </a:lnSpc>
              <a:spcAft>
                <a:spcPts val="600"/>
              </a:spcAft>
            </a:pPr>
            <a:r>
              <a:rPr lang="en-US" sz="2800" dirty="0"/>
              <a:t>Communication barriers between probation and other entities</a:t>
            </a:r>
          </a:p>
          <a:p>
            <a:pPr>
              <a:lnSpc>
                <a:spcPct val="100000"/>
              </a:lnSpc>
              <a:spcAft>
                <a:spcPts val="600"/>
              </a:spcAft>
            </a:pPr>
            <a:r>
              <a:rPr lang="en-US" sz="2800" dirty="0"/>
              <a:t>Lack of collaboration across organizations</a:t>
            </a:r>
          </a:p>
          <a:p>
            <a:pPr>
              <a:lnSpc>
                <a:spcPct val="100000"/>
              </a:lnSpc>
              <a:spcAft>
                <a:spcPts val="600"/>
              </a:spcAft>
            </a:pPr>
            <a:r>
              <a:rPr lang="en-US" sz="2800" dirty="0"/>
              <a:t>Officers balancing treatment and public safety approach</a:t>
            </a:r>
          </a:p>
          <a:p>
            <a:pPr>
              <a:lnSpc>
                <a:spcPct val="100000"/>
              </a:lnSpc>
              <a:spcAft>
                <a:spcPts val="600"/>
              </a:spcAft>
            </a:pPr>
            <a:r>
              <a:rPr lang="en-US" sz="2800" dirty="0"/>
              <a:t>Officer training and dual role expectation</a:t>
            </a:r>
          </a:p>
          <a:p>
            <a:endParaRPr lang="en-US" dirty="0"/>
          </a:p>
        </p:txBody>
      </p:sp>
    </p:spTree>
    <p:extLst>
      <p:ext uri="{BB962C8B-B14F-4D97-AF65-F5344CB8AC3E}">
        <p14:creationId xmlns:p14="http://schemas.microsoft.com/office/powerpoint/2010/main" val="17693541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CAE86E-FA99-43EA-A4F1-3D3F8F135356}"/>
              </a:ext>
            </a:extLst>
          </p:cNvPr>
          <p:cNvSpPr>
            <a:spLocks noGrp="1"/>
          </p:cNvSpPr>
          <p:nvPr>
            <p:ph type="title"/>
          </p:nvPr>
        </p:nvSpPr>
        <p:spPr/>
        <p:txBody>
          <a:bodyPr/>
          <a:lstStyle/>
          <a:p>
            <a:r>
              <a:rPr lang="en-US" sz="4400" dirty="0"/>
              <a:t>Approaches to Addressing Mental Illness among People on Probation</a:t>
            </a:r>
          </a:p>
        </p:txBody>
      </p:sp>
    </p:spTree>
    <p:extLst>
      <p:ext uri="{BB962C8B-B14F-4D97-AF65-F5344CB8AC3E}">
        <p14:creationId xmlns:p14="http://schemas.microsoft.com/office/powerpoint/2010/main" val="41089600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graphicFrame>
        <p:nvGraphicFramePr>
          <p:cNvPr id="9" name="Content Placeholder 2">
            <a:extLst>
              <a:ext uri="{FF2B5EF4-FFF2-40B4-BE49-F238E27FC236}">
                <a16:creationId xmlns:a16="http://schemas.microsoft.com/office/drawing/2014/main" id="{FA272509-B61E-4DCE-9BA8-37C6875F4D7A}"/>
              </a:ext>
            </a:extLst>
          </p:cNvPr>
          <p:cNvGraphicFramePr>
            <a:graphicFrameLocks noGrp="1"/>
          </p:cNvGraphicFramePr>
          <p:nvPr>
            <p:ph idx="4294967295"/>
            <p:extLst>
              <p:ext uri="{D42A27DB-BD31-4B8C-83A1-F6EECF244321}">
                <p14:modId xmlns:p14="http://schemas.microsoft.com/office/powerpoint/2010/main" val="2322497614"/>
              </p:ext>
            </p:extLst>
          </p:nvPr>
        </p:nvGraphicFramePr>
        <p:xfrm>
          <a:off x="616216" y="1009650"/>
          <a:ext cx="10515600" cy="40005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DE8D717E-99CE-4A50-AFF2-34752D21A7D6}"/>
              </a:ext>
            </a:extLst>
          </p:cNvPr>
          <p:cNvSpPr txBox="1"/>
          <p:nvPr/>
        </p:nvSpPr>
        <p:spPr>
          <a:xfrm>
            <a:off x="803486" y="5010150"/>
            <a:ext cx="10141060" cy="1746711"/>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dirty="0">
                <a:solidFill>
                  <a:schemeClr val="accent1">
                    <a:lumMod val="20000"/>
                    <a:lumOff val="80000"/>
                  </a:schemeClr>
                </a:solidFill>
              </a:rPr>
              <a:t>Most agencies reported using screening tools with risk needs assessments, self-report items on agency intakes, and information on pre-sentencing investigative reports</a:t>
            </a:r>
          </a:p>
          <a:p>
            <a:pPr indent="-228600">
              <a:lnSpc>
                <a:spcPct val="90000"/>
              </a:lnSpc>
              <a:spcAft>
                <a:spcPts val="600"/>
              </a:spcAft>
              <a:buFont typeface="Arial" panose="020B0604020202020204" pitchFamily="34" charset="0"/>
              <a:buChar char="•"/>
            </a:pPr>
            <a:r>
              <a:rPr lang="en-US" dirty="0">
                <a:solidFill>
                  <a:schemeClr val="accent1">
                    <a:lumMod val="20000"/>
                    <a:lumOff val="80000"/>
                  </a:schemeClr>
                </a:solidFill>
              </a:rPr>
              <a:t>Not all risk and needs assessments have adequate mental health screening items</a:t>
            </a:r>
          </a:p>
          <a:p>
            <a:pPr indent="-228600">
              <a:lnSpc>
                <a:spcPct val="90000"/>
              </a:lnSpc>
              <a:spcAft>
                <a:spcPts val="600"/>
              </a:spcAft>
              <a:buFont typeface="Arial" panose="020B0604020202020204" pitchFamily="34" charset="0"/>
              <a:buChar char="•"/>
            </a:pPr>
            <a:r>
              <a:rPr lang="en-US" dirty="0">
                <a:solidFill>
                  <a:schemeClr val="accent1">
                    <a:lumMod val="20000"/>
                    <a:lumOff val="80000"/>
                  </a:schemeClr>
                </a:solidFill>
              </a:rPr>
              <a:t>Utilization of instruments was consistent across rural and urban counties</a:t>
            </a:r>
          </a:p>
        </p:txBody>
      </p:sp>
      <p:sp>
        <p:nvSpPr>
          <p:cNvPr id="8" name="Title 4">
            <a:extLst>
              <a:ext uri="{FF2B5EF4-FFF2-40B4-BE49-F238E27FC236}">
                <a16:creationId xmlns:a16="http://schemas.microsoft.com/office/drawing/2014/main" id="{58586B0C-891B-4A71-A1F1-67508D7C8AEF}"/>
              </a:ext>
            </a:extLst>
          </p:cNvPr>
          <p:cNvSpPr txBox="1">
            <a:spLocks/>
          </p:cNvSpPr>
          <p:nvPr/>
        </p:nvSpPr>
        <p:spPr>
          <a:xfrm>
            <a:off x="708080" y="-256719"/>
            <a:ext cx="9007420" cy="1674904"/>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US" dirty="0">
                <a:solidFill>
                  <a:schemeClr val="accent1">
                    <a:lumMod val="20000"/>
                    <a:lumOff val="80000"/>
                  </a:schemeClr>
                </a:solidFill>
              </a:rPr>
              <a:t>Screening and Identification</a:t>
            </a:r>
          </a:p>
        </p:txBody>
      </p:sp>
    </p:spTree>
    <p:extLst>
      <p:ext uri="{BB962C8B-B14F-4D97-AF65-F5344CB8AC3E}">
        <p14:creationId xmlns:p14="http://schemas.microsoft.com/office/powerpoint/2010/main" val="3588208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461D240-67CD-43F7-AA0C-5902B9B838FE}"/>
              </a:ext>
            </a:extLst>
          </p:cNvPr>
          <p:cNvSpPr txBox="1"/>
          <p:nvPr/>
        </p:nvSpPr>
        <p:spPr>
          <a:xfrm>
            <a:off x="838199" y="1669996"/>
            <a:ext cx="3124201" cy="4461864"/>
          </a:xfrm>
          <a:prstGeom prst="rect">
            <a:avLst/>
          </a:prstGeom>
        </p:spPr>
        <p:txBody>
          <a:bodyPr vert="horz" lIns="91440" tIns="45720" rIns="91440" bIns="45720" rtlCol="0">
            <a:normAutofit fontScale="92500" lnSpcReduction="10000"/>
          </a:bodyPr>
          <a:lstStyle/>
          <a:p>
            <a:pPr indent="-228600">
              <a:lnSpc>
                <a:spcPct val="90000"/>
              </a:lnSpc>
              <a:spcAft>
                <a:spcPts val="1200"/>
              </a:spcAft>
              <a:buFont typeface="Arial" panose="020B0604020202020204" pitchFamily="34" charset="0"/>
              <a:buChar char="•"/>
            </a:pPr>
            <a:r>
              <a:rPr lang="en-US" sz="2000" dirty="0"/>
              <a:t>41% of respondents reported that their agencies had a specialty mental health probation approach </a:t>
            </a:r>
          </a:p>
          <a:p>
            <a:pPr indent="-228600">
              <a:lnSpc>
                <a:spcPct val="90000"/>
              </a:lnSpc>
              <a:spcAft>
                <a:spcPts val="1200"/>
              </a:spcAft>
              <a:buFont typeface="Arial" panose="020B0604020202020204" pitchFamily="34" charset="0"/>
              <a:buChar char="•"/>
            </a:pPr>
            <a:r>
              <a:rPr lang="en-US" sz="2000" dirty="0"/>
              <a:t>Compared with urban counties, significantly fewer respondents from rural counties reported having a mental health probation approach (52%, vs. 26%). </a:t>
            </a:r>
          </a:p>
          <a:p>
            <a:pPr indent="-228600">
              <a:lnSpc>
                <a:spcPct val="90000"/>
              </a:lnSpc>
              <a:spcAft>
                <a:spcPts val="1200"/>
              </a:spcAft>
              <a:buFont typeface="Arial" panose="020B0604020202020204" pitchFamily="34" charset="0"/>
              <a:buChar char="•"/>
            </a:pPr>
            <a:r>
              <a:rPr lang="en-US" sz="2000" dirty="0"/>
              <a:t>30% of urban counties and 5% of rural counties had both mental health court and mental health probation</a:t>
            </a:r>
          </a:p>
          <a:p>
            <a:pPr indent="-228600">
              <a:lnSpc>
                <a:spcPct val="90000"/>
              </a:lnSpc>
              <a:spcAft>
                <a:spcPts val="1200"/>
              </a:spcAft>
              <a:buFont typeface="Arial" panose="020B0604020202020204" pitchFamily="34" charset="0"/>
              <a:buChar char="•"/>
            </a:pPr>
            <a:r>
              <a:rPr lang="en-US" sz="2000" dirty="0"/>
              <a:t>66% of rural counties did not have either approach</a:t>
            </a:r>
          </a:p>
        </p:txBody>
      </p:sp>
      <p:graphicFrame>
        <p:nvGraphicFramePr>
          <p:cNvPr id="2" name="Chart 1">
            <a:extLst>
              <a:ext uri="{FF2B5EF4-FFF2-40B4-BE49-F238E27FC236}">
                <a16:creationId xmlns:a16="http://schemas.microsoft.com/office/drawing/2014/main" id="{4314FFA7-3BFE-4D9A-84BD-8428C0EF0D0B}"/>
              </a:ext>
            </a:extLst>
          </p:cNvPr>
          <p:cNvGraphicFramePr>
            <a:graphicFrameLocks/>
          </p:cNvGraphicFramePr>
          <p:nvPr>
            <p:extLst>
              <p:ext uri="{D42A27DB-BD31-4B8C-83A1-F6EECF244321}">
                <p14:modId xmlns:p14="http://schemas.microsoft.com/office/powerpoint/2010/main" val="1082198948"/>
              </p:ext>
            </p:extLst>
          </p:nvPr>
        </p:nvGraphicFramePr>
        <p:xfrm>
          <a:off x="4126030" y="537882"/>
          <a:ext cx="7848600" cy="5791200"/>
        </p:xfrm>
        <a:graphic>
          <a:graphicData uri="http://schemas.openxmlformats.org/drawingml/2006/chart">
            <c:chart xmlns:c="http://schemas.openxmlformats.org/drawingml/2006/chart" xmlns:r="http://schemas.openxmlformats.org/officeDocument/2006/relationships" r:id="rId2"/>
          </a:graphicData>
        </a:graphic>
      </p:graphicFrame>
      <p:sp>
        <p:nvSpPr>
          <p:cNvPr id="5" name="Title 4">
            <a:extLst>
              <a:ext uri="{FF2B5EF4-FFF2-40B4-BE49-F238E27FC236}">
                <a16:creationId xmlns:a16="http://schemas.microsoft.com/office/drawing/2014/main" id="{4BF1FD4E-969B-4F1F-B0A5-D35CD245DCD0}"/>
              </a:ext>
            </a:extLst>
          </p:cNvPr>
          <p:cNvSpPr txBox="1">
            <a:spLocks/>
          </p:cNvSpPr>
          <p:nvPr/>
        </p:nvSpPr>
        <p:spPr>
          <a:xfrm>
            <a:off x="838199" y="537882"/>
            <a:ext cx="3748441" cy="1073203"/>
          </a:xfrm>
          <a:prstGeom prst="rect">
            <a:avLst/>
          </a:prstGeom>
        </p:spPr>
        <p:txBody>
          <a:bodyPr vert="horz" lIns="91440" tIns="45720" rIns="91440" bIns="45720" rtlCol="0" anchor="b">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000" kern="1200" dirty="0">
                <a:solidFill>
                  <a:schemeClr val="tx1"/>
                </a:solidFill>
                <a:latin typeface="+mj-lt"/>
                <a:ea typeface="+mj-ea"/>
                <a:cs typeface="+mj-cs"/>
              </a:rPr>
              <a:t>Mental Health Probation</a:t>
            </a:r>
          </a:p>
        </p:txBody>
      </p:sp>
    </p:spTree>
    <p:extLst>
      <p:ext uri="{BB962C8B-B14F-4D97-AF65-F5344CB8AC3E}">
        <p14:creationId xmlns:p14="http://schemas.microsoft.com/office/powerpoint/2010/main" val="12477226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1E4F47B-0048-416F-B9AF-3A0F89DC2837}"/>
              </a:ext>
            </a:extLst>
          </p:cNvPr>
          <p:cNvSpPr txBox="1">
            <a:spLocks/>
          </p:cNvSpPr>
          <p:nvPr/>
        </p:nvSpPr>
        <p:spPr>
          <a:xfrm>
            <a:off x="838199" y="537883"/>
            <a:ext cx="4783697" cy="746631"/>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spcAft>
                <a:spcPts val="600"/>
              </a:spcAft>
            </a:pPr>
            <a:r>
              <a:rPr lang="en-US" sz="4000" kern="1200">
                <a:solidFill>
                  <a:schemeClr val="tx1"/>
                </a:solidFill>
                <a:latin typeface="+mj-lt"/>
                <a:ea typeface="+mj-ea"/>
                <a:cs typeface="+mj-cs"/>
              </a:rPr>
              <a:t>Mental Health Court</a:t>
            </a:r>
          </a:p>
        </p:txBody>
      </p:sp>
      <p:sp>
        <p:nvSpPr>
          <p:cNvPr id="3" name="TextBox 2">
            <a:extLst>
              <a:ext uri="{FF2B5EF4-FFF2-40B4-BE49-F238E27FC236}">
                <a16:creationId xmlns:a16="http://schemas.microsoft.com/office/drawing/2014/main" id="{EF5F0AF4-5C02-42B5-A0E0-4FD53F74FB3D}"/>
              </a:ext>
            </a:extLst>
          </p:cNvPr>
          <p:cNvSpPr txBox="1"/>
          <p:nvPr/>
        </p:nvSpPr>
        <p:spPr>
          <a:xfrm>
            <a:off x="838199" y="1513115"/>
            <a:ext cx="4783697" cy="4606792"/>
          </a:xfrm>
          <a:prstGeom prst="rect">
            <a:avLst/>
          </a:prstGeom>
        </p:spPr>
        <p:txBody>
          <a:bodyPr vert="horz" lIns="91440" tIns="45720" rIns="91440" bIns="45720" rtlCol="0">
            <a:normAutofit fontScale="92500"/>
          </a:bodyPr>
          <a:lstStyle/>
          <a:p>
            <a:pPr indent="-228600">
              <a:lnSpc>
                <a:spcPct val="90000"/>
              </a:lnSpc>
              <a:spcAft>
                <a:spcPts val="600"/>
              </a:spcAft>
              <a:buFont typeface="Arial" panose="020B0604020202020204" pitchFamily="34" charset="0"/>
              <a:buChar char="•"/>
            </a:pPr>
            <a:r>
              <a:rPr lang="en-US" sz="2400" dirty="0"/>
              <a:t>33% of responding counties had a mental health court</a:t>
            </a:r>
          </a:p>
          <a:p>
            <a:pPr indent="-228600">
              <a:lnSpc>
                <a:spcPct val="90000"/>
              </a:lnSpc>
              <a:spcAft>
                <a:spcPts val="600"/>
              </a:spcAft>
              <a:buFont typeface="Arial" panose="020B0604020202020204" pitchFamily="34" charset="0"/>
              <a:buChar char="•"/>
            </a:pPr>
            <a:r>
              <a:rPr lang="en-US" sz="2400" dirty="0"/>
              <a:t>48% of urban counties and 12% of rural counties had a mental health court </a:t>
            </a:r>
          </a:p>
          <a:p>
            <a:pPr indent="-228600">
              <a:lnSpc>
                <a:spcPct val="90000"/>
              </a:lnSpc>
              <a:spcAft>
                <a:spcPts val="600"/>
              </a:spcAft>
              <a:buFont typeface="Arial" panose="020B0604020202020204" pitchFamily="34" charset="0"/>
              <a:buChar char="•"/>
            </a:pPr>
            <a:r>
              <a:rPr lang="en-US" sz="2400" dirty="0"/>
              <a:t>Of counties that had a mental health court), a majority (75%) reported having an assigned probation officer (avg caseload size = 40) </a:t>
            </a:r>
          </a:p>
          <a:p>
            <a:pPr lvl="1" indent="-228600">
              <a:lnSpc>
                <a:spcPct val="90000"/>
              </a:lnSpc>
              <a:spcAft>
                <a:spcPts val="600"/>
              </a:spcAft>
              <a:buFont typeface="Arial" panose="020B0604020202020204" pitchFamily="34" charset="0"/>
              <a:buChar char="•"/>
            </a:pPr>
            <a:r>
              <a:rPr lang="en-US" sz="2400" dirty="0"/>
              <a:t>rural counties that had a mental health court were less likely to have a probation officer assigned compared to urban counties (80% vs. 44%). </a:t>
            </a:r>
          </a:p>
        </p:txBody>
      </p:sp>
      <p:graphicFrame>
        <p:nvGraphicFramePr>
          <p:cNvPr id="6" name="Chart 5">
            <a:extLst>
              <a:ext uri="{FF2B5EF4-FFF2-40B4-BE49-F238E27FC236}">
                <a16:creationId xmlns:a16="http://schemas.microsoft.com/office/drawing/2014/main" id="{F1FBD308-BFF5-4D41-AFDF-770911AEC323}"/>
              </a:ext>
            </a:extLst>
          </p:cNvPr>
          <p:cNvGraphicFramePr>
            <a:graphicFrameLocks/>
          </p:cNvGraphicFramePr>
          <p:nvPr>
            <p:extLst>
              <p:ext uri="{D42A27DB-BD31-4B8C-83A1-F6EECF244321}">
                <p14:modId xmlns:p14="http://schemas.microsoft.com/office/powerpoint/2010/main" val="4182037617"/>
              </p:ext>
            </p:extLst>
          </p:nvPr>
        </p:nvGraphicFramePr>
        <p:xfrm>
          <a:off x="5988424" y="537882"/>
          <a:ext cx="5365375" cy="558202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2874247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D513D-A138-42B6-B443-AD625FA65165}"/>
              </a:ext>
            </a:extLst>
          </p:cNvPr>
          <p:cNvSpPr>
            <a:spLocks noGrp="1"/>
          </p:cNvSpPr>
          <p:nvPr>
            <p:ph type="title"/>
          </p:nvPr>
        </p:nvSpPr>
        <p:spPr>
          <a:xfrm>
            <a:off x="904876" y="284176"/>
            <a:ext cx="10525124" cy="1508760"/>
          </a:xfrm>
        </p:spPr>
        <p:txBody>
          <a:bodyPr>
            <a:normAutofit fontScale="90000"/>
          </a:bodyPr>
          <a:lstStyle/>
          <a:p>
            <a:r>
              <a:rPr lang="en-US" dirty="0">
                <a:solidFill>
                  <a:srgbClr val="0774A6"/>
                </a:solidFill>
              </a:rPr>
              <a:t>Strategies Identified for Addressing Mental Illnesses among People on Probation</a:t>
            </a:r>
          </a:p>
        </p:txBody>
      </p:sp>
      <p:sp>
        <p:nvSpPr>
          <p:cNvPr id="3" name="Content Placeholder 2">
            <a:extLst>
              <a:ext uri="{FF2B5EF4-FFF2-40B4-BE49-F238E27FC236}">
                <a16:creationId xmlns:a16="http://schemas.microsoft.com/office/drawing/2014/main" id="{0E93DB2E-6C65-4219-B10F-5F3E5493C6A0}"/>
              </a:ext>
            </a:extLst>
          </p:cNvPr>
          <p:cNvSpPr>
            <a:spLocks noGrp="1"/>
          </p:cNvSpPr>
          <p:nvPr>
            <p:ph sz="half" idx="1"/>
          </p:nvPr>
        </p:nvSpPr>
        <p:spPr>
          <a:xfrm>
            <a:off x="637233" y="2141537"/>
            <a:ext cx="5181600" cy="4510472"/>
          </a:xfrm>
        </p:spPr>
        <p:txBody>
          <a:bodyPr>
            <a:normAutofit fontScale="77500" lnSpcReduction="20000"/>
          </a:bodyPr>
          <a:lstStyle/>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Clinical approach or mental health orientation to supervision</a:t>
            </a:r>
          </a:p>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Mental health court that serves individuals on probation</a:t>
            </a:r>
          </a:p>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Case staffing to address needs of individuals with mental illness</a:t>
            </a:r>
          </a:p>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Coordinating with service providers and leveraging local </a:t>
            </a:r>
            <a:r>
              <a:rPr lang="en-US" sz="2900" dirty="0">
                <a:ea typeface="Times New Roman" panose="02020603050405020304" pitchFamily="18" charset="0"/>
                <a:cs typeface="Times New Roman" panose="02020603050405020304" pitchFamily="18" charset="0"/>
              </a:rPr>
              <a:t>resource </a:t>
            </a:r>
          </a:p>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Designated mental health caseload</a:t>
            </a:r>
          </a:p>
          <a:p>
            <a:pPr marL="342900" marR="0" lvl="0" indent="-342900">
              <a:lnSpc>
                <a:spcPct val="107000"/>
              </a:lnSpc>
              <a:spcBef>
                <a:spcPts val="0"/>
              </a:spcBef>
              <a:spcAft>
                <a:spcPts val="600"/>
              </a:spcAft>
              <a:buFont typeface="Symbol" panose="05050102010706020507" pitchFamily="18" charset="2"/>
              <a:buChar char=""/>
            </a:pPr>
            <a:r>
              <a:rPr lang="en-US" sz="2900" dirty="0">
                <a:effectLst/>
                <a:ea typeface="Times New Roman" panose="02020603050405020304" pitchFamily="18" charset="0"/>
                <a:cs typeface="Times New Roman" panose="02020603050405020304" pitchFamily="18" charset="0"/>
              </a:rPr>
              <a:t>De facto mental health caseload</a:t>
            </a:r>
          </a:p>
          <a:p>
            <a:pPr marL="0" marR="0" lvl="0" indent="0">
              <a:lnSpc>
                <a:spcPct val="107000"/>
              </a:lnSpc>
              <a:spcBef>
                <a:spcPts val="0"/>
              </a:spcBef>
              <a:spcAft>
                <a:spcPts val="0"/>
              </a:spcAft>
              <a:buNone/>
            </a:pPr>
            <a:endParaRPr lang="en-US" dirty="0"/>
          </a:p>
        </p:txBody>
      </p:sp>
      <p:sp>
        <p:nvSpPr>
          <p:cNvPr id="4" name="Content Placeholder 3">
            <a:extLst>
              <a:ext uri="{FF2B5EF4-FFF2-40B4-BE49-F238E27FC236}">
                <a16:creationId xmlns:a16="http://schemas.microsoft.com/office/drawing/2014/main" id="{B33EB00E-F418-4BFB-909D-F2AE7E20639C}"/>
              </a:ext>
            </a:extLst>
          </p:cNvPr>
          <p:cNvSpPr>
            <a:spLocks noGrp="1"/>
          </p:cNvSpPr>
          <p:nvPr>
            <p:ph sz="half" idx="2"/>
          </p:nvPr>
        </p:nvSpPr>
        <p:spPr>
          <a:xfrm>
            <a:off x="6172199" y="1825625"/>
            <a:ext cx="5503985" cy="4826384"/>
          </a:xfrm>
        </p:spPr>
        <p:txBody>
          <a:bodyPr>
            <a:normAutofit fontScale="77500" lnSpcReduction="20000"/>
          </a:bodyPr>
          <a:lstStyle/>
          <a:p>
            <a:pPr marL="0" marR="0" lvl="0" indent="0">
              <a:lnSpc>
                <a:spcPct val="107000"/>
              </a:lnSpc>
              <a:spcBef>
                <a:spcPts val="0"/>
              </a:spcBef>
              <a:spcAft>
                <a:spcPts val="0"/>
              </a:spcAft>
              <a:buNone/>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Clinical services embedded within agency</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Standardized tools to screen for mental illness</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Increased probation officer knowledge of local mental health resources</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Mental health trainings for officers</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Mixed caseload structure for people with and without mental illnesses </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Strategies for the general probation population are the same as those for people with mental illnesses. </a:t>
            </a:r>
          </a:p>
          <a:p>
            <a:pPr marL="342900" marR="0" lvl="0" indent="-342900">
              <a:lnSpc>
                <a:spcPct val="107000"/>
              </a:lnSpc>
              <a:spcBef>
                <a:spcPts val="0"/>
              </a:spcBef>
              <a:spcAft>
                <a:spcPts val="600"/>
              </a:spcAft>
              <a:buFont typeface="Symbol" panose="05050102010706020507" pitchFamily="18" charset="2"/>
              <a:buChar char=""/>
            </a:pPr>
            <a:r>
              <a:rPr lang="en-US" sz="2800" dirty="0">
                <a:effectLst/>
                <a:ea typeface="Times New Roman" panose="02020603050405020304" pitchFamily="18" charset="0"/>
                <a:cs typeface="Times New Roman" panose="02020603050405020304" pitchFamily="18" charset="0"/>
              </a:rPr>
              <a:t>Agency uses a problem-solving approach</a:t>
            </a:r>
            <a:endParaRPr lang="en-US" dirty="0"/>
          </a:p>
          <a:p>
            <a:endParaRPr lang="en-US" dirty="0"/>
          </a:p>
        </p:txBody>
      </p:sp>
    </p:spTree>
    <p:extLst>
      <p:ext uri="{BB962C8B-B14F-4D97-AF65-F5344CB8AC3E}">
        <p14:creationId xmlns:p14="http://schemas.microsoft.com/office/powerpoint/2010/main" val="37335986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BCB096-EDC4-4EED-99A7-E905EF92B589}"/>
              </a:ext>
            </a:extLst>
          </p:cNvPr>
          <p:cNvSpPr>
            <a:spLocks noGrp="1"/>
          </p:cNvSpPr>
          <p:nvPr>
            <p:ph type="title"/>
          </p:nvPr>
        </p:nvSpPr>
        <p:spPr/>
        <p:txBody>
          <a:bodyPr/>
          <a:lstStyle/>
          <a:p>
            <a:r>
              <a:rPr lang="en-US" dirty="0">
                <a:solidFill>
                  <a:srgbClr val="0774A6"/>
                </a:solidFill>
              </a:rPr>
              <a:t>Characteristics of Mental Health Probation Approaches</a:t>
            </a:r>
          </a:p>
        </p:txBody>
      </p:sp>
      <p:sp>
        <p:nvSpPr>
          <p:cNvPr id="3" name="Content Placeholder 2">
            <a:extLst>
              <a:ext uri="{FF2B5EF4-FFF2-40B4-BE49-F238E27FC236}">
                <a16:creationId xmlns:a16="http://schemas.microsoft.com/office/drawing/2014/main" id="{1A80C324-9AED-4203-9EEE-39E5781BCB97}"/>
              </a:ext>
            </a:extLst>
          </p:cNvPr>
          <p:cNvSpPr>
            <a:spLocks noGrp="1"/>
          </p:cNvSpPr>
          <p:nvPr>
            <p:ph idx="1"/>
          </p:nvPr>
        </p:nvSpPr>
        <p:spPr/>
        <p:txBody>
          <a:bodyPr>
            <a:normAutofit/>
          </a:bodyPr>
          <a:lstStyle/>
          <a:p>
            <a:r>
              <a:rPr lang="en-US" sz="2400" dirty="0"/>
              <a:t>Inclusion/exclusion: </a:t>
            </a:r>
          </a:p>
          <a:p>
            <a:pPr lvl="1"/>
            <a:r>
              <a:rPr lang="en-US" sz="2400" dirty="0"/>
              <a:t>Most counties accepted a clinical diagnosis and about half accepted a self-report mental health condition</a:t>
            </a:r>
          </a:p>
          <a:p>
            <a:pPr lvl="1"/>
            <a:r>
              <a:rPr lang="en-US" sz="2400" dirty="0"/>
              <a:t>Just under half of the counties excluded those with sex offenses</a:t>
            </a:r>
          </a:p>
          <a:p>
            <a:pPr lvl="1"/>
            <a:r>
              <a:rPr lang="en-US" sz="2400" dirty="0"/>
              <a:t>The majority did not restrict eligibility based on sentence length</a:t>
            </a:r>
          </a:p>
          <a:p>
            <a:r>
              <a:rPr lang="en-US" sz="2400" dirty="0"/>
              <a:t>Mental health training for officers varied with some requiring mental health first aid, crisis de-escalation and crisis intervention team training (CIT)</a:t>
            </a:r>
          </a:p>
          <a:p>
            <a:r>
              <a:rPr lang="en-US" sz="2400" dirty="0"/>
              <a:t>The majority of counties reported that mental health probation did not allow for flexibility to modify sanctions or probation conditions</a:t>
            </a:r>
          </a:p>
        </p:txBody>
      </p:sp>
    </p:spTree>
    <p:extLst>
      <p:ext uri="{BB962C8B-B14F-4D97-AF65-F5344CB8AC3E}">
        <p14:creationId xmlns:p14="http://schemas.microsoft.com/office/powerpoint/2010/main" val="2546982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1780BD-29EB-48BD-ACB7-DA68682F6C79}"/>
              </a:ext>
            </a:extLst>
          </p:cNvPr>
          <p:cNvSpPr>
            <a:spLocks noGrp="1"/>
          </p:cNvSpPr>
          <p:nvPr>
            <p:ph type="title"/>
          </p:nvPr>
        </p:nvSpPr>
        <p:spPr/>
        <p:txBody>
          <a:bodyPr/>
          <a:lstStyle/>
          <a:p>
            <a:r>
              <a:rPr lang="en-US" dirty="0">
                <a:solidFill>
                  <a:srgbClr val="0774A6"/>
                </a:solidFill>
              </a:rPr>
              <a:t>Acknowledgements</a:t>
            </a:r>
          </a:p>
        </p:txBody>
      </p:sp>
      <p:sp>
        <p:nvSpPr>
          <p:cNvPr id="3" name="Content Placeholder 2">
            <a:extLst>
              <a:ext uri="{FF2B5EF4-FFF2-40B4-BE49-F238E27FC236}">
                <a16:creationId xmlns:a16="http://schemas.microsoft.com/office/drawing/2014/main" id="{7A09B586-4D64-41E7-A5FB-64FA422534A4}"/>
              </a:ext>
            </a:extLst>
          </p:cNvPr>
          <p:cNvSpPr>
            <a:spLocks noGrp="1"/>
          </p:cNvSpPr>
          <p:nvPr>
            <p:ph idx="1"/>
          </p:nvPr>
        </p:nvSpPr>
        <p:spPr>
          <a:xfrm>
            <a:off x="748748" y="2650573"/>
            <a:ext cx="10515600" cy="2096135"/>
          </a:xfrm>
        </p:spPr>
        <p:txBody>
          <a:bodyPr>
            <a:normAutofit fontScale="92500" lnSpcReduction="20000"/>
          </a:bodyPr>
          <a:lstStyle/>
          <a:p>
            <a:r>
              <a:rPr lang="en-US" sz="3200" dirty="0"/>
              <a:t>The team would like to thank state and local probation agencies for their participation in the study.</a:t>
            </a:r>
          </a:p>
          <a:p>
            <a:pPr marL="0" indent="0">
              <a:buNone/>
            </a:pPr>
            <a:r>
              <a:rPr lang="en-US" sz="3200" dirty="0"/>
              <a:t>  </a:t>
            </a:r>
          </a:p>
          <a:p>
            <a:r>
              <a:rPr lang="en-US" sz="3200" dirty="0"/>
              <a:t>Funding for the National Survey of Probation and Mental Health was provided by the Pew Charitable Trusts</a:t>
            </a:r>
          </a:p>
        </p:txBody>
      </p:sp>
    </p:spTree>
    <p:extLst>
      <p:ext uri="{BB962C8B-B14F-4D97-AF65-F5344CB8AC3E}">
        <p14:creationId xmlns:p14="http://schemas.microsoft.com/office/powerpoint/2010/main" val="7541267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027BF-E4D9-40D1-BC4E-7F4F4AA7B705}"/>
              </a:ext>
            </a:extLst>
          </p:cNvPr>
          <p:cNvSpPr>
            <a:spLocks noGrp="1"/>
          </p:cNvSpPr>
          <p:nvPr>
            <p:ph type="title"/>
          </p:nvPr>
        </p:nvSpPr>
        <p:spPr/>
        <p:txBody>
          <a:bodyPr/>
          <a:lstStyle/>
          <a:p>
            <a:r>
              <a:rPr lang="en-US" sz="4400" dirty="0">
                <a:solidFill>
                  <a:schemeClr val="accent1">
                    <a:lumMod val="20000"/>
                    <a:lumOff val="80000"/>
                  </a:schemeClr>
                </a:solidFill>
              </a:rPr>
              <a:t>Sentencing &amp; Policy Implications</a:t>
            </a:r>
          </a:p>
        </p:txBody>
      </p:sp>
    </p:spTree>
    <p:extLst>
      <p:ext uri="{BB962C8B-B14F-4D97-AF65-F5344CB8AC3E}">
        <p14:creationId xmlns:p14="http://schemas.microsoft.com/office/powerpoint/2010/main" val="30291956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649DD-EF05-456E-B716-65AE251118EF}"/>
              </a:ext>
            </a:extLst>
          </p:cNvPr>
          <p:cNvSpPr>
            <a:spLocks noGrp="1"/>
          </p:cNvSpPr>
          <p:nvPr>
            <p:ph type="title"/>
          </p:nvPr>
        </p:nvSpPr>
        <p:spPr>
          <a:xfrm>
            <a:off x="500514" y="284176"/>
            <a:ext cx="10486485" cy="1508760"/>
          </a:xfrm>
        </p:spPr>
        <p:txBody>
          <a:bodyPr/>
          <a:lstStyle/>
          <a:p>
            <a:r>
              <a:rPr lang="en-US" dirty="0">
                <a:solidFill>
                  <a:srgbClr val="0774A6"/>
                </a:solidFill>
              </a:rPr>
              <a:t>Sentencing</a:t>
            </a:r>
          </a:p>
        </p:txBody>
      </p:sp>
      <p:sp>
        <p:nvSpPr>
          <p:cNvPr id="3" name="Content Placeholder 2">
            <a:extLst>
              <a:ext uri="{FF2B5EF4-FFF2-40B4-BE49-F238E27FC236}">
                <a16:creationId xmlns:a16="http://schemas.microsoft.com/office/drawing/2014/main" id="{B9B220C6-08ED-4146-BF47-61A612FBC086}"/>
              </a:ext>
            </a:extLst>
          </p:cNvPr>
          <p:cNvSpPr>
            <a:spLocks noGrp="1"/>
          </p:cNvSpPr>
          <p:nvPr>
            <p:ph idx="1"/>
          </p:nvPr>
        </p:nvSpPr>
        <p:spPr>
          <a:xfrm>
            <a:off x="336884" y="2011680"/>
            <a:ext cx="11855116" cy="4677878"/>
          </a:xfrm>
        </p:spPr>
        <p:txBody>
          <a:bodyPr>
            <a:normAutofit fontScale="92500" lnSpcReduction="20000"/>
          </a:bodyPr>
          <a:lstStyle/>
          <a:p>
            <a:r>
              <a:rPr lang="en-US" sz="2600" dirty="0"/>
              <a:t>Post-arrest: Authorize diversion to mental health courts, deferred prosecution</a:t>
            </a:r>
          </a:p>
          <a:p>
            <a:r>
              <a:rPr lang="en-US" sz="2600" dirty="0"/>
              <a:t>At sentencing:</a:t>
            </a:r>
          </a:p>
          <a:p>
            <a:pPr lvl="1"/>
            <a:r>
              <a:rPr lang="en-US" sz="2200" dirty="0"/>
              <a:t>Create options for diversion to treatment in lieu of probation</a:t>
            </a:r>
          </a:p>
          <a:p>
            <a:pPr lvl="1"/>
            <a:r>
              <a:rPr lang="en-US" sz="2200" dirty="0"/>
              <a:t>Create a specific sentence to specialized mental health probation  for those assessed with MH &amp; COD </a:t>
            </a:r>
          </a:p>
          <a:p>
            <a:r>
              <a:rPr lang="en-US" sz="2600" dirty="0"/>
              <a:t>Eliminate “back-door prison sentences” – disallow revocations for technical violations related to a person’s behavioral health disorders. </a:t>
            </a:r>
          </a:p>
          <a:p>
            <a:r>
              <a:rPr lang="en-US" sz="2600" dirty="0"/>
              <a:t>Expand early release options, also tailoring these to people with BH disorders</a:t>
            </a:r>
          </a:p>
          <a:p>
            <a:r>
              <a:rPr lang="en-US" sz="2600" dirty="0"/>
              <a:t>Shorten probation sentences to reduce the time people with MI have to comply with conditions that may be challenging for them</a:t>
            </a:r>
          </a:p>
          <a:p>
            <a:r>
              <a:rPr lang="en-US" sz="2600" dirty="0"/>
              <a:t>Recognizing most people in CJ system with MI have a COD, revise drug sentences that land people with SUD on probation instead of in treatment</a:t>
            </a:r>
          </a:p>
          <a:p>
            <a:r>
              <a:rPr lang="en-US" sz="2600" dirty="0"/>
              <a:t>Disallow or limit the use of jail for sanctions (“dips” and “dunks”) for technical violations for people with MI as it can result in decompensation, victimization and re-traumatization</a:t>
            </a:r>
          </a:p>
          <a:p>
            <a:endParaRPr lang="en-US" dirty="0"/>
          </a:p>
          <a:p>
            <a:endParaRPr lang="en-US" dirty="0"/>
          </a:p>
          <a:p>
            <a:endParaRPr lang="en-US" dirty="0"/>
          </a:p>
        </p:txBody>
      </p:sp>
    </p:spTree>
    <p:extLst>
      <p:ext uri="{BB962C8B-B14F-4D97-AF65-F5344CB8AC3E}">
        <p14:creationId xmlns:p14="http://schemas.microsoft.com/office/powerpoint/2010/main" val="2625131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212D3-E49F-40E9-BF2D-E98F23C0FAD5}"/>
              </a:ext>
            </a:extLst>
          </p:cNvPr>
          <p:cNvSpPr>
            <a:spLocks noGrp="1"/>
          </p:cNvSpPr>
          <p:nvPr>
            <p:ph type="title"/>
          </p:nvPr>
        </p:nvSpPr>
        <p:spPr>
          <a:xfrm>
            <a:off x="539015" y="284176"/>
            <a:ext cx="10447984" cy="1508760"/>
          </a:xfrm>
        </p:spPr>
        <p:txBody>
          <a:bodyPr/>
          <a:lstStyle/>
          <a:p>
            <a:r>
              <a:rPr lang="en-US" dirty="0">
                <a:solidFill>
                  <a:schemeClr val="bg2">
                    <a:lumMod val="75000"/>
                  </a:schemeClr>
                </a:solidFill>
              </a:rPr>
              <a:t>Agency Level Policies</a:t>
            </a:r>
          </a:p>
        </p:txBody>
      </p:sp>
      <p:sp>
        <p:nvSpPr>
          <p:cNvPr id="3" name="Content Placeholder 2">
            <a:extLst>
              <a:ext uri="{FF2B5EF4-FFF2-40B4-BE49-F238E27FC236}">
                <a16:creationId xmlns:a16="http://schemas.microsoft.com/office/drawing/2014/main" id="{363B3332-C3E1-4133-B9F4-03BA6ABD2E4B}"/>
              </a:ext>
            </a:extLst>
          </p:cNvPr>
          <p:cNvSpPr>
            <a:spLocks noGrp="1"/>
          </p:cNvSpPr>
          <p:nvPr>
            <p:ph idx="1"/>
          </p:nvPr>
        </p:nvSpPr>
        <p:spPr>
          <a:xfrm>
            <a:off x="356134" y="2011680"/>
            <a:ext cx="11944951" cy="4562144"/>
          </a:xfrm>
        </p:spPr>
        <p:txBody>
          <a:bodyPr>
            <a:normAutofit lnSpcReduction="10000"/>
          </a:bodyPr>
          <a:lstStyle/>
          <a:p>
            <a:r>
              <a:rPr lang="en-US" dirty="0"/>
              <a:t>Utilize evidence-based screening and assessment tools to determine a person’s MH needs</a:t>
            </a:r>
          </a:p>
          <a:p>
            <a:r>
              <a:rPr lang="en-US" dirty="0"/>
              <a:t>Individualize conditions of supervision that take into account a person on probation’s behavioral health disorders</a:t>
            </a:r>
          </a:p>
          <a:p>
            <a:r>
              <a:rPr lang="en-US" dirty="0"/>
              <a:t>Limit the use of revocations for violations related to a person’s MI or COD</a:t>
            </a:r>
          </a:p>
          <a:p>
            <a:r>
              <a:rPr lang="en-US" dirty="0"/>
              <a:t>Train all probation officers on mental health and COD symptoms, challenges, and ways to most effectively supervise individuals with BH disorders</a:t>
            </a:r>
          </a:p>
          <a:p>
            <a:r>
              <a:rPr lang="en-US" dirty="0"/>
              <a:t>Provide advanced training for officers in specialty MH approaches that includes regular continuing education</a:t>
            </a:r>
          </a:p>
          <a:p>
            <a:r>
              <a:rPr lang="en-US" dirty="0"/>
              <a:t>Ensure people with MI on supervision are connected with both treatment and social services</a:t>
            </a:r>
          </a:p>
          <a:p>
            <a:r>
              <a:rPr lang="en-US" dirty="0"/>
              <a:t>Utilize peer navigators whom people on supervision identify with and trust</a:t>
            </a:r>
          </a:p>
          <a:p>
            <a:r>
              <a:rPr lang="en-US" dirty="0"/>
              <a:t>Develop trauma-informed supervision practices, as many with COD and MI have histories of trauma</a:t>
            </a:r>
          </a:p>
          <a:p>
            <a:pPr marL="0" indent="0">
              <a:buNone/>
            </a:pPr>
            <a:endParaRPr lang="en-US" dirty="0"/>
          </a:p>
        </p:txBody>
      </p:sp>
    </p:spTree>
    <p:extLst>
      <p:ext uri="{BB962C8B-B14F-4D97-AF65-F5344CB8AC3E}">
        <p14:creationId xmlns:p14="http://schemas.microsoft.com/office/powerpoint/2010/main" val="24723883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C40A13-B510-4C94-90BA-66E891569411}"/>
              </a:ext>
            </a:extLst>
          </p:cNvPr>
          <p:cNvSpPr>
            <a:spLocks noGrp="1"/>
          </p:cNvSpPr>
          <p:nvPr>
            <p:ph type="title"/>
          </p:nvPr>
        </p:nvSpPr>
        <p:spPr/>
        <p:txBody>
          <a:bodyPr/>
          <a:lstStyle/>
          <a:p>
            <a:r>
              <a:rPr lang="en-US" dirty="0">
                <a:solidFill>
                  <a:srgbClr val="0774A6"/>
                </a:solidFill>
              </a:rPr>
              <a:t>Other Policies and Practices</a:t>
            </a:r>
          </a:p>
        </p:txBody>
      </p:sp>
      <p:sp>
        <p:nvSpPr>
          <p:cNvPr id="3" name="Content Placeholder 2">
            <a:extLst>
              <a:ext uri="{FF2B5EF4-FFF2-40B4-BE49-F238E27FC236}">
                <a16:creationId xmlns:a16="http://schemas.microsoft.com/office/drawing/2014/main" id="{5D4F01D9-6775-4CE1-8998-719F17F150B6}"/>
              </a:ext>
            </a:extLst>
          </p:cNvPr>
          <p:cNvSpPr>
            <a:spLocks noGrp="1"/>
          </p:cNvSpPr>
          <p:nvPr>
            <p:ph idx="1"/>
          </p:nvPr>
        </p:nvSpPr>
        <p:spPr/>
        <p:txBody>
          <a:bodyPr/>
          <a:lstStyle/>
          <a:p>
            <a:r>
              <a:rPr lang="en-US" sz="2400" dirty="0"/>
              <a:t>Strengthen crisis response systems so people with BH disorders are less likely to be arrested, go to jail, and end up on probation</a:t>
            </a:r>
          </a:p>
          <a:p>
            <a:r>
              <a:rPr lang="en-US" sz="2400" dirty="0"/>
              <a:t>While protecting privacy, improve data sharing between systems to improve continuity of care of justice system-involved individuals</a:t>
            </a:r>
          </a:p>
          <a:p>
            <a:r>
              <a:rPr lang="en-US" sz="2400" dirty="0"/>
              <a:t>Expand community-based treatment for people with MI (both on probation and not) through CCBHCs and other funding streams, to reduce cycling through the CJ system</a:t>
            </a:r>
          </a:p>
          <a:p>
            <a:r>
              <a:rPr lang="en-US" sz="2400" dirty="0"/>
              <a:t>Recognizing that most people with a MI in the CJ system have a co-occurring SUD, develop a more unified BH system whereby people with CODs can get integrated treatment regardless of setting</a:t>
            </a:r>
          </a:p>
          <a:p>
            <a:endParaRPr lang="en-US" dirty="0"/>
          </a:p>
        </p:txBody>
      </p:sp>
    </p:spTree>
    <p:extLst>
      <p:ext uri="{BB962C8B-B14F-4D97-AF65-F5344CB8AC3E}">
        <p14:creationId xmlns:p14="http://schemas.microsoft.com/office/powerpoint/2010/main" val="10718237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5B4AA-5D5E-4D0B-BD25-1D49026EC982}"/>
              </a:ext>
            </a:extLst>
          </p:cNvPr>
          <p:cNvSpPr>
            <a:spLocks noGrp="1"/>
          </p:cNvSpPr>
          <p:nvPr>
            <p:ph type="title"/>
          </p:nvPr>
        </p:nvSpPr>
        <p:spPr>
          <a:xfrm>
            <a:off x="708025" y="2243138"/>
            <a:ext cx="10515600" cy="1411149"/>
          </a:xfrm>
        </p:spPr>
        <p:txBody>
          <a:bodyPr/>
          <a:lstStyle/>
          <a:p>
            <a:r>
              <a:rPr lang="en-US" dirty="0"/>
              <a:t>Questions/Discussion</a:t>
            </a:r>
          </a:p>
        </p:txBody>
      </p:sp>
      <p:sp>
        <p:nvSpPr>
          <p:cNvPr id="3" name="Text Placeholder 2">
            <a:extLst>
              <a:ext uri="{FF2B5EF4-FFF2-40B4-BE49-F238E27FC236}">
                <a16:creationId xmlns:a16="http://schemas.microsoft.com/office/drawing/2014/main" id="{46DB818B-3686-4A82-9E1E-E98A0F285BAF}"/>
              </a:ext>
            </a:extLst>
          </p:cNvPr>
          <p:cNvSpPr>
            <a:spLocks noGrp="1"/>
          </p:cNvSpPr>
          <p:nvPr>
            <p:ph type="body" idx="1"/>
          </p:nvPr>
        </p:nvSpPr>
        <p:spPr>
          <a:xfrm>
            <a:off x="831850" y="4263887"/>
            <a:ext cx="10515600" cy="2204290"/>
          </a:xfrm>
        </p:spPr>
        <p:txBody>
          <a:bodyPr>
            <a:normAutofit/>
          </a:bodyPr>
          <a:lstStyle/>
          <a:p>
            <a:r>
              <a:rPr lang="en-US" sz="2800" dirty="0">
                <a:solidFill>
                  <a:srgbClr val="0774A6"/>
                </a:solidFill>
              </a:rPr>
              <a:t>Reach us at:</a:t>
            </a:r>
          </a:p>
          <a:p>
            <a:r>
              <a:rPr lang="en-US" sz="2800" dirty="0">
                <a:solidFill>
                  <a:srgbClr val="0774A6"/>
                </a:solidFill>
              </a:rPr>
              <a:t>Tracy Velázquez, </a:t>
            </a:r>
            <a:r>
              <a:rPr lang="en-US" sz="2800" dirty="0">
                <a:solidFill>
                  <a:srgbClr val="0774A6"/>
                </a:solidFill>
                <a:hlinkClick r:id="rId2">
                  <a:extLst>
                    <a:ext uri="{A12FA001-AC4F-418D-AE19-62706E023703}">
                      <ahyp:hlinkClr xmlns:ahyp="http://schemas.microsoft.com/office/drawing/2018/hyperlinkcolor" val="tx"/>
                    </a:ext>
                  </a:extLst>
                </a:hlinkClick>
              </a:rPr>
              <a:t>tvelazquez@pewtrusts.org</a:t>
            </a:r>
            <a:endParaRPr lang="en-US" sz="2800" dirty="0">
              <a:solidFill>
                <a:srgbClr val="0774A6"/>
              </a:solidFill>
            </a:endParaRPr>
          </a:p>
          <a:p>
            <a:r>
              <a:rPr lang="en-US" sz="2800" dirty="0">
                <a:solidFill>
                  <a:srgbClr val="0774A6"/>
                </a:solidFill>
              </a:rPr>
              <a:t>Tonya VanDeinse, </a:t>
            </a:r>
            <a:r>
              <a:rPr lang="en-US" sz="2800" dirty="0">
                <a:solidFill>
                  <a:srgbClr val="0774A6"/>
                </a:solidFill>
                <a:hlinkClick r:id="rId3">
                  <a:extLst>
                    <a:ext uri="{A12FA001-AC4F-418D-AE19-62706E023703}">
                      <ahyp:hlinkClr xmlns:ahyp="http://schemas.microsoft.com/office/drawing/2018/hyperlinkcolor" val="tx"/>
                    </a:ext>
                  </a:extLst>
                </a:hlinkClick>
              </a:rPr>
              <a:t>tbv@email.unc.edu</a:t>
            </a:r>
            <a:endParaRPr lang="en-US" sz="2800" dirty="0">
              <a:solidFill>
                <a:srgbClr val="0774A6"/>
              </a:solidFill>
            </a:endParaRPr>
          </a:p>
          <a:p>
            <a:r>
              <a:rPr lang="en-US" sz="2800" dirty="0">
                <a:solidFill>
                  <a:srgbClr val="0774A6"/>
                </a:solidFill>
              </a:rPr>
              <a:t>Veronica Cunningham, </a:t>
            </a:r>
            <a:r>
              <a:rPr lang="en-US" sz="2800" dirty="0">
                <a:solidFill>
                  <a:srgbClr val="0774A6"/>
                </a:solidFill>
                <a:hlinkClick r:id="rId4">
                  <a:extLst>
                    <a:ext uri="{A12FA001-AC4F-418D-AE19-62706E023703}">
                      <ahyp:hlinkClr xmlns:ahyp="http://schemas.microsoft.com/office/drawing/2018/hyperlinkcolor" val="tx"/>
                    </a:ext>
                  </a:extLst>
                </a:hlinkClick>
              </a:rPr>
              <a:t>vcunningham@csg.org</a:t>
            </a:r>
            <a:endParaRPr lang="en-US" sz="2800" dirty="0">
              <a:solidFill>
                <a:srgbClr val="0774A6"/>
              </a:solidFill>
            </a:endParaRPr>
          </a:p>
          <a:p>
            <a:endParaRPr lang="en-US" dirty="0"/>
          </a:p>
        </p:txBody>
      </p:sp>
    </p:spTree>
    <p:extLst>
      <p:ext uri="{BB962C8B-B14F-4D97-AF65-F5344CB8AC3E}">
        <p14:creationId xmlns:p14="http://schemas.microsoft.com/office/powerpoint/2010/main" val="15292516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74D79-06D0-42FA-B2B1-D4D4F49EE59A}"/>
              </a:ext>
            </a:extLst>
          </p:cNvPr>
          <p:cNvSpPr>
            <a:spLocks noGrp="1"/>
          </p:cNvSpPr>
          <p:nvPr>
            <p:ph type="title"/>
          </p:nvPr>
        </p:nvSpPr>
        <p:spPr/>
        <p:txBody>
          <a:bodyPr/>
          <a:lstStyle/>
          <a:p>
            <a:r>
              <a:rPr lang="en-US" dirty="0">
                <a:solidFill>
                  <a:srgbClr val="0774A6"/>
                </a:solidFill>
              </a:rPr>
              <a:t>References</a:t>
            </a:r>
          </a:p>
        </p:txBody>
      </p:sp>
      <p:sp>
        <p:nvSpPr>
          <p:cNvPr id="3" name="Content Placeholder 2">
            <a:extLst>
              <a:ext uri="{FF2B5EF4-FFF2-40B4-BE49-F238E27FC236}">
                <a16:creationId xmlns:a16="http://schemas.microsoft.com/office/drawing/2014/main" id="{129510FA-DDB8-4DF2-B311-49D86BD5EA52}"/>
              </a:ext>
            </a:extLst>
          </p:cNvPr>
          <p:cNvSpPr>
            <a:spLocks noGrp="1"/>
          </p:cNvSpPr>
          <p:nvPr>
            <p:ph idx="1"/>
          </p:nvPr>
        </p:nvSpPr>
        <p:spPr>
          <a:xfrm>
            <a:off x="1202919" y="2367584"/>
            <a:ext cx="9784080" cy="4206240"/>
          </a:xfrm>
        </p:spPr>
        <p:txBody>
          <a:bodyPr>
            <a:normAutofit/>
          </a:bodyPr>
          <a:lstStyle/>
          <a:p>
            <a:r>
              <a:rPr lang="en-US" b="0" i="0" dirty="0">
                <a:solidFill>
                  <a:schemeClr val="accent1">
                    <a:lumMod val="20000"/>
                    <a:lumOff val="80000"/>
                  </a:schemeClr>
                </a:solidFill>
                <a:effectLst/>
                <a:latin typeface="Arial" panose="020B0604020202020204" pitchFamily="34" charset="0"/>
              </a:rPr>
              <a:t>Crilly, J. F., Caine, E. D., Lamberti, J. S., Brown, T., &amp; Friedman, B. (2009). Mental health services use and symptom prevalence in a cohort of adults on probation. </a:t>
            </a:r>
            <a:r>
              <a:rPr lang="en-US" b="0" i="1" dirty="0">
                <a:solidFill>
                  <a:schemeClr val="accent1">
                    <a:lumMod val="20000"/>
                    <a:lumOff val="80000"/>
                  </a:schemeClr>
                </a:solidFill>
                <a:effectLst/>
                <a:latin typeface="Arial" panose="020B0604020202020204" pitchFamily="34" charset="0"/>
              </a:rPr>
              <a:t>Psychiatric Services</a:t>
            </a:r>
            <a:r>
              <a:rPr lang="en-US" b="0" i="0" dirty="0">
                <a:solidFill>
                  <a:schemeClr val="accent1">
                    <a:lumMod val="20000"/>
                    <a:lumOff val="80000"/>
                  </a:schemeClr>
                </a:solidFill>
                <a:effectLst/>
                <a:latin typeface="Arial" panose="020B0604020202020204" pitchFamily="34" charset="0"/>
              </a:rPr>
              <a:t>, </a:t>
            </a:r>
            <a:r>
              <a:rPr lang="en-US" b="0" i="1" dirty="0">
                <a:solidFill>
                  <a:schemeClr val="accent1">
                    <a:lumMod val="20000"/>
                    <a:lumOff val="80000"/>
                  </a:schemeClr>
                </a:solidFill>
                <a:effectLst/>
                <a:latin typeface="Arial" panose="020B0604020202020204" pitchFamily="34" charset="0"/>
              </a:rPr>
              <a:t>60</a:t>
            </a:r>
            <a:r>
              <a:rPr lang="en-US" b="0" i="0" dirty="0">
                <a:solidFill>
                  <a:schemeClr val="accent1">
                    <a:lumMod val="20000"/>
                    <a:lumOff val="80000"/>
                  </a:schemeClr>
                </a:solidFill>
                <a:effectLst/>
                <a:latin typeface="Arial" panose="020B0604020202020204" pitchFamily="34" charset="0"/>
              </a:rPr>
              <a:t>(4), 542-544.</a:t>
            </a:r>
            <a:endParaRPr lang="en-US" dirty="0">
              <a:solidFill>
                <a:schemeClr val="accent1">
                  <a:lumMod val="20000"/>
                  <a:lumOff val="80000"/>
                </a:schemeClr>
              </a:solidFill>
              <a:latin typeface="Arial" panose="020B0604020202020204" pitchFamily="34" charset="0"/>
            </a:endParaRPr>
          </a:p>
          <a:p>
            <a:r>
              <a:rPr lang="en-US" b="0" i="0" dirty="0">
                <a:solidFill>
                  <a:schemeClr val="accent1">
                    <a:lumMod val="20000"/>
                    <a:lumOff val="80000"/>
                  </a:schemeClr>
                </a:solidFill>
                <a:effectLst/>
                <a:latin typeface="Arial" panose="020B0604020202020204" pitchFamily="34" charset="0"/>
              </a:rPr>
              <a:t>Ditton, P. M. (1999). </a:t>
            </a:r>
            <a:r>
              <a:rPr lang="en-US" b="0" i="1" dirty="0">
                <a:solidFill>
                  <a:schemeClr val="accent1">
                    <a:lumMod val="20000"/>
                    <a:lumOff val="80000"/>
                  </a:schemeClr>
                </a:solidFill>
                <a:effectLst/>
                <a:latin typeface="Arial" panose="020B0604020202020204" pitchFamily="34" charset="0"/>
              </a:rPr>
              <a:t>Mental health and treatment of inmates and probationers</a:t>
            </a:r>
            <a:r>
              <a:rPr lang="en-US" b="0" i="0" dirty="0">
                <a:solidFill>
                  <a:schemeClr val="accent1">
                    <a:lumMod val="20000"/>
                    <a:lumOff val="80000"/>
                  </a:schemeClr>
                </a:solidFill>
                <a:effectLst/>
                <a:latin typeface="Arial" panose="020B0604020202020204" pitchFamily="34" charset="0"/>
              </a:rPr>
              <a:t>. US Department of Justice, Office of Justice Programs, Bureau of Justice Statistics.</a:t>
            </a:r>
          </a:p>
          <a:p>
            <a:r>
              <a:rPr lang="en-US" b="0" i="0" dirty="0">
                <a:solidFill>
                  <a:schemeClr val="accent1">
                    <a:lumMod val="20000"/>
                    <a:lumOff val="80000"/>
                  </a:schemeClr>
                </a:solidFill>
                <a:effectLst/>
                <a:latin typeface="Arial" panose="020B0604020202020204" pitchFamily="34" charset="0"/>
              </a:rPr>
              <a:t>Van Deinse, T. B., Cuddeback, G. S., Wilson, A. B., Lambert, M., &amp; Edwards, D. (2019). Using statewide administrative data and brief mental health screening to estimate the prevalence of mental illness among probationers. </a:t>
            </a:r>
            <a:r>
              <a:rPr lang="en-US" b="0" i="1" dirty="0">
                <a:solidFill>
                  <a:schemeClr val="accent1">
                    <a:lumMod val="20000"/>
                    <a:lumOff val="80000"/>
                  </a:schemeClr>
                </a:solidFill>
                <a:effectLst/>
                <a:latin typeface="Arial" panose="020B0604020202020204" pitchFamily="34" charset="0"/>
              </a:rPr>
              <a:t>Probation Journal</a:t>
            </a:r>
            <a:r>
              <a:rPr lang="en-US" b="0" i="0" dirty="0">
                <a:solidFill>
                  <a:schemeClr val="accent1">
                    <a:lumMod val="20000"/>
                    <a:lumOff val="80000"/>
                  </a:schemeClr>
                </a:solidFill>
                <a:effectLst/>
                <a:latin typeface="Arial" panose="020B0604020202020204" pitchFamily="34" charset="0"/>
              </a:rPr>
              <a:t>, </a:t>
            </a:r>
            <a:r>
              <a:rPr lang="en-US" b="0" i="1" dirty="0">
                <a:solidFill>
                  <a:schemeClr val="accent1">
                    <a:lumMod val="20000"/>
                    <a:lumOff val="80000"/>
                  </a:schemeClr>
                </a:solidFill>
                <a:effectLst/>
                <a:latin typeface="Arial" panose="020B0604020202020204" pitchFamily="34" charset="0"/>
              </a:rPr>
              <a:t>66</a:t>
            </a:r>
            <a:r>
              <a:rPr lang="en-US" b="0" i="0" dirty="0">
                <a:solidFill>
                  <a:schemeClr val="accent1">
                    <a:lumMod val="20000"/>
                    <a:lumOff val="80000"/>
                  </a:schemeClr>
                </a:solidFill>
                <a:effectLst/>
                <a:latin typeface="Arial" panose="020B0604020202020204" pitchFamily="34" charset="0"/>
              </a:rPr>
              <a:t>(2), 236-247.</a:t>
            </a:r>
            <a:endParaRPr lang="en-US" dirty="0">
              <a:solidFill>
                <a:schemeClr val="accent1">
                  <a:lumMod val="20000"/>
                  <a:lumOff val="80000"/>
                </a:schemeClr>
              </a:solidFill>
            </a:endParaRPr>
          </a:p>
        </p:txBody>
      </p:sp>
    </p:spTree>
    <p:extLst>
      <p:ext uri="{BB962C8B-B14F-4D97-AF65-F5344CB8AC3E}">
        <p14:creationId xmlns:p14="http://schemas.microsoft.com/office/powerpoint/2010/main" val="2095257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D8323-A3EF-40D8-8A33-522DFE2CE710}"/>
              </a:ext>
            </a:extLst>
          </p:cNvPr>
          <p:cNvSpPr>
            <a:spLocks noGrp="1"/>
          </p:cNvSpPr>
          <p:nvPr>
            <p:ph type="title"/>
          </p:nvPr>
        </p:nvSpPr>
        <p:spPr/>
        <p:txBody>
          <a:bodyPr/>
          <a:lstStyle/>
          <a:p>
            <a:r>
              <a:rPr lang="en-US" dirty="0">
                <a:solidFill>
                  <a:srgbClr val="0774A6"/>
                </a:solidFill>
              </a:rPr>
              <a:t>Information Sources</a:t>
            </a:r>
          </a:p>
        </p:txBody>
      </p:sp>
      <p:sp>
        <p:nvSpPr>
          <p:cNvPr id="3" name="Content Placeholder 2">
            <a:extLst>
              <a:ext uri="{FF2B5EF4-FFF2-40B4-BE49-F238E27FC236}">
                <a16:creationId xmlns:a16="http://schemas.microsoft.com/office/drawing/2014/main" id="{BCF423FC-E653-46EA-9916-4C4A474896DE}"/>
              </a:ext>
            </a:extLst>
          </p:cNvPr>
          <p:cNvSpPr>
            <a:spLocks noGrp="1"/>
          </p:cNvSpPr>
          <p:nvPr>
            <p:ph idx="1"/>
          </p:nvPr>
        </p:nvSpPr>
        <p:spPr/>
        <p:txBody>
          <a:bodyPr>
            <a:normAutofit/>
          </a:bodyPr>
          <a:lstStyle/>
          <a:p>
            <a:pPr marL="0" indent="0">
              <a:buNone/>
            </a:pPr>
            <a:r>
              <a:rPr lang="en-US" dirty="0"/>
              <a:t>Throughout the session, we will reference findings from three studies:</a:t>
            </a:r>
          </a:p>
          <a:p>
            <a:r>
              <a:rPr lang="en-US" dirty="0"/>
              <a:t>The National Survey on Probation and Mental Health (NSPMH)</a:t>
            </a:r>
          </a:p>
          <a:p>
            <a:pPr lvl="1"/>
            <a:r>
              <a:rPr lang="en-US" dirty="0"/>
              <a:t>UNC Chapel Hill, American Probation and Parole Association, Pew Charitable Trusts</a:t>
            </a:r>
          </a:p>
          <a:p>
            <a:pPr lvl="1"/>
            <a:r>
              <a:rPr lang="en-US" dirty="0"/>
              <a:t>Sample: Randomly selected 315 counties from across the country; 179 counties responded, representing 43 states </a:t>
            </a:r>
          </a:p>
          <a:p>
            <a:r>
              <a:rPr lang="en-US" dirty="0"/>
              <a:t>National Survey of Drug Use and Health (2017-2019) (NSDUH)</a:t>
            </a:r>
          </a:p>
          <a:p>
            <a:pPr lvl="1"/>
            <a:r>
              <a:rPr lang="en-US" dirty="0"/>
              <a:t>SAMSHA survey of   ̴ 70,000 people aged 12+ (only adult data used), weighted to be nationally representative</a:t>
            </a:r>
          </a:p>
          <a:p>
            <a:r>
              <a:rPr lang="en-US" dirty="0"/>
              <a:t>Survey of Prison Inmates (2016) (SPI)</a:t>
            </a:r>
          </a:p>
          <a:p>
            <a:pPr lvl="1"/>
            <a:r>
              <a:rPr lang="en-US" dirty="0"/>
              <a:t>BJS survey of   ̴ 20,000 people in state prison, weighted to provide national estimates</a:t>
            </a:r>
          </a:p>
          <a:p>
            <a:pPr lvl="1"/>
            <a:endParaRPr lang="en-US" dirty="0"/>
          </a:p>
          <a:p>
            <a:endParaRPr lang="en-US" dirty="0"/>
          </a:p>
        </p:txBody>
      </p:sp>
    </p:spTree>
    <p:extLst>
      <p:ext uri="{BB962C8B-B14F-4D97-AF65-F5344CB8AC3E}">
        <p14:creationId xmlns:p14="http://schemas.microsoft.com/office/powerpoint/2010/main" val="141529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AEE32-35D9-4EE8-BAEE-596042D1C80D}"/>
              </a:ext>
            </a:extLst>
          </p:cNvPr>
          <p:cNvSpPr>
            <a:spLocks noGrp="1"/>
          </p:cNvSpPr>
          <p:nvPr>
            <p:ph type="title"/>
          </p:nvPr>
        </p:nvSpPr>
        <p:spPr/>
        <p:txBody>
          <a:bodyPr/>
          <a:lstStyle/>
          <a:p>
            <a:r>
              <a:rPr lang="en-US" dirty="0"/>
              <a:t>Prevalence of Mental Illness</a:t>
            </a:r>
          </a:p>
        </p:txBody>
      </p:sp>
    </p:spTree>
    <p:extLst>
      <p:ext uri="{BB962C8B-B14F-4D97-AF65-F5344CB8AC3E}">
        <p14:creationId xmlns:p14="http://schemas.microsoft.com/office/powerpoint/2010/main" val="928139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pic>
        <p:nvPicPr>
          <p:cNvPr id="4" name="Picture 3" descr="Text&#10;&#10;Description automatically generated">
            <a:extLst>
              <a:ext uri="{FF2B5EF4-FFF2-40B4-BE49-F238E27FC236}">
                <a16:creationId xmlns:a16="http://schemas.microsoft.com/office/drawing/2014/main" id="{023E2376-F94C-4DE0-8637-32E18794A5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86579" y="4271850"/>
            <a:ext cx="4909421" cy="2417889"/>
          </a:xfrm>
          <a:prstGeom prst="rect">
            <a:avLst/>
          </a:prstGeom>
          <a:ln>
            <a:noFill/>
          </a:ln>
          <a:effectLst>
            <a:outerShdw blurRad="292100" dist="139700" dir="2700000" algn="tl" rotWithShape="0">
              <a:srgbClr val="333333">
                <a:alpha val="65000"/>
              </a:srgbClr>
            </a:outerShdw>
          </a:effectLst>
        </p:spPr>
      </p:pic>
      <p:sp>
        <p:nvSpPr>
          <p:cNvPr id="16" name="TextBox 15">
            <a:extLst>
              <a:ext uri="{FF2B5EF4-FFF2-40B4-BE49-F238E27FC236}">
                <a16:creationId xmlns:a16="http://schemas.microsoft.com/office/drawing/2014/main" id="{7F58DABB-BEDF-4105-B248-C1FF1F1D2A3B}"/>
              </a:ext>
            </a:extLst>
          </p:cNvPr>
          <p:cNvSpPr txBox="1"/>
          <p:nvPr/>
        </p:nvSpPr>
        <p:spPr>
          <a:xfrm>
            <a:off x="914400" y="647636"/>
            <a:ext cx="7940842" cy="707886"/>
          </a:xfrm>
          <a:prstGeom prst="rect">
            <a:avLst/>
          </a:prstGeom>
          <a:noFill/>
        </p:spPr>
        <p:txBody>
          <a:bodyPr wrap="square">
            <a:spAutoFit/>
          </a:bodyPr>
          <a:lstStyle/>
          <a:p>
            <a:r>
              <a:rPr lang="en-US" sz="4000" dirty="0">
                <a:solidFill>
                  <a:srgbClr val="0774A6"/>
                </a:solidFill>
              </a:rPr>
              <a:t>How Is Prevalence Determined?</a:t>
            </a:r>
          </a:p>
        </p:txBody>
      </p:sp>
      <p:sp>
        <p:nvSpPr>
          <p:cNvPr id="18" name="Content Placeholder 17">
            <a:extLst>
              <a:ext uri="{FF2B5EF4-FFF2-40B4-BE49-F238E27FC236}">
                <a16:creationId xmlns:a16="http://schemas.microsoft.com/office/drawing/2014/main" id="{9359CDD9-5B72-439C-A7E8-786B4CE632D1}"/>
              </a:ext>
            </a:extLst>
          </p:cNvPr>
          <p:cNvSpPr>
            <a:spLocks noGrp="1"/>
          </p:cNvSpPr>
          <p:nvPr>
            <p:ph sz="half" idx="1"/>
          </p:nvPr>
        </p:nvSpPr>
        <p:spPr>
          <a:xfrm>
            <a:off x="914400" y="1971675"/>
            <a:ext cx="5181600" cy="4040356"/>
          </a:xfrm>
        </p:spPr>
        <p:txBody>
          <a:bodyPr>
            <a:normAutofit/>
          </a:bodyPr>
          <a:lstStyle/>
          <a:p>
            <a:pPr marL="0" indent="0">
              <a:buNone/>
            </a:pPr>
            <a:r>
              <a:rPr lang="en-US" dirty="0"/>
              <a:t>Accurate estimates are difficult to obtain</a:t>
            </a:r>
          </a:p>
          <a:p>
            <a:pPr lvl="1">
              <a:lnSpc>
                <a:spcPct val="110000"/>
              </a:lnSpc>
              <a:spcBef>
                <a:spcPts val="0"/>
              </a:spcBef>
            </a:pPr>
            <a:r>
              <a:rPr lang="en-US" dirty="0"/>
              <a:t>How is mental illness defined?</a:t>
            </a:r>
          </a:p>
          <a:p>
            <a:pPr lvl="1">
              <a:lnSpc>
                <a:spcPct val="110000"/>
              </a:lnSpc>
              <a:spcBef>
                <a:spcPts val="0"/>
              </a:spcBef>
            </a:pPr>
            <a:r>
              <a:rPr lang="en-US" dirty="0"/>
              <a:t>What instrument is being used?</a:t>
            </a:r>
          </a:p>
          <a:p>
            <a:pPr lvl="1">
              <a:lnSpc>
                <a:spcPct val="110000"/>
              </a:lnSpc>
              <a:spcBef>
                <a:spcPts val="0"/>
              </a:spcBef>
            </a:pPr>
            <a:r>
              <a:rPr lang="en-US" dirty="0"/>
              <a:t>Who is included in the sample?</a:t>
            </a:r>
          </a:p>
          <a:p>
            <a:pPr lvl="1">
              <a:lnSpc>
                <a:spcPct val="110000"/>
              </a:lnSpc>
              <a:spcBef>
                <a:spcPts val="0"/>
              </a:spcBef>
            </a:pPr>
            <a:r>
              <a:rPr lang="en-US" dirty="0"/>
              <a:t>Does the agency track the information?</a:t>
            </a:r>
          </a:p>
          <a:p>
            <a:pPr lvl="1">
              <a:lnSpc>
                <a:spcPct val="110000"/>
              </a:lnSpc>
              <a:spcBef>
                <a:spcPts val="0"/>
              </a:spcBef>
            </a:pPr>
            <a:r>
              <a:rPr lang="en-US" dirty="0"/>
              <a:t>Who is providing the information?</a:t>
            </a:r>
          </a:p>
        </p:txBody>
      </p:sp>
      <p:sp>
        <p:nvSpPr>
          <p:cNvPr id="19" name="Content Placeholder 18">
            <a:extLst>
              <a:ext uri="{FF2B5EF4-FFF2-40B4-BE49-F238E27FC236}">
                <a16:creationId xmlns:a16="http://schemas.microsoft.com/office/drawing/2014/main" id="{7452971D-740A-4493-BCCB-27D4AE78ADBF}"/>
              </a:ext>
            </a:extLst>
          </p:cNvPr>
          <p:cNvSpPr>
            <a:spLocks noGrp="1"/>
          </p:cNvSpPr>
          <p:nvPr>
            <p:ph sz="half" idx="2"/>
          </p:nvPr>
        </p:nvSpPr>
        <p:spPr>
          <a:xfrm>
            <a:off x="6916511" y="1863633"/>
            <a:ext cx="4721888" cy="4994367"/>
          </a:xfrm>
        </p:spPr>
        <p:txBody>
          <a:bodyPr>
            <a:normAutofit/>
          </a:bodyPr>
          <a:lstStyle/>
          <a:p>
            <a:pPr marL="0" indent="0">
              <a:buNone/>
            </a:pPr>
            <a:r>
              <a:rPr lang="en-US" dirty="0"/>
              <a:t>Prior studies:</a:t>
            </a:r>
          </a:p>
          <a:p>
            <a:r>
              <a:rPr lang="en-US" sz="2000" dirty="0"/>
              <a:t>Bureau of Justice Statistics, 1999 report</a:t>
            </a:r>
          </a:p>
          <a:p>
            <a:pPr lvl="1"/>
            <a:r>
              <a:rPr lang="en-US" sz="2000" dirty="0"/>
              <a:t>16% of people on probation identified as having a mental health condition</a:t>
            </a:r>
          </a:p>
          <a:p>
            <a:pPr lvl="1"/>
            <a:r>
              <a:rPr lang="en-US" sz="2000" dirty="0"/>
              <a:t>Mental health condition defined as: having a mental or emotional condition or a history of psychiatric hospitalization (at least one overnight stay)</a:t>
            </a:r>
          </a:p>
          <a:p>
            <a:r>
              <a:rPr lang="en-US" sz="2000" dirty="0"/>
              <a:t>Crilly et al., 2009: 27% based on the 2001 National Household Survey on Drug Abuse </a:t>
            </a:r>
          </a:p>
          <a:p>
            <a:r>
              <a:rPr lang="en-US" sz="2000" dirty="0"/>
              <a:t>Van </a:t>
            </a:r>
            <a:r>
              <a:rPr lang="en-US" sz="2000" dirty="0" err="1"/>
              <a:t>Deinse</a:t>
            </a:r>
            <a:r>
              <a:rPr lang="en-US" sz="2000" dirty="0"/>
              <a:t> et al., 2019: 15%-19% based on statewide administrative data</a:t>
            </a:r>
          </a:p>
          <a:p>
            <a:endParaRPr lang="en-US" dirty="0"/>
          </a:p>
        </p:txBody>
      </p:sp>
    </p:spTree>
    <p:extLst>
      <p:ext uri="{BB962C8B-B14F-4D97-AF65-F5344CB8AC3E}">
        <p14:creationId xmlns:p14="http://schemas.microsoft.com/office/powerpoint/2010/main" val="2857928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27083-4FD3-4851-A1BC-08EF828DF782}"/>
              </a:ext>
            </a:extLst>
          </p:cNvPr>
          <p:cNvSpPr>
            <a:spLocks noGrp="1"/>
          </p:cNvSpPr>
          <p:nvPr>
            <p:ph type="title"/>
          </p:nvPr>
        </p:nvSpPr>
        <p:spPr/>
        <p:txBody>
          <a:bodyPr>
            <a:normAutofit fontScale="90000"/>
          </a:bodyPr>
          <a:lstStyle/>
          <a:p>
            <a:r>
              <a:rPr lang="en-US" dirty="0">
                <a:solidFill>
                  <a:srgbClr val="0774A6"/>
                </a:solidFill>
              </a:rPr>
              <a:t>Prevalence Estimates from the National Survey of Probation and Mental Health </a:t>
            </a:r>
          </a:p>
        </p:txBody>
      </p:sp>
      <p:sp>
        <p:nvSpPr>
          <p:cNvPr id="7" name="Content Placeholder 6">
            <a:extLst>
              <a:ext uri="{FF2B5EF4-FFF2-40B4-BE49-F238E27FC236}">
                <a16:creationId xmlns:a16="http://schemas.microsoft.com/office/drawing/2014/main" id="{12B31082-D5B4-49BA-8085-F1C2F94DB3BA}"/>
              </a:ext>
            </a:extLst>
          </p:cNvPr>
          <p:cNvSpPr>
            <a:spLocks noGrp="1"/>
          </p:cNvSpPr>
          <p:nvPr>
            <p:ph idx="1"/>
          </p:nvPr>
        </p:nvSpPr>
        <p:spPr>
          <a:xfrm>
            <a:off x="1202919" y="2011680"/>
            <a:ext cx="9784080" cy="4655820"/>
          </a:xfrm>
        </p:spPr>
        <p:txBody>
          <a:bodyPr>
            <a:normAutofit fontScale="70000" lnSpcReduction="20000"/>
          </a:bodyPr>
          <a:lstStyle/>
          <a:p>
            <a:pPr marL="0" indent="0">
              <a:buNone/>
            </a:pPr>
            <a:r>
              <a:rPr lang="en-US" sz="2800" b="1" kern="0" dirty="0"/>
              <a:t>Respondents (probation personnel) were asked to provide the percentage of people on probation in their county who had a mental illness (defined broadly)</a:t>
            </a:r>
          </a:p>
          <a:p>
            <a:pPr marL="0" indent="0">
              <a:buFont typeface="Arial" panose="020B0604020202020204" pitchFamily="34" charset="0"/>
              <a:buNone/>
            </a:pPr>
            <a:r>
              <a:rPr lang="en-US" sz="2800" dirty="0">
                <a:ea typeface="Times New Roman" panose="02020603050405020304" pitchFamily="18" charset="0"/>
                <a:cs typeface="Times New Roman" panose="02020603050405020304" pitchFamily="18" charset="0"/>
              </a:rPr>
              <a:t>“For the purposes of this study, the term mental illness refers to either: </a:t>
            </a:r>
          </a:p>
          <a:p>
            <a:pPr marL="514350" indent="-514350">
              <a:lnSpc>
                <a:spcPct val="120000"/>
              </a:lnSpc>
              <a:buFont typeface="Arial" panose="020B0604020202020204" pitchFamily="34" charset="0"/>
              <a:buAutoNum type="arabicParenR"/>
            </a:pPr>
            <a:r>
              <a:rPr lang="en-US" sz="2800" dirty="0">
                <a:ea typeface="Times New Roman" panose="02020603050405020304" pitchFamily="18" charset="0"/>
                <a:cs typeface="Times New Roman" panose="02020603050405020304" pitchFamily="18" charset="0"/>
              </a:rPr>
              <a:t>a mental illness, such as schizophrenia, bipolar disorder, depression, generalized anxiety disorder and/or post-traumatic stress disorder (PTSD), that has been diagnosed by a medical or mental health provider; </a:t>
            </a:r>
          </a:p>
          <a:p>
            <a:pPr marL="514350" indent="-514350">
              <a:lnSpc>
                <a:spcPct val="120000"/>
              </a:lnSpc>
              <a:buFont typeface="Arial" panose="020B0604020202020204" pitchFamily="34" charset="0"/>
              <a:buAutoNum type="arabicParenR"/>
            </a:pPr>
            <a:r>
              <a:rPr lang="en-US" sz="2800" dirty="0">
                <a:ea typeface="Times New Roman" panose="02020603050405020304" pitchFamily="18" charset="0"/>
                <a:cs typeface="Times New Roman" panose="02020603050405020304" pitchFamily="18" charset="0"/>
              </a:rPr>
              <a:t>individual self-report of a diagnosis from a medical or mental health provider; or </a:t>
            </a:r>
          </a:p>
          <a:p>
            <a:pPr marL="514350" indent="-514350">
              <a:lnSpc>
                <a:spcPct val="120000"/>
              </a:lnSpc>
              <a:buFont typeface="Arial" panose="020B0604020202020204" pitchFamily="34" charset="0"/>
              <a:buAutoNum type="arabicParenR"/>
            </a:pPr>
            <a:r>
              <a:rPr lang="en-US" sz="2800" dirty="0">
                <a:ea typeface="Times New Roman" panose="02020603050405020304" pitchFamily="18" charset="0"/>
                <a:cs typeface="Times New Roman" panose="02020603050405020304" pitchFamily="18" charset="0"/>
              </a:rPr>
              <a:t>a potentially undiagnosed mental illness that has been flagged using screening or assessment instruments that may be part of a probation department’s documentation or intake process. Although substance use disorder is considered a mental illness and often is presented alongside other psychiatric illnesses, within the context of this survey, the term “mental illness” does not refer to people whose only mental illness is a substance use disorder.” </a:t>
            </a:r>
          </a:p>
          <a:p>
            <a:endParaRPr lang="en-US" dirty="0"/>
          </a:p>
        </p:txBody>
      </p:sp>
      <p:sp>
        <p:nvSpPr>
          <p:cNvPr id="5" name="Content Placeholder 2">
            <a:extLst>
              <a:ext uri="{FF2B5EF4-FFF2-40B4-BE49-F238E27FC236}">
                <a16:creationId xmlns:a16="http://schemas.microsoft.com/office/drawing/2014/main" id="{CFED2DA4-E0AB-4107-8EB2-353FCE9303D5}"/>
              </a:ext>
            </a:extLst>
          </p:cNvPr>
          <p:cNvSpPr txBox="1">
            <a:spLocks/>
          </p:cNvSpPr>
          <p:nvPr/>
        </p:nvSpPr>
        <p:spPr>
          <a:xfrm>
            <a:off x="-1850571" y="1960562"/>
            <a:ext cx="46482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endParaRPr lang="en-US" sz="1800" dirty="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8299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lumMod val="75000"/>
          </a:schemeClr>
        </a:solidFill>
        <a:effectLst/>
      </p:bgPr>
    </p:bg>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37FF840B-7501-4912-9429-BDB59A13BA8E}"/>
              </a:ext>
            </a:extLst>
          </p:cNvPr>
          <p:cNvSpPr txBox="1">
            <a:spLocks/>
          </p:cNvSpPr>
          <p:nvPr/>
        </p:nvSpPr>
        <p:spPr>
          <a:xfrm>
            <a:off x="484214" y="1690688"/>
            <a:ext cx="3505494" cy="4911079"/>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Overall prevalence: 23.99%</a:t>
            </a:r>
          </a:p>
          <a:p>
            <a:r>
              <a:rPr lang="en-US" sz="2000" dirty="0"/>
              <a:t>Prevalence based on agency data: 20.37% </a:t>
            </a:r>
          </a:p>
          <a:p>
            <a:r>
              <a:rPr lang="en-US" sz="2000" dirty="0"/>
              <a:t>Prevalence based on respondent estimate: 24.63% </a:t>
            </a:r>
          </a:p>
          <a:p>
            <a:r>
              <a:rPr lang="en-US" sz="2000" dirty="0"/>
              <a:t>Almost 73% estimated the prevalence of mental illness</a:t>
            </a:r>
          </a:p>
          <a:p>
            <a:r>
              <a:rPr lang="en-US" sz="2000" dirty="0"/>
              <a:t>62% reported that their agency did not track mental illness</a:t>
            </a:r>
          </a:p>
          <a:p>
            <a:r>
              <a:rPr lang="en-US" sz="2000" dirty="0"/>
              <a:t>Results fell within the range of previous studies and further illustrates the difficulty of obtaining reliable prevalence rates of mental illness</a:t>
            </a:r>
          </a:p>
        </p:txBody>
      </p:sp>
      <p:graphicFrame>
        <p:nvGraphicFramePr>
          <p:cNvPr id="2" name="Chart 1">
            <a:extLst>
              <a:ext uri="{FF2B5EF4-FFF2-40B4-BE49-F238E27FC236}">
                <a16:creationId xmlns:a16="http://schemas.microsoft.com/office/drawing/2014/main" id="{CF912C6D-D267-412A-85F3-4E6E9164657E}"/>
              </a:ext>
            </a:extLst>
          </p:cNvPr>
          <p:cNvGraphicFramePr>
            <a:graphicFrameLocks/>
          </p:cNvGraphicFramePr>
          <p:nvPr>
            <p:extLst>
              <p:ext uri="{D42A27DB-BD31-4B8C-83A1-F6EECF244321}">
                <p14:modId xmlns:p14="http://schemas.microsoft.com/office/powerpoint/2010/main" val="633433905"/>
              </p:ext>
            </p:extLst>
          </p:nvPr>
        </p:nvGraphicFramePr>
        <p:xfrm>
          <a:off x="4285070" y="702818"/>
          <a:ext cx="7743824" cy="5239568"/>
        </p:xfrm>
        <a:graphic>
          <a:graphicData uri="http://schemas.openxmlformats.org/drawingml/2006/chart">
            <c:chart xmlns:c="http://schemas.openxmlformats.org/drawingml/2006/chart" xmlns:r="http://schemas.openxmlformats.org/officeDocument/2006/relationships" r:id="rId3"/>
          </a:graphicData>
        </a:graphic>
      </p:graphicFrame>
      <p:sp>
        <p:nvSpPr>
          <p:cNvPr id="7" name="Title 1">
            <a:extLst>
              <a:ext uri="{FF2B5EF4-FFF2-40B4-BE49-F238E27FC236}">
                <a16:creationId xmlns:a16="http://schemas.microsoft.com/office/drawing/2014/main" id="{001E7ABE-1B7F-4489-AB5D-D8948F5632EF}"/>
              </a:ext>
            </a:extLst>
          </p:cNvPr>
          <p:cNvSpPr txBox="1">
            <a:spLocks/>
          </p:cNvSpPr>
          <p:nvPr/>
        </p:nvSpPr>
        <p:spPr>
          <a:xfrm>
            <a:off x="484214" y="365125"/>
            <a:ext cx="3800856"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b="1" dirty="0"/>
              <a:t>Prevalence of Mental Illness, NSPMH</a:t>
            </a:r>
          </a:p>
        </p:txBody>
      </p:sp>
    </p:spTree>
    <p:extLst>
      <p:ext uri="{BB962C8B-B14F-4D97-AF65-F5344CB8AC3E}">
        <p14:creationId xmlns:p14="http://schemas.microsoft.com/office/powerpoint/2010/main" val="3431973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774A6"/>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F2854A38-DAC2-4047-805A-0B1C4E693622}"/>
              </a:ext>
            </a:extLst>
          </p:cNvPr>
          <p:cNvSpPr>
            <a:spLocks noGrp="1"/>
          </p:cNvSpPr>
          <p:nvPr>
            <p:ph type="title"/>
          </p:nvPr>
        </p:nvSpPr>
        <p:spPr>
          <a:xfrm>
            <a:off x="686834" y="1153572"/>
            <a:ext cx="3200400" cy="4461163"/>
          </a:xfrm>
        </p:spPr>
        <p:txBody>
          <a:bodyPr vert="horz" lIns="91440" tIns="45720" rIns="91440" bIns="45720" rtlCol="0" anchor="ctr">
            <a:normAutofit fontScale="90000"/>
          </a:bodyPr>
          <a:lstStyle/>
          <a:p>
            <a:r>
              <a:rPr lang="en-US" kern="1200" dirty="0">
                <a:solidFill>
                  <a:srgbClr val="FFFFFF"/>
                </a:solidFill>
                <a:latin typeface="+mj-lt"/>
                <a:ea typeface="+mj-ea"/>
                <a:cs typeface="+mj-cs"/>
              </a:rPr>
              <a:t>Estimates using data from National Survey of Drug Use and Health (NSDUH)</a:t>
            </a:r>
          </a:p>
        </p:txBody>
      </p:sp>
      <p:sp>
        <p:nvSpPr>
          <p:cNvPr id="14" name="Arc 13">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5" name="Content Placeholder 4">
            <a:extLst>
              <a:ext uri="{FF2B5EF4-FFF2-40B4-BE49-F238E27FC236}">
                <a16:creationId xmlns:a16="http://schemas.microsoft.com/office/drawing/2014/main" id="{14A5CDBB-C86C-4698-94AD-B397F993B70A}"/>
              </a:ext>
            </a:extLst>
          </p:cNvPr>
          <p:cNvSpPr>
            <a:spLocks noGrp="1"/>
          </p:cNvSpPr>
          <p:nvPr>
            <p:ph sz="half" idx="1"/>
          </p:nvPr>
        </p:nvSpPr>
        <p:spPr>
          <a:xfrm>
            <a:off x="4447308" y="591344"/>
            <a:ext cx="6906491" cy="5585619"/>
          </a:xfrm>
        </p:spPr>
        <p:txBody>
          <a:bodyPr vert="horz" lIns="91440" tIns="45720" rIns="91440" bIns="45720" rtlCol="0" anchor="ctr">
            <a:normAutofit/>
          </a:bodyPr>
          <a:lstStyle/>
          <a:p>
            <a:r>
              <a:rPr lang="en-US" dirty="0">
                <a:solidFill>
                  <a:schemeClr val="accent4">
                    <a:lumMod val="20000"/>
                    <a:lumOff val="80000"/>
                  </a:schemeClr>
                </a:solidFill>
              </a:rPr>
              <a:t>Self-reported data from 2017-2019</a:t>
            </a:r>
          </a:p>
          <a:p>
            <a:r>
              <a:rPr lang="en-US" dirty="0">
                <a:solidFill>
                  <a:schemeClr val="accent4">
                    <a:lumMod val="20000"/>
                    <a:lumOff val="80000"/>
                  </a:schemeClr>
                </a:solidFill>
              </a:rPr>
              <a:t>Used responses from people who said they’d been on probation in the past year.</a:t>
            </a:r>
          </a:p>
          <a:p>
            <a:r>
              <a:rPr lang="en-US" dirty="0">
                <a:solidFill>
                  <a:schemeClr val="accent4">
                    <a:lumMod val="20000"/>
                    <a:lumOff val="80000"/>
                  </a:schemeClr>
                </a:solidFill>
              </a:rPr>
              <a:t>NSDUH uses DSM – IV definitions of serious or moderate mental illness (SMMI) and substance use disorder (SUD) to code responses.</a:t>
            </a:r>
          </a:p>
          <a:p>
            <a:r>
              <a:rPr lang="en-US" dirty="0">
                <a:solidFill>
                  <a:schemeClr val="accent4">
                    <a:lumMod val="20000"/>
                    <a:lumOff val="80000"/>
                  </a:schemeClr>
                </a:solidFill>
              </a:rPr>
              <a:t>Co-occurring Disorder (COD) for our analysis was defined as past-year SMMI and SUD.</a:t>
            </a:r>
          </a:p>
        </p:txBody>
      </p:sp>
    </p:spTree>
    <p:extLst>
      <p:ext uri="{BB962C8B-B14F-4D97-AF65-F5344CB8AC3E}">
        <p14:creationId xmlns:p14="http://schemas.microsoft.com/office/powerpoint/2010/main" val="3366291379"/>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46C10306245C84DAC5FD4B2CA5BBDAC" ma:contentTypeVersion="2" ma:contentTypeDescription="Create a new document." ma:contentTypeScope="" ma:versionID="a226c3bc16f2a9c3192b53385a67bf13">
  <xsd:schema xmlns:xsd="http://www.w3.org/2001/XMLSchema" xmlns:xs="http://www.w3.org/2001/XMLSchema" xmlns:p="http://schemas.microsoft.com/office/2006/metadata/properties" xmlns:ns1="http://schemas.microsoft.com/sharepoint/v3" xmlns:ns2="5efa581f-349e-4c8a-a0fa-75a730e5e83c" targetNamespace="http://schemas.microsoft.com/office/2006/metadata/properties" ma:root="true" ma:fieldsID="991b34b5f20391adb75c7d09dddecfbb" ns1:_="" ns2:_="">
    <xsd:import namespace="http://schemas.microsoft.com/sharepoint/v3"/>
    <xsd:import namespace="5efa581f-349e-4c8a-a0fa-75a730e5e83c"/>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efa581f-349e-4c8a-a0fa-75a730e5e83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521E2017-12A9-44CB-891F-CC94B91F052A}"/>
</file>

<file path=customXml/itemProps2.xml><?xml version="1.0" encoding="utf-8"?>
<ds:datastoreItem xmlns:ds="http://schemas.openxmlformats.org/officeDocument/2006/customXml" ds:itemID="{1AD231FC-913C-40EF-9F4B-2453FC899DD3}"/>
</file>

<file path=customXml/itemProps3.xml><?xml version="1.0" encoding="utf-8"?>
<ds:datastoreItem xmlns:ds="http://schemas.openxmlformats.org/officeDocument/2006/customXml" ds:itemID="{2F3E20F4-3C69-4BA9-B8BB-850EE761EBB3}"/>
</file>

<file path=docProps/app.xml><?xml version="1.0" encoding="utf-8"?>
<Properties xmlns="http://schemas.openxmlformats.org/officeDocument/2006/extended-properties" xmlns:vt="http://schemas.openxmlformats.org/officeDocument/2006/docPropsVTypes">
  <Template/>
  <TotalTime>3970</TotalTime>
  <Words>2467</Words>
  <Application>Microsoft Office PowerPoint</Application>
  <PresentationFormat>Widescreen</PresentationFormat>
  <Paragraphs>216</Paragraphs>
  <Slides>35</Slides>
  <Notes>7</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35</vt:i4>
      </vt:variant>
    </vt:vector>
  </HeadingPairs>
  <TitlesOfParts>
    <vt:vector size="45" baseType="lpstr">
      <vt:lpstr>Arial</vt:lpstr>
      <vt:lpstr>Calibri</vt:lpstr>
      <vt:lpstr>Calibri Light</vt:lpstr>
      <vt:lpstr>Corbel</vt:lpstr>
      <vt:lpstr>Minion Pro</vt:lpstr>
      <vt:lpstr>Symbol</vt:lpstr>
      <vt:lpstr>Times New Roman</vt:lpstr>
      <vt:lpstr>Wingdings</vt:lpstr>
      <vt:lpstr>Office Theme</vt:lpstr>
      <vt:lpstr>Banded</vt:lpstr>
      <vt:lpstr>Probation Supervision of People Who Have a Mental Illness: Research &amp; Policy Implications </vt:lpstr>
      <vt:lpstr>Presentation Overview</vt:lpstr>
      <vt:lpstr>Acknowledgements</vt:lpstr>
      <vt:lpstr>Information Sources</vt:lpstr>
      <vt:lpstr>Prevalence of Mental Illness</vt:lpstr>
      <vt:lpstr>PowerPoint Presentation</vt:lpstr>
      <vt:lpstr>Prevalence Estimates from the National Survey of Probation and Mental Health </vt:lpstr>
      <vt:lpstr>PowerPoint Presentation</vt:lpstr>
      <vt:lpstr>Estimates using data from National Survey of Drug Use and Health (NSDUH)</vt:lpstr>
      <vt:lpstr>Adults on probation in the past year were twice as likely to have a serious or moderate mental illness (SMMI) as those in the general population. </vt:lpstr>
      <vt:lpstr>1 in 3 women on probation had SMMI</vt:lpstr>
      <vt:lpstr>Challenges of Supervising People with Mental Illnesses on Probation</vt:lpstr>
      <vt:lpstr>Treatment: only 1 in 3 adults on probation with co-occurring disorders received past-year treatment for both MH and SUD.</vt:lpstr>
      <vt:lpstr>Adults on probation with SMMI alone or co-occurring with SUD are more likely to be arrested in past year than those w/no BH issues</vt:lpstr>
      <vt:lpstr>Most serious arrest charge of adults on probation with SMMI (alone or with COD) was most often a drug-related offense</vt:lpstr>
      <vt:lpstr>BJS National Survey of Prison Inmates, 2016 (SPI)</vt:lpstr>
      <vt:lpstr>A greater share of people who went to prison from probation had a mental illness than those who were not on probation </vt:lpstr>
      <vt:lpstr>Almost 3 in 4 women entering prison from probation have a mental illness </vt:lpstr>
      <vt:lpstr>People with MI admitted to prison from probation for a new offense had similar new offenses to those with no behavioral health problems</vt:lpstr>
      <vt:lpstr>People with mental illness on probation at time of entry to prison were more likely to have had multiple CJ system encounters than those with no behavioral health issues</vt:lpstr>
      <vt:lpstr>Of those with COD on probation at time of admission, less than 1 in 4 received clinical treatment for both mental illness and substance use disorder on probation, and less than 1 in 5 received both while in prison</vt:lpstr>
      <vt:lpstr>Challenges Identified in the National Survey of Probation and Mental Health</vt:lpstr>
      <vt:lpstr>Challenges Identified in the National Survey of Probation and Mental Health, cont.</vt:lpstr>
      <vt:lpstr>Approaches to Addressing Mental Illness among People on Probation</vt:lpstr>
      <vt:lpstr>PowerPoint Presentation</vt:lpstr>
      <vt:lpstr>PowerPoint Presentation</vt:lpstr>
      <vt:lpstr>PowerPoint Presentation</vt:lpstr>
      <vt:lpstr>Strategies Identified for Addressing Mental Illnesses among People on Probation</vt:lpstr>
      <vt:lpstr>Characteristics of Mental Health Probation Approaches</vt:lpstr>
      <vt:lpstr>Sentencing &amp; Policy Implications</vt:lpstr>
      <vt:lpstr>Sentencing</vt:lpstr>
      <vt:lpstr>Agency Level Policies</vt:lpstr>
      <vt:lpstr>Other Policies and Practices</vt:lpstr>
      <vt:lpstr>Questions/Discussion</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VanDeinse, Tonya</dc:creator>
  <cp:lastModifiedBy>Tracy Velazquez</cp:lastModifiedBy>
  <cp:revision>51</cp:revision>
  <dcterms:created xsi:type="dcterms:W3CDTF">2022-07-07T17:10:48Z</dcterms:created>
  <dcterms:modified xsi:type="dcterms:W3CDTF">2022-08-05T06:42:29Z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0x010100246C10306245C84DAC5FD4B2CA5BBDAC</vt:lpwstr>
  </property>
</Properties>
</file>