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M Sans" pitchFamily="2" charset="0"/>
      <p:regular r:id="rId9"/>
    </p:embeddedFont>
    <p:embeddedFont>
      <p:font typeface="DM Sans Bold" panose="020B0604020202020204" charset="0"/>
      <p:regular r:id="rId10"/>
    </p:embeddedFont>
    <p:embeddedFont>
      <p:font typeface="Open Sauce SemiBol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66785" cy="10287000"/>
          </a:xfrm>
          <a:prstGeom prst="rect">
            <a:avLst/>
          </a:prstGeom>
          <a:solidFill>
            <a:srgbClr val="0774A4"/>
          </a:solidFill>
        </p:spPr>
      </p:sp>
      <p:grpSp>
        <p:nvGrpSpPr>
          <p:cNvPr id="3" name="Group 3"/>
          <p:cNvGrpSpPr/>
          <p:nvPr/>
        </p:nvGrpSpPr>
        <p:grpSpPr>
          <a:xfrm>
            <a:off x="305516" y="9559065"/>
            <a:ext cx="2114225" cy="246106"/>
            <a:chOff x="0" y="0"/>
            <a:chExt cx="1309225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9225" cy="152400"/>
            </a:xfrm>
            <a:custGeom>
              <a:avLst/>
              <a:gdLst/>
              <a:ahLst/>
              <a:cxnLst/>
              <a:rect l="l" t="t" r="r" b="b"/>
              <a:pathLst>
                <a:path w="1309225" h="152400">
                  <a:moveTo>
                    <a:pt x="0" y="0"/>
                  </a:moveTo>
                  <a:lnTo>
                    <a:pt x="1309225" y="0"/>
                  </a:lnTo>
                  <a:lnTo>
                    <a:pt x="13092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97319" y="1700499"/>
            <a:ext cx="7936323" cy="6954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75723" y="91507"/>
            <a:ext cx="1020985" cy="1028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5798" y="1311275"/>
            <a:ext cx="5675205" cy="594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6"/>
              </a:lnSpc>
            </a:pPr>
            <a:r>
              <a:rPr lang="en-US" sz="6398">
                <a:solidFill>
                  <a:srgbClr val="FFFFFF"/>
                </a:solidFill>
                <a:latin typeface="Open Sauce SemiBold Bold"/>
              </a:rPr>
              <a:t>Family Sentencing Alternative</a:t>
            </a:r>
          </a:p>
          <a:p>
            <a:pPr>
              <a:lnSpc>
                <a:spcPts val="7806"/>
              </a:lnSpc>
            </a:pPr>
            <a:r>
              <a:rPr lang="en-US" sz="6398">
                <a:solidFill>
                  <a:srgbClr val="FFFFFF"/>
                </a:solidFill>
                <a:latin typeface="Open Sauce SemiBold Bold"/>
              </a:rPr>
              <a:t>Pilot</a:t>
            </a:r>
          </a:p>
          <a:p>
            <a:pPr>
              <a:lnSpc>
                <a:spcPts val="7806"/>
              </a:lnSpc>
            </a:pPr>
            <a:r>
              <a:rPr lang="en-US" sz="6398">
                <a:solidFill>
                  <a:srgbClr val="FFFFFF"/>
                </a:solidFill>
                <a:latin typeface="Open Sauce SemiBold Bold"/>
              </a:rPr>
              <a:t>Program</a:t>
            </a:r>
          </a:p>
          <a:p>
            <a:pPr>
              <a:lnSpc>
                <a:spcPts val="7806"/>
              </a:lnSpc>
            </a:pPr>
            <a:r>
              <a:rPr lang="en-US" sz="6398">
                <a:solidFill>
                  <a:srgbClr val="FFFFFF"/>
                </a:solidFill>
                <a:latin typeface="Open Sauce SemiBold Bold"/>
              </a:rPr>
              <a:t>(FSAP)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5516" y="8337775"/>
            <a:ext cx="4053852" cy="89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3"/>
              </a:lnSpc>
            </a:pPr>
            <a:r>
              <a:rPr lang="en-US" sz="2595">
                <a:solidFill>
                  <a:srgbClr val="F6F2F1"/>
                </a:solidFill>
                <a:latin typeface="DM Sans"/>
              </a:rPr>
              <a:t>Washington County </a:t>
            </a:r>
          </a:p>
          <a:p>
            <a:pPr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F6F2F1"/>
                </a:solidFill>
                <a:latin typeface="DM Sans"/>
              </a:rPr>
              <a:t>Community Corrections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73031" y="4007309"/>
            <a:ext cx="2984898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FSAP Participant  + Family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88362" y="8554690"/>
            <a:ext cx="29848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Court / 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03102" y="4799775"/>
            <a:ext cx="29848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PO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02197" y="952500"/>
            <a:ext cx="29848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Mentor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73633" y="4799775"/>
            <a:ext cx="29848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DHS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88362" y="952500"/>
            <a:ext cx="29848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Housing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47506" y="8530877"/>
            <a:ext cx="2984898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B1916F"/>
                </a:solidFill>
                <a:latin typeface="DM Sans Bold"/>
              </a:rPr>
              <a:t>Tx Provider</a:t>
            </a:r>
          </a:p>
        </p:txBody>
      </p:sp>
      <p:sp>
        <p:nvSpPr>
          <p:cNvPr id="16" name="AutoShape 16"/>
          <p:cNvSpPr/>
          <p:nvPr/>
        </p:nvSpPr>
        <p:spPr>
          <a:xfrm rot="-3810567">
            <a:off x="7012621" y="3135873"/>
            <a:ext cx="2918387" cy="0"/>
          </a:xfrm>
          <a:prstGeom prst="line">
            <a:avLst/>
          </a:prstGeom>
          <a:ln w="47625" cap="flat">
            <a:solidFill>
              <a:srgbClr val="0774A4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rot="-6876567">
            <a:off x="6838125" y="7153678"/>
            <a:ext cx="2918387" cy="0"/>
          </a:xfrm>
          <a:prstGeom prst="line">
            <a:avLst/>
          </a:prstGeom>
          <a:ln w="47625" cap="flat">
            <a:solidFill>
              <a:srgbClr val="0774A4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rot="-3810567">
            <a:off x="14516094" y="7157716"/>
            <a:ext cx="2918387" cy="0"/>
          </a:xfrm>
          <a:prstGeom prst="line">
            <a:avLst/>
          </a:prstGeom>
          <a:ln w="47625" cap="flat">
            <a:solidFill>
              <a:srgbClr val="0774A4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rot="-6876567">
            <a:off x="14473211" y="3155829"/>
            <a:ext cx="2918387" cy="0"/>
          </a:xfrm>
          <a:prstGeom prst="line">
            <a:avLst/>
          </a:prstGeom>
          <a:ln w="47625" cap="flat">
            <a:solidFill>
              <a:srgbClr val="0774A4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>
            <a:off x="11376836" y="1330325"/>
            <a:ext cx="1777289" cy="0"/>
          </a:xfrm>
          <a:prstGeom prst="line">
            <a:avLst/>
          </a:prstGeom>
          <a:ln w="47625" cap="flat">
            <a:solidFill>
              <a:srgbClr val="0774A4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>
            <a:off x="11709888" y="8884890"/>
            <a:ext cx="1092309" cy="0"/>
          </a:xfrm>
          <a:prstGeom prst="line">
            <a:avLst/>
          </a:prstGeom>
          <a:ln w="47625" cap="flat">
            <a:solidFill>
              <a:srgbClr val="0774A4"/>
            </a:solidFill>
            <a:prstDash val="solid"/>
            <a:headEnd type="arrow" w="med" len="sm"/>
            <a:tailEnd type="arrow" w="med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44371"/>
            <a:ext cx="4720965" cy="6328984"/>
            <a:chOff x="0" y="0"/>
            <a:chExt cx="6294620" cy="84386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927" r="3927"/>
            <a:stretch>
              <a:fillRect/>
            </a:stretch>
          </p:blipFill>
          <p:spPr>
            <a:xfrm>
              <a:off x="0" y="0"/>
              <a:ext cx="6294620" cy="843864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414997" y="2844371"/>
            <a:ext cx="4747701" cy="6413929"/>
            <a:chOff x="0" y="0"/>
            <a:chExt cx="6330268" cy="855190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1910" b="11910"/>
            <a:stretch>
              <a:fillRect/>
            </a:stretch>
          </p:blipFill>
          <p:spPr>
            <a:xfrm>
              <a:off x="0" y="0"/>
              <a:ext cx="6330268" cy="855190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404121" y="329923"/>
            <a:ext cx="7479758" cy="183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0774A4"/>
                </a:solidFill>
                <a:latin typeface="Open Sauce SemiBold Bold"/>
              </a:rPr>
              <a:t>What Makes FSAP Different?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79971" y="3112456"/>
            <a:ext cx="5864972" cy="666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842" lvl="1" indent="-314421">
              <a:lnSpc>
                <a:spcPts val="4077"/>
              </a:lnSpc>
              <a:buFont typeface="Arial"/>
              <a:buChar char="•"/>
            </a:pPr>
            <a:r>
              <a:rPr lang="en-US" sz="2912">
                <a:solidFill>
                  <a:srgbClr val="433833"/>
                </a:solidFill>
                <a:latin typeface="DM Sans"/>
              </a:rPr>
              <a:t>Diverts individuals from prison sentences to a needs-based community supervision model</a:t>
            </a:r>
          </a:p>
          <a:p>
            <a:pPr marL="628842" lvl="1" indent="-314421">
              <a:lnSpc>
                <a:spcPts val="4077"/>
              </a:lnSpc>
              <a:buFont typeface="Arial"/>
              <a:buChar char="•"/>
            </a:pPr>
            <a:r>
              <a:rPr lang="en-US" sz="2912">
                <a:solidFill>
                  <a:srgbClr val="433833"/>
                </a:solidFill>
                <a:latin typeface="DM Sans"/>
              </a:rPr>
              <a:t>Eligible participants continue parenting with support</a:t>
            </a:r>
          </a:p>
          <a:p>
            <a:pPr marL="628842" lvl="1" indent="-314421">
              <a:lnSpc>
                <a:spcPts val="4077"/>
              </a:lnSpc>
              <a:buFont typeface="Arial"/>
              <a:buChar char="•"/>
            </a:pPr>
            <a:r>
              <a:rPr lang="en-US" sz="2912">
                <a:solidFill>
                  <a:srgbClr val="433833"/>
                </a:solidFill>
                <a:latin typeface="DM Sans"/>
              </a:rPr>
              <a:t>Collaboration with DHS aimed at reducing the number of children entering foster care </a:t>
            </a:r>
          </a:p>
          <a:p>
            <a:pPr marL="628842" lvl="1" indent="-314421">
              <a:lnSpc>
                <a:spcPts val="4077"/>
              </a:lnSpc>
              <a:buFont typeface="Arial"/>
              <a:buChar char="•"/>
            </a:pPr>
            <a:r>
              <a:rPr lang="en-US" sz="2912">
                <a:solidFill>
                  <a:srgbClr val="433833"/>
                </a:solidFill>
                <a:latin typeface="DM Sans"/>
              </a:rPr>
              <a:t>Reduces generational involvement in the criminal justice system </a:t>
            </a:r>
          </a:p>
          <a:p>
            <a:pPr algn="just">
              <a:lnSpc>
                <a:spcPts val="4077"/>
              </a:lnSpc>
            </a:pPr>
            <a:endParaRPr lang="en-US" sz="2912">
              <a:solidFill>
                <a:srgbClr val="433833"/>
              </a:solidFill>
              <a:latin typeface="DM Sans"/>
            </a:endParaRPr>
          </a:p>
          <a:p>
            <a:pPr algn="just">
              <a:lnSpc>
                <a:spcPts val="4077"/>
              </a:lnSpc>
              <a:spcBef>
                <a:spcPct val="0"/>
              </a:spcBef>
            </a:pPr>
            <a:endParaRPr lang="en-US" sz="2912">
              <a:solidFill>
                <a:srgbClr val="433833"/>
              </a:solidFill>
              <a:latin typeface="DM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332070" y="1423891"/>
            <a:ext cx="2114225" cy="246106"/>
            <a:chOff x="0" y="0"/>
            <a:chExt cx="1309225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9225" cy="152400"/>
            </a:xfrm>
            <a:custGeom>
              <a:avLst/>
              <a:gdLst/>
              <a:ahLst/>
              <a:cxnLst/>
              <a:rect l="l" t="t" r="r" b="b"/>
              <a:pathLst>
                <a:path w="1309225" h="152400">
                  <a:moveTo>
                    <a:pt x="0" y="0"/>
                  </a:moveTo>
                  <a:lnTo>
                    <a:pt x="1309225" y="0"/>
                  </a:lnTo>
                  <a:lnTo>
                    <a:pt x="13092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774A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845904" y="1300838"/>
            <a:ext cx="2114225" cy="246106"/>
            <a:chOff x="0" y="0"/>
            <a:chExt cx="1309225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9225" cy="152400"/>
            </a:xfrm>
            <a:custGeom>
              <a:avLst/>
              <a:gdLst/>
              <a:ahLst/>
              <a:cxnLst/>
              <a:rect l="l" t="t" r="r" b="b"/>
              <a:pathLst>
                <a:path w="1309225" h="152400">
                  <a:moveTo>
                    <a:pt x="0" y="0"/>
                  </a:moveTo>
                  <a:lnTo>
                    <a:pt x="1309225" y="0"/>
                  </a:lnTo>
                  <a:lnTo>
                    <a:pt x="13092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774A4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8849"/>
            <a:ext cx="5246370" cy="10287000"/>
            <a:chOff x="0" y="0"/>
            <a:chExt cx="191389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752726"/>
            </a:xfrm>
            <a:custGeom>
              <a:avLst/>
              <a:gdLst/>
              <a:ahLst/>
              <a:cxnLst/>
              <a:rect l="l" t="t" r="r" b="b"/>
              <a:pathLst>
                <a:path w="1913890" h="3752726">
                  <a:moveTo>
                    <a:pt x="0" y="0"/>
                  </a:moveTo>
                  <a:lnTo>
                    <a:pt x="1913890" y="0"/>
                  </a:lnTo>
                  <a:lnTo>
                    <a:pt x="191389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B1916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47642" y="2463007"/>
            <a:ext cx="9706974" cy="7081017"/>
            <a:chOff x="0" y="0"/>
            <a:chExt cx="12942632" cy="944135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894" b="894"/>
            <a:stretch>
              <a:fillRect/>
            </a:stretch>
          </p:blipFill>
          <p:spPr>
            <a:xfrm>
              <a:off x="0" y="0"/>
              <a:ext cx="12942632" cy="944135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3872850" y="1529303"/>
            <a:ext cx="4415150" cy="744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774A4"/>
                </a:solidFill>
                <a:latin typeface="Open Sauce SemiBold Bold"/>
              </a:rPr>
              <a:t>“I thank FSAP for everything I have today. I remember thinking this was the worst thing that could have happened to me. It turned out to be the greatest. Especially the three great women I called my FSAP team. They made FSAP what it was for me. Thank you.”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5643" y="265935"/>
            <a:ext cx="3572000" cy="7999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uce SemiBold Bold"/>
              </a:rPr>
              <a:t>“You are the first and only PO I have ever felt close to, and you have a connection</a:t>
            </a:r>
            <a:r>
              <a:rPr lang="en-US" sz="3500" u="sng">
                <a:solidFill>
                  <a:srgbClr val="FFFFFF"/>
                </a:solidFill>
                <a:latin typeface="Open Sauce SemiBold Bold"/>
              </a:rPr>
              <a:t> </a:t>
            </a:r>
            <a:r>
              <a:rPr lang="en-US" sz="3500">
                <a:solidFill>
                  <a:srgbClr val="FFFFFF"/>
                </a:solidFill>
                <a:latin typeface="Open Sauce SemiBold Bold"/>
              </a:rPr>
              <a:t>with my children, which means the most to me. Thank you, Christina.”</a:t>
            </a:r>
          </a:p>
          <a:p>
            <a:pPr>
              <a:lnSpc>
                <a:spcPts val="4682"/>
              </a:lnSpc>
              <a:spcBef>
                <a:spcPct val="0"/>
              </a:spcBef>
            </a:pPr>
            <a:endParaRPr lang="en-US" sz="3500">
              <a:solidFill>
                <a:srgbClr val="FFFFFF"/>
              </a:solidFill>
              <a:latin typeface="Open Sauce SemiBol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C10306245C84DAC5FD4B2CA5BBDAC" ma:contentTypeVersion="2" ma:contentTypeDescription="Create a new document." ma:contentTypeScope="" ma:versionID="a226c3bc16f2a9c3192b53385a67bf13">
  <xsd:schema xmlns:xsd="http://www.w3.org/2001/XMLSchema" xmlns:xs="http://www.w3.org/2001/XMLSchema" xmlns:p="http://schemas.microsoft.com/office/2006/metadata/properties" xmlns:ns1="http://schemas.microsoft.com/sharepoint/v3" xmlns:ns2="5efa581f-349e-4c8a-a0fa-75a730e5e83c" targetNamespace="http://schemas.microsoft.com/office/2006/metadata/properties" ma:root="true" ma:fieldsID="991b34b5f20391adb75c7d09dddecfbb" ns1:_="" ns2:_="">
    <xsd:import namespace="http://schemas.microsoft.com/sharepoint/v3"/>
    <xsd:import namespace="5efa581f-349e-4c8a-a0fa-75a730e5e83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a581f-349e-4c8a-a0fa-75a730e5e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9E9680-AAF2-413A-971E-5AD69DEE0667}"/>
</file>

<file path=customXml/itemProps2.xml><?xml version="1.0" encoding="utf-8"?>
<ds:datastoreItem xmlns:ds="http://schemas.openxmlformats.org/officeDocument/2006/customXml" ds:itemID="{FCC92117-2CA2-48FD-9F3E-5ABEDBB1A262}"/>
</file>

<file path=customXml/itemProps3.xml><?xml version="1.0" encoding="utf-8"?>
<ds:datastoreItem xmlns:ds="http://schemas.openxmlformats.org/officeDocument/2006/customXml" ds:itemID="{4827158D-327E-4918-A487-AD03032EB6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DM Sans Bold</vt:lpstr>
      <vt:lpstr>Calibri</vt:lpstr>
      <vt:lpstr>DM Sans</vt:lpstr>
      <vt:lpstr>Arial</vt:lpstr>
      <vt:lpstr>Open Sauce SemiBold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WCCC FSAP presentation for NASC 2022 Conference</dc:title>
  <cp:lastModifiedBy>Chris Chandler</cp:lastModifiedBy>
  <cp:revision>2</cp:revision>
  <dcterms:created xsi:type="dcterms:W3CDTF">2006-08-16T00:00:00Z</dcterms:created>
  <dcterms:modified xsi:type="dcterms:W3CDTF">2022-08-05T17:44:07Z</dcterms:modified>
  <dc:identifier>DAFIdzcyxEM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0x010100246C10306245C84DAC5FD4B2CA5BBDAC</vt:lpwstr>
  </property>
</Properties>
</file>