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92" r:id="rId6"/>
    <p:sldMasterId id="2147483702" r:id="rId7"/>
    <p:sldMasterId id="2147483712" r:id="rId8"/>
  </p:sldMasterIdLst>
  <p:notesMasterIdLst>
    <p:notesMasterId r:id="rId24"/>
  </p:notesMasterIdLst>
  <p:handoutMasterIdLst>
    <p:handoutMasterId r:id="rId25"/>
  </p:handoutMasterIdLst>
  <p:sldIdLst>
    <p:sldId id="256" r:id="rId9"/>
    <p:sldId id="257" r:id="rId10"/>
    <p:sldId id="305" r:id="rId11"/>
    <p:sldId id="304" r:id="rId12"/>
    <p:sldId id="261" r:id="rId13"/>
    <p:sldId id="299" r:id="rId14"/>
    <p:sldId id="300" r:id="rId15"/>
    <p:sldId id="306" r:id="rId16"/>
    <p:sldId id="265" r:id="rId17"/>
    <p:sldId id="301" r:id="rId18"/>
    <p:sldId id="296" r:id="rId19"/>
    <p:sldId id="297" r:id="rId20"/>
    <p:sldId id="298" r:id="rId21"/>
    <p:sldId id="303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 Slides" id="{3EF7848E-A32D-4FD3-B646-4E2E76BFD92D}">
          <p14:sldIdLst>
            <p14:sldId id="256"/>
            <p14:sldId id="257"/>
            <p14:sldId id="305"/>
            <p14:sldId id="304"/>
            <p14:sldId id="261"/>
            <p14:sldId id="299"/>
            <p14:sldId id="300"/>
            <p14:sldId id="306"/>
            <p14:sldId id="265"/>
            <p14:sldId id="301"/>
            <p14:sldId id="296"/>
            <p14:sldId id="297"/>
            <p14:sldId id="298"/>
            <p14:sldId id="303"/>
          </p14:sldIdLst>
        </p14:section>
        <p14:section name="Closing Slide" id="{8A0F46BC-6E6B-4A6F-8C06-E0732292B1E2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21"/>
    <a:srgbClr val="E1B924"/>
    <a:srgbClr val="ACC550"/>
    <a:srgbClr val="425F3F"/>
    <a:srgbClr val="263B80"/>
    <a:srgbClr val="618B5D"/>
    <a:srgbClr val="1A8CAA"/>
    <a:srgbClr val="005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76533" autoAdjust="0"/>
  </p:normalViewPr>
  <p:slideViewPr>
    <p:cSldViewPr snapToGrid="0">
      <p:cViewPr varScale="1">
        <p:scale>
          <a:sx n="97" d="100"/>
          <a:sy n="97" d="100"/>
        </p:scale>
        <p:origin x="10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31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7A1B24-EE15-8218-3544-AF0A9B5A64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82D68-CD58-54F0-A784-437B717236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64D4-AEE2-4A33-B1F4-557841BF8E1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86FAB-4295-CE26-5D61-5BF6C19B91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0898C-6A67-D1EB-24EE-D03199B08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52AB-2902-4156-811F-21B969FC0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0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F7642-7364-4013-9CF6-1C4880ED8FB3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4AA6-6684-4181-A4F5-832B8509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Guidance for DAS in some work, other is formal guidance for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4AA6-6684-4181-A4F5-832B85096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Underutilized</a:t>
            </a:r>
          </a:p>
          <a:p>
            <a:r>
              <a:rPr lang="en-US" dirty="0"/>
              <a:t>DMV – large parking area for truck inspections etc.</a:t>
            </a:r>
          </a:p>
          <a:p>
            <a:r>
              <a:rPr lang="en-US" dirty="0"/>
              <a:t>Seasonal uses – may appear under used other than peak (fairgrounds)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4AA6-6684-4181-A4F5-832B85096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09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Redevelopment issues – historic listing, high demolition cost, mitigation of contaminants,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4AA6-6684-4181-A4F5-832B85096C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4E6F1-138E-5DC4-A13D-B79B788B6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19F6E-99E0-1B04-984D-4674E67A8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A7D6AF-D8AE-5312-F35D-738B45986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Parcel - Exchange parcels are not exempt from agency laws governing lands during acquisition only when designated</a:t>
            </a:r>
          </a:p>
          <a:p>
            <a:r>
              <a:rPr lang="en-US" dirty="0"/>
              <a:t>Active dealmaking – how does agency approach identifying matches with suitable land?</a:t>
            </a:r>
          </a:p>
          <a:p>
            <a:endParaRPr lang="en-US" dirty="0"/>
          </a:p>
          <a:p>
            <a:r>
              <a:rPr lang="en-US" dirty="0"/>
              <a:t>Private parcel – outside of standard due diligence</a:t>
            </a:r>
          </a:p>
          <a:p>
            <a:r>
              <a:rPr lang="en-US" dirty="0"/>
              <a:t>Is this a good place for housing?</a:t>
            </a:r>
          </a:p>
          <a:p>
            <a:r>
              <a:rPr lang="en-US" dirty="0"/>
              <a:t>Why has this not been developed</a:t>
            </a:r>
          </a:p>
          <a:p>
            <a:r>
              <a:rPr lang="en-US" dirty="0"/>
              <a:t>How will making this home start help</a:t>
            </a:r>
          </a:p>
          <a:p>
            <a:r>
              <a:rPr lang="en-US" dirty="0"/>
              <a:t>What are the infrastructure burdens or benefits for housing and can the state leverage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348C5-2855-0B62-4186-18AC75E07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4AA6-6684-4181-A4F5-832B85096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1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414AA6-6684-4181-A4F5-832B85096C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D5F4C-B22E-87C5-5E33-084712F1B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0"/>
            <a:ext cx="12192000" cy="1817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8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10A0E-82BD-5AF0-FD1B-54E0308BA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D3892-2DD7-EE87-F2F7-DC597F2F7E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8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F451E1-4971-8C70-E29A-BF64AAFE2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79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72535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7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D587D-CE87-9ECD-005A-7A19FDF65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2297"/>
            <a:ext cx="5264150" cy="3638776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4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71E022-246E-3D33-45F6-AC6B91BF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9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0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4D970-23AF-733D-8FCE-4CE131F1C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3302BEB-3422-9E94-962C-D3E5E341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76883E-1DE0-8729-513E-E5FADCCC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750" y="2257636"/>
            <a:ext cx="6835899" cy="2342728"/>
          </a:xfrm>
        </p:spPr>
        <p:txBody>
          <a:bodyPr anchor="ctr" anchorCtr="0">
            <a:normAutofit/>
          </a:bodyPr>
          <a:lstStyle>
            <a:lvl1pPr algn="l"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3203676B-7580-1514-3A4C-85301B2E3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2257636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A42B2-326E-3C90-D997-BA0250247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4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6388EB-350E-CCDF-E111-767A1E5A7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C267C0-70AF-005E-01CC-6AFBA4DD9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7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0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11AC5-A36D-3D4F-4E8B-6FF1F3466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9075"/>
            <a:ext cx="5264150" cy="3655452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07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1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5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3D29285-A485-B869-8F9E-49320269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22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B191-7D59-5AFE-03CA-9C08E47D3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2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513AE2-64EC-DCDD-CD00-07595AF3A0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18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40835C-084A-8A40-BF2D-A51477100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7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0CBB7-403E-80D3-8035-B91B96056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25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03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05989"/>
            <a:ext cx="5264150" cy="226853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20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1BE2DA-C9B1-6134-9404-6723C75A2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10686"/>
            <a:ext cx="5264150" cy="3663841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59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7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4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DA62D9D-7F2C-8BE4-AAAC-E80FEE23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123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6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589C0-BBEC-3850-0914-49E7E2F8C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B93772-5CD8-0D96-E16A-3B8BE93C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20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6E362-4BB4-86B1-4BDC-E3C9874DAD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4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FE547D-9837-4263-7FBA-6518D4898E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C852F-9663-8F0F-A39E-C8C796F3A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1483" y="3653"/>
            <a:ext cx="8090517" cy="5036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1196DA-6557-FF14-352F-F3BCA947A667}"/>
              </a:ext>
            </a:extLst>
          </p:cNvPr>
          <p:cNvSpPr/>
          <p:nvPr userDrawn="1"/>
        </p:nvSpPr>
        <p:spPr>
          <a:xfrm>
            <a:off x="0" y="5040351"/>
            <a:ext cx="12192000" cy="18176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73985F-D014-401D-5AC2-138B961B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6018"/>
            <a:ext cx="7837450" cy="31691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A0BCB-646A-CF67-0787-BC051641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08341"/>
            <a:ext cx="10515600" cy="936703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Oregon State Seal">
            <a:extLst>
              <a:ext uri="{FF2B5EF4-FFF2-40B4-BE49-F238E27FC236}">
                <a16:creationId xmlns:a16="http://schemas.microsoft.com/office/drawing/2014/main" id="{313A774C-0C74-9D56-1BD2-0A37FB107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25" y="1512417"/>
            <a:ext cx="2335673" cy="23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49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22FB-6C22-382F-6027-92C839F5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0592-7068-79DE-A8CB-67A848BE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81DD3-6ED7-B2A1-BA5A-0C7509C0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8CE5-F42D-A695-0281-ED140BEF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6F3-E588-0CDD-D927-8EB5F622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90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94839"/>
            <a:ext cx="5264150" cy="2268537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97B47F-282B-669D-BA99-12183C7CA378}"/>
              </a:ext>
            </a:extLst>
          </p:cNvPr>
          <p:cNvSpPr/>
          <p:nvPr userDrawn="1"/>
        </p:nvSpPr>
        <p:spPr>
          <a:xfrm>
            <a:off x="0" y="0"/>
            <a:ext cx="12192000" cy="22685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85D31B-E26E-1486-9E2D-C568EE44E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1"/>
            <a:ext cx="7841942" cy="6873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93909"/>
            <a:ext cx="5264150" cy="3669468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26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448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3">
              <a:lumMod val="20000"/>
              <a:lumOff val="80000"/>
              <a:alpha val="4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A1E30B4-BF52-848B-6092-1C7BBC7F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359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66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75322B-D108-0B6F-CD74-36CF7534C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FA12B5-49D0-25D4-CA0B-D418BA41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0058" y="0"/>
            <a:ext cx="7841942" cy="68731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81934-C45D-4A8A-2FBA-700B1AEE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6361"/>
            <a:ext cx="5264150" cy="3547015"/>
          </a:xfrm>
        </p:spPr>
        <p:txBody>
          <a:bodyPr anchor="ctr" anchorCtr="0">
            <a:normAutofit/>
          </a:bodyPr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8F76022-DB6E-B4B6-C0B4-70ECBAF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8835D71-9BC4-2EE0-14C3-D2CB9B9B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E926F9E-CE3E-CCE3-9D74-CEADE4F0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15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D3E48-D897-7EF2-154C-D05F7550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045F7-0A30-F0AD-DCBD-BA798BF3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4A195-7761-CDFD-56EF-77E56A2C7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FFC30-E52B-0650-9AF5-341C23A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D087A-3AFA-5138-5E30-7B27ACC4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E8005-D1CF-6BC8-D343-EDE5FFFF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0A22A-B483-EC22-54C0-09282ADA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41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159C-0518-6644-A5B9-4394ADEF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4837-967C-3228-920A-BD6657708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BD469-58C7-19F2-028D-10C9F8D3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EAF21-26AD-7BD5-8C82-F8463190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8FE55-E6B7-931B-F35C-23375294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A5C9F-DA70-64CA-BEB2-115FEAEA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A08AE-464A-92BF-D70B-F951F3AB24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6B086-6DE7-2DAB-0A7A-52753AA2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E4B6A-43C6-E074-73B2-B6DC4909F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92948-E460-F4AE-8105-A6C74E325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00F97-8DB3-0DA6-6000-5F3E236B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AB244-6701-ABDC-6F82-53F75784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A1C6-CFC8-9249-8C44-1281570A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4EFF-C7F3-79D5-9E4A-8770613B8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BDFA-E099-755A-AC37-EA0DAEFB3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A1CEE-01D3-4196-1516-C74B025C9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2D8F4-696E-689B-0EEE-2E63F5F5C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6AD4A-17A8-D0AE-BC5F-36631FC4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E0B56-DB2F-1D00-5746-A5EA9065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09094-F10C-C34E-D1A3-792F6907E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CC9B3E6-E9AA-901B-9EA9-DC8D7A36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5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76C-4908-7560-6962-1D801C9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C11BB-678D-EE4B-412D-3A41C798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D7932-B6E4-7DD7-33AE-68D9AFF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DCEEC-8E59-5C14-8481-D4A79F66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E04B7-366E-9341-F0C4-018B634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96D20-8BE3-9D30-83AC-0F8A642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797C-8725-F4AB-FEC0-16C6C08C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D27A5-C18F-33C6-4AAF-EF2A84551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3408" y="241019"/>
            <a:ext cx="1190392" cy="11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9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D354A7-A2BF-CBB3-A3D6-4FF62FB4B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3" r:id="rId2"/>
    <p:sldLayoutId id="2147483674" r:id="rId3"/>
    <p:sldLayoutId id="2147483675" r:id="rId4"/>
    <p:sldLayoutId id="2147483722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4B6F04-E005-981A-E21D-732CE579D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724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57068E-601E-5568-9B53-CD02EA2D4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4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72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E3B07B-9D76-BA71-338B-30745BB4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26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700F66-526F-6833-205A-CB37735E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4B4AAD-EC95-A0D9-55D8-4AE82D3B3065}"/>
              </a:ext>
            </a:extLst>
          </p:cNvPr>
          <p:cNvSpPr/>
          <p:nvPr userDrawn="1"/>
        </p:nvSpPr>
        <p:spPr>
          <a:xfrm>
            <a:off x="0" y="-18257"/>
            <a:ext cx="12192000" cy="170894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82AFF-795B-9F16-FE3D-3E7E6181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078EB-9C2A-9DF1-FC12-EAB658854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4071"/>
            <a:ext cx="10515600" cy="417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B0E-1DB5-0AFE-D66E-66BBCD524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4840"/>
            <a:ext cx="1043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415-5846-4D3C-BA84-AC694FFF229E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2E0C-7FAA-E36D-0569-032D7CF6B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448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9471B-ACC5-2577-B45B-25199F3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10876" y="6244840"/>
            <a:ext cx="1242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D792-40EB-4AE2-8035-18241753E6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regon State Seal">
            <a:extLst>
              <a:ext uri="{FF2B5EF4-FFF2-40B4-BE49-F238E27FC236}">
                <a16:creationId xmlns:a16="http://schemas.microsoft.com/office/drawing/2014/main" id="{9561F7D6-B715-F83C-B0E7-317426E16D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408" y="239221"/>
            <a:ext cx="1190392" cy="11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27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A9ED-B656-2E90-DE9B-B185ADC05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236856"/>
            <a:ext cx="7556500" cy="316912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Department of Administrative Services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BC9CC-8DF3-46E8-0E39-C71409485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5501664"/>
            <a:ext cx="9956799" cy="936703"/>
          </a:xfrm>
        </p:spPr>
        <p:txBody>
          <a:bodyPr/>
          <a:lstStyle/>
          <a:p>
            <a:r>
              <a:rPr lang="en-US" sz="2900" dirty="0"/>
              <a:t>Home Start Lands Rulemaking Advisory Committee</a:t>
            </a:r>
          </a:p>
        </p:txBody>
      </p:sp>
      <p:pic>
        <p:nvPicPr>
          <p:cNvPr id="5" name="Picture 4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27CCCAD-E0E9-1736-7E1F-B1F27BC448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5305824"/>
            <a:ext cx="1485900" cy="13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05D63-5BD3-BBF1-CFE5-1DD622A66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B330D-B6CF-0A2D-7208-2B9EB34CF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Selection factors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1C7393-77C2-B1CE-D3A5-EFD72C91D2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Most capable developer?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Pro-forma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Development history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Capacity</a:t>
            </a:r>
          </a:p>
          <a:p>
            <a:pPr lvl="1"/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Service Provision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Types of services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Partnerships</a:t>
            </a:r>
          </a:p>
          <a:p>
            <a:pPr lvl="1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F7F22-3509-6A19-E1FB-F9ABC39EB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Process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0E8371-7601-6391-58D7-20E2B023D5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>
                <a:latin typeface="Montserrat" panose="00000500000000000000" pitchFamily="2" charset="0"/>
              </a:rPr>
              <a:t>Goal to 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Timeline for offer and negotiation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Competition/Scoring</a:t>
            </a:r>
          </a:p>
          <a:p>
            <a:pPr lvl="2"/>
            <a:r>
              <a:rPr lang="en-US" dirty="0">
                <a:latin typeface="Montserrat" panose="00000500000000000000" pitchFamily="2" charset="0"/>
              </a:rPr>
              <a:t>Relative scores for:</a:t>
            </a:r>
          </a:p>
          <a:p>
            <a:pPr lvl="3"/>
            <a:r>
              <a:rPr lang="en-US" dirty="0">
                <a:latin typeface="Montserrat" panose="00000500000000000000" pitchFamily="2" charset="0"/>
              </a:rPr>
              <a:t>Land price</a:t>
            </a:r>
          </a:p>
          <a:p>
            <a:pPr lvl="3"/>
            <a:r>
              <a:rPr lang="en-US" dirty="0">
                <a:latin typeface="Montserrat" panose="00000500000000000000" pitchFamily="2" charset="0"/>
              </a:rPr>
              <a:t>Developer ability</a:t>
            </a:r>
          </a:p>
          <a:p>
            <a:pPr lvl="3"/>
            <a:r>
              <a:rPr lang="en-US" dirty="0">
                <a:latin typeface="Montserrat" panose="00000500000000000000" pitchFamily="2" charset="0"/>
              </a:rPr>
              <a:t>Housing unit/type</a:t>
            </a:r>
          </a:p>
          <a:p>
            <a:pPr lvl="3"/>
            <a:r>
              <a:rPr lang="en-US" dirty="0">
                <a:latin typeface="Montserrat" panose="00000500000000000000" pitchFamily="2" charset="0"/>
              </a:rPr>
              <a:t>Services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Enforcement of competition promises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53B3923-9E80-C0D4-8141-FBA48B77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Sale or Lease</a:t>
            </a:r>
          </a:p>
        </p:txBody>
      </p:sp>
    </p:spTree>
    <p:extLst>
      <p:ext uri="{BB962C8B-B14F-4D97-AF65-F5344CB8AC3E}">
        <p14:creationId xmlns:p14="http://schemas.microsoft.com/office/powerpoint/2010/main" val="192147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7480-7FA6-50D5-893A-3A20AAC91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10753-120D-E3DE-A78B-B4CCF4ADA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Rulemaking intent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8C01A1-18CE-3C51-9217-BA57AE1697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latin typeface="Montserrat" panose="00000500000000000000" pitchFamily="2" charset="0"/>
              </a:rPr>
              <a:t>5-year review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Remove duplication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Move narrative to guidebook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Integrate statute changes</a:t>
            </a:r>
          </a:p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0BD61-3530-2688-23D2-6261AB855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ORS 270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CC9B-B189-2A0D-ADA2-6303BFADA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2">
              <a:lumMod val="20000"/>
              <a:lumOff val="80000"/>
              <a:alpha val="40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pPr lvl="1"/>
            <a:r>
              <a:rPr lang="en-US" dirty="0">
                <a:latin typeface="+mj-lt"/>
              </a:rPr>
              <a:t>Public Lands statute</a:t>
            </a:r>
          </a:p>
          <a:p>
            <a:pPr lvl="2"/>
            <a:r>
              <a:rPr lang="en-US" dirty="0">
                <a:latin typeface="+mj-lt"/>
              </a:rPr>
              <a:t>Policy</a:t>
            </a:r>
          </a:p>
          <a:p>
            <a:pPr lvl="2"/>
            <a:r>
              <a:rPr lang="en-US" dirty="0">
                <a:latin typeface="+mj-lt"/>
              </a:rPr>
              <a:t>Process</a:t>
            </a:r>
          </a:p>
          <a:p>
            <a:pPr lvl="2"/>
            <a:r>
              <a:rPr lang="en-US" dirty="0">
                <a:latin typeface="+mj-lt"/>
              </a:rPr>
              <a:t>Advisory Committee</a:t>
            </a:r>
          </a:p>
          <a:p>
            <a:pPr lvl="2"/>
            <a:r>
              <a:rPr lang="en-US" dirty="0">
                <a:latin typeface="+mj-lt"/>
              </a:rPr>
              <a:t>Inventory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3664F01-8EDF-BB20-E902-28513FAF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Existing Rule update</a:t>
            </a:r>
          </a:p>
        </p:txBody>
      </p:sp>
    </p:spTree>
    <p:extLst>
      <p:ext uri="{BB962C8B-B14F-4D97-AF65-F5344CB8AC3E}">
        <p14:creationId xmlns:p14="http://schemas.microsoft.com/office/powerpoint/2010/main" val="291472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277D7-9210-7B96-7660-F24C42F2C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49E26-E2F5-27D3-7B9C-A783A1E66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Section 22 &amp; 24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D6FDA3-74C9-A5E7-13DE-8C686226C6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Section 22</a:t>
            </a:r>
          </a:p>
          <a:p>
            <a:r>
              <a:rPr lang="en-US" dirty="0">
                <a:latin typeface="Montserrat" panose="00000500000000000000" pitchFamily="2" charset="0"/>
              </a:rPr>
              <a:t>Deletes ORS 270.010 (2)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Section 24</a:t>
            </a:r>
          </a:p>
          <a:p>
            <a:r>
              <a:rPr lang="en-US" dirty="0">
                <a:latin typeface="Montserrat" panose="00000500000000000000" pitchFamily="2" charset="0"/>
              </a:rPr>
              <a:t>Removes reference to ORS 270.010(2)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CFC65-711B-5263-A4F0-63E289AB8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Section 23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94D12E-746C-687D-8DCB-7C9C575FF0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Montserrat" panose="00000500000000000000" pitchFamily="2" charset="0"/>
              </a:rPr>
              <a:t>Revises ORS 270.100 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Montserrat" panose="00000500000000000000" pitchFamily="2" charset="0"/>
              </a:rPr>
              <a:t>Incorporates ORS 270.010(2)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Montserrat" panose="00000500000000000000" pitchFamily="2" charset="0"/>
              </a:rPr>
              <a:t>Changes AMI requirement</a:t>
            </a:r>
          </a:p>
          <a:p>
            <a:pPr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Montserrat" panose="00000500000000000000" pitchFamily="2" charset="0"/>
              </a:rPr>
              <a:t>Includes market housing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7104732-C95C-3495-FA63-FD9F1B03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House Bill 4037 (2026)</a:t>
            </a:r>
          </a:p>
        </p:txBody>
      </p:sp>
    </p:spTree>
    <p:extLst>
      <p:ext uri="{BB962C8B-B14F-4D97-AF65-F5344CB8AC3E}">
        <p14:creationId xmlns:p14="http://schemas.microsoft.com/office/powerpoint/2010/main" val="238519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EC1DB-4E9F-D65E-5BDB-79E0422D9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3D855EF-D49B-AC78-A4FD-DB4FBD1D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Clearinghouse Order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AF2B1C-4649-61FB-9DF9-B64B34C20E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Other agencies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Any lessee of the land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Indian tribes (for 120% AMI housing)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Political subdivision (for 120% AMI housing)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Nonprofits (for 120% AMI housing)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Any person (for 120% AMI housing)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13363-014D-A74A-1B4B-571A1810C7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latin typeface="+mj-lt"/>
              </a:rPr>
              <a:t>The adjacent property owner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latin typeface="+mj-lt"/>
              </a:rPr>
              <a:t>Political subdivision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latin typeface="+mj-lt"/>
              </a:rPr>
              <a:t>Tribes (for housing)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latin typeface="+mj-lt"/>
              </a:rPr>
              <a:t>Political subdivision (for housing)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latin typeface="+mj-lt"/>
              </a:rPr>
              <a:t>Nonprofits (for housing)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en-US" dirty="0">
                <a:latin typeface="+mj-lt"/>
              </a:rPr>
              <a:t>Any person (for housing)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787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B9B0C-8009-CD2B-BF56-EDC55C020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5CA32F-9ED0-2258-3CB4-D3CE508BB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0E1143-6937-3AD4-457F-35A1941054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US" dirty="0">
                <a:latin typeface="+mj-lt"/>
              </a:rPr>
              <a:t>Appraisal</a:t>
            </a:r>
          </a:p>
          <a:p>
            <a:r>
              <a:rPr lang="en-US" dirty="0">
                <a:latin typeface="+mj-lt"/>
              </a:rPr>
              <a:t>Notify DAS</a:t>
            </a:r>
          </a:p>
          <a:p>
            <a:r>
              <a:rPr lang="en-US" dirty="0">
                <a:latin typeface="+mj-lt"/>
              </a:rPr>
              <a:t>Publish notice w/instructions</a:t>
            </a:r>
          </a:p>
          <a:p>
            <a:r>
              <a:rPr lang="en-US" dirty="0">
                <a:latin typeface="+mj-lt"/>
              </a:rPr>
              <a:t>30-days to respond</a:t>
            </a:r>
          </a:p>
          <a:p>
            <a:r>
              <a:rPr lang="en-US" dirty="0">
                <a:latin typeface="+mj-lt"/>
              </a:rPr>
              <a:t>Sort responses</a:t>
            </a:r>
          </a:p>
          <a:p>
            <a:r>
              <a:rPr lang="en-US" dirty="0">
                <a:latin typeface="+mj-lt"/>
              </a:rPr>
              <a:t>Negotiate in order</a:t>
            </a:r>
          </a:p>
          <a:p>
            <a:r>
              <a:rPr lang="en-US" dirty="0">
                <a:latin typeface="+mj-lt"/>
              </a:rPr>
              <a:t>Preliminary agreement</a:t>
            </a:r>
          </a:p>
          <a:p>
            <a:r>
              <a:rPr lang="en-US" dirty="0">
                <a:latin typeface="+mj-lt"/>
              </a:rPr>
              <a:t>Final 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AA101-3FF3-ED72-0FAF-5D5F926AB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D06B4-905D-2C45-5545-E7F337B901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/>
          <a:lstStyle/>
          <a:p>
            <a:r>
              <a:rPr lang="en-US" dirty="0">
                <a:latin typeface="+mj-lt"/>
              </a:rPr>
              <a:t>Incorrect response rank</a:t>
            </a:r>
          </a:p>
          <a:p>
            <a:r>
              <a:rPr lang="en-US" dirty="0">
                <a:latin typeface="+mj-lt"/>
              </a:rPr>
              <a:t>Partnerships</a:t>
            </a:r>
          </a:p>
          <a:p>
            <a:r>
              <a:rPr lang="en-US" dirty="0">
                <a:latin typeface="+mj-lt"/>
              </a:rPr>
              <a:t>Level of required use</a:t>
            </a:r>
          </a:p>
          <a:p>
            <a:r>
              <a:rPr lang="en-US" dirty="0">
                <a:latin typeface="+mj-lt"/>
              </a:rPr>
              <a:t>Timeline to move on</a:t>
            </a:r>
          </a:p>
          <a:p>
            <a:r>
              <a:rPr lang="en-US" dirty="0">
                <a:latin typeface="+mj-lt"/>
              </a:rPr>
              <a:t>Agreement content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Futile Act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BE7E309-C18E-FA28-2B36-350879D15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Clearinghouse Process</a:t>
            </a:r>
          </a:p>
        </p:txBody>
      </p:sp>
    </p:spTree>
    <p:extLst>
      <p:ext uri="{BB962C8B-B14F-4D97-AF65-F5344CB8AC3E}">
        <p14:creationId xmlns:p14="http://schemas.microsoft.com/office/powerpoint/2010/main" val="92352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6EC7F0D-726F-D2C2-19E2-38CD4C9E9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13" y="898525"/>
            <a:ext cx="6835775" cy="2343150"/>
          </a:xfrm>
        </p:spPr>
        <p:txBody>
          <a:bodyPr>
            <a:normAutofit/>
          </a:bodyPr>
          <a:lstStyle/>
          <a:p>
            <a:r>
              <a:rPr lang="en-US" sz="4800" dirty="0"/>
              <a:t>Thank you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706292F-714E-3891-FDE7-9B9B3687F6B7}"/>
              </a:ext>
            </a:extLst>
          </p:cNvPr>
          <p:cNvSpPr txBox="1">
            <a:spLocks/>
          </p:cNvSpPr>
          <p:nvPr/>
        </p:nvSpPr>
        <p:spPr>
          <a:xfrm>
            <a:off x="913606" y="2771775"/>
            <a:ext cx="6835775" cy="2343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800" dirty="0"/>
              <a:t>Next meeting April 23, 2026, 10:30 am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800" dirty="0"/>
              <a:t>Contact information: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900" dirty="0"/>
              <a:t>Robert Underwood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900" dirty="0"/>
              <a:t>robert.underwood@das.oregon.gov</a:t>
            </a:r>
          </a:p>
          <a:p>
            <a:pPr marL="685800" indent="-6858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900" dirty="0"/>
              <a:t>971-707-3178</a:t>
            </a:r>
          </a:p>
        </p:txBody>
      </p:sp>
    </p:spTree>
    <p:extLst>
      <p:ext uri="{BB962C8B-B14F-4D97-AF65-F5344CB8AC3E}">
        <p14:creationId xmlns:p14="http://schemas.microsoft.com/office/powerpoint/2010/main" val="347602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F7C6E-F55B-B87F-6966-DC9461052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br>
              <a:rPr lang="en-US" sz="3100" dirty="0"/>
            </a:br>
            <a:endParaRPr lang="en-US" sz="31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9C1C30-0632-165A-488F-C4F644FFDA00}"/>
              </a:ext>
            </a:extLst>
          </p:cNvPr>
          <p:cNvSpPr txBox="1">
            <a:spLocks/>
          </p:cNvSpPr>
          <p:nvPr/>
        </p:nvSpPr>
        <p:spPr>
          <a:xfrm>
            <a:off x="4127499" y="1648870"/>
            <a:ext cx="5297208" cy="35602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01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	Welcome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02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	Selection and Designation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03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	Sale or Lease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04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	Existing rule update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90554E-78F3-1B5A-754B-22A60F339FB9}"/>
              </a:ext>
            </a:extLst>
          </p:cNvPr>
          <p:cNvSpPr txBox="1">
            <a:spLocks/>
          </p:cNvSpPr>
          <p:nvPr/>
        </p:nvSpPr>
        <p:spPr>
          <a:xfrm>
            <a:off x="207799" y="1188637"/>
            <a:ext cx="3263901" cy="44807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52695F-63FF-6C87-AAB2-2F576921501D}"/>
              </a:ext>
            </a:extLst>
          </p:cNvPr>
          <p:cNvCxnSpPr>
            <a:cxnSpLocks/>
          </p:cNvCxnSpPr>
          <p:nvPr/>
        </p:nvCxnSpPr>
        <p:spPr>
          <a:xfrm>
            <a:off x="3797360" y="2063750"/>
            <a:ext cx="4479" cy="27305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2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4BAFEC1-6510-3BEF-6429-F88441ABD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>
                <a:latin typeface="+mj-lt"/>
              </a:rPr>
              <a:t>Home Start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8586ED-482D-0A41-16ED-154B6C54D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>
                <a:latin typeface="+mj-lt"/>
              </a:rPr>
              <a:t>Statute review</a:t>
            </a:r>
          </a:p>
          <a:p>
            <a:r>
              <a:rPr lang="en-US" dirty="0">
                <a:latin typeface="+mj-lt"/>
              </a:rPr>
              <a:t>Gather input and concerns</a:t>
            </a:r>
          </a:p>
          <a:p>
            <a:r>
              <a:rPr lang="en-US" dirty="0">
                <a:latin typeface="+mj-lt"/>
              </a:rPr>
              <a:t>Rule or guidance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ED3E920-CB89-F629-7DB0-6E7B8BC9A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>
                <a:latin typeface="+mj-lt"/>
              </a:rPr>
              <a:t>Rule update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83E2D71-48AB-2FCC-BB31-2821102EE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n-US" dirty="0">
                <a:latin typeface="+mj-lt"/>
              </a:rPr>
              <a:t>Context</a:t>
            </a:r>
          </a:p>
          <a:p>
            <a:r>
              <a:rPr lang="en-US" dirty="0">
                <a:latin typeface="+mj-lt"/>
              </a:rPr>
              <a:t>Clean up</a:t>
            </a:r>
          </a:p>
          <a:p>
            <a:r>
              <a:rPr lang="en-US" dirty="0">
                <a:latin typeface="+mj-lt"/>
              </a:rPr>
              <a:t>Clearinghouse changes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982DC0F7-D314-F138-8274-34B9B3F0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81393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C8761-EB89-8C09-8468-0672E3EC6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D77E6910-10DD-407C-E9B3-1BACD5EAD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>
                <a:latin typeface="+mj-lt"/>
              </a:rPr>
              <a:t>HB 2316 - Section 2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F15D132-8EC2-C548-AF2A-84EFFC835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>
                <a:latin typeface="+mj-lt"/>
              </a:rPr>
              <a:t>DAS shall identify and designate</a:t>
            </a:r>
          </a:p>
          <a:p>
            <a:pPr lvl="1"/>
            <a:r>
              <a:rPr lang="en-US" dirty="0">
                <a:latin typeface="+mj-lt"/>
              </a:rPr>
              <a:t>state lands inside UGB</a:t>
            </a:r>
          </a:p>
          <a:p>
            <a:pPr lvl="1"/>
            <a:r>
              <a:rPr lang="en-US" dirty="0">
                <a:latin typeface="+mj-lt"/>
              </a:rPr>
              <a:t>not used or committed for permanent state purpose</a:t>
            </a:r>
          </a:p>
          <a:p>
            <a:pPr lvl="1"/>
            <a:r>
              <a:rPr lang="en-US" dirty="0">
                <a:latin typeface="+mj-lt"/>
              </a:rPr>
              <a:t>are, or could be made, better suited to housing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1F1E6AB-7785-D8B2-7CB9-2C5CF3DD6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A2569EBA-69CD-8EAC-6FBC-DA846BDA8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05075"/>
            <a:ext cx="5183188" cy="3684588"/>
          </a:xfrm>
        </p:spPr>
        <p:txBody>
          <a:bodyPr/>
          <a:lstStyle/>
          <a:p>
            <a:pPr lvl="1"/>
            <a:r>
              <a:rPr lang="en-US" dirty="0">
                <a:latin typeface="+mj-lt"/>
              </a:rPr>
              <a:t>DAS shall consider</a:t>
            </a:r>
          </a:p>
          <a:p>
            <a:pPr lvl="2"/>
            <a:r>
              <a:rPr lang="en-US" dirty="0">
                <a:latin typeface="+mj-lt"/>
              </a:rPr>
              <a:t>underutilized</a:t>
            </a:r>
          </a:p>
          <a:p>
            <a:pPr lvl="2"/>
            <a:r>
              <a:rPr lang="en-US" dirty="0">
                <a:latin typeface="+mj-lt"/>
              </a:rPr>
              <a:t>contiguous – combined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Exchanges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08D172-05EF-AC0E-82AC-1B1E51E1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Selection and Designation</a:t>
            </a:r>
          </a:p>
        </p:txBody>
      </p:sp>
    </p:spTree>
    <p:extLst>
      <p:ext uri="{BB962C8B-B14F-4D97-AF65-F5344CB8AC3E}">
        <p14:creationId xmlns:p14="http://schemas.microsoft.com/office/powerpoint/2010/main" val="229423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905BC051-083B-E230-A7AB-36E001AF9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>
                <a:latin typeface="+mj-lt"/>
              </a:rPr>
              <a:t>permanent state purpose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226E865-F33E-BA74-0AEA-71C693C59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>
                <a:latin typeface="+mj-lt"/>
              </a:rPr>
              <a:t>Permanent:</a:t>
            </a:r>
          </a:p>
          <a:p>
            <a:pPr lvl="1"/>
            <a:r>
              <a:rPr lang="en-US" dirty="0">
                <a:latin typeface="+mj-lt"/>
              </a:rPr>
              <a:t>Active use at near capacity</a:t>
            </a:r>
          </a:p>
          <a:p>
            <a:pPr lvl="1"/>
            <a:r>
              <a:rPr lang="en-US" dirty="0">
                <a:latin typeface="+mj-lt"/>
              </a:rPr>
              <a:t>Remaining facility life</a:t>
            </a:r>
          </a:p>
          <a:p>
            <a:r>
              <a:rPr lang="en-US" dirty="0">
                <a:latin typeface="+mj-lt"/>
              </a:rPr>
              <a:t>Committed:</a:t>
            </a:r>
          </a:p>
          <a:p>
            <a:pPr lvl="1"/>
            <a:r>
              <a:rPr lang="en-US" dirty="0">
                <a:latin typeface="+mj-lt"/>
              </a:rPr>
              <a:t>Partly or Vacant but,</a:t>
            </a:r>
          </a:p>
          <a:p>
            <a:pPr lvl="1"/>
            <a:r>
              <a:rPr lang="en-US" dirty="0">
                <a:latin typeface="+mj-lt"/>
              </a:rPr>
              <a:t>Expected growth</a:t>
            </a:r>
          </a:p>
          <a:p>
            <a:pPr lvl="1"/>
            <a:r>
              <a:rPr lang="en-US" dirty="0">
                <a:latin typeface="+mj-lt"/>
              </a:rPr>
              <a:t>Facility replacement planned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51C8DB8-6816-D67F-B388-4409258F2C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C47B1759-7476-6D0C-BF8F-6E8F55BEA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1"/>
            <a:r>
              <a:rPr lang="en-US" dirty="0">
                <a:latin typeface="+mj-lt"/>
              </a:rPr>
              <a:t>Underutilized</a:t>
            </a:r>
          </a:p>
          <a:p>
            <a:pPr lvl="2"/>
            <a:r>
              <a:rPr lang="en-US" dirty="0">
                <a:latin typeface="+mj-lt"/>
              </a:rPr>
              <a:t>Compared to?</a:t>
            </a:r>
          </a:p>
          <a:p>
            <a:pPr lvl="2"/>
            <a:r>
              <a:rPr lang="en-US" dirty="0">
                <a:latin typeface="+mj-lt"/>
              </a:rPr>
              <a:t>Zoning?</a:t>
            </a:r>
          </a:p>
          <a:p>
            <a:pPr lvl="2"/>
            <a:r>
              <a:rPr lang="en-US" dirty="0">
                <a:latin typeface="+mj-lt"/>
              </a:rPr>
              <a:t>Partition?</a:t>
            </a:r>
          </a:p>
          <a:p>
            <a:pPr lvl="2"/>
            <a:r>
              <a:rPr lang="en-US" dirty="0">
                <a:latin typeface="+mj-lt"/>
              </a:rPr>
              <a:t>Relocate?</a:t>
            </a: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B2DE32-26CE-9DCB-42A4-661D8349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Selection and Designation</a:t>
            </a:r>
          </a:p>
        </p:txBody>
      </p:sp>
    </p:spTree>
    <p:extLst>
      <p:ext uri="{BB962C8B-B14F-4D97-AF65-F5344CB8AC3E}">
        <p14:creationId xmlns:p14="http://schemas.microsoft.com/office/powerpoint/2010/main" val="161377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3CF22-F5FA-DF0C-6DEA-5AD85520E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A631FA23-2069-1C3E-D2EB-FA1A67F6D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>
                <a:latin typeface="+mj-lt"/>
              </a:rPr>
              <a:t>better suited for housing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60B497E-FB64-B3F5-D3A0-3F9058F7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>
                <a:latin typeface="+mj-lt"/>
              </a:rPr>
              <a:t>Better suited:</a:t>
            </a:r>
          </a:p>
          <a:p>
            <a:pPr lvl="1"/>
            <a:r>
              <a:rPr lang="en-US" dirty="0">
                <a:latin typeface="+mj-lt"/>
              </a:rPr>
              <a:t>High area demand for housing</a:t>
            </a:r>
          </a:p>
          <a:p>
            <a:pPr lvl="2"/>
            <a:r>
              <a:rPr lang="en-US" dirty="0">
                <a:latin typeface="+mj-lt"/>
              </a:rPr>
              <a:t>Developer interest</a:t>
            </a:r>
          </a:p>
          <a:p>
            <a:pPr lvl="1"/>
            <a:r>
              <a:rPr lang="en-US" dirty="0">
                <a:latin typeface="+mj-lt"/>
              </a:rPr>
              <a:t>Compatible adjacent uses</a:t>
            </a:r>
          </a:p>
          <a:p>
            <a:pPr lvl="1"/>
            <a:r>
              <a:rPr lang="en-US" dirty="0">
                <a:latin typeface="+mj-lt"/>
              </a:rPr>
              <a:t>contiguous – combined development</a:t>
            </a:r>
          </a:p>
          <a:p>
            <a:pPr lvl="1"/>
            <a:r>
              <a:rPr lang="en-US" dirty="0">
                <a:latin typeface="+mj-lt"/>
              </a:rPr>
              <a:t>Infrastructure capacity available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97ECE52-F60C-CE17-B6CD-316425697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CAE195BF-4D0A-1E6D-4336-92F6D0DBA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n-US" dirty="0">
                <a:latin typeface="+mj-lt"/>
              </a:rPr>
              <a:t>Less suited:</a:t>
            </a:r>
          </a:p>
          <a:p>
            <a:pPr lvl="1"/>
            <a:r>
              <a:rPr lang="en-US" dirty="0">
                <a:latin typeface="+mj-lt"/>
              </a:rPr>
              <a:t>Few alternate locations for services</a:t>
            </a:r>
          </a:p>
          <a:p>
            <a:pPr lvl="1"/>
            <a:r>
              <a:rPr lang="en-US" dirty="0">
                <a:latin typeface="+mj-lt"/>
              </a:rPr>
              <a:t>High land availability</a:t>
            </a:r>
          </a:p>
          <a:p>
            <a:pPr lvl="1"/>
            <a:r>
              <a:rPr lang="en-US" dirty="0">
                <a:latin typeface="+mj-lt"/>
              </a:rPr>
              <a:t>Relocation constraints</a:t>
            </a:r>
          </a:p>
          <a:p>
            <a:pPr lvl="1"/>
            <a:r>
              <a:rPr lang="en-US" dirty="0">
                <a:latin typeface="+mj-lt"/>
              </a:rPr>
              <a:t>Redevelopment prohibitive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29F1DD-7876-51FC-F2FA-9C32CF4D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Selection and Designation</a:t>
            </a:r>
          </a:p>
        </p:txBody>
      </p:sp>
    </p:spTree>
    <p:extLst>
      <p:ext uri="{BB962C8B-B14F-4D97-AF65-F5344CB8AC3E}">
        <p14:creationId xmlns:p14="http://schemas.microsoft.com/office/powerpoint/2010/main" val="216748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C0A4F-5D10-B2C5-1C09-513AE90DD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1EBA75E1-0484-8561-C7DA-8F7E70199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r>
              <a:rPr lang="en-US" dirty="0">
                <a:latin typeface="+mj-lt"/>
              </a:rPr>
              <a:t>Exchange parcels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BCF2F13C-516A-5752-3A10-6A9C2CD93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dirty="0">
                <a:latin typeface="+mj-lt"/>
              </a:rPr>
              <a:t>Public Parcel:</a:t>
            </a:r>
          </a:p>
          <a:p>
            <a:pPr lvl="1"/>
            <a:r>
              <a:rPr lang="en-US" dirty="0">
                <a:latin typeface="+mj-lt"/>
              </a:rPr>
              <a:t>Public Values</a:t>
            </a:r>
          </a:p>
          <a:p>
            <a:pPr lvl="1"/>
            <a:r>
              <a:rPr lang="en-US" dirty="0">
                <a:latin typeface="+mj-lt"/>
              </a:rPr>
              <a:t>Deed/Funding restrictions</a:t>
            </a:r>
          </a:p>
          <a:p>
            <a:pPr lvl="1"/>
            <a:r>
              <a:rPr lang="en-US" dirty="0">
                <a:latin typeface="+mj-lt"/>
              </a:rPr>
              <a:t>Agency process (not exempt)</a:t>
            </a:r>
          </a:p>
          <a:p>
            <a:pPr lvl="1"/>
            <a:r>
              <a:rPr lang="en-US" dirty="0">
                <a:latin typeface="+mj-lt"/>
              </a:rPr>
              <a:t>Active Dealmaking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2F02125-AE92-25B7-9741-5A3888CA5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39973889-BC30-610F-90E0-468899EB0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n-US" dirty="0">
                <a:latin typeface="+mj-lt"/>
              </a:rPr>
              <a:t>Private Parcel:</a:t>
            </a:r>
          </a:p>
          <a:p>
            <a:pPr lvl="1"/>
            <a:r>
              <a:rPr lang="en-US" dirty="0">
                <a:latin typeface="+mj-lt"/>
              </a:rPr>
              <a:t>Beneficial for housing</a:t>
            </a:r>
          </a:p>
          <a:p>
            <a:pPr lvl="1"/>
            <a:r>
              <a:rPr lang="en-US" dirty="0">
                <a:latin typeface="+mj-lt"/>
              </a:rPr>
              <a:t>Constraints to development</a:t>
            </a:r>
          </a:p>
          <a:p>
            <a:pPr lvl="1"/>
            <a:r>
              <a:rPr lang="en-US" dirty="0">
                <a:latin typeface="+mj-lt"/>
              </a:rPr>
              <a:t>Benefits from Home Start</a:t>
            </a:r>
          </a:p>
          <a:p>
            <a:pPr lvl="1"/>
            <a:r>
              <a:rPr lang="en-US" dirty="0">
                <a:latin typeface="+mj-lt"/>
              </a:rPr>
              <a:t>Infrastructure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F92CE26-1B6E-2581-8A5A-A8CD48DC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9117" cy="119398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Selection and Designation</a:t>
            </a:r>
          </a:p>
        </p:txBody>
      </p:sp>
    </p:spTree>
    <p:extLst>
      <p:ext uri="{BB962C8B-B14F-4D97-AF65-F5344CB8AC3E}">
        <p14:creationId xmlns:p14="http://schemas.microsoft.com/office/powerpoint/2010/main" val="356317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493E62-637E-9B29-7364-419070A57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HB 2316 - Section 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DC7E57-E67A-3FB0-4D41-6C92F4EEDE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DAS</a:t>
            </a:r>
          </a:p>
          <a:p>
            <a:pPr lvl="1"/>
            <a:r>
              <a:rPr lang="en-US" dirty="0">
                <a:latin typeface="+mj-lt"/>
              </a:rPr>
              <a:t>May sell, transfer or lease</a:t>
            </a:r>
          </a:p>
          <a:p>
            <a:pPr lvl="1"/>
            <a:r>
              <a:rPr lang="en-US" dirty="0">
                <a:latin typeface="+mj-lt"/>
              </a:rPr>
              <a:t>To facilitate affordable housing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DAS shall </a:t>
            </a:r>
          </a:p>
          <a:p>
            <a:pPr lvl="1"/>
            <a:r>
              <a:rPr lang="en-US" dirty="0">
                <a:latin typeface="+mj-lt"/>
              </a:rPr>
              <a:t>Appraise</a:t>
            </a:r>
          </a:p>
          <a:p>
            <a:pPr lvl="1"/>
            <a:r>
              <a:rPr lang="en-US" dirty="0">
                <a:latin typeface="+mj-lt"/>
              </a:rPr>
              <a:t>Record covenant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D263CE-71B2-4697-245F-DBCBC424F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F53A7F-F2CA-AF42-4930-2F6D4F640E4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Bidding process</a:t>
            </a:r>
          </a:p>
          <a:p>
            <a:pPr lvl="1"/>
            <a:r>
              <a:rPr lang="en-US" dirty="0">
                <a:latin typeface="+mj-lt"/>
              </a:rPr>
              <a:t>Most capable of…</a:t>
            </a:r>
          </a:p>
          <a:p>
            <a:pPr lvl="1"/>
            <a:r>
              <a:rPr lang="en-US" dirty="0">
                <a:latin typeface="+mj-lt"/>
              </a:rPr>
              <a:t>Services and housing options</a:t>
            </a: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Newspaper notice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93F425-16FA-BA37-4ABB-8209C251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 or Lease</a:t>
            </a:r>
          </a:p>
        </p:txBody>
      </p:sp>
    </p:spTree>
    <p:extLst>
      <p:ext uri="{BB962C8B-B14F-4D97-AF65-F5344CB8AC3E}">
        <p14:creationId xmlns:p14="http://schemas.microsoft.com/office/powerpoint/2010/main" val="157127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7260E-B6D6-0BD6-66FF-37D9B0D0A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DAS marketing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A31C83-B84B-DAB6-7284-0196DFF69A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Appraisal Disclosure?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Price impacts grant eligibility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Influence on offers</a:t>
            </a:r>
          </a:p>
          <a:p>
            <a:pPr lvl="1"/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Covenant content (April meeting)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Template disclosure?</a:t>
            </a:r>
          </a:p>
          <a:p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Marketing avenues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6BAD0-45DD-AF46-B758-A1A9945EC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Selection factors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72617-4855-0228-D371-3874A91DB1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Comparison of Offers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lease/sale price bid</a:t>
            </a:r>
          </a:p>
          <a:p>
            <a:pPr lvl="1"/>
            <a:endParaRPr lang="en-US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Types of housing offered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Alignment with need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Variety or volume?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Mixed sale/lease housing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Land Trust</a:t>
            </a:r>
          </a:p>
          <a:p>
            <a:pPr lvl="2"/>
            <a:r>
              <a:rPr lang="en-US" dirty="0">
                <a:latin typeface="Montserrat" panose="00000500000000000000" pitchFamily="2" charset="0"/>
              </a:rPr>
              <a:t>Exceeds 30-year covenant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C89E356-3E63-096C-980D-8AD5CEB3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Sale or Lease</a:t>
            </a:r>
          </a:p>
        </p:txBody>
      </p:sp>
    </p:spTree>
    <p:extLst>
      <p:ext uri="{BB962C8B-B14F-4D97-AF65-F5344CB8AC3E}">
        <p14:creationId xmlns:p14="http://schemas.microsoft.com/office/powerpoint/2010/main" val="982740962"/>
      </p:ext>
    </p:extLst>
  </p:cSld>
  <p:clrMapOvr>
    <a:masterClrMapping/>
  </p:clrMapOvr>
</p:sld>
</file>

<file path=ppt/theme/theme1.xml><?xml version="1.0" encoding="utf-8"?>
<a:theme xmlns:a="http://schemas.openxmlformats.org/drawingml/2006/main" name="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952CFFC0-9B17-4F2C-B74B-C7CFB12DACD9}"/>
    </a:ext>
  </a:extLst>
</a:theme>
</file>

<file path=ppt/theme/theme2.xml><?xml version="1.0" encoding="utf-8"?>
<a:theme xmlns:a="http://schemas.openxmlformats.org/drawingml/2006/main" name="1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FDF6CAC-E375-4D9A-9675-21B8AEF9ABBA}"/>
    </a:ext>
  </a:extLst>
</a:theme>
</file>

<file path=ppt/theme/theme3.xml><?xml version="1.0" encoding="utf-8"?>
<a:theme xmlns:a="http://schemas.openxmlformats.org/drawingml/2006/main" name="2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69BF9B39-1A58-4A65-81D6-33B249E1B5DB}"/>
    </a:ext>
  </a:extLst>
</a:theme>
</file>

<file path=ppt/theme/theme4.xml><?xml version="1.0" encoding="utf-8"?>
<a:theme xmlns:a="http://schemas.openxmlformats.org/drawingml/2006/main" name="3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38D65B92-31E8-4B39-9E05-6DA3AF1E2619}"/>
    </a:ext>
  </a:extLst>
</a:theme>
</file>

<file path=ppt/theme/theme5.xml><?xml version="1.0" encoding="utf-8"?>
<a:theme xmlns:a="http://schemas.openxmlformats.org/drawingml/2006/main" name="4_DAS_2022">
  <a:themeElements>
    <a:clrScheme name="DAS 2022">
      <a:dk1>
        <a:sysClr val="windowText" lastClr="000000"/>
      </a:dk1>
      <a:lt1>
        <a:sysClr val="window" lastClr="FFFFFF"/>
      </a:lt1>
      <a:dk2>
        <a:srgbClr val="1F3D7B"/>
      </a:dk2>
      <a:lt2>
        <a:srgbClr val="F2F2F2"/>
      </a:lt2>
      <a:accent1>
        <a:srgbClr val="00579B"/>
      </a:accent1>
      <a:accent2>
        <a:srgbClr val="618B5D"/>
      </a:accent2>
      <a:accent3>
        <a:srgbClr val="E1B924"/>
      </a:accent3>
      <a:accent4>
        <a:srgbClr val="F37221"/>
      </a:accent4>
      <a:accent5>
        <a:srgbClr val="1A8CAA"/>
      </a:accent5>
      <a:accent6>
        <a:srgbClr val="425F3F"/>
      </a:accent6>
      <a:hlink>
        <a:srgbClr val="0000FF"/>
      </a:hlink>
      <a:folHlink>
        <a:srgbClr val="800080"/>
      </a:folHlink>
    </a:clrScheme>
    <a:fontScheme name="DAS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E3308E-65E5-43E3-8875-E96B8B20C19B}" vid="{C7445596-8740-40BC-A258-7E1E7E0A487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051CFC52B354A951042D0F31073E1" ma:contentTypeVersion="3" ma:contentTypeDescription="Create a new document." ma:contentTypeScope="" ma:versionID="c515922aa2b36ffce12bcfb2e28460c2">
  <xsd:schema xmlns:xsd="http://www.w3.org/2001/XMLSchema" xmlns:xs="http://www.w3.org/2001/XMLSchema" xmlns:p="http://schemas.microsoft.com/office/2006/metadata/properties" xmlns:ns2="206e90fd-1cdc-403b-9525-8a9baabafd4e" xmlns:ns3="c11a4dd1-9999-41de-ad6b-508521c3559d" targetNamespace="http://schemas.microsoft.com/office/2006/metadata/properties" ma:root="true" ma:fieldsID="f99d2061a0c780d208ab0c9d54d8196b" ns2:_="" ns3:_="">
    <xsd:import namespace="206e90fd-1cdc-403b-9525-8a9baabafd4e"/>
    <xsd:import namespace="c11a4dd1-9999-41de-ad6b-508521c3559d"/>
    <xsd:element name="properties">
      <xsd:complexType>
        <xsd:sequence>
          <xsd:element name="documentManagement">
            <xsd:complexType>
              <xsd:all>
                <xsd:element ref="ns2:Topic_x0020_area" minOccurs="0"/>
                <xsd:element ref="ns2:Subtopic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e90fd-1cdc-403b-9525-8a9baabafd4e" elementFormDefault="qualified">
    <xsd:import namespace="http://schemas.microsoft.com/office/2006/documentManagement/types"/>
    <xsd:import namespace="http://schemas.microsoft.com/office/infopath/2007/PartnerControls"/>
    <xsd:element name="Topic_x0020_area" ma:index="8" nillable="true" ma:displayName="Topic area" ma:format="Dropdown" ma:internalName="Topic_x0020_area">
      <xsd:simpleType>
        <xsd:union memberTypes="dms:Text">
          <xsd:simpleType>
            <xsd:restriction base="dms:Choice">
              <xsd:enumeration value="ABSD"/>
              <xsd:enumeration value="Covid"/>
              <xsd:enumeration value="DEI"/>
              <xsd:enumeration value="Audit"/>
              <xsd:enumeration value="Building closures"/>
              <xsd:enumeration value="Administrative"/>
              <xsd:enumeration value="Legislative"/>
              <xsd:enumeration value="Statewide projects"/>
              <xsd:enumeration value="Plain language"/>
            </xsd:restriction>
          </xsd:simpleType>
        </xsd:union>
      </xsd:simpleType>
    </xsd:element>
    <xsd:element name="Subtopic" ma:index="9" nillable="true" ma:displayName="Subtopic" ma:format="Dropdown" ma:internalName="Subtopic">
      <xsd:simpleType>
        <xsd:restriction base="dms:Choice">
          <xsd:enumeration value="TOMP"/>
          <xsd:enumeration value="BillTrack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a4dd1-9999-41de-ad6b-508521c35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_x0020_area xmlns="206e90fd-1cdc-403b-9525-8a9baabafd4e">OAR</Topic_x0020_area>
    <Subtopic xmlns="206e90fd-1cdc-403b-9525-8a9baabafd4e" xsi:nil="true"/>
  </documentManagement>
</p:properties>
</file>

<file path=customXml/itemProps1.xml><?xml version="1.0" encoding="utf-8"?>
<ds:datastoreItem xmlns:ds="http://schemas.openxmlformats.org/officeDocument/2006/customXml" ds:itemID="{D05B2366-684B-4095-A35B-BDDACCB55D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AB2689-2B8F-411E-BF51-E23ADD79E478}"/>
</file>

<file path=customXml/itemProps3.xml><?xml version="1.0" encoding="utf-8"?>
<ds:datastoreItem xmlns:ds="http://schemas.openxmlformats.org/officeDocument/2006/customXml" ds:itemID="{0C745ADF-040B-41DC-AA2C-6B34774E2BC4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09137baa-9c37-4b0a-8673-9d5dcda32f7b"/>
    <ds:schemaRef ds:uri="http://purl.org/dc/dcmitype/"/>
    <ds:schemaRef ds:uri="896391a8-8ee5-4cbc-b720-b4f9aec1dc3d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b79d039-fcd0-4045-9c78-4cfb2eba090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DAS PowerPoint Presentation with Instructions 1</Template>
  <TotalTime>1113</TotalTime>
  <Words>692</Words>
  <Application>Microsoft Office PowerPoint</Application>
  <PresentationFormat>Widescreen</PresentationFormat>
  <Paragraphs>204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Montserrat</vt:lpstr>
      <vt:lpstr>DAS_2022</vt:lpstr>
      <vt:lpstr>1_DAS_2022</vt:lpstr>
      <vt:lpstr>2_DAS_2022</vt:lpstr>
      <vt:lpstr>3_DAS_2022</vt:lpstr>
      <vt:lpstr>4_DAS_2022</vt:lpstr>
      <vt:lpstr>  Department of Administrative Services </vt:lpstr>
      <vt:lpstr>  </vt:lpstr>
      <vt:lpstr>Welcome</vt:lpstr>
      <vt:lpstr>Selection and Designation</vt:lpstr>
      <vt:lpstr>Selection and Designation</vt:lpstr>
      <vt:lpstr>Selection and Designation</vt:lpstr>
      <vt:lpstr>Selection and Designation</vt:lpstr>
      <vt:lpstr>Sale or Lease</vt:lpstr>
      <vt:lpstr>Sale or Lease</vt:lpstr>
      <vt:lpstr>Sale or Lease</vt:lpstr>
      <vt:lpstr>Existing Rule update</vt:lpstr>
      <vt:lpstr>House Bill 4037 (2026)</vt:lpstr>
      <vt:lpstr>Clearinghouse Order</vt:lpstr>
      <vt:lpstr>Clearinghouse Process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UNDERWOOD Robert * DAS</dc:creator>
  <cp:lastModifiedBy>UNDERWOOD Robert * DAS</cp:lastModifiedBy>
  <cp:revision>33</cp:revision>
  <dcterms:created xsi:type="dcterms:W3CDTF">2026-02-13T21:10:41Z</dcterms:created>
  <dcterms:modified xsi:type="dcterms:W3CDTF">2026-03-24T17:27:42Z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0x01010061F051CFC52B354A951042D0F31073E1</vt:lpwstr>
  </property>
</Properties>
</file>