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32918400" cy="19202400"/>
  <p:notesSz cx="147986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49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Lundberg" initials="P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FF1FF"/>
    <a:srgbClr val="BEBEBE"/>
    <a:srgbClr val="4E8AEC"/>
    <a:srgbClr val="336699"/>
    <a:srgbClr val="89A5F3"/>
    <a:srgbClr val="663300"/>
    <a:srgbClr val="9966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7818" autoAdjust="0"/>
    <p:restoredTop sz="96825" autoAdjust="0"/>
  </p:normalViewPr>
  <p:slideViewPr>
    <p:cSldViewPr>
      <p:cViewPr>
        <p:scale>
          <a:sx n="60" d="100"/>
          <a:sy n="60" d="100"/>
        </p:scale>
        <p:origin x="-72" y="-48"/>
      </p:cViewPr>
      <p:guideLst>
        <p:guide orient="horz" pos="6048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82" y="-90"/>
      </p:cViewPr>
      <p:guideLst>
        <p:guide orient="horz" pos="2933"/>
        <p:guide pos="46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7"/>
            <a:ext cx="6413274" cy="466013"/>
          </a:xfrm>
          <a:prstGeom prst="rect">
            <a:avLst/>
          </a:prstGeom>
        </p:spPr>
        <p:txBody>
          <a:bodyPr vert="horz" lIns="90745" tIns="45372" rIns="90745" bIns="4537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8382839" y="7"/>
            <a:ext cx="6413274" cy="466013"/>
          </a:xfrm>
          <a:prstGeom prst="rect">
            <a:avLst/>
          </a:prstGeom>
        </p:spPr>
        <p:txBody>
          <a:bodyPr vert="horz" lIns="90745" tIns="45372" rIns="90745" bIns="45372" rtlCol="0"/>
          <a:lstStyle>
            <a:lvl1pPr algn="r">
              <a:defRPr sz="1200"/>
            </a:lvl1pPr>
          </a:lstStyle>
          <a:p>
            <a:fld id="{F33024F8-EF02-4A6A-8F48-278BE53637BF}" type="datetimeFigureOut">
              <a:rPr lang="en-US" smtClean="0"/>
              <a:pPr/>
              <a:t>4/28/2014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5268"/>
            <a:ext cx="6413274" cy="465014"/>
          </a:xfrm>
          <a:prstGeom prst="rect">
            <a:avLst/>
          </a:prstGeom>
        </p:spPr>
        <p:txBody>
          <a:bodyPr vert="horz" lIns="90745" tIns="45372" rIns="90745" bIns="4537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8382839" y="8845268"/>
            <a:ext cx="6413274" cy="465014"/>
          </a:xfrm>
          <a:prstGeom prst="rect">
            <a:avLst/>
          </a:prstGeom>
        </p:spPr>
        <p:txBody>
          <a:bodyPr vert="horz" lIns="90745" tIns="45372" rIns="90745" bIns="45372" rtlCol="0" anchor="b"/>
          <a:lstStyle>
            <a:lvl1pPr algn="r">
              <a:defRPr sz="1200"/>
            </a:lvl1pPr>
          </a:lstStyle>
          <a:p>
            <a:fld id="{C2E37F6F-F4C9-40CB-B56A-6483EAB046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8"/>
            <a:ext cx="6413274" cy="467014"/>
          </a:xfrm>
          <a:prstGeom prst="rect">
            <a:avLst/>
          </a:prstGeom>
        </p:spPr>
        <p:txBody>
          <a:bodyPr vert="horz" lIns="115880" tIns="57938" rIns="115880" bIns="57938" rtlCol="0"/>
          <a:lstStyle>
            <a:lvl1pPr algn="l">
              <a:defRPr sz="15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380257" y="8"/>
            <a:ext cx="6415850" cy="467014"/>
          </a:xfrm>
          <a:prstGeom prst="rect">
            <a:avLst/>
          </a:prstGeom>
        </p:spPr>
        <p:txBody>
          <a:bodyPr vert="horz" lIns="115880" tIns="57938" rIns="115880" bIns="57938" rtlCol="0"/>
          <a:lstStyle>
            <a:lvl1pPr algn="r">
              <a:defRPr sz="15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5178C5D-43E1-4237-A7CD-1BD07B6BA363}" type="datetimeFigureOut">
              <a:rPr lang="en-US"/>
              <a:pPr>
                <a:defRPr/>
              </a:pPr>
              <a:t>4/28/2014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06900" y="701675"/>
            <a:ext cx="59848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5880" tIns="57938" rIns="115880" bIns="5793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80395" y="4423139"/>
            <a:ext cx="11837909" cy="4190124"/>
          </a:xfrm>
          <a:prstGeom prst="rect">
            <a:avLst/>
          </a:prstGeom>
        </p:spPr>
        <p:txBody>
          <a:bodyPr vert="horz" lIns="115880" tIns="57938" rIns="115880" bIns="5793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3263"/>
            <a:ext cx="6413274" cy="468014"/>
          </a:xfrm>
          <a:prstGeom prst="rect">
            <a:avLst/>
          </a:prstGeom>
        </p:spPr>
        <p:txBody>
          <a:bodyPr vert="horz" lIns="115880" tIns="57938" rIns="115880" bIns="57938" rtlCol="0" anchor="b"/>
          <a:lstStyle>
            <a:lvl1pPr algn="l">
              <a:defRPr sz="15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380257" y="8843263"/>
            <a:ext cx="6415850" cy="468014"/>
          </a:xfrm>
          <a:prstGeom prst="rect">
            <a:avLst/>
          </a:prstGeom>
        </p:spPr>
        <p:txBody>
          <a:bodyPr vert="horz" lIns="115880" tIns="57938" rIns="115880" bIns="57938" rtlCol="0" anchor="b"/>
          <a:lstStyle>
            <a:lvl1pPr algn="r">
              <a:defRPr sz="15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290F0F4-5978-47F4-A243-FBB0780F4D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>
                <a:ea typeface="ＭＳ Ｐゴシック" pitchFamily="34" charset="-128"/>
              </a:rPr>
              <a:t>State of Oregon: Internal</a:t>
            </a:r>
            <a:r>
              <a:rPr lang="en-US" altLang="zh-CN" baseline="0" dirty="0" smtClean="0">
                <a:ea typeface="ＭＳ Ｐゴシック" pitchFamily="34" charset="-128"/>
              </a:rPr>
              <a:t> Audit – Risk </a:t>
            </a:r>
            <a:r>
              <a:rPr lang="en-US" altLang="zh-CN" baseline="0" smtClean="0">
                <a:ea typeface="ＭＳ Ｐゴシック" pitchFamily="34" charset="-128"/>
              </a:rPr>
              <a:t>Assessment Guidance Tool 3</a:t>
            </a:r>
            <a:endParaRPr lang="zh-CN" altLang="en-US" dirty="0" smtClean="0">
              <a:ea typeface="ＭＳ Ｐゴシック" pitchFamily="34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F9EFBA-3DF0-4CAB-98D7-C2BD055E6EF8}" type="slidenum">
              <a:rPr lang="zh-CN" alt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altLang="zh-CN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ACDCB-7639-45D7-9958-D15722DCD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04C50-D394-4829-B4B6-4A13378181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768350"/>
            <a:ext cx="7405688" cy="1638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768350"/>
            <a:ext cx="22067837" cy="1638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6FDA6-7BCC-4395-A9B4-84F5DC9077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65415-D741-4706-B151-0F1B9D71C3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DD2CE-BF2F-43F9-B5DD-B000673A64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4479925"/>
            <a:ext cx="14736762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4479925"/>
            <a:ext cx="14736763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CC1FE-2E05-41EB-A79D-C4F06D03E4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08066-B1D2-4723-A20E-A5E18062C7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1ABB5-453E-4F69-8C0D-C4578F4840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AFB77-D60D-471A-A8A7-04EF8E83C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6F8B9-18AB-4D22-8C92-8001F071F7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768350"/>
            <a:ext cx="296259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49247" tIns="124624" rIns="249247" bIns="124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4479925"/>
            <a:ext cx="29625925" cy="1267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49247" tIns="124624" rIns="249247" bIns="124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9247" tIns="124624" rIns="249247" bIns="124624" numCol="1" anchor="t" anchorCtr="0" compatLnSpc="1">
            <a:prstTxWarp prst="textNoShape">
              <a:avLst/>
            </a:prstTxWarp>
          </a:bodyPr>
          <a:lstStyle>
            <a:lvl1pPr>
              <a:defRPr sz="3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7486313"/>
            <a:ext cx="104235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9247" tIns="124624" rIns="249247" bIns="124624" numCol="1" anchor="t" anchorCtr="0" compatLnSpc="1">
            <a:prstTxWarp prst="textNoShape">
              <a:avLst/>
            </a:prstTxWarp>
          </a:bodyPr>
          <a:lstStyle>
            <a:lvl1pPr algn="ctr">
              <a:defRPr sz="3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9247" tIns="124624" rIns="249247" bIns="124624" numCol="1" anchor="t" anchorCtr="0" compatLnSpc="1">
            <a:prstTxWarp prst="textNoShape">
              <a:avLst/>
            </a:prstTxWarp>
          </a:bodyPr>
          <a:lstStyle>
            <a:lvl1pPr algn="r">
              <a:defRPr sz="3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2228576-56DD-4D34-8327-1FCC76E79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8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ctr" defTabSz="2492375" rtl="0" eaLnBrk="0" fontAlgn="base" hangingPunct="0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492375" rtl="0" eaLnBrk="0" fontAlgn="base" hangingPunct="0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2492375" rtl="0" eaLnBrk="0" fontAlgn="base" hangingPunct="0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2492375" rtl="0" eaLnBrk="0" fontAlgn="base" hangingPunct="0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2492375" rtl="0" eaLnBrk="0" fontAlgn="base" hangingPunct="0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2492375" rtl="0" fontAlgn="base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</a:defRPr>
      </a:lvl6pPr>
      <a:lvl7pPr marL="914400" algn="ctr" defTabSz="2492375" rtl="0" fontAlgn="base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</a:defRPr>
      </a:lvl7pPr>
      <a:lvl8pPr marL="1371600" algn="ctr" defTabSz="2492375" rtl="0" fontAlgn="base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</a:defRPr>
      </a:lvl8pPr>
      <a:lvl9pPr marL="1828800" algn="ctr" defTabSz="2492375" rtl="0" fontAlgn="base">
        <a:spcBef>
          <a:spcPct val="0"/>
        </a:spcBef>
        <a:spcAft>
          <a:spcPct val="0"/>
        </a:spcAft>
        <a:defRPr sz="12000">
          <a:solidFill>
            <a:schemeClr val="tx2"/>
          </a:solidFill>
          <a:latin typeface="Arial" charset="0"/>
        </a:defRPr>
      </a:lvl9pPr>
    </p:titleStyle>
    <p:bodyStyle>
      <a:lvl1pPr marL="935038" indent="-935038" algn="l" defTabSz="2492375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025650" indent="-779463" algn="l" defTabSz="2492375" rtl="0" eaLnBrk="0" fontAlgn="base" hangingPunct="0">
        <a:spcBef>
          <a:spcPct val="20000"/>
        </a:spcBef>
        <a:spcAft>
          <a:spcPct val="0"/>
        </a:spcAft>
        <a:buChar char="–"/>
        <a:defRPr sz="7600">
          <a:solidFill>
            <a:schemeClr val="tx1"/>
          </a:solidFill>
          <a:latin typeface="+mn-lt"/>
          <a:ea typeface="ＭＳ Ｐゴシック" charset="-128"/>
        </a:defRPr>
      </a:lvl2pPr>
      <a:lvl3pPr marL="3116263" indent="-623888" algn="l" defTabSz="2492375" rtl="0" eaLnBrk="0" fontAlgn="base" hangingPunct="0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  <a:ea typeface="ＭＳ Ｐゴシック" charset="-128"/>
        </a:defRPr>
      </a:lvl3pPr>
      <a:lvl4pPr marL="4360863" indent="-622300" algn="l" defTabSz="2492375" rtl="0" eaLnBrk="0" fontAlgn="base" hangingPunct="0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ＭＳ Ｐゴシック" charset="-128"/>
        </a:defRPr>
      </a:lvl4pPr>
      <a:lvl5pPr marL="5607050" indent="-622300" algn="l" defTabSz="2492375" rtl="0" eaLnBrk="0" fontAlgn="base" hangingPunct="0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  <a:ea typeface="ＭＳ Ｐゴシック" charset="-128"/>
        </a:defRPr>
      </a:lvl5pPr>
      <a:lvl6pPr marL="6064250" indent="-622300" algn="l" defTabSz="2492375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21450" indent="-622300" algn="l" defTabSz="2492375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6978650" indent="-622300" algn="l" defTabSz="2492375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35850" indent="-622300" algn="l" defTabSz="2492375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3"/>
          <p:cNvSpPr>
            <a:spLocks noChangeArrowheads="1"/>
          </p:cNvSpPr>
          <p:nvPr/>
        </p:nvSpPr>
        <p:spPr bwMode="auto">
          <a:xfrm rot="5400000">
            <a:off x="16987838" y="-10558518"/>
            <a:ext cx="1700212" cy="28284488"/>
          </a:xfrm>
          <a:prstGeom prst="rect">
            <a:avLst/>
          </a:prstGeom>
          <a:noFill/>
          <a:ln w="12700" cap="rnd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66736" y="0"/>
            <a:ext cx="335946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AutoShape 168"/>
          <p:cNvSpPr>
            <a:spLocks noChangeArrowheads="1"/>
          </p:cNvSpPr>
          <p:nvPr/>
        </p:nvSpPr>
        <p:spPr bwMode="auto">
          <a:xfrm>
            <a:off x="3929809" y="6216824"/>
            <a:ext cx="28011112" cy="1104900"/>
          </a:xfrm>
          <a:prstGeom prst="homePlate">
            <a:avLst>
              <a:gd name="adj" fmla="val 33895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dirty="0">
              <a:latin typeface="Helvetica 55 Roman" pitchFamily="34" charset="0"/>
              <a:ea typeface="+mn-ea"/>
            </a:endParaRPr>
          </a:p>
        </p:txBody>
      </p:sp>
      <p:sp>
        <p:nvSpPr>
          <p:cNvPr id="77" name="AutoShape 168"/>
          <p:cNvSpPr>
            <a:spLocks noChangeArrowheads="1"/>
          </p:cNvSpPr>
          <p:nvPr/>
        </p:nvSpPr>
        <p:spPr bwMode="auto">
          <a:xfrm>
            <a:off x="3641776" y="17594088"/>
            <a:ext cx="28299144" cy="648071"/>
          </a:xfrm>
          <a:prstGeom prst="homePlate">
            <a:avLst>
              <a:gd name="adj" fmla="val 33895"/>
            </a:avLst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dirty="0">
              <a:latin typeface="Helvetica 55 Roman" pitchFamily="34" charset="0"/>
              <a:ea typeface="+mn-ea"/>
            </a:endParaRPr>
          </a:p>
        </p:txBody>
      </p:sp>
      <p:sp>
        <p:nvSpPr>
          <p:cNvPr id="2077" name="AutoShape 256"/>
          <p:cNvSpPr>
            <a:spLocks noChangeArrowheads="1"/>
          </p:cNvSpPr>
          <p:nvPr/>
        </p:nvSpPr>
        <p:spPr bwMode="auto">
          <a:xfrm>
            <a:off x="8250288" y="3696544"/>
            <a:ext cx="4695825" cy="657225"/>
          </a:xfrm>
          <a:prstGeom prst="plaque">
            <a:avLst>
              <a:gd name="adj" fmla="val 16667"/>
            </a:avLst>
          </a:prstGeom>
          <a:solidFill>
            <a:srgbClr val="89A5F3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</p:txBody>
      </p:sp>
      <p:sp>
        <p:nvSpPr>
          <p:cNvPr id="3081" name="AutoShape 50"/>
          <p:cNvSpPr>
            <a:spLocks noChangeArrowheads="1"/>
          </p:cNvSpPr>
          <p:nvPr/>
        </p:nvSpPr>
        <p:spPr bwMode="auto">
          <a:xfrm>
            <a:off x="3686175" y="1747782"/>
            <a:ext cx="8375650" cy="1803400"/>
          </a:xfrm>
          <a:prstGeom prst="plaque">
            <a:avLst>
              <a:gd name="adj" fmla="val 16667"/>
            </a:avLst>
          </a:prstGeom>
          <a:solidFill>
            <a:srgbClr val="336699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US" altLang="zh-CN" sz="1800" b="1" dirty="0" smtClean="0">
                <a:solidFill>
                  <a:schemeClr val="bg1"/>
                </a:solidFill>
                <a:latin typeface="Helvetica 55 Roman"/>
              </a:rPr>
              <a:t>MISSION</a:t>
            </a:r>
            <a:endParaRPr lang="en-US" altLang="zh-CN" sz="1800" b="1" dirty="0">
              <a:solidFill>
                <a:schemeClr val="bg1"/>
              </a:solidFill>
              <a:latin typeface="Helvetica 55 Roman"/>
            </a:endParaRPr>
          </a:p>
        </p:txBody>
      </p:sp>
      <p:sp>
        <p:nvSpPr>
          <p:cNvPr id="3082" name="AutoShape 51"/>
          <p:cNvSpPr>
            <a:spLocks noChangeArrowheads="1"/>
          </p:cNvSpPr>
          <p:nvPr/>
        </p:nvSpPr>
        <p:spPr bwMode="auto">
          <a:xfrm>
            <a:off x="13019088" y="1760482"/>
            <a:ext cx="8374062" cy="1857375"/>
          </a:xfrm>
          <a:prstGeom prst="plaque">
            <a:avLst>
              <a:gd name="adj" fmla="val 16667"/>
            </a:avLst>
          </a:prstGeom>
          <a:solidFill>
            <a:srgbClr val="336699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defTabSz="2492375"/>
            <a:r>
              <a:rPr lang="en-US" altLang="zh-CN" sz="1800" b="1" dirty="0" smtClean="0">
                <a:solidFill>
                  <a:schemeClr val="bg1"/>
                </a:solidFill>
                <a:latin typeface="Helvetica" charset="0"/>
              </a:rPr>
              <a:t>VISION</a:t>
            </a:r>
            <a:endParaRPr lang="en-US" altLang="zh-CN" sz="1800" b="1" dirty="0">
              <a:solidFill>
                <a:schemeClr val="bg1"/>
              </a:solidFill>
              <a:latin typeface="Helvetica" charset="0"/>
            </a:endParaRPr>
          </a:p>
        </p:txBody>
      </p:sp>
      <p:sp>
        <p:nvSpPr>
          <p:cNvPr id="3083" name="AutoShape 52"/>
          <p:cNvSpPr>
            <a:spLocks noChangeArrowheads="1"/>
          </p:cNvSpPr>
          <p:nvPr/>
        </p:nvSpPr>
        <p:spPr bwMode="auto">
          <a:xfrm>
            <a:off x="22344063" y="1765245"/>
            <a:ext cx="9671050" cy="1857375"/>
          </a:xfrm>
          <a:prstGeom prst="plaque">
            <a:avLst>
              <a:gd name="adj" fmla="val 16667"/>
            </a:avLst>
          </a:prstGeom>
          <a:solidFill>
            <a:srgbClr val="336699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defTabSz="2492375"/>
            <a:r>
              <a:rPr lang="en-US" altLang="zh-CN" sz="1800" b="1" dirty="0" smtClean="0">
                <a:solidFill>
                  <a:schemeClr val="bg1"/>
                </a:solidFill>
                <a:latin typeface="Helvetica" charset="0"/>
              </a:rPr>
              <a:t>VALUES</a:t>
            </a:r>
            <a:endParaRPr lang="en-US" altLang="zh-CN" sz="1800" b="1" dirty="0">
              <a:solidFill>
                <a:schemeClr val="bg1"/>
              </a:solidFill>
              <a:latin typeface="Helvetica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3703638" y="5784776"/>
            <a:ext cx="28268612" cy="38576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2492375">
              <a:defRPr/>
            </a:pPr>
            <a:r>
              <a:rPr lang="zh-CN" altLang="en-US" sz="1400" b="1" dirty="0">
                <a:solidFill>
                  <a:srgbClr val="F2F2F2"/>
                </a:solidFill>
              </a:rPr>
              <a:t>		</a:t>
            </a:r>
            <a:r>
              <a:rPr lang="en-US" altLang="zh-CN" sz="1400" b="1" dirty="0">
                <a:solidFill>
                  <a:srgbClr val="F2F2F2"/>
                </a:solidFill>
              </a:rPr>
              <a:t>	                                </a:t>
            </a:r>
            <a:endParaRPr lang="en-US" altLang="zh-CN" sz="2000" b="1" dirty="0">
              <a:solidFill>
                <a:srgbClr val="002060"/>
              </a:solidFill>
            </a:endParaRPr>
          </a:p>
        </p:txBody>
      </p:sp>
      <p:sp>
        <p:nvSpPr>
          <p:cNvPr id="3085" name="AutoShape 160"/>
          <p:cNvSpPr>
            <a:spLocks noChangeArrowheads="1"/>
          </p:cNvSpPr>
          <p:nvPr/>
        </p:nvSpPr>
        <p:spPr bwMode="auto">
          <a:xfrm rot="10800000" flipH="1">
            <a:off x="12038013" y="2358970"/>
            <a:ext cx="962025" cy="736600"/>
          </a:xfrm>
          <a:prstGeom prst="rightArrow">
            <a:avLst>
              <a:gd name="adj1" fmla="val 50861"/>
              <a:gd name="adj2" fmla="val 70266"/>
            </a:avLst>
          </a:prstGeom>
          <a:solidFill>
            <a:srgbClr val="CFCDD9"/>
          </a:solidFill>
          <a:ln w="12700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en-US"/>
          </a:p>
        </p:txBody>
      </p:sp>
      <p:sp>
        <p:nvSpPr>
          <p:cNvPr id="3086" name="TextBox 86"/>
          <p:cNvSpPr txBox="1">
            <a:spLocks noChangeArrowheads="1"/>
          </p:cNvSpPr>
          <p:nvPr/>
        </p:nvSpPr>
        <p:spPr bwMode="auto">
          <a:xfrm>
            <a:off x="1081088" y="2416120"/>
            <a:ext cx="2289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0070C0"/>
                </a:solidFill>
                <a:latin typeface="Helvetica" charset="0"/>
              </a:rPr>
              <a:t>FOUNDATIONS</a:t>
            </a:r>
          </a:p>
        </p:txBody>
      </p:sp>
      <p:sp>
        <p:nvSpPr>
          <p:cNvPr id="106" name="AutoShape 50"/>
          <p:cNvSpPr>
            <a:spLocks noChangeArrowheads="1"/>
          </p:cNvSpPr>
          <p:nvPr/>
        </p:nvSpPr>
        <p:spPr bwMode="auto">
          <a:xfrm>
            <a:off x="3741738" y="4656082"/>
            <a:ext cx="6354762" cy="995363"/>
          </a:xfrm>
          <a:prstGeom prst="plaque">
            <a:avLst>
              <a:gd name="adj" fmla="val 16667"/>
            </a:avLst>
          </a:prstGeom>
          <a:solidFill>
            <a:srgbClr val="4E8AEC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defRPr/>
            </a:pPr>
            <a:endParaRPr lang="en-US" sz="1600" b="1" dirty="0">
              <a:solidFill>
                <a:schemeClr val="bg1"/>
              </a:solidFill>
              <a:latin typeface="Helvetica" pitchFamily="34" charset="0"/>
              <a:ea typeface="+mn-ea"/>
            </a:endParaRPr>
          </a:p>
        </p:txBody>
      </p:sp>
      <p:sp>
        <p:nvSpPr>
          <p:cNvPr id="107" name="AutoShape 50"/>
          <p:cNvSpPr>
            <a:spLocks noChangeArrowheads="1"/>
          </p:cNvSpPr>
          <p:nvPr/>
        </p:nvSpPr>
        <p:spPr bwMode="auto">
          <a:xfrm>
            <a:off x="11004550" y="4675132"/>
            <a:ext cx="6356350" cy="963613"/>
          </a:xfrm>
          <a:prstGeom prst="plaque">
            <a:avLst>
              <a:gd name="adj" fmla="val 16667"/>
            </a:avLst>
          </a:prstGeom>
          <a:solidFill>
            <a:srgbClr val="4E8AEC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defRPr/>
            </a:pPr>
            <a:endParaRPr lang="en-US" sz="1600" b="1" dirty="0">
              <a:solidFill>
                <a:schemeClr val="bg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Helvetica" pitchFamily="34" charset="0"/>
              <a:ea typeface="+mn-ea"/>
            </a:endParaRPr>
          </a:p>
        </p:txBody>
      </p:sp>
      <p:sp>
        <p:nvSpPr>
          <p:cNvPr id="108" name="AutoShape 50"/>
          <p:cNvSpPr>
            <a:spLocks noChangeArrowheads="1"/>
          </p:cNvSpPr>
          <p:nvPr/>
        </p:nvSpPr>
        <p:spPr bwMode="auto">
          <a:xfrm>
            <a:off x="18383250" y="4675132"/>
            <a:ext cx="6369050" cy="985838"/>
          </a:xfrm>
          <a:prstGeom prst="plaque">
            <a:avLst>
              <a:gd name="adj" fmla="val 16667"/>
            </a:avLst>
          </a:prstGeom>
          <a:solidFill>
            <a:srgbClr val="4E8AEC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defRPr/>
            </a:pPr>
            <a:endParaRPr lang="en-US" sz="1600" b="1" dirty="0">
              <a:solidFill>
                <a:schemeClr val="bg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Helvetica" pitchFamily="34" charset="0"/>
              <a:ea typeface="+mn-ea"/>
            </a:endParaRPr>
          </a:p>
          <a:p>
            <a:pPr algn="ctr">
              <a:defRPr/>
            </a:pPr>
            <a:endParaRPr lang="en-US" sz="1600" b="1" dirty="0">
              <a:solidFill>
                <a:schemeClr val="bg1"/>
              </a:solidFill>
              <a:latin typeface="Helvetica" pitchFamily="34" charset="0"/>
              <a:ea typeface="+mn-ea"/>
            </a:endParaRPr>
          </a:p>
        </p:txBody>
      </p:sp>
      <p:sp>
        <p:nvSpPr>
          <p:cNvPr id="3097" name="AutoShape 50"/>
          <p:cNvSpPr>
            <a:spLocks noChangeArrowheads="1"/>
          </p:cNvSpPr>
          <p:nvPr/>
        </p:nvSpPr>
        <p:spPr bwMode="auto">
          <a:xfrm>
            <a:off x="25622250" y="4667195"/>
            <a:ext cx="6345238" cy="993775"/>
          </a:xfrm>
          <a:prstGeom prst="plaque">
            <a:avLst>
              <a:gd name="adj" fmla="val 16667"/>
            </a:avLst>
          </a:prstGeom>
          <a:solidFill>
            <a:srgbClr val="4E8AEC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defRPr/>
            </a:pPr>
            <a:endParaRPr lang="en-US" altLang="zh-CN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algn="ctr">
              <a:defRPr/>
            </a:pPr>
            <a:endParaRPr lang="zh-CN" alt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031875" y="5922492"/>
            <a:ext cx="2322513" cy="1014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Helvetica" pitchFamily="34" charset="0"/>
                <a:ea typeface="+mn-ea"/>
              </a:rPr>
              <a:t>CORE PROCESSES VALUE STREAM</a:t>
            </a:r>
          </a:p>
        </p:txBody>
      </p:sp>
      <p:sp>
        <p:nvSpPr>
          <p:cNvPr id="72" name="AutoShape 189"/>
          <p:cNvSpPr>
            <a:spLocks noChangeArrowheads="1"/>
          </p:cNvSpPr>
          <p:nvPr/>
        </p:nvSpPr>
        <p:spPr bwMode="auto">
          <a:xfrm>
            <a:off x="23529672" y="6253386"/>
            <a:ext cx="2002536" cy="971550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6" name="AutoShape 189"/>
          <p:cNvSpPr>
            <a:spLocks noChangeArrowheads="1"/>
          </p:cNvSpPr>
          <p:nvPr/>
        </p:nvSpPr>
        <p:spPr bwMode="auto">
          <a:xfrm>
            <a:off x="20635664" y="6255672"/>
            <a:ext cx="200253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altLang="zh-CN" sz="1600" b="1" dirty="0">
              <a:solidFill>
                <a:schemeClr val="bg1"/>
              </a:solidFill>
              <a:latin typeface="Helvetica 55 Roman"/>
            </a:endParaRPr>
          </a:p>
        </p:txBody>
      </p:sp>
      <p:sp>
        <p:nvSpPr>
          <p:cNvPr id="2078" name="AutoShape 257"/>
          <p:cNvSpPr>
            <a:spLocks noChangeArrowheads="1"/>
          </p:cNvSpPr>
          <p:nvPr/>
        </p:nvSpPr>
        <p:spPr bwMode="auto">
          <a:xfrm>
            <a:off x="17862550" y="3703582"/>
            <a:ext cx="4826000" cy="685800"/>
          </a:xfrm>
          <a:prstGeom prst="plaque">
            <a:avLst>
              <a:gd name="adj" fmla="val 16667"/>
            </a:avLst>
          </a:prstGeom>
          <a:solidFill>
            <a:srgbClr val="89A5F3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b" anchorCtr="1"/>
          <a:lstStyle/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</p:txBody>
      </p:sp>
      <p:sp>
        <p:nvSpPr>
          <p:cNvPr id="131" name="AutoShape 257"/>
          <p:cNvSpPr>
            <a:spLocks noChangeArrowheads="1"/>
          </p:cNvSpPr>
          <p:nvPr/>
        </p:nvSpPr>
        <p:spPr bwMode="auto">
          <a:xfrm>
            <a:off x="22794913" y="3705170"/>
            <a:ext cx="4865687" cy="690562"/>
          </a:xfrm>
          <a:prstGeom prst="plaque">
            <a:avLst>
              <a:gd name="adj" fmla="val 16667"/>
            </a:avLst>
          </a:prstGeom>
          <a:solidFill>
            <a:srgbClr val="89A5F3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b" anchorCtr="1"/>
          <a:lstStyle/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  <a:ea typeface="+mn-ea"/>
            </a:endParaRPr>
          </a:p>
        </p:txBody>
      </p:sp>
      <p:sp>
        <p:nvSpPr>
          <p:cNvPr id="2" name="AutoShape 189"/>
          <p:cNvSpPr>
            <a:spLocks noChangeArrowheads="1"/>
          </p:cNvSpPr>
          <p:nvPr/>
        </p:nvSpPr>
        <p:spPr bwMode="auto">
          <a:xfrm>
            <a:off x="17913048" y="6255672"/>
            <a:ext cx="200253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AutoShape 189"/>
          <p:cNvSpPr>
            <a:spLocks noChangeArrowheads="1"/>
          </p:cNvSpPr>
          <p:nvPr/>
        </p:nvSpPr>
        <p:spPr bwMode="auto">
          <a:xfrm>
            <a:off x="6882136" y="6288832"/>
            <a:ext cx="194421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35063" y="3628970"/>
            <a:ext cx="223837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Helvetica" pitchFamily="34" charset="0"/>
                <a:ea typeface="+mn-ea"/>
              </a:rPr>
              <a:t>OUTCOME</a:t>
            </a:r>
          </a:p>
          <a:p>
            <a:pPr algn="ctr">
              <a:defRPr/>
            </a:pPr>
            <a:r>
              <a:rPr lang="en-US" sz="2000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Helvetica" pitchFamily="34" charset="0"/>
                <a:ea typeface="+mn-ea"/>
              </a:rPr>
              <a:t>GOALS</a:t>
            </a:r>
          </a:p>
          <a:p>
            <a:pPr algn="ctr">
              <a:defRPr/>
            </a:pPr>
            <a:endParaRPr lang="en-US" sz="2000" b="1" dirty="0">
              <a:solidFill>
                <a:schemeClr val="accent4">
                  <a:lumMod val="50000"/>
                  <a:lumOff val="50000"/>
                </a:schemeClr>
              </a:solidFill>
              <a:latin typeface="Helvetica" pitchFamily="34" charset="0"/>
              <a:ea typeface="+mn-ea"/>
            </a:endParaRPr>
          </a:p>
          <a:p>
            <a:pPr algn="ctr">
              <a:defRPr/>
            </a:pPr>
            <a:endParaRPr lang="en-US" sz="2000" b="1" dirty="0">
              <a:solidFill>
                <a:schemeClr val="accent4">
                  <a:lumMod val="50000"/>
                  <a:lumOff val="50000"/>
                </a:schemeClr>
              </a:solidFill>
              <a:latin typeface="Helvetica" pitchFamily="34" charset="0"/>
              <a:ea typeface="+mn-ea"/>
            </a:endParaRPr>
          </a:p>
          <a:p>
            <a:pPr algn="ctr">
              <a:defRPr/>
            </a:pPr>
            <a:r>
              <a:rPr lang="en-US" sz="2000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Helvetica" pitchFamily="34" charset="0"/>
                <a:ea typeface="+mn-ea"/>
              </a:rPr>
              <a:t>STRATEGIES</a:t>
            </a:r>
          </a:p>
        </p:txBody>
      </p:sp>
      <p:sp>
        <p:nvSpPr>
          <p:cNvPr id="80" name="AutoShape 256"/>
          <p:cNvSpPr>
            <a:spLocks noChangeArrowheads="1"/>
          </p:cNvSpPr>
          <p:nvPr/>
        </p:nvSpPr>
        <p:spPr bwMode="auto">
          <a:xfrm>
            <a:off x="13074824" y="3696544"/>
            <a:ext cx="4695825" cy="673100"/>
          </a:xfrm>
          <a:prstGeom prst="plaque">
            <a:avLst>
              <a:gd name="adj" fmla="val 16667"/>
            </a:avLst>
          </a:prstGeom>
          <a:solidFill>
            <a:srgbClr val="89A5F3"/>
          </a:solidFill>
          <a:ln w="317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defTabSz="2492375">
              <a:defRPr/>
            </a:pP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  <p:sp>
        <p:nvSpPr>
          <p:cNvPr id="92" name="AutoShape 189"/>
          <p:cNvSpPr>
            <a:spLocks noChangeArrowheads="1"/>
          </p:cNvSpPr>
          <p:nvPr/>
        </p:nvSpPr>
        <p:spPr bwMode="auto">
          <a:xfrm>
            <a:off x="28988592" y="6288832"/>
            <a:ext cx="200253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09" name="Rectangle 142"/>
          <p:cNvSpPr>
            <a:spLocks/>
          </p:cNvSpPr>
          <p:nvPr/>
        </p:nvSpPr>
        <p:spPr bwMode="auto">
          <a:xfrm>
            <a:off x="14330661" y="7219416"/>
            <a:ext cx="2571750" cy="29769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>
              <a:buFont typeface="Arial" pitchFamily="34" charset="0"/>
              <a:buAutoNum type="arabicPeriod"/>
            </a:pPr>
            <a:endParaRPr lang="en-US" sz="1800" dirty="0">
              <a:cs typeface="Arial" pitchFamily="34" charset="0"/>
            </a:endParaRPr>
          </a:p>
          <a:p>
            <a:pPr marL="382588" indent="-342900"/>
            <a:endParaRPr lang="en-US" sz="1800" dirty="0">
              <a:cs typeface="Arial" pitchFamily="34" charset="0"/>
            </a:endParaRPr>
          </a:p>
        </p:txBody>
      </p:sp>
      <p:sp>
        <p:nvSpPr>
          <p:cNvPr id="62" name="Rectangle 143"/>
          <p:cNvSpPr>
            <a:spLocks/>
          </p:cNvSpPr>
          <p:nvPr/>
        </p:nvSpPr>
        <p:spPr bwMode="auto">
          <a:xfrm>
            <a:off x="20563656" y="7435440"/>
            <a:ext cx="2448272" cy="403796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82588" indent="-342900">
              <a:buFont typeface="+mj-lt"/>
              <a:buAutoNum type="arabicPeriod"/>
              <a:defRPr/>
            </a:pPr>
            <a:endParaRPr lang="en-US" sz="1800" dirty="0">
              <a:cs typeface="Arial" pitchFamily="34" charset="0"/>
            </a:endParaRPr>
          </a:p>
        </p:txBody>
      </p:sp>
      <p:sp>
        <p:nvSpPr>
          <p:cNvPr id="3111" name="Rectangle 144"/>
          <p:cNvSpPr>
            <a:spLocks/>
          </p:cNvSpPr>
          <p:nvPr/>
        </p:nvSpPr>
        <p:spPr bwMode="auto">
          <a:xfrm>
            <a:off x="17827352" y="7435440"/>
            <a:ext cx="2592288" cy="50460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>
              <a:buFont typeface="Arial" pitchFamily="34" charset="0"/>
              <a:buChar char="•"/>
            </a:pPr>
            <a:endParaRPr lang="en-US" sz="1600" dirty="0" smtClean="0">
              <a:cs typeface="Arial" pitchFamily="34" charset="0"/>
            </a:endParaRPr>
          </a:p>
        </p:txBody>
      </p:sp>
      <p:sp>
        <p:nvSpPr>
          <p:cNvPr id="3115" name="Rectangle 145"/>
          <p:cNvSpPr>
            <a:spLocks/>
          </p:cNvSpPr>
          <p:nvPr/>
        </p:nvSpPr>
        <p:spPr bwMode="auto">
          <a:xfrm>
            <a:off x="26252288" y="7440960"/>
            <a:ext cx="2304256" cy="6912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42900" indent="-342900"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82588" indent="-342900">
              <a:defRPr/>
            </a:pPr>
            <a:endParaRPr lang="en-US" sz="1800" dirty="0">
              <a:cs typeface="Arial" pitchFamily="34" charset="0"/>
            </a:endParaRPr>
          </a:p>
          <a:p>
            <a:pPr marL="382588" indent="-342900">
              <a:buFont typeface="Arial" pitchFamily="34" charset="0"/>
              <a:buAutoNum type="arabicPeriod"/>
              <a:defRPr/>
            </a:pPr>
            <a:endParaRPr lang="en-US" sz="1800" dirty="0">
              <a:cs typeface="Arial" pitchFamily="34" charset="0"/>
            </a:endParaRPr>
          </a:p>
        </p:txBody>
      </p:sp>
      <p:sp>
        <p:nvSpPr>
          <p:cNvPr id="3124" name="AutoShape 160"/>
          <p:cNvSpPr>
            <a:spLocks noChangeArrowheads="1"/>
          </p:cNvSpPr>
          <p:nvPr/>
        </p:nvSpPr>
        <p:spPr bwMode="auto">
          <a:xfrm rot="10800000">
            <a:off x="21372513" y="2341507"/>
            <a:ext cx="963612" cy="736600"/>
          </a:xfrm>
          <a:prstGeom prst="rightArrow">
            <a:avLst>
              <a:gd name="adj1" fmla="val 50861"/>
              <a:gd name="adj2" fmla="val 70382"/>
            </a:avLst>
          </a:prstGeom>
          <a:solidFill>
            <a:srgbClr val="CFCDD9"/>
          </a:solidFill>
          <a:ln w="12700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en-US"/>
          </a:p>
        </p:txBody>
      </p:sp>
      <p:sp>
        <p:nvSpPr>
          <p:cNvPr id="83" name="Text Box 252"/>
          <p:cNvSpPr txBox="1">
            <a:spLocks noChangeArrowheads="1"/>
          </p:cNvSpPr>
          <p:nvPr/>
        </p:nvSpPr>
        <p:spPr bwMode="auto">
          <a:xfrm>
            <a:off x="1409528" y="17522080"/>
            <a:ext cx="1769568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2492375">
              <a:defRPr/>
            </a:pPr>
            <a:r>
              <a:rPr lang="en-US" sz="2100" b="1" dirty="0" smtClean="0">
                <a:solidFill>
                  <a:schemeClr val="bg2"/>
                </a:solidFill>
                <a:latin typeface="Arial" charset="0"/>
                <a:ea typeface="+mn-ea"/>
              </a:rPr>
              <a:t>PROCESS/ RISK </a:t>
            </a:r>
            <a:endParaRPr lang="en-US" sz="2100" b="1" dirty="0">
              <a:solidFill>
                <a:schemeClr val="bg2"/>
              </a:solidFill>
              <a:latin typeface="Arial" charset="0"/>
              <a:ea typeface="+mn-ea"/>
            </a:endParaRPr>
          </a:p>
          <a:p>
            <a:pPr algn="ctr" defTabSz="2492375">
              <a:defRPr/>
            </a:pPr>
            <a:r>
              <a:rPr lang="en-US" sz="2100" b="1" dirty="0">
                <a:solidFill>
                  <a:schemeClr val="bg2"/>
                </a:solidFill>
                <a:latin typeface="Arial" charset="0"/>
                <a:ea typeface="+mn-ea"/>
              </a:rPr>
              <a:t>OWNER</a:t>
            </a:r>
          </a:p>
        </p:txBody>
      </p:sp>
      <p:sp>
        <p:nvSpPr>
          <p:cNvPr id="84" name="Text Box 252"/>
          <p:cNvSpPr txBox="1">
            <a:spLocks noChangeArrowheads="1"/>
          </p:cNvSpPr>
          <p:nvPr/>
        </p:nvSpPr>
        <p:spPr bwMode="auto">
          <a:xfrm>
            <a:off x="836360" y="8453382"/>
            <a:ext cx="27326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2492375">
              <a:defRPr/>
            </a:pPr>
            <a:r>
              <a:rPr lang="en-US" sz="2100" b="1" dirty="0" smtClean="0">
                <a:solidFill>
                  <a:schemeClr val="bg2"/>
                </a:solidFill>
                <a:latin typeface="Arial" charset="0"/>
                <a:ea typeface="+mn-ea"/>
              </a:rPr>
              <a:t>IDENTIFIED RISKS</a:t>
            </a:r>
            <a:br>
              <a:rPr lang="en-US" sz="2100" b="1" dirty="0" smtClean="0">
                <a:solidFill>
                  <a:schemeClr val="bg2"/>
                </a:solidFill>
                <a:latin typeface="Arial" charset="0"/>
                <a:ea typeface="+mn-ea"/>
              </a:rPr>
            </a:br>
            <a:r>
              <a:rPr lang="en-US" sz="2100" b="1" dirty="0" smtClean="0">
                <a:solidFill>
                  <a:schemeClr val="bg2"/>
                </a:solidFill>
                <a:latin typeface="Arial" charset="0"/>
                <a:ea typeface="+mn-ea"/>
              </a:rPr>
              <a:t>BY VALUE STREAM</a:t>
            </a:r>
            <a:endParaRPr lang="en-US" sz="2100" b="1" dirty="0">
              <a:solidFill>
                <a:schemeClr val="bg2"/>
              </a:solidFill>
              <a:latin typeface="Arial" charset="0"/>
              <a:ea typeface="+mn-ea"/>
            </a:endParaRPr>
          </a:p>
        </p:txBody>
      </p:sp>
      <p:sp>
        <p:nvSpPr>
          <p:cNvPr id="100" name="Rectangle 12"/>
          <p:cNvSpPr>
            <a:spLocks noChangeArrowheads="1"/>
          </p:cNvSpPr>
          <p:nvPr/>
        </p:nvSpPr>
        <p:spPr bwMode="auto">
          <a:xfrm>
            <a:off x="3695700" y="4657670"/>
            <a:ext cx="28294013" cy="998537"/>
          </a:xfrm>
          <a:prstGeom prst="rect">
            <a:avLst/>
          </a:prstGeom>
          <a:noFill/>
          <a:ln w="12700" cap="rnd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02" name="Rectangle 14"/>
          <p:cNvSpPr>
            <a:spLocks noChangeArrowheads="1"/>
          </p:cNvSpPr>
          <p:nvPr/>
        </p:nvSpPr>
        <p:spPr bwMode="auto">
          <a:xfrm rot="5400000">
            <a:off x="16325317" y="1814202"/>
            <a:ext cx="2952327" cy="28319413"/>
          </a:xfrm>
          <a:prstGeom prst="rect">
            <a:avLst/>
          </a:prstGeom>
          <a:noFill/>
          <a:ln w="12700" cap="rnd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103" name="Rectangle 339"/>
          <p:cNvSpPr>
            <a:spLocks noChangeArrowheads="1"/>
          </p:cNvSpPr>
          <p:nvPr/>
        </p:nvSpPr>
        <p:spPr bwMode="auto">
          <a:xfrm rot="5400000">
            <a:off x="13463538" y="-4036987"/>
            <a:ext cx="8640962" cy="28284487"/>
          </a:xfrm>
          <a:prstGeom prst="rect">
            <a:avLst/>
          </a:prstGeom>
          <a:noFill/>
          <a:ln w="12700" cap="rnd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+mn-ea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5087600" y="-1428750"/>
            <a:ext cx="120395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71563"/>
            <a:endParaRPr lang="en-US" sz="2000" b="1" dirty="0">
              <a:latin typeface="Calibri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0842576" y="268940"/>
            <a:ext cx="15334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071563"/>
            <a:r>
              <a:rPr lang="en-US" sz="4800" b="1" dirty="0" smtClean="0">
                <a:latin typeface="Calibri" pitchFamily="34" charset="0"/>
              </a:rPr>
              <a:t>Risk Assessment Fundamentals Management Map</a:t>
            </a:r>
          </a:p>
        </p:txBody>
      </p:sp>
      <p:sp>
        <p:nvSpPr>
          <p:cNvPr id="93" name="Rectangle 145"/>
          <p:cNvSpPr>
            <a:spLocks/>
          </p:cNvSpPr>
          <p:nvPr/>
        </p:nvSpPr>
        <p:spPr bwMode="auto">
          <a:xfrm>
            <a:off x="23515984" y="7440960"/>
            <a:ext cx="2664296" cy="40324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42900" indent="-342900">
              <a:defRPr/>
            </a:pPr>
            <a:endParaRPr lang="en-US" sz="1600" dirty="0" smtClean="0"/>
          </a:p>
          <a:p>
            <a:pPr marL="342900" indent="-342900">
              <a:buAutoNum type="arabicPeriod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82588" indent="-342900">
              <a:defRPr/>
            </a:pPr>
            <a:endParaRPr lang="en-US" sz="1800" dirty="0">
              <a:cs typeface="Arial" pitchFamily="34" charset="0"/>
            </a:endParaRPr>
          </a:p>
          <a:p>
            <a:pPr marL="382588" indent="-342900">
              <a:buFont typeface="Arial" pitchFamily="34" charset="0"/>
              <a:buAutoNum type="arabicPeriod"/>
              <a:defRPr/>
            </a:pPr>
            <a:endParaRPr lang="en-US" sz="1800" dirty="0">
              <a:cs typeface="Arial" pitchFamily="34" charset="0"/>
            </a:endParaRPr>
          </a:p>
        </p:txBody>
      </p:sp>
      <p:sp>
        <p:nvSpPr>
          <p:cNvPr id="66" name="AutoShape 189"/>
          <p:cNvSpPr>
            <a:spLocks noChangeArrowheads="1"/>
          </p:cNvSpPr>
          <p:nvPr/>
        </p:nvSpPr>
        <p:spPr bwMode="auto">
          <a:xfrm>
            <a:off x="9762456" y="6288832"/>
            <a:ext cx="194421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7" name="AutoShape 189"/>
          <p:cNvSpPr>
            <a:spLocks noChangeArrowheads="1"/>
          </p:cNvSpPr>
          <p:nvPr/>
        </p:nvSpPr>
        <p:spPr bwMode="auto">
          <a:xfrm>
            <a:off x="12498760" y="6288832"/>
            <a:ext cx="194421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8" name="AutoShape 189"/>
          <p:cNvSpPr>
            <a:spLocks noChangeArrowheads="1"/>
          </p:cNvSpPr>
          <p:nvPr/>
        </p:nvSpPr>
        <p:spPr bwMode="auto">
          <a:xfrm>
            <a:off x="15091048" y="6255672"/>
            <a:ext cx="194421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3" name="Rectangle 145"/>
          <p:cNvSpPr>
            <a:spLocks/>
          </p:cNvSpPr>
          <p:nvPr/>
        </p:nvSpPr>
        <p:spPr bwMode="auto">
          <a:xfrm>
            <a:off x="28916584" y="7449344"/>
            <a:ext cx="2592288" cy="64723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42900" indent="-342900">
              <a:buAutoNum type="arabicPeriod" startAt="2"/>
              <a:defRPr/>
            </a:pPr>
            <a:endParaRPr lang="en-US" sz="1800" dirty="0" smtClean="0"/>
          </a:p>
          <a:p>
            <a:pPr marL="342900" indent="-342900"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42900" indent="-342900">
              <a:buFontTx/>
              <a:buAutoNum type="arabicPeriod" startAt="5"/>
              <a:defRPr/>
            </a:pPr>
            <a:endParaRPr lang="en-US" sz="1800" dirty="0"/>
          </a:p>
          <a:p>
            <a:pPr marL="382588" indent="-342900">
              <a:defRPr/>
            </a:pPr>
            <a:endParaRPr lang="en-US" sz="1800" dirty="0">
              <a:cs typeface="Arial" pitchFamily="34" charset="0"/>
            </a:endParaRPr>
          </a:p>
          <a:p>
            <a:pPr marL="382588" indent="-342900">
              <a:buFont typeface="Arial" pitchFamily="34" charset="0"/>
              <a:buAutoNum type="arabicPeriod"/>
              <a:defRPr/>
            </a:pPr>
            <a:endParaRPr lang="en-US" sz="1800" dirty="0">
              <a:cs typeface="Arial" pitchFamily="34" charset="0"/>
            </a:endParaRPr>
          </a:p>
        </p:txBody>
      </p:sp>
      <p:sp>
        <p:nvSpPr>
          <p:cNvPr id="74" name="AutoShape 189"/>
          <p:cNvSpPr>
            <a:spLocks noChangeArrowheads="1"/>
          </p:cNvSpPr>
          <p:nvPr/>
        </p:nvSpPr>
        <p:spPr bwMode="auto">
          <a:xfrm>
            <a:off x="26252288" y="6288832"/>
            <a:ext cx="2002536" cy="971550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1" name="AutoShape 189"/>
          <p:cNvSpPr>
            <a:spLocks noChangeArrowheads="1"/>
          </p:cNvSpPr>
          <p:nvPr/>
        </p:nvSpPr>
        <p:spPr bwMode="auto">
          <a:xfrm>
            <a:off x="4073824" y="6288832"/>
            <a:ext cx="1944216" cy="969264"/>
          </a:xfrm>
          <a:prstGeom prst="homePlate">
            <a:avLst>
              <a:gd name="adj" fmla="val 25686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0" rIns="0" bIns="0" anchor="ctr"/>
          <a:lstStyle/>
          <a:p>
            <a:pPr algn="ctr" defTabSz="2492375">
              <a:defRPr/>
            </a:pPr>
            <a:endParaRPr lang="en-US" sz="1600" b="1" dirty="0">
              <a:solidFill>
                <a:schemeClr val="bg1"/>
              </a:solidFill>
              <a:latin typeface="Helvetica 55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4" name="TextBox 82"/>
          <p:cNvSpPr txBox="1">
            <a:spLocks noChangeArrowheads="1"/>
          </p:cNvSpPr>
          <p:nvPr/>
        </p:nvSpPr>
        <p:spPr bwMode="auto">
          <a:xfrm>
            <a:off x="4073824" y="7296944"/>
            <a:ext cx="2448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cs typeface="Arial" pitchFamily="34" charset="0"/>
              </a:rPr>
              <a:t>	</a:t>
            </a:r>
          </a:p>
        </p:txBody>
      </p:sp>
      <p:sp>
        <p:nvSpPr>
          <p:cNvPr id="82" name="Text Box 252"/>
          <p:cNvSpPr txBox="1">
            <a:spLocks noChangeArrowheads="1"/>
          </p:cNvSpPr>
          <p:nvPr/>
        </p:nvSpPr>
        <p:spPr bwMode="auto">
          <a:xfrm>
            <a:off x="1121496" y="14497744"/>
            <a:ext cx="216024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2492375">
              <a:defRPr/>
            </a:pPr>
            <a:r>
              <a:rPr lang="en-US" sz="2100" b="1" dirty="0" smtClean="0">
                <a:solidFill>
                  <a:schemeClr val="bg2"/>
                </a:solidFill>
                <a:latin typeface="Arial" charset="0"/>
                <a:ea typeface="+mn-ea"/>
              </a:rPr>
              <a:t>RISKS THAT SPAN VALUE STREAMS</a:t>
            </a:r>
            <a:endParaRPr lang="en-US" sz="2100" b="1" dirty="0">
              <a:solidFill>
                <a:schemeClr val="bg2"/>
              </a:solidFill>
              <a:latin typeface="Arial" charset="0"/>
              <a:ea typeface="+mn-ea"/>
            </a:endParaRPr>
          </a:p>
        </p:txBody>
      </p:sp>
      <p:sp>
        <p:nvSpPr>
          <p:cNvPr id="105" name="TextBox 104"/>
          <p:cNvSpPr txBox="1"/>
          <p:nvPr/>
        </p:nvSpPr>
        <p:spPr bwMode="auto">
          <a:xfrm>
            <a:off x="1193504" y="16153928"/>
            <a:ext cx="19442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173038" indent="-173038" algn="ctr"/>
            <a:r>
              <a:rPr lang="en-US" sz="2100" b="1" dirty="0" smtClean="0">
                <a:solidFill>
                  <a:schemeClr val="bg1">
                    <a:lumMod val="50000"/>
                  </a:schemeClr>
                </a:solidFill>
              </a:rPr>
              <a:t>AGENCY</a:t>
            </a:r>
          </a:p>
          <a:p>
            <a:pPr marL="173038" indent="-173038" algn="ctr"/>
            <a:r>
              <a:rPr lang="en-US" sz="2100" b="1" dirty="0" smtClean="0">
                <a:solidFill>
                  <a:schemeClr val="bg1">
                    <a:lumMod val="50000"/>
                  </a:schemeClr>
                </a:solidFill>
              </a:rPr>
              <a:t>WIDE RISKS</a:t>
            </a:r>
          </a:p>
        </p:txBody>
      </p:sp>
      <p:sp>
        <p:nvSpPr>
          <p:cNvPr id="122" name="TextBox 121"/>
          <p:cNvSpPr txBox="1"/>
          <p:nvPr/>
        </p:nvSpPr>
        <p:spPr bwMode="auto">
          <a:xfrm>
            <a:off x="28412528" y="18530192"/>
            <a:ext cx="360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173038" indent="-173038"/>
            <a:r>
              <a:rPr lang="en-US" sz="1400" dirty="0" smtClean="0"/>
              <a:t>Data Classification: Level 3 - Restricted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49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49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 marL="173038" indent="-173038">
          <a:buFont typeface="Arial" pitchFamily="34" charset="0"/>
          <a:buChar char="•"/>
          <a:defRPr sz="1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Subtopic xmlns="206e90fd-1cdc-403b-9525-8a9baabafd4e" xsi:nil="true"/>
    <Topic_x0020_area xmlns="206e90fd-1cdc-403b-9525-8a9baabafd4e">Audit</Topic_x0020_area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F051CFC52B354A951042D0F31073E1" ma:contentTypeVersion="3" ma:contentTypeDescription="Create a new document." ma:contentTypeScope="" ma:versionID="c515922aa2b36ffce12bcfb2e28460c2">
  <xsd:schema xmlns:xsd="http://www.w3.org/2001/XMLSchema" xmlns:xs="http://www.w3.org/2001/XMLSchema" xmlns:p="http://schemas.microsoft.com/office/2006/metadata/properties" xmlns:ns2="206e90fd-1cdc-403b-9525-8a9baabafd4e" xmlns:ns3="c11a4dd1-9999-41de-ad6b-508521c3559d" targetNamespace="http://schemas.microsoft.com/office/2006/metadata/properties" ma:root="true" ma:fieldsID="f99d2061a0c780d208ab0c9d54d8196b" ns2:_="" ns3:_="">
    <xsd:import namespace="206e90fd-1cdc-403b-9525-8a9baabafd4e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2:Topic_x0020_area" minOccurs="0"/>
                <xsd:element ref="ns2:Subtopic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6e90fd-1cdc-403b-9525-8a9baabafd4e" elementFormDefault="qualified">
    <xsd:import namespace="http://schemas.microsoft.com/office/2006/documentManagement/types"/>
    <xsd:import namespace="http://schemas.microsoft.com/office/infopath/2007/PartnerControls"/>
    <xsd:element name="Topic_x0020_area" ma:index="8" nillable="true" ma:displayName="Topic area" ma:format="Dropdown" ma:internalName="Topic_x0020_area">
      <xsd:simpleType>
        <xsd:union memberTypes="dms:Text">
          <xsd:simpleType>
            <xsd:restriction base="dms:Choice">
              <xsd:enumeration value="ABSD"/>
              <xsd:enumeration value="Covid"/>
              <xsd:enumeration value="DEI"/>
              <xsd:enumeration value="Audit"/>
              <xsd:enumeration value="Building closures"/>
              <xsd:enumeration value="Administrative"/>
              <xsd:enumeration value="Legislative"/>
              <xsd:enumeration value="Statewide projects"/>
              <xsd:enumeration value="Plain language"/>
            </xsd:restriction>
          </xsd:simpleType>
        </xsd:union>
      </xsd:simpleType>
    </xsd:element>
    <xsd:element name="Subtopic" ma:index="9" nillable="true" ma:displayName="Subtopic" ma:format="Dropdown" ma:internalName="Subtopic">
      <xsd:simpleType>
        <xsd:restriction base="dms:Choice">
          <xsd:enumeration value="TOMP"/>
          <xsd:enumeration value="BillTrack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14B293-C04A-49ED-BC84-146E29736D5F}"/>
</file>

<file path=customXml/itemProps2.xml><?xml version="1.0" encoding="utf-8"?>
<ds:datastoreItem xmlns:ds="http://schemas.openxmlformats.org/officeDocument/2006/customXml" ds:itemID="{96B88C27-D967-4E06-BD22-526626F02CD1}"/>
</file>

<file path=customXml/itemProps3.xml><?xml version="1.0" encoding="utf-8"?>
<ds:datastoreItem xmlns:ds="http://schemas.openxmlformats.org/officeDocument/2006/customXml" ds:itemID="{DE4C86D4-4EB2-49FF-8F88-A75C349B3341}"/>
</file>

<file path=customXml/itemProps4.xml><?xml version="1.0" encoding="utf-8"?>
<ds:datastoreItem xmlns:ds="http://schemas.openxmlformats.org/officeDocument/2006/customXml" ds:itemID="{5A58E994-BC9B-4A54-A345-6054A332056A}"/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7787</TotalTime>
  <Words>50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Standard Insurance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tthompso</dc:creator>
  <cp:lastModifiedBy>Pamela Stroebel</cp:lastModifiedBy>
  <cp:revision>696</cp:revision>
  <cp:lastPrinted>2007-02-20T22:27:49Z</cp:lastPrinted>
  <dcterms:created xsi:type="dcterms:W3CDTF">2007-01-31T22:49:52Z</dcterms:created>
  <dcterms:modified xsi:type="dcterms:W3CDTF">2014-04-28T17:14:25Z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rmation Asset Classification Level">
    <vt:lpwstr>Level 1, "Published"</vt:lpwstr>
  </property>
  <property fmtid="{D5CDD505-2E9C-101B-9397-08002B2CF9AE}" pid="3" name="Review Date">
    <vt:lpwstr>2012-02-24T00:00:00Z</vt:lpwstr>
  </property>
  <property fmtid="{D5CDD505-2E9C-101B-9397-08002B2CF9AE}" pid="4" name="ContentTypeId">
    <vt:lpwstr>0x01010061F051CFC52B354A951042D0F31073E1</vt:lpwstr>
  </property>
</Properties>
</file>