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507" r:id="rId6"/>
    <p:sldId id="525" r:id="rId7"/>
    <p:sldId id="526" r:id="rId8"/>
    <p:sldId id="527" r:id="rId9"/>
    <p:sldId id="536" r:id="rId10"/>
    <p:sldId id="529" r:id="rId11"/>
    <p:sldId id="531" r:id="rId12"/>
    <p:sldId id="532" r:id="rId13"/>
    <p:sldId id="534" r:id="rId14"/>
    <p:sldId id="523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735"/>
    <a:srgbClr val="004165"/>
    <a:srgbClr val="304A1E"/>
    <a:srgbClr val="83AFB4"/>
    <a:srgbClr val="E2F0D9"/>
    <a:srgbClr val="29586D"/>
    <a:srgbClr val="326368"/>
    <a:srgbClr val="639DC5"/>
    <a:srgbClr val="D7E927"/>
    <a:srgbClr val="48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18448-FE29-430E-BB66-16B36B8BF1C1}" v="23" dt="2022-10-12T22:16:41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16" y="5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218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0" Type="http://schemas.openxmlformats.org/officeDocument/2006/relationships/tableStyles" Target="tableStyles.xml"/><Relationship Id="rId1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05283E0-801C-4839-BAD4-EEE98FE3D30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2844666-8A12-4D18-9181-665CAC24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ceee.org/files/proceedings/2012/data/papers/0193-000409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appreciate the opportunity to share our statewide plug load strategy with you. I am going to focus on the drivers for developing the strategy, how it came together and what’s included in it – along with implementing policy. </a:t>
            </a:r>
          </a:p>
          <a:p>
            <a:endParaRPr lang="en-US" dirty="0"/>
          </a:p>
          <a:p>
            <a:r>
              <a:rPr lang="en-US" dirty="0"/>
              <a:t>My colleague Stephanie Kruse is going to then talk about how we’re implementing plug load management strategies in Oregon.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44666-8A12-4D18-9181-665CAC24E1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more than one-third of all paper forms they printed out were never actually used.</a:t>
            </a:r>
            <a:endParaRPr lang="en-US" dirty="0">
              <a:solidFill>
                <a:srgbClr val="000000"/>
              </a:solidFill>
              <a:latin typeface="Noto Sans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44666-8A12-4D18-9181-665CAC24E1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8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rgbClr val="000000"/>
                </a:solidFill>
                <a:effectLst/>
                <a:latin typeface="ff4"/>
              </a:rPr>
              <a:t>States. As of 2006, the industry (NAICS 3221) accounted for over 8% of the purchased fuels and over 9% </a:t>
            </a:r>
          </a:p>
          <a:p>
            <a:pPr algn="l"/>
            <a:r>
              <a:rPr lang="en-US" sz="1200" b="0" i="0" dirty="0">
                <a:solidFill>
                  <a:srgbClr val="000000"/>
                </a:solidFill>
                <a:effectLst/>
                <a:latin typeface="ff4"/>
              </a:rPr>
              <a:t>of the electricity consumption of the entire U.S. manufacturing sector [2]. Moreover, purchased fuels </a:t>
            </a:r>
          </a:p>
          <a:p>
            <a:pPr algn="l"/>
            <a:r>
              <a:rPr lang="en-US" sz="1200" b="0" i="0" dirty="0">
                <a:solidFill>
                  <a:srgbClr val="000000"/>
                </a:solidFill>
                <a:effectLst/>
                <a:latin typeface="ff4"/>
              </a:rPr>
              <a:t>represent less than half of the fuels consumed by U.S. pulp and paper mills, since much on-site energy is </a:t>
            </a:r>
          </a:p>
          <a:p>
            <a:pPr algn="l"/>
            <a:r>
              <a:rPr lang="en-US" sz="1200" b="0" i="0" dirty="0">
                <a:solidFill>
                  <a:srgbClr val="000000"/>
                </a:solidFill>
                <a:effectLst/>
                <a:latin typeface="ff4"/>
              </a:rPr>
              <a:t>generated using waste wood and bark (i.e., hog fuel) and spent cooking chemicals (i.e., black liquor) [5, 9].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44666-8A12-4D18-9181-665CAC24E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1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The combination of transmitting your data and storing it in a data center probably requires </a:t>
            </a:r>
            <a:r>
              <a:rPr lang="en-US" b="0" i="0" u="sng" dirty="0">
                <a:effectLst/>
                <a:latin typeface="source-serif-pro"/>
                <a:hlinkClick r:id="rId3"/>
              </a:rPr>
              <a:t>about 3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 to 7 kWh per gigabyte. That’s about a million times more than the energy you used to save to your hard drive. Instead of 0.1 microwatt-hours, your text document has sucked down 0.1 watt-hours of electrical energy — enough to light an LED bulb for about 30 seconds.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44666-8A12-4D18-9181-665CAC24E1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C9A1892-920E-BCB2-C06B-3DAC358209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5257800"/>
            <a:ext cx="1188720" cy="13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1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5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"/>
            <a:ext cx="10930467" cy="1034522"/>
          </a:xfrm>
          <a:noFill/>
        </p:spPr>
        <p:txBody>
          <a:bodyPr>
            <a:normAutofit/>
          </a:bodyPr>
          <a:lstStyle>
            <a:lvl1pPr algn="ctr">
              <a:defRPr sz="4000" b="0">
                <a:solidFill>
                  <a:srgbClr val="32636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ALL CAPS Key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091" y="1283759"/>
            <a:ext cx="10515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667" y="6358467"/>
            <a:ext cx="2743200" cy="365125"/>
          </a:xfrm>
        </p:spPr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598" y="1117599"/>
            <a:ext cx="11794067" cy="0"/>
          </a:xfrm>
          <a:prstGeom prst="line">
            <a:avLst/>
          </a:prstGeom>
          <a:ln>
            <a:solidFill>
              <a:srgbClr val="1F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8AF506-DC75-4D2B-9B9F-27B4EC348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4" y="5635097"/>
            <a:ext cx="949694" cy="1088495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68348B9-5A3B-475F-A8E4-D441F81160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599" y="5588467"/>
            <a:ext cx="949693" cy="9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6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"/>
            <a:ext cx="10930467" cy="1034522"/>
          </a:xfrm>
          <a:noFill/>
        </p:spPr>
        <p:txBody>
          <a:bodyPr>
            <a:normAutofit/>
          </a:bodyPr>
          <a:lstStyle>
            <a:lvl1pPr algn="ctr">
              <a:defRPr sz="4000" b="0">
                <a:solidFill>
                  <a:srgbClr val="32636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ALL CAPS Key 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667" y="6358467"/>
            <a:ext cx="2743200" cy="365125"/>
          </a:xfrm>
        </p:spPr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598" y="1117599"/>
            <a:ext cx="11794067" cy="0"/>
          </a:xfrm>
          <a:prstGeom prst="line">
            <a:avLst/>
          </a:prstGeom>
          <a:ln>
            <a:solidFill>
              <a:srgbClr val="1F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13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667" y="6358467"/>
            <a:ext cx="2743200" cy="365125"/>
          </a:xfrm>
        </p:spPr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3089A-F067-4C54-8ECF-DE29E73E1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4" y="5635097"/>
            <a:ext cx="949694" cy="10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7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7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9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3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6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4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helvey@das.oregon.gov" TargetMode="External"/><Relationship Id="rId2" Type="http://schemas.openxmlformats.org/officeDocument/2006/relationships/hyperlink" Target="mailto:David.wortman@das.oregon.go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lculator.environmentalpaper.org/hom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fandpa.org/media/blog/bloga/2021/05/13/recycling-during-the-pandemic-2020-paper-and-cardboard-recycling-rates-are-in!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3927993" cy="6858000"/>
          </a:xfrm>
          <a:solidFill>
            <a:srgbClr val="004165"/>
          </a:solidFill>
        </p:spPr>
        <p:txBody>
          <a:bodyPr anchor="ctr">
            <a:normAutofit/>
          </a:bodyPr>
          <a:lstStyle/>
          <a:p>
            <a:pPr marL="58738" algn="l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Oregon Department of Administrative Services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Office of Sustainability</a:t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5252" y="569846"/>
            <a:ext cx="6930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4165"/>
                </a:solidFill>
                <a:latin typeface="Century Gothic" panose="020B0502020202020204" pitchFamily="34" charset="0"/>
              </a:rPr>
              <a:t>Going Paperless: Two Agency Case Studies</a:t>
            </a:r>
            <a:br>
              <a:rPr lang="en-US" sz="1200" b="1" dirty="0">
                <a:solidFill>
                  <a:srgbClr val="004165"/>
                </a:solidFill>
                <a:latin typeface="Century Gothic" panose="020B0502020202020204" pitchFamily="34" charset="0"/>
              </a:rPr>
            </a:br>
            <a:endParaRPr lang="en-US" sz="3600" b="1" dirty="0">
              <a:solidFill>
                <a:srgbClr val="00416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3F2F8BAB-7147-B177-0B56-1D47A86EA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7288"/>
          <a:stretch/>
        </p:blipFill>
        <p:spPr bwMode="auto">
          <a:xfrm>
            <a:off x="6809124" y="2324172"/>
            <a:ext cx="2483142" cy="26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B4ADD8B8-AA21-C8C5-539C-D537F747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66" y="2324172"/>
            <a:ext cx="2641000" cy="26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4FE014EF-C17A-10A7-7C23-DD701756E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r="20023"/>
          <a:stretch/>
        </p:blipFill>
        <p:spPr bwMode="auto">
          <a:xfrm>
            <a:off x="4051392" y="2324172"/>
            <a:ext cx="2620437" cy="26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4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731F9-5EC1-4DB5-8FFB-0ACA2EE4C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2442973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F7809-B1EB-4809-99FE-9443794CF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241020"/>
            <a:ext cx="6692827" cy="1569486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Dave Wortman, Statewide Sustainability Officer, DAS</a:t>
            </a:r>
          </a:p>
          <a:p>
            <a:pPr algn="l"/>
            <a:r>
              <a:rPr lang="en-US" dirty="0">
                <a:hlinkClick r:id="rId2"/>
              </a:rPr>
              <a:t>David.wortman@das.oregon.gov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Adam </a:t>
            </a:r>
            <a:r>
              <a:rPr lang="en-US" dirty="0" err="1"/>
              <a:t>Helvey</a:t>
            </a:r>
            <a:r>
              <a:rPr lang="en-US" dirty="0"/>
              <a:t>, Sustainable Procurement Program Manager, DAS</a:t>
            </a:r>
          </a:p>
          <a:p>
            <a:pPr algn="l"/>
            <a:r>
              <a:rPr lang="en-US" dirty="0">
                <a:hlinkClick r:id="rId3"/>
              </a:rPr>
              <a:t>Adam.helvey@das.oregon.gov</a:t>
            </a:r>
            <a:r>
              <a:rPr lang="en-US" dirty="0"/>
              <a:t>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94098F53-5CBF-C533-AC16-CE0D8C9E8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1544" y="1267079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1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2BDAD-E985-68B7-3D24-78E8A50C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0C560-FA81-DC6A-2BCE-B17D8E386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Introductions and why consider going paperless? (10 minutes)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Dave Wortman, Statewide Sustainability 	Officer, DAS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Case Study 1: OHA/DHS (15 minutes)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	Jennifer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Bittel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, Brenda Brown, OHA/DHS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Case Study 2: ODOT (15 minutes)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	Kayla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Vanhoose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, ODOT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Group Questions and Discussion (20 minutes)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Adam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Helvey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DAS Sustainable 	Procurement Program Manager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Wrap up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258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B34A035C-50EA-F1E8-2166-8DB855AEE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 r="9089" b="777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EA155-55AD-4E2C-4EC7-3E522789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124706" cy="1124712"/>
          </a:xfrm>
        </p:spPr>
        <p:txBody>
          <a:bodyPr anchor="b">
            <a:normAutofit/>
          </a:bodyPr>
          <a:lstStyle/>
          <a:p>
            <a:r>
              <a:rPr lang="en-US" sz="3600" dirty="0"/>
              <a:t>Paper Use in the U.S.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0B1C8-D572-6864-EA76-4F1E69CB2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200906" cy="373075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/>
              </a:rPr>
              <a:t>Before Covid, the</a:t>
            </a:r>
            <a:r>
              <a:rPr lang="en-US" sz="2000" b="0" i="0" dirty="0">
                <a:effectLst/>
                <a:latin typeface="Helvetica Neue"/>
              </a:rPr>
              <a:t> average office worker used </a:t>
            </a:r>
            <a:r>
              <a:rPr lang="en-US" sz="2000" b="1" i="0" dirty="0">
                <a:effectLst/>
                <a:latin typeface="Helvetica Neue"/>
              </a:rPr>
              <a:t>10,000 sheets</a:t>
            </a:r>
            <a:r>
              <a:rPr lang="en-US" sz="2000" b="0" i="0" dirty="0">
                <a:effectLst/>
                <a:latin typeface="Helvetica Neue"/>
              </a:rPr>
              <a:t> of copy paper each year.</a:t>
            </a:r>
          </a:p>
          <a:p>
            <a:r>
              <a:rPr lang="en-US" sz="2000" dirty="0">
                <a:latin typeface="Helvetica Neue"/>
              </a:rPr>
              <a:t>Over 40% of wood pulp goes toward the production of paper.</a:t>
            </a:r>
          </a:p>
          <a:p>
            <a:r>
              <a:rPr lang="en-US" sz="2000" dirty="0">
                <a:latin typeface="Helvetica Neue"/>
              </a:rPr>
              <a:t>Printing and writing paper equals about one-half of U.S. paper production.</a:t>
            </a:r>
          </a:p>
          <a:p>
            <a:r>
              <a:rPr lang="en-US" sz="2000" dirty="0">
                <a:latin typeface="Helvetica Neue"/>
              </a:rPr>
              <a:t>The federal government spent upwards of $1.3 billion on paper pre-Covid.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773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E8F46-3025-A904-B1DA-80D3B916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325369"/>
            <a:ext cx="6040073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Impacts of Paper Use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D3DE-0039-AA3C-6951-8719A4CB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32" y="2748235"/>
            <a:ext cx="5131546" cy="3320668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Helvetica Neue"/>
              </a:rPr>
              <a:t>The U.S. pulp and paper industry is among the largest energy consuming industries in the US.</a:t>
            </a:r>
          </a:p>
          <a:p>
            <a:r>
              <a:rPr lang="en-US" sz="2000" dirty="0">
                <a:latin typeface="Helvetica Neue"/>
              </a:rPr>
              <a:t>Water use: It takes about 47 gallons of water to produce one ream of paper.</a:t>
            </a:r>
          </a:p>
          <a:p>
            <a:r>
              <a:rPr lang="en-US" sz="2000" dirty="0">
                <a:latin typeface="Helvetica Neue"/>
              </a:rPr>
              <a:t>Air and water quality impacts from paper mills.</a:t>
            </a:r>
          </a:p>
          <a:p>
            <a:r>
              <a:rPr lang="en-US" sz="2000" dirty="0">
                <a:latin typeface="Helvetica Neue"/>
              </a:rPr>
              <a:t>Greenhouse gas emissions: changes in forest carbon storage, transport, processing, use and disposal of paper. </a:t>
            </a:r>
          </a:p>
          <a:p>
            <a:endParaRPr lang="en-US" sz="2000" dirty="0">
              <a:latin typeface="Helvetica Neue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EE5B0B46-C47C-75B5-E56A-0C3B75D66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15461" b="-1"/>
          <a:stretch/>
        </p:blipFill>
        <p:spPr bwMode="auto">
          <a:xfrm>
            <a:off x="5872294" y="10"/>
            <a:ext cx="6318183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4A850B-2E74-F81A-3826-E056BCC7EADA}"/>
              </a:ext>
            </a:extLst>
          </p:cNvPr>
          <p:cNvSpPr txBox="1"/>
          <p:nvPr/>
        </p:nvSpPr>
        <p:spPr>
          <a:xfrm>
            <a:off x="6216242" y="5154503"/>
            <a:ext cx="6161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Helvetica Neue"/>
              </a:rPr>
              <a:t>Calculator for paper impacts: </a:t>
            </a:r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Calculator 4.0 | Environmental Paper Network</a:t>
            </a:r>
            <a:endParaRPr lang="en-US" sz="2400" dirty="0">
              <a:solidFill>
                <a:schemeClr val="bg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0121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3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725DB-869A-08AD-A26D-24617A29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000"/>
              <a:t>Some Benefits of Going Paperless</a:t>
            </a:r>
          </a:p>
        </p:txBody>
      </p:sp>
      <p:sp>
        <p:nvSpPr>
          <p:cNvPr id="310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F9A28-F5C9-6E8B-3CE0-40B25B9D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fontAlgn="base"/>
            <a:r>
              <a:rPr lang="en-US" sz="2200" dirty="0">
                <a:latin typeface="Helvetica Neue"/>
              </a:rPr>
              <a:t>Reduce the amount of paper, ink and power used to produce paper documents (and dollars).</a:t>
            </a:r>
          </a:p>
          <a:p>
            <a:pPr fontAlgn="base"/>
            <a:r>
              <a:rPr lang="en-US" sz="2200" dirty="0">
                <a:latin typeface="Helvetica Neue"/>
              </a:rPr>
              <a:t>Help reduce the cost of producing and mailing paper documents. </a:t>
            </a:r>
          </a:p>
          <a:p>
            <a:pPr fontAlgn="base"/>
            <a:r>
              <a:rPr lang="en-US" sz="2200" dirty="0">
                <a:latin typeface="Helvetica Neue"/>
              </a:rPr>
              <a:t>Reduce time printing, filing and searching for documents – easier access in the cloud.</a:t>
            </a:r>
          </a:p>
          <a:p>
            <a:pPr fontAlgn="base"/>
            <a:r>
              <a:rPr lang="en-US" sz="2200" dirty="0">
                <a:latin typeface="Helvetica Neue"/>
              </a:rPr>
              <a:t>Reduce physical storage space needs.</a:t>
            </a:r>
          </a:p>
          <a:p>
            <a:pPr fontAlgn="base"/>
            <a:r>
              <a:rPr lang="en-US" sz="2200" dirty="0">
                <a:latin typeface="Helvetica Neue"/>
              </a:rPr>
              <a:t>Easier to share files, particularly when employees are working remotely. 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074" name="Picture 2" descr="Image result for paper stacked in office cubicle">
            <a:extLst>
              <a:ext uri="{FF2B5EF4-FFF2-40B4-BE49-F238E27FC236}">
                <a16:creationId xmlns:a16="http://schemas.microsoft.com/office/drawing/2014/main" id="{0BFEEE79-1886-3B1F-6B0A-B729CE13E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20843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1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4" name="Rectangle 615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1640E-0660-19ED-5F0A-A6A8ED20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But – paper is still our friend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ACB9F1AD-4054-7542-5503-D910E8871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r="2211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A6EE3-8D87-FEE8-B7D0-C023AD6E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593" y="2522066"/>
            <a:ext cx="6251110" cy="3483864"/>
          </a:xfrm>
        </p:spPr>
        <p:txBody>
          <a:bodyPr>
            <a:noAutofit/>
          </a:bodyPr>
          <a:lstStyle/>
          <a:p>
            <a:pPr fontAlgn="base"/>
            <a:r>
              <a:rPr lang="en-US" sz="2000" dirty="0">
                <a:latin typeface="Helvetica Neue"/>
              </a:rPr>
              <a:t>Paperless isn’t right for every operation or agency need (business cards, letterhead, legislation, etc.)</a:t>
            </a:r>
          </a:p>
          <a:p>
            <a:pPr fontAlgn="base"/>
            <a:r>
              <a:rPr lang="en-US" sz="2000" dirty="0">
                <a:latin typeface="Helvetica Neue"/>
              </a:rPr>
              <a:t>Paperless operations also have a footprint on the environment (energy and carbon use for digital storage) (about 3-7kWh per gigabyte in the cloud).</a:t>
            </a:r>
          </a:p>
          <a:p>
            <a:pPr fontAlgn="base"/>
            <a:r>
              <a:rPr lang="en-US" sz="2000" dirty="0">
                <a:latin typeface="Helvetica Neue"/>
              </a:rPr>
              <a:t>Trees are a renewable resource and a part of Oregon’s economy.</a:t>
            </a:r>
          </a:p>
          <a:p>
            <a:pPr fontAlgn="base"/>
            <a:r>
              <a:rPr lang="en-US" sz="2000" dirty="0">
                <a:latin typeface="Helvetica Neue"/>
              </a:rPr>
              <a:t>According to the </a:t>
            </a:r>
            <a:r>
              <a:rPr lang="en-US" sz="2000" u="sng" dirty="0"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Forest and Paper Association</a:t>
            </a:r>
            <a:r>
              <a:rPr lang="en-US" sz="2000" dirty="0">
                <a:latin typeface="Helvetica Neue"/>
              </a:rPr>
              <a:t>, the 2020 paper recycling rate was 65.7 percent.</a:t>
            </a:r>
          </a:p>
          <a:p>
            <a:pPr fontAlgn="base"/>
            <a:r>
              <a:rPr lang="en-US" sz="2000" dirty="0">
                <a:latin typeface="Helvetica Neue"/>
              </a:rPr>
              <a:t>80 percent of all US paper mills use at least some recycled fiber to make paper products.</a:t>
            </a:r>
            <a:endParaRPr lang="en-US" sz="2000" dirty="0">
              <a:latin typeface="avenir"/>
            </a:endParaRPr>
          </a:p>
          <a:p>
            <a:pPr marL="0" indent="0">
              <a:buNone/>
            </a:pPr>
            <a:endParaRPr lang="en-US" sz="2000" dirty="0">
              <a:latin typeface="avenir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709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D67491-415E-F276-7691-D25320F9F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Case Study 1: OHA/DHS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1FEDC-1302-AFEF-C7F3-991DEC012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Jennifer Bittel, Brenda Brown </a:t>
            </a:r>
          </a:p>
        </p:txBody>
      </p:sp>
    </p:spTree>
    <p:extLst>
      <p:ext uri="{BB962C8B-B14F-4D97-AF65-F5344CB8AC3E}">
        <p14:creationId xmlns:p14="http://schemas.microsoft.com/office/powerpoint/2010/main" val="117304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49BB4-4122-60CB-6F23-9AEDA0B53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Case Study 2: ODOT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2DA93-2453-C89D-EA99-EB6048C27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Kayla Vanhoose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008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F241-51A0-4283-1463-7F8A01516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Q and A/Discussion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C315D-4EFC-6F67-904A-3737295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pPr algn="l"/>
            <a:r>
              <a:rPr lang="en-US"/>
              <a:t>What questions do you have for our presenters?</a:t>
            </a:r>
          </a:p>
          <a:p>
            <a:pPr algn="l"/>
            <a:r>
              <a:rPr lang="en-US"/>
              <a:t>What lessons can your agency take away from today?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6" descr="Chat">
            <a:extLst>
              <a:ext uri="{FF2B5EF4-FFF2-40B4-BE49-F238E27FC236}">
                <a16:creationId xmlns:a16="http://schemas.microsoft.com/office/drawing/2014/main" id="{C802980E-BB33-54A0-19E8-36661DC52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1544" y="1267079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5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ub_x002d_topic xmlns="3038a917-75e8-4784-9d02-c774f115203a">Publications</Sub_x002d_topic>
    <Topic xmlns="3038a917-75e8-4784-9d02-c774f115203a">Planning</Topic>
    <Tags xmlns="3038a917-75e8-4784-9d02-c774f11520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675F14F140E49AD667F0A424D66AB" ma:contentTypeVersion="7" ma:contentTypeDescription="Create a new document." ma:contentTypeScope="" ma:versionID="88e1e170783692978921c297078fee68">
  <xsd:schema xmlns:xsd="http://www.w3.org/2001/XMLSchema" xmlns:xs="http://www.w3.org/2001/XMLSchema" xmlns:p="http://schemas.microsoft.com/office/2006/metadata/properties" xmlns:ns1="http://schemas.microsoft.com/sharepoint/v3" xmlns:ns2="799eff81-8a12-438d-9cfe-90691d279ceb" xmlns:ns3="3637d5a5-226b-4cdf-a005-c56b5a7f9f3e" targetNamespace="http://schemas.microsoft.com/office/2006/metadata/properties" ma:root="true" ma:fieldsID="3699c6f45ad0e779d464ffd878ffef83" ns1:_="" ns2:_="" ns3:_="">
    <xsd:import namespace="http://schemas.microsoft.com/sharepoint/v3"/>
    <xsd:import namespace="799eff81-8a12-438d-9cfe-90691d279ceb"/>
    <xsd:import namespace="3637d5a5-226b-4cdf-a005-c56b5a7f9f3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gab678a415894d028a62b15892f3f85d" minOccurs="0"/>
                <xsd:element ref="ns2:TaxCatchAl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eff81-8a12-438d-9cfe-90691d279ceb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f31e8585-4f19-4ca3-9fed-6ce9437ed4ab}" ma:internalName="TaxCatchAll" ma:showField="CatchAllData" ma:web="799eff81-8a12-438d-9cfe-90691d279c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7d5a5-226b-4cdf-a005-c56b5a7f9f3e" elementFormDefault="qualified">
    <xsd:import namespace="http://schemas.microsoft.com/office/2006/documentManagement/types"/>
    <xsd:import namespace="http://schemas.microsoft.com/office/infopath/2007/PartnerControls"/>
    <xsd:element name="gab678a415894d028a62b15892f3f85d" ma:index="14" nillable="true" ma:taxonomy="true" ma:internalName="gab678a415894d028a62b15892f3f85d" ma:taxonomyFieldName="Class" ma:displayName="Class" ma:readOnly="false" ma:default="" ma:fieldId="{0ab678a4-1589-4d02-8a62-b15892f3f85d}" ma:taxonomyMulti="true" ma:sspId="487e7f59-f5d4-49c9-bae7-a56837f76e15" ma:termSetId="595b1af3-dd4d-490d-aaeb-ea47f1994df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CEB85321FE664B9933819E6244A201" ma:contentTypeVersion="5" ma:contentTypeDescription="Create a new document." ma:contentTypeScope="" ma:versionID="4d8405ce04de8d1e3dc7e3501865e983">
  <xsd:schema xmlns:xsd="http://www.w3.org/2001/XMLSchema" xmlns:xs="http://www.w3.org/2001/XMLSchema" xmlns:p="http://schemas.microsoft.com/office/2006/metadata/properties" xmlns:ns1="http://schemas.microsoft.com/sharepoint/v3" xmlns:ns2="3038a917-75e8-4784-9d02-c774f115203a" xmlns:ns3="c11a4dd1-9999-41de-ad6b-508521c3559d" targetNamespace="http://schemas.microsoft.com/office/2006/metadata/properties" ma:root="true" ma:fieldsID="58299f1f92a4b239b12591575e1a175c" ns1:_="" ns2:_="" ns3:_="">
    <xsd:import namespace="http://schemas.microsoft.com/sharepoint/v3"/>
    <xsd:import namespace="3038a917-75e8-4784-9d02-c774f115203a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opic" minOccurs="0"/>
                <xsd:element ref="ns2:Sub_x002d_topic" minOccurs="0"/>
                <xsd:element ref="ns2:Tag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8a917-75e8-4784-9d02-c774f115203a" elementFormDefault="qualified">
    <xsd:import namespace="http://schemas.microsoft.com/office/2006/documentManagement/types"/>
    <xsd:import namespace="http://schemas.microsoft.com/office/infopath/2007/PartnerControls"/>
    <xsd:element name="Topic" ma:index="10" nillable="true" ma:displayName="Topic" ma:format="Dropdown" ma:internalName="Topic">
      <xsd:simpleType>
        <xsd:union memberTypes="dms:Text">
          <xsd:simpleType>
            <xsd:restriction base="dms:Choice">
              <xsd:enumeration value="Facilities"/>
              <xsd:enumeration value="Land"/>
              <xsd:enumeration value="Planning"/>
            </xsd:restriction>
          </xsd:simpleType>
        </xsd:union>
      </xsd:simpleType>
    </xsd:element>
    <xsd:element name="Sub_x002d_topic" ma:index="11" nillable="true" ma:displayName="Sub-topic" ma:format="Dropdown" ma:internalName="Sub_x002d_topic">
      <xsd:simpleType>
        <xsd:union memberTypes="dms:Text">
          <xsd:simpleType>
            <xsd:restriction base="dms:Choice">
              <xsd:enumeration value="Guidelines"/>
              <xsd:enumeration value="Forms"/>
              <xsd:enumeration value="Publications"/>
              <xsd:enumeration value="Newsletters"/>
              <xsd:enumeration value="Rates"/>
              <xsd:enumeration value="Reports"/>
              <xsd:enumeration value="Standards"/>
            </xsd:restriction>
          </xsd:simpleType>
        </xsd:union>
      </xsd:simpleType>
    </xsd:element>
    <xsd:element name="Tags" ma:index="12" nillable="true" ma:displayName="Tags" ma:format="Dropdown" ma:internalName="Tags">
      <xsd:simpleType>
        <xsd:union memberTypes="dms:Text">
          <xsd:simpleType>
            <xsd:restriction base="dms:Choice">
              <xsd:enumeration value="Lea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F94411-CD0C-4DE1-A176-4F4E000B270C}">
  <ds:schemaRefs>
    <ds:schemaRef ds:uri="3637d5a5-226b-4cdf-a005-c56b5a7f9f3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799eff81-8a12-438d-9cfe-90691d279ceb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C50062-F75E-4F55-A827-6411C167E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9eff81-8a12-438d-9cfe-90691d279ceb"/>
    <ds:schemaRef ds:uri="3637d5a5-226b-4cdf-a005-c56b5a7f9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434961-1A8E-4DE2-B7A6-9A9C18BFC55B}"/>
</file>

<file path=customXml/itemProps4.xml><?xml version="1.0" encoding="utf-8"?>
<ds:datastoreItem xmlns:ds="http://schemas.openxmlformats.org/officeDocument/2006/customXml" ds:itemID="{F96A289A-F347-4A57-A0CA-FED7FD3E3D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7363</TotalTime>
  <Words>745</Words>
  <Application>Microsoft Office PowerPoint</Application>
  <PresentationFormat>Widescreen</PresentationFormat>
  <Paragraphs>66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</vt:lpstr>
      <vt:lpstr>Calibri</vt:lpstr>
      <vt:lpstr>Calibri Light</vt:lpstr>
      <vt:lpstr>Century Gothic</vt:lpstr>
      <vt:lpstr>ff4</vt:lpstr>
      <vt:lpstr>Helvetica Neue</vt:lpstr>
      <vt:lpstr>Noto Sans</vt:lpstr>
      <vt:lpstr>source-serif-pro</vt:lpstr>
      <vt:lpstr>Office Theme</vt:lpstr>
      <vt:lpstr>Oregon Department of Administrative Services   Office of Sustainability   </vt:lpstr>
      <vt:lpstr>Today’s Agenda</vt:lpstr>
      <vt:lpstr>Paper Use in the U.S.</vt:lpstr>
      <vt:lpstr>Impacts of Paper Use</vt:lpstr>
      <vt:lpstr>Some Benefits of Going Paperless</vt:lpstr>
      <vt:lpstr>But – paper is still our friend</vt:lpstr>
      <vt:lpstr>Case Study 1: OHA/DHS</vt:lpstr>
      <vt:lpstr>Case Study 2: ODOT</vt:lpstr>
      <vt:lpstr>Q and A/Discussion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Paperless Project PowerPoint</dc:title>
  <dc:creator>Rachel Wray</dc:creator>
  <cp:lastModifiedBy>SCHACHER Elaine G * DAS</cp:lastModifiedBy>
  <cp:revision>235</cp:revision>
  <cp:lastPrinted>2017-03-07T02:05:06Z</cp:lastPrinted>
  <dcterms:created xsi:type="dcterms:W3CDTF">2017-02-27T23:09:43Z</dcterms:created>
  <dcterms:modified xsi:type="dcterms:W3CDTF">2023-10-18T21:44:17Z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0x0101008FCEB85321FE664B9933819E6244A201</vt:lpwstr>
  </property>
  <property fmtid="{D5CDD505-2E9C-101B-9397-08002B2CF9AE}" pid="3" name="_dlc_DocIdItemGuid">
    <vt:lpwstr>08079add-c8f4-4986-a7c9-80ee6a3c2a06</vt:lpwstr>
  </property>
  <property fmtid="{D5CDD505-2E9C-101B-9397-08002B2CF9AE}" pid="4" name="TaxKeyword">
    <vt:lpwstr/>
  </property>
  <property fmtid="{D5CDD505-2E9C-101B-9397-08002B2CF9AE}" pid="5" name="Class">
    <vt:lpwstr>41;#Template|0a1ec86e-163f-439a-9e28-c4cf71f991a1</vt:lpwstr>
  </property>
  <property fmtid="{D5CDD505-2E9C-101B-9397-08002B2CF9AE}" pid="6" name="MSIP_Label_09b73270-2993-4076-be47-9c78f42a1e84_Enabled">
    <vt:lpwstr>true</vt:lpwstr>
  </property>
  <property fmtid="{D5CDD505-2E9C-101B-9397-08002B2CF9AE}" pid="7" name="MSIP_Label_09b73270-2993-4076-be47-9c78f42a1e84_SetDate">
    <vt:lpwstr>2023-10-18T21:44:17Z</vt:lpwstr>
  </property>
  <property fmtid="{D5CDD505-2E9C-101B-9397-08002B2CF9AE}" pid="8" name="MSIP_Label_09b73270-2993-4076-be47-9c78f42a1e84_Method">
    <vt:lpwstr>Privileged</vt:lpwstr>
  </property>
  <property fmtid="{D5CDD505-2E9C-101B-9397-08002B2CF9AE}" pid="9" name="MSIP_Label_09b73270-2993-4076-be47-9c78f42a1e84_Name">
    <vt:lpwstr>Level 1 - Published (Items)</vt:lpwstr>
  </property>
  <property fmtid="{D5CDD505-2E9C-101B-9397-08002B2CF9AE}" pid="10" name="MSIP_Label_09b73270-2993-4076-be47-9c78f42a1e84_SiteId">
    <vt:lpwstr>aa3f6932-fa7c-47b4-a0ce-a598cad161cf</vt:lpwstr>
  </property>
  <property fmtid="{D5CDD505-2E9C-101B-9397-08002B2CF9AE}" pid="11" name="MSIP_Label_09b73270-2993-4076-be47-9c78f42a1e84_ActionId">
    <vt:lpwstr>bb0ddccb-a059-4b3f-9619-4604a223f2fc</vt:lpwstr>
  </property>
  <property fmtid="{D5CDD505-2E9C-101B-9397-08002B2CF9AE}" pid="12" name="MSIP_Label_09b73270-2993-4076-be47-9c78f42a1e84_ContentBits">
    <vt:lpwstr>0</vt:lpwstr>
  </property>
</Properties>
</file>