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9" r:id="rId1"/>
  </p:sldMasterIdLst>
  <p:notesMasterIdLst>
    <p:notesMasterId r:id="rId44"/>
  </p:notesMasterIdLst>
  <p:handoutMasterIdLst>
    <p:handoutMasterId r:id="rId45"/>
  </p:handoutMasterIdLst>
  <p:sldIdLst>
    <p:sldId id="563" r:id="rId2"/>
    <p:sldId id="544" r:id="rId3"/>
    <p:sldId id="572" r:id="rId4"/>
    <p:sldId id="573" r:id="rId5"/>
    <p:sldId id="574" r:id="rId6"/>
    <p:sldId id="575" r:id="rId7"/>
    <p:sldId id="577" r:id="rId8"/>
    <p:sldId id="612" r:id="rId9"/>
    <p:sldId id="580" r:id="rId10"/>
    <p:sldId id="581" r:id="rId11"/>
    <p:sldId id="582" r:id="rId12"/>
    <p:sldId id="583" r:id="rId13"/>
    <p:sldId id="584" r:id="rId14"/>
    <p:sldId id="585" r:id="rId15"/>
    <p:sldId id="586" r:id="rId16"/>
    <p:sldId id="587" r:id="rId17"/>
    <p:sldId id="588" r:id="rId18"/>
    <p:sldId id="589" r:id="rId19"/>
    <p:sldId id="590" r:id="rId20"/>
    <p:sldId id="591" r:id="rId21"/>
    <p:sldId id="615" r:id="rId22"/>
    <p:sldId id="592" r:id="rId23"/>
    <p:sldId id="593" r:id="rId24"/>
    <p:sldId id="594" r:id="rId25"/>
    <p:sldId id="595" r:id="rId26"/>
    <p:sldId id="596" r:id="rId27"/>
    <p:sldId id="598" r:id="rId28"/>
    <p:sldId id="599" r:id="rId29"/>
    <p:sldId id="600" r:id="rId30"/>
    <p:sldId id="601" r:id="rId31"/>
    <p:sldId id="602" r:id="rId32"/>
    <p:sldId id="603" r:id="rId33"/>
    <p:sldId id="604" r:id="rId34"/>
    <p:sldId id="605" r:id="rId35"/>
    <p:sldId id="606" r:id="rId36"/>
    <p:sldId id="607" r:id="rId37"/>
    <p:sldId id="613" r:id="rId38"/>
    <p:sldId id="614" r:id="rId39"/>
    <p:sldId id="610" r:id="rId40"/>
    <p:sldId id="611" r:id="rId41"/>
    <p:sldId id="616" r:id="rId42"/>
    <p:sldId id="61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6712CC-C7D4-93CA-0CDD-B39F67DF3C27}" name="NUNNERY Amber * DAS" initials="AN" userId="S::Amber.Nunnery@das.oregon.gov::dd35aa01-b6c5-48b4-bb69-5f696b152191" providerId="AD"/>
  <p188:author id="{63698BF0-2685-7CF7-DD47-10BADE611D1E}" name="WOOD Scott * DAS" initials="SW" userId="S::Scott.Wood@das.oregon.gov::30b97152-87ba-4b26-8604-9cbb16ee2c7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Joanna D" initials="RJD" lastIdx="3" clrIdx="0">
    <p:extLst>
      <p:ext uri="{19B8F6BF-5375-455C-9EA6-DF929625EA0E}">
        <p15:presenceInfo xmlns:p15="http://schemas.microsoft.com/office/powerpoint/2012/main" userId="S::ROBEJOAN@dor.oregon.gov::1abd1ea0-6820-4161-b1ba-432e2e6d7a62" providerId="AD"/>
      </p:ext>
    </p:extLst>
  </p:cmAuthor>
  <p:cmAuthor id="2" name="KWASNIK James M" initials="KJM" lastIdx="2" clrIdx="1">
    <p:extLst>
      <p:ext uri="{19B8F6BF-5375-455C-9EA6-DF929625EA0E}">
        <p15:presenceInfo xmlns:p15="http://schemas.microsoft.com/office/powerpoint/2012/main" userId="S::KWASJAME@dor.oregon.gov::285f4ea1-aa54-48c6-926f-c21e75cd3f2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B924"/>
    <a:srgbClr val="FFFFFF"/>
    <a:srgbClr val="E7E6E6"/>
    <a:srgbClr val="263B80"/>
    <a:srgbClr val="00808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F86953-D14C-4D41-A336-D1B88EA5DBC4}" v="3" dt="2026-09-22T00:57:56.4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55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56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NNERY Amber * DAS" userId="dd35aa01-b6c5-48b4-bb69-5f696b152191" providerId="ADAL" clId="{67F8EAA3-DC42-4FB6-96CD-663388F482A7}"/>
    <pc:docChg chg="mod delSection">
      <pc:chgData name="NUNNERY Amber * DAS" userId="dd35aa01-b6c5-48b4-bb69-5f696b152191" providerId="ADAL" clId="{67F8EAA3-DC42-4FB6-96CD-663388F482A7}" dt="2026-09-22T15:45:18.848" v="5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30A7F6-A62E-27BF-DF86-6EA19FFB50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9B9BCD-E94F-D1E8-F80D-B56A849134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1A2F3-4763-424B-B0A0-5BEDF0FF7978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B9975-175B-DDB3-2A90-C5908FD5549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1CF5CE-EE76-C4D2-DBCB-013D26ADD9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0FAB-6194-45DB-9C15-2EFD248008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1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8D1C7-9CBE-4284-9C7C-CF60303AD4A8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59DCC-177F-4C18-ADC2-707110EBBB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449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592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52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993BB-DA8D-3547-EE8B-CAC2E7FC7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902747-8522-BBC6-DA53-716277BB9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32E988-DE34-53E2-5FD1-02B3F86B8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91544-F8CC-08C6-9511-64579DCBF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92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665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00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40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CB46C-87EB-E5B2-C14A-76E5C4AD5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423C9-3556-E9BD-4515-191ED9773C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39087B-1919-F638-B31D-756921995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0C3015-5AC8-85CF-7129-F02749CF3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757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69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174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292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448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7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381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626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917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853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3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743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2103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030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796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6311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055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7643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3039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871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9773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102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59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4295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2699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629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0147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711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3852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05570-2364-7488-455D-939BE2C5D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C5231-7ED4-CD93-B6E8-1B9964CFB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138E77-D577-F2DD-1A80-B63345CE3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34008-87C9-C98B-CEAC-C74FE7DE7B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740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908D4-FC15-F1E4-F3F4-DAD65A63A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BFB04C-B26E-09B6-71D7-2B68A7A382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C79545-F168-47E5-121C-4D7A31731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9D1FF-5D6A-D77A-AD3F-B574CC583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574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5141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01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305541-7E76-283C-1D84-16A277549A08}"/>
              </a:ext>
            </a:extLst>
          </p:cNvPr>
          <p:cNvSpPr/>
          <p:nvPr userDrawn="1"/>
        </p:nvSpPr>
        <p:spPr>
          <a:xfrm>
            <a:off x="0" y="5040350"/>
            <a:ext cx="12192000" cy="1817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C018182-969F-B675-2739-C03F0D7C4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686018"/>
            <a:ext cx="7837448" cy="3169127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456EB3F3-0291-8439-B637-1A9DD9DD5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1568" y="5188227"/>
            <a:ext cx="8959607" cy="1355834"/>
          </a:xfrm>
        </p:spPr>
        <p:txBody>
          <a:bodyPr anchor="ctr"/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277E1B-23EC-1B8C-4C4C-E77B19454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872146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Oregon Department of Administrative Services logo">
            <a:extLst>
              <a:ext uri="{FF2B5EF4-FFF2-40B4-BE49-F238E27FC236}">
                <a16:creationId xmlns:a16="http://schemas.microsoft.com/office/drawing/2014/main" id="{E5EA0063-3417-6036-23F2-3866920F05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1" y="5297936"/>
            <a:ext cx="1135124" cy="1297285"/>
          </a:xfrm>
          <a:prstGeom prst="rect">
            <a:avLst/>
          </a:prstGeom>
        </p:spPr>
      </p:pic>
      <p:pic>
        <p:nvPicPr>
          <p:cNvPr id="9" name="Picture 8" descr="Official state seal of the state of Oregon">
            <a:extLst>
              <a:ext uri="{FF2B5EF4-FFF2-40B4-BE49-F238E27FC236}">
                <a16:creationId xmlns:a16="http://schemas.microsoft.com/office/drawing/2014/main" id="{A4DCCCA0-FC2C-FA0D-459C-BFF404D194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95" y="1443715"/>
            <a:ext cx="2480131" cy="248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96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D36E-A6F7-4D8A-9345-DF0D974A75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1190732"/>
            <a:ext cx="3935412" cy="447823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Agenda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8E83C5-0587-60A1-0F3B-EC95A68B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559643" y="1853514"/>
            <a:ext cx="0" cy="31633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37D3C46-501D-CE73-7664-BA54FA0FB3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5261" y="1648869"/>
            <a:ext cx="4698812" cy="3560259"/>
          </a:xfrm>
        </p:spPr>
        <p:txBody>
          <a:bodyPr anchor="ctr"/>
          <a:lstStyle>
            <a:lvl1pPr indent="-731520">
              <a:buFont typeface="+mj-lt"/>
              <a:buAutoNum type="arabicPeriod"/>
              <a:defRPr/>
            </a:lvl1pPr>
          </a:lstStyle>
          <a:p>
            <a:pPr lvl="0"/>
            <a:r>
              <a:rPr lang="en-US"/>
              <a:t>Insert agenda item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A53186-1DB9-D05B-6544-B098516B6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994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5381-98D8-4370-8616-5D2867D51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Insert Transition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3E8B0-1588-4671-BEB3-ACBFD1A220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B5F17E-7931-07CD-1E9A-C39AF5D27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64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DE05DC77-F577-6723-2214-A3329C508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-1" y="3286125"/>
            <a:ext cx="12192001" cy="272415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00741D85-ECB3-80C5-A3B2-5D220C169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8200" y="2674620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DAC1EB2-89DB-29E3-4DAB-06D8D6A065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4905" y="4342234"/>
            <a:ext cx="1545336" cy="913921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7A885650-4A08-015B-2B36-67961710814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082781" y="2681263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F39858F3-2D10-0B76-1354-812EEB8FD0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82432" y="4342713"/>
            <a:ext cx="1545336" cy="91344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A7CB50D-5C4E-9060-69ED-946AEAF89C9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27363" y="2674620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6832F117-491D-DD63-C367-2D6C457AD2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26665" y="4342234"/>
            <a:ext cx="1545336" cy="91344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FEB0F629-2F43-A038-3606-1E8DF50AA9C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564580" y="2685046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6F410407-A842-9253-190C-167182B1419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61286" y="4342235"/>
            <a:ext cx="1545336" cy="913441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8" name="Picture Placeholder 23">
            <a:extLst>
              <a:ext uri="{FF2B5EF4-FFF2-40B4-BE49-F238E27FC236}">
                <a16:creationId xmlns:a16="http://schemas.microsoft.com/office/drawing/2014/main" id="{5E74B19C-46A6-FFEB-CF79-D45AA7B7E9F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809162" y="2681263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203109D4-8833-B1F0-ADDC-04E505CEC0B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08813" y="4336134"/>
            <a:ext cx="1545336" cy="913441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73601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B29BDBAD-0F98-4BFC-E7C0-734811262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10100" y="1795909"/>
            <a:ext cx="2971800" cy="429768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9B75507-642B-9363-3146-3775C4A57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917948" y="1795909"/>
            <a:ext cx="2971800" cy="429768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3BDA65F0-251C-69A4-8EAA-CBA2994B4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02252" y="1795909"/>
            <a:ext cx="2971800" cy="429768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5966DFB0-0A3D-FF4C-E583-C2701ABDBB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16552" y="1913828"/>
            <a:ext cx="2743200" cy="246888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31A99F8-A25B-7A17-B1CA-0AB5C8E275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6552" y="4509486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3C5A3C68-141D-A5FF-F642-E4DDDEE0E2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16552" y="5015134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92CB6109-FEA2-07F8-27E0-D645C26D3A3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24400" y="1913828"/>
            <a:ext cx="2743200" cy="246888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1C7ABD6B-0DCE-7578-305B-B68963C2AD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24400" y="4509486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0" name="Text Placeholder 36">
            <a:extLst>
              <a:ext uri="{FF2B5EF4-FFF2-40B4-BE49-F238E27FC236}">
                <a16:creationId xmlns:a16="http://schemas.microsoft.com/office/drawing/2014/main" id="{2DE3311C-90D1-8C3A-DFCC-6B6D8CDDBB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24400" y="5015134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0E082D8-97D2-25E1-72E1-F54275DAC0E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032248" y="1913828"/>
            <a:ext cx="2743200" cy="246888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7984FC97-C37D-087A-48C8-6E5D0B21F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32248" y="4506039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BE77486-2473-6943-490E-B80726BDEA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32248" y="5011688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36940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9DAE9-77B9-1DBD-E20D-98D8BBB3A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50918F91-3FF0-4ECD-8420-333F82304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0" y="2325690"/>
            <a:ext cx="12192000" cy="3395660"/>
          </a:xfrm>
          <a:solidFill>
            <a:schemeClr val="tx2"/>
          </a:solidFill>
          <a:ln>
            <a:noFill/>
          </a:ln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28">
            <a:extLst>
              <a:ext uri="{FF2B5EF4-FFF2-40B4-BE49-F238E27FC236}">
                <a16:creationId xmlns:a16="http://schemas.microsoft.com/office/drawing/2014/main" id="{0537304A-ACB8-87C9-BF9C-9E8E2EBEE1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600701" y="2546128"/>
            <a:ext cx="1999748" cy="183657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6">
            <a:extLst>
              <a:ext uri="{FF2B5EF4-FFF2-40B4-BE49-F238E27FC236}">
                <a16:creationId xmlns:a16="http://schemas.microsoft.com/office/drawing/2014/main" id="{C2A48EA3-F23B-E04E-B365-B82758DA02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00701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36">
            <a:extLst>
              <a:ext uri="{FF2B5EF4-FFF2-40B4-BE49-F238E27FC236}">
                <a16:creationId xmlns:a16="http://schemas.microsoft.com/office/drawing/2014/main" id="{E017AE36-11CC-C10B-FA48-1C21E5AA78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00701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7" name="Picture Placeholder 28">
            <a:extLst>
              <a:ext uri="{FF2B5EF4-FFF2-40B4-BE49-F238E27FC236}">
                <a16:creationId xmlns:a16="http://schemas.microsoft.com/office/drawing/2014/main" id="{AF5D24B0-E012-FB93-5818-A5C22E1FCE8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31152" y="2546128"/>
            <a:ext cx="1999748" cy="183657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6">
            <a:extLst>
              <a:ext uri="{FF2B5EF4-FFF2-40B4-BE49-F238E27FC236}">
                <a16:creationId xmlns:a16="http://schemas.microsoft.com/office/drawing/2014/main" id="{803A8430-71B7-DF45-7FAE-A4E0AEA916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31152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9" name="Text Placeholder 36">
            <a:extLst>
              <a:ext uri="{FF2B5EF4-FFF2-40B4-BE49-F238E27FC236}">
                <a16:creationId xmlns:a16="http://schemas.microsoft.com/office/drawing/2014/main" id="{41254887-26D7-B7CB-C5C0-85C1C5F14A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31152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8">
            <a:extLst>
              <a:ext uri="{FF2B5EF4-FFF2-40B4-BE49-F238E27FC236}">
                <a16:creationId xmlns:a16="http://schemas.microsoft.com/office/drawing/2014/main" id="{2E67337B-05AB-7BAE-47D8-0676C1B8FA1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61603" y="2546128"/>
            <a:ext cx="1999748" cy="183657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4" name="Text Placeholder 36">
            <a:extLst>
              <a:ext uri="{FF2B5EF4-FFF2-40B4-BE49-F238E27FC236}">
                <a16:creationId xmlns:a16="http://schemas.microsoft.com/office/drawing/2014/main" id="{65A6F855-A7AF-3914-6778-8AED09AEF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61603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36">
            <a:extLst>
              <a:ext uri="{FF2B5EF4-FFF2-40B4-BE49-F238E27FC236}">
                <a16:creationId xmlns:a16="http://schemas.microsoft.com/office/drawing/2014/main" id="{6B5BA660-2606-44A0-06A0-A47E99F16F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1603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8">
            <a:extLst>
              <a:ext uri="{FF2B5EF4-FFF2-40B4-BE49-F238E27FC236}">
                <a16:creationId xmlns:a16="http://schemas.microsoft.com/office/drawing/2014/main" id="{D34E50BE-8A06-056C-962C-5C458C5570B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592054" y="2546128"/>
            <a:ext cx="1999748" cy="183657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55A762EE-7346-EE67-AAB8-774A8CFFA3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92054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122F4E53-6214-B116-F925-DBA70CD4F0A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92054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7022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Graphic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5DBFCF56-B31A-E24C-F794-80C51AAE4CEE}"/>
              </a:ext>
            </a:extLst>
          </p:cNvPr>
          <p:cNvSpPr txBox="1"/>
          <p:nvPr userDrawn="1"/>
        </p:nvSpPr>
        <p:spPr>
          <a:xfrm>
            <a:off x="1078204" y="3062413"/>
            <a:ext cx="1741183" cy="4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3600" spc="239" dirty="0">
                <a:solidFill>
                  <a:srgbClr val="FFFFFF"/>
                </a:solidFill>
                <a:latin typeface="Aptos" panose="020B0004020202020204" pitchFamily="34" charset="0"/>
              </a:rPr>
              <a:t>1</a:t>
            </a:r>
          </a:p>
        </p:txBody>
      </p:sp>
      <p:sp>
        <p:nvSpPr>
          <p:cNvPr id="7" name="TextBox 37">
            <a:extLst>
              <a:ext uri="{FF2B5EF4-FFF2-40B4-BE49-F238E27FC236}">
                <a16:creationId xmlns:a16="http://schemas.microsoft.com/office/drawing/2014/main" id="{6813C453-F512-1DB4-1829-F3E49DCF458A}"/>
              </a:ext>
            </a:extLst>
          </p:cNvPr>
          <p:cNvSpPr txBox="1"/>
          <p:nvPr userDrawn="1"/>
        </p:nvSpPr>
        <p:spPr>
          <a:xfrm>
            <a:off x="7307977" y="3062413"/>
            <a:ext cx="1741183" cy="4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3600" spc="239" dirty="0">
                <a:solidFill>
                  <a:srgbClr val="FFFFFF"/>
                </a:solidFill>
                <a:latin typeface="Aptos" panose="020B0004020202020204" pitchFamily="34" charset="0"/>
              </a:rPr>
              <a:t>4</a:t>
            </a:r>
          </a:p>
        </p:txBody>
      </p:sp>
      <p:sp>
        <p:nvSpPr>
          <p:cNvPr id="8" name="TextBox 40">
            <a:extLst>
              <a:ext uri="{FF2B5EF4-FFF2-40B4-BE49-F238E27FC236}">
                <a16:creationId xmlns:a16="http://schemas.microsoft.com/office/drawing/2014/main" id="{DF9D4CA0-A7D7-A8CC-A366-44699CE3608E}"/>
              </a:ext>
            </a:extLst>
          </p:cNvPr>
          <p:cNvSpPr txBox="1"/>
          <p:nvPr userDrawn="1"/>
        </p:nvSpPr>
        <p:spPr>
          <a:xfrm>
            <a:off x="9393531" y="3166395"/>
            <a:ext cx="1741183" cy="4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3600" spc="239" dirty="0">
                <a:solidFill>
                  <a:srgbClr val="FFFFFF"/>
                </a:solidFill>
                <a:latin typeface="Aptos" panose="020B0004020202020204" pitchFamily="34" charset="0"/>
              </a:rPr>
              <a:t>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A911CE-B114-24DC-29B5-E8428610E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67059" y="2574926"/>
            <a:ext cx="1996017" cy="3105150"/>
            <a:chOff x="5098544" y="2574926"/>
            <a:chExt cx="1996017" cy="3105150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71B4F93E-C37D-4E7B-CD16-5FFF06EDF718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tx2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1" name="TextBox 34">
              <a:extLst>
                <a:ext uri="{FF2B5EF4-FFF2-40B4-BE49-F238E27FC236}">
                  <a16:creationId xmlns:a16="http://schemas.microsoft.com/office/drawing/2014/main" id="{6FD902F3-DFDF-A715-5A74-7CDFE05DE591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12" name="AutoShape 4">
              <a:extLst>
                <a:ext uri="{FF2B5EF4-FFF2-40B4-BE49-F238E27FC236}">
                  <a16:creationId xmlns:a16="http://schemas.microsoft.com/office/drawing/2014/main" id="{2196E0F8-F682-AB5D-40F3-54AD74F37E19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EA5110B4-30B2-6635-41B5-8776E9FB84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574365E9-60F1-FF72-0D0B-22918F934C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CA1507D-8472-929B-FFC8-8AFC85B20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6869" y="2574926"/>
            <a:ext cx="1996017" cy="3105150"/>
            <a:chOff x="5098544" y="2574926"/>
            <a:chExt cx="1996017" cy="3105150"/>
          </a:xfrm>
        </p:grpSpPr>
        <p:sp>
          <p:nvSpPr>
            <p:cNvPr id="16" name="AutoShape 3">
              <a:extLst>
                <a:ext uri="{FF2B5EF4-FFF2-40B4-BE49-F238E27FC236}">
                  <a16:creationId xmlns:a16="http://schemas.microsoft.com/office/drawing/2014/main" id="{6B838728-A0C0-5A26-6DA2-6DA6354B0585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6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7" name="TextBox 34">
              <a:extLst>
                <a:ext uri="{FF2B5EF4-FFF2-40B4-BE49-F238E27FC236}">
                  <a16:creationId xmlns:a16="http://schemas.microsoft.com/office/drawing/2014/main" id="{47831CD4-16FC-E1E8-F28B-B0C48AE86F27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18" name="AutoShape 4">
              <a:extLst>
                <a:ext uri="{FF2B5EF4-FFF2-40B4-BE49-F238E27FC236}">
                  <a16:creationId xmlns:a16="http://schemas.microsoft.com/office/drawing/2014/main" id="{11D95D64-436A-5F11-7B34-CE76D2DD4C50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A1F26730-AD90-2E87-9D91-229A542E07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7E77D0AA-2DDC-2375-3EF6-86B785B793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0D4C5A-6B19-7796-586F-4B8AE2516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7783" y="2574926"/>
            <a:ext cx="1996017" cy="3105150"/>
            <a:chOff x="5098544" y="2574926"/>
            <a:chExt cx="1996017" cy="3105150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297EFE30-1E51-CB8E-EF6A-D48F0450CCFC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3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3" name="TextBox 34">
              <a:extLst>
                <a:ext uri="{FF2B5EF4-FFF2-40B4-BE49-F238E27FC236}">
                  <a16:creationId xmlns:a16="http://schemas.microsoft.com/office/drawing/2014/main" id="{F99AA7E6-D5FF-60A1-0837-3AC7AB50EDE3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24" name="AutoShape 4">
              <a:extLst>
                <a:ext uri="{FF2B5EF4-FFF2-40B4-BE49-F238E27FC236}">
                  <a16:creationId xmlns:a16="http://schemas.microsoft.com/office/drawing/2014/main" id="{2AFAF780-7EA5-E63A-B46E-54F9265F927C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25" name="Picture 5">
              <a:extLst>
                <a:ext uri="{FF2B5EF4-FFF2-40B4-BE49-F238E27FC236}">
                  <a16:creationId xmlns:a16="http://schemas.microsoft.com/office/drawing/2014/main" id="{A1F57723-0490-7C2F-D047-67614FBEE4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26" name="Picture 6">
              <a:extLst>
                <a:ext uri="{FF2B5EF4-FFF2-40B4-BE49-F238E27FC236}">
                  <a16:creationId xmlns:a16="http://schemas.microsoft.com/office/drawing/2014/main" id="{EE9B04CB-D41A-5C49-5588-5ED9013CC1A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9BAB0C4-DE70-91B9-2824-500B41A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098544" y="2574926"/>
            <a:ext cx="1996017" cy="3105150"/>
            <a:chOff x="5098544" y="2574926"/>
            <a:chExt cx="1996017" cy="3105150"/>
          </a:xfrm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3A025B3C-7FDE-03D3-E709-ED3DCD270F70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9" name="TextBox 34">
              <a:extLst>
                <a:ext uri="{FF2B5EF4-FFF2-40B4-BE49-F238E27FC236}">
                  <a16:creationId xmlns:a16="http://schemas.microsoft.com/office/drawing/2014/main" id="{22C9A5F5-72F2-7130-F16E-0130CB3E5C66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30" name="AutoShape 4">
              <a:extLst>
                <a:ext uri="{FF2B5EF4-FFF2-40B4-BE49-F238E27FC236}">
                  <a16:creationId xmlns:a16="http://schemas.microsoft.com/office/drawing/2014/main" id="{C99CEE32-E480-81F9-E8C7-A69B872DC03F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31" name="Picture 5">
              <a:extLst>
                <a:ext uri="{FF2B5EF4-FFF2-40B4-BE49-F238E27FC236}">
                  <a16:creationId xmlns:a16="http://schemas.microsoft.com/office/drawing/2014/main" id="{BABB8EAF-6526-6D52-281A-31F9710843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1C6D28E2-CD15-6FF6-3129-F720B5ADC5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A594A8-42BE-3128-A659-5DE4F7092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228924" y="2574926"/>
            <a:ext cx="1996017" cy="3105150"/>
            <a:chOff x="5098544" y="2574926"/>
            <a:chExt cx="1996017" cy="3105150"/>
          </a:xfrm>
        </p:grpSpPr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id="{65D559C3-3C18-FD12-F51D-6799DB61A8F9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12FA1C1-E0E5-5F7C-109D-FF5A06E40978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36" name="AutoShape 4">
              <a:extLst>
                <a:ext uri="{FF2B5EF4-FFF2-40B4-BE49-F238E27FC236}">
                  <a16:creationId xmlns:a16="http://schemas.microsoft.com/office/drawing/2014/main" id="{2B2C6F81-7627-1E03-65F6-8336150BBB2B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37" name="Picture 5">
              <a:extLst>
                <a:ext uri="{FF2B5EF4-FFF2-40B4-BE49-F238E27FC236}">
                  <a16:creationId xmlns:a16="http://schemas.microsoft.com/office/drawing/2014/main" id="{867C3D22-BB70-5120-F67F-1319B06358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38" name="Picture 6">
              <a:extLst>
                <a:ext uri="{FF2B5EF4-FFF2-40B4-BE49-F238E27FC236}">
                  <a16:creationId xmlns:a16="http://schemas.microsoft.com/office/drawing/2014/main" id="{CDA40CFF-47A6-6D06-F5CB-0807BD713B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sp>
        <p:nvSpPr>
          <p:cNvPr id="46" name="Text Placeholder 123">
            <a:extLst>
              <a:ext uri="{FF2B5EF4-FFF2-40B4-BE49-F238E27FC236}">
                <a16:creationId xmlns:a16="http://schemas.microsoft.com/office/drawing/2014/main" id="{01F10AEC-4BB3-771E-8583-126426D478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8792" y="3056256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2" name="Text Placeholder 125">
            <a:extLst>
              <a:ext uri="{FF2B5EF4-FFF2-40B4-BE49-F238E27FC236}">
                <a16:creationId xmlns:a16="http://schemas.microsoft.com/office/drawing/2014/main" id="{2B8C42A8-F46D-98A4-0094-CD7637EDDF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2703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45" name="Text Placeholder 123">
            <a:extLst>
              <a:ext uri="{FF2B5EF4-FFF2-40B4-BE49-F238E27FC236}">
                <a16:creationId xmlns:a16="http://schemas.microsoft.com/office/drawing/2014/main" id="{63E4A342-EDC4-0FCB-C1CB-32126BF746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98982" y="3048953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1" name="Text Placeholder 125">
            <a:extLst>
              <a:ext uri="{FF2B5EF4-FFF2-40B4-BE49-F238E27FC236}">
                <a16:creationId xmlns:a16="http://schemas.microsoft.com/office/drawing/2014/main" id="{E0647D1B-060E-68CF-836E-0F94FD6F6A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62893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39" name="Text Placeholder 123">
            <a:extLst>
              <a:ext uri="{FF2B5EF4-FFF2-40B4-BE49-F238E27FC236}">
                <a16:creationId xmlns:a16="http://schemas.microsoft.com/office/drawing/2014/main" id="{F4786AD0-3460-815E-17C6-D0F67B9E66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30240" y="3054351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40" name="Text Placeholder 125">
            <a:extLst>
              <a:ext uri="{FF2B5EF4-FFF2-40B4-BE49-F238E27FC236}">
                <a16:creationId xmlns:a16="http://schemas.microsoft.com/office/drawing/2014/main" id="{B4CF7C26-9032-1B35-06BA-13A65CA3A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94150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47" name="Text Placeholder 123">
            <a:extLst>
              <a:ext uri="{FF2B5EF4-FFF2-40B4-BE49-F238E27FC236}">
                <a16:creationId xmlns:a16="http://schemas.microsoft.com/office/drawing/2014/main" id="{042E591D-0092-63A3-1124-D8275EDBA4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60847" y="3056256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43" name="Text Placeholder 125">
            <a:extLst>
              <a:ext uri="{FF2B5EF4-FFF2-40B4-BE49-F238E27FC236}">
                <a16:creationId xmlns:a16="http://schemas.microsoft.com/office/drawing/2014/main" id="{72A5DF64-0DC7-8EEA-5667-99D0C45529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24758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48" name="Text Placeholder 123">
            <a:extLst>
              <a:ext uri="{FF2B5EF4-FFF2-40B4-BE49-F238E27FC236}">
                <a16:creationId xmlns:a16="http://schemas.microsoft.com/office/drawing/2014/main" id="{31839C9D-E9DF-A33F-7836-B87B6CFE90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91688" y="3048953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44" name="Text Placeholder 125">
            <a:extLst>
              <a:ext uri="{FF2B5EF4-FFF2-40B4-BE49-F238E27FC236}">
                <a16:creationId xmlns:a16="http://schemas.microsoft.com/office/drawing/2014/main" id="{4EC89CE8-12F8-8564-3D26-E599AE8A57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53617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</p:spTree>
    <p:extLst>
      <p:ext uri="{BB962C8B-B14F-4D97-AF65-F5344CB8AC3E}">
        <p14:creationId xmlns:p14="http://schemas.microsoft.com/office/powerpoint/2010/main" val="246536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Graphic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D1CF29F-29C9-F618-6CB2-3C03EAC83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8641" y="2819873"/>
            <a:ext cx="883744" cy="1372938"/>
            <a:chOff x="738641" y="2819873"/>
            <a:chExt cx="883744" cy="1372938"/>
          </a:xfrm>
        </p:grpSpPr>
        <p:sp>
          <p:nvSpPr>
            <p:cNvPr id="79" name="AutoShape 45">
              <a:extLst>
                <a:ext uri="{FF2B5EF4-FFF2-40B4-BE49-F238E27FC236}">
                  <a16:creationId xmlns:a16="http://schemas.microsoft.com/office/drawing/2014/main" id="{00D4E6FF-6782-5C34-B13F-0CC17398A5D3}"/>
                </a:ext>
              </a:extLst>
            </p:cNvPr>
            <p:cNvSpPr/>
            <p:nvPr userDrawn="1"/>
          </p:nvSpPr>
          <p:spPr>
            <a:xfrm>
              <a:off x="1152875" y="3528962"/>
              <a:ext cx="40879" cy="663849"/>
            </a:xfrm>
            <a:prstGeom prst="rect">
              <a:avLst/>
            </a:prstGeom>
            <a:solidFill>
              <a:schemeClr val="accent6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80" name="Picture 46">
              <a:extLst>
                <a:ext uri="{FF2B5EF4-FFF2-40B4-BE49-F238E27FC236}">
                  <a16:creationId xmlns:a16="http://schemas.microsoft.com/office/drawing/2014/main" id="{859810E6-60DE-FC2E-9949-01CAB72AED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738641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557F625-5446-2B84-EB95-536C47F79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104056" y="2819873"/>
            <a:ext cx="883744" cy="1372938"/>
            <a:chOff x="3104056" y="2819873"/>
            <a:chExt cx="883744" cy="1372938"/>
          </a:xfrm>
        </p:grpSpPr>
        <p:pic>
          <p:nvPicPr>
            <p:cNvPr id="5" name="Picture 50">
              <a:extLst>
                <a:ext uri="{FF2B5EF4-FFF2-40B4-BE49-F238E27FC236}">
                  <a16:creationId xmlns:a16="http://schemas.microsoft.com/office/drawing/2014/main" id="{9391E62E-9EB6-301B-F10A-31C7D1FF01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3104056" y="2819873"/>
              <a:ext cx="883744" cy="883744"/>
            </a:xfrm>
            <a:prstGeom prst="rect">
              <a:avLst/>
            </a:prstGeom>
          </p:spPr>
        </p:pic>
        <p:sp>
          <p:nvSpPr>
            <p:cNvPr id="4" name="AutoShape 49">
              <a:extLst>
                <a:ext uri="{FF2B5EF4-FFF2-40B4-BE49-F238E27FC236}">
                  <a16:creationId xmlns:a16="http://schemas.microsoft.com/office/drawing/2014/main" id="{2D3F6D6B-0871-E480-131B-3FB17CDC140C}"/>
                </a:ext>
              </a:extLst>
            </p:cNvPr>
            <p:cNvSpPr/>
            <p:nvPr userDrawn="1"/>
          </p:nvSpPr>
          <p:spPr>
            <a:xfrm>
              <a:off x="3513732" y="3528962"/>
              <a:ext cx="40879" cy="663849"/>
            </a:xfrm>
            <a:prstGeom prst="rect">
              <a:avLst/>
            </a:prstGeom>
            <a:solidFill>
              <a:schemeClr val="tx2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23DCE21-6874-951A-88FB-5923BC93E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42897" y="2819873"/>
            <a:ext cx="883744" cy="1372938"/>
            <a:chOff x="5442897" y="2819873"/>
            <a:chExt cx="883744" cy="1372938"/>
          </a:xfrm>
        </p:grpSpPr>
        <p:sp>
          <p:nvSpPr>
            <p:cNvPr id="83" name="AutoShape 53">
              <a:extLst>
                <a:ext uri="{FF2B5EF4-FFF2-40B4-BE49-F238E27FC236}">
                  <a16:creationId xmlns:a16="http://schemas.microsoft.com/office/drawing/2014/main" id="{5B3B98F0-9848-83E6-8D99-BDF193458096}"/>
                </a:ext>
              </a:extLst>
            </p:cNvPr>
            <p:cNvSpPr/>
            <p:nvPr/>
          </p:nvSpPr>
          <p:spPr>
            <a:xfrm>
              <a:off x="5864330" y="3528962"/>
              <a:ext cx="40879" cy="663849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84" name="Picture 54">
              <a:extLst>
                <a:ext uri="{FF2B5EF4-FFF2-40B4-BE49-F238E27FC236}">
                  <a16:creationId xmlns:a16="http://schemas.microsoft.com/office/drawing/2014/main" id="{764265B2-DE50-8DD1-9A9C-93A0EC402A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442897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9B84730-EED6-ACD5-4EF6-AF3F2C62D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93494" y="2819873"/>
            <a:ext cx="883744" cy="1354842"/>
            <a:chOff x="7793494" y="2819873"/>
            <a:chExt cx="883744" cy="1354842"/>
          </a:xfrm>
        </p:grpSpPr>
        <p:sp>
          <p:nvSpPr>
            <p:cNvPr id="87" name="AutoShape 57">
              <a:extLst>
                <a:ext uri="{FF2B5EF4-FFF2-40B4-BE49-F238E27FC236}">
                  <a16:creationId xmlns:a16="http://schemas.microsoft.com/office/drawing/2014/main" id="{40161214-3FC1-FBDA-1F98-05ADB645B31A}"/>
                </a:ext>
              </a:extLst>
            </p:cNvPr>
            <p:cNvSpPr/>
            <p:nvPr/>
          </p:nvSpPr>
          <p:spPr>
            <a:xfrm>
              <a:off x="8214927" y="3510866"/>
              <a:ext cx="40879" cy="663849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88" name="Picture 58">
              <a:extLst>
                <a:ext uri="{FF2B5EF4-FFF2-40B4-BE49-F238E27FC236}">
                  <a16:creationId xmlns:a16="http://schemas.microsoft.com/office/drawing/2014/main" id="{02822DBF-2832-1AAD-248B-65612DA902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793494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0C249EA-6436-3E47-BBA7-EA9612F8B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52775" y="2819873"/>
            <a:ext cx="883744" cy="1372938"/>
            <a:chOff x="10152775" y="2819873"/>
            <a:chExt cx="883744" cy="1372938"/>
          </a:xfrm>
        </p:grpSpPr>
        <p:sp>
          <p:nvSpPr>
            <p:cNvPr id="91" name="AutoShape 61">
              <a:extLst>
                <a:ext uri="{FF2B5EF4-FFF2-40B4-BE49-F238E27FC236}">
                  <a16:creationId xmlns:a16="http://schemas.microsoft.com/office/drawing/2014/main" id="{B4D27BCC-7461-2B81-A71D-20D8F824DBEA}"/>
                </a:ext>
              </a:extLst>
            </p:cNvPr>
            <p:cNvSpPr/>
            <p:nvPr/>
          </p:nvSpPr>
          <p:spPr>
            <a:xfrm>
              <a:off x="10574208" y="3528962"/>
              <a:ext cx="40879" cy="663849"/>
            </a:xfrm>
            <a:prstGeom prst="rect">
              <a:avLst/>
            </a:prstGeom>
            <a:solidFill>
              <a:schemeClr val="accent3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92" name="Picture 62">
              <a:extLst>
                <a:ext uri="{FF2B5EF4-FFF2-40B4-BE49-F238E27FC236}">
                  <a16:creationId xmlns:a16="http://schemas.microsoft.com/office/drawing/2014/main" id="{FDE31525-E6EC-8598-FE42-03E6310A82B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0152775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51" name="Group 5">
            <a:extLst>
              <a:ext uri="{FF2B5EF4-FFF2-40B4-BE49-F238E27FC236}">
                <a16:creationId xmlns:a16="http://schemas.microsoft.com/office/drawing/2014/main" id="{9430B9C4-4F85-DEDC-094D-DDC3C177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5400000">
            <a:off x="397156" y="3772725"/>
            <a:ext cx="1654679" cy="2448991"/>
            <a:chOff x="0" y="0"/>
            <a:chExt cx="4975860" cy="7364473"/>
          </a:xfrm>
          <a:solidFill>
            <a:schemeClr val="accent6"/>
          </a:solidFill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E039D183-C13E-82A0-48E1-39190167400D}"/>
                </a:ext>
              </a:extLst>
            </p:cNvPr>
            <p:cNvSpPr/>
            <p:nvPr/>
          </p:nvSpPr>
          <p:spPr>
            <a:xfrm>
              <a:off x="0" y="0"/>
              <a:ext cx="4975860" cy="7364473"/>
            </a:xfrm>
            <a:custGeom>
              <a:avLst/>
              <a:gdLst/>
              <a:ahLst/>
              <a:cxnLst/>
              <a:rect l="l" t="t" r="r" b="b"/>
              <a:pathLst>
                <a:path w="4975860" h="7364473">
                  <a:moveTo>
                    <a:pt x="4975860" y="0"/>
                  </a:moveTo>
                  <a:lnTo>
                    <a:pt x="4975860" y="6493253"/>
                  </a:lnTo>
                  <a:lnTo>
                    <a:pt x="2486660" y="7364473"/>
                  </a:lnTo>
                  <a:lnTo>
                    <a:pt x="0" y="6493253"/>
                  </a:lnTo>
                  <a:lnTo>
                    <a:pt x="1270" y="5644304"/>
                  </a:lnTo>
                  <a:lnTo>
                    <a:pt x="6350" y="1826992"/>
                  </a:lnTo>
                  <a:lnTo>
                    <a:pt x="0" y="0"/>
                  </a:lnTo>
                  <a:lnTo>
                    <a:pt x="497586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53" name="Group 8">
            <a:extLst>
              <a:ext uri="{FF2B5EF4-FFF2-40B4-BE49-F238E27FC236}">
                <a16:creationId xmlns:a16="http://schemas.microsoft.com/office/drawing/2014/main" id="{1F6C6DC3-C4D0-C1C2-10C0-92582C95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664653" y="4776030"/>
            <a:ext cx="1660253" cy="452052"/>
            <a:chOff x="-9695" y="0"/>
            <a:chExt cx="5775499" cy="1572547"/>
          </a:xfrm>
          <a:solidFill>
            <a:schemeClr val="tx2"/>
          </a:solidFill>
        </p:grpSpPr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AB2A4854-7567-8CCA-9D31-FCB1497993E1}"/>
                </a:ext>
              </a:extLst>
            </p:cNvPr>
            <p:cNvSpPr/>
            <p:nvPr/>
          </p:nvSpPr>
          <p:spPr>
            <a:xfrm>
              <a:off x="-9695" y="0"/>
              <a:ext cx="5775499" cy="1572547"/>
            </a:xfrm>
            <a:custGeom>
              <a:avLst/>
              <a:gdLst/>
              <a:ahLst/>
              <a:cxnLst/>
              <a:rect l="l" t="t" r="r" b="b"/>
              <a:pathLst>
                <a:path w="5765800" h="1572547">
                  <a:moveTo>
                    <a:pt x="5765800" y="0"/>
                  </a:moveTo>
                  <a:lnTo>
                    <a:pt x="5765800" y="1572547"/>
                  </a:lnTo>
                  <a:lnTo>
                    <a:pt x="2881630" y="584487"/>
                  </a:lnTo>
                  <a:lnTo>
                    <a:pt x="0" y="1572547"/>
                  </a:lnTo>
                  <a:lnTo>
                    <a:pt x="3810" y="410304"/>
                  </a:lnTo>
                  <a:lnTo>
                    <a:pt x="8890" y="174000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55" name="Group 10">
            <a:extLst>
              <a:ext uri="{FF2B5EF4-FFF2-40B4-BE49-F238E27FC236}">
                <a16:creationId xmlns:a16="http://schemas.microsoft.com/office/drawing/2014/main" id="{B80B7161-C141-9B64-D492-F223208FB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2880996" y="3913588"/>
            <a:ext cx="1660255" cy="2176932"/>
            <a:chOff x="0" y="0"/>
            <a:chExt cx="4992628" cy="6546350"/>
          </a:xfrm>
          <a:solidFill>
            <a:schemeClr val="tx2"/>
          </a:solidFill>
        </p:grpSpPr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B7D10432-5CC3-765B-F58F-D9A834B9D2D2}"/>
                </a:ext>
              </a:extLst>
            </p:cNvPr>
            <p:cNvSpPr/>
            <p:nvPr/>
          </p:nvSpPr>
          <p:spPr>
            <a:xfrm>
              <a:off x="0" y="0"/>
              <a:ext cx="4992628" cy="6546350"/>
            </a:xfrm>
            <a:custGeom>
              <a:avLst/>
              <a:gdLst/>
              <a:ahLst/>
              <a:cxnLst/>
              <a:rect l="l" t="t" r="r" b="b"/>
              <a:pathLst>
                <a:path w="4975860" h="6546349">
                  <a:moveTo>
                    <a:pt x="4975860" y="0"/>
                  </a:moveTo>
                  <a:lnTo>
                    <a:pt x="4975860" y="5675130"/>
                  </a:lnTo>
                  <a:lnTo>
                    <a:pt x="2486660" y="6546349"/>
                  </a:lnTo>
                  <a:lnTo>
                    <a:pt x="0" y="5675130"/>
                  </a:lnTo>
                  <a:lnTo>
                    <a:pt x="1270" y="4933172"/>
                  </a:lnTo>
                  <a:lnTo>
                    <a:pt x="6350" y="1603127"/>
                  </a:lnTo>
                  <a:lnTo>
                    <a:pt x="0" y="0"/>
                  </a:lnTo>
                  <a:lnTo>
                    <a:pt x="497586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57" name="Group 12">
            <a:extLst>
              <a:ext uri="{FF2B5EF4-FFF2-40B4-BE49-F238E27FC236}">
                <a16:creationId xmlns:a16="http://schemas.microsoft.com/office/drawing/2014/main" id="{FD982D5B-DFF7-6311-1EAA-9260579C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615237" y="4171926"/>
            <a:ext cx="2530836" cy="1660255"/>
            <a:chOff x="1" y="-5577"/>
            <a:chExt cx="5061671" cy="3320510"/>
          </a:xfrm>
          <a:solidFill>
            <a:schemeClr val="accent1"/>
          </a:solidFill>
        </p:grpSpPr>
        <p:grpSp>
          <p:nvGrpSpPr>
            <p:cNvPr id="58" name="Group 13">
              <a:extLst>
                <a:ext uri="{FF2B5EF4-FFF2-40B4-BE49-F238E27FC236}">
                  <a16:creationId xmlns:a16="http://schemas.microsoft.com/office/drawing/2014/main" id="{FE1DB540-2AA8-51F0-613B-78D8E76B2DE9}"/>
                </a:ext>
              </a:extLst>
            </p:cNvPr>
            <p:cNvGrpSpPr/>
            <p:nvPr/>
          </p:nvGrpSpPr>
          <p:grpSpPr>
            <a:xfrm rot="5400000">
              <a:off x="-1208199" y="1202629"/>
              <a:ext cx="3320504" cy="904104"/>
              <a:chOff x="-9690" y="-2"/>
              <a:chExt cx="5775495" cy="1572547"/>
            </a:xfrm>
            <a:grpFill/>
          </p:grpSpPr>
          <p:sp>
            <p:nvSpPr>
              <p:cNvPr id="61" name="Freeform 14">
                <a:extLst>
                  <a:ext uri="{FF2B5EF4-FFF2-40B4-BE49-F238E27FC236}">
                    <a16:creationId xmlns:a16="http://schemas.microsoft.com/office/drawing/2014/main" id="{DCDC04EE-39C6-670D-A0DC-98CE8E04A7BD}"/>
                  </a:ext>
                </a:extLst>
              </p:cNvPr>
              <p:cNvSpPr/>
              <p:nvPr/>
            </p:nvSpPr>
            <p:spPr>
              <a:xfrm>
                <a:off x="-9690" y="-2"/>
                <a:ext cx="5775495" cy="1572547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1572547">
                    <a:moveTo>
                      <a:pt x="5765800" y="0"/>
                    </a:moveTo>
                    <a:lnTo>
                      <a:pt x="5765800" y="1572547"/>
                    </a:lnTo>
                    <a:lnTo>
                      <a:pt x="2881630" y="584487"/>
                    </a:lnTo>
                    <a:lnTo>
                      <a:pt x="0" y="1572547"/>
                    </a:lnTo>
                    <a:lnTo>
                      <a:pt x="3810" y="410304"/>
                    </a:lnTo>
                    <a:lnTo>
                      <a:pt x="8890" y="174000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59" name="Group 15">
              <a:extLst>
                <a:ext uri="{FF2B5EF4-FFF2-40B4-BE49-F238E27FC236}">
                  <a16:creationId xmlns:a16="http://schemas.microsoft.com/office/drawing/2014/main" id="{FA93AF79-FD72-2B0C-CB64-5B50709C0F5F}"/>
                </a:ext>
              </a:extLst>
            </p:cNvPr>
            <p:cNvGrpSpPr/>
            <p:nvPr/>
          </p:nvGrpSpPr>
          <p:grpSpPr>
            <a:xfrm rot="-5400000">
              <a:off x="1224487" y="-522255"/>
              <a:ext cx="3320508" cy="4353863"/>
              <a:chOff x="-2" y="2"/>
              <a:chExt cx="4992625" cy="6546350"/>
            </a:xfrm>
            <a:grpFill/>
          </p:grpSpPr>
          <p:sp>
            <p:nvSpPr>
              <p:cNvPr id="60" name="Freeform 16">
                <a:extLst>
                  <a:ext uri="{FF2B5EF4-FFF2-40B4-BE49-F238E27FC236}">
                    <a16:creationId xmlns:a16="http://schemas.microsoft.com/office/drawing/2014/main" id="{B3E65B0B-218C-9913-E623-F496B8A0FF60}"/>
                  </a:ext>
                </a:extLst>
              </p:cNvPr>
              <p:cNvSpPr/>
              <p:nvPr/>
            </p:nvSpPr>
            <p:spPr>
              <a:xfrm>
                <a:off x="-2" y="2"/>
                <a:ext cx="4992625" cy="6546350"/>
              </a:xfrm>
              <a:custGeom>
                <a:avLst/>
                <a:gdLst/>
                <a:ahLst/>
                <a:cxnLst/>
                <a:rect l="l" t="t" r="r" b="b"/>
                <a:pathLst>
                  <a:path w="4975860" h="6546349">
                    <a:moveTo>
                      <a:pt x="4975860" y="0"/>
                    </a:moveTo>
                    <a:lnTo>
                      <a:pt x="4975860" y="5675130"/>
                    </a:lnTo>
                    <a:lnTo>
                      <a:pt x="2486660" y="6546349"/>
                    </a:lnTo>
                    <a:lnTo>
                      <a:pt x="0" y="5675130"/>
                    </a:lnTo>
                    <a:lnTo>
                      <a:pt x="1270" y="4933172"/>
                    </a:lnTo>
                    <a:lnTo>
                      <a:pt x="6350" y="1603127"/>
                    </a:lnTo>
                    <a:lnTo>
                      <a:pt x="0" y="0"/>
                    </a:lnTo>
                    <a:lnTo>
                      <a:pt x="497586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62" name="Group 18">
            <a:extLst>
              <a:ext uri="{FF2B5EF4-FFF2-40B4-BE49-F238E27FC236}">
                <a16:creationId xmlns:a16="http://schemas.microsoft.com/office/drawing/2014/main" id="{563C5B99-6D95-5006-581E-E4495B31A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6365849" y="4776031"/>
            <a:ext cx="1660252" cy="452052"/>
            <a:chOff x="0" y="0"/>
            <a:chExt cx="5765800" cy="1572547"/>
          </a:xfrm>
          <a:solidFill>
            <a:schemeClr val="accent2"/>
          </a:solidFill>
        </p:grpSpPr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21016451-7687-6F98-F2AE-1C973DD8E46E}"/>
                </a:ext>
              </a:extLst>
            </p:cNvPr>
            <p:cNvSpPr/>
            <p:nvPr/>
          </p:nvSpPr>
          <p:spPr>
            <a:xfrm>
              <a:off x="0" y="0"/>
              <a:ext cx="5765800" cy="1572547"/>
            </a:xfrm>
            <a:custGeom>
              <a:avLst/>
              <a:gdLst/>
              <a:ahLst/>
              <a:cxnLst/>
              <a:rect l="l" t="t" r="r" b="b"/>
              <a:pathLst>
                <a:path w="5765800" h="1572547">
                  <a:moveTo>
                    <a:pt x="5765800" y="0"/>
                  </a:moveTo>
                  <a:lnTo>
                    <a:pt x="5765800" y="1572547"/>
                  </a:lnTo>
                  <a:lnTo>
                    <a:pt x="2881630" y="584487"/>
                  </a:lnTo>
                  <a:lnTo>
                    <a:pt x="0" y="1572547"/>
                  </a:lnTo>
                  <a:lnTo>
                    <a:pt x="3810" y="410304"/>
                  </a:lnTo>
                  <a:lnTo>
                    <a:pt x="8890" y="174000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4" name="Group 20">
            <a:extLst>
              <a:ext uri="{FF2B5EF4-FFF2-40B4-BE49-F238E27FC236}">
                <a16:creationId xmlns:a16="http://schemas.microsoft.com/office/drawing/2014/main" id="{C5951F8D-B6B7-E538-1B6C-3D75428B3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7582192" y="3913589"/>
            <a:ext cx="1660253" cy="2176932"/>
            <a:chOff x="0" y="0"/>
            <a:chExt cx="4975860" cy="6546350"/>
          </a:xfrm>
          <a:solidFill>
            <a:schemeClr val="accent2"/>
          </a:solidFill>
        </p:grpSpPr>
        <p:sp>
          <p:nvSpPr>
            <p:cNvPr id="65" name="Freeform 21">
              <a:extLst>
                <a:ext uri="{FF2B5EF4-FFF2-40B4-BE49-F238E27FC236}">
                  <a16:creationId xmlns:a16="http://schemas.microsoft.com/office/drawing/2014/main" id="{B1D7E00A-B8CB-0E25-82CB-705F35BB80E9}"/>
                </a:ext>
              </a:extLst>
            </p:cNvPr>
            <p:cNvSpPr/>
            <p:nvPr/>
          </p:nvSpPr>
          <p:spPr>
            <a:xfrm>
              <a:off x="0" y="0"/>
              <a:ext cx="4975860" cy="6546349"/>
            </a:xfrm>
            <a:custGeom>
              <a:avLst/>
              <a:gdLst/>
              <a:ahLst/>
              <a:cxnLst/>
              <a:rect l="l" t="t" r="r" b="b"/>
              <a:pathLst>
                <a:path w="4975860" h="6546349">
                  <a:moveTo>
                    <a:pt x="4975860" y="0"/>
                  </a:moveTo>
                  <a:lnTo>
                    <a:pt x="4975860" y="5675130"/>
                  </a:lnTo>
                  <a:lnTo>
                    <a:pt x="2486660" y="6546349"/>
                  </a:lnTo>
                  <a:lnTo>
                    <a:pt x="0" y="5675130"/>
                  </a:lnTo>
                  <a:lnTo>
                    <a:pt x="1270" y="4933172"/>
                  </a:lnTo>
                  <a:lnTo>
                    <a:pt x="6350" y="1603127"/>
                  </a:lnTo>
                  <a:lnTo>
                    <a:pt x="0" y="0"/>
                  </a:lnTo>
                  <a:lnTo>
                    <a:pt x="497586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7042306-2822-86F3-45E9-E310A9BBF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29230" y="4174714"/>
            <a:ext cx="2530836" cy="1660255"/>
            <a:chOff x="9329230" y="4174714"/>
            <a:chExt cx="2530836" cy="1660255"/>
          </a:xfrm>
        </p:grpSpPr>
        <p:grpSp>
          <p:nvGrpSpPr>
            <p:cNvPr id="67" name="Group 23">
              <a:extLst>
                <a:ext uri="{FF2B5EF4-FFF2-40B4-BE49-F238E27FC236}">
                  <a16:creationId xmlns:a16="http://schemas.microsoft.com/office/drawing/2014/main" id="{0A52D70B-A510-9E47-8F52-F93EF8DE08C1}"/>
                </a:ext>
              </a:extLst>
            </p:cNvPr>
            <p:cNvGrpSpPr/>
            <p:nvPr/>
          </p:nvGrpSpPr>
          <p:grpSpPr>
            <a:xfrm rot="5400000">
              <a:off x="8725129" y="4778817"/>
              <a:ext cx="1660253" cy="452052"/>
              <a:chOff x="0" y="0"/>
              <a:chExt cx="5765800" cy="1572547"/>
            </a:xfrm>
            <a:solidFill>
              <a:schemeClr val="accent3"/>
            </a:solidFill>
          </p:grpSpPr>
          <p:sp>
            <p:nvSpPr>
              <p:cNvPr id="70" name="Freeform 24">
                <a:extLst>
                  <a:ext uri="{FF2B5EF4-FFF2-40B4-BE49-F238E27FC236}">
                    <a16:creationId xmlns:a16="http://schemas.microsoft.com/office/drawing/2014/main" id="{2E35470E-AB47-B6F8-0584-D21D879C3A08}"/>
                  </a:ext>
                </a:extLst>
              </p:cNvPr>
              <p:cNvSpPr/>
              <p:nvPr/>
            </p:nvSpPr>
            <p:spPr>
              <a:xfrm>
                <a:off x="0" y="0"/>
                <a:ext cx="5765800" cy="1572547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1572547">
                    <a:moveTo>
                      <a:pt x="5765800" y="0"/>
                    </a:moveTo>
                    <a:lnTo>
                      <a:pt x="5765800" y="1572547"/>
                    </a:lnTo>
                    <a:lnTo>
                      <a:pt x="2881630" y="584487"/>
                    </a:lnTo>
                    <a:lnTo>
                      <a:pt x="0" y="1572547"/>
                    </a:lnTo>
                    <a:lnTo>
                      <a:pt x="3810" y="410304"/>
                    </a:lnTo>
                    <a:lnTo>
                      <a:pt x="8890" y="174000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8" name="Group 25">
              <a:extLst>
                <a:ext uri="{FF2B5EF4-FFF2-40B4-BE49-F238E27FC236}">
                  <a16:creationId xmlns:a16="http://schemas.microsoft.com/office/drawing/2014/main" id="{68558C53-123A-0C77-ACB0-7645D9E96A9B}"/>
                </a:ext>
              </a:extLst>
            </p:cNvPr>
            <p:cNvGrpSpPr/>
            <p:nvPr/>
          </p:nvGrpSpPr>
          <p:grpSpPr>
            <a:xfrm rot="16200000">
              <a:off x="9941473" y="3916375"/>
              <a:ext cx="1660253" cy="2176932"/>
              <a:chOff x="0" y="0"/>
              <a:chExt cx="4975860" cy="6546350"/>
            </a:xfrm>
            <a:solidFill>
              <a:schemeClr val="accent3"/>
            </a:solidFill>
          </p:grpSpPr>
          <p:sp>
            <p:nvSpPr>
              <p:cNvPr id="69" name="Freeform 26">
                <a:extLst>
                  <a:ext uri="{FF2B5EF4-FFF2-40B4-BE49-F238E27FC236}">
                    <a16:creationId xmlns:a16="http://schemas.microsoft.com/office/drawing/2014/main" id="{02E51890-572C-86ED-3FE0-A9A713FB3E62}"/>
                  </a:ext>
                </a:extLst>
              </p:cNvPr>
              <p:cNvSpPr/>
              <p:nvPr/>
            </p:nvSpPr>
            <p:spPr>
              <a:xfrm>
                <a:off x="0" y="0"/>
                <a:ext cx="4975860" cy="6546349"/>
              </a:xfrm>
              <a:custGeom>
                <a:avLst/>
                <a:gdLst/>
                <a:ahLst/>
                <a:cxnLst/>
                <a:rect l="l" t="t" r="r" b="b"/>
                <a:pathLst>
                  <a:path w="4975860" h="6546349">
                    <a:moveTo>
                      <a:pt x="4975860" y="0"/>
                    </a:moveTo>
                    <a:lnTo>
                      <a:pt x="4975860" y="5675130"/>
                    </a:lnTo>
                    <a:lnTo>
                      <a:pt x="2486660" y="6546349"/>
                    </a:lnTo>
                    <a:lnTo>
                      <a:pt x="0" y="5675130"/>
                    </a:lnTo>
                    <a:lnTo>
                      <a:pt x="1270" y="4933172"/>
                    </a:lnTo>
                    <a:lnTo>
                      <a:pt x="6350" y="1603127"/>
                    </a:lnTo>
                    <a:lnTo>
                      <a:pt x="0" y="0"/>
                    </a:lnTo>
                    <a:lnTo>
                      <a:pt x="497586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71" name="Group 27">
            <a:extLst>
              <a:ext uri="{FF2B5EF4-FFF2-40B4-BE49-F238E27FC236}">
                <a16:creationId xmlns:a16="http://schemas.microsoft.com/office/drawing/2014/main" id="{247DF10E-9C9B-81D9-75DC-7167D9C58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1116038" y="4756218"/>
            <a:ext cx="1657465" cy="494461"/>
            <a:chOff x="0" y="0"/>
            <a:chExt cx="5765800" cy="1720075"/>
          </a:xfrm>
          <a:solidFill>
            <a:schemeClr val="accent5"/>
          </a:solidFill>
        </p:grpSpPr>
        <p:sp>
          <p:nvSpPr>
            <p:cNvPr id="72" name="Freeform 28">
              <a:extLst>
                <a:ext uri="{FF2B5EF4-FFF2-40B4-BE49-F238E27FC236}">
                  <a16:creationId xmlns:a16="http://schemas.microsoft.com/office/drawing/2014/main" id="{3F64CD44-5035-5223-35D2-CC3E0DDF84E6}"/>
                </a:ext>
              </a:extLst>
            </p:cNvPr>
            <p:cNvSpPr/>
            <p:nvPr/>
          </p:nvSpPr>
          <p:spPr>
            <a:xfrm>
              <a:off x="0" y="0"/>
              <a:ext cx="5765800" cy="1720075"/>
            </a:xfrm>
            <a:custGeom>
              <a:avLst/>
              <a:gdLst/>
              <a:ahLst/>
              <a:cxnLst/>
              <a:rect l="l" t="t" r="r" b="b"/>
              <a:pathLst>
                <a:path w="5765800" h="1720075">
                  <a:moveTo>
                    <a:pt x="5765800" y="0"/>
                  </a:moveTo>
                  <a:lnTo>
                    <a:pt x="5765800" y="1720075"/>
                  </a:lnTo>
                  <a:lnTo>
                    <a:pt x="2881630" y="732015"/>
                  </a:lnTo>
                  <a:lnTo>
                    <a:pt x="0" y="1720075"/>
                  </a:lnTo>
                  <a:lnTo>
                    <a:pt x="3810" y="529444"/>
                  </a:lnTo>
                  <a:lnTo>
                    <a:pt x="8890" y="193765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sp>
        <p:nvSpPr>
          <p:cNvPr id="111" name="Picture Placeholder 110">
            <a:extLst>
              <a:ext uri="{FF2B5EF4-FFF2-40B4-BE49-F238E27FC236}">
                <a16:creationId xmlns:a16="http://schemas.microsoft.com/office/drawing/2014/main" id="{3ED710F5-B1C4-F73F-6F5F-7D1C5D929A2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52304" y="2947599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5" name="Text Placeholder 104">
            <a:extLst>
              <a:ext uri="{FF2B5EF4-FFF2-40B4-BE49-F238E27FC236}">
                <a16:creationId xmlns:a16="http://schemas.microsoft.com/office/drawing/2014/main" id="{622AD1FC-AD33-7FCF-77B0-8292C4ACA2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9092" y="4418136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2" name="Picture Placeholder 110">
            <a:extLst>
              <a:ext uri="{FF2B5EF4-FFF2-40B4-BE49-F238E27FC236}">
                <a16:creationId xmlns:a16="http://schemas.microsoft.com/office/drawing/2014/main" id="{DBDEDB67-421D-A090-D075-EE340340FA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30460" y="2946277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6" name="Text Placeholder 104">
            <a:extLst>
              <a:ext uri="{FF2B5EF4-FFF2-40B4-BE49-F238E27FC236}">
                <a16:creationId xmlns:a16="http://schemas.microsoft.com/office/drawing/2014/main" id="{FA5AA79E-7C65-6C22-99A4-9C8778E6CBE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61378" y="4418136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3" name="Picture Placeholder 110">
            <a:extLst>
              <a:ext uri="{FF2B5EF4-FFF2-40B4-BE49-F238E27FC236}">
                <a16:creationId xmlns:a16="http://schemas.microsoft.com/office/drawing/2014/main" id="{DF32ACE6-C8EA-41CD-66DD-3711816983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564717" y="2946277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7" name="Text Placeholder 104">
            <a:extLst>
              <a:ext uri="{FF2B5EF4-FFF2-40B4-BE49-F238E27FC236}">
                <a16:creationId xmlns:a16="http://schemas.microsoft.com/office/drawing/2014/main" id="{16A4C213-4576-3280-1480-E83AA1D59C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16089" y="4406670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4" name="Picture Placeholder 110">
            <a:extLst>
              <a:ext uri="{FF2B5EF4-FFF2-40B4-BE49-F238E27FC236}">
                <a16:creationId xmlns:a16="http://schemas.microsoft.com/office/drawing/2014/main" id="{BEBA766C-CFD0-137A-36E8-CDEC655AA2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19898" y="2946277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8" name="Text Placeholder 104">
            <a:extLst>
              <a:ext uri="{FF2B5EF4-FFF2-40B4-BE49-F238E27FC236}">
                <a16:creationId xmlns:a16="http://schemas.microsoft.com/office/drawing/2014/main" id="{3C731267-8C78-7D63-D8A3-317CF06548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62573" y="4406669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5" name="Picture Placeholder 110">
            <a:extLst>
              <a:ext uri="{FF2B5EF4-FFF2-40B4-BE49-F238E27FC236}">
                <a16:creationId xmlns:a16="http://schemas.microsoft.com/office/drawing/2014/main" id="{6707740D-BD25-313F-166E-43159CBA9A6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279179" y="2946277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9" name="Text Placeholder 104">
            <a:extLst>
              <a:ext uri="{FF2B5EF4-FFF2-40B4-BE49-F238E27FC236}">
                <a16:creationId xmlns:a16="http://schemas.microsoft.com/office/drawing/2014/main" id="{533925A0-8520-9EB1-99A6-6381B7270E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30081" y="4418136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04026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Graphic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2D7E59A-98D7-43C7-C3EC-64FFDF735E4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1752600"/>
            <a:ext cx="12192000" cy="2062163"/>
          </a:xfrm>
          <a:solidFill>
            <a:schemeClr val="accent4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D22D4DC7-F316-549E-9A61-EA58DB87612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17796" y="2318271"/>
            <a:ext cx="2523068" cy="3826933"/>
          </a:xfrm>
          <a:solidFill>
            <a:schemeClr val="accent3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41BDF911-D07F-5E4F-A177-98650C4344F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54895" y="2318272"/>
            <a:ext cx="2523068" cy="3826933"/>
          </a:xfrm>
          <a:solidFill>
            <a:schemeClr val="accent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73DAC4BA-FA0A-66DE-81DF-42A6A493178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10112" y="2318273"/>
            <a:ext cx="2523068" cy="3826933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8BBD8C6-77E8-A6F4-C808-CC9C135B30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1136" y="2318273"/>
            <a:ext cx="2523068" cy="3826933"/>
          </a:xfrm>
          <a:solidFill>
            <a:schemeClr val="accent6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8">
            <a:extLst>
              <a:ext uri="{FF2B5EF4-FFF2-40B4-BE49-F238E27FC236}">
                <a16:creationId xmlns:a16="http://schemas.microsoft.com/office/drawing/2014/main" id="{DF1B1067-4529-5574-E5DF-38002AC209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89777" y="2668223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4" name="Text Placeholder 90">
            <a:extLst>
              <a:ext uri="{FF2B5EF4-FFF2-40B4-BE49-F238E27FC236}">
                <a16:creationId xmlns:a16="http://schemas.microsoft.com/office/drawing/2014/main" id="{D54DBDAA-A7CE-1838-48FF-E753AC0E17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89777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  <p:sp>
        <p:nvSpPr>
          <p:cNvPr id="15" name="Text Placeholder 90">
            <a:extLst>
              <a:ext uri="{FF2B5EF4-FFF2-40B4-BE49-F238E27FC236}">
                <a16:creationId xmlns:a16="http://schemas.microsoft.com/office/drawing/2014/main" id="{26B15FA7-0BBD-ADDE-65FD-128B690F1C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1325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  <p:sp>
        <p:nvSpPr>
          <p:cNvPr id="16" name="Text Placeholder 88">
            <a:extLst>
              <a:ext uri="{FF2B5EF4-FFF2-40B4-BE49-F238E27FC236}">
                <a16:creationId xmlns:a16="http://schemas.microsoft.com/office/drawing/2014/main" id="{71BA1336-A4AB-7490-5B61-1AFB2C303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41325" y="2668223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7" name="Text Placeholder 88">
            <a:extLst>
              <a:ext uri="{FF2B5EF4-FFF2-40B4-BE49-F238E27FC236}">
                <a16:creationId xmlns:a16="http://schemas.microsoft.com/office/drawing/2014/main" id="{FA8CD1E8-979D-EDC7-0A80-045D1C440C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97459" y="2668223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8" name="Text Placeholder 90">
            <a:extLst>
              <a:ext uri="{FF2B5EF4-FFF2-40B4-BE49-F238E27FC236}">
                <a16:creationId xmlns:a16="http://schemas.microsoft.com/office/drawing/2014/main" id="{82B346B8-CC31-4272-EC01-656317636B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97459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  <p:sp>
        <p:nvSpPr>
          <p:cNvPr id="12" name="Text Placeholder 88">
            <a:extLst>
              <a:ext uri="{FF2B5EF4-FFF2-40B4-BE49-F238E27FC236}">
                <a16:creationId xmlns:a16="http://schemas.microsoft.com/office/drawing/2014/main" id="{46C001C6-8C71-5635-93B5-DB6744AB89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0801" y="2663022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1" name="Text Placeholder 90">
            <a:extLst>
              <a:ext uri="{FF2B5EF4-FFF2-40B4-BE49-F238E27FC236}">
                <a16:creationId xmlns:a16="http://schemas.microsoft.com/office/drawing/2014/main" id="{ACB32C0D-D453-BFBB-FC64-1952D383C49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30801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3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aphic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5C7AE-4B2F-44BD-FFE5-9AF01E76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0A00425E-D26D-175F-F3B4-63D0B991A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0" y="2971800"/>
            <a:ext cx="12192000" cy="3886200"/>
          </a:xfrm>
          <a:solidFill>
            <a:schemeClr val="tx2"/>
          </a:solidFill>
          <a:ln>
            <a:noFill/>
          </a:ln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0C7CBBBF-3B5E-2663-6E88-FC981B449A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72970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A8C7583A-9E92-30A2-5B28-568A8EA566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040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C2FC625-7AF1-BF2C-F2DF-E44D751DFB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040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4E21394F-496F-2E40-986D-1D0650EF9AE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99065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5ED737C9-00FB-1B23-FD27-F12B4C4828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79922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F4AEC1AA-428D-344A-12F6-50EC3DD338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79922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:a16="http://schemas.microsoft.com/office/drawing/2014/main" id="{5FD31756-D907-6CBA-D3D7-8C4FF3ED194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02224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B10B3E38-AF9D-8E2E-D88E-13D509FB74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05804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0350ED60-39AF-6A6F-F0EC-2DE9E7B97B9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05804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A45B40B8-9A94-CD82-D26A-3BD3686830A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802927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9C2123CC-D827-9124-0DA1-0D81C3107E7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82303" y="352484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7F093C79-EA34-1B19-6723-F26E610E0EE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82303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7" name="Text Placeholder 24">
            <a:extLst>
              <a:ext uri="{FF2B5EF4-FFF2-40B4-BE49-F238E27FC236}">
                <a16:creationId xmlns:a16="http://schemas.microsoft.com/office/drawing/2014/main" id="{354CCF1F-74CB-7E32-FFF8-49AC192729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024097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17F93C5F-CB31-07A9-3FD0-AB562F9BA4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03473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A3CC523-A670-EC9D-0335-E3C010A596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03473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2797282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aphic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2F0CB-F3B9-4284-B968-6B86F6DDF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00D3A596-89E7-D65E-7648-3C9FB2F968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53000" y="2854783"/>
            <a:ext cx="2286000" cy="2286000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2294E601-F3DB-9EA1-D76B-0C2DEEAB26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1656025" y="2171613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C13DFD6C-A77C-EAA0-0694-8D4ECC5E5B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2184313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77B038-BA49-D4AB-42FC-5662D018BFCD}"/>
              </a:ext>
            </a:extLst>
          </p:cNvPr>
          <p:cNvSpPr txBox="1"/>
          <p:nvPr userDrawn="1"/>
        </p:nvSpPr>
        <p:spPr>
          <a:xfrm>
            <a:off x="1656025" y="3310014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7" name="TextBox 11">
            <a:extLst>
              <a:ext uri="{FF2B5EF4-FFF2-40B4-BE49-F238E27FC236}">
                <a16:creationId xmlns:a16="http://schemas.microsoft.com/office/drawing/2014/main" id="{FA60107F-18D1-B4AA-9E68-6AB18F8AF6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3310014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5FEA2E0A-7687-CE96-A381-03EB94B3FBF0}"/>
              </a:ext>
            </a:extLst>
          </p:cNvPr>
          <p:cNvSpPr txBox="1"/>
          <p:nvPr userDrawn="1"/>
        </p:nvSpPr>
        <p:spPr>
          <a:xfrm>
            <a:off x="1656025" y="4448416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9" name="TextBox 12">
            <a:extLst>
              <a:ext uri="{FF2B5EF4-FFF2-40B4-BE49-F238E27FC236}">
                <a16:creationId xmlns:a16="http://schemas.microsoft.com/office/drawing/2014/main" id="{A6887BAD-655D-1067-D931-BD62936400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4448416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40" name="TextBox 37">
            <a:extLst>
              <a:ext uri="{FF2B5EF4-FFF2-40B4-BE49-F238E27FC236}">
                <a16:creationId xmlns:a16="http://schemas.microsoft.com/office/drawing/2014/main" id="{AF765DAE-715E-E77C-2FC4-6CA283EDF129}"/>
              </a:ext>
            </a:extLst>
          </p:cNvPr>
          <p:cNvSpPr txBox="1"/>
          <p:nvPr userDrawn="1"/>
        </p:nvSpPr>
        <p:spPr>
          <a:xfrm>
            <a:off x="1656025" y="5561418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6FF6C37F-6280-E75E-5CC9-5D149C09D9C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5574118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grpSp>
        <p:nvGrpSpPr>
          <p:cNvPr id="54" name="Group 50">
            <a:extLst>
              <a:ext uri="{FF2B5EF4-FFF2-40B4-BE49-F238E27FC236}">
                <a16:creationId xmlns:a16="http://schemas.microsoft.com/office/drawing/2014/main" id="{62678FBC-DD52-40EA-1085-D201870CE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270385" y="2322901"/>
            <a:ext cx="3650991" cy="3403830"/>
            <a:chOff x="-3366" y="16826"/>
            <a:chExt cx="7301981" cy="6807660"/>
          </a:xfrm>
        </p:grpSpPr>
        <p:sp>
          <p:nvSpPr>
            <p:cNvPr id="55" name="AutoShape 51">
              <a:extLst>
                <a:ext uri="{FF2B5EF4-FFF2-40B4-BE49-F238E27FC236}">
                  <a16:creationId xmlns:a16="http://schemas.microsoft.com/office/drawing/2014/main" id="{A667E7EA-D125-C731-54AA-E858C3FC1D54}"/>
                </a:ext>
              </a:extLst>
            </p:cNvPr>
            <p:cNvSpPr/>
            <p:nvPr/>
          </p:nvSpPr>
          <p:spPr>
            <a:xfrm>
              <a:off x="0" y="3366590"/>
              <a:ext cx="7278623" cy="486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56" name="AutoShape 52">
              <a:extLst>
                <a:ext uri="{FF2B5EF4-FFF2-40B4-BE49-F238E27FC236}">
                  <a16:creationId xmlns:a16="http://schemas.microsoft.com/office/drawing/2014/main" id="{57970FC3-3688-DEE6-BF6C-41BB5A5EFCF7}"/>
                </a:ext>
              </a:extLst>
            </p:cNvPr>
            <p:cNvSpPr/>
            <p:nvPr/>
          </p:nvSpPr>
          <p:spPr>
            <a:xfrm rot="16200000">
              <a:off x="3872739" y="3398610"/>
              <a:ext cx="6803136" cy="486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57" name="AutoShape 53">
              <a:extLst>
                <a:ext uri="{FF2B5EF4-FFF2-40B4-BE49-F238E27FC236}">
                  <a16:creationId xmlns:a16="http://schemas.microsoft.com/office/drawing/2014/main" id="{C42C21DE-418A-DC52-A107-7231E0CD82EC}"/>
                </a:ext>
              </a:extLst>
            </p:cNvPr>
            <p:cNvSpPr/>
            <p:nvPr/>
          </p:nvSpPr>
          <p:spPr>
            <a:xfrm rot="16200000">
              <a:off x="-3379764" y="3393224"/>
              <a:ext cx="6807660" cy="548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3F64C12-D396-D625-2283-8E4F510BB6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0522" y="2041061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6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AB9C6FFB-EC82-8563-DC91-03DDF79BFB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0522" y="3161215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CF5DFFCC-2759-1E2B-18A8-23DEB4A340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0522" y="4299617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39E8A532-9D8C-9211-2D12-EF48FBD246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40522" y="5420761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85F52DAF-7F16-D94A-39A1-D37909E8D97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1132" y="2045822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AE7D24ED-3A44-6E0E-7CB1-687BD460F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31129" y="3166762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6" name="Text Placeholder 59">
            <a:extLst>
              <a:ext uri="{FF2B5EF4-FFF2-40B4-BE49-F238E27FC236}">
                <a16:creationId xmlns:a16="http://schemas.microsoft.com/office/drawing/2014/main" id="{FD60CE0C-8A84-2D8A-19A7-573E9D2094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31130" y="4302513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7" name="Text Placeholder 59">
            <a:extLst>
              <a:ext uri="{FF2B5EF4-FFF2-40B4-BE49-F238E27FC236}">
                <a16:creationId xmlns:a16="http://schemas.microsoft.com/office/drawing/2014/main" id="{277032AA-EC63-6BD5-43BB-BD8D6AB6EE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31128" y="5420761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6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grpSp>
        <p:nvGrpSpPr>
          <p:cNvPr id="51" name="Group 47">
            <a:extLst>
              <a:ext uri="{FF2B5EF4-FFF2-40B4-BE49-F238E27FC236}">
                <a16:creationId xmlns:a16="http://schemas.microsoft.com/office/drawing/2014/main" id="{C2321A43-1802-5841-C800-0096FAB90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97569" y="2257142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D25A3F9C-483D-E3EC-6916-FD72F75E0ABC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415D278C-3F39-0D4E-6CBC-716A0A66FC74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48" name="Group 44">
            <a:extLst>
              <a:ext uri="{FF2B5EF4-FFF2-40B4-BE49-F238E27FC236}">
                <a16:creationId xmlns:a16="http://schemas.microsoft.com/office/drawing/2014/main" id="{637E9069-5F7B-6D82-E070-C3C2F501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97569" y="3395543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4F62B046-AA42-85C4-E8D8-48A488F90DB5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38FC104A-2905-8873-7F76-607755D2F8C0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45" name="Group 41">
            <a:extLst>
              <a:ext uri="{FF2B5EF4-FFF2-40B4-BE49-F238E27FC236}">
                <a16:creationId xmlns:a16="http://schemas.microsoft.com/office/drawing/2014/main" id="{CB415109-DFB9-DF7B-E23B-715CC2FA4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85415" y="4533945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7D1273A2-2DBF-8151-9C8D-345F85433AAD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C94407B9-5C12-7FF0-EA86-337944BC8D63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42" name="Group 38">
            <a:extLst>
              <a:ext uri="{FF2B5EF4-FFF2-40B4-BE49-F238E27FC236}">
                <a16:creationId xmlns:a16="http://schemas.microsoft.com/office/drawing/2014/main" id="{2118AA3F-C456-1952-DFE6-062EADB79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97569" y="5646947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9D05062A-BCD7-6BD0-C1B9-5B9494450AE1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2414143F-7FC4-1D4C-C52D-94CC4B757E03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443C022E-4D88-6510-8980-051ACE0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7068" y="2255641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529D1C3-210A-8D7D-2F62-B253E34461BA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9A79BA6-B0FC-ACC2-DCD1-95948781D606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F80B96EC-ACDE-481C-48EB-691A6B456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09222" y="3381342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30A0FCA-3EC3-59A6-A9E4-3B746C17C896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5BF096-C9AD-1C30-C2BA-D1495C6B2D39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9DBE0C7D-5AC2-CE43-4730-637A76010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7068" y="4519744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D5C61B8-E42C-DC04-81D6-66A621D15B2C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0CF4222-DC97-A47C-89F8-E3EE137B3887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527E35CF-BFC7-BA31-D97C-3025B75C8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7068" y="5645446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DEF786D7-8AA6-3B34-41D2-90736443EA1C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364B3B34-05E6-56EF-07DF-1C0B5FCB82F1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196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aphic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7DA2-ABEC-6CCD-C5FA-956CF079A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AutoShape 6">
            <a:extLst>
              <a:ext uri="{FF2B5EF4-FFF2-40B4-BE49-F238E27FC236}">
                <a16:creationId xmlns:a16="http://schemas.microsoft.com/office/drawing/2014/main" id="{BFDF1C60-0299-DD6A-316A-DBCADCB55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0197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5" name="AutoShape 6">
            <a:extLst>
              <a:ext uri="{FF2B5EF4-FFF2-40B4-BE49-F238E27FC236}">
                <a16:creationId xmlns:a16="http://schemas.microsoft.com/office/drawing/2014/main" id="{2A811C98-C553-78E1-04EB-F860B45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76349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6" name="AutoShape 6">
            <a:extLst>
              <a:ext uri="{FF2B5EF4-FFF2-40B4-BE49-F238E27FC236}">
                <a16:creationId xmlns:a16="http://schemas.microsoft.com/office/drawing/2014/main" id="{31D0C0EF-B363-4EB8-0CD6-CA6BDF6EB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18164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7" name="AutoShape 6">
            <a:extLst>
              <a:ext uri="{FF2B5EF4-FFF2-40B4-BE49-F238E27FC236}">
                <a16:creationId xmlns:a16="http://schemas.microsoft.com/office/drawing/2014/main" id="{092C81E7-FECC-7BC6-7FCC-01C37DD92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7747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4" name="Text Placeholder 32">
            <a:extLst>
              <a:ext uri="{FF2B5EF4-FFF2-40B4-BE49-F238E27FC236}">
                <a16:creationId xmlns:a16="http://schemas.microsoft.com/office/drawing/2014/main" id="{DD9F0415-1DE9-9820-84B6-DD5173298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59234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2">
            <a:extLst>
              <a:ext uri="{FF2B5EF4-FFF2-40B4-BE49-F238E27FC236}">
                <a16:creationId xmlns:a16="http://schemas.microsoft.com/office/drawing/2014/main" id="{0F775208-BA4B-C793-AB25-ECBA29C86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18909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6DFC0C5A-91AA-CFFE-5DD0-C2BFEE6FD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76352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2356531D-4145-5AE5-68B8-D50B1E625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197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CE5D91C-F522-ADD4-6499-1BF05E20D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675" y="2680905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6600CF10-B495-2D75-DC9D-DAE739E447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1380" y="4240066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E68C9479-25CC-062E-BDC5-D9AD3CB05F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02076" y="2680905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6D876174-85EC-BFC6-4B29-44E1E9E88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97532" y="4248612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6C9BF138-F4CB-34C9-9F5D-F15533C35E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6662" y="2680905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B60CE043-5D3F-9328-EA17-BF853D3D65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56709" y="4248612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19B6CD16-7A02-508C-01D4-7D74E99E98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94876" y="2680904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4EAFF907-2024-D3DA-F5BD-5DE77222B4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94923" y="4248612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</p:spTree>
    <p:extLst>
      <p:ext uri="{BB962C8B-B14F-4D97-AF65-F5344CB8AC3E}">
        <p14:creationId xmlns:p14="http://schemas.microsoft.com/office/powerpoint/2010/main" val="1144665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80E3-99B2-46AE-8D55-1413516F1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C196-7817-400B-B24C-127BD366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173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87425"/>
            <a:ext cx="3932237" cy="4873624"/>
          </a:xfrm>
        </p:spPr>
        <p:txBody>
          <a:bodyPr anchor="ctr">
            <a:no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23B70-84BB-473A-88FC-A9927B0AD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ptos" panose="020B0004020202020204" pitchFamily="34" charset="0"/>
              </a:defRPr>
            </a:lvl1pPr>
            <a:lvl2pPr>
              <a:defRPr sz="28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000">
                <a:latin typeface="Aptos" panose="020B0004020202020204" pitchFamily="34" charset="0"/>
              </a:defRPr>
            </a:lvl4pPr>
            <a:lvl5pPr>
              <a:defRPr sz="2000">
                <a:latin typeface="Aptos" panose="020B00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1225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345B898-4F41-E3BC-F965-9067982D45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66396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Image with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AEE97C9-1726-243B-58F6-E79C27B904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0387" y="0"/>
            <a:ext cx="7181613" cy="68580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280843-A3A2-A954-80A0-1A5B6F9B4F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9" y="2962279"/>
            <a:ext cx="3805598" cy="31432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7394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uble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ACCF-11D1-43F2-BC0D-BD057A26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9662" y="602673"/>
            <a:ext cx="6179209" cy="198495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4DE74F6-226F-7085-E866-EED17AE8F3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69662" y="2961167"/>
            <a:ext cx="6179208" cy="32157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1E97F38-A885-5D78-0A3B-55FDD49BB1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17" y="0"/>
            <a:ext cx="4826957" cy="2774267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1D12D8CE-5C0C-95B8-503E-182E9D4845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7" y="3005404"/>
            <a:ext cx="4826957" cy="385259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87527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uble 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590411"/>
            <a:ext cx="4153757" cy="200677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C62221-4142-E5CC-4EBC-76775C3945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83188" y="4590412"/>
            <a:ext cx="6304539" cy="2006770"/>
          </a:xfr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785423-D8B7-FDBA-169A-780219FC7D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197" y="536942"/>
            <a:ext cx="4153757" cy="39003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E1C9F7-9468-C10F-737F-69C5BDD02C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83187" y="536942"/>
            <a:ext cx="6304539" cy="390033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31955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ipl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ACCF-11D1-43F2-BC0D-BD057A26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9661" y="602673"/>
            <a:ext cx="6179207" cy="198495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92481822-DAA2-4398-7E4F-5E88106419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69662" y="2961167"/>
            <a:ext cx="6179208" cy="32157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9A2ED9-F4F4-9528-E33B-EEF539390B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4187091" cy="215528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6A308E7-F622-B700-D82D-BB00101613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42320"/>
            <a:ext cx="4187091" cy="216432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561ED6F-87BF-8ACB-1C53-05BE3D6D51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694238"/>
            <a:ext cx="4187091" cy="215528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005952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D36E-A6F7-4D8A-9345-DF0D974A7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0060D-EAB3-4B28-9FC5-48F501150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411F8-66B9-44F9-9B05-083507997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7046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91EEB-89AA-4454-8036-7B3103705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30EF1-03E8-4FE2-B82D-FF1FC58EA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580AA-506A-4DD4-A139-85C501E3E0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9BCD2-99E4-43C9-B547-2EE3777E8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B3D22-CBEC-4D83-8C9F-3F7C310938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804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2612E491-204A-D8D8-7211-B7B94B4CB82A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298054"/>
            <a:ext cx="10515600" cy="3334395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467635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with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CFE7A6ED-8968-4D88-8BED-26FC0335116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5857259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with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084" y="620392"/>
            <a:ext cx="3337716" cy="5504688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F45B0FB8-7202-7BA7-83BB-860EEBA12C5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38200" y="619887"/>
            <a:ext cx="6630174" cy="5504687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2893786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with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927" y="619887"/>
            <a:ext cx="3337716" cy="5504688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F45B0FB8-7202-7BA7-83BB-860EEBA12C5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720899" y="619887"/>
            <a:ext cx="6630174" cy="5504687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5549255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87175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4BB34-27EC-4541-9A91-8C411188A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fld id="{4F415076-7713-4626-B3ED-2D5C513D0B12}" type="datetime1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24D303-DAB3-4B74-AE52-B12EA9CC5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0BE41-A9D5-425D-B754-E98E73D4B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fld id="{9E479467-D475-44BA-A6A1-CAD0337F3F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BF0E41D-206D-AA3B-3D42-0B56D560B53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541872" y="3010033"/>
            <a:ext cx="5808751" cy="1273828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/>
              <a:t>Job Title and Contact Info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6E0A2BF-CA42-D61E-5D47-AC10AB635A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1873" y="2531165"/>
            <a:ext cx="5808750" cy="472242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/>
              <a:t>First and Last Name</a:t>
            </a:r>
          </a:p>
        </p:txBody>
      </p:sp>
      <p:pic>
        <p:nvPicPr>
          <p:cNvPr id="7" name="Picture 6" descr="Oregon Department of Administrative Services logo">
            <a:extLst>
              <a:ext uri="{FF2B5EF4-FFF2-40B4-BE49-F238E27FC236}">
                <a16:creationId xmlns:a16="http://schemas.microsoft.com/office/drawing/2014/main" id="{A4445B30-5663-1A44-A72C-CE65FA2DFB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6303" y="2704864"/>
            <a:ext cx="1565028" cy="168501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D27F74-D72F-8614-8C3B-FA17F2561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181601" y="2373113"/>
            <a:ext cx="0" cy="211177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2FD48F7-D77E-BDB6-FF58-CCFBB4F46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853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B153F3-9C64-413E-A391-7B55408D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F689B-B2E0-4A62-9C31-FF484B5C7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FAA84-EDDB-42FD-9C9F-8A45EF7016B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4DBD35F8-F3A2-413A-AA78-3131A686CB68}" type="datetime1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632E7-F592-4A2F-9EF9-487F2BB15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2587-F954-4D4C-AAC8-AE5917132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9E479467-D475-44BA-A6A1-CAD0337F3F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04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6" r:id="rId2"/>
    <p:sldLayoutId id="2147483673" r:id="rId3"/>
    <p:sldLayoutId id="2147483680" r:id="rId4"/>
    <p:sldLayoutId id="2147483724" r:id="rId5"/>
    <p:sldLayoutId id="2147483731" r:id="rId6"/>
    <p:sldLayoutId id="2147483726" r:id="rId7"/>
    <p:sldLayoutId id="2147483729" r:id="rId8"/>
    <p:sldLayoutId id="2147483730" r:id="rId9"/>
    <p:sldLayoutId id="2147483732" r:id="rId10"/>
    <p:sldLayoutId id="2147483733" r:id="rId11"/>
    <p:sldLayoutId id="2147483734" r:id="rId12"/>
    <p:sldLayoutId id="2147483671" r:id="rId13"/>
    <p:sldLayoutId id="2147483682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675" r:id="rId20"/>
    <p:sldLayoutId id="2147483677" r:id="rId21"/>
    <p:sldLayoutId id="2147483745" r:id="rId22"/>
    <p:sldLayoutId id="2147483743" r:id="rId23"/>
    <p:sldLayoutId id="2147483742" r:id="rId24"/>
    <p:sldLayoutId id="2147483744" r:id="rId25"/>
    <p:sldLayoutId id="2147483679" r:id="rId26"/>
    <p:sldLayoutId id="2147483681" r:id="rId27"/>
    <p:sldLayoutId id="2147483668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60.30.00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60.10.00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gSys/Documents/Dep-Corr-T-code-Decision-Process.pd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60.30.00.pdf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72E03-67C0-A967-7937-1D324B15A1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Deposits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DAC865-5D28-C471-1F21-E56CCEAFED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Scott Wood</a:t>
            </a:r>
          </a:p>
          <a:p>
            <a:r>
              <a:rPr lang="en-US" dirty="0"/>
              <a:t>09/23/2026</a:t>
            </a:r>
          </a:p>
          <a:p>
            <a:r>
              <a:rPr lang="en-US" dirty="0"/>
              <a:t>Department of Administrative Services</a:t>
            </a:r>
          </a:p>
        </p:txBody>
      </p:sp>
    </p:spTree>
    <p:extLst>
      <p:ext uri="{BB962C8B-B14F-4D97-AF65-F5344CB8AC3E}">
        <p14:creationId xmlns:p14="http://schemas.microsoft.com/office/powerpoint/2010/main" val="183168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9ACDE-FC6E-CA35-F051-CDBE87FE9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108BB-A73C-4C44-E046-1C55F681BE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55261" y="1648869"/>
            <a:ext cx="4816586" cy="3560259"/>
          </a:xfrm>
        </p:spPr>
        <p:txBody>
          <a:bodyPr/>
          <a:lstStyle/>
          <a:p>
            <a:r>
              <a:rPr lang="en-US" dirty="0"/>
              <a:t>Deposit Transactions</a:t>
            </a:r>
          </a:p>
          <a:p>
            <a:r>
              <a:rPr lang="en-US" dirty="0"/>
              <a:t>Record Agency Revenue</a:t>
            </a:r>
          </a:p>
          <a:p>
            <a:r>
              <a:rPr lang="en-US" dirty="0"/>
              <a:t>Record Unidentified Receipts</a:t>
            </a:r>
          </a:p>
          <a:p>
            <a:r>
              <a:rPr lang="en-US" dirty="0"/>
              <a:t>Correct Unidentified Receipts</a:t>
            </a:r>
          </a:p>
          <a:p>
            <a:r>
              <a:rPr lang="en-US" dirty="0"/>
              <a:t>Record Treasury Fees</a:t>
            </a:r>
          </a:p>
        </p:txBody>
      </p:sp>
    </p:spTree>
    <p:extLst>
      <p:ext uri="{BB962C8B-B14F-4D97-AF65-F5344CB8AC3E}">
        <p14:creationId xmlns:p14="http://schemas.microsoft.com/office/powerpoint/2010/main" val="3868973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51964-FC16-9512-14BF-7E8357119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5B8B-6815-D456-104B-19703CFC7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Deposit Transactions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6DAE8-7D78-51A5-2388-6B64D59B23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Identify deposit type:</a:t>
            </a:r>
          </a:p>
          <a:p>
            <a:pPr lvl="1"/>
            <a:r>
              <a:rPr lang="en-US" dirty="0"/>
              <a:t>Receipted Accounts use GL 0065</a:t>
            </a:r>
          </a:p>
          <a:p>
            <a:pPr lvl="1"/>
            <a:r>
              <a:rPr lang="en-US" dirty="0"/>
              <a:t>Suspense Accounts use GL 0075</a:t>
            </a:r>
          </a:p>
          <a:p>
            <a:pPr marL="0" lvl="0" indent="0">
              <a:buNone/>
            </a:pPr>
            <a:r>
              <a:rPr lang="en-US" dirty="0"/>
              <a:t>Note: Suspense Accounts are rare</a:t>
            </a:r>
          </a:p>
        </p:txBody>
      </p:sp>
      <p:pic>
        <p:nvPicPr>
          <p:cNvPr id="8" name="Picture 7" descr="List of general ledger accounts. Highlighting 0065 Unreconciled Deposit and 0075 Cash on Deposit - Suspense Account at Treasury.">
            <a:extLst>
              <a:ext uri="{FF2B5EF4-FFF2-40B4-BE49-F238E27FC236}">
                <a16:creationId xmlns:a16="http://schemas.microsoft.com/office/drawing/2014/main" id="{CFC5AA94-DCB5-184A-AD33-11B9C3BFE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1920861"/>
            <a:ext cx="7181613" cy="3016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35305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AE0DC-8533-7A47-D64F-3D2DDC4DF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57F67-5873-F239-83F3-49D6F26E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Cash Receipts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01B2E-2988-1BD3-1858-131DF70DA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Record Revenue Earned</a:t>
            </a:r>
          </a:p>
          <a:p>
            <a:r>
              <a:rPr lang="en-US" dirty="0"/>
              <a:t>Record Refund Expenditure</a:t>
            </a:r>
          </a:p>
          <a:p>
            <a:r>
              <a:rPr lang="en-US" dirty="0"/>
              <a:t>Collect on Agency Receivable</a:t>
            </a:r>
          </a:p>
          <a:p>
            <a:r>
              <a:rPr lang="en-US" dirty="0"/>
              <a:t>Record Deposit Liability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032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73A89-7EC8-B0EE-A07F-9402B1120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9C2F4-FD62-98E5-9C52-D2F7BEDEA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Cash Receipts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161FE-BE5E-29E6-6741-F3936A365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Record Unearned Revenue</a:t>
            </a:r>
          </a:p>
          <a:p>
            <a:r>
              <a:rPr lang="en-US" dirty="0"/>
              <a:t>Record Receipt of Investment Funds</a:t>
            </a:r>
          </a:p>
          <a:p>
            <a:r>
              <a:rPr lang="en-US" dirty="0"/>
              <a:t>Reduce Electronic Fund Transfers (EFT) Cash Balance </a:t>
            </a:r>
          </a:p>
          <a:p>
            <a:r>
              <a:rPr lang="en-US" dirty="0"/>
              <a:t>Record Treasury Fees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330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D726-D5B7-BD46-CADB-304D96F74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0F4EF-6BDC-6084-E631-0B7BEB5D4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Record Agency Revenue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0CD59-E85A-DAA4-1818-843D72091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on 13 screen</a:t>
            </a:r>
          </a:p>
          <a:p>
            <a:pPr lvl="1"/>
            <a:r>
              <a:rPr lang="en-US" dirty="0"/>
              <a:t>Record against GL 0065</a:t>
            </a:r>
          </a:p>
          <a:p>
            <a:pPr lvl="1"/>
            <a:r>
              <a:rPr lang="en-US" dirty="0"/>
              <a:t>TC 332 moves GL 0065 to GL0070</a:t>
            </a:r>
          </a:p>
          <a:p>
            <a:r>
              <a:rPr lang="en-US" dirty="0"/>
              <a:t>Fees charged are considered revenue</a:t>
            </a:r>
          </a:p>
          <a:p>
            <a:pPr lvl="1"/>
            <a:r>
              <a:rPr lang="en-US" dirty="0"/>
              <a:t>Credit GL 3100 to increase revenue</a:t>
            </a:r>
          </a:p>
        </p:txBody>
      </p:sp>
      <p:pic>
        <p:nvPicPr>
          <p:cNvPr id="6" name="Picture 5" descr="T-chart showing how most deposits move an unreconciled deposit to cash. ">
            <a:extLst>
              <a:ext uri="{FF2B5EF4-FFF2-40B4-BE49-F238E27FC236}">
                <a16:creationId xmlns:a16="http://schemas.microsoft.com/office/drawing/2014/main" id="{147A9AA0-3CD4-EEB7-DD54-2E4A8B541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37" y="4123737"/>
            <a:ext cx="8067348" cy="2188163"/>
          </a:xfrm>
          <a:prstGeom prst="rect">
            <a:avLst/>
          </a:prstGeom>
        </p:spPr>
      </p:pic>
      <p:pic>
        <p:nvPicPr>
          <p:cNvPr id="5" name="Picture 4" descr="R*stars screen 13, showing various deposits, their amounts, and treasury account numbers.">
            <a:extLst>
              <a:ext uri="{FF2B5EF4-FFF2-40B4-BE49-F238E27FC236}">
                <a16:creationId xmlns:a16="http://schemas.microsoft.com/office/drawing/2014/main" id="{B4983DFC-696C-5249-014B-46E8D1F3C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202" y="1336825"/>
            <a:ext cx="4265653" cy="293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71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DB4B0-4495-3AA4-3087-74416E469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FA248-7E47-E159-1AA4-39D0BF7A2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1: COBJ to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6BEEB-E9ED-4A73-9058-2E82AC5CAC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Pick the best COBJ</a:t>
            </a:r>
          </a:p>
          <a:p>
            <a:pPr lvl="1"/>
            <a:r>
              <a:rPr lang="en-US" dirty="0"/>
              <a:t>OAM </a:t>
            </a:r>
            <a:r>
              <a:rPr lang="en-US" dirty="0">
                <a:hlinkClick r:id="rId3"/>
              </a:rPr>
              <a:t>60.30.00</a:t>
            </a:r>
            <a:endParaRPr lang="en-US" dirty="0"/>
          </a:p>
          <a:p>
            <a:pPr lvl="1"/>
            <a:r>
              <a:rPr lang="en-US" dirty="0"/>
              <a:t>0212 Other Business Licenses and Fees</a:t>
            </a:r>
          </a:p>
          <a:p>
            <a:pPr lvl="2"/>
            <a:r>
              <a:rPr lang="en-US" dirty="0"/>
              <a:t>Best for general use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 descr="List of comptroller objects. Highlighting 0212 Other Business Licenses and Fees.">
            <a:extLst>
              <a:ext uri="{FF2B5EF4-FFF2-40B4-BE49-F238E27FC236}">
                <a16:creationId xmlns:a16="http://schemas.microsoft.com/office/drawing/2014/main" id="{ABC1436F-4920-F70B-2D91-6E76C9A2F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387" y="2244034"/>
            <a:ext cx="7181613" cy="2369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243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0446E-39A7-B65A-306E-C7ADF228A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0CF83-393C-09D8-D2A4-173F0D83C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1: Using the Spreadsheet</a:t>
            </a:r>
          </a:p>
        </p:txBody>
      </p:sp>
      <p:pic>
        <p:nvPicPr>
          <p:cNvPr id="4" name="Picture 3" descr="Transaction code spreadsheet. Filtered by general ledger account 0065 and comptroller object 0212.">
            <a:extLst>
              <a:ext uri="{FF2B5EF4-FFF2-40B4-BE49-F238E27FC236}">
                <a16:creationId xmlns:a16="http://schemas.microsoft.com/office/drawing/2014/main" id="{711A94E4-4CAA-0963-77DE-ACAE43A85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25" y="1825625"/>
            <a:ext cx="1048515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7743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99993-F65E-667B-89B6-3B5FC0628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539C-919E-168F-A1BD-2E3096E35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1: Pick the Best T-code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7B57D-F36B-5BDD-DA0D-7EE0D35F72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Two things to consider</a:t>
            </a:r>
          </a:p>
          <a:p>
            <a:pPr lvl="1"/>
            <a:r>
              <a:rPr lang="en-US" dirty="0"/>
              <a:t>Inactive status code</a:t>
            </a:r>
          </a:p>
          <a:p>
            <a:pPr lvl="1"/>
            <a:r>
              <a:rPr lang="en-US" dirty="0"/>
              <a:t>Additional GL impacted</a:t>
            </a:r>
          </a:p>
        </p:txBody>
      </p:sp>
      <p:pic>
        <p:nvPicPr>
          <p:cNvPr id="5" name="Picture 4" descr="Transaction code spreadsheet. Highlighting T-code 190 - receipt of revenue not accrued.">
            <a:extLst>
              <a:ext uri="{FF2B5EF4-FFF2-40B4-BE49-F238E27FC236}">
                <a16:creationId xmlns:a16="http://schemas.microsoft.com/office/drawing/2014/main" id="{E9C6711A-19CD-9359-8A38-1999E5BC6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1956769"/>
            <a:ext cx="7181613" cy="2944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6486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CF249-55EB-4477-07A4-560891645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65E7C-BF95-5E07-F25A-EFC9AD96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1: Review the 28A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8740F-E868-D138-EC6B-7704A0F5CA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Look up TC used</a:t>
            </a:r>
          </a:p>
          <a:p>
            <a:pPr lvl="1"/>
            <a:r>
              <a:rPr lang="en-US" dirty="0"/>
              <a:t>Check title</a:t>
            </a:r>
          </a:p>
          <a:p>
            <a:pPr lvl="1"/>
            <a:r>
              <a:rPr lang="en-US" dirty="0"/>
              <a:t>Check indicators</a:t>
            </a:r>
          </a:p>
        </p:txBody>
      </p:sp>
      <p:pic>
        <p:nvPicPr>
          <p:cNvPr id="5" name="Picture 4" descr="R*Stars 28A screen. Showing transaction code 190.">
            <a:extLst>
              <a:ext uri="{FF2B5EF4-FFF2-40B4-BE49-F238E27FC236}">
                <a16:creationId xmlns:a16="http://schemas.microsoft.com/office/drawing/2014/main" id="{F2B00A42-8826-B20E-0FBD-8CB5CF304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1073041"/>
            <a:ext cx="7181613" cy="47119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7569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0E393-F490-9E10-A63E-C8A4BEF17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CC9E7-A002-EB57-C1B6-1109E0BAE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28A Screen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2190E-3B94-570E-8764-28E7D75EC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 = Input Required</a:t>
            </a:r>
          </a:p>
          <a:p>
            <a:pPr lvl="0"/>
            <a:r>
              <a:rPr lang="en-US" dirty="0"/>
              <a:t>R = Required</a:t>
            </a:r>
          </a:p>
          <a:p>
            <a:pPr lvl="0"/>
            <a:r>
              <a:rPr lang="en-US" dirty="0"/>
              <a:t>N = Not Allowed</a:t>
            </a:r>
          </a:p>
          <a:p>
            <a:pPr lvl="0"/>
            <a:r>
              <a:rPr lang="en-US" dirty="0"/>
              <a:t>Blank = Optional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3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17683-B6CF-5B25-CD45-0C10E347B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D9086-1D1E-DA81-5294-5C2114DC3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1: 28B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6DEF1-DF37-A549-C475-A56153AF9C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Press F6 from 28A</a:t>
            </a:r>
          </a:p>
          <a:p>
            <a:pPr lvl="0"/>
            <a:r>
              <a:rPr lang="en-US" dirty="0"/>
              <a:t>Describes T-code</a:t>
            </a:r>
          </a:p>
          <a:p>
            <a:pPr lvl="0"/>
            <a:r>
              <a:rPr lang="en-US" dirty="0"/>
              <a:t>Shows </a:t>
            </a:r>
          </a:p>
          <a:p>
            <a:pPr lvl="1"/>
            <a:r>
              <a:rPr lang="en-US" dirty="0"/>
              <a:t>Valid Document Types </a:t>
            </a:r>
          </a:p>
          <a:p>
            <a:pPr lvl="1"/>
            <a:r>
              <a:rPr lang="en-US" dirty="0"/>
              <a:t>Valid Batch Types</a:t>
            </a:r>
          </a:p>
        </p:txBody>
      </p:sp>
      <p:pic>
        <p:nvPicPr>
          <p:cNvPr id="5" name="Picture 4" descr="R*Stars screen 28B. Showing transaction code 190.">
            <a:extLst>
              <a:ext uri="{FF2B5EF4-FFF2-40B4-BE49-F238E27FC236}">
                <a16:creationId xmlns:a16="http://schemas.microsoft.com/office/drawing/2014/main" id="{B0186E84-1428-CCA2-0956-1E07F9ECC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1062425"/>
            <a:ext cx="7181613" cy="47331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7608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A7D07-CBB0-9865-AFB8-44C6BB0D4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CA60-FB0C-4A71-6804-9169F0E35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1: Making the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CC770-3930-02C4-2E4C-CA7F8B35E0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Check coding and User Class</a:t>
            </a:r>
          </a:p>
          <a:p>
            <a:pPr lvl="0"/>
            <a:r>
              <a:rPr lang="en-US" dirty="0"/>
              <a:t>Use 28A and 28B screens</a:t>
            </a:r>
          </a:p>
          <a:p>
            <a:pPr lvl="0"/>
            <a:r>
              <a:rPr lang="en-US" dirty="0"/>
              <a:t>For Deposits</a:t>
            </a:r>
          </a:p>
          <a:p>
            <a:pPr lvl="1"/>
            <a:r>
              <a:rPr lang="en-US" dirty="0"/>
              <a:t>Enter Deposit Number</a:t>
            </a:r>
          </a:p>
          <a:p>
            <a:pPr lvl="1"/>
            <a:r>
              <a:rPr lang="en-US" dirty="0"/>
              <a:t>And Agency Code 3</a:t>
            </a:r>
          </a:p>
        </p:txBody>
      </p:sp>
      <p:pic>
        <p:nvPicPr>
          <p:cNvPr id="7" name="Picture 6" descr="R*Stars screen 13. Showing various deposits. Highlighting treasury account 76015.">
            <a:extLst>
              <a:ext uri="{FF2B5EF4-FFF2-40B4-BE49-F238E27FC236}">
                <a16:creationId xmlns:a16="http://schemas.microsoft.com/office/drawing/2014/main" id="{FAE26DD3-CF49-79ED-E508-2E65DBFB0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961" y="3493438"/>
            <a:ext cx="4830039" cy="3364561"/>
          </a:xfrm>
          <a:prstGeom prst="rect">
            <a:avLst/>
          </a:prstGeom>
        </p:spPr>
      </p:pic>
      <p:pic>
        <p:nvPicPr>
          <p:cNvPr id="9" name="Picture 8" descr="R*Stars Screen 26 PCA Profile. Highlighting Agency code 3 - 76015.">
            <a:extLst>
              <a:ext uri="{FF2B5EF4-FFF2-40B4-BE49-F238E27FC236}">
                <a16:creationId xmlns:a16="http://schemas.microsoft.com/office/drawing/2014/main" id="{8802FF45-7127-9F22-DD8B-DEDD90615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961" y="0"/>
            <a:ext cx="483003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76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69EDD-8EA3-7C66-351E-0D555025F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35023-C48A-4A51-2468-D3B6AB4F2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1: User Class for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D704A-EBDD-5262-86BF-74B1803BD1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Use TC Spreadsheet</a:t>
            </a:r>
          </a:p>
          <a:p>
            <a:pPr lvl="1"/>
            <a:r>
              <a:rPr lang="en-US" dirty="0"/>
              <a:t>Filter by T-code 190</a:t>
            </a:r>
          </a:p>
          <a:p>
            <a:pPr lvl="1"/>
            <a:r>
              <a:rPr lang="en-US" dirty="0"/>
              <a:t>Compare User Class results</a:t>
            </a:r>
          </a:p>
          <a:p>
            <a:pPr lvl="1"/>
            <a:r>
              <a:rPr lang="en-US" dirty="0"/>
              <a:t>Check which you have</a:t>
            </a:r>
          </a:p>
        </p:txBody>
      </p:sp>
      <p:pic>
        <p:nvPicPr>
          <p:cNvPr id="6" name="Picture 5" descr="User class spreadsheet. With results filtered by transaction code 190.">
            <a:extLst>
              <a:ext uri="{FF2B5EF4-FFF2-40B4-BE49-F238E27FC236}">
                <a16:creationId xmlns:a16="http://schemas.microsoft.com/office/drawing/2014/main" id="{442A1AF0-B558-C8B3-6FEB-1226C5668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906486"/>
            <a:ext cx="7181613" cy="50450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2309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77FB8-2328-658B-2FFD-99EBE85B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36C24-4298-85CE-5957-5BAD3233D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1: End Results of Entry</a:t>
            </a:r>
          </a:p>
        </p:txBody>
      </p:sp>
      <p:pic>
        <p:nvPicPr>
          <p:cNvPr id="4" name="Picture 3" descr="Table showing results of entry. T-code 190 crediting GL 3100 and t-code 332 debiting GL 0070.">
            <a:extLst>
              <a:ext uri="{FF2B5EF4-FFF2-40B4-BE49-F238E27FC236}">
                <a16:creationId xmlns:a16="http://schemas.microsoft.com/office/drawing/2014/main" id="{CFEB914A-865A-7F1E-0841-C7F489126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65309"/>
            <a:ext cx="10515600" cy="28719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0121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A4121-BFA0-90FC-BB8D-C379B3B2B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4524-059E-A64D-C753-B13EBE58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Record Unidentified Receipt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06F22-AC3B-2C72-E058-58F45E307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Identify the following:</a:t>
            </a:r>
          </a:p>
          <a:p>
            <a:pPr lvl="1"/>
            <a:r>
              <a:rPr lang="en-US" dirty="0"/>
              <a:t>Type of transaction</a:t>
            </a:r>
          </a:p>
          <a:p>
            <a:pPr lvl="1"/>
            <a:r>
              <a:rPr lang="en-US" dirty="0"/>
              <a:t>General Ledger accounts to use</a:t>
            </a:r>
          </a:p>
          <a:p>
            <a:pPr lvl="1"/>
            <a:r>
              <a:rPr lang="en-US" dirty="0"/>
              <a:t>Comptroller Objects to use</a:t>
            </a:r>
          </a:p>
        </p:txBody>
      </p:sp>
    </p:spTree>
    <p:extLst>
      <p:ext uri="{BB962C8B-B14F-4D97-AF65-F5344CB8AC3E}">
        <p14:creationId xmlns:p14="http://schemas.microsoft.com/office/powerpoint/2010/main" val="22004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E576D-6F49-BC01-4DA8-4A35B8C13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FB37F-E969-B51D-BF5A-D671AD443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GL Accounts and COBJ to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2FBA1-B4B3-F297-621E-08481CF92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Record against GL 0065</a:t>
            </a:r>
          </a:p>
          <a:p>
            <a:pPr lvl="0"/>
            <a:r>
              <a:rPr lang="en-US" dirty="0"/>
              <a:t>Automatic reconciliation with TC 332</a:t>
            </a:r>
          </a:p>
          <a:p>
            <a:pPr lvl="0"/>
            <a:r>
              <a:rPr lang="en-US" dirty="0"/>
              <a:t>Need to figure out</a:t>
            </a:r>
          </a:p>
          <a:p>
            <a:pPr lvl="1"/>
            <a:r>
              <a:rPr lang="en-US" dirty="0"/>
              <a:t>Deposit Purpose</a:t>
            </a:r>
          </a:p>
          <a:p>
            <a:pPr lvl="1"/>
            <a:r>
              <a:rPr lang="en-US" dirty="0"/>
              <a:t>Comptroller Object</a:t>
            </a:r>
          </a:p>
        </p:txBody>
      </p:sp>
    </p:spTree>
    <p:extLst>
      <p:ext uri="{BB962C8B-B14F-4D97-AF65-F5344CB8AC3E}">
        <p14:creationId xmlns:p14="http://schemas.microsoft.com/office/powerpoint/2010/main" val="377619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B0BAF-9CB3-67CF-E10F-E0D91C61B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948B7-BA40-A8DF-53FB-8EEB1290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2: Finding a T-code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0C55E-84DD-1EC1-CB60-E6EAE6AD2A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Use the spreadsheet:</a:t>
            </a:r>
          </a:p>
          <a:p>
            <a:pPr lvl="0"/>
            <a:r>
              <a:rPr lang="en-US" dirty="0"/>
              <a:t>Filter by GL 0065</a:t>
            </a:r>
          </a:p>
          <a:p>
            <a:pPr lvl="0"/>
            <a:r>
              <a:rPr lang="en-US" dirty="0"/>
              <a:t>Filter by active status</a:t>
            </a:r>
          </a:p>
          <a:p>
            <a:pPr lvl="0"/>
            <a:r>
              <a:rPr lang="en-US" dirty="0"/>
              <a:t>Check titles</a:t>
            </a:r>
          </a:p>
        </p:txBody>
      </p:sp>
      <p:pic>
        <p:nvPicPr>
          <p:cNvPr id="5" name="Picture 4" descr="Transaction code spreadsheet. Filtered by general ledger account 0065, and status code A.">
            <a:extLst>
              <a:ext uri="{FF2B5EF4-FFF2-40B4-BE49-F238E27FC236}">
                <a16:creationId xmlns:a16="http://schemas.microsoft.com/office/drawing/2014/main" id="{DEDAAE45-853D-DC46-B17E-3C2CC9BC6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1669505"/>
            <a:ext cx="7181613" cy="3518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2978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5927B-77ED-B638-647A-BFB673751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203D3-2B40-EB92-6649-9AF64FA9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2: Pick the best T-code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68BE6-0594-9805-BB0A-DC5945F26E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Double check other GL</a:t>
            </a:r>
          </a:p>
          <a:p>
            <a:pPr lvl="0"/>
            <a:r>
              <a:rPr lang="en-US" dirty="0"/>
              <a:t>Check </a:t>
            </a:r>
            <a:r>
              <a:rPr lang="en-US" dirty="0">
                <a:hlinkClick r:id="rId3"/>
              </a:rPr>
              <a:t>OAM (60.10.00)</a:t>
            </a:r>
            <a:r>
              <a:rPr lang="en-US" dirty="0"/>
              <a:t> for GL</a:t>
            </a:r>
          </a:p>
        </p:txBody>
      </p:sp>
      <p:pic>
        <p:nvPicPr>
          <p:cNvPr id="6" name="Picture 5" descr="Transaction code spreadsheet. Highlighting credit side of transaction code 151. General ledger account 0060.">
            <a:extLst>
              <a:ext uri="{FF2B5EF4-FFF2-40B4-BE49-F238E27FC236}">
                <a16:creationId xmlns:a16="http://schemas.microsoft.com/office/drawing/2014/main" id="{97A51C6E-B026-5F93-966B-994176A27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513" y="3245708"/>
            <a:ext cx="6025287" cy="1325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663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661A3-E691-C163-BE5E-5262E9AC9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4DF40-14ED-BD48-D9FF-D940D2208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2: Review 28A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812C5-4F8B-8E37-08A7-523C771613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Review 28A screen</a:t>
            </a:r>
          </a:p>
          <a:p>
            <a:pPr lvl="0"/>
            <a:r>
              <a:rPr lang="en-US" dirty="0"/>
              <a:t>COBJ = N</a:t>
            </a:r>
          </a:p>
          <a:p>
            <a:pPr lvl="0"/>
            <a:r>
              <a:rPr lang="en-US" dirty="0"/>
              <a:t>No need for a COBJ</a:t>
            </a:r>
          </a:p>
        </p:txBody>
      </p:sp>
      <p:pic>
        <p:nvPicPr>
          <p:cNvPr id="7" name="Picture 6" descr="R*Stars screen 28A. Showing transaction code 151.">
            <a:extLst>
              <a:ext uri="{FF2B5EF4-FFF2-40B4-BE49-F238E27FC236}">
                <a16:creationId xmlns:a16="http://schemas.microsoft.com/office/drawing/2014/main" id="{5D7DDC86-E46E-094C-083A-E3EA8A135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969298"/>
            <a:ext cx="7181613" cy="4919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1707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7EF17-978D-BC84-2A61-66E0A1D3F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AC68-30BA-4815-BA66-57A815E7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2: Review 28B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BA8E1-0EB8-54BB-0AFB-8245EB0BB6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Review 28B screen</a:t>
            </a:r>
          </a:p>
          <a:p>
            <a:pPr lvl="0"/>
            <a:r>
              <a:rPr lang="en-US" dirty="0"/>
              <a:t>Review title</a:t>
            </a:r>
          </a:p>
          <a:p>
            <a:pPr lvl="1"/>
            <a:r>
              <a:rPr lang="en-US" dirty="0"/>
              <a:t>Cash-source is unknown</a:t>
            </a:r>
          </a:p>
          <a:p>
            <a:pPr lvl="0"/>
            <a:r>
              <a:rPr lang="en-US" dirty="0"/>
              <a:t>Check other T-codes</a:t>
            </a:r>
          </a:p>
        </p:txBody>
      </p:sp>
      <p:pic>
        <p:nvPicPr>
          <p:cNvPr id="7" name="Picture 6" descr="R*Stars screen 28B. Showing transaction code 151.">
            <a:extLst>
              <a:ext uri="{FF2B5EF4-FFF2-40B4-BE49-F238E27FC236}">
                <a16:creationId xmlns:a16="http://schemas.microsoft.com/office/drawing/2014/main" id="{0DB71660-B8F8-504C-283A-8A8FFAD88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960320"/>
            <a:ext cx="7181613" cy="49373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9455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8D8F3-87D5-6BD0-7BCE-DC1EC6792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D137E-3FB1-8665-88EE-45D03D8A6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Making the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166F6-71D9-DD11-A833-87D9514B4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Check coding and User Class</a:t>
            </a:r>
          </a:p>
          <a:p>
            <a:pPr lvl="0"/>
            <a:r>
              <a:rPr lang="en-US" dirty="0"/>
              <a:t>Use 28A and 28B screens</a:t>
            </a:r>
          </a:p>
          <a:p>
            <a:pPr lvl="0"/>
            <a:r>
              <a:rPr lang="en-US" dirty="0"/>
              <a:t>For Deposits</a:t>
            </a:r>
          </a:p>
          <a:p>
            <a:pPr lvl="1"/>
            <a:r>
              <a:rPr lang="en-US" dirty="0"/>
              <a:t>Enter Deposit number</a:t>
            </a:r>
          </a:p>
          <a:p>
            <a:pPr lvl="1"/>
            <a:r>
              <a:rPr lang="en-US" dirty="0"/>
              <a:t>And Agency Code 3</a:t>
            </a:r>
          </a:p>
        </p:txBody>
      </p:sp>
    </p:spTree>
    <p:extLst>
      <p:ext uri="{BB962C8B-B14F-4D97-AF65-F5344CB8AC3E}">
        <p14:creationId xmlns:p14="http://schemas.microsoft.com/office/powerpoint/2010/main" val="578750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15013-1088-6B75-D549-366FCD9BA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1A5D8-CA01-A705-B9B3-96DA01642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2: User Class for the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F8D5D-92EB-ABF0-7664-537BE90A9A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Use TC Spreadsheet</a:t>
            </a:r>
          </a:p>
          <a:p>
            <a:pPr lvl="1"/>
            <a:r>
              <a:rPr lang="en-US" dirty="0"/>
              <a:t>Filter by T-code 151</a:t>
            </a:r>
          </a:p>
          <a:p>
            <a:pPr lvl="1"/>
            <a:r>
              <a:rPr lang="en-US" dirty="0"/>
              <a:t>Compare User Class results</a:t>
            </a:r>
          </a:p>
          <a:p>
            <a:pPr lvl="1"/>
            <a:r>
              <a:rPr lang="en-US" dirty="0"/>
              <a:t>Check which you have</a:t>
            </a:r>
          </a:p>
        </p:txBody>
      </p:sp>
      <p:pic>
        <p:nvPicPr>
          <p:cNvPr id="6" name="Picture 5" descr="User class spreadsheet. Filtered by transaction code 151.">
            <a:extLst>
              <a:ext uri="{FF2B5EF4-FFF2-40B4-BE49-F238E27FC236}">
                <a16:creationId xmlns:a16="http://schemas.microsoft.com/office/drawing/2014/main" id="{2C0991DA-788C-6F9D-B5F5-66869EBE4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1007032"/>
            <a:ext cx="7181613" cy="48439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2681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BDE92-83E3-D00C-5B38-723D8E363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BAA36-BADA-960A-E03A-A71209A44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2: End Results of Entry</a:t>
            </a:r>
          </a:p>
        </p:txBody>
      </p:sp>
      <p:pic>
        <p:nvPicPr>
          <p:cNvPr id="4" name="Picture 3" descr="Table showing results of entry. T-code 151 crediting GL 0060 and t-code 332 debiting GL 0070.">
            <a:extLst>
              <a:ext uri="{FF2B5EF4-FFF2-40B4-BE49-F238E27FC236}">
                <a16:creationId xmlns:a16="http://schemas.microsoft.com/office/drawing/2014/main" id="{3E48EA05-FBA2-3DA0-30BE-40DC9F3CC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15350"/>
            <a:ext cx="10515600" cy="2571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7690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370BE-3203-9925-614F-0A83B8F73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A26C9-1EA1-3C17-1CB4-DE09980F1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Correct Unidentified Receipt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4B1F4-4C2D-B0D6-EFBE-036B3AF4A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Identify the following:</a:t>
            </a:r>
          </a:p>
          <a:p>
            <a:pPr lvl="1"/>
            <a:r>
              <a:rPr lang="en-US" dirty="0"/>
              <a:t>The type of transaction</a:t>
            </a:r>
          </a:p>
          <a:p>
            <a:pPr lvl="1"/>
            <a:r>
              <a:rPr lang="en-US" dirty="0"/>
              <a:t>General Ledger accounts to use</a:t>
            </a:r>
          </a:p>
          <a:p>
            <a:pPr lvl="1"/>
            <a:r>
              <a:rPr lang="en-US" dirty="0"/>
              <a:t>Comptroller Objects to use</a:t>
            </a:r>
          </a:p>
        </p:txBody>
      </p:sp>
    </p:spTree>
    <p:extLst>
      <p:ext uri="{BB962C8B-B14F-4D97-AF65-F5344CB8AC3E}">
        <p14:creationId xmlns:p14="http://schemas.microsoft.com/office/powerpoint/2010/main" val="2714640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A40E9-7EE9-65D6-378C-9486F7D58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A5B02-1DA0-466E-F10E-CB8636679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GL Accounts to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59933-6118-50FC-629D-17A2A3F33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Check if deposit has reconciled</a:t>
            </a:r>
          </a:p>
          <a:p>
            <a:pPr lvl="0"/>
            <a:r>
              <a:rPr lang="en-US" dirty="0"/>
              <a:t>Current Credit balance in GL 0060 Fund A</a:t>
            </a:r>
          </a:p>
          <a:p>
            <a:pPr lvl="0"/>
            <a:r>
              <a:rPr lang="en-US" dirty="0"/>
              <a:t>We need to move</a:t>
            </a:r>
          </a:p>
          <a:p>
            <a:pPr lvl="1"/>
            <a:r>
              <a:rPr lang="en-US" dirty="0"/>
              <a:t>Debit GL 0060 Fund A</a:t>
            </a:r>
          </a:p>
          <a:p>
            <a:pPr lvl="1"/>
            <a:r>
              <a:rPr lang="en-US" dirty="0"/>
              <a:t>Credit GL 3100 Fund B</a:t>
            </a:r>
          </a:p>
        </p:txBody>
      </p:sp>
    </p:spTree>
    <p:extLst>
      <p:ext uri="{BB962C8B-B14F-4D97-AF65-F5344CB8AC3E}">
        <p14:creationId xmlns:p14="http://schemas.microsoft.com/office/powerpoint/2010/main" val="2336875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56AFF-C715-6738-6A57-44FCB3DD5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4F1B-73FF-65F4-6813-5AE2A5EBC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3: Finding a T-code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77EC3-6578-2C21-7781-2E34A6F23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Fund A</a:t>
            </a:r>
          </a:p>
          <a:p>
            <a:pPr lvl="1"/>
            <a:r>
              <a:rPr lang="en-US" dirty="0"/>
              <a:t>Debit GL 0060</a:t>
            </a:r>
          </a:p>
          <a:p>
            <a:pPr lvl="1"/>
            <a:r>
              <a:rPr lang="en-US" dirty="0"/>
              <a:t>Credit GL 0070</a:t>
            </a:r>
          </a:p>
          <a:p>
            <a:pPr lvl="1"/>
            <a:r>
              <a:rPr lang="en-US" dirty="0"/>
              <a:t>No COBJ required</a:t>
            </a:r>
          </a:p>
        </p:txBody>
      </p:sp>
      <p:pic>
        <p:nvPicPr>
          <p:cNvPr id="7" name="Picture 6" descr="T-chart showing a debit of GL 0060 and a credit of GL 0070.">
            <a:extLst>
              <a:ext uri="{FF2B5EF4-FFF2-40B4-BE49-F238E27FC236}">
                <a16:creationId xmlns:a16="http://schemas.microsoft.com/office/drawing/2014/main" id="{B4C873AC-923B-F525-D21A-679DB6F0E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00" y="2676290"/>
            <a:ext cx="6508200" cy="22013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04607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40A01-7761-CCAE-5111-BBE80F86B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CBA54-188D-4A00-536F-0CF4B3DD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3: Finding a T-code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AEFE7-C2EB-4CE6-E7E3-04124E9C2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Fund B</a:t>
            </a:r>
          </a:p>
          <a:p>
            <a:pPr lvl="1"/>
            <a:r>
              <a:rPr lang="en-US" dirty="0"/>
              <a:t>Debit GL 0070</a:t>
            </a:r>
          </a:p>
          <a:p>
            <a:pPr lvl="1"/>
            <a:r>
              <a:rPr lang="en-US" dirty="0"/>
              <a:t>Credit GL 3100</a:t>
            </a:r>
          </a:p>
          <a:p>
            <a:pPr lvl="1"/>
            <a:r>
              <a:rPr lang="en-US" dirty="0"/>
              <a:t>COBJ 0212</a:t>
            </a:r>
          </a:p>
        </p:txBody>
      </p:sp>
      <p:pic>
        <p:nvPicPr>
          <p:cNvPr id="7" name="Picture 6" descr="T-chart showing a debit of GL 0070 and a credit of GL 3100.">
            <a:extLst>
              <a:ext uri="{FF2B5EF4-FFF2-40B4-BE49-F238E27FC236}">
                <a16:creationId xmlns:a16="http://schemas.microsoft.com/office/drawing/2014/main" id="{552842FD-F29B-71E1-9F1E-DB1C6E1FC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00" y="2630948"/>
            <a:ext cx="6508200" cy="22766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1595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B9698-11FD-AEDB-D330-B012F87CD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A58E-36C6-5CD2-59D3-E173421D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3:Deposit Correction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8F2A4-A8F5-74C5-59F7-F002DD3473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Refer to Decision Tree</a:t>
            </a:r>
          </a:p>
          <a:p>
            <a:pPr lvl="1"/>
            <a:r>
              <a:rPr lang="en-US" dirty="0"/>
              <a:t>Narrow down steps needed</a:t>
            </a:r>
          </a:p>
          <a:p>
            <a:r>
              <a:rPr lang="en-US" dirty="0">
                <a:hlinkClick r:id="rId3"/>
              </a:rPr>
              <a:t>T-code Decision Process Link</a:t>
            </a:r>
            <a:endParaRPr lang="en-US" dirty="0"/>
          </a:p>
        </p:txBody>
      </p:sp>
      <p:pic>
        <p:nvPicPr>
          <p:cNvPr id="5" name="Picture 4" descr="Deposit correction transaction decision process tree. Showing the steps to correct a deposit.">
            <a:extLst>
              <a:ext uri="{FF2B5EF4-FFF2-40B4-BE49-F238E27FC236}">
                <a16:creationId xmlns:a16="http://schemas.microsoft.com/office/drawing/2014/main" id="{6E820C1E-1C7E-6C01-552F-ABDB62123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387" y="888505"/>
            <a:ext cx="7181613" cy="5080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4810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142F2-1340-62CA-93E7-1E9328DD8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54AAE-B6F7-34D4-944C-11D8B8E1E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3: Deposit Correction Matrix</a:t>
            </a:r>
          </a:p>
        </p:txBody>
      </p:sp>
      <p:pic>
        <p:nvPicPr>
          <p:cNvPr id="5" name="Picture 4" descr="Deposit correction matrix. A table showing how to correct deposits that have already reconciled, but need an element changed.">
            <a:extLst>
              <a:ext uri="{FF2B5EF4-FFF2-40B4-BE49-F238E27FC236}">
                <a16:creationId xmlns:a16="http://schemas.microsoft.com/office/drawing/2014/main" id="{99C5897B-613F-831B-5968-20AC9C49A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936589"/>
            <a:ext cx="10515600" cy="2129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6190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BB60B-2D9C-E547-24FD-BF5CA2EB2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51C2A-7F36-B063-46B7-FA6380001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Pick T-codes and User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8FEE4-89E6-1603-8A9E-575C7B2CE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From our Matrix:</a:t>
            </a:r>
          </a:p>
          <a:p>
            <a:pPr lvl="1"/>
            <a:r>
              <a:rPr lang="en-US" dirty="0"/>
              <a:t>T-codes 496 and 497</a:t>
            </a:r>
          </a:p>
          <a:p>
            <a:pPr lvl="2"/>
            <a:r>
              <a:rPr lang="en-US" dirty="0"/>
              <a:t>To move Fund activity</a:t>
            </a:r>
          </a:p>
          <a:p>
            <a:pPr lvl="1"/>
            <a:r>
              <a:rPr lang="en-US" dirty="0"/>
              <a:t>T-codes 151R and 190</a:t>
            </a:r>
          </a:p>
          <a:p>
            <a:pPr lvl="2"/>
            <a:r>
              <a:rPr lang="en-US" dirty="0"/>
              <a:t>Correct GL and COBJ</a:t>
            </a:r>
          </a:p>
          <a:p>
            <a:r>
              <a:rPr lang="en-US" dirty="0"/>
              <a:t>UC 29</a:t>
            </a:r>
          </a:p>
        </p:txBody>
      </p:sp>
    </p:spTree>
    <p:extLst>
      <p:ext uri="{BB962C8B-B14F-4D97-AF65-F5344CB8AC3E}">
        <p14:creationId xmlns:p14="http://schemas.microsoft.com/office/powerpoint/2010/main" val="4088657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7AFDD-E310-87E4-2210-2ED8ABF0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DE5ED-B89C-E7CF-2CC7-0D0F8A10D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3: End Results of Entry</a:t>
            </a:r>
          </a:p>
        </p:txBody>
      </p:sp>
      <p:pic>
        <p:nvPicPr>
          <p:cNvPr id="4" name="Picture 3" descr="T-chart showing results of entry. T-codes 496/497 moving cash out from one fund and into another. While T-codes 151R/190 clear the unreconciled balance and record revenue.">
            <a:extLst>
              <a:ext uri="{FF2B5EF4-FFF2-40B4-BE49-F238E27FC236}">
                <a16:creationId xmlns:a16="http://schemas.microsoft.com/office/drawing/2014/main" id="{95B9E833-585F-2804-7E74-D73216910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42764"/>
            <a:ext cx="10515600" cy="39170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0607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629B8-2561-8382-7F9E-F94D3742D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AA667-DD8F-D81A-05EA-F57388CD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3: Can’t we just use 151R and 190?</a:t>
            </a:r>
          </a:p>
        </p:txBody>
      </p:sp>
      <p:pic>
        <p:nvPicPr>
          <p:cNvPr id="8" name="Picture 7" descr="T-chart showing failed results of entry. T-codes 151R/190 mismatch as they do not cut across funds.">
            <a:extLst>
              <a:ext uri="{FF2B5EF4-FFF2-40B4-BE49-F238E27FC236}">
                <a16:creationId xmlns:a16="http://schemas.microsoft.com/office/drawing/2014/main" id="{D107B74C-6456-0136-496C-3CD312641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16474"/>
            <a:ext cx="10515600" cy="3969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52351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AA4C3-E921-849B-65A4-A4F8DCD70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92177-8C75-98B0-73E4-CE354DC59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4: Record Treasury Fees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18E22-A3E8-C376-96C9-796441680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Identify type of transaction</a:t>
            </a:r>
          </a:p>
          <a:p>
            <a:pPr lvl="0"/>
            <a:r>
              <a:rPr lang="en-US" dirty="0"/>
              <a:t>Narrow down T-code options</a:t>
            </a:r>
          </a:p>
          <a:p>
            <a:pPr lvl="0"/>
            <a:r>
              <a:rPr lang="en-US" dirty="0"/>
              <a:t>Pick the best T-code</a:t>
            </a:r>
          </a:p>
          <a:p>
            <a:pPr lvl="0"/>
            <a:r>
              <a:rPr lang="en-US" dirty="0"/>
              <a:t>Double check coding and UC</a:t>
            </a:r>
          </a:p>
        </p:txBody>
      </p:sp>
    </p:spTree>
    <p:extLst>
      <p:ext uri="{BB962C8B-B14F-4D97-AF65-F5344CB8AC3E}">
        <p14:creationId xmlns:p14="http://schemas.microsoft.com/office/powerpoint/2010/main" val="712062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E7978-1EE4-4440-AE00-7A1CEC417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826E0-B50A-E1A1-4FCF-E37B9A55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4: GLs and COBJ to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9D8E6-9070-F0B4-57DC-5B5683414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Credit GL 0065</a:t>
            </a:r>
          </a:p>
          <a:p>
            <a:pPr lvl="0"/>
            <a:r>
              <a:rPr lang="en-US" dirty="0"/>
              <a:t>Debit GL 3500 </a:t>
            </a:r>
          </a:p>
          <a:p>
            <a:pPr lvl="0"/>
            <a:r>
              <a:rPr lang="en-US" dirty="0"/>
              <a:t>COBJ 4600</a:t>
            </a:r>
          </a:p>
          <a:p>
            <a:pPr lvl="0"/>
            <a:r>
              <a:rPr lang="en-US" dirty="0">
                <a:hlinkClick r:id="rId3"/>
              </a:rPr>
              <a:t>OAM 60.30.00</a:t>
            </a:r>
            <a:endParaRPr lang="en-US" dirty="0"/>
          </a:p>
        </p:txBody>
      </p:sp>
      <p:pic>
        <p:nvPicPr>
          <p:cNvPr id="5" name="Picture 4" descr="Oregon accounting manual. Showing comptroller object 4600 - state government services charges; with description.">
            <a:extLst>
              <a:ext uri="{FF2B5EF4-FFF2-40B4-BE49-F238E27FC236}">
                <a16:creationId xmlns:a16="http://schemas.microsoft.com/office/drawing/2014/main" id="{111D3A60-3974-5BCE-EBB1-87B0E67C8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2344" y="2839454"/>
            <a:ext cx="7929656" cy="16255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4936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33C67-9527-BC17-1E0F-934772742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55071-0F88-124A-48E5-D0F28838A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4: T-codes to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B5E60-2D5C-22CE-B035-6CFDF96493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Filter by</a:t>
            </a:r>
          </a:p>
          <a:p>
            <a:pPr lvl="1"/>
            <a:r>
              <a:rPr lang="en-US" dirty="0"/>
              <a:t>Active status</a:t>
            </a:r>
          </a:p>
          <a:p>
            <a:pPr lvl="1"/>
            <a:r>
              <a:rPr lang="en-US" dirty="0"/>
              <a:t>GL 0065</a:t>
            </a:r>
          </a:p>
          <a:p>
            <a:pPr lvl="1"/>
            <a:r>
              <a:rPr lang="en-US" dirty="0"/>
              <a:t>COBJ 4600</a:t>
            </a:r>
          </a:p>
        </p:txBody>
      </p:sp>
      <p:pic>
        <p:nvPicPr>
          <p:cNvPr id="6" name="Picture 5" descr="Transaction code spreadsheet. Filtered by general ledger account 0065, comptroller object 4600, and status code A.">
            <a:extLst>
              <a:ext uri="{FF2B5EF4-FFF2-40B4-BE49-F238E27FC236}">
                <a16:creationId xmlns:a16="http://schemas.microsoft.com/office/drawing/2014/main" id="{0AC379A5-46E1-384B-A2F2-47E52D9E7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2477436"/>
            <a:ext cx="7181613" cy="19031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27704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44210-B939-A8DF-64E0-D3F8C5AD8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05935-9E2C-81B4-DFFE-1E8555A31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4: Review 28A screens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A67C6-142A-6F07-5CEF-11E2D5A7CD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T-code 167</a:t>
            </a:r>
          </a:p>
          <a:p>
            <a:pPr lvl="0"/>
            <a:r>
              <a:rPr lang="en-US" dirty="0"/>
              <a:t>T-code 172</a:t>
            </a:r>
          </a:p>
          <a:p>
            <a:pPr lvl="0"/>
            <a:r>
              <a:rPr lang="en-US" dirty="0"/>
              <a:t>T-code 819</a:t>
            </a:r>
          </a:p>
          <a:p>
            <a:pPr lvl="0"/>
            <a:r>
              <a:rPr lang="en-US" dirty="0"/>
              <a:t>Which ones allow reversal?</a:t>
            </a:r>
          </a:p>
        </p:txBody>
      </p:sp>
      <p:pic>
        <p:nvPicPr>
          <p:cNvPr id="19" name="Picture 18" descr="R*Stars 28A screens showing function indicators for the following T-codes:&#10;167&#10;172&#10;819">
            <a:extLst>
              <a:ext uri="{FF2B5EF4-FFF2-40B4-BE49-F238E27FC236}">
                <a16:creationId xmlns:a16="http://schemas.microsoft.com/office/drawing/2014/main" id="{0204CAE5-312E-425F-5CB0-AB5E32A18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1202700"/>
            <a:ext cx="7181613" cy="4452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05822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44C65-1EE9-33F6-5A90-6159943AA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DCCD2-6A06-8C68-C194-1F3492C18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rmAutofit/>
          </a:bodyPr>
          <a:lstStyle/>
          <a:p>
            <a:r>
              <a:rPr lang="en-US" dirty="0"/>
              <a:t>Example 4: Review 28B screens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031059-C20B-4BEF-F2BA-DCFD6706DA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9" y="2962279"/>
            <a:ext cx="3805598" cy="3143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Review T-code Descriptions</a:t>
            </a:r>
          </a:p>
          <a:p>
            <a:pPr lvl="0"/>
            <a:r>
              <a:rPr lang="en-US" dirty="0"/>
              <a:t>Confirm appropriate UC</a:t>
            </a:r>
          </a:p>
          <a:p>
            <a:pPr lvl="0"/>
            <a:r>
              <a:rPr lang="en-US" dirty="0"/>
              <a:t>Find the best fit</a:t>
            </a:r>
          </a:p>
          <a:p>
            <a:pPr lvl="1"/>
            <a:r>
              <a:rPr lang="en-US" dirty="0"/>
              <a:t>T-code 167R seems right</a:t>
            </a:r>
          </a:p>
        </p:txBody>
      </p:sp>
      <p:pic>
        <p:nvPicPr>
          <p:cNvPr id="16" name="Picture 15" descr="R*Stars 28B screens showing descriptions for the following T-codes:&#10;167&#10;172&#10;819">
            <a:extLst>
              <a:ext uri="{FF2B5EF4-FFF2-40B4-BE49-F238E27FC236}">
                <a16:creationId xmlns:a16="http://schemas.microsoft.com/office/drawing/2014/main" id="{3D9204E0-BD03-B876-6E17-34DC9998C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387" y="1193723"/>
            <a:ext cx="7181613" cy="44705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8060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12D75-A9F4-A57E-C546-D42F247FF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0F740-5672-BF68-0A04-59E7B8F3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4: Required Fields and User Class</a:t>
            </a:r>
          </a:p>
        </p:txBody>
      </p:sp>
      <p:pic>
        <p:nvPicPr>
          <p:cNvPr id="4" name="Picture 3" descr="User class spreadsheet. Filtered by transaction code 167.">
            <a:extLst>
              <a:ext uri="{FF2B5EF4-FFF2-40B4-BE49-F238E27FC236}">
                <a16:creationId xmlns:a16="http://schemas.microsoft.com/office/drawing/2014/main" id="{A990CB67-DC09-9BED-5A06-1353717D1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009" y="1825625"/>
            <a:ext cx="6441981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95691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FB8F7-4EA5-DB51-B2E1-456255B17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CF689-D90D-91FD-F693-F4DD2FC1B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Example 4: End Results of Entry</a:t>
            </a:r>
          </a:p>
        </p:txBody>
      </p:sp>
      <p:pic>
        <p:nvPicPr>
          <p:cNvPr id="11" name="Content Placeholder 10" descr="Table showing results of entry. T-code 167R debiting GL 3500 and t-code 332 crediting GL 0070.">
            <a:extLst>
              <a:ext uri="{FF2B5EF4-FFF2-40B4-BE49-F238E27FC236}">
                <a16:creationId xmlns:a16="http://schemas.microsoft.com/office/drawing/2014/main" id="{0FA384B1-5F80-1574-AABB-95E43FAE65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683339"/>
            <a:ext cx="10515600" cy="2635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62421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A55B8-FE97-D627-36E5-6D4F05B9AC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41963" y="2530475"/>
            <a:ext cx="5808662" cy="4730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Scott Wood	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E7F18-366F-C429-B6A4-4361C45A23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SFMS Analyst</a:t>
            </a:r>
          </a:p>
          <a:p>
            <a:r>
              <a:rPr lang="en-US" dirty="0"/>
              <a:t>971-718-2861</a:t>
            </a:r>
          </a:p>
          <a:p>
            <a:r>
              <a:rPr lang="en-US" dirty="0"/>
              <a:t>Scott.Wood@das.Oregon.gov</a:t>
            </a:r>
          </a:p>
        </p:txBody>
      </p:sp>
    </p:spTree>
    <p:extLst>
      <p:ext uri="{BB962C8B-B14F-4D97-AF65-F5344CB8AC3E}">
        <p14:creationId xmlns:p14="http://schemas.microsoft.com/office/powerpoint/2010/main" val="6697207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E17D4-0A8B-B5C3-8A2D-7CBE9D290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5" name="Content Placeholder 4" descr="Several hands raised and ready to answer a question">
            <a:extLst>
              <a:ext uri="{FF2B5EF4-FFF2-40B4-BE49-F238E27FC236}">
                <a16:creationId xmlns:a16="http://schemas.microsoft.com/office/drawing/2014/main" id="{02738BEF-3FF1-A33F-52F6-D76B619D83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475" y="1825625"/>
            <a:ext cx="6519049" cy="4351338"/>
          </a:xfrm>
        </p:spPr>
      </p:pic>
    </p:spTree>
    <p:extLst>
      <p:ext uri="{BB962C8B-B14F-4D97-AF65-F5344CB8AC3E}">
        <p14:creationId xmlns:p14="http://schemas.microsoft.com/office/powerpoint/2010/main" val="2122867446"/>
      </p:ext>
    </p:extLst>
  </p:cSld>
  <p:clrMapOvr>
    <a:masterClrMapping/>
  </p:clrMapOvr>
</p:sld>
</file>

<file path=ppt/theme/theme1.xml><?xml version="1.0" encoding="utf-8"?>
<a:theme xmlns:a="http://schemas.openxmlformats.org/drawingml/2006/main" name="DAS Brand">
  <a:themeElements>
    <a:clrScheme name="DAS 2026">
      <a:dk1>
        <a:srgbClr val="000000"/>
      </a:dk1>
      <a:lt1>
        <a:srgbClr val="FFFFFF"/>
      </a:lt1>
      <a:dk2>
        <a:srgbClr val="00579B"/>
      </a:dk2>
      <a:lt2>
        <a:srgbClr val="FFFFFF"/>
      </a:lt2>
      <a:accent1>
        <a:srgbClr val="1A8CAA"/>
      </a:accent1>
      <a:accent2>
        <a:srgbClr val="618B5D"/>
      </a:accent2>
      <a:accent3>
        <a:srgbClr val="425F3F"/>
      </a:accent3>
      <a:accent4>
        <a:srgbClr val="E7E6E6"/>
      </a:accent4>
      <a:accent5>
        <a:srgbClr val="425F3F"/>
      </a:accent5>
      <a:accent6>
        <a:srgbClr val="263B80"/>
      </a:accent6>
      <a:hlink>
        <a:srgbClr val="00579B"/>
      </a:hlink>
      <a:folHlink>
        <a:srgbClr val="E1B924"/>
      </a:folHlink>
    </a:clrScheme>
    <a:fontScheme name="DAS Fonts">
      <a:majorFont>
        <a:latin typeface="Montserrat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 PowerPoint Presentation Template (Working Copy)" id="{BD178067-B130-4A85-9C4C-C8597F9A960F}" vid="{5E5CE70D-36C8-4907-B23C-8DD90DB7BD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073C5C42DD444B824968DD5E2907FD" ma:contentTypeVersion="17" ma:contentTypeDescription="Create a new document." ma:contentTypeScope="" ma:versionID="66104cabff91ce56196584ba37fed424">
  <xsd:schema xmlns:xsd="http://www.w3.org/2001/XMLSchema" xmlns:xs="http://www.w3.org/2001/XMLSchema" xmlns:p="http://schemas.microsoft.com/office/2006/metadata/properties" xmlns:ns1="http://schemas.microsoft.com/sharepoint/v3" xmlns:ns2="daff5990-1364-4357-aeca-925de45503e3" xmlns:ns3="c11a4dd1-9999-41de-ad6b-508521c3559d" targetNamespace="http://schemas.microsoft.com/office/2006/metadata/properties" ma:root="true" ma:fieldsID="0ef89f5622507445d4808ff01a15a3b0" ns1:_="" ns2:_="" ns3:_="">
    <xsd:import namespace="http://schemas.microsoft.com/sharepoint/v3"/>
    <xsd:import namespace="daff5990-1364-4357-aeca-925de45503e3"/>
    <xsd:import namespace="c11a4dd1-9999-41de-ad6b-508521c3559d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Topic" minOccurs="0"/>
                <xsd:element ref="ns2:Sub_x002d_topic" minOccurs="0"/>
                <xsd:element ref="ns2:Dat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ff5990-1364-4357-aeca-925de45503e3" elementFormDefault="qualified">
    <xsd:import namespace="http://schemas.microsoft.com/office/2006/documentManagement/types"/>
    <xsd:import namespace="http://schemas.microsoft.com/office/infopath/2007/PartnerControls"/>
    <xsd:element name="Topic" ma:index="10" nillable="true" ma:displayName="Topic" ma:format="Dropdown" ma:internalName="Topic">
      <xsd:simpleType>
        <xsd:union memberTypes="dms:Text">
          <xsd:simpleType>
            <xsd:restriction base="dms:Choice">
              <xsd:enumeration value="ACH"/>
              <xsd:enumeration value="Datamart"/>
              <xsd:enumeration value="Form"/>
              <xsd:enumeration value="R*STARS"/>
              <xsd:enumeration value="SFMS"/>
              <xsd:enumeration value="SPOTS"/>
            </xsd:restriction>
          </xsd:simpleType>
        </xsd:union>
      </xsd:simpleType>
    </xsd:element>
    <xsd:element name="Sub_x002d_topic" ma:index="11" nillable="true" ma:displayName="Sub-topic" ma:format="Dropdown" ma:internalName="Sub_x002d_topic">
      <xsd:simpleType>
        <xsd:union memberTypes="dms:Text">
          <xsd:simpleType>
            <xsd:restriction base="dms:Choice">
              <xsd:enumeration value="ACH"/>
              <xsd:enumeration value="Data entry guide"/>
              <xsd:enumeration value="Datamart"/>
              <xsd:enumeration value="Desk manual"/>
              <xsd:enumeration value="Reference manual"/>
              <xsd:enumeration value="Report guide"/>
              <xsd:enumeration value="Resources"/>
              <xsd:enumeration value="SFMS"/>
              <xsd:enumeration value="Training"/>
              <xsd:enumeration value="Training manual"/>
              <xsd:enumeration value="User group"/>
            </xsd:restriction>
          </xsd:simpleType>
        </xsd:union>
      </xsd:simpleType>
    </xsd:element>
    <xsd:element name="Date" ma:index="12" nillable="true" ma:displayName="Date" ma:description="Date convention: 2016-01-04" ma:internalName="Da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1a4dd1-9999-41de-ad6b-508521c35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b_x002d_topic xmlns="daff5990-1364-4357-aeca-925de45503e3">Training</Sub_x002d_topic>
    <Topic xmlns="daff5990-1364-4357-aeca-925de45503e3">R*STARS</Topic>
    <Date xmlns="daff5990-1364-4357-aeca-925de45503e3">2026-09-22</Date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E5FFF84-4CA5-44A4-98D1-F7746DFB6999}"/>
</file>

<file path=customXml/itemProps2.xml><?xml version="1.0" encoding="utf-8"?>
<ds:datastoreItem xmlns:ds="http://schemas.openxmlformats.org/officeDocument/2006/customXml" ds:itemID="{E665390B-907E-4092-BAF1-A2C17721A2C6}"/>
</file>

<file path=customXml/itemProps3.xml><?xml version="1.0" encoding="utf-8"?>
<ds:datastoreItem xmlns:ds="http://schemas.openxmlformats.org/officeDocument/2006/customXml" ds:itemID="{CB9F47FB-DD51-4310-BB38-155FF7D27CBF}"/>
</file>

<file path=docMetadata/LabelInfo.xml><?xml version="1.0" encoding="utf-8"?>
<clbl:labelList xmlns:clbl="http://schemas.microsoft.com/office/2020/mipLabelMetadata">
  <clbl:label id="{09b73270-2993-4076-be47-9c78f42a1e84}" enabled="1" method="Privileged" siteId="{aa3f6932-fa7c-47b4-a0ce-a598cad161c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DAS PowerPoint Presentation Template</Template>
  <TotalTime>775</TotalTime>
  <Words>776</Words>
  <Application>Microsoft Office PowerPoint</Application>
  <PresentationFormat>Widescreen</PresentationFormat>
  <Paragraphs>215</Paragraphs>
  <Slides>42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Aptos</vt:lpstr>
      <vt:lpstr>Arial</vt:lpstr>
      <vt:lpstr>Calibri</vt:lpstr>
      <vt:lpstr>Montserrat</vt:lpstr>
      <vt:lpstr>DAS Brand</vt:lpstr>
      <vt:lpstr>Deposits</vt:lpstr>
      <vt:lpstr>Agenda</vt:lpstr>
      <vt:lpstr>Deposit Transactions</vt:lpstr>
      <vt:lpstr>Purpose of Cash Receipts</vt:lpstr>
      <vt:lpstr>Purpose of Cash Receipts (Continued)</vt:lpstr>
      <vt:lpstr>Example 1: Record Agency Revenue</vt:lpstr>
      <vt:lpstr>Example 1: COBJ to Use</vt:lpstr>
      <vt:lpstr>Example 1: Using the Spreadsheet</vt:lpstr>
      <vt:lpstr>Example 1: Pick the Best T-code</vt:lpstr>
      <vt:lpstr>Example 1: Review the 28A Screen</vt:lpstr>
      <vt:lpstr>Example 1: 28A Screen Indicators</vt:lpstr>
      <vt:lpstr>Example 1: 28B Screen</vt:lpstr>
      <vt:lpstr>Example 1: Making the Entry</vt:lpstr>
      <vt:lpstr>Example 1: User Class for Entry</vt:lpstr>
      <vt:lpstr>Example 1: End Results of Entry</vt:lpstr>
      <vt:lpstr>Example 2: Record Unidentified Receipt</vt:lpstr>
      <vt:lpstr>Example 2: GL Accounts and COBJ to Use</vt:lpstr>
      <vt:lpstr>Example 2: Finding a T-code</vt:lpstr>
      <vt:lpstr>Example 2: Pick the best T-code</vt:lpstr>
      <vt:lpstr>Example 2: Review 28A Screen</vt:lpstr>
      <vt:lpstr>Example 2: Review 28B screen</vt:lpstr>
      <vt:lpstr>Example 2: Making the Entry</vt:lpstr>
      <vt:lpstr>Example 2: User Class for the Entry</vt:lpstr>
      <vt:lpstr>Example 2: End Results of Entry</vt:lpstr>
      <vt:lpstr>Example 3: Correct Unidentified Receipt</vt:lpstr>
      <vt:lpstr>Example 3: GL Accounts to Use</vt:lpstr>
      <vt:lpstr>Example 3: Finding a T-code</vt:lpstr>
      <vt:lpstr>Example 3: Finding a T-code Part 2</vt:lpstr>
      <vt:lpstr>Example 3:Deposit Correction</vt:lpstr>
      <vt:lpstr>Example 3: Deposit Correction Matrix</vt:lpstr>
      <vt:lpstr>Example 3: Pick T-codes and User Class</vt:lpstr>
      <vt:lpstr>Example 3: End Results of Entry</vt:lpstr>
      <vt:lpstr>Example 3: Can’t we just use 151R and 190?</vt:lpstr>
      <vt:lpstr>Example 4: Record Treasury Fees</vt:lpstr>
      <vt:lpstr>Example 4: GLs and COBJ to Use</vt:lpstr>
      <vt:lpstr>Example 4: T-codes to Review</vt:lpstr>
      <vt:lpstr>Example 4: Review 28A screens</vt:lpstr>
      <vt:lpstr>Example 4: Review 28B screens</vt:lpstr>
      <vt:lpstr>Example 4: Required Fields and User Class</vt:lpstr>
      <vt:lpstr>Example 4: End Results of Entry</vt:lpstr>
      <vt:lpstr>Scott Wood 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T-code Basic Training Deposits</dc:title>
  <dc:creator>NUNNERY Amber * DAS</dc:creator>
  <cp:lastModifiedBy>NUNNERY Amber * DAS</cp:lastModifiedBy>
  <cp:revision>28</cp:revision>
  <dcterms:created xsi:type="dcterms:W3CDTF">2026-02-18T21:21:46Z</dcterms:created>
  <dcterms:modified xsi:type="dcterms:W3CDTF">2026-09-22T15:45:24Z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b79d039-fcd0-4045-9c78-4cfb2eba0904_Enabled">
    <vt:lpwstr>true</vt:lpwstr>
  </property>
  <property fmtid="{D5CDD505-2E9C-101B-9397-08002B2CF9AE}" pid="3" name="MSIP_Label_db79d039-fcd0-4045-9c78-4cfb2eba0904_SetDate">
    <vt:lpwstr>2023-10-17T23:07:52Z</vt:lpwstr>
  </property>
  <property fmtid="{D5CDD505-2E9C-101B-9397-08002B2CF9AE}" pid="4" name="MSIP_Label_db79d039-fcd0-4045-9c78-4cfb2eba0904_Method">
    <vt:lpwstr>Privileged</vt:lpwstr>
  </property>
  <property fmtid="{D5CDD505-2E9C-101B-9397-08002B2CF9AE}" pid="5" name="MSIP_Label_db79d039-fcd0-4045-9c78-4cfb2eba0904_Name">
    <vt:lpwstr>Level 2 - Limited (Items)</vt:lpwstr>
  </property>
  <property fmtid="{D5CDD505-2E9C-101B-9397-08002B2CF9AE}" pid="6" name="MSIP_Label_db79d039-fcd0-4045-9c78-4cfb2eba0904_SiteId">
    <vt:lpwstr>aa3f6932-fa7c-47b4-a0ce-a598cad161cf</vt:lpwstr>
  </property>
  <property fmtid="{D5CDD505-2E9C-101B-9397-08002B2CF9AE}" pid="7" name="MSIP_Label_db79d039-fcd0-4045-9c78-4cfb2eba0904_ActionId">
    <vt:lpwstr>f844ce97-cdae-4273-95a5-8b506e8c6b77</vt:lpwstr>
  </property>
  <property fmtid="{D5CDD505-2E9C-101B-9397-08002B2CF9AE}" pid="8" name="MSIP_Label_db79d039-fcd0-4045-9c78-4cfb2eba0904_ContentBits">
    <vt:lpwstr>0</vt:lpwstr>
  </property>
  <property fmtid="{D5CDD505-2E9C-101B-9397-08002B2CF9AE}" pid="9" name="ContentTypeId">
    <vt:lpwstr>0x0101007F073C5C42DD444B824968DD5E2907FD</vt:lpwstr>
  </property>
  <property fmtid="{D5CDD505-2E9C-101B-9397-08002B2CF9AE}" pid="10" name="MediaServiceImageTags">
    <vt:lpwstr/>
  </property>
  <property fmtid="{D5CDD505-2E9C-101B-9397-08002B2CF9AE}" pid="11" name="Order">
    <vt:lpwstr>18700.0000000000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