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61.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29.xml" ContentType="application/vnd.openxmlformats-officedocument.presentationml.slide+xml"/>
  <Override PartName="/ppt/slides/slide132.xml" ContentType="application/vnd.openxmlformats-officedocument.presentationml.slide+xml"/>
  <Override PartName="/ppt/slides/slide127.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128.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93.xml" ContentType="application/vnd.openxmlformats-officedocument.presentationml.slide+xml"/>
  <Override PartName="/ppt/slides/slide90.xml" ContentType="application/vnd.openxmlformats-officedocument.presentationml.slide+xml"/>
  <Override PartName="/ppt/slides/slide95.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94.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12.xml" ContentType="application/vnd.openxmlformats-officedocument.presentationml.slide+xml"/>
  <Override PartName="/ppt/slides/slide115.xml" ContentType="application/vnd.openxmlformats-officedocument.presentationml.slide+xml"/>
  <Override PartName="/ppt/slides/slide110.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11.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102.xml" ContentType="application/vnd.openxmlformats-officedocument.presentationml.slide+xml"/>
  <Override PartName="/ppt/slides/slide99.xml" ContentType="application/vnd.openxmlformats-officedocument.presentationml.slide+xml"/>
  <Override PartName="/ppt/slides/slide104.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3.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6.xml" ContentType="application/vnd.openxmlformats-officedocument.presentationml.notesSlide+xml"/>
  <Override PartName="/ppt/notesSlides/notesSlide62.xml" ContentType="application/vnd.openxmlformats-officedocument.presentationml.notesSlide+xml"/>
  <Override PartName="/ppt/notesSlides/notesSlide78.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12.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77.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0.xml" ContentType="application/vnd.openxmlformats-officedocument.presentationml.notesSlide+xml"/>
  <Override PartName="/ppt/notesSlides/notesSlide129.xml" ContentType="application/vnd.openxmlformats-officedocument.presentationml.notesSlide+xml"/>
  <Override PartName="/ppt/notesSlides/notesSlide128.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06.xml" ContentType="application/vnd.openxmlformats-officedocument.presentationml.notesSlide+xml"/>
  <Override PartName="/ppt/notesSlides/notesSlide122.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94.xml" ContentType="application/vnd.openxmlformats-officedocument.presentationml.notesSlide+xml"/>
  <Override PartName="/ppt/notesSlides/notesSlide80.xml" ContentType="application/vnd.openxmlformats-officedocument.presentationml.notesSlide+xml"/>
  <Override PartName="/ppt/notesSlides/notesSlide95.xml" ContentType="application/vnd.openxmlformats-officedocument.presentationml.notesSlide+xml"/>
  <Override PartName="/ppt/notesSlides/notesSlide92.xml" ContentType="application/vnd.openxmlformats-officedocument.presentationml.notesSlide+xml"/>
  <Override PartName="/ppt/notesSlides/notesSlide83.xml" ContentType="application/vnd.openxmlformats-officedocument.presentationml.notesSlide+xml"/>
  <Override PartName="/ppt/notesSlides/notesSlide91.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79.xml" ContentType="application/vnd.openxmlformats-officedocument.presentationml.notesSlide+xml"/>
  <Override PartName="/ppt/notesSlides/notesSlide93.xml" ContentType="application/vnd.openxmlformats-officedocument.presentationml.notesSlide+xml"/>
  <Override PartName="/ppt/notesSlides/notesSlide100.xml" ContentType="application/vnd.openxmlformats-officedocument.presentationml.notesSlide+xml"/>
  <Override PartName="/ppt/notesSlides/notesSlide105.xml" ContentType="application/vnd.openxmlformats-officedocument.presentationml.notesSlide+xml"/>
  <Override PartName="/ppt/notesSlides/notesSlide98.xml" ContentType="application/vnd.openxmlformats-officedocument.presentationml.notesSlide+xml"/>
  <Override PartName="/ppt/notesSlides/notesSlide103.xml" ContentType="application/vnd.openxmlformats-officedocument.presentationml.notesSlide+xml"/>
  <Override PartName="/ppt/notesSlides/notesSlide99.xml" ContentType="application/vnd.openxmlformats-officedocument.presentationml.notesSlide+xml"/>
  <Override PartName="/ppt/notesSlides/notesSlide104.xml" ContentType="application/vnd.openxmlformats-officedocument.presentationml.notesSlide+xml"/>
  <Override PartName="/ppt/notesSlides/notesSlide96.xml" ContentType="application/vnd.openxmlformats-officedocument.presentationml.notesSlide+xml"/>
  <Override PartName="/ppt/notesSlides/notesSlide101.xml" ContentType="application/vnd.openxmlformats-officedocument.presentationml.notesSlide+xml"/>
  <Override PartName="/ppt/notesSlides/notesSlide97.xml" ContentType="application/vnd.openxmlformats-officedocument.presentationml.notesSlide+xml"/>
  <Override PartName="/ppt/notesSlides/notesSlide102.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137"/>
  </p:notesMasterIdLst>
  <p:handoutMasterIdLst>
    <p:handoutMasterId r:id="rId138"/>
  </p:handoutMasterIdLst>
  <p:sldIdLst>
    <p:sldId id="602" r:id="rId2"/>
    <p:sldId id="604" r:id="rId3"/>
    <p:sldId id="605" r:id="rId4"/>
    <p:sldId id="606" r:id="rId5"/>
    <p:sldId id="607" r:id="rId6"/>
    <p:sldId id="608" r:id="rId7"/>
    <p:sldId id="609" r:id="rId8"/>
    <p:sldId id="610" r:id="rId9"/>
    <p:sldId id="611" r:id="rId10"/>
    <p:sldId id="612" r:id="rId11"/>
    <p:sldId id="613" r:id="rId12"/>
    <p:sldId id="614" r:id="rId13"/>
    <p:sldId id="615" r:id="rId14"/>
    <p:sldId id="616" r:id="rId15"/>
    <p:sldId id="617" r:id="rId16"/>
    <p:sldId id="618" r:id="rId17"/>
    <p:sldId id="619" r:id="rId18"/>
    <p:sldId id="620" r:id="rId19"/>
    <p:sldId id="621" r:id="rId20"/>
    <p:sldId id="622" r:id="rId21"/>
    <p:sldId id="623" r:id="rId22"/>
    <p:sldId id="624" r:id="rId23"/>
    <p:sldId id="625" r:id="rId24"/>
    <p:sldId id="626" r:id="rId25"/>
    <p:sldId id="627" r:id="rId26"/>
    <p:sldId id="447" r:id="rId27"/>
    <p:sldId id="448" r:id="rId28"/>
    <p:sldId id="449" r:id="rId29"/>
    <p:sldId id="450" r:id="rId30"/>
    <p:sldId id="451" r:id="rId31"/>
    <p:sldId id="528" r:id="rId32"/>
    <p:sldId id="529" r:id="rId33"/>
    <p:sldId id="527" r:id="rId34"/>
    <p:sldId id="538" r:id="rId35"/>
    <p:sldId id="539" r:id="rId36"/>
    <p:sldId id="533" r:id="rId37"/>
    <p:sldId id="456" r:id="rId38"/>
    <p:sldId id="457" r:id="rId39"/>
    <p:sldId id="458" r:id="rId40"/>
    <p:sldId id="459" r:id="rId41"/>
    <p:sldId id="461" r:id="rId42"/>
    <p:sldId id="462" r:id="rId43"/>
    <p:sldId id="463" r:id="rId44"/>
    <p:sldId id="464" r:id="rId45"/>
    <p:sldId id="465" r:id="rId46"/>
    <p:sldId id="466" r:id="rId47"/>
    <p:sldId id="467" r:id="rId48"/>
    <p:sldId id="468" r:id="rId49"/>
    <p:sldId id="469" r:id="rId50"/>
    <p:sldId id="531" r:id="rId51"/>
    <p:sldId id="470" r:id="rId52"/>
    <p:sldId id="471" r:id="rId53"/>
    <p:sldId id="540" r:id="rId54"/>
    <p:sldId id="583" r:id="rId55"/>
    <p:sldId id="584" r:id="rId56"/>
    <p:sldId id="585" r:id="rId57"/>
    <p:sldId id="586" r:id="rId58"/>
    <p:sldId id="523" r:id="rId59"/>
    <p:sldId id="472" r:id="rId60"/>
    <p:sldId id="473" r:id="rId61"/>
    <p:sldId id="474" r:id="rId62"/>
    <p:sldId id="587" r:id="rId63"/>
    <p:sldId id="588" r:id="rId64"/>
    <p:sldId id="534" r:id="rId65"/>
    <p:sldId id="475" r:id="rId66"/>
    <p:sldId id="477" r:id="rId67"/>
    <p:sldId id="478" r:id="rId68"/>
    <p:sldId id="479" r:id="rId69"/>
    <p:sldId id="480" r:id="rId70"/>
    <p:sldId id="481" r:id="rId71"/>
    <p:sldId id="514" r:id="rId72"/>
    <p:sldId id="532" r:id="rId73"/>
    <p:sldId id="482" r:id="rId74"/>
    <p:sldId id="483" r:id="rId75"/>
    <p:sldId id="484" r:id="rId76"/>
    <p:sldId id="485" r:id="rId77"/>
    <p:sldId id="486" r:id="rId78"/>
    <p:sldId id="487" r:id="rId79"/>
    <p:sldId id="488" r:id="rId80"/>
    <p:sldId id="489" r:id="rId81"/>
    <p:sldId id="490" r:id="rId82"/>
    <p:sldId id="491" r:id="rId83"/>
    <p:sldId id="493" r:id="rId84"/>
    <p:sldId id="495" r:id="rId85"/>
    <p:sldId id="496" r:id="rId86"/>
    <p:sldId id="598" r:id="rId87"/>
    <p:sldId id="541" r:id="rId88"/>
    <p:sldId id="592" r:id="rId89"/>
    <p:sldId id="593" r:id="rId90"/>
    <p:sldId id="594" r:id="rId91"/>
    <p:sldId id="595" r:id="rId92"/>
    <p:sldId id="596" r:id="rId93"/>
    <p:sldId id="524" r:id="rId94"/>
    <p:sldId id="497" r:id="rId95"/>
    <p:sldId id="498" r:id="rId96"/>
    <p:sldId id="499" r:id="rId97"/>
    <p:sldId id="536" r:id="rId98"/>
    <p:sldId id="500" r:id="rId99"/>
    <p:sldId id="502" r:id="rId100"/>
    <p:sldId id="504" r:id="rId101"/>
    <p:sldId id="505" r:id="rId102"/>
    <p:sldId id="291" r:id="rId103"/>
    <p:sldId id="542" r:id="rId104"/>
    <p:sldId id="600" r:id="rId105"/>
    <p:sldId id="543" r:id="rId106"/>
    <p:sldId id="544" r:id="rId107"/>
    <p:sldId id="545" r:id="rId108"/>
    <p:sldId id="546" r:id="rId109"/>
    <p:sldId id="547" r:id="rId110"/>
    <p:sldId id="548" r:id="rId111"/>
    <p:sldId id="549" r:id="rId112"/>
    <p:sldId id="550" r:id="rId113"/>
    <p:sldId id="551" r:id="rId114"/>
    <p:sldId id="552" r:id="rId115"/>
    <p:sldId id="553" r:id="rId116"/>
    <p:sldId id="554" r:id="rId117"/>
    <p:sldId id="555" r:id="rId118"/>
    <p:sldId id="556" r:id="rId119"/>
    <p:sldId id="629" r:id="rId120"/>
    <p:sldId id="630" r:id="rId121"/>
    <p:sldId id="560" r:id="rId122"/>
    <p:sldId id="561" r:id="rId123"/>
    <p:sldId id="563" r:id="rId124"/>
    <p:sldId id="565" r:id="rId125"/>
    <p:sldId id="566" r:id="rId126"/>
    <p:sldId id="567" r:id="rId127"/>
    <p:sldId id="569" r:id="rId128"/>
    <p:sldId id="570" r:id="rId129"/>
    <p:sldId id="576" r:id="rId130"/>
    <p:sldId id="577" r:id="rId131"/>
    <p:sldId id="578" r:id="rId132"/>
    <p:sldId id="579" r:id="rId133"/>
    <p:sldId id="580" r:id="rId134"/>
    <p:sldId id="581" r:id="rId135"/>
    <p:sldId id="582" r:id="rId13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64796" autoAdjust="0"/>
  </p:normalViewPr>
  <p:slideViewPr>
    <p:cSldViewPr>
      <p:cViewPr varScale="1">
        <p:scale>
          <a:sx n="128" d="100"/>
          <a:sy n="128" d="100"/>
        </p:scale>
        <p:origin x="1056" y="114"/>
      </p:cViewPr>
      <p:guideLst>
        <p:guide orient="horz" pos="2160"/>
        <p:guide pos="2880"/>
      </p:guideLst>
    </p:cSldViewPr>
  </p:slideViewPr>
  <p:outlineViewPr>
    <p:cViewPr>
      <p:scale>
        <a:sx n="33" d="100"/>
        <a:sy n="33" d="100"/>
      </p:scale>
      <p:origin x="0" y="25338"/>
    </p:cViewPr>
  </p:outlineViewPr>
  <p:notesTextViewPr>
    <p:cViewPr>
      <p:scale>
        <a:sx n="100" d="100"/>
        <a:sy n="100" d="100"/>
      </p:scale>
      <p:origin x="0" y="0"/>
    </p:cViewPr>
  </p:notesTextViewPr>
  <p:sorterViewPr>
    <p:cViewPr>
      <p:scale>
        <a:sx n="66" d="100"/>
        <a:sy n="66" d="100"/>
      </p:scale>
      <p:origin x="0" y="11178"/>
    </p:cViewPr>
  </p:sorterViewPr>
  <p:notesViewPr>
    <p:cSldViewPr>
      <p:cViewPr varScale="1">
        <p:scale>
          <a:sx n="81" d="100"/>
          <a:sy n="81"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4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EE5432-FD29-4647-9F75-C383A3070C88}" type="datetimeFigureOut">
              <a:rPr lang="en-US" smtClean="0"/>
              <a:pPr/>
              <a:t>6/28/2019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262FE3B-95C4-45C9-B71E-ADAB9402D91A}" type="slidenum">
              <a:rPr lang="en-US" smtClean="0"/>
              <a:pPr/>
              <a:t>‹#›</a:t>
            </a:fld>
            <a:endParaRPr lang="en-US" dirty="0"/>
          </a:p>
        </p:txBody>
      </p:sp>
    </p:spTree>
    <p:extLst>
      <p:ext uri="{BB962C8B-B14F-4D97-AF65-F5344CB8AC3E}">
        <p14:creationId xmlns:p14="http://schemas.microsoft.com/office/powerpoint/2010/main" val="293627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dirty="0"/>
          </a:p>
        </p:txBody>
      </p:sp>
      <p:sp>
        <p:nvSpPr>
          <p:cNvPr id="614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1152525" y="515938"/>
            <a:ext cx="4646613"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dirty="0"/>
          </a:p>
        </p:txBody>
      </p:sp>
      <p:sp>
        <p:nvSpPr>
          <p:cNvPr id="614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829F6E0F-470C-45DC-BFD8-B082C241CAFB}" type="slidenum">
              <a:rPr lang="en-US"/>
              <a:pPr/>
              <a:t>‹#›</a:t>
            </a:fld>
            <a:endParaRPr lang="en-US" dirty="0"/>
          </a:p>
        </p:txBody>
      </p:sp>
    </p:spTree>
    <p:extLst>
      <p:ext uri="{BB962C8B-B14F-4D97-AF65-F5344CB8AC3E}">
        <p14:creationId xmlns:p14="http://schemas.microsoft.com/office/powerpoint/2010/main" val="31184830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srb.org/glossary/definition/discount.aspx"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msrb.org/glossary/definition/new-issue-municipal-securities-or-new-issue.aspx" TargetMode="External"/><Relationship Id="rId5" Type="http://schemas.openxmlformats.org/officeDocument/2006/relationships/hyperlink" Target="http://www.msrb.org/glossary/definition/interest-payment-date.aspx" TargetMode="External"/><Relationship Id="rId4" Type="http://schemas.openxmlformats.org/officeDocument/2006/relationships/hyperlink" Target="http://www.msrb.org/glossary/definition/principal.aspx"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F6E0F-470C-45DC-BFD8-B082C241CAFB}" type="slidenum">
              <a:rPr lang="en-US" smtClean="0"/>
              <a:pPr/>
              <a:t>1</a:t>
            </a:fld>
            <a:endParaRPr lang="en-US" dirty="0"/>
          </a:p>
        </p:txBody>
      </p:sp>
    </p:spTree>
    <p:extLst>
      <p:ext uri="{BB962C8B-B14F-4D97-AF65-F5344CB8AC3E}">
        <p14:creationId xmlns:p14="http://schemas.microsoft.com/office/powerpoint/2010/main" val="289464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Lottery </a:t>
            </a:r>
            <a:r>
              <a:rPr lang="en-US" sz="1800" dirty="0"/>
              <a:t>bonds are repaid from lottery sales and qualify to be called revenue bonds but they have some further restrictions that you do not see in other revenue bonds. </a:t>
            </a:r>
          </a:p>
          <a:p>
            <a:r>
              <a:rPr lang="en-US" sz="1800" dirty="0"/>
              <a:t>Basically, if lottery proceeds all of a sudden are no longer available, the bond holders could </a:t>
            </a:r>
            <a:r>
              <a:rPr lang="en-US" sz="1800" u="sng" dirty="0"/>
              <a:t>not</a:t>
            </a:r>
            <a:r>
              <a:rPr lang="en-US" sz="1800" dirty="0"/>
              <a:t> come after the state for repayment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a:t>
            </a:fld>
            <a:endParaRPr lang="en-US" dirty="0"/>
          </a:p>
        </p:txBody>
      </p:sp>
    </p:spTree>
    <p:extLst>
      <p:ext uri="{BB962C8B-B14F-4D97-AF65-F5344CB8AC3E}">
        <p14:creationId xmlns:p14="http://schemas.microsoft.com/office/powerpoint/2010/main" val="35020605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To calculate the Deferred Gain/Loss on Refunding Debt start</a:t>
            </a:r>
            <a:r>
              <a:rPr lang="en-US" sz="1400" baseline="0" dirty="0" smtClean="0"/>
              <a:t> with the face value of the refunded debt -  $15.87M</a:t>
            </a:r>
          </a:p>
          <a:p>
            <a:endParaRPr lang="en-US" sz="1400" baseline="0" dirty="0" smtClean="0"/>
          </a:p>
          <a:p>
            <a:r>
              <a:rPr lang="en-US" sz="1400" baseline="0" dirty="0" smtClean="0"/>
              <a:t>Next you should have added in 24% of the premium the original premium which equates to 1.3 million</a:t>
            </a:r>
          </a:p>
          <a:p>
            <a:r>
              <a:rPr lang="en-US" sz="1400" baseline="0" dirty="0" smtClean="0"/>
              <a:t>This will give you the Net Carrying Value of $17.1 million</a:t>
            </a:r>
          </a:p>
          <a:p>
            <a:r>
              <a:rPr lang="en-US" sz="1400" baseline="0" dirty="0" smtClean="0"/>
              <a:t>After subtracting the Net carrying value from the payment to escrow </a:t>
            </a:r>
            <a:r>
              <a:rPr lang="en-US" sz="1400" dirty="0" smtClean="0"/>
              <a:t>you </a:t>
            </a:r>
            <a:r>
              <a:rPr lang="en-US" sz="1400" baseline="0" dirty="0" smtClean="0"/>
              <a:t>should end up with a Deferred Loss on Refunding for $957 thousand.</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100</a:t>
            </a:fld>
            <a:endParaRPr lang="en-US" dirty="0"/>
          </a:p>
        </p:txBody>
      </p:sp>
    </p:spTree>
    <p:extLst>
      <p:ext uri="{BB962C8B-B14F-4D97-AF65-F5344CB8AC3E}">
        <p14:creationId xmlns:p14="http://schemas.microsoft.com/office/powerpoint/2010/main" val="20661357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0988" y="515938"/>
            <a:ext cx="3375025" cy="2532062"/>
          </a:xfrm>
        </p:spPr>
      </p:sp>
      <p:sp>
        <p:nvSpPr>
          <p:cNvPr id="3" name="Notes Placeholder 2"/>
          <p:cNvSpPr>
            <a:spLocks noGrp="1"/>
          </p:cNvSpPr>
          <p:nvPr>
            <p:ph type="body" idx="1"/>
          </p:nvPr>
        </p:nvSpPr>
        <p:spPr>
          <a:xfrm>
            <a:off x="701040" y="3200400"/>
            <a:ext cx="5928360" cy="5398770"/>
          </a:xfrm>
        </p:spPr>
        <p:txBody>
          <a:bodyPr>
            <a:normAutofit/>
          </a:bodyPr>
          <a:lstStyle/>
          <a:p>
            <a:r>
              <a:rPr lang="en-US" dirty="0" smtClean="0"/>
              <a:t>Because</a:t>
            </a:r>
            <a:r>
              <a:rPr lang="en-US" baseline="0" dirty="0" smtClean="0"/>
              <a:t> we have a loss on refunding, use TC 514 and DR GL 1000 Deferred Outflows - Loss on debt refunding and CR c/o 7050.  To record a gain, you would use GL 1851-Deferred Inflows-Gain on Debt Refunding.</a:t>
            </a:r>
          </a:p>
          <a:p>
            <a:endParaRPr lang="en-US" baseline="0" dirty="0" smtClean="0"/>
          </a:p>
          <a:p>
            <a:r>
              <a:rPr lang="en-US" baseline="0" dirty="0" smtClean="0"/>
              <a:t>If you look at t-accounts, you would find comp objects used: 1505, 1510, and 7050 would result in zero.</a:t>
            </a:r>
            <a:endParaRPr lang="en-US" dirty="0" smtClean="0"/>
          </a:p>
          <a:p>
            <a:endParaRPr lang="en-US" dirty="0" smtClean="0"/>
          </a:p>
          <a:p>
            <a:endParaRPr lang="en-US" dirty="0" smtClean="0"/>
          </a:p>
          <a:p>
            <a:r>
              <a:rPr lang="en-US" dirty="0" smtClean="0"/>
              <a:t>Any questions on debt refunding?</a:t>
            </a:r>
          </a:p>
          <a:p>
            <a:endParaRPr lang="en-US" dirty="0" smtClean="0"/>
          </a:p>
          <a:p>
            <a:r>
              <a:rPr lang="en-US" dirty="0" smtClean="0"/>
              <a:t>Okay, Sangit is now going to discuss</a:t>
            </a:r>
            <a:r>
              <a:rPr lang="en-US" baseline="0" dirty="0" smtClean="0"/>
              <a:t> year-end transactions and some debt disclosures.</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101</a:t>
            </a:fld>
            <a:endParaRPr lang="en-US" dirty="0"/>
          </a:p>
        </p:txBody>
      </p:sp>
    </p:spTree>
    <p:extLst>
      <p:ext uri="{BB962C8B-B14F-4D97-AF65-F5344CB8AC3E}">
        <p14:creationId xmlns:p14="http://schemas.microsoft.com/office/powerpoint/2010/main" val="27942698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smtClean="0"/>
              <a:t>So,</a:t>
            </a:r>
            <a:r>
              <a:rPr lang="en-US" sz="1800" baseline="0" dirty="0" smtClean="0"/>
              <a:t> you’ve gotten the new debt on the books,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you’ve made a payment, or maybe even two,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and now year end is approaching.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Let’s go over the entries that are needed for year-end adjustments and accruals.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We are going to use Junction City Creek 2016 Series F Refunding Bonds example.  As you remember, refunded debt is 2009A COP and refunding debt is 2016F Series Bond.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Since our example is a governmental activity all of these year-end entries are going to be done in the government-wide GAAP fund 8500. </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102</a:t>
            </a:fld>
            <a:endParaRPr lang="en-US" dirty="0"/>
          </a:p>
        </p:txBody>
      </p:sp>
    </p:spTree>
    <p:extLst>
      <p:ext uri="{BB962C8B-B14F-4D97-AF65-F5344CB8AC3E}">
        <p14:creationId xmlns:p14="http://schemas.microsoft.com/office/powerpoint/2010/main" val="12242221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page 16, where you can find the Original premium amount for 2009A</a:t>
            </a:r>
            <a:r>
              <a:rPr lang="en-US" baseline="0" dirty="0" smtClean="0"/>
              <a:t> COP for $319 thousand.</a:t>
            </a:r>
          </a:p>
          <a:p>
            <a:r>
              <a:rPr lang="en-US" baseline="0" dirty="0" smtClean="0"/>
              <a:t>This COP is amortized through May 2016 and the amount of amortization taken is $159 thousand.</a:t>
            </a:r>
          </a:p>
          <a:p>
            <a:r>
              <a:rPr lang="en-US" baseline="0" dirty="0" smtClean="0"/>
              <a:t>Since this COP is partially refunded (26%), the amount written off with refunding is $42 thousand, with the remaining premium amount of $119 thousand.</a:t>
            </a:r>
          </a:p>
          <a:p>
            <a:endParaRPr lang="en-US" baseline="0" dirty="0" smtClean="0"/>
          </a:p>
          <a:p>
            <a:endParaRPr lang="en-US" baseline="0" dirty="0" smtClean="0"/>
          </a:p>
          <a:p>
            <a:r>
              <a:rPr lang="en-US" baseline="0" dirty="0" smtClean="0"/>
              <a:t>If you look at page 27, the months outstanding on old refunded debt 2009A COP is 36 months </a:t>
            </a:r>
            <a:r>
              <a:rPr lang="en-US" baseline="0" dirty="0" err="1" smtClean="0"/>
              <a:t>i.e</a:t>
            </a:r>
            <a:r>
              <a:rPr lang="en-US" baseline="0" dirty="0" smtClean="0"/>
              <a:t> from June 2016 through May 2019.</a:t>
            </a:r>
          </a:p>
          <a:p>
            <a:endParaRPr lang="en-US" baseline="0" dirty="0" smtClean="0"/>
          </a:p>
          <a:p>
            <a:r>
              <a:rPr lang="en-US" baseline="0" dirty="0" smtClean="0"/>
              <a:t>From page 13, you can see that premium on refunding debt 2016 Series F is $51 thousand.</a:t>
            </a:r>
          </a:p>
          <a:p>
            <a:endParaRPr lang="en-US" baseline="0" dirty="0" smtClean="0"/>
          </a:p>
          <a:p>
            <a:r>
              <a:rPr lang="en-US" baseline="0" dirty="0" smtClean="0"/>
              <a:t>Also if you look at page _28______, the months outstanding on refunding debt 2016F Series Bond is 48 months </a:t>
            </a:r>
            <a:r>
              <a:rPr lang="en-US" baseline="0" dirty="0" err="1" smtClean="0"/>
              <a:t>i.e</a:t>
            </a:r>
            <a:r>
              <a:rPr lang="en-US" baseline="0" dirty="0" smtClean="0"/>
              <a:t> from June 2016 through May 2020.</a:t>
            </a:r>
          </a:p>
          <a:p>
            <a:endParaRPr lang="en-US" baseline="0" dirty="0" smtClean="0"/>
          </a:p>
          <a:p>
            <a:r>
              <a:rPr lang="en-US" baseline="0" dirty="0" smtClean="0"/>
              <a:t>Now you can calculate the amortization to be recorded for the month of June 2016.</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103</a:t>
            </a:fld>
            <a:endParaRPr lang="en-US" dirty="0"/>
          </a:p>
        </p:txBody>
      </p:sp>
    </p:spTree>
    <p:extLst>
      <p:ext uri="{BB962C8B-B14F-4D97-AF65-F5344CB8AC3E}">
        <p14:creationId xmlns:p14="http://schemas.microsoft.com/office/powerpoint/2010/main" val="37574048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For amortization entry, you will be using t-code 523, </a:t>
            </a:r>
          </a:p>
          <a:p>
            <a:r>
              <a:rPr lang="en-US" sz="1800" baseline="0" dirty="0" smtClean="0"/>
              <a:t> debit GL account 1713 premium on bonds sold, or GL account 1703 for premium on COPs sold. and </a:t>
            </a:r>
          </a:p>
          <a:p>
            <a:r>
              <a:rPr lang="en-US" sz="1800" baseline="0" dirty="0" smtClean="0"/>
              <a:t>Credit comp object 7450 amortization of discount/premium on bonds sold </a:t>
            </a:r>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104</a:t>
            </a:fld>
            <a:endParaRPr lang="en-US" dirty="0"/>
          </a:p>
        </p:txBody>
      </p:sp>
    </p:spTree>
    <p:extLst>
      <p:ext uri="{BB962C8B-B14F-4D97-AF65-F5344CB8AC3E}">
        <p14:creationId xmlns:p14="http://schemas.microsoft.com/office/powerpoint/2010/main" val="4175342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haven’t seen a discount on bonds</a:t>
            </a:r>
            <a:r>
              <a:rPr lang="en-US" sz="1800" baseline="0" dirty="0" smtClean="0"/>
              <a:t> sold in quite some time but if that ever happens again you would use </a:t>
            </a:r>
            <a:r>
              <a:rPr lang="en-US" sz="1800" baseline="0" dirty="0" err="1" smtClean="0"/>
              <a:t>Tcode</a:t>
            </a:r>
            <a:r>
              <a:rPr lang="en-US" sz="1800" baseline="0" dirty="0" smtClean="0"/>
              <a:t> 520 which </a:t>
            </a:r>
          </a:p>
          <a:p>
            <a:r>
              <a:rPr lang="en-US" sz="1800" baseline="0" dirty="0" smtClean="0"/>
              <a:t>Credits GL 1712 Discount on Bonds Sold or GL 1702 Discount on COPs sold.</a:t>
            </a:r>
          </a:p>
          <a:p>
            <a:r>
              <a:rPr lang="en-US" sz="1800" baseline="0" dirty="0" smtClean="0"/>
              <a:t>Just remember, there is a different t-code for discounts and premiums but both use the same comp object. </a:t>
            </a:r>
          </a:p>
          <a:p>
            <a:r>
              <a:rPr lang="en-US" sz="1800" baseline="0" dirty="0" smtClean="0"/>
              <a:t> </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105</a:t>
            </a:fld>
            <a:endParaRPr lang="en-US" dirty="0"/>
          </a:p>
        </p:txBody>
      </p:sp>
    </p:spTree>
    <p:extLst>
      <p:ext uri="{BB962C8B-B14F-4D97-AF65-F5344CB8AC3E}">
        <p14:creationId xmlns:p14="http://schemas.microsoft.com/office/powerpoint/2010/main" val="42022016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800" dirty="0" smtClean="0"/>
              <a:t>Lets look at page 13 again.</a:t>
            </a:r>
            <a:r>
              <a:rPr lang="en-US" sz="1800" baseline="0" dirty="0" smtClean="0"/>
              <a:t>  As you can see that net proceeds to escrow agent is greater than Net carrying value of the refunded 2009A Series COP by $254.84.  Therefore, there is a deferred loss on refunding.</a:t>
            </a:r>
          </a:p>
          <a:p>
            <a:endParaRPr lang="en-US" sz="1800" baseline="0" dirty="0" smtClean="0"/>
          </a:p>
          <a:p>
            <a:r>
              <a:rPr lang="en-US" sz="1800" baseline="0" dirty="0" smtClean="0"/>
              <a:t>This deferred loss on refunding needs to be amortized over the shorter of:</a:t>
            </a:r>
          </a:p>
          <a:p>
            <a:endParaRPr lang="en-US" sz="1800" baseline="0" dirty="0" smtClean="0"/>
          </a:p>
          <a:p>
            <a:pPr marL="342900" indent="-342900">
              <a:buAutoNum type="arabicPeriod"/>
            </a:pPr>
            <a:r>
              <a:rPr lang="en-US" sz="1800" baseline="0" dirty="0" smtClean="0"/>
              <a:t>Remaining life of 2009A Series COP (36 months from previous slide)</a:t>
            </a:r>
          </a:p>
          <a:p>
            <a:pPr marL="0" indent="0">
              <a:buNone/>
            </a:pPr>
            <a:endParaRPr lang="en-US" sz="1800" baseline="0" dirty="0" smtClean="0"/>
          </a:p>
          <a:p>
            <a:pPr marL="0" indent="0">
              <a:buNone/>
            </a:pPr>
            <a:r>
              <a:rPr lang="en-US" sz="1800" baseline="0" dirty="0" smtClean="0"/>
              <a:t>Or</a:t>
            </a:r>
          </a:p>
          <a:p>
            <a:pPr marL="0" indent="0">
              <a:buNone/>
            </a:pPr>
            <a:endParaRPr lang="en-US" sz="1800" baseline="0" dirty="0" smtClean="0"/>
          </a:p>
          <a:p>
            <a:pPr marL="0" indent="0">
              <a:buNone/>
            </a:pPr>
            <a:r>
              <a:rPr lang="en-US" sz="1800" baseline="0" dirty="0" smtClean="0"/>
              <a:t>2.  Life of 2016 Series F GO Bond (48 months from previous slide)</a:t>
            </a:r>
          </a:p>
          <a:p>
            <a:pPr marL="342900" indent="-342900">
              <a:buAutoNum type="arabicPeriod"/>
            </a:pPr>
            <a:endParaRPr lang="en-US" sz="1800" baseline="0" dirty="0" smtClean="0"/>
          </a:p>
          <a:p>
            <a:endParaRPr lang="en-US" sz="1800" baseline="0" dirty="0" smtClean="0"/>
          </a:p>
          <a:p>
            <a:r>
              <a:rPr lang="en-US" sz="1800" dirty="0" smtClean="0"/>
              <a:t>You</a:t>
            </a:r>
            <a:r>
              <a:rPr lang="en-US" sz="1800" baseline="0" dirty="0" smtClean="0"/>
              <a:t> would use </a:t>
            </a:r>
            <a:r>
              <a:rPr lang="en-US" sz="1800" baseline="0" dirty="0" err="1" smtClean="0"/>
              <a:t>tcode</a:t>
            </a:r>
            <a:r>
              <a:rPr lang="en-US" sz="1800" baseline="0" dirty="0" smtClean="0"/>
              <a:t> 520 to record the amortization with a credit to GL 1000 deferred outflow loss on debt refunding and debt to comp object 7470. </a:t>
            </a:r>
          </a:p>
          <a:p>
            <a:endParaRPr lang="en-US" sz="1800" baseline="0" dirty="0" smtClean="0"/>
          </a:p>
          <a:p>
            <a:r>
              <a:rPr lang="en-US" sz="1800" baseline="0" dirty="0" smtClean="0"/>
              <a:t>If there is a deferred inflow-gain on debt refunding, you would use </a:t>
            </a:r>
            <a:r>
              <a:rPr lang="en-US" sz="1800" baseline="0" dirty="0" err="1" smtClean="0"/>
              <a:t>tcode</a:t>
            </a:r>
            <a:r>
              <a:rPr lang="en-US" sz="1800" baseline="0" dirty="0" smtClean="0"/>
              <a:t> 523 to debit GL 1851 deferred inflow gain on debt refunding but on the credit still use comp object 7470. </a:t>
            </a:r>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106</a:t>
            </a:fld>
            <a:endParaRPr lang="en-US" dirty="0"/>
          </a:p>
        </p:txBody>
      </p:sp>
    </p:spTree>
    <p:extLst>
      <p:ext uri="{BB962C8B-B14F-4D97-AF65-F5344CB8AC3E}">
        <p14:creationId xmlns:p14="http://schemas.microsoft.com/office/powerpoint/2010/main" val="27240890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i="0" baseline="0" dirty="0" smtClean="0"/>
              <a:t>At  fiscal year-end, an accrual for interest payable, as of June 30, must be recorded. This interest payable is equal to the amount of interest attributable to the period beginning the day after the last interest payment through June 30. </a:t>
            </a:r>
            <a:endParaRPr lang="en-US" sz="1800" dirty="0" smtClean="0"/>
          </a:p>
          <a:p>
            <a:endParaRPr lang="en-US" sz="1800" dirty="0" smtClean="0"/>
          </a:p>
          <a:p>
            <a:r>
              <a:rPr lang="en-US" sz="1800" dirty="0" smtClean="0"/>
              <a:t>In our example,</a:t>
            </a:r>
            <a:r>
              <a:rPr lang="en-US" sz="1800" baseline="0" dirty="0" smtClean="0"/>
              <a:t> interest is payable semiannually in May and November. </a:t>
            </a:r>
          </a:p>
          <a:p>
            <a:endParaRPr lang="en-US" sz="1800" baseline="0" dirty="0" smtClean="0"/>
          </a:p>
          <a:p>
            <a:r>
              <a:rPr lang="en-US" sz="1800" baseline="0" dirty="0" smtClean="0"/>
              <a:t>From page 28, the next interest payment due is $5,205.00 in November 2017 for 2016F Refunding Bond.</a:t>
            </a:r>
          </a:p>
          <a:p>
            <a:endParaRPr lang="en-US" sz="1800" baseline="0" dirty="0" smtClean="0"/>
          </a:p>
          <a:p>
            <a:r>
              <a:rPr lang="en-US" sz="1800" baseline="0" dirty="0" smtClean="0"/>
              <a:t>From page 27, the next interest payment due is $13,708.98 in November 2017 for Refunded COP 2009A Series.</a:t>
            </a:r>
            <a:endParaRPr lang="en-US" sz="1800" dirty="0" smtClean="0"/>
          </a:p>
          <a:p>
            <a:endParaRPr lang="en-US" sz="1800" baseline="0" dirty="0" smtClean="0"/>
          </a:p>
          <a:p>
            <a:r>
              <a:rPr lang="en-US" sz="1800" baseline="0" dirty="0" smtClean="0"/>
              <a:t>So, at June 30 we’re in the middle of an interest period. Since this is a partial debt refunding we need to pick up both the interest due on the old debt and the interest due on the new debt, divide by the six months the payment covers and then multiply by the two months </a:t>
            </a:r>
            <a:r>
              <a:rPr lang="en-US" sz="1800" baseline="0" dirty="0" err="1" smtClean="0"/>
              <a:t>i.e</a:t>
            </a:r>
            <a:r>
              <a:rPr lang="en-US" sz="1800" baseline="0" dirty="0" smtClean="0"/>
              <a:t> time between the last payment and year end. </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107</a:t>
            </a:fld>
            <a:endParaRPr lang="en-US" dirty="0"/>
          </a:p>
        </p:txBody>
      </p:sp>
    </p:spTree>
    <p:extLst>
      <p:ext uri="{BB962C8B-B14F-4D97-AF65-F5344CB8AC3E}">
        <p14:creationId xmlns:p14="http://schemas.microsoft.com/office/powerpoint/2010/main" val="11843199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515938"/>
            <a:ext cx="4086225" cy="3065462"/>
          </a:xfrm>
        </p:spPr>
      </p:sp>
      <p:sp>
        <p:nvSpPr>
          <p:cNvPr id="3" name="Notes Placeholder 2"/>
          <p:cNvSpPr>
            <a:spLocks noGrp="1"/>
          </p:cNvSpPr>
          <p:nvPr>
            <p:ph type="body" idx="1"/>
          </p:nvPr>
        </p:nvSpPr>
        <p:spPr>
          <a:xfrm>
            <a:off x="762000" y="3810000"/>
            <a:ext cx="5608320" cy="5943600"/>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The accrual is made with t-code 437 to  </a:t>
            </a:r>
          </a:p>
          <a:p>
            <a:r>
              <a:rPr lang="en-US" sz="1800" baseline="0" dirty="0" smtClean="0"/>
              <a:t>Credit GL 1230 Interest payable current and </a:t>
            </a:r>
          </a:p>
          <a:p>
            <a:r>
              <a:rPr lang="en-US" sz="1800" baseline="0" dirty="0" smtClean="0"/>
              <a:t>Debit comp object 7250 interest bonds. </a:t>
            </a:r>
          </a:p>
          <a:p>
            <a:r>
              <a:rPr lang="en-US" sz="1800" baseline="0" dirty="0" smtClean="0"/>
              <a:t>This entry will auto reverse on next fiscal year so that when you actually make the payment in November, the two months of interest will not be duplicated.</a:t>
            </a:r>
          </a:p>
          <a:p>
            <a:endParaRPr lang="en-US" sz="18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108</a:t>
            </a:fld>
            <a:endParaRPr lang="en-US" dirty="0"/>
          </a:p>
        </p:txBody>
      </p:sp>
    </p:spTree>
    <p:extLst>
      <p:ext uri="{BB962C8B-B14F-4D97-AF65-F5344CB8AC3E}">
        <p14:creationId xmlns:p14="http://schemas.microsoft.com/office/powerpoint/2010/main" val="33169968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You will need to reclass the part of the noncurrent bonds payable equal to the principal payments due in the next fiscal year to current.</a:t>
            </a:r>
          </a:p>
          <a:p>
            <a:endParaRPr lang="en-US" sz="1800" dirty="0" smtClean="0"/>
          </a:p>
          <a:p>
            <a:r>
              <a:rPr lang="en-US" sz="1800" dirty="0" smtClean="0"/>
              <a:t>Once again we</a:t>
            </a:r>
            <a:r>
              <a:rPr lang="en-US" sz="1800" baseline="0" dirty="0" smtClean="0"/>
              <a:t> need to combine the old and new debt schedules however, in this case the new debt (2016 F in page 28) does not have a principal payment due until May of 2020. </a:t>
            </a:r>
          </a:p>
          <a:p>
            <a:endParaRPr lang="en-US" sz="1800" baseline="0" dirty="0" smtClean="0"/>
          </a:p>
          <a:p>
            <a:r>
              <a:rPr lang="en-US" sz="1800" dirty="0" smtClean="0"/>
              <a:t>T</a:t>
            </a:r>
            <a:r>
              <a:rPr lang="en-US" sz="1800" baseline="0" dirty="0" smtClean="0"/>
              <a:t>he reclassification amount would be for $330,000 for the one remaining principal payment due on the old debt (2009 Series A COP in page 27) in May of 2018.</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109</a:t>
            </a:fld>
            <a:endParaRPr lang="en-US" dirty="0"/>
          </a:p>
        </p:txBody>
      </p:sp>
    </p:spTree>
    <p:extLst>
      <p:ext uri="{BB962C8B-B14F-4D97-AF65-F5344CB8AC3E}">
        <p14:creationId xmlns:p14="http://schemas.microsoft.com/office/powerpoint/2010/main" val="385051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So, while general obligation and revenue bonds are the two main types of debt, there are several other types that are less common but that you may encounter</a:t>
            </a:r>
            <a:r>
              <a:rPr lang="en-US" sz="1800" dirty="0" smtClean="0"/>
              <a:t>. </a:t>
            </a:r>
          </a:p>
          <a:p>
            <a:endParaRPr lang="en-US" sz="1800" dirty="0" smtClean="0"/>
          </a:p>
          <a:p>
            <a:r>
              <a:rPr lang="en-US" sz="1800" dirty="0" smtClean="0"/>
              <a:t>These</a:t>
            </a:r>
            <a:r>
              <a:rPr lang="en-US" sz="1800" baseline="0" dirty="0" smtClean="0"/>
              <a:t> include:</a:t>
            </a:r>
          </a:p>
          <a:p>
            <a:r>
              <a:rPr lang="en-US" sz="1800" baseline="0" dirty="0" smtClean="0"/>
              <a:t>	Certificates of Participation</a:t>
            </a:r>
          </a:p>
          <a:p>
            <a:r>
              <a:rPr lang="en-US" sz="1800" baseline="0" dirty="0" smtClean="0"/>
              <a:t>	Tax anticipation notes</a:t>
            </a:r>
          </a:p>
          <a:p>
            <a:r>
              <a:rPr lang="en-US" sz="1800" baseline="0" dirty="0" smtClean="0"/>
              <a:t>	Short-term debt</a:t>
            </a:r>
          </a:p>
          <a:p>
            <a:r>
              <a:rPr lang="en-US" sz="1800" baseline="0" dirty="0" smtClean="0"/>
              <a:t>	Demand bonds</a:t>
            </a:r>
          </a:p>
          <a:p>
            <a:r>
              <a:rPr lang="en-US" sz="1800" baseline="0" dirty="0" smtClean="0"/>
              <a:t>	Conduit debt</a:t>
            </a:r>
          </a:p>
          <a:p>
            <a:r>
              <a:rPr lang="en-US" sz="1800" baseline="0" dirty="0" smtClean="0"/>
              <a:t>	and direct borrowings and placements</a:t>
            </a:r>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11</a:t>
            </a:fld>
            <a:endParaRPr lang="en-US" dirty="0"/>
          </a:p>
        </p:txBody>
      </p:sp>
    </p:spTree>
    <p:extLst>
      <p:ext uri="{BB962C8B-B14F-4D97-AF65-F5344CB8AC3E}">
        <p14:creationId xmlns:p14="http://schemas.microsoft.com/office/powerpoint/2010/main" val="40479754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smtClean="0"/>
              <a:t>Most of the adjustments to</a:t>
            </a:r>
            <a:r>
              <a:rPr lang="en-US" sz="1800" baseline="0" dirty="0" smtClean="0"/>
              <a:t> arbitrage rebate payable</a:t>
            </a:r>
            <a:r>
              <a:rPr lang="en-US" sz="1800" dirty="0" smtClean="0"/>
              <a:t> that we have seen in</a:t>
            </a:r>
            <a:r>
              <a:rPr lang="en-US" sz="1800" baseline="0" dirty="0" smtClean="0"/>
              <a:t> the last few years</a:t>
            </a:r>
            <a:r>
              <a:rPr lang="en-US" sz="1800" dirty="0" smtClean="0"/>
              <a:t> have</a:t>
            </a:r>
            <a:r>
              <a:rPr lang="en-US" sz="1800" baseline="0" dirty="0" smtClean="0"/>
              <a:t> been to make the liability go away, although this is not the case for all agencies. </a:t>
            </a:r>
          </a:p>
          <a:p>
            <a:r>
              <a:rPr lang="en-US" sz="1800" baseline="0" dirty="0" smtClean="0"/>
              <a:t>As long as interest rates are low there is not as much of a chance that unspent proceeds could be invested and earn a large enough return that it would exceed the IRS allowable limit.</a:t>
            </a:r>
          </a:p>
          <a:p>
            <a:r>
              <a:rPr lang="en-US" sz="1800" baseline="0" dirty="0" smtClean="0"/>
              <a:t>However, the arbitrage rebate calculation must be done annually, whether it is done internally or is contracted out. </a:t>
            </a:r>
          </a:p>
          <a:p>
            <a:r>
              <a:rPr lang="en-US" sz="1800" dirty="0" smtClean="0"/>
              <a:t>And don’t forget: if you contract out the calculation of your arbitrage liability, and the amount will not be available until after period 13 closes, be sure to request approval for a post closing adjustment.</a:t>
            </a:r>
            <a:endParaRPr lang="en-US" sz="18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110</a:t>
            </a:fld>
            <a:endParaRPr lang="en-US" dirty="0"/>
          </a:p>
        </p:txBody>
      </p:sp>
    </p:spTree>
    <p:extLst>
      <p:ext uri="{BB962C8B-B14F-4D97-AF65-F5344CB8AC3E}">
        <p14:creationId xmlns:p14="http://schemas.microsoft.com/office/powerpoint/2010/main" val="7635903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If you are one of the few agencies that does still have an arbitrage rebate payable, when you get the amount, the liability balance is adjusted in two steps. </a:t>
            </a:r>
          </a:p>
          <a:p>
            <a:r>
              <a:rPr lang="en-US" sz="1800" baseline="0" dirty="0" smtClean="0"/>
              <a:t>First the entire liability is recorded using </a:t>
            </a:r>
            <a:r>
              <a:rPr lang="en-US" sz="1800" baseline="0" dirty="0" err="1" smtClean="0"/>
              <a:t>tcode</a:t>
            </a:r>
            <a:r>
              <a:rPr lang="en-US" sz="1800" baseline="0" dirty="0" smtClean="0"/>
              <a:t> 526, to Credit GL 1719 arbitrage rebate payable and debit </a:t>
            </a:r>
          </a:p>
          <a:p>
            <a:r>
              <a:rPr lang="en-US" sz="1800" baseline="0" dirty="0" smtClean="0"/>
              <a:t>comp object 0800 Interest on Investments.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111</a:t>
            </a:fld>
            <a:endParaRPr lang="en-US" dirty="0"/>
          </a:p>
        </p:txBody>
      </p:sp>
    </p:spTree>
    <p:extLst>
      <p:ext uri="{BB962C8B-B14F-4D97-AF65-F5344CB8AC3E}">
        <p14:creationId xmlns:p14="http://schemas.microsoft.com/office/powerpoint/2010/main" val="20672157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And then the second step is to use </a:t>
            </a:r>
            <a:r>
              <a:rPr lang="en-US" sz="1800" baseline="0" dirty="0" err="1" smtClean="0"/>
              <a:t>tcode</a:t>
            </a:r>
            <a:r>
              <a:rPr lang="en-US" sz="1800" baseline="0" dirty="0" smtClean="0"/>
              <a:t> 475R and 475 to move any balance that is due within the coming year into GL 1619 Arbitrage Rebate Payable-current.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This step needs to be repeated each year while there is a liability. </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112</a:t>
            </a:fld>
            <a:endParaRPr lang="en-US" dirty="0"/>
          </a:p>
        </p:txBody>
      </p:sp>
    </p:spTree>
    <p:extLst>
      <p:ext uri="{BB962C8B-B14F-4D97-AF65-F5344CB8AC3E}">
        <p14:creationId xmlns:p14="http://schemas.microsoft.com/office/powerpoint/2010/main" val="26551407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515938"/>
            <a:ext cx="4257675" cy="3194050"/>
          </a:xfrm>
        </p:spPr>
      </p:sp>
      <p:sp>
        <p:nvSpPr>
          <p:cNvPr id="3" name="Notes Placeholder 2"/>
          <p:cNvSpPr>
            <a:spLocks noGrp="1"/>
          </p:cNvSpPr>
          <p:nvPr>
            <p:ph type="body" idx="1"/>
          </p:nvPr>
        </p:nvSpPr>
        <p:spPr>
          <a:xfrm>
            <a:off x="685800" y="3962400"/>
            <a:ext cx="5608320" cy="4800600"/>
          </a:xfrm>
        </p:spPr>
        <p:txBody>
          <a:bodyPr/>
          <a:lstStyle/>
          <a:p>
            <a:r>
              <a:rPr lang="en-US" sz="1800" dirty="0" smtClean="0"/>
              <a:t>It</a:t>
            </a:r>
            <a:r>
              <a:rPr lang="en-US" sz="1800" baseline="0" dirty="0" smtClean="0"/>
              <a:t> may be necessary for you to make another reclassification entry for restricted cash if you have COP or Lottery bond funds that are not in the Oregon State Treasury. </a:t>
            </a:r>
          </a:p>
          <a:p>
            <a:endParaRPr lang="en-US" sz="1800" baseline="0" dirty="0" smtClean="0"/>
          </a:p>
          <a:p>
            <a:r>
              <a:rPr lang="en-US" sz="1800" dirty="0" smtClean="0"/>
              <a:t>This is the one end of the year entry related to debt that is done in the governmental fund and</a:t>
            </a:r>
            <a:r>
              <a:rPr lang="en-US" sz="1800" baseline="0" dirty="0" smtClean="0"/>
              <a:t> not the government –wide fund. </a:t>
            </a:r>
          </a:p>
          <a:p>
            <a:endParaRPr lang="en-US" sz="1800" baseline="0" dirty="0" smtClean="0"/>
          </a:p>
          <a:p>
            <a:r>
              <a:rPr lang="en-US" sz="1800" baseline="0" dirty="0" smtClean="0"/>
              <a:t>The terms of any debt agreement are pretty specific and may restrict the usage for something like construction of a building, software development or for a loan program.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113</a:t>
            </a:fld>
            <a:endParaRPr lang="en-US" dirty="0"/>
          </a:p>
        </p:txBody>
      </p:sp>
    </p:spTree>
    <p:extLst>
      <p:ext uri="{BB962C8B-B14F-4D97-AF65-F5344CB8AC3E}">
        <p14:creationId xmlns:p14="http://schemas.microsoft.com/office/powerpoint/2010/main" val="35406403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If this applies to your agency you will need to use </a:t>
            </a:r>
            <a:r>
              <a:rPr lang="en-US" sz="1800" baseline="0" dirty="0" err="1" smtClean="0"/>
              <a:t>Tcode</a:t>
            </a:r>
            <a:r>
              <a:rPr lang="en-US" sz="1800" baseline="0" dirty="0" smtClean="0"/>
              <a:t> 474R and 474 to move the balance out of GL 0077 Cash In Bank and into GL 0928 Restricted Cash-Noncurrent</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114</a:t>
            </a:fld>
            <a:endParaRPr lang="en-US" dirty="0"/>
          </a:p>
        </p:txBody>
      </p:sp>
    </p:spTree>
    <p:extLst>
      <p:ext uri="{BB962C8B-B14F-4D97-AF65-F5344CB8AC3E}">
        <p14:creationId xmlns:p14="http://schemas.microsoft.com/office/powerpoint/2010/main" val="3786391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 am sure that all</a:t>
            </a:r>
            <a:r>
              <a:rPr lang="en-US" sz="1800" baseline="0" dirty="0" smtClean="0"/>
              <a:t> of </a:t>
            </a:r>
            <a:r>
              <a:rPr lang="en-US" sz="1800" dirty="0" smtClean="0"/>
              <a:t>you are aware of disclosure requirements related to long-term debt and they are part of a separate debt disclosure package. </a:t>
            </a:r>
          </a:p>
          <a:p>
            <a:endParaRPr lang="en-US" sz="1800" dirty="0" smtClean="0"/>
          </a:p>
          <a:p>
            <a:r>
              <a:rPr lang="en-US" sz="1800" baseline="0" dirty="0" smtClean="0"/>
              <a:t>Lets look at what disclosures would be required</a:t>
            </a:r>
            <a:r>
              <a:rPr lang="en-US" sz="1800" dirty="0" smtClean="0"/>
              <a:t> </a:t>
            </a:r>
            <a:r>
              <a:rPr lang="en-US" sz="1800" baseline="0" dirty="0" smtClean="0"/>
              <a:t>for </a:t>
            </a:r>
          </a:p>
          <a:p>
            <a:endParaRPr lang="en-US" sz="1800" baseline="0" dirty="0" smtClean="0"/>
          </a:p>
          <a:p>
            <a:r>
              <a:rPr lang="en-US" sz="1800" baseline="0" dirty="0" smtClean="0"/>
              <a:t>1. 2017 Series A Department of Correction New Issuance from our example and </a:t>
            </a:r>
          </a:p>
          <a:p>
            <a:r>
              <a:rPr lang="en-US" sz="1800" baseline="0" dirty="0" smtClean="0"/>
              <a:t>2. 2016 Series F Refunding 2009 Series A COP from our second example. </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115</a:t>
            </a:fld>
            <a:endParaRPr lang="en-US" dirty="0"/>
          </a:p>
        </p:txBody>
      </p:sp>
    </p:spTree>
    <p:extLst>
      <p:ext uri="{BB962C8B-B14F-4D97-AF65-F5344CB8AC3E}">
        <p14:creationId xmlns:p14="http://schemas.microsoft.com/office/powerpoint/2010/main" val="33464548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3343275" cy="2508250"/>
          </a:xfrm>
        </p:spPr>
      </p:sp>
      <p:sp>
        <p:nvSpPr>
          <p:cNvPr id="3" name="Notes Placeholder 2"/>
          <p:cNvSpPr>
            <a:spLocks noGrp="1"/>
          </p:cNvSpPr>
          <p:nvPr>
            <p:ph type="body" idx="1"/>
          </p:nvPr>
        </p:nvSpPr>
        <p:spPr>
          <a:xfrm>
            <a:off x="685800" y="3048000"/>
            <a:ext cx="5608320" cy="5410200"/>
          </a:xfrm>
        </p:spPr>
        <p:txBody>
          <a:bodyPr/>
          <a:lstStyle/>
          <a:p>
            <a:r>
              <a:rPr lang="en-US" sz="1800" dirty="0" smtClean="0"/>
              <a:t>The first example Sangit (I) used</a:t>
            </a:r>
            <a:r>
              <a:rPr lang="en-US" sz="1800" baseline="0" dirty="0" smtClean="0"/>
              <a:t> was for the 2017 Series A XI-Q bonds -  new money issue on pages _4,5  and 6__ of the examples handout. </a:t>
            </a:r>
          </a:p>
          <a:p>
            <a:endParaRPr lang="en-US" sz="1800" baseline="0" dirty="0" smtClean="0"/>
          </a:p>
          <a:p>
            <a:r>
              <a:rPr lang="en-US" sz="1800" baseline="0" dirty="0" smtClean="0"/>
              <a:t>We know that they are general obligation bonds so that determines which disclosure form to use. </a:t>
            </a:r>
          </a:p>
          <a:p>
            <a:endParaRPr lang="en-US" sz="1800" baseline="0" dirty="0" smtClean="0"/>
          </a:p>
          <a:p>
            <a:r>
              <a:rPr lang="en-US" sz="1800" baseline="0" dirty="0" smtClean="0"/>
              <a:t>The constitutional provision that authorizes the issuance of the bonds is XI-Q and the proceeds are being used for deferred maintenance projects on several of the prisons.</a:t>
            </a:r>
          </a:p>
          <a:p>
            <a:r>
              <a:rPr lang="en-US" sz="1800" baseline="0" dirty="0" smtClean="0"/>
              <a:t> </a:t>
            </a:r>
          </a:p>
          <a:p>
            <a:r>
              <a:rPr lang="en-US" sz="1800" baseline="0" dirty="0" smtClean="0"/>
              <a:t>For the description of what the proceeds are being used for please give us some specifics. </a:t>
            </a:r>
          </a:p>
          <a:p>
            <a:endParaRPr lang="en-US" sz="1800" baseline="0" dirty="0" smtClean="0"/>
          </a:p>
          <a:p>
            <a:r>
              <a:rPr lang="en-US" sz="1800" baseline="0" dirty="0" smtClean="0"/>
              <a:t>If the description is capital projects, multiple projects, or it could equally apply to some other agency you should add some more details.  </a:t>
            </a:r>
          </a:p>
          <a:p>
            <a:endParaRPr lang="en-US" sz="1800" baseline="0" dirty="0" smtClean="0"/>
          </a:p>
          <a:p>
            <a:r>
              <a:rPr lang="en-US" sz="1800" baseline="0" dirty="0" smtClean="0"/>
              <a:t>And please remember that some acronyms that you use in your agency may mean nothing to an outsider.</a:t>
            </a:r>
          </a:p>
          <a:p>
            <a:endParaRPr lang="en-US" sz="1800" baseline="0" dirty="0" smtClean="0"/>
          </a:p>
          <a:p>
            <a:r>
              <a:rPr lang="en-US" sz="1800" baseline="0" dirty="0" smtClean="0"/>
              <a:t>Now lets go to the bottom half of the form</a:t>
            </a:r>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116</a:t>
            </a:fld>
            <a:endParaRPr lang="en-US" dirty="0"/>
          </a:p>
        </p:txBody>
      </p:sp>
    </p:spTree>
    <p:extLst>
      <p:ext uri="{BB962C8B-B14F-4D97-AF65-F5344CB8AC3E}">
        <p14:creationId xmlns:p14="http://schemas.microsoft.com/office/powerpoint/2010/main" val="7144956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515938"/>
            <a:ext cx="3781425" cy="2836862"/>
          </a:xfrm>
        </p:spPr>
      </p:sp>
      <p:sp>
        <p:nvSpPr>
          <p:cNvPr id="3" name="Notes Placeholder 2"/>
          <p:cNvSpPr>
            <a:spLocks noGrp="1"/>
          </p:cNvSpPr>
          <p:nvPr>
            <p:ph type="body" idx="1"/>
          </p:nvPr>
        </p:nvSpPr>
        <p:spPr>
          <a:xfrm>
            <a:off x="685800" y="3581400"/>
            <a:ext cx="5608320" cy="5105400"/>
          </a:xfrm>
        </p:spPr>
        <p:txBody>
          <a:bodyPr>
            <a:normAutofit fontScale="55000" lnSpcReduction="20000"/>
          </a:bodyPr>
          <a:lstStyle/>
          <a:p>
            <a:endParaRPr lang="en-US" sz="1800" dirty="0" smtClean="0"/>
          </a:p>
          <a:p>
            <a:r>
              <a:rPr lang="en-US" sz="2900" dirty="0" smtClean="0"/>
              <a:t>Before we go any further I want</a:t>
            </a:r>
            <a:r>
              <a:rPr lang="en-US" sz="2900" baseline="0" dirty="0" smtClean="0"/>
              <a:t> to point out that since the issuance was in FY 17, I am using disclosure from FY 17 to avoid confusion. </a:t>
            </a:r>
          </a:p>
          <a:p>
            <a:endParaRPr lang="en-US" sz="2900" dirty="0" smtClean="0"/>
          </a:p>
          <a:p>
            <a:r>
              <a:rPr lang="en-US" sz="2900" dirty="0" smtClean="0"/>
              <a:t>The amount of the new debt,</a:t>
            </a:r>
            <a:r>
              <a:rPr lang="en-US" sz="2900" baseline="0" dirty="0" smtClean="0"/>
              <a:t> $11,785,000 shows up as an addition on the principal line, the $2,023,239.25 as an addition on the premium line. </a:t>
            </a:r>
          </a:p>
          <a:p>
            <a:endParaRPr lang="en-US" sz="2900" baseline="0" dirty="0" smtClean="0"/>
          </a:p>
          <a:p>
            <a:r>
              <a:rPr lang="en-US" sz="2900" baseline="0" dirty="0" smtClean="0"/>
              <a:t>Since there is no principal payment in FY 17 as you can see in page 6, there will be no deduction in the principal line.  The life of the loan is 122 months (March 1, 2017 through 05/01/2027).  Amortization has to be deducted for 4 months in FY 17.  You can calculate that by dividing $2,023,239.25 by 122 and then multiplying by 4.</a:t>
            </a:r>
          </a:p>
          <a:p>
            <a:endParaRPr lang="en-US" sz="2900" baseline="0" dirty="0" smtClean="0"/>
          </a:p>
          <a:p>
            <a:r>
              <a:rPr lang="en-US" sz="2900" baseline="0" dirty="0" smtClean="0"/>
              <a:t>Please note that both of these accounts are liabilities so they have brackets around them. </a:t>
            </a:r>
          </a:p>
          <a:p>
            <a:endParaRPr lang="en-US" sz="2900" baseline="0" dirty="0" smtClean="0"/>
          </a:p>
          <a:p>
            <a:r>
              <a:rPr lang="en-US" sz="2900" baseline="0" dirty="0" smtClean="0"/>
              <a:t>So the brackets need to be on the disclosures or they will be returned for correction.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117</a:t>
            </a:fld>
            <a:endParaRPr lang="en-US" dirty="0"/>
          </a:p>
        </p:txBody>
      </p:sp>
    </p:spTree>
    <p:extLst>
      <p:ext uri="{BB962C8B-B14F-4D97-AF65-F5344CB8AC3E}">
        <p14:creationId xmlns:p14="http://schemas.microsoft.com/office/powerpoint/2010/main" val="39779180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next section is the debt repayment</a:t>
            </a:r>
            <a:r>
              <a:rPr lang="en-US" sz="1800" baseline="0" dirty="0" smtClean="0"/>
              <a:t> schedule. This information comes right off the semi-annual payment schedule that is on page 6___ of your handouts</a:t>
            </a:r>
            <a:r>
              <a:rPr lang="en-US" baseline="0" dirty="0" smtClean="0"/>
              <a:t>.  </a:t>
            </a:r>
          </a:p>
          <a:p>
            <a:endParaRPr lang="en-US" baseline="0" dirty="0" smtClean="0"/>
          </a:p>
          <a:p>
            <a:r>
              <a:rPr lang="en-US" baseline="0" dirty="0" smtClean="0"/>
              <a:t>Make sure that ending principal balance from the last slide matches with the Totals Principal in this slide.  If they don’t match, then our SARS analyst will return the disclosure forms and ask you to revise the disclosure forms.</a:t>
            </a:r>
          </a:p>
        </p:txBody>
      </p:sp>
      <p:sp>
        <p:nvSpPr>
          <p:cNvPr id="4" name="Slide Number Placeholder 3"/>
          <p:cNvSpPr>
            <a:spLocks noGrp="1"/>
          </p:cNvSpPr>
          <p:nvPr>
            <p:ph type="sldNum" sz="quarter" idx="10"/>
          </p:nvPr>
        </p:nvSpPr>
        <p:spPr/>
        <p:txBody>
          <a:bodyPr/>
          <a:lstStyle/>
          <a:p>
            <a:fld id="{829F6E0F-470C-45DC-BFD8-B082C241CAFB}" type="slidenum">
              <a:rPr lang="en-US" smtClean="0"/>
              <a:pPr/>
              <a:t>118</a:t>
            </a:fld>
            <a:endParaRPr lang="en-US" dirty="0"/>
          </a:p>
        </p:txBody>
      </p:sp>
    </p:spTree>
    <p:extLst>
      <p:ext uri="{BB962C8B-B14F-4D97-AF65-F5344CB8AC3E}">
        <p14:creationId xmlns:p14="http://schemas.microsoft.com/office/powerpoint/2010/main" val="35764996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refunding</a:t>
            </a:r>
            <a:r>
              <a:rPr lang="en-US" sz="1800" baseline="0" dirty="0" smtClean="0"/>
              <a:t> example that Sangit (I) covered was for 2016 Series F GO Bonds refunding 2009 Series A COP.</a:t>
            </a:r>
          </a:p>
          <a:p>
            <a:endParaRPr lang="en-US" sz="1800" baseline="0" dirty="0" smtClean="0"/>
          </a:p>
          <a:p>
            <a:r>
              <a:rPr lang="en-US" sz="1800" baseline="0" dirty="0" smtClean="0"/>
              <a:t>If you will turn to page__14___ of your handouts you will see a copy of the savings summary for these</a:t>
            </a:r>
            <a:r>
              <a:rPr lang="en-US" sz="1800" dirty="0" smtClean="0"/>
              <a:t> bonds</a:t>
            </a:r>
            <a:r>
              <a:rPr lang="en-US" sz="1800" baseline="0" dirty="0" smtClean="0"/>
              <a:t>.  When filling out the Debt Refunding disclosure form, you will have to use the Refunding Saving Summary that your received from DAS.  This slide will show you where you get the information you need and required to be filled out on each line of the disclosure form.</a:t>
            </a:r>
          </a:p>
          <a:p>
            <a:endParaRPr lang="en-US" sz="1800" baseline="0" dirty="0" smtClean="0"/>
          </a:p>
          <a:p>
            <a:r>
              <a:rPr lang="en-US" sz="1800" dirty="0" smtClean="0"/>
              <a:t>If your debt was issued through DAS</a:t>
            </a:r>
            <a:r>
              <a:rPr lang="en-US" sz="1800" baseline="0" dirty="0" smtClean="0"/>
              <a:t> almost all of the information you will need to complete Debt Refunding disclosure is included in the savings summary. </a:t>
            </a:r>
          </a:p>
          <a:p>
            <a:endParaRPr lang="en-US" sz="1800" baseline="0" dirty="0" smtClean="0"/>
          </a:p>
          <a:p>
            <a:r>
              <a:rPr lang="en-US" sz="1800" baseline="0" dirty="0" smtClean="0"/>
              <a:t>If your debt was not issued through DAS please check with your debt people. Someone has already done the calculations. </a:t>
            </a:r>
          </a:p>
          <a:p>
            <a:endParaRPr lang="en-US" sz="180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119</a:t>
            </a:fld>
            <a:endParaRPr lang="en-US" dirty="0"/>
          </a:p>
        </p:txBody>
      </p:sp>
    </p:spTree>
    <p:extLst>
      <p:ext uri="{BB962C8B-B14F-4D97-AF65-F5344CB8AC3E}">
        <p14:creationId xmlns:p14="http://schemas.microsoft.com/office/powerpoint/2010/main" val="28023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523875"/>
            <a:ext cx="2860675" cy="2144713"/>
          </a:xfrm>
        </p:spPr>
      </p:sp>
      <p:sp>
        <p:nvSpPr>
          <p:cNvPr id="3" name="Notes Placeholder 2"/>
          <p:cNvSpPr>
            <a:spLocks noGrp="1"/>
          </p:cNvSpPr>
          <p:nvPr>
            <p:ph type="body" idx="1"/>
          </p:nvPr>
        </p:nvSpPr>
        <p:spPr>
          <a:xfrm>
            <a:off x="701040" y="2788920"/>
            <a:ext cx="5732949" cy="6352540"/>
          </a:xfrm>
        </p:spPr>
        <p:txBody>
          <a:bodyPr>
            <a:normAutofit fontScale="92500" lnSpcReduction="10000"/>
          </a:bodyPr>
          <a:lstStyle/>
          <a:p>
            <a:r>
              <a:rPr lang="en-US" sz="1800" dirty="0"/>
              <a:t>Certificates of participation are actually a type of lease financing arrangement with </a:t>
            </a:r>
            <a:r>
              <a:rPr lang="en-US" sz="1800" dirty="0" smtClean="0"/>
              <a:t>real </a:t>
            </a:r>
            <a:r>
              <a:rPr lang="en-US" sz="1800" dirty="0"/>
              <a:t>property used as collateral. </a:t>
            </a:r>
          </a:p>
          <a:p>
            <a:r>
              <a:rPr lang="en-US" sz="1800" dirty="0"/>
              <a:t>While in many respects they are similar to bonds, there is one big </a:t>
            </a:r>
            <a:r>
              <a:rPr lang="en-US" sz="1800" dirty="0" smtClean="0"/>
              <a:t>difference: balances </a:t>
            </a:r>
            <a:r>
              <a:rPr lang="en-US" sz="1800" dirty="0"/>
              <a:t>payable under a financing arrangement are limited to available funds.</a:t>
            </a:r>
          </a:p>
          <a:p>
            <a:endParaRPr lang="en-US" sz="1800" dirty="0" smtClean="0"/>
          </a:p>
          <a:p>
            <a:r>
              <a:rPr lang="en-US" sz="1800" dirty="0" smtClean="0"/>
              <a:t>If </a:t>
            </a:r>
            <a:r>
              <a:rPr lang="en-US" sz="1800" dirty="0"/>
              <a:t>there are insufficient </a:t>
            </a:r>
            <a:r>
              <a:rPr lang="en-US" sz="1800" dirty="0" smtClean="0"/>
              <a:t>funds available to </a:t>
            </a:r>
            <a:r>
              <a:rPr lang="en-US" sz="1800" dirty="0"/>
              <a:t>make payments, the lender can take control of the asset. </a:t>
            </a:r>
          </a:p>
          <a:p>
            <a:r>
              <a:rPr lang="en-US" sz="1800" dirty="0"/>
              <a:t>You can probably see that this type of arrangement is not as secure. </a:t>
            </a:r>
          </a:p>
          <a:p>
            <a:r>
              <a:rPr lang="en-US" sz="1800" dirty="0"/>
              <a:t>In the case of default, the bondholder would receive a share of the collateral but last time I checked there </a:t>
            </a:r>
            <a:r>
              <a:rPr lang="en-US" sz="1800" dirty="0" smtClean="0"/>
              <a:t>wasn’t much of a market </a:t>
            </a:r>
            <a:r>
              <a:rPr lang="en-US" sz="1800" dirty="0"/>
              <a:t>for something like a used prison. </a:t>
            </a:r>
          </a:p>
          <a:p>
            <a:r>
              <a:rPr lang="en-US" sz="1800" dirty="0"/>
              <a:t>Since there is more risk, the interest rate would most likely be higher. </a:t>
            </a:r>
          </a:p>
          <a:p>
            <a:r>
              <a:rPr lang="en-US" sz="1800" dirty="0"/>
              <a:t>In 2010 Article XI-Q was added to the State’s Constitution to authorizes the issuance of General Obligations bonds to finance real or personal property that will be owned or operated by the state because the interest rate should be lower.</a:t>
            </a:r>
          </a:p>
          <a:p>
            <a:r>
              <a:rPr lang="en-US" sz="1800" dirty="0"/>
              <a:t>Since then many COPS have been refunded with XI-Q bonds. </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a:t>
            </a:fld>
            <a:endParaRPr lang="en-US" dirty="0"/>
          </a:p>
        </p:txBody>
      </p:sp>
    </p:spTree>
    <p:extLst>
      <p:ext uri="{BB962C8B-B14F-4D97-AF65-F5344CB8AC3E}">
        <p14:creationId xmlns:p14="http://schemas.microsoft.com/office/powerpoint/2010/main" val="31538592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The one piece of information that is not on this savings summary is whether this was a current or advanced refunding.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t>When the agency was notified of</a:t>
            </a:r>
            <a:r>
              <a:rPr lang="en-US" sz="1800" dirty="0" smtClean="0"/>
              <a:t> the</a:t>
            </a:r>
            <a:r>
              <a:rPr lang="en-US" sz="1800" baseline="0" dirty="0" smtClean="0"/>
              <a:t> refunding, they received</a:t>
            </a:r>
            <a:r>
              <a:rPr lang="en-US" sz="1800" dirty="0" smtClean="0"/>
              <a:t> this </a:t>
            </a:r>
            <a:r>
              <a:rPr lang="en-US" sz="1800" baseline="0" dirty="0" smtClean="0"/>
              <a:t>memo that indicated it was an advanced</a:t>
            </a:r>
            <a:r>
              <a:rPr lang="en-US" sz="1800" dirty="0" smtClean="0"/>
              <a:t> ** refunding.</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120</a:t>
            </a:fld>
            <a:endParaRPr lang="en-US" dirty="0"/>
          </a:p>
        </p:txBody>
      </p:sp>
    </p:spTree>
    <p:extLst>
      <p:ext uri="{BB962C8B-B14F-4D97-AF65-F5344CB8AC3E}">
        <p14:creationId xmlns:p14="http://schemas.microsoft.com/office/powerpoint/2010/main" val="10623812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Now, since this</a:t>
            </a:r>
            <a:r>
              <a:rPr lang="en-US" sz="1800" baseline="0" dirty="0" smtClean="0"/>
              <a:t> refunding took place in May of 2016, and</a:t>
            </a:r>
            <a:r>
              <a:rPr lang="en-US" sz="1800" dirty="0" smtClean="0"/>
              <a:t> </a:t>
            </a:r>
            <a:r>
              <a:rPr lang="en-US" sz="1800" baseline="0" dirty="0" smtClean="0"/>
              <a:t>it was an advanced refunding, it </a:t>
            </a:r>
            <a:r>
              <a:rPr lang="en-US" sz="1800" dirty="0" smtClean="0"/>
              <a:t>will</a:t>
            </a:r>
            <a:r>
              <a:rPr lang="en-US" sz="1800" baseline="0" dirty="0" smtClean="0"/>
              <a:t> need to be listed on the </a:t>
            </a:r>
            <a:r>
              <a:rPr lang="en-US" sz="1800" baseline="0" dirty="0" err="1" smtClean="0"/>
              <a:t>defeased</a:t>
            </a:r>
            <a:r>
              <a:rPr lang="en-US" sz="1800" baseline="0" dirty="0" smtClean="0"/>
              <a:t> debt disclosure. </a:t>
            </a:r>
          </a:p>
          <a:p>
            <a:endParaRPr lang="en-US" sz="1800" baseline="0" dirty="0" smtClean="0"/>
          </a:p>
          <a:p>
            <a:r>
              <a:rPr lang="en-US" sz="1800" baseline="0" dirty="0" smtClean="0"/>
              <a:t>The debt was taken off the books and is in an escrow account waiting until it can be paid out to the bond holder. </a:t>
            </a:r>
          </a:p>
          <a:p>
            <a:endParaRPr lang="en-US" sz="1800" baseline="0" dirty="0" smtClean="0"/>
          </a:p>
          <a:p>
            <a:r>
              <a:rPr lang="en-US" sz="1800" baseline="0" dirty="0" smtClean="0"/>
              <a:t>The information that you need to complete this disclosure come from DAS or from your agency debt managers</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121</a:t>
            </a:fld>
            <a:endParaRPr lang="en-US" dirty="0"/>
          </a:p>
        </p:txBody>
      </p:sp>
    </p:spTree>
    <p:extLst>
      <p:ext uri="{BB962C8B-B14F-4D97-AF65-F5344CB8AC3E}">
        <p14:creationId xmlns:p14="http://schemas.microsoft.com/office/powerpoint/2010/main" val="116822269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is a sample of the</a:t>
            </a:r>
            <a:r>
              <a:rPr lang="en-US" sz="1800" baseline="0" dirty="0" smtClean="0"/>
              <a:t> debt schedule that was sent out at year end of 2016 with the </a:t>
            </a:r>
            <a:r>
              <a:rPr lang="en-US" sz="1800" baseline="0" dirty="0" err="1" smtClean="0"/>
              <a:t>defeased</a:t>
            </a:r>
            <a:r>
              <a:rPr lang="en-US" sz="1800" baseline="0" dirty="0" smtClean="0"/>
              <a:t> COP information.</a:t>
            </a:r>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122</a:t>
            </a:fld>
            <a:endParaRPr lang="en-US" dirty="0"/>
          </a:p>
        </p:txBody>
      </p:sp>
    </p:spTree>
    <p:extLst>
      <p:ext uri="{BB962C8B-B14F-4D97-AF65-F5344CB8AC3E}">
        <p14:creationId xmlns:p14="http://schemas.microsoft.com/office/powerpoint/2010/main" val="37366000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smtClean="0"/>
              <a:t>Lets talk about few learning opportunities.</a:t>
            </a:r>
            <a:endParaRPr lang="en-US" sz="18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123</a:t>
            </a:fld>
            <a:endParaRPr lang="en-US" dirty="0"/>
          </a:p>
        </p:txBody>
      </p:sp>
    </p:spTree>
    <p:extLst>
      <p:ext uri="{BB962C8B-B14F-4D97-AF65-F5344CB8AC3E}">
        <p14:creationId xmlns:p14="http://schemas.microsoft.com/office/powerpoint/2010/main" val="24051263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Before we go any further, let me</a:t>
            </a:r>
            <a:r>
              <a:rPr lang="en-US" sz="1800" baseline="0" dirty="0" smtClean="0"/>
              <a:t> give you few pointers:</a:t>
            </a:r>
          </a:p>
          <a:p>
            <a:endParaRPr lang="en-US" sz="1800" baseline="0" dirty="0" smtClean="0"/>
          </a:p>
          <a:p>
            <a:r>
              <a:rPr lang="en-US" sz="1800" baseline="0" dirty="0" smtClean="0"/>
              <a:t>The beginning balances, ending balances, additions and deductions you report on disclosure form need to match to DAFR 6610 and 6620 reports.</a:t>
            </a:r>
          </a:p>
          <a:p>
            <a:endParaRPr lang="en-US" sz="1800" i="1" baseline="0" dirty="0" smtClean="0"/>
          </a:p>
          <a:p>
            <a:r>
              <a:rPr lang="en-US" sz="1800" baseline="0" dirty="0" smtClean="0"/>
              <a:t>Lets look at this example. As you see, in this example, </a:t>
            </a:r>
          </a:p>
          <a:p>
            <a:endParaRPr lang="en-US" sz="1800" baseline="0" dirty="0" smtClean="0"/>
          </a:p>
          <a:p>
            <a:r>
              <a:rPr lang="en-US" sz="1800" baseline="0" dirty="0" smtClean="0"/>
              <a:t>For Principal:  beginning balance is $21.7M, ending balance is $33M and additions to principal is $11.7M.  </a:t>
            </a:r>
          </a:p>
          <a:p>
            <a:endParaRPr lang="en-US" sz="1800" baseline="0" dirty="0" smtClean="0"/>
          </a:p>
          <a:p>
            <a:r>
              <a:rPr lang="en-US" sz="1800" baseline="0" dirty="0" smtClean="0"/>
              <a:t>For premium:  beginning balance is $2.9M, ending balance is $4.8M, addition is $1.99M and deduction is $146.6 thousand.</a:t>
            </a:r>
          </a:p>
          <a:p>
            <a:endParaRPr lang="en-US" sz="1800" baseline="0" dirty="0" smtClean="0"/>
          </a:p>
          <a:p>
            <a:r>
              <a:rPr lang="en-US" sz="1800" baseline="0" dirty="0" smtClean="0"/>
              <a:t>On the next slide are some check figures.</a:t>
            </a:r>
          </a:p>
          <a:p>
            <a:endParaRPr lang="en-US" sz="18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124</a:t>
            </a:fld>
            <a:endParaRPr lang="en-US" dirty="0"/>
          </a:p>
        </p:txBody>
      </p:sp>
    </p:spTree>
    <p:extLst>
      <p:ext uri="{BB962C8B-B14F-4D97-AF65-F5344CB8AC3E}">
        <p14:creationId xmlns:p14="http://schemas.microsoft.com/office/powerpoint/2010/main" val="116251631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04800"/>
            <a:ext cx="3679825" cy="2760663"/>
          </a:xfrm>
        </p:spPr>
      </p:sp>
      <p:sp>
        <p:nvSpPr>
          <p:cNvPr id="3" name="Notes Placeholder 2"/>
          <p:cNvSpPr>
            <a:spLocks noGrp="1"/>
          </p:cNvSpPr>
          <p:nvPr>
            <p:ph type="body" idx="1"/>
          </p:nvPr>
        </p:nvSpPr>
        <p:spPr>
          <a:xfrm>
            <a:off x="381000" y="3276600"/>
            <a:ext cx="6248399" cy="5638800"/>
          </a:xfrm>
        </p:spPr>
        <p:txBody>
          <a:bodyPr/>
          <a:lstStyle/>
          <a:p>
            <a:r>
              <a:rPr lang="en-US" sz="1600" baseline="0" dirty="0" smtClean="0"/>
              <a:t>On this slide you can see some of the accounts taken from DAFR 6610 and 6620 reports, </a:t>
            </a:r>
          </a:p>
          <a:p>
            <a:endParaRPr lang="en-US" sz="1600" baseline="0" dirty="0" smtClean="0"/>
          </a:p>
          <a:p>
            <a:r>
              <a:rPr lang="en-US" sz="1600" baseline="0" dirty="0" smtClean="0"/>
              <a:t>Lets first look at the Beginning Balances:</a:t>
            </a:r>
          </a:p>
          <a:p>
            <a:endParaRPr lang="en-US" sz="1600" baseline="0" dirty="0" smtClean="0"/>
          </a:p>
          <a:p>
            <a:pPr marL="342900" indent="-342900">
              <a:buAutoNum type="arabicPeriod"/>
            </a:pPr>
            <a:r>
              <a:rPr lang="en-US" sz="1600" baseline="0" dirty="0" smtClean="0"/>
              <a:t>The beginning balance of Bonds payable of  $21,745,000 match up to the prior year balance in the 6620 </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sz="1600" baseline="0" dirty="0" smtClean="0"/>
              <a:t>The beginning balance of Premium $2,942,781.30 match up to the prior year balance in the 6620 </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endParaRPr lang="en-US" sz="16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Lets look at the Additions and Deductions: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aseline="0" dirty="0" smtClean="0"/>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sz="1600" baseline="0" dirty="0" smtClean="0"/>
              <a:t>Additions to principal amount according to DAFR 6610 report should be $12,062,938.29, but if you look at the disclosure form, it is $11,700,985.40.  Oops.  The difference is $361,952.89.  Looks like time to  solve the mystery.</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sz="1600" baseline="0" dirty="0" smtClean="0"/>
              <a:t>Additions and deductions to Debt premium matches to the disclosure form.</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sz="1600" baseline="0" dirty="0" smtClean="0"/>
              <a:t>One thing that looks strange to me is that, there is long term debt issued and proceeds from refunding without a reduction in the principal, but I can’t tell without further information. </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endParaRPr lang="en-US" sz="16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Lets looks at the ending balances:</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endParaRPr lang="en-US" sz="1600" baseline="0" dirty="0" smtClean="0"/>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endParaRPr lang="en-US" sz="1600" baseline="0" dirty="0" smtClean="0"/>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sz="1600" baseline="0" dirty="0" smtClean="0"/>
              <a:t>The ending balance of Bonds payable of  $33,445,995.40 from disclosure form does not  match up to the current year balance in the DAFR 6620 of $33,807,938.29.  There is a difference of $361,942.89.  This is exactly the same  difference in additions. To determine which amount is correct we would need revisit the source documents from the debt refunding. </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sz="1600" baseline="0" dirty="0" smtClean="0"/>
              <a:t>The ending balance of Premium $4,791,346.94 from disclosure match up to the prior year balance in the DAFR 6620.</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endParaRPr lang="en-US" sz="1600" baseline="0" dirty="0" smtClean="0"/>
          </a:p>
          <a:p>
            <a:pPr marL="342900" indent="-342900">
              <a:buAutoNum type="arabicPeriod"/>
            </a:pPr>
            <a:endParaRPr lang="en-US" sz="1600" baseline="0" dirty="0" smtClean="0"/>
          </a:p>
          <a:p>
            <a:pPr marL="342900" indent="-342900">
              <a:buAutoNum type="arabicPeriod"/>
            </a:pPr>
            <a:endParaRPr lang="en-US" sz="1600" baseline="0" dirty="0" smtClean="0"/>
          </a:p>
          <a:p>
            <a:r>
              <a:rPr lang="en-US" sz="1600" baseline="0" dirty="0" smtClean="0"/>
              <a:t>But the problem does not end there</a:t>
            </a:r>
          </a:p>
          <a:p>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125</a:t>
            </a:fld>
            <a:endParaRPr lang="en-US" dirty="0"/>
          </a:p>
        </p:txBody>
      </p:sp>
    </p:spTree>
    <p:extLst>
      <p:ext uri="{BB962C8B-B14F-4D97-AF65-F5344CB8AC3E}">
        <p14:creationId xmlns:p14="http://schemas.microsoft.com/office/powerpoint/2010/main" val="15050056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ending principal balance must match the total of the principal column in the repayment schedule. </a:t>
            </a:r>
          </a:p>
          <a:p>
            <a:endParaRPr lang="en-US" sz="1800" dirty="0" smtClean="0"/>
          </a:p>
          <a:p>
            <a:r>
              <a:rPr lang="en-US" sz="1800" dirty="0" smtClean="0"/>
              <a:t>Since</a:t>
            </a:r>
            <a:r>
              <a:rPr lang="en-US" sz="1800" baseline="0" dirty="0" smtClean="0"/>
              <a:t> the balance matches the disclosure, but does not match the DAFR reports, there is potentially an issue here as well. </a:t>
            </a:r>
          </a:p>
          <a:p>
            <a:endParaRPr lang="en-US" sz="1800" baseline="0" dirty="0" smtClean="0"/>
          </a:p>
          <a:p>
            <a:r>
              <a:rPr lang="en-US" sz="1800" baseline="0" dirty="0" smtClean="0"/>
              <a:t>Either the disclosure needs to corrected or an entry needs to be made to correct the balance. </a:t>
            </a:r>
          </a:p>
          <a:p>
            <a:endParaRPr lang="en-US" sz="1800" baseline="0" dirty="0" smtClean="0"/>
          </a:p>
          <a:p>
            <a:r>
              <a:rPr lang="en-US" sz="1800" baseline="0" dirty="0" smtClean="0"/>
              <a:t>If you (or your SARS analyst) is making this comparison after period 13 has closed we might be looking at a post closing adjustment.</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126</a:t>
            </a:fld>
            <a:endParaRPr lang="en-US" dirty="0"/>
          </a:p>
        </p:txBody>
      </p:sp>
    </p:spTree>
    <p:extLst>
      <p:ext uri="{BB962C8B-B14F-4D97-AF65-F5344CB8AC3E}">
        <p14:creationId xmlns:p14="http://schemas.microsoft.com/office/powerpoint/2010/main" val="40832997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As</a:t>
            </a:r>
            <a:r>
              <a:rPr lang="en-US" sz="1800" baseline="0" dirty="0" smtClean="0"/>
              <a:t> I have mentioned before, you do not want to net additions and deductions.  </a:t>
            </a:r>
          </a:p>
          <a:p>
            <a:endParaRPr lang="en-US" sz="1800" dirty="0" smtClean="0"/>
          </a:p>
          <a:p>
            <a:r>
              <a:rPr lang="en-US" sz="1800" dirty="0" smtClean="0"/>
              <a:t>Lets try</a:t>
            </a:r>
            <a:r>
              <a:rPr lang="en-US" sz="1800" baseline="0" dirty="0" smtClean="0"/>
              <a:t> to tie the additions and deductions from this disclosure example to DAFR report (next slide)</a:t>
            </a:r>
          </a:p>
          <a:p>
            <a:endParaRPr lang="en-US" sz="1800" baseline="0" dirty="0" smtClean="0"/>
          </a:p>
          <a:p>
            <a:r>
              <a:rPr lang="en-US" sz="1800" dirty="0" smtClean="0"/>
              <a:t>The</a:t>
            </a:r>
            <a:r>
              <a:rPr lang="en-US" sz="1800" baseline="0" dirty="0" smtClean="0"/>
              <a:t> principal line was okay and the additions and deductions match with DAFR report.</a:t>
            </a:r>
          </a:p>
          <a:p>
            <a:endParaRPr lang="en-US" sz="1800" baseline="0" dirty="0" smtClean="0"/>
          </a:p>
          <a:p>
            <a:r>
              <a:rPr lang="en-US" sz="1800" baseline="0" dirty="0" smtClean="0"/>
              <a:t>Premium and deferred outflows-loss on refunding </a:t>
            </a:r>
            <a:r>
              <a:rPr lang="en-US" sz="1800" dirty="0" smtClean="0"/>
              <a:t> are netted</a:t>
            </a:r>
            <a:r>
              <a:rPr lang="en-US" sz="1800" baseline="0" dirty="0" smtClean="0"/>
              <a:t> together.  </a:t>
            </a:r>
            <a:endParaRPr lang="en-US" sz="1800" dirty="0" smtClean="0"/>
          </a:p>
          <a:p>
            <a:endParaRPr lang="en-US" sz="180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127</a:t>
            </a:fld>
            <a:endParaRPr lang="en-US" dirty="0"/>
          </a:p>
        </p:txBody>
      </p:sp>
    </p:spTree>
    <p:extLst>
      <p:ext uri="{BB962C8B-B14F-4D97-AF65-F5344CB8AC3E}">
        <p14:creationId xmlns:p14="http://schemas.microsoft.com/office/powerpoint/2010/main" val="340887511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128</a:t>
            </a:fld>
            <a:endParaRPr lang="en-US" dirty="0"/>
          </a:p>
        </p:txBody>
      </p:sp>
    </p:spTree>
    <p:extLst>
      <p:ext uri="{BB962C8B-B14F-4D97-AF65-F5344CB8AC3E}">
        <p14:creationId xmlns:p14="http://schemas.microsoft.com/office/powerpoint/2010/main" val="11477989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Save</a:t>
            </a:r>
            <a:r>
              <a:rPr lang="en-US" sz="1800" baseline="0" dirty="0" smtClean="0"/>
              <a:t> yourself some time.  Do not report zero balance.</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129</a:t>
            </a:fld>
            <a:endParaRPr lang="en-US" dirty="0"/>
          </a:p>
        </p:txBody>
      </p:sp>
    </p:spTree>
    <p:extLst>
      <p:ext uri="{BB962C8B-B14F-4D97-AF65-F5344CB8AC3E}">
        <p14:creationId xmlns:p14="http://schemas.microsoft.com/office/powerpoint/2010/main" val="1750698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base">
              <a:spcBef>
                <a:spcPct val="30000"/>
              </a:spcBef>
              <a:spcAft>
                <a:spcPct val="0"/>
              </a:spcAft>
              <a:defRPr/>
            </a:pPr>
            <a:r>
              <a:rPr lang="en-US" sz="1800" dirty="0"/>
              <a:t>COP’s historically have financed many </a:t>
            </a:r>
            <a:r>
              <a:rPr lang="en-US" sz="1800" dirty="0" smtClean="0"/>
              <a:t>projects. </a:t>
            </a:r>
            <a:endParaRPr lang="en-US" sz="1800" dirty="0"/>
          </a:p>
          <a:p>
            <a:r>
              <a:rPr lang="en-US" sz="1800" dirty="0"/>
              <a:t>There are a few areas that require continued COP financing because the state holds the debt but not the asset.</a:t>
            </a:r>
          </a:p>
          <a:p>
            <a:r>
              <a:rPr lang="en-US" sz="1800" dirty="0"/>
              <a:t>For example:</a:t>
            </a:r>
          </a:p>
          <a:p>
            <a:r>
              <a:rPr lang="en-US" sz="1800" dirty="0"/>
              <a:t>Several years ago COPs were issued to build county correctional facilities. </a:t>
            </a:r>
          </a:p>
          <a:p>
            <a:r>
              <a:rPr lang="en-US" sz="1800" dirty="0"/>
              <a:t>The debt is on the state’s books but the assets belong to the county. </a:t>
            </a:r>
          </a:p>
          <a:p>
            <a:r>
              <a:rPr lang="en-US" sz="1800" dirty="0"/>
              <a:t>When these were refunded a few years back, new COPs had to be issued.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13</a:t>
            </a:fld>
            <a:endParaRPr lang="en-US" dirty="0"/>
          </a:p>
        </p:txBody>
      </p:sp>
    </p:spTree>
    <p:extLst>
      <p:ext uri="{BB962C8B-B14F-4D97-AF65-F5344CB8AC3E}">
        <p14:creationId xmlns:p14="http://schemas.microsoft.com/office/powerpoint/2010/main" val="52484009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disclosure is for debt that your agency</a:t>
            </a:r>
            <a:r>
              <a:rPr lang="en-US" sz="1800" baseline="0" dirty="0" smtClean="0"/>
              <a:t> may have </a:t>
            </a:r>
            <a:r>
              <a:rPr lang="en-US" sz="1800" dirty="0" smtClean="0"/>
              <a:t>that has not been reported elsewhere</a:t>
            </a:r>
            <a:r>
              <a:rPr lang="en-US" sz="1800" baseline="0" dirty="0" smtClean="0"/>
              <a:t> in the packet. </a:t>
            </a:r>
          </a:p>
          <a:p>
            <a:endParaRPr lang="en-US" sz="1800" baseline="0" dirty="0" smtClean="0"/>
          </a:p>
          <a:p>
            <a:r>
              <a:rPr lang="en-US" sz="1800" baseline="0" dirty="0" smtClean="0"/>
              <a:t>In this case the same line of credit was appropriately reported on the short term debt disclosure #1.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130</a:t>
            </a:fld>
            <a:endParaRPr lang="en-US" dirty="0"/>
          </a:p>
        </p:txBody>
      </p:sp>
    </p:spTree>
    <p:extLst>
      <p:ext uri="{BB962C8B-B14F-4D97-AF65-F5344CB8AC3E}">
        <p14:creationId xmlns:p14="http://schemas.microsoft.com/office/powerpoint/2010/main" val="29005925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Please</a:t>
            </a:r>
            <a:r>
              <a:rPr lang="en-US" sz="1800" baseline="0" dirty="0" smtClean="0"/>
              <a:t> be specific. I don’t think that any of these descriptions could apply to a number of agencies.</a:t>
            </a:r>
          </a:p>
          <a:p>
            <a:r>
              <a:rPr lang="en-US" sz="1800" baseline="0" dirty="0" smtClean="0"/>
              <a:t>If you have multiple projects mention the biggest ones. </a:t>
            </a:r>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131</a:t>
            </a:fld>
            <a:endParaRPr lang="en-US" dirty="0"/>
          </a:p>
        </p:txBody>
      </p:sp>
    </p:spTree>
    <p:extLst>
      <p:ext uri="{BB962C8B-B14F-4D97-AF65-F5344CB8AC3E}">
        <p14:creationId xmlns:p14="http://schemas.microsoft.com/office/powerpoint/2010/main" val="338413693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r>
              <a:rPr lang="en-US" sz="1800" dirty="0" smtClean="0"/>
              <a:t>And the</a:t>
            </a:r>
            <a:r>
              <a:rPr lang="en-US" sz="1800" baseline="0" dirty="0" smtClean="0"/>
              <a:t> final review-does it makes  sense what I am reporting?</a:t>
            </a:r>
          </a:p>
          <a:p>
            <a:endParaRPr lang="en-US" sz="1800" baseline="0" dirty="0" smtClean="0"/>
          </a:p>
          <a:p>
            <a:r>
              <a:rPr lang="en-US" sz="1800" dirty="0" smtClean="0"/>
              <a:t>What are the chances that when</a:t>
            </a:r>
            <a:r>
              <a:rPr lang="en-US" sz="1800" baseline="0" dirty="0" smtClean="0"/>
              <a:t> all of the different pieces of the refunding puzzle are put together that they would break even? </a:t>
            </a:r>
          </a:p>
          <a:p>
            <a:endParaRPr lang="en-US" sz="1800" baseline="0" dirty="0" smtClean="0"/>
          </a:p>
          <a:p>
            <a:r>
              <a:rPr lang="en-US" sz="1800" baseline="0" dirty="0" smtClean="0"/>
              <a:t>Sometimes, you need to step back from the trees occasionally to look at the forest.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132</a:t>
            </a:fld>
            <a:endParaRPr lang="en-US" dirty="0"/>
          </a:p>
        </p:txBody>
      </p:sp>
    </p:spTree>
    <p:extLst>
      <p:ext uri="{BB962C8B-B14F-4D97-AF65-F5344CB8AC3E}">
        <p14:creationId xmlns:p14="http://schemas.microsoft.com/office/powerpoint/2010/main" val="400317237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So after all</a:t>
            </a:r>
            <a:r>
              <a:rPr lang="en-US" sz="1800" baseline="0" dirty="0" smtClean="0"/>
              <a:t> of this do you have any questions? </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133</a:t>
            </a:fld>
            <a:endParaRPr lang="en-US" dirty="0"/>
          </a:p>
        </p:txBody>
      </p:sp>
    </p:spTree>
    <p:extLst>
      <p:ext uri="{BB962C8B-B14F-4D97-AF65-F5344CB8AC3E}">
        <p14:creationId xmlns:p14="http://schemas.microsoft.com/office/powerpoint/2010/main" val="84132419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515938"/>
            <a:ext cx="2962275" cy="2222500"/>
          </a:xfrm>
        </p:spPr>
      </p:sp>
      <p:sp>
        <p:nvSpPr>
          <p:cNvPr id="3" name="Notes Placeholder 2"/>
          <p:cNvSpPr>
            <a:spLocks noGrp="1"/>
          </p:cNvSpPr>
          <p:nvPr>
            <p:ph type="body" idx="1"/>
          </p:nvPr>
        </p:nvSpPr>
        <p:spPr>
          <a:xfrm>
            <a:off x="533400" y="2819400"/>
            <a:ext cx="6172200" cy="6096000"/>
          </a:xfrm>
        </p:spPr>
        <p:txBody>
          <a:bodyPr>
            <a:normAutofit/>
          </a:bodyPr>
          <a:lstStyle/>
          <a:p>
            <a:r>
              <a:rPr lang="en-US" sz="1800" dirty="0" smtClean="0"/>
              <a:t>Here is a listing of references that may</a:t>
            </a:r>
            <a:r>
              <a:rPr lang="en-US" sz="1800" baseline="0" dirty="0" smtClean="0"/>
              <a:t> help you:</a:t>
            </a:r>
          </a:p>
          <a:p>
            <a:r>
              <a:rPr lang="en-US" sz="1800" dirty="0" smtClean="0"/>
              <a:t>-The latest debt related OAMs.</a:t>
            </a:r>
            <a:endParaRPr lang="en-US" sz="1800" baseline="0" dirty="0" smtClean="0"/>
          </a:p>
          <a:p>
            <a:r>
              <a:rPr lang="en-US" sz="1800" baseline="0" dirty="0" smtClean="0"/>
              <a:t>-The GAAFR or the </a:t>
            </a:r>
            <a:r>
              <a:rPr lang="en-US" sz="1800" b="0" i="1" baseline="0" dirty="0" smtClean="0"/>
              <a:t>Governmental Accounting, Auditing, and Financial Reporting Blue Book </a:t>
            </a:r>
            <a:r>
              <a:rPr lang="en-US" sz="1800" baseline="0" dirty="0" smtClean="0"/>
              <a:t>has an entire chapter on debt. </a:t>
            </a:r>
          </a:p>
          <a:p>
            <a:r>
              <a:rPr lang="en-US" sz="1800" baseline="0" dirty="0" smtClean="0"/>
              <a:t>-Also, you can always contact your SARS analyst with any agency specific questions. </a:t>
            </a:r>
          </a:p>
          <a:p>
            <a:r>
              <a:rPr lang="en-US" sz="1800" baseline="0" dirty="0" smtClean="0"/>
              <a:t>Please, if you are having problems, do not wait until the last day of period 13. </a:t>
            </a:r>
          </a:p>
          <a:p>
            <a:r>
              <a:rPr lang="en-US" sz="1800" baseline="0" dirty="0" smtClean="0"/>
              <a:t>The debt and refunding entries are complex and it is best to get them completed as soon as possible.  That will allow for review and to still have time to make adjustments when necessary. When you are making adjustments that might involve allocations in more than one d23 fund and then an offsetting adjustment</a:t>
            </a:r>
            <a:r>
              <a:rPr lang="en-US" sz="1800" dirty="0" smtClean="0"/>
              <a:t> to</a:t>
            </a:r>
            <a:r>
              <a:rPr lang="en-US" sz="1800" baseline="0" dirty="0" smtClean="0"/>
              <a:t> the liability, it is really easy to be off slightly.  Unfortunately, this is an area where the offsets must be exact and adjustments of a few cents may be required. </a:t>
            </a:r>
            <a:endParaRPr lang="en-US" sz="21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134</a:t>
            </a:fld>
            <a:endParaRPr lang="en-US" dirty="0"/>
          </a:p>
        </p:txBody>
      </p:sp>
    </p:spTree>
    <p:extLst>
      <p:ext uri="{BB962C8B-B14F-4D97-AF65-F5344CB8AC3E}">
        <p14:creationId xmlns:p14="http://schemas.microsoft.com/office/powerpoint/2010/main" val="29747343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smtClean="0"/>
          </a:p>
          <a:p>
            <a:r>
              <a:rPr lang="en-US" sz="1800" dirty="0" smtClean="0"/>
              <a:t>Thanks for coming.</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135</a:t>
            </a:fld>
            <a:endParaRPr lang="en-US" dirty="0"/>
          </a:p>
        </p:txBody>
      </p:sp>
    </p:spTree>
    <p:extLst>
      <p:ext uri="{BB962C8B-B14F-4D97-AF65-F5344CB8AC3E}">
        <p14:creationId xmlns:p14="http://schemas.microsoft.com/office/powerpoint/2010/main" val="48958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309563"/>
            <a:ext cx="3400425" cy="2551112"/>
          </a:xfrm>
        </p:spPr>
      </p:sp>
      <p:sp>
        <p:nvSpPr>
          <p:cNvPr id="3" name="Notes Placeholder 2"/>
          <p:cNvSpPr>
            <a:spLocks noGrp="1"/>
          </p:cNvSpPr>
          <p:nvPr>
            <p:ph type="body" idx="1"/>
          </p:nvPr>
        </p:nvSpPr>
        <p:spPr>
          <a:xfrm>
            <a:off x="778934" y="3013408"/>
            <a:ext cx="5732949" cy="6050582"/>
          </a:xfrm>
        </p:spPr>
        <p:txBody>
          <a:bodyPr>
            <a:noAutofit/>
          </a:bodyPr>
          <a:lstStyle/>
          <a:p>
            <a:r>
              <a:rPr lang="en-US" sz="1800" dirty="0" smtClean="0"/>
              <a:t>Tax</a:t>
            </a:r>
            <a:r>
              <a:rPr lang="en-US" sz="1800" baseline="0" dirty="0" smtClean="0"/>
              <a:t> </a:t>
            </a:r>
            <a:r>
              <a:rPr lang="en-US" sz="1800" dirty="0" smtClean="0"/>
              <a:t>Anticipation </a:t>
            </a:r>
            <a:r>
              <a:rPr lang="en-US" sz="1800" dirty="0"/>
              <a:t>notes are similar to a payday loan.</a:t>
            </a:r>
          </a:p>
          <a:p>
            <a:r>
              <a:rPr lang="en-US" sz="1800" dirty="0"/>
              <a:t>They can be issued in anticipation of bond issuance, tax payments, or some other specific revenue source that is expected to be received in the near future. </a:t>
            </a:r>
          </a:p>
          <a:p>
            <a:r>
              <a:rPr lang="en-US" sz="1800" dirty="0"/>
              <a:t>When the revenue is received, the liability will be retired.</a:t>
            </a:r>
          </a:p>
          <a:p>
            <a:r>
              <a:rPr lang="en-US" sz="1800" dirty="0"/>
              <a:t>Oregon issues tax anticipation notes as a cash management tool.</a:t>
            </a:r>
          </a:p>
          <a:p>
            <a:r>
              <a:rPr lang="en-US" sz="1800" dirty="0"/>
              <a:t>They know that income taxes will be coming but are not collected evenly over the fiscal year. </a:t>
            </a:r>
          </a:p>
          <a:p>
            <a:r>
              <a:rPr lang="en-US" sz="1800" dirty="0"/>
              <a:t>Therefore, the funds are not always available to pay bills as they come due. </a:t>
            </a:r>
          </a:p>
          <a:p>
            <a:r>
              <a:rPr lang="en-US" sz="1800" dirty="0"/>
              <a:t>Debt is issued to cover immediate expenses and then repaid when the taxes are collected. </a:t>
            </a:r>
          </a:p>
          <a:p>
            <a:r>
              <a:rPr lang="en-US" sz="1800" dirty="0"/>
              <a:t>If the Tax Anticipation Notes, or TANS, are issued and paid off in the same fiscal year they only require a note disclosure in the CAFR. </a:t>
            </a:r>
          </a:p>
          <a:p>
            <a:r>
              <a:rPr lang="en-US" sz="1800" dirty="0"/>
              <a:t>If they are outstanding at June 30</a:t>
            </a:r>
            <a:r>
              <a:rPr lang="en-US" sz="1800" baseline="30000" dirty="0"/>
              <a:t>th</a:t>
            </a:r>
            <a:r>
              <a:rPr lang="en-US" sz="1800" dirty="0"/>
              <a:t> a liability will appear on the balance sheet.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14</a:t>
            </a:fld>
            <a:endParaRPr lang="en-US" dirty="0"/>
          </a:p>
        </p:txBody>
      </p:sp>
    </p:spTree>
    <p:extLst>
      <p:ext uri="{BB962C8B-B14F-4D97-AF65-F5344CB8AC3E}">
        <p14:creationId xmlns:p14="http://schemas.microsoft.com/office/powerpoint/2010/main" val="352916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298450"/>
            <a:ext cx="3400425" cy="2549525"/>
          </a:xfrm>
        </p:spPr>
      </p:sp>
      <p:sp>
        <p:nvSpPr>
          <p:cNvPr id="3" name="Notes Placeholder 2"/>
          <p:cNvSpPr>
            <a:spLocks noGrp="1"/>
          </p:cNvSpPr>
          <p:nvPr>
            <p:ph type="body" idx="1"/>
          </p:nvPr>
        </p:nvSpPr>
        <p:spPr>
          <a:xfrm>
            <a:off x="486834" y="2943860"/>
            <a:ext cx="5732949" cy="6033273"/>
          </a:xfrm>
        </p:spPr>
        <p:txBody>
          <a:bodyPr>
            <a:noAutofit/>
          </a:bodyPr>
          <a:lstStyle/>
          <a:p>
            <a:r>
              <a:rPr lang="en-US" sz="1600" dirty="0"/>
              <a:t>In most bond issues, there are a series of maturity dates that mean that repayment will be spread out over twenty years or more. </a:t>
            </a:r>
          </a:p>
          <a:p>
            <a:r>
              <a:rPr lang="en-US" sz="1600" dirty="0"/>
              <a:t>However, in the official debt offering statement, it may say that any bonds maturing after a certain date are subject to redemption, prior to maturity, at the option of the state. </a:t>
            </a:r>
          </a:p>
          <a:p>
            <a:r>
              <a:rPr lang="en-US" sz="1600" dirty="0"/>
              <a:t>This is what is termed a call feature and is fairly common.</a:t>
            </a:r>
          </a:p>
          <a:p>
            <a:r>
              <a:rPr lang="en-US" sz="1600" dirty="0" smtClean="0"/>
              <a:t>The </a:t>
            </a:r>
            <a:r>
              <a:rPr lang="en-US" sz="1600" dirty="0"/>
              <a:t>call date helps to enable debt </a:t>
            </a:r>
            <a:r>
              <a:rPr lang="en-US" sz="1600" dirty="0" err="1"/>
              <a:t>refundings</a:t>
            </a:r>
            <a:r>
              <a:rPr lang="en-US" sz="1600" dirty="0"/>
              <a:t>. </a:t>
            </a:r>
          </a:p>
          <a:p>
            <a:r>
              <a:rPr lang="en-US" sz="1600" dirty="0"/>
              <a:t>However, there are some bonds with what is called a put feature, which is far less common. </a:t>
            </a:r>
          </a:p>
          <a:p>
            <a:endParaRPr lang="en-US" sz="1600" dirty="0" smtClean="0"/>
          </a:p>
          <a:p>
            <a:r>
              <a:rPr lang="en-US" sz="1600" dirty="0" smtClean="0"/>
              <a:t>These </a:t>
            </a:r>
            <a:r>
              <a:rPr lang="en-US" sz="1600" dirty="0"/>
              <a:t>are called demand bonds because the bondholder can demand payment prior to maturity as long as certain conditions are met. </a:t>
            </a:r>
          </a:p>
          <a:p>
            <a:r>
              <a:rPr lang="en-US" sz="1600" dirty="0"/>
              <a:t>Since there is uncertainty, and there is a </a:t>
            </a:r>
            <a:r>
              <a:rPr lang="en-US" sz="1600" dirty="0" smtClean="0"/>
              <a:t>potential </a:t>
            </a:r>
            <a:r>
              <a:rPr lang="en-US" sz="1600" dirty="0"/>
              <a:t>need to raise funds unexpectedly, a financial institution will </a:t>
            </a:r>
            <a:r>
              <a:rPr lang="en-US" sz="1600" dirty="0" smtClean="0"/>
              <a:t>extend </a:t>
            </a:r>
            <a:r>
              <a:rPr lang="en-US" sz="1600" dirty="0"/>
              <a:t>a line of credit to the government that could be exercised, as needed, to meet the obligation. </a:t>
            </a:r>
          </a:p>
          <a:p>
            <a:r>
              <a:rPr lang="en-US" sz="1600" dirty="0"/>
              <a:t>Depending on the terms of the agreement between the bank and the government, it can be a current or long-term liability. </a:t>
            </a:r>
          </a:p>
          <a:p>
            <a:r>
              <a:rPr lang="en-US" sz="1600" dirty="0"/>
              <a:t>Also, there is quite a bit of additional disclosure required. </a:t>
            </a:r>
          </a:p>
          <a:p>
            <a:r>
              <a:rPr lang="en-US" sz="1600" dirty="0"/>
              <a:t>In the state’s CAFR, this type of bond is currently only seen at Vets and Housing.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15</a:t>
            </a:fld>
            <a:endParaRPr lang="en-US" dirty="0"/>
          </a:p>
        </p:txBody>
      </p:sp>
    </p:spTree>
    <p:extLst>
      <p:ext uri="{BB962C8B-B14F-4D97-AF65-F5344CB8AC3E}">
        <p14:creationId xmlns:p14="http://schemas.microsoft.com/office/powerpoint/2010/main" val="340722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309563"/>
            <a:ext cx="2168525" cy="1627187"/>
          </a:xfrm>
        </p:spPr>
      </p:sp>
      <p:sp>
        <p:nvSpPr>
          <p:cNvPr id="3" name="Notes Placeholder 2"/>
          <p:cNvSpPr>
            <a:spLocks noGrp="1"/>
          </p:cNvSpPr>
          <p:nvPr>
            <p:ph type="body" idx="1"/>
          </p:nvPr>
        </p:nvSpPr>
        <p:spPr>
          <a:xfrm>
            <a:off x="389467" y="2014220"/>
            <a:ext cx="6309360" cy="7204710"/>
          </a:xfrm>
        </p:spPr>
        <p:txBody>
          <a:bodyPr>
            <a:noAutofit/>
          </a:bodyPr>
          <a:lstStyle/>
          <a:p>
            <a:r>
              <a:rPr lang="en-US" sz="1600" dirty="0"/>
              <a:t>It is commonly known that government entities can issue tax-exempt bonds for public projects in order to borrow money at lower interest rates.</a:t>
            </a:r>
          </a:p>
          <a:p>
            <a:r>
              <a:rPr lang="en-US" sz="1600" dirty="0"/>
              <a:t>Some non-profits can also qualify for these same lower interest rates but they can not directly issue the bonds.</a:t>
            </a:r>
          </a:p>
          <a:p>
            <a:r>
              <a:rPr lang="en-US" sz="1600" dirty="0"/>
              <a:t>This is where conduit debt comes into play. </a:t>
            </a:r>
          </a:p>
          <a:p>
            <a:r>
              <a:rPr lang="en-US" sz="1600" dirty="0"/>
              <a:t>A government agency issues the bonds and the proceeds are loaned to the nonprofit. </a:t>
            </a:r>
          </a:p>
          <a:p>
            <a:r>
              <a:rPr lang="en-US" sz="1600" dirty="0"/>
              <a:t>The bonds are called “conduit debt” because the government acts as a conduit between the nonprofit and the people or institutions that buy the bonds. </a:t>
            </a:r>
          </a:p>
          <a:p>
            <a:r>
              <a:rPr lang="en-US" sz="1600" dirty="0"/>
              <a:t>The government agency has no obligation other than possibly to help creditors exercise their rights in the event of default. </a:t>
            </a:r>
          </a:p>
          <a:p>
            <a:r>
              <a:rPr lang="en-US" sz="1600" dirty="0"/>
              <a:t>Since it is not really the government’s debt, there is no liability recorded on their books. </a:t>
            </a:r>
          </a:p>
          <a:p>
            <a:r>
              <a:rPr lang="en-US" sz="1600" dirty="0"/>
              <a:t>However, the amount outstanding as of the balance sheet date must be disclosed in the debt note plus we have to report the amount issued during the year to the US census bureau. </a:t>
            </a:r>
            <a:endParaRPr lang="en-US" sz="1600" dirty="0" smtClean="0"/>
          </a:p>
          <a:p>
            <a:endParaRPr lang="en-US" sz="16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dirty="0" smtClean="0"/>
              <a:t>The last type of “other” long-term debt relates</a:t>
            </a:r>
            <a:r>
              <a:rPr lang="en-US" sz="1600" baseline="0" dirty="0" smtClean="0"/>
              <a:t> to direct borrowings and placements. </a:t>
            </a:r>
            <a:r>
              <a:rPr lang="en-US" sz="1600" dirty="0" smtClean="0"/>
              <a:t>Sangit will discuss these in more detail later in the</a:t>
            </a:r>
            <a:r>
              <a:rPr lang="en-US" sz="1600" baseline="0" dirty="0" smtClean="0"/>
              <a:t> presentation.</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16</a:t>
            </a:fld>
            <a:endParaRPr lang="en-US" dirty="0"/>
          </a:p>
        </p:txBody>
      </p:sp>
    </p:spTree>
    <p:extLst>
      <p:ext uri="{BB962C8B-B14F-4D97-AF65-F5344CB8AC3E}">
        <p14:creationId xmlns:p14="http://schemas.microsoft.com/office/powerpoint/2010/main" val="103243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So, the debt management folks, whether from your agency or centrally from DAS, have informed you that debt has been or will be issued. Now what do you do?</a:t>
            </a:r>
          </a:p>
          <a:p>
            <a:endParaRPr lang="en-US" sz="1800" baseline="0" dirty="0" smtClean="0"/>
          </a:p>
          <a:p>
            <a:r>
              <a:rPr lang="en-US" sz="1800" baseline="0" dirty="0" smtClean="0"/>
              <a:t>First, you need to set up the appropriate fund structure to record the debt. Let’s discuss how to do that.</a:t>
            </a:r>
            <a:endParaRPr lang="en-US" sz="1800" dirty="0"/>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17</a:t>
            </a:fld>
            <a:endParaRPr lang="en-US" dirty="0"/>
          </a:p>
        </p:txBody>
      </p:sp>
    </p:spTree>
    <p:extLst>
      <p:ext uri="{BB962C8B-B14F-4D97-AF65-F5344CB8AC3E}">
        <p14:creationId xmlns:p14="http://schemas.microsoft.com/office/powerpoint/2010/main" val="261154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Unfortunately, this is an area where there is no real clear cut set of rules. </a:t>
            </a:r>
          </a:p>
          <a:p>
            <a:r>
              <a:rPr lang="en-US" sz="1800" dirty="0"/>
              <a:t>You need to </a:t>
            </a:r>
            <a:r>
              <a:rPr lang="en-US" sz="1800" dirty="0" smtClean="0"/>
              <a:t>consider:</a:t>
            </a:r>
          </a:p>
          <a:p>
            <a:r>
              <a:rPr lang="en-US" sz="1800" dirty="0" smtClean="0"/>
              <a:t>	the </a:t>
            </a:r>
            <a:r>
              <a:rPr lang="en-US" sz="1800" dirty="0"/>
              <a:t>purpose of the debt </a:t>
            </a:r>
            <a:r>
              <a:rPr lang="en-US" sz="1800" dirty="0" smtClean="0"/>
              <a:t>issuance</a:t>
            </a:r>
            <a:endParaRPr lang="en-US" sz="1800" dirty="0"/>
          </a:p>
          <a:p>
            <a:r>
              <a:rPr lang="en-US" sz="1800" dirty="0" smtClean="0"/>
              <a:t>	the </a:t>
            </a:r>
            <a:r>
              <a:rPr lang="en-US" sz="1800" dirty="0"/>
              <a:t>funding source for debt </a:t>
            </a:r>
            <a:r>
              <a:rPr lang="en-US" sz="1800" dirty="0" smtClean="0"/>
              <a:t>repayment </a:t>
            </a:r>
            <a:endParaRPr lang="en-US" sz="1800" dirty="0"/>
          </a:p>
          <a:p>
            <a:r>
              <a:rPr lang="en-US" sz="1800" dirty="0" smtClean="0"/>
              <a:t>	If there is a </a:t>
            </a:r>
            <a:r>
              <a:rPr lang="en-US" sz="1800" dirty="0"/>
              <a:t>legal requirement that you have a sinking fund or some sort of </a:t>
            </a:r>
            <a:r>
              <a:rPr lang="en-US" sz="1800" dirty="0" smtClean="0"/>
              <a:t>reserve</a:t>
            </a:r>
            <a:endParaRPr lang="en-US" sz="1800" dirty="0"/>
          </a:p>
          <a:p>
            <a:r>
              <a:rPr lang="en-US" sz="1800" dirty="0" smtClean="0"/>
              <a:t>	Where the </a:t>
            </a:r>
            <a:r>
              <a:rPr lang="en-US" sz="1800" dirty="0"/>
              <a:t>cash </a:t>
            </a:r>
            <a:r>
              <a:rPr lang="en-US" sz="1800" dirty="0" smtClean="0"/>
              <a:t>will be held</a:t>
            </a:r>
          </a:p>
          <a:p>
            <a:r>
              <a:rPr lang="en-US" sz="1800" dirty="0" smtClean="0"/>
              <a:t>	and</a:t>
            </a:r>
            <a:r>
              <a:rPr lang="en-US" sz="1800" baseline="0" dirty="0" smtClean="0"/>
              <a:t> h</a:t>
            </a:r>
            <a:r>
              <a:rPr lang="en-US" sz="1800" dirty="0" smtClean="0"/>
              <a:t>ow the costs are budgeted</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18</a:t>
            </a:fld>
            <a:endParaRPr lang="en-US" dirty="0"/>
          </a:p>
        </p:txBody>
      </p:sp>
    </p:spTree>
    <p:extLst>
      <p:ext uri="{BB962C8B-B14F-4D97-AF65-F5344CB8AC3E}">
        <p14:creationId xmlns:p14="http://schemas.microsoft.com/office/powerpoint/2010/main" val="174920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The purpose of the debt is important since that determines </a:t>
            </a:r>
            <a:r>
              <a:rPr lang="en-US" sz="1800" dirty="0" smtClean="0"/>
              <a:t>which </a:t>
            </a:r>
            <a:r>
              <a:rPr lang="en-US" sz="1800" dirty="0"/>
              <a:t>GAAP fund type </a:t>
            </a:r>
            <a:r>
              <a:rPr lang="en-US" sz="1800" dirty="0" smtClean="0"/>
              <a:t>the </a:t>
            </a:r>
            <a:r>
              <a:rPr lang="en-US" sz="1800" dirty="0"/>
              <a:t>debt will be recorded. </a:t>
            </a:r>
            <a:endParaRPr lang="en-US" sz="1800" dirty="0" smtClean="0"/>
          </a:p>
          <a:p>
            <a:endParaRPr lang="en-US" sz="1800" dirty="0" smtClean="0"/>
          </a:p>
          <a:p>
            <a:r>
              <a:rPr lang="en-US" sz="1800" dirty="0" smtClean="0"/>
              <a:t>A description of each GAAP</a:t>
            </a:r>
            <a:r>
              <a:rPr lang="en-US" sz="1800" baseline="0" dirty="0" smtClean="0"/>
              <a:t> fund type is available in OAM 05.20.00.</a:t>
            </a:r>
            <a:endParaRPr lang="en-US" sz="180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19</a:t>
            </a:fld>
            <a:endParaRPr lang="en-US" dirty="0"/>
          </a:p>
        </p:txBody>
      </p:sp>
    </p:spTree>
    <p:extLst>
      <p:ext uri="{BB962C8B-B14F-4D97-AF65-F5344CB8AC3E}">
        <p14:creationId xmlns:p14="http://schemas.microsoft.com/office/powerpoint/2010/main" val="209310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CAE66-17C5-46D4-8F9D-B4D4671FF355}" type="slidenum">
              <a:rPr lang="en-US" smtClean="0"/>
              <a:t>2</a:t>
            </a:fld>
            <a:endParaRPr lang="en-US"/>
          </a:p>
        </p:txBody>
      </p:sp>
    </p:spTree>
    <p:extLst>
      <p:ext uri="{BB962C8B-B14F-4D97-AF65-F5344CB8AC3E}">
        <p14:creationId xmlns:p14="http://schemas.microsoft.com/office/powerpoint/2010/main" val="237613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The source of funds that will be used to repay the debt may limit what GAAP fund can be used</a:t>
            </a:r>
            <a:r>
              <a:rPr lang="en-US" sz="1800" dirty="0" smtClean="0"/>
              <a:t>.</a:t>
            </a:r>
          </a:p>
          <a:p>
            <a:endParaRPr lang="en-US" sz="1800" dirty="0" smtClean="0"/>
          </a:p>
          <a:p>
            <a:r>
              <a:rPr lang="en-US" sz="1800" dirty="0" smtClean="0"/>
              <a:t>Sources include General fund</a:t>
            </a:r>
            <a:r>
              <a:rPr lang="en-US" sz="1800" baseline="0" dirty="0" smtClean="0"/>
              <a:t> appropriation, lottery funds, federal grants, assessments, user charges, program operations and loan repayments.</a:t>
            </a:r>
          </a:p>
          <a:p>
            <a:endParaRPr lang="en-US" sz="1800" baseline="0" dirty="0" smtClean="0"/>
          </a:p>
          <a:p>
            <a:r>
              <a:rPr lang="en-US" sz="1800" baseline="0" dirty="0" smtClean="0"/>
              <a:t>Now let’s talk about each of the GAAP fund type structures.</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20</a:t>
            </a:fld>
            <a:endParaRPr lang="en-US" dirty="0"/>
          </a:p>
        </p:txBody>
      </p:sp>
    </p:spTree>
    <p:extLst>
      <p:ext uri="{BB962C8B-B14F-4D97-AF65-F5344CB8AC3E}">
        <p14:creationId xmlns:p14="http://schemas.microsoft.com/office/powerpoint/2010/main" val="873771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a:t>If you have debt that will be for governmental activities, you are going to use a minimum of two GAAP funds. </a:t>
            </a:r>
          </a:p>
          <a:p>
            <a:r>
              <a:rPr lang="en-US" sz="1800" dirty="0"/>
              <a:t>The debt proceeds and </a:t>
            </a:r>
            <a:r>
              <a:rPr lang="en-US" sz="1800" dirty="0" smtClean="0"/>
              <a:t>payments </a:t>
            </a:r>
            <a:r>
              <a:rPr lang="en-US" sz="1800" dirty="0"/>
              <a:t>are accounted for in governmental GAAP funds. </a:t>
            </a:r>
            <a:r>
              <a:rPr lang="en-US" sz="1800" dirty="0" smtClean="0"/>
              <a:t>This </a:t>
            </a:r>
            <a:r>
              <a:rPr lang="en-US" sz="1800" dirty="0"/>
              <a:t>may require one fund for the expenditure of the proceeds and a second fund to record the payment of the principal and interest. </a:t>
            </a:r>
          </a:p>
          <a:p>
            <a:r>
              <a:rPr lang="en-US" sz="1800" dirty="0" smtClean="0"/>
              <a:t>You </a:t>
            </a:r>
            <a:r>
              <a:rPr lang="en-US" sz="1800" dirty="0"/>
              <a:t>may also use a third fund for recording reserves and, depending on the budget, a different fund for the issuance costs. </a:t>
            </a:r>
          </a:p>
          <a:p>
            <a:endParaRPr lang="en-US" sz="1800" dirty="0" smtClean="0"/>
          </a:p>
          <a:p>
            <a:r>
              <a:rPr lang="en-US" sz="1800" dirty="0" smtClean="0"/>
              <a:t>All debt proceeds, related premium</a:t>
            </a:r>
            <a:r>
              <a:rPr lang="en-US" sz="1800" baseline="0" dirty="0" smtClean="0"/>
              <a:t> and discounts,</a:t>
            </a:r>
            <a:r>
              <a:rPr lang="en-US" sz="1800" dirty="0" smtClean="0"/>
              <a:t> </a:t>
            </a:r>
            <a:r>
              <a:rPr lang="en-US" sz="1800" baseline="0" dirty="0" smtClean="0"/>
              <a:t>and debt payments must also be recorded as liabilities</a:t>
            </a:r>
            <a:r>
              <a:rPr lang="en-US" sz="1800" dirty="0" smtClean="0"/>
              <a:t> in the government-wide reporting fund.</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21</a:t>
            </a:fld>
            <a:endParaRPr lang="en-US" dirty="0"/>
          </a:p>
        </p:txBody>
      </p:sp>
    </p:spTree>
    <p:extLst>
      <p:ext uri="{BB962C8B-B14F-4D97-AF65-F5344CB8AC3E}">
        <p14:creationId xmlns:p14="http://schemas.microsoft.com/office/powerpoint/2010/main" val="8126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For </a:t>
            </a:r>
            <a:r>
              <a:rPr lang="en-US" sz="1800" dirty="0"/>
              <a:t>proprietary and fiduciary activities, it is recommended that you set up d23 funds that would accomplish the same type of </a:t>
            </a:r>
            <a:r>
              <a:rPr lang="en-US" sz="1800" dirty="0" smtClean="0"/>
              <a:t>segregation;</a:t>
            </a:r>
            <a:r>
              <a:rPr lang="en-US" sz="1800" baseline="0" dirty="0" smtClean="0"/>
              <a:t> however,</a:t>
            </a:r>
            <a:endParaRPr lang="en-US" sz="1800" dirty="0"/>
          </a:p>
          <a:p>
            <a:r>
              <a:rPr lang="en-US" sz="1800" dirty="0" smtClean="0"/>
              <a:t>the cash transactions and recording the liability should be reported in the same GAAP fund. </a:t>
            </a:r>
          </a:p>
          <a:p>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22</a:t>
            </a:fld>
            <a:endParaRPr lang="en-US" dirty="0"/>
          </a:p>
        </p:txBody>
      </p:sp>
    </p:spTree>
    <p:extLst>
      <p:ext uri="{BB962C8B-B14F-4D97-AF65-F5344CB8AC3E}">
        <p14:creationId xmlns:p14="http://schemas.microsoft.com/office/powerpoint/2010/main" val="3113390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A sinking fund, or some sort of debt service reserve fund, may be required in the debt </a:t>
            </a:r>
            <a:r>
              <a:rPr lang="en-US" sz="1800" dirty="0" smtClean="0"/>
              <a:t>covenant </a:t>
            </a:r>
            <a:r>
              <a:rPr lang="en-US" sz="1800" dirty="0"/>
              <a:t>or in legislation. </a:t>
            </a:r>
          </a:p>
          <a:p>
            <a:r>
              <a:rPr lang="en-US" sz="1800" dirty="0"/>
              <a:t>Wherever the requirement comes from, there needs to be a place where these funds can be segregated.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23</a:t>
            </a:fld>
            <a:endParaRPr lang="en-US" dirty="0"/>
          </a:p>
        </p:txBody>
      </p:sp>
    </p:spTree>
    <p:extLst>
      <p:ext uri="{BB962C8B-B14F-4D97-AF65-F5344CB8AC3E}">
        <p14:creationId xmlns:p14="http://schemas.microsoft.com/office/powerpoint/2010/main" val="3470563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Where the proceeds are held is </a:t>
            </a:r>
            <a:r>
              <a:rPr lang="en-US" sz="1800" dirty="0" smtClean="0"/>
              <a:t>also important</a:t>
            </a:r>
            <a:r>
              <a:rPr lang="en-US" sz="1800" dirty="0"/>
              <a:t>. </a:t>
            </a:r>
          </a:p>
          <a:p>
            <a:r>
              <a:rPr lang="en-US" sz="1800" dirty="0"/>
              <a:t>Because of the cash controls in SFMA, money held </a:t>
            </a:r>
            <a:r>
              <a:rPr lang="en-US" sz="1800" dirty="0" smtClean="0"/>
              <a:t>outside of </a:t>
            </a:r>
            <a:r>
              <a:rPr lang="en-US" sz="1800" dirty="0"/>
              <a:t>the state treasury must be </a:t>
            </a:r>
            <a:r>
              <a:rPr lang="en-US" sz="1800" dirty="0" smtClean="0"/>
              <a:t>segregated</a:t>
            </a:r>
            <a:r>
              <a:rPr lang="en-US" sz="1800" baseline="0" dirty="0" smtClean="0"/>
              <a:t> and identified using the “Cash in Bank” GL account 0077. </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At this time, most fund</a:t>
            </a:r>
            <a:r>
              <a:rPr lang="en-US" sz="1800" baseline="0" dirty="0" smtClean="0"/>
              <a:t>s to account for the proceeds from bond issues are held in State Treasury Funds</a:t>
            </a:r>
            <a:r>
              <a:rPr lang="en-US" sz="1800" dirty="0" smtClean="0"/>
              <a:t>. When</a:t>
            </a:r>
            <a:r>
              <a:rPr lang="en-US" sz="1800" baseline="0" dirty="0" smtClean="0"/>
              <a:t> Treasury funds are used, the money should be accounted for using the “Cash on Deposit with Treasurer” GL account 0070.</a:t>
            </a:r>
            <a:r>
              <a:rPr lang="en-US" sz="1800" dirty="0" smtClean="0"/>
              <a:t> If the agency has multiple</a:t>
            </a:r>
            <a:r>
              <a:rPr lang="en-US" sz="1800" baseline="0" dirty="0" smtClean="0"/>
              <a:t> Treasury accounts, a separate D23 fund is required for each.</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24</a:t>
            </a:fld>
            <a:endParaRPr lang="en-US" dirty="0"/>
          </a:p>
        </p:txBody>
      </p:sp>
    </p:spTree>
    <p:extLst>
      <p:ext uri="{BB962C8B-B14F-4D97-AF65-F5344CB8AC3E}">
        <p14:creationId xmlns:p14="http://schemas.microsoft.com/office/powerpoint/2010/main" val="971732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309563"/>
            <a:ext cx="2625725" cy="1970087"/>
          </a:xfrm>
        </p:spPr>
      </p:sp>
      <p:sp>
        <p:nvSpPr>
          <p:cNvPr id="3" name="Notes Placeholder 2"/>
          <p:cNvSpPr>
            <a:spLocks noGrp="1"/>
          </p:cNvSpPr>
          <p:nvPr>
            <p:ph type="body" idx="1"/>
          </p:nvPr>
        </p:nvSpPr>
        <p:spPr>
          <a:xfrm>
            <a:off x="701040" y="2401570"/>
            <a:ext cx="5732949" cy="6430010"/>
          </a:xfrm>
        </p:spPr>
        <p:txBody>
          <a:bodyPr>
            <a:noAutofit/>
          </a:bodyPr>
          <a:lstStyle/>
          <a:p>
            <a:r>
              <a:rPr lang="en-US" sz="1800" dirty="0" smtClean="0"/>
              <a:t>Finally,</a:t>
            </a:r>
            <a:r>
              <a:rPr lang="en-US" sz="1800" baseline="0" dirty="0" smtClean="0"/>
              <a:t> t</a:t>
            </a:r>
            <a:r>
              <a:rPr lang="en-US" sz="1800" dirty="0" smtClean="0"/>
              <a:t>he </a:t>
            </a:r>
            <a:r>
              <a:rPr lang="en-US" sz="1800" dirty="0"/>
              <a:t>way the debt is budgeted will also influence how you record it. </a:t>
            </a:r>
          </a:p>
          <a:p>
            <a:r>
              <a:rPr lang="en-US" sz="1800" dirty="0"/>
              <a:t>Sometimes the cost of issuance is paid out of your regular operating budgets while occasionally there may be a </a:t>
            </a:r>
            <a:r>
              <a:rPr lang="en-US" sz="1800" dirty="0" smtClean="0"/>
              <a:t>completely </a:t>
            </a:r>
            <a:r>
              <a:rPr lang="en-US" sz="1800" dirty="0"/>
              <a:t>separate appropriation.</a:t>
            </a:r>
          </a:p>
          <a:p>
            <a:r>
              <a:rPr lang="en-US" sz="1800" dirty="0"/>
              <a:t>Advanced refundings will need an administrative limitation </a:t>
            </a:r>
            <a:r>
              <a:rPr lang="en-US" sz="1800" dirty="0" smtClean="0"/>
              <a:t>since </a:t>
            </a:r>
            <a:r>
              <a:rPr lang="en-US" sz="1800" dirty="0"/>
              <a:t>the revenue and expenditure </a:t>
            </a:r>
            <a:r>
              <a:rPr lang="en-US" sz="1800" dirty="0" smtClean="0"/>
              <a:t>may not </a:t>
            </a:r>
            <a:r>
              <a:rPr lang="en-US" sz="1800" dirty="0"/>
              <a:t>have been included in your operating budget. </a:t>
            </a:r>
          </a:p>
          <a:p>
            <a:r>
              <a:rPr lang="en-US" sz="1800" dirty="0"/>
              <a:t>You might use </a:t>
            </a:r>
            <a:r>
              <a:rPr lang="en-US" sz="1800" dirty="0" smtClean="0"/>
              <a:t>appropriated </a:t>
            </a:r>
            <a:r>
              <a:rPr lang="en-US" sz="1800" dirty="0"/>
              <a:t>fund 3200 Other Funds Non-Limited to record the costs and </a:t>
            </a:r>
            <a:r>
              <a:rPr lang="en-US" sz="1800" dirty="0" smtClean="0"/>
              <a:t>appropriated</a:t>
            </a:r>
            <a:r>
              <a:rPr lang="en-US" sz="1800" baseline="0" dirty="0" smtClean="0"/>
              <a:t> fund</a:t>
            </a:r>
            <a:r>
              <a:rPr lang="en-US" sz="1800" dirty="0" smtClean="0"/>
              <a:t> </a:t>
            </a:r>
            <a:r>
              <a:rPr lang="en-US" sz="1800" dirty="0"/>
              <a:t>3230 Other Funds Debt Service Non-Limited to record the proceeds that will actually pay off the old debt. </a:t>
            </a:r>
          </a:p>
          <a:p>
            <a:r>
              <a:rPr lang="en-US" sz="1800" dirty="0"/>
              <a:t>The other variable is your agency’s policy. </a:t>
            </a:r>
          </a:p>
          <a:p>
            <a:r>
              <a:rPr lang="en-US" sz="1800" dirty="0"/>
              <a:t>Some agencies will make use of a minimum of d23 funds and others use separate funds for each project or even for each phase of a single project. </a:t>
            </a:r>
          </a:p>
          <a:p>
            <a:r>
              <a:rPr lang="en-US" sz="1800" dirty="0"/>
              <a:t>Basically, there are many variables and you will need to work with the people that issue the debt for your agency and your budget people to get the structure set up appropriately for your situation. </a:t>
            </a:r>
          </a:p>
          <a:p>
            <a:endParaRPr lang="en-US" sz="1800" dirty="0"/>
          </a:p>
          <a:p>
            <a:pPr defTabSz="931774">
              <a:defRPr/>
            </a:pPr>
            <a:r>
              <a:rPr lang="en-US" sz="1800" dirty="0" smtClean="0"/>
              <a:t>Once you have the structure in place,</a:t>
            </a:r>
            <a:r>
              <a:rPr lang="en-US" sz="1800" baseline="0" dirty="0" smtClean="0"/>
              <a:t> the transactions need to be recorded. I’m going to turn it over to Sangit to walk you through recording the debt.</a:t>
            </a:r>
            <a:endParaRPr lang="en-US" sz="1800" dirty="0"/>
          </a:p>
          <a:p>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25</a:t>
            </a:fld>
            <a:endParaRPr lang="en-US" dirty="0"/>
          </a:p>
        </p:txBody>
      </p:sp>
    </p:spTree>
    <p:extLst>
      <p:ext uri="{BB962C8B-B14F-4D97-AF65-F5344CB8AC3E}">
        <p14:creationId xmlns:p14="http://schemas.microsoft.com/office/powerpoint/2010/main" val="4184529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3488" y="515938"/>
            <a:ext cx="1241425" cy="931862"/>
          </a:xfrm>
        </p:spPr>
      </p:sp>
      <p:sp>
        <p:nvSpPr>
          <p:cNvPr id="3" name="Notes Placeholder 2"/>
          <p:cNvSpPr>
            <a:spLocks noGrp="1"/>
          </p:cNvSpPr>
          <p:nvPr>
            <p:ph type="body" idx="1"/>
          </p:nvPr>
        </p:nvSpPr>
        <p:spPr>
          <a:xfrm>
            <a:off x="304800" y="1524000"/>
            <a:ext cx="6400800" cy="7391400"/>
          </a:xfrm>
        </p:spPr>
        <p:txBody>
          <a:bodyPr>
            <a:noAutofit/>
          </a:bodyPr>
          <a:lstStyle/>
          <a:p>
            <a:r>
              <a:rPr lang="en-US" sz="1400" dirty="0" smtClean="0"/>
              <a:t>Good</a:t>
            </a:r>
            <a:r>
              <a:rPr lang="en-US" sz="1400" baseline="0" dirty="0" smtClean="0"/>
              <a:t> Morning,  I’m Sangit Shrestha.  I am a senior accounting Analyst at DAS.  </a:t>
            </a:r>
          </a:p>
          <a:p>
            <a:r>
              <a:rPr lang="en-US" sz="1400" baseline="0" dirty="0" smtClean="0"/>
              <a:t>First of all I would like to thank everyone for coming to this training.  (I hope everyone is excited!)</a:t>
            </a:r>
          </a:p>
          <a:p>
            <a:r>
              <a:rPr lang="en-US" sz="1400" baseline="0" dirty="0" smtClean="0"/>
              <a:t>Secondly, I would like to thank agencies whose information are included in this training for providing us with the information to make this training possible.</a:t>
            </a:r>
          </a:p>
          <a:p>
            <a:r>
              <a:rPr lang="en-US" sz="1400" baseline="0" dirty="0" smtClean="0"/>
              <a:t>Last but not the least, I would like to thank all the other agencies for providing us with the accurate information to make the CAFR reporting possible. </a:t>
            </a:r>
          </a:p>
          <a:p>
            <a:endParaRPr lang="en-US" sz="1400" baseline="0" dirty="0" smtClean="0"/>
          </a:p>
          <a:p>
            <a:r>
              <a:rPr lang="en-US" sz="1400" baseline="0" dirty="0" smtClean="0"/>
              <a:t>In my portion of the long-term debt, I will be spending time :</a:t>
            </a:r>
          </a:p>
          <a:p>
            <a:pPr marL="342900" indent="-342900">
              <a:buAutoNum type="arabicPeriod"/>
            </a:pPr>
            <a:r>
              <a:rPr lang="en-US" sz="1400" baseline="0" dirty="0" smtClean="0"/>
              <a:t>reviewing the accounting transactions required for recording debt.</a:t>
            </a:r>
          </a:p>
          <a:p>
            <a:pPr marL="342900" indent="-342900">
              <a:buAutoNum type="arabicPeriod"/>
            </a:pPr>
            <a:r>
              <a:rPr lang="en-US" sz="1400" baseline="0" dirty="0" smtClean="0"/>
              <a:t>looking at the Official Statement and the Sources and Uses Statement identifying the different sections. </a:t>
            </a:r>
          </a:p>
          <a:p>
            <a:pPr marL="342900" indent="-342900">
              <a:buAutoNum type="arabicPeriod"/>
            </a:pPr>
            <a:r>
              <a:rPr lang="en-US" sz="1400" baseline="0" dirty="0" smtClean="0"/>
              <a:t>GASB 88 implemented in FY 19 and GASB 86 implemented in FY 18</a:t>
            </a:r>
          </a:p>
          <a:p>
            <a:pPr marL="342900" indent="-342900">
              <a:buAutoNum type="arabicPeriod"/>
            </a:pPr>
            <a:r>
              <a:rPr lang="en-US" sz="1400" baseline="0" dirty="0" smtClean="0"/>
              <a:t>Once we’re done with that I will walk you through each accounting entry. Sadly, accounting entries do not make an exciting topic.  I’ll try to make it as painless as possible.</a:t>
            </a:r>
            <a:endParaRPr lang="en-US" sz="1400" dirty="0" smtClean="0"/>
          </a:p>
          <a:p>
            <a:r>
              <a:rPr lang="en-US" sz="1400" dirty="0" smtClean="0"/>
              <a:t>After going through the example for debt issuance and debt payments, </a:t>
            </a:r>
            <a:r>
              <a:rPr lang="en-US" sz="1400" baseline="0" dirty="0" smtClean="0"/>
              <a:t>I will give you roughly 30 minutes (including break) to complete an exercise on debt issuance and debt payments.  You can do it by yourself or in groups. </a:t>
            </a:r>
          </a:p>
          <a:p>
            <a:endParaRPr lang="en-US" sz="1400" baseline="0" dirty="0" smtClean="0"/>
          </a:p>
          <a:p>
            <a:r>
              <a:rPr lang="en-US" sz="1400" baseline="0" dirty="0" smtClean="0"/>
              <a:t>Later on you will have another problem on debt refunding. You will have 30 minutes to complete the exercise (including break) </a:t>
            </a:r>
          </a:p>
          <a:p>
            <a:endParaRPr lang="en-US" sz="1400" baseline="0" dirty="0" smtClean="0"/>
          </a:p>
          <a:p>
            <a:r>
              <a:rPr lang="en-US" sz="1400" baseline="0" dirty="0" smtClean="0"/>
              <a:t>Hopefully, you printed out the handouts that will be using in this training.    </a:t>
            </a:r>
          </a:p>
          <a:p>
            <a:pPr marL="228600" indent="-228600">
              <a:buFont typeface="+mj-lt"/>
              <a:buNone/>
            </a:pPr>
            <a:r>
              <a:rPr lang="en-US" sz="1400" baseline="0" dirty="0" smtClean="0"/>
              <a:t>			</a:t>
            </a:r>
          </a:p>
          <a:p>
            <a:pPr marL="228600" indent="-228600">
              <a:buFont typeface="+mj-lt"/>
              <a:buNone/>
            </a:pPr>
            <a:r>
              <a:rPr lang="en-US" sz="1400" baseline="0" dirty="0" smtClean="0"/>
              <a:t>Before we get started I want to clarify that there are 2 different ways an agency can issue debt:</a:t>
            </a:r>
          </a:p>
          <a:p>
            <a:pPr marL="228600" indent="-228600">
              <a:buFont typeface="+mj-lt"/>
              <a:buNone/>
            </a:pPr>
            <a:r>
              <a:rPr lang="en-US" sz="1400" baseline="0" dirty="0" smtClean="0"/>
              <a:t>		1. An agency can go through DAS to issue debt or;</a:t>
            </a:r>
          </a:p>
          <a:p>
            <a:pPr marL="228600" indent="-228600">
              <a:buFont typeface="+mj-lt"/>
              <a:buNone/>
            </a:pPr>
            <a:r>
              <a:rPr lang="en-US" sz="1400" baseline="0" dirty="0" smtClean="0"/>
              <a:t>		2. An agency can issue its own debt</a:t>
            </a:r>
          </a:p>
          <a:p>
            <a:pPr marL="228600" indent="-228600">
              <a:buFont typeface="+mj-lt"/>
              <a:buNone/>
            </a:pPr>
            <a:r>
              <a:rPr lang="en-US" sz="1400" baseline="0" dirty="0" smtClean="0"/>
              <a:t>Most agencies go through DAS – so this will be my main focus today.</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26</a:t>
            </a:fld>
            <a:endParaRPr lang="en-US" dirty="0"/>
          </a:p>
        </p:txBody>
      </p:sp>
    </p:spTree>
    <p:extLst>
      <p:ext uri="{BB962C8B-B14F-4D97-AF65-F5344CB8AC3E}">
        <p14:creationId xmlns:p14="http://schemas.microsoft.com/office/powerpoint/2010/main" val="2869504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438400" cy="1828800"/>
          </a:xfrm>
        </p:spPr>
      </p:sp>
      <p:sp>
        <p:nvSpPr>
          <p:cNvPr id="3" name="Notes Placeholder 2"/>
          <p:cNvSpPr>
            <a:spLocks noGrp="1"/>
          </p:cNvSpPr>
          <p:nvPr>
            <p:ph type="body" idx="1"/>
          </p:nvPr>
        </p:nvSpPr>
        <p:spPr>
          <a:xfrm>
            <a:off x="381000" y="2362200"/>
            <a:ext cx="6248400" cy="6236970"/>
          </a:xfrm>
        </p:spPr>
        <p:txBody>
          <a:bodyPr>
            <a:normAutofit/>
          </a:bodyPr>
          <a:lstStyle/>
          <a:p>
            <a:pPr marL="285750" indent="-285750" defTabSz="931723">
              <a:buFont typeface="Arial" panose="020B0604020202020204" pitchFamily="34" charset="0"/>
              <a:buChar char="•"/>
            </a:pPr>
            <a:r>
              <a:rPr lang="en-US" sz="1600" baseline="0" dirty="0" smtClean="0"/>
              <a:t>Please grab your handout. </a:t>
            </a:r>
          </a:p>
          <a:p>
            <a:pPr marL="285750" indent="-285750" defTabSz="931723">
              <a:buFont typeface="Arial" panose="020B0604020202020204" pitchFamily="34" charset="0"/>
              <a:buChar char="•"/>
            </a:pPr>
            <a:r>
              <a:rPr lang="en-US" sz="1600" baseline="0" dirty="0" smtClean="0"/>
              <a:t>The first page is the cover page of the Official Statement. Close to the bottom of the page there is a heading “Closing Settlement” off to the right of that is the date of February 21 ,</a:t>
            </a:r>
            <a:r>
              <a:rPr lang="en-US" sz="1600" dirty="0" smtClean="0"/>
              <a:t> 2017. This is the settlement date. </a:t>
            </a:r>
          </a:p>
          <a:p>
            <a:pPr marL="285750" indent="-285750" defTabSz="931723">
              <a:buFont typeface="Arial" panose="020B0604020202020204" pitchFamily="34" charset="0"/>
              <a:buChar char="•"/>
            </a:pPr>
            <a:r>
              <a:rPr lang="en-US" sz="1600" dirty="0" smtClean="0"/>
              <a:t>The issuance was arranged through DAS and as you all know</a:t>
            </a:r>
            <a:r>
              <a:rPr lang="en-US" sz="1600" baseline="0" dirty="0" smtClean="0"/>
              <a:t> before FY 2017, Wells Fargo was the paying agent and now all the cash transactions take place in State Treasury Account. </a:t>
            </a:r>
          </a:p>
          <a:p>
            <a:pPr marL="285750" indent="-285750" defTabSz="931723">
              <a:buFont typeface="Arial" panose="020B0604020202020204" pitchFamily="34" charset="0"/>
              <a:buChar char="•"/>
            </a:pPr>
            <a:r>
              <a:rPr lang="en-US" sz="1600" dirty="0" smtClean="0"/>
              <a:t>Page 2 - The document states that the issuance was for General Obligation Bonds of which there are 6 different series, A, B,C,</a:t>
            </a:r>
            <a:r>
              <a:rPr lang="en-US" sz="1600" baseline="0" dirty="0" smtClean="0"/>
              <a:t> D</a:t>
            </a:r>
            <a:r>
              <a:rPr lang="en-US" sz="1600" dirty="0" smtClean="0"/>
              <a:t>,E and F. We’ll be working with Series A for debt issuance and debt payments. Series A is all new debt in the amount of $238.4 million dollars and was authorized for different projects.</a:t>
            </a:r>
          </a:p>
          <a:p>
            <a:pPr marL="285750" indent="-285750" defTabSz="931723">
              <a:buFont typeface="Arial" panose="020B0604020202020204" pitchFamily="34" charset="0"/>
              <a:buChar char="•"/>
            </a:pPr>
            <a:endParaRPr lang="en-US" sz="1600" dirty="0" smtClean="0"/>
          </a:p>
          <a:p>
            <a:pPr defTabSz="931723"/>
            <a:r>
              <a:rPr lang="en-US" dirty="0" smtClean="0"/>
              <a:t> </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27</a:t>
            </a:fld>
            <a:endParaRPr lang="en-US" dirty="0"/>
          </a:p>
        </p:txBody>
      </p:sp>
    </p:spTree>
    <p:extLst>
      <p:ext uri="{BB962C8B-B14F-4D97-AF65-F5344CB8AC3E}">
        <p14:creationId xmlns:p14="http://schemas.microsoft.com/office/powerpoint/2010/main" val="1980202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515938"/>
            <a:ext cx="3679825" cy="2760662"/>
          </a:xfrm>
        </p:spPr>
      </p:sp>
      <p:sp>
        <p:nvSpPr>
          <p:cNvPr id="3" name="Notes Placeholder 2"/>
          <p:cNvSpPr>
            <a:spLocks noGrp="1"/>
          </p:cNvSpPr>
          <p:nvPr>
            <p:ph type="body" idx="1"/>
          </p:nvPr>
        </p:nvSpPr>
        <p:spPr>
          <a:xfrm>
            <a:off x="701040" y="3581400"/>
            <a:ext cx="5608320" cy="5017770"/>
          </a:xfrm>
        </p:spPr>
        <p:txBody>
          <a:bodyPr>
            <a:normAutofit/>
          </a:bodyPr>
          <a:lstStyle/>
          <a:p>
            <a:pPr marL="285750" indent="-285750" defTabSz="931723">
              <a:buFont typeface="Arial" panose="020B0604020202020204" pitchFamily="34" charset="0"/>
              <a:buChar char="•"/>
            </a:pPr>
            <a:r>
              <a:rPr lang="en-US" sz="1400" baseline="0" dirty="0" smtClean="0"/>
              <a:t>In the page 3 you will see estimated sources and uses of funds summary for Series A Bonds.</a:t>
            </a:r>
          </a:p>
          <a:p>
            <a:pPr marL="285750" indent="-285750" defTabSz="931723">
              <a:buFont typeface="Arial" panose="020B0604020202020204" pitchFamily="34" charset="0"/>
              <a:buChar char="•"/>
            </a:pPr>
            <a:r>
              <a:rPr lang="en-US" sz="1400" baseline="0" dirty="0" smtClean="0"/>
              <a:t>The summary reports  the</a:t>
            </a:r>
            <a:r>
              <a:rPr lang="en-US" sz="1400" dirty="0" smtClean="0"/>
              <a:t> total principal for the series A as $238.4 million, but there is also a premium of nearly $40.7 million so gross proceeds or sources end up totaling approximately $279.1 million. </a:t>
            </a:r>
          </a:p>
          <a:p>
            <a:pPr marL="285750" indent="-285750" defTabSz="931723">
              <a:buFont typeface="Arial" panose="020B0604020202020204" pitchFamily="34" charset="0"/>
              <a:buChar char="•"/>
            </a:pPr>
            <a:r>
              <a:rPr lang="en-US" sz="1400" dirty="0" smtClean="0"/>
              <a:t>Like any debt issuance there</a:t>
            </a:r>
            <a:r>
              <a:rPr lang="en-US" sz="1400" baseline="0" dirty="0" smtClean="0"/>
              <a:t> is a reduction to the proceeds for</a:t>
            </a:r>
            <a:r>
              <a:rPr lang="en-US" sz="1400" dirty="0" smtClean="0"/>
              <a:t> the underwriter and the cost of issuance. So the</a:t>
            </a:r>
            <a:r>
              <a:rPr lang="en-US" sz="1400" baseline="0" dirty="0" smtClean="0"/>
              <a:t> State</a:t>
            </a:r>
            <a:r>
              <a:rPr lang="en-US" sz="1400" dirty="0" smtClean="0"/>
              <a:t> really walks away with nearly $278.1 million in net proceeds. </a:t>
            </a:r>
          </a:p>
          <a:p>
            <a:pPr marL="285750" indent="-285750" defTabSz="931723">
              <a:buFont typeface="Arial" panose="020B0604020202020204" pitchFamily="34" charset="0"/>
              <a:buChar char="•"/>
            </a:pPr>
            <a:r>
              <a:rPr lang="en-US" sz="1400" dirty="0" smtClean="0"/>
              <a:t>Although I using the words net proceeds, make</a:t>
            </a:r>
            <a:r>
              <a:rPr lang="en-US" sz="1400" baseline="0" dirty="0" smtClean="0"/>
              <a:t> sure not to</a:t>
            </a:r>
            <a:r>
              <a:rPr lang="en-US" sz="1400" dirty="0" smtClean="0"/>
              <a:t> record debt at net.  There are two major reasons: </a:t>
            </a:r>
          </a:p>
          <a:p>
            <a:pPr defTabSz="931723"/>
            <a:endParaRPr lang="en-US" sz="1400" dirty="0" smtClean="0"/>
          </a:p>
          <a:p>
            <a:pPr marL="228600" indent="-228600" defTabSz="931723">
              <a:buAutoNum type="arabicPeriod"/>
            </a:pPr>
            <a:r>
              <a:rPr lang="en-US" sz="1400" dirty="0" smtClean="0"/>
              <a:t>The CAFR requires full disclosure in the financial statements and the notes and; </a:t>
            </a:r>
          </a:p>
          <a:p>
            <a:pPr marL="228600" indent="-228600" defTabSz="931723">
              <a:buAutoNum type="arabicPeriod"/>
            </a:pPr>
            <a:r>
              <a:rPr lang="en-US" sz="1400" dirty="0" smtClean="0"/>
              <a:t>Netting does not provide for a clean audit trail.</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28</a:t>
            </a:fld>
            <a:endParaRPr lang="en-US" dirty="0"/>
          </a:p>
        </p:txBody>
      </p:sp>
    </p:spTree>
    <p:extLst>
      <p:ext uri="{BB962C8B-B14F-4D97-AF65-F5344CB8AC3E}">
        <p14:creationId xmlns:p14="http://schemas.microsoft.com/office/powerpoint/2010/main" val="3498915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endParaRPr lang="en-US" sz="1400" dirty="0" smtClean="0"/>
          </a:p>
          <a:p>
            <a:pPr defTabSz="931723"/>
            <a:r>
              <a:rPr lang="en-US" sz="1400" baseline="0" dirty="0" smtClean="0"/>
              <a:t>In the next page (Table 9) you will see how the proceeds from 2017 Series A GO Bonds are used for different projects.   We will be focusing on Oregon Department of Corrections, Facility Capital improvements as an example and Oregon Department of Justice, Child Support enforcement System as a an exercise.</a:t>
            </a:r>
          </a:p>
          <a:p>
            <a:pPr defTabSz="931723"/>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29</a:t>
            </a:fld>
            <a:endParaRPr lang="en-US" dirty="0"/>
          </a:p>
        </p:txBody>
      </p:sp>
    </p:spTree>
    <p:extLst>
      <p:ext uri="{BB962C8B-B14F-4D97-AF65-F5344CB8AC3E}">
        <p14:creationId xmlns:p14="http://schemas.microsoft.com/office/powerpoint/2010/main" val="215581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CAE66-17C5-46D4-8F9D-B4D4671FF355}" type="slidenum">
              <a:rPr lang="en-US" smtClean="0"/>
              <a:t>3</a:t>
            </a:fld>
            <a:endParaRPr lang="en-US"/>
          </a:p>
        </p:txBody>
      </p:sp>
    </p:spTree>
    <p:extLst>
      <p:ext uri="{BB962C8B-B14F-4D97-AF65-F5344CB8AC3E}">
        <p14:creationId xmlns:p14="http://schemas.microsoft.com/office/powerpoint/2010/main" val="825906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28600"/>
            <a:ext cx="1219200" cy="914400"/>
          </a:xfrm>
        </p:spPr>
      </p:sp>
      <p:sp>
        <p:nvSpPr>
          <p:cNvPr id="3" name="Notes Placeholder 2"/>
          <p:cNvSpPr>
            <a:spLocks noGrp="1"/>
          </p:cNvSpPr>
          <p:nvPr>
            <p:ph type="body" idx="1"/>
          </p:nvPr>
        </p:nvSpPr>
        <p:spPr>
          <a:xfrm>
            <a:off x="304800" y="1295400"/>
            <a:ext cx="6324600" cy="7696200"/>
          </a:xfrm>
        </p:spPr>
        <p:txBody>
          <a:bodyPr>
            <a:normAutofit fontScale="70000" lnSpcReduction="20000"/>
          </a:bodyPr>
          <a:lstStyle/>
          <a:p>
            <a:pPr marL="285750" indent="-285750">
              <a:buFont typeface="Arial" panose="020B0604020202020204" pitchFamily="34" charset="0"/>
              <a:buChar char="•"/>
            </a:pPr>
            <a:r>
              <a:rPr lang="en-US" sz="1700" dirty="0" smtClean="0"/>
              <a:t>Before we go any further, on the very back of the handout</a:t>
            </a:r>
            <a:r>
              <a:rPr lang="en-US" sz="1700" baseline="0" dirty="0" smtClean="0"/>
              <a:t> (on </a:t>
            </a:r>
            <a:r>
              <a:rPr lang="en-US" sz="1700" dirty="0" smtClean="0"/>
              <a:t>pages 25a___ and _25b__ is a listing of most frequently used </a:t>
            </a:r>
            <a:r>
              <a:rPr lang="en-US" sz="1700" baseline="0" dirty="0" smtClean="0"/>
              <a:t>t-codes to record debt. Following that on pages __26a_ and __26b__ is the most frequently used accounts related to debt. You may want to keep them handy for a quick reference. </a:t>
            </a:r>
          </a:p>
          <a:p>
            <a:pPr marL="285750" indent="-285750">
              <a:buFont typeface="Arial" panose="020B0604020202020204" pitchFamily="34" charset="0"/>
              <a:buChar char="•"/>
            </a:pPr>
            <a:endParaRPr lang="en-US" sz="1700" baseline="0" dirty="0" smtClean="0"/>
          </a:p>
          <a:p>
            <a:pPr marL="285750" indent="-285750">
              <a:buFont typeface="Arial" panose="020B0604020202020204" pitchFamily="34" charset="0"/>
              <a:buChar char="•"/>
            </a:pPr>
            <a:r>
              <a:rPr lang="en-US" sz="1700" dirty="0" smtClean="0"/>
              <a:t>Now, lets look at </a:t>
            </a:r>
            <a:r>
              <a:rPr lang="en-US" sz="1700" baseline="0" dirty="0" smtClean="0"/>
              <a:t>page 5, which is the Sources and Uses Statement for Oregon Department of Corrections (DOC). </a:t>
            </a:r>
            <a:r>
              <a:rPr lang="en-US" sz="1700" dirty="0" smtClean="0"/>
              <a:t> L</a:t>
            </a:r>
            <a:r>
              <a:rPr lang="en-US" sz="1700" baseline="0" dirty="0" smtClean="0"/>
              <a:t>et’s go over this</a:t>
            </a:r>
            <a:r>
              <a:rPr lang="en-US" sz="1700" dirty="0" smtClean="0"/>
              <a:t> Exhibit C together. </a:t>
            </a:r>
            <a:r>
              <a:rPr lang="en-US" sz="1700" b="1" dirty="0" smtClean="0"/>
              <a:t>The top part</a:t>
            </a:r>
            <a:r>
              <a:rPr lang="en-US" sz="1700" dirty="0" smtClean="0"/>
              <a:t> of the document includes both the sources and uses:</a:t>
            </a:r>
          </a:p>
          <a:p>
            <a:r>
              <a:rPr lang="en-US" sz="1700" dirty="0" smtClean="0"/>
              <a:t> </a:t>
            </a:r>
          </a:p>
          <a:p>
            <a:pPr marL="285750" indent="-285750">
              <a:buFont typeface="Arial" panose="020B0604020202020204" pitchFamily="34" charset="0"/>
              <a:buChar char="•"/>
            </a:pPr>
            <a:r>
              <a:rPr lang="en-US" sz="1700" dirty="0" smtClean="0"/>
              <a:t>The first item is the principal amount (</a:t>
            </a:r>
            <a:r>
              <a:rPr lang="en-US" sz="1700" baseline="0" dirty="0" smtClean="0"/>
              <a:t>term used is </a:t>
            </a:r>
            <a:r>
              <a:rPr lang="en-US" sz="1700" dirty="0" smtClean="0"/>
              <a:t>Bonds payable) of $11.8 million. This is the face value of the bonds. </a:t>
            </a:r>
            <a:r>
              <a:rPr lang="en-US" sz="1700" i="1" dirty="0" smtClean="0"/>
              <a:t>More importantly it is the  amount </a:t>
            </a:r>
            <a:r>
              <a:rPr lang="en-US" sz="1700" i="1" baseline="0" dirty="0" smtClean="0"/>
              <a:t>of </a:t>
            </a:r>
            <a:r>
              <a:rPr lang="en-US" sz="1700" i="1" dirty="0" smtClean="0"/>
              <a:t>proceeds the</a:t>
            </a:r>
            <a:r>
              <a:rPr lang="en-US" sz="1700" i="1" baseline="0" dirty="0" smtClean="0"/>
              <a:t> agency </a:t>
            </a:r>
            <a:r>
              <a:rPr lang="en-US" sz="1700" i="1" dirty="0" smtClean="0"/>
              <a:t>will record.</a:t>
            </a:r>
            <a:endParaRPr lang="en-US" sz="1700" dirty="0" smtClean="0"/>
          </a:p>
          <a:p>
            <a:r>
              <a:rPr lang="en-US" sz="1700" dirty="0" smtClean="0"/>
              <a:t> </a:t>
            </a:r>
          </a:p>
          <a:p>
            <a:pPr marL="285750" indent="-285750">
              <a:buFont typeface="Arial" panose="020B0604020202020204" pitchFamily="34" charset="0"/>
              <a:buChar char="•"/>
            </a:pPr>
            <a:r>
              <a:rPr lang="en-US" sz="1700" dirty="0" smtClean="0"/>
              <a:t>Next, is the Original Issue Premium – this is the price the bond purchaser is willing to pay over and above the face value of the bond for an interest rate that is higher than the market rate. The opposite would be - Original Issue Discount, where the bond purchaser would pay less than the face value of the bond instrument.</a:t>
            </a:r>
            <a:r>
              <a:rPr lang="en-US" sz="1700" baseline="0" dirty="0" smtClean="0"/>
              <a:t> </a:t>
            </a:r>
            <a:r>
              <a:rPr lang="en-US" sz="1700" dirty="0" smtClean="0"/>
              <a:t>The premium and discount are also part of the proceeds,</a:t>
            </a:r>
            <a:r>
              <a:rPr lang="en-US" sz="1700" baseline="0" dirty="0" smtClean="0"/>
              <a:t> </a:t>
            </a:r>
            <a:r>
              <a:rPr lang="en-US" sz="1700" dirty="0" smtClean="0"/>
              <a:t>as either an addition or reduction. But they are recorded separately. Remember no netting. </a:t>
            </a:r>
          </a:p>
          <a:p>
            <a:r>
              <a:rPr lang="en-US" sz="1700" dirty="0" smtClean="0"/>
              <a:t> </a:t>
            </a:r>
          </a:p>
          <a:p>
            <a:pPr marL="285750" indent="-285750">
              <a:buFont typeface="Arial" panose="020B0604020202020204" pitchFamily="34" charset="0"/>
              <a:buChar char="•"/>
            </a:pPr>
            <a:r>
              <a:rPr lang="en-US" sz="1700" dirty="0" smtClean="0"/>
              <a:t>The underwriter’s discount and cost of issuance are expenditures of the offering. DAS will bill the agencies separately for cost of issuance.</a:t>
            </a:r>
            <a:r>
              <a:rPr lang="en-US" sz="1700" baseline="0" dirty="0" smtClean="0"/>
              <a:t>  Only Underwriter’s discount fees will be deducted when funds are deposited in agency account.</a:t>
            </a:r>
            <a:endParaRPr lang="en-US" sz="1700" dirty="0" smtClean="0"/>
          </a:p>
          <a:p>
            <a:r>
              <a:rPr lang="en-US" sz="1700" dirty="0" smtClean="0"/>
              <a:t> </a:t>
            </a:r>
          </a:p>
          <a:p>
            <a:pPr marL="285750" indent="-285750">
              <a:buFont typeface="Arial" panose="020B0604020202020204" pitchFamily="34" charset="0"/>
              <a:buChar char="•"/>
            </a:pPr>
            <a:r>
              <a:rPr lang="en-US" sz="1700" dirty="0" smtClean="0"/>
              <a:t>Finally, the Project Funds ($13.8 million) is the amount that is left for spending on the Project.</a:t>
            </a:r>
          </a:p>
          <a:p>
            <a:r>
              <a:rPr lang="en-US" sz="1700" dirty="0" smtClean="0"/>
              <a:t> </a:t>
            </a:r>
          </a:p>
          <a:p>
            <a:pPr marL="285750" indent="-285750">
              <a:buFont typeface="Arial" panose="020B0604020202020204" pitchFamily="34" charset="0"/>
              <a:buChar char="•"/>
            </a:pPr>
            <a:r>
              <a:rPr lang="en-US" sz="1700" b="1" dirty="0" smtClean="0"/>
              <a:t>The center</a:t>
            </a:r>
            <a:r>
              <a:rPr lang="en-US" sz="1700" dirty="0" smtClean="0"/>
              <a:t> of the document</a:t>
            </a:r>
            <a:r>
              <a:rPr lang="en-US" sz="1700" baseline="0" dirty="0" smtClean="0"/>
              <a:t> represents the</a:t>
            </a:r>
            <a:r>
              <a:rPr lang="en-US" sz="1700" dirty="0" smtClean="0"/>
              <a:t> Project  Account</a:t>
            </a:r>
            <a:r>
              <a:rPr lang="en-US" sz="1700" baseline="0" dirty="0" smtClean="0"/>
              <a:t> </a:t>
            </a:r>
            <a:r>
              <a:rPr lang="en-US" sz="1700" dirty="0" smtClean="0"/>
              <a:t>Funds. Sometimes you may see estimate of interest earned on idle funds over the course of the construction period, and if you do , you want to ignore this when recording your entries. It is merely an estimate, it</a:t>
            </a:r>
            <a:r>
              <a:rPr lang="en-US" sz="1700" baseline="0" dirty="0" smtClean="0"/>
              <a:t> does not meet the definition of either revenue or an asset at this time</a:t>
            </a:r>
            <a:r>
              <a:rPr lang="en-US" sz="1700" dirty="0" smtClean="0"/>
              <a:t>.</a:t>
            </a:r>
          </a:p>
          <a:p>
            <a:r>
              <a:rPr lang="en-US" sz="1700" dirty="0" smtClean="0"/>
              <a:t> </a:t>
            </a:r>
          </a:p>
          <a:p>
            <a:pPr marL="285750" indent="-285750">
              <a:buFont typeface="Arial" panose="020B0604020202020204" pitchFamily="34" charset="0"/>
              <a:buChar char="•"/>
            </a:pPr>
            <a:r>
              <a:rPr lang="en-US" sz="1700" b="1" dirty="0" smtClean="0"/>
              <a:t>The last part</a:t>
            </a:r>
            <a:r>
              <a:rPr lang="en-US" sz="1700" dirty="0" smtClean="0"/>
              <a:t> of the statement identifies the different costs incurred with the issuance of the bond. The second and third sections of the document when added together (excluding estimated interest earned if any) should agree with the total of the top portion of the statement. There could also</a:t>
            </a:r>
            <a:r>
              <a:rPr lang="en-US" sz="1700" baseline="0" dirty="0" smtClean="0"/>
              <a:t> </a:t>
            </a:r>
            <a:r>
              <a:rPr lang="en-US" sz="1700" dirty="0" smtClean="0"/>
              <a:t>be other sections such as; accrued interest, reserves, or other bond costs of some sort.  Regardless of how</a:t>
            </a:r>
            <a:r>
              <a:rPr lang="en-US" sz="1700" baseline="0" dirty="0" smtClean="0"/>
              <a:t> many </a:t>
            </a:r>
            <a:r>
              <a:rPr lang="en-US" sz="1700" dirty="0" smtClean="0"/>
              <a:t>sections there are, they should still add up to the top portion of the document.</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Sometimes you may discover</a:t>
            </a:r>
            <a:r>
              <a:rPr lang="en-US" sz="1700" baseline="0" dirty="0" smtClean="0"/>
              <a:t> error and if you do and </a:t>
            </a:r>
            <a:r>
              <a:rPr lang="en-US" sz="1700" dirty="0" smtClean="0"/>
              <a:t>are uncertain of the dollar amount, please contact Capital Finance and Facilities Planning.</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200" kern="1200" dirty="0" smtClean="0">
                <a:solidFill>
                  <a:schemeClr val="tx1"/>
                </a:solidFill>
                <a:effectLst/>
                <a:latin typeface="Arial" charset="0"/>
                <a:ea typeface="+mn-ea"/>
                <a:cs typeface="+mn-cs"/>
              </a:rPr>
              <a:t>True interest cost is defined as the rate necessary to </a:t>
            </a:r>
            <a:r>
              <a:rPr lang="en-US" sz="1200" u="sng" kern="1200" dirty="0" smtClean="0">
                <a:solidFill>
                  <a:schemeClr val="tx1"/>
                </a:solidFill>
                <a:effectLst/>
                <a:latin typeface="Arial" charset="0"/>
                <a:ea typeface="+mn-ea"/>
                <a:cs typeface="+mn-cs"/>
                <a:hlinkClick r:id="rId3"/>
              </a:rPr>
              <a:t>discount</a:t>
            </a:r>
            <a:r>
              <a:rPr lang="en-US" sz="1200" kern="1200" dirty="0" smtClean="0">
                <a:solidFill>
                  <a:schemeClr val="tx1"/>
                </a:solidFill>
                <a:effectLst/>
                <a:latin typeface="Arial" charset="0"/>
                <a:ea typeface="+mn-ea"/>
                <a:cs typeface="+mn-cs"/>
              </a:rPr>
              <a:t> the amounts payable on the respective </a:t>
            </a:r>
            <a:r>
              <a:rPr lang="en-US" sz="1200" u="sng" kern="1200" dirty="0" smtClean="0">
                <a:solidFill>
                  <a:schemeClr val="tx1"/>
                </a:solidFill>
                <a:effectLst/>
                <a:latin typeface="Arial" charset="0"/>
                <a:ea typeface="+mn-ea"/>
                <a:cs typeface="+mn-cs"/>
                <a:hlinkClick r:id="rId4"/>
              </a:rPr>
              <a:t>principal</a:t>
            </a:r>
            <a:r>
              <a:rPr lang="en-US" sz="1200" kern="1200" dirty="0" smtClean="0">
                <a:solidFill>
                  <a:schemeClr val="tx1"/>
                </a:solidFill>
                <a:effectLst/>
                <a:latin typeface="Arial" charset="0"/>
                <a:ea typeface="+mn-ea"/>
                <a:cs typeface="+mn-cs"/>
              </a:rPr>
              <a:t> and </a:t>
            </a:r>
            <a:r>
              <a:rPr lang="en-US" sz="1200" u="sng" kern="1200" dirty="0" smtClean="0">
                <a:solidFill>
                  <a:schemeClr val="tx1"/>
                </a:solidFill>
                <a:effectLst/>
                <a:latin typeface="Arial" charset="0"/>
                <a:ea typeface="+mn-ea"/>
                <a:cs typeface="+mn-cs"/>
                <a:hlinkClick r:id="rId5"/>
              </a:rPr>
              <a:t>interest payment dates</a:t>
            </a:r>
            <a:r>
              <a:rPr lang="en-US" sz="1200" kern="1200" dirty="0" smtClean="0">
                <a:solidFill>
                  <a:schemeClr val="tx1"/>
                </a:solidFill>
                <a:effectLst/>
                <a:latin typeface="Arial" charset="0"/>
                <a:ea typeface="+mn-ea"/>
                <a:cs typeface="+mn-cs"/>
              </a:rPr>
              <a:t> to the purchase price received for the </a:t>
            </a:r>
            <a:r>
              <a:rPr lang="en-US" sz="1200" u="sng" kern="1200" dirty="0" smtClean="0">
                <a:solidFill>
                  <a:schemeClr val="tx1"/>
                </a:solidFill>
                <a:effectLst/>
                <a:latin typeface="Arial" charset="0"/>
                <a:ea typeface="+mn-ea"/>
                <a:cs typeface="+mn-cs"/>
                <a:hlinkClick r:id="rId6"/>
              </a:rPr>
              <a:t>new issue of bonds</a:t>
            </a:r>
            <a:r>
              <a:rPr lang="en-US" sz="1200" kern="1200" dirty="0" smtClean="0">
                <a:solidFill>
                  <a:schemeClr val="tx1"/>
                </a:solidFill>
                <a:effectLst/>
                <a:latin typeface="Arial" charset="0"/>
                <a:ea typeface="+mn-ea"/>
                <a:cs typeface="+mn-cs"/>
              </a:rPr>
              <a:t>.</a:t>
            </a:r>
            <a:r>
              <a:rPr lang="en-US" dirty="0" smtClean="0"/>
              <a:t>   In order words</a:t>
            </a:r>
            <a:r>
              <a:rPr lang="en-US" baseline="0" dirty="0" smtClean="0"/>
              <a:t> it the interest cost to the State incorporating Face Value, Premium or discount and underwriters discount.</a:t>
            </a:r>
            <a:endParaRPr lang="en-US"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30</a:t>
            </a:fld>
            <a:endParaRPr lang="en-US" dirty="0"/>
          </a:p>
        </p:txBody>
      </p:sp>
    </p:spTree>
    <p:extLst>
      <p:ext uri="{BB962C8B-B14F-4D97-AF65-F5344CB8AC3E}">
        <p14:creationId xmlns:p14="http://schemas.microsoft.com/office/powerpoint/2010/main" val="1011007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00" y="304800"/>
            <a:ext cx="2032000" cy="1524000"/>
          </a:xfrm>
        </p:spPr>
      </p:sp>
      <p:sp>
        <p:nvSpPr>
          <p:cNvPr id="3" name="Notes Placeholder 2"/>
          <p:cNvSpPr>
            <a:spLocks noGrp="1"/>
          </p:cNvSpPr>
          <p:nvPr>
            <p:ph type="body" idx="1"/>
          </p:nvPr>
        </p:nvSpPr>
        <p:spPr>
          <a:xfrm>
            <a:off x="701040" y="2057400"/>
            <a:ext cx="5928360" cy="6781800"/>
          </a:xfrm>
        </p:spPr>
        <p:txBody>
          <a:bodyPr>
            <a:normAutofit fontScale="92500" lnSpcReduction="10000"/>
          </a:bodyPr>
          <a:lstStyle/>
          <a:p>
            <a:r>
              <a:rPr lang="en-US" sz="1400" dirty="0" smtClean="0"/>
              <a:t> </a:t>
            </a:r>
          </a:p>
          <a:p>
            <a:pPr marL="285750" indent="-285750">
              <a:buFont typeface="Arial" panose="020B0604020202020204" pitchFamily="34" charset="0"/>
              <a:buChar char="•"/>
            </a:pPr>
            <a:r>
              <a:rPr lang="en-US" sz="1400" dirty="0" smtClean="0"/>
              <a:t>Now let’s go ahead and record our entries beginning with our cash transactions.</a:t>
            </a:r>
            <a:r>
              <a:rPr lang="en-US" sz="1400" baseline="0" dirty="0" smtClean="0"/>
              <a:t> </a:t>
            </a:r>
            <a:r>
              <a:rPr lang="en-US" sz="1400" dirty="0" smtClean="0"/>
              <a:t>You may want to pay close attention to these examples as they will be very</a:t>
            </a:r>
            <a:r>
              <a:rPr lang="en-US" sz="1400" baseline="0" dirty="0" smtClean="0"/>
              <a:t> helpful when doing your exercise later on.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dirty="0" smtClean="0"/>
              <a:t>Lets look at Exhibit C on page 5 of your handout and record the face value of the bond (Bonds Payable)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T-code 190:  </a:t>
            </a:r>
            <a:r>
              <a:rPr lang="en-US" sz="1400" baseline="0" dirty="0" smtClean="0"/>
              <a:t>We will record the issuance </a:t>
            </a:r>
            <a:r>
              <a:rPr lang="en-US" sz="1400" dirty="0" smtClean="0"/>
              <a:t>in the capital projects</a:t>
            </a:r>
            <a:r>
              <a:rPr lang="en-US" sz="1400" baseline="0" dirty="0" smtClean="0"/>
              <a:t> fund</a:t>
            </a:r>
            <a:r>
              <a:rPr lang="en-US" sz="1400" dirty="0" smtClean="0"/>
              <a:t>.</a:t>
            </a:r>
          </a:p>
          <a:p>
            <a:r>
              <a:rPr lang="en-US" sz="1400" dirty="0" smtClean="0"/>
              <a:t> </a:t>
            </a:r>
          </a:p>
          <a:p>
            <a:r>
              <a:rPr lang="en-US" sz="1400" dirty="0" smtClean="0"/>
              <a:t>	DR  GL 0065 Unreconciled Deposit</a:t>
            </a:r>
          </a:p>
          <a:p>
            <a:r>
              <a:rPr lang="en-US" sz="1400" dirty="0" smtClean="0"/>
              <a:t>	CR  Comp Obj. 1501 GO Bond – Debt Service paid from GF</a:t>
            </a:r>
          </a:p>
          <a:p>
            <a:r>
              <a:rPr lang="en-US" sz="1400" b="1" dirty="0" smtClean="0"/>
              <a:t> </a:t>
            </a:r>
            <a:endParaRPr lang="en-US" sz="1400" dirty="0" smtClean="0"/>
          </a:p>
          <a:p>
            <a:pPr marL="285750" indent="-285750">
              <a:buFont typeface="Arial" panose="020B0604020202020204" pitchFamily="34" charset="0"/>
              <a:buChar char="•"/>
            </a:pPr>
            <a:r>
              <a:rPr lang="en-US" sz="1400" dirty="0" smtClean="0"/>
              <a:t>The amount we will record is $11.8 million.</a:t>
            </a:r>
          </a:p>
          <a:p>
            <a:pPr marL="285750" indent="-285750">
              <a:buFont typeface="Arial" panose="020B0604020202020204" pitchFamily="34" charset="0"/>
              <a:buChar char="•"/>
            </a:pPr>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dirty="0" smtClean="0"/>
              <a:t>This entry would also apply to proprietary or fiduciary funds.</a:t>
            </a:r>
            <a:r>
              <a:rPr lang="en-US" sz="1400" baseline="0" dirty="0" smtClean="0"/>
              <a:t>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Remember, when</a:t>
            </a:r>
            <a:r>
              <a:rPr lang="en-US" sz="1400" baseline="0" dirty="0" smtClean="0"/>
              <a:t> ever there is a debt issuance through DAS there will  be an Interagency Agreement between DAS and the participating agency. The Agreement stipulates such things as: what type of funds are to be received; where the funds will be held; how the moneys will be used; and how debt payments will be made.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Use T-code 567 if cash is</a:t>
            </a:r>
            <a:r>
              <a:rPr lang="en-US" sz="1400" baseline="0" dirty="0" smtClean="0"/>
              <a:t> not held in State Treasury.</a:t>
            </a:r>
            <a:endParaRPr lang="en-US" sz="1400" dirty="0" smtClean="0"/>
          </a:p>
          <a:p>
            <a:pPr marL="0" indent="0">
              <a:buFont typeface="Arial" panose="020B0604020202020204" pitchFamily="34" charset="0"/>
              <a:buNone/>
            </a:pPr>
            <a:r>
              <a:rPr lang="en-US" sz="1400" dirty="0" smtClean="0"/>
              <a:t>	DR  GL 0077 Cash in Bank</a:t>
            </a:r>
          </a:p>
          <a:p>
            <a:r>
              <a:rPr lang="en-US" sz="1400" dirty="0" smtClean="0"/>
              <a:t>	CR  Comp Obj. 1501 GO Bond Proceeds</a:t>
            </a:r>
          </a:p>
          <a:p>
            <a:r>
              <a:rPr lang="en-US" sz="1400" b="1" dirty="0" smtClean="0"/>
              <a:t> </a:t>
            </a:r>
            <a:endParaRPr lang="en-US" sz="1400" dirty="0" smtClean="0"/>
          </a:p>
          <a:p>
            <a:pPr marL="285750" indent="-285750">
              <a:buFont typeface="Arial" panose="020B0604020202020204" pitchFamily="34" charset="0"/>
              <a:buChar char="•"/>
            </a:pPr>
            <a:r>
              <a:rPr lang="en-US" sz="1400" dirty="0" smtClean="0"/>
              <a:t>The amount we will record is $11.8 million.</a:t>
            </a:r>
          </a:p>
          <a:p>
            <a:endParaRPr lang="en-US" sz="1400"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31</a:t>
            </a:fld>
            <a:endParaRPr lang="en-US" dirty="0"/>
          </a:p>
        </p:txBody>
      </p:sp>
    </p:spTree>
    <p:extLst>
      <p:ext uri="{BB962C8B-B14F-4D97-AF65-F5344CB8AC3E}">
        <p14:creationId xmlns:p14="http://schemas.microsoft.com/office/powerpoint/2010/main" val="817767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smtClean="0"/>
              <a:t>Next we’ll record the premium on the bond.</a:t>
            </a:r>
            <a:r>
              <a:rPr lang="en-US" sz="1600" b="1" dirty="0" smtClean="0"/>
              <a:t>	</a:t>
            </a:r>
            <a:endParaRPr lang="en-US" sz="1600" dirty="0" smtClean="0"/>
          </a:p>
          <a:p>
            <a:r>
              <a:rPr lang="en-US" sz="1600" b="1" dirty="0" smtClean="0"/>
              <a:t> </a:t>
            </a:r>
            <a:endParaRPr lang="en-US" sz="1600" dirty="0" smtClean="0"/>
          </a:p>
          <a:p>
            <a:pPr marL="285750" indent="-285750">
              <a:buFont typeface="Arial" panose="020B0604020202020204" pitchFamily="34" charset="0"/>
              <a:buChar char="•"/>
            </a:pPr>
            <a:r>
              <a:rPr lang="en-US" sz="1600" dirty="0" smtClean="0"/>
              <a:t>We will use T-code 190 to record the premium:</a:t>
            </a:r>
          </a:p>
          <a:p>
            <a:pPr marL="285750" indent="-285750">
              <a:buFont typeface="Arial" panose="020B0604020202020204" pitchFamily="34" charset="0"/>
              <a:buChar char="•"/>
            </a:pPr>
            <a:endParaRPr lang="en-US" sz="1600" dirty="0" smtClean="0"/>
          </a:p>
          <a:p>
            <a:pPr marL="0" indent="0">
              <a:buFont typeface="Arial" panose="020B0604020202020204" pitchFamily="34" charset="0"/>
              <a:buNone/>
            </a:pPr>
            <a:r>
              <a:rPr lang="en-US" sz="1600" dirty="0" smtClean="0"/>
              <a:t>	DR  GL 0065 Unreconciled deposit</a:t>
            </a:r>
          </a:p>
          <a:p>
            <a:r>
              <a:rPr lang="en-US" sz="1600" dirty="0" smtClean="0"/>
              <a:t>	CR  Comp Obj. 1510 Original</a:t>
            </a:r>
            <a:r>
              <a:rPr lang="en-US" sz="1600" baseline="0" dirty="0" smtClean="0"/>
              <a:t> Issue Premium - Bonds</a:t>
            </a:r>
            <a:endParaRPr lang="en-US" sz="1600" dirty="0" smtClean="0"/>
          </a:p>
          <a:p>
            <a:r>
              <a:rPr lang="en-US" sz="1600" dirty="0" smtClean="0"/>
              <a:t> </a:t>
            </a:r>
          </a:p>
          <a:p>
            <a:pPr marL="285750" indent="-285750">
              <a:buFont typeface="Arial" panose="020B0604020202020204" pitchFamily="34" charset="0"/>
              <a:buChar char="•"/>
            </a:pPr>
            <a:r>
              <a:rPr lang="en-US" sz="1600" dirty="0" smtClean="0"/>
              <a:t>The amount is $2 million.</a:t>
            </a:r>
          </a:p>
          <a:p>
            <a:endParaRPr lang="en-US" sz="160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32</a:t>
            </a:fld>
            <a:endParaRPr lang="en-US" dirty="0"/>
          </a:p>
        </p:txBody>
      </p:sp>
    </p:spTree>
    <p:extLst>
      <p:ext uri="{BB962C8B-B14F-4D97-AF65-F5344CB8AC3E}">
        <p14:creationId xmlns:p14="http://schemas.microsoft.com/office/powerpoint/2010/main" val="4060602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515938"/>
            <a:ext cx="2663825" cy="1998662"/>
          </a:xfrm>
        </p:spPr>
      </p:sp>
      <p:sp>
        <p:nvSpPr>
          <p:cNvPr id="3" name="Notes Placeholder 2"/>
          <p:cNvSpPr>
            <a:spLocks noGrp="1"/>
          </p:cNvSpPr>
          <p:nvPr>
            <p:ph type="body" idx="1"/>
          </p:nvPr>
        </p:nvSpPr>
        <p:spPr>
          <a:xfrm>
            <a:off x="701040" y="2667000"/>
            <a:ext cx="5852160" cy="6172200"/>
          </a:xfrm>
        </p:spPr>
        <p:txBody>
          <a:bodyPr>
            <a:normAutofit/>
          </a:bodyPr>
          <a:lstStyle/>
          <a:p>
            <a:pPr marL="285750" indent="-285750">
              <a:buFont typeface="Arial" panose="020B0604020202020204" pitchFamily="34" charset="0"/>
              <a:buChar char="•"/>
            </a:pPr>
            <a:r>
              <a:rPr lang="en-US" sz="1400" dirty="0" smtClean="0"/>
              <a:t>DAS will bill the agencies separately for cost of issuance.</a:t>
            </a:r>
            <a:r>
              <a:rPr lang="en-US" sz="1400" baseline="0" dirty="0" smtClean="0"/>
              <a:t>  Only Underwriter’s discount fees will be deducted when funds are deposited in agency account.</a:t>
            </a:r>
            <a:r>
              <a:rPr lang="en-US" sz="1400" dirty="0" smtClean="0"/>
              <a:t> </a:t>
            </a:r>
          </a:p>
          <a:p>
            <a:pPr marL="0" indent="0">
              <a:buFont typeface="Arial" panose="020B0604020202020204" pitchFamily="34" charset="0"/>
              <a:buNone/>
            </a:pPr>
            <a:r>
              <a:rPr lang="en-US" sz="1400" dirty="0" smtClean="0"/>
              <a:t> </a:t>
            </a:r>
          </a:p>
          <a:p>
            <a:pPr marL="285750" indent="-285750">
              <a:buFont typeface="Arial" panose="020B0604020202020204" pitchFamily="34" charset="0"/>
              <a:buChar char="•"/>
            </a:pPr>
            <a:r>
              <a:rPr lang="en-US" sz="1400" dirty="0" smtClean="0"/>
              <a:t>Will use T-code 167R to record the underwriters discount costs.</a:t>
            </a:r>
          </a:p>
          <a:p>
            <a:r>
              <a:rPr lang="en-US" sz="1400" dirty="0" smtClean="0"/>
              <a:t> </a:t>
            </a:r>
          </a:p>
          <a:p>
            <a:r>
              <a:rPr lang="en-US" sz="1400" dirty="0" smtClean="0"/>
              <a:t>	DR  Comp Obj. 4050 Bond Costs</a:t>
            </a:r>
          </a:p>
          <a:p>
            <a:r>
              <a:rPr lang="en-US" sz="1400" dirty="0" smtClean="0"/>
              <a:t>	CR  GL 0065 Unreconciled Deposit</a:t>
            </a:r>
          </a:p>
          <a:p>
            <a:r>
              <a:rPr lang="en-US" sz="1400" dirty="0" smtClean="0"/>
              <a:t> </a:t>
            </a:r>
          </a:p>
          <a:p>
            <a:pPr marL="285750" indent="-285750">
              <a:buFont typeface="Arial" panose="020B0604020202020204" pitchFamily="34" charset="0"/>
              <a:buChar char="•"/>
            </a:pPr>
            <a:r>
              <a:rPr lang="en-US" sz="1400" dirty="0" smtClean="0"/>
              <a:t>Proprietary</a:t>
            </a:r>
            <a:r>
              <a:rPr lang="en-US" sz="1400" baseline="0" dirty="0" smtClean="0"/>
              <a:t> and Fiduciary funds will use t-code 167R as well.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No ACH wire or warrant is necessary as this amount is deducted directly from your proceeds prior to delivery.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Once you’ve recorded the entries you should verify that the balance in Cash in Treasury accurately reflects the transactions.  The net cash in Treasury should be your project funds of $13.8 million plus costs of issuance of $5,486.96.</a:t>
            </a:r>
            <a:endParaRPr lang="en-US" sz="1400" dirty="0" smtClean="0">
              <a:solidFill>
                <a:srgbClr val="FF0000"/>
              </a:solidFill>
            </a:endParaRPr>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aseline="0" dirty="0" smtClean="0"/>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aseline="0" dirty="0" smtClean="0"/>
              <a:t>Use T-code 568 when the funds are handled outside Oregon State Treasury.</a:t>
            </a:r>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aseline="0" dirty="0" smtClean="0"/>
          </a:p>
          <a:p>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33</a:t>
            </a:fld>
            <a:endParaRPr lang="en-US" dirty="0"/>
          </a:p>
        </p:txBody>
      </p:sp>
    </p:spTree>
    <p:extLst>
      <p:ext uri="{BB962C8B-B14F-4D97-AF65-F5344CB8AC3E}">
        <p14:creationId xmlns:p14="http://schemas.microsoft.com/office/powerpoint/2010/main" val="401989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515938"/>
            <a:ext cx="2663825" cy="1998662"/>
          </a:xfrm>
        </p:spPr>
      </p:sp>
      <p:sp>
        <p:nvSpPr>
          <p:cNvPr id="3" name="Notes Placeholder 2"/>
          <p:cNvSpPr>
            <a:spLocks noGrp="1"/>
          </p:cNvSpPr>
          <p:nvPr>
            <p:ph type="body" idx="1"/>
          </p:nvPr>
        </p:nvSpPr>
        <p:spPr>
          <a:xfrm>
            <a:off x="701040" y="2667000"/>
            <a:ext cx="5852160" cy="6172200"/>
          </a:xfrm>
        </p:spPr>
        <p:txBody>
          <a:bodyPr>
            <a:normAutofit/>
          </a:bodyPr>
          <a:lstStyle/>
          <a:p>
            <a:pPr marL="285750" indent="-285750">
              <a:buFont typeface="Arial" panose="020B0604020202020204" pitchFamily="34" charset="0"/>
              <a:buChar char="•"/>
            </a:pPr>
            <a:r>
              <a:rPr lang="en-US" sz="1400" dirty="0" smtClean="0"/>
              <a:t>Sometimes agencies may not have enough cash in the fund to cover the bond costs. </a:t>
            </a:r>
            <a:r>
              <a:rPr lang="en-US" sz="1400" baseline="0" dirty="0" smtClean="0"/>
              <a:t> In such situation, you will have to take different approach: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First, record Bonds payable – Same</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Original Issue Premium - $2,023,239.25 – 32,320.29  = $1,990,918.96</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This will clear your R*stars 13 screen</a:t>
            </a:r>
            <a:endParaRPr lang="en-US" sz="1400" dirty="0" smtClean="0"/>
          </a:p>
          <a:p>
            <a:pPr marL="0" indent="0">
              <a:buFont typeface="Arial" panose="020B0604020202020204" pitchFamily="34" charset="0"/>
              <a:buNone/>
            </a:pPr>
            <a:r>
              <a:rPr lang="en-US" sz="1400" dirty="0" smtClean="0"/>
              <a:t> </a:t>
            </a:r>
          </a:p>
          <a:p>
            <a:pPr marL="285750" indent="-285750">
              <a:buFont typeface="Arial" panose="020B0604020202020204" pitchFamily="34" charset="0"/>
              <a:buChar char="•"/>
            </a:pPr>
            <a:endParaRPr lang="en-US" sz="1400" baseline="0" dirty="0" smtClean="0"/>
          </a:p>
          <a:p>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34</a:t>
            </a:fld>
            <a:endParaRPr lang="en-US" dirty="0"/>
          </a:p>
        </p:txBody>
      </p:sp>
    </p:spTree>
    <p:extLst>
      <p:ext uri="{BB962C8B-B14F-4D97-AF65-F5344CB8AC3E}">
        <p14:creationId xmlns:p14="http://schemas.microsoft.com/office/powerpoint/2010/main" val="415864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515938"/>
            <a:ext cx="2663825" cy="1998662"/>
          </a:xfrm>
        </p:spPr>
      </p:sp>
      <p:sp>
        <p:nvSpPr>
          <p:cNvPr id="3" name="Notes Placeholder 2"/>
          <p:cNvSpPr>
            <a:spLocks noGrp="1"/>
          </p:cNvSpPr>
          <p:nvPr>
            <p:ph type="body" idx="1"/>
          </p:nvPr>
        </p:nvSpPr>
        <p:spPr>
          <a:xfrm>
            <a:off x="701040" y="2667000"/>
            <a:ext cx="5852160" cy="6172200"/>
          </a:xfrm>
        </p:spPr>
        <p:txBody>
          <a:bodyPr>
            <a:normAutofit/>
          </a:bodyPr>
          <a:lstStyle/>
          <a:p>
            <a:pPr marL="285750" indent="-285750">
              <a:buFont typeface="Arial" panose="020B0604020202020204" pitchFamily="34" charset="0"/>
              <a:buChar char="•"/>
            </a:pPr>
            <a:r>
              <a:rPr lang="en-US" sz="1400" baseline="0" dirty="0" smtClean="0"/>
              <a:t>Use T-codes 409 and 410 instead of 167R to record UD and remaining premium received on bonds.  Make sure to record T-codes 409 and 410 the next day after the Screen 13 in R*stars is cleared. </a:t>
            </a:r>
          </a:p>
          <a:p>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35</a:t>
            </a:fld>
            <a:endParaRPr lang="en-US" dirty="0"/>
          </a:p>
        </p:txBody>
      </p:sp>
    </p:spTree>
    <p:extLst>
      <p:ext uri="{BB962C8B-B14F-4D97-AF65-F5344CB8AC3E}">
        <p14:creationId xmlns:p14="http://schemas.microsoft.com/office/powerpoint/2010/main" val="2728954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515938"/>
            <a:ext cx="2663825" cy="1998662"/>
          </a:xfrm>
        </p:spPr>
      </p:sp>
      <p:sp>
        <p:nvSpPr>
          <p:cNvPr id="3" name="Notes Placeholder 2"/>
          <p:cNvSpPr>
            <a:spLocks noGrp="1"/>
          </p:cNvSpPr>
          <p:nvPr>
            <p:ph type="body" idx="1"/>
          </p:nvPr>
        </p:nvSpPr>
        <p:spPr>
          <a:xfrm>
            <a:off x="701040" y="2667000"/>
            <a:ext cx="5852160" cy="6172200"/>
          </a:xfrm>
        </p:spPr>
        <p:txBody>
          <a:bodyPr>
            <a:normAutofit/>
          </a:bodyPr>
          <a:lstStyle/>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Agencies will use T-code 760 and 761 to record the payment to DAS for Costs</a:t>
            </a:r>
            <a:r>
              <a:rPr lang="en-US" sz="1400" baseline="0" dirty="0" smtClean="0"/>
              <a:t> of issuance of $5,486.96.</a:t>
            </a:r>
            <a:endParaRPr lang="en-US" sz="1400" dirty="0" smtClean="0"/>
          </a:p>
          <a:p>
            <a:r>
              <a:rPr lang="en-US" sz="1400" dirty="0" smtClean="0"/>
              <a:t> T-code 760</a:t>
            </a:r>
          </a:p>
          <a:p>
            <a:r>
              <a:rPr lang="en-US" sz="1400" dirty="0" smtClean="0"/>
              <a:t>	DR  Comp Obj. 4050 Bond Costs</a:t>
            </a:r>
          </a:p>
          <a:p>
            <a:r>
              <a:rPr lang="en-US" sz="1400" dirty="0" smtClean="0"/>
              <a:t>	CR  GL 0070 Cash on deposit w/</a:t>
            </a:r>
            <a:r>
              <a:rPr lang="en-US" sz="1400" dirty="0" err="1" smtClean="0"/>
              <a:t>Treas</a:t>
            </a:r>
            <a:r>
              <a:rPr lang="en-US" sz="1400" dirty="0" smtClean="0"/>
              <a:t> </a:t>
            </a:r>
          </a:p>
          <a:p>
            <a:endParaRPr lang="en-US" sz="1400" dirty="0" smtClean="0"/>
          </a:p>
          <a:p>
            <a:r>
              <a:rPr lang="en-US" sz="1400" dirty="0" smtClean="0"/>
              <a:t> T-code 761 (DAS side)</a:t>
            </a:r>
          </a:p>
          <a:p>
            <a:r>
              <a:rPr lang="en-US" sz="1400" dirty="0" smtClean="0"/>
              <a:t>	DR  0070 Cash on deposit w/</a:t>
            </a:r>
            <a:r>
              <a:rPr lang="en-US" sz="1400" dirty="0" err="1" smtClean="0"/>
              <a:t>Treas</a:t>
            </a:r>
            <a:r>
              <a:rPr lang="en-US" sz="1400" dirty="0" smtClean="0"/>
              <a:t> </a:t>
            </a:r>
          </a:p>
          <a:p>
            <a:r>
              <a:rPr lang="en-US" sz="1400" dirty="0" smtClean="0"/>
              <a:t>	CR  0501 A/R – Other billed </a:t>
            </a:r>
          </a:p>
          <a:p>
            <a:endParaRPr lang="en-US" sz="1400" dirty="0" smtClean="0"/>
          </a:p>
          <a:p>
            <a:pPr marL="285750" indent="-285750">
              <a:buFont typeface="Arial" panose="020B0604020202020204" pitchFamily="34" charset="0"/>
              <a:buChar char="•"/>
            </a:pPr>
            <a:r>
              <a:rPr lang="en-US" sz="1400" dirty="0" smtClean="0"/>
              <a:t>Proprietary</a:t>
            </a:r>
            <a:r>
              <a:rPr lang="en-US" sz="1400" baseline="0" dirty="0" smtClean="0"/>
              <a:t> and Fiduciary funds will use same t-code as well. </a:t>
            </a:r>
          </a:p>
          <a:p>
            <a:pPr marL="285750" indent="-285750">
              <a:buFont typeface="Arial" panose="020B0604020202020204" pitchFamily="34" charset="0"/>
              <a:buChar char="•"/>
            </a:pPr>
            <a:endParaRPr lang="en-US" sz="1400" baseline="0" dirty="0" smtClean="0"/>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aseline="0" dirty="0" smtClean="0"/>
          </a:p>
          <a:p>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36</a:t>
            </a:fld>
            <a:endParaRPr lang="en-US" dirty="0"/>
          </a:p>
        </p:txBody>
      </p:sp>
    </p:spTree>
    <p:extLst>
      <p:ext uri="{BB962C8B-B14F-4D97-AF65-F5344CB8AC3E}">
        <p14:creationId xmlns:p14="http://schemas.microsoft.com/office/powerpoint/2010/main" val="2653906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8788" y="515938"/>
            <a:ext cx="2867025" cy="2151062"/>
          </a:xfrm>
        </p:spPr>
      </p:sp>
      <p:sp>
        <p:nvSpPr>
          <p:cNvPr id="3" name="Notes Placeholder 2"/>
          <p:cNvSpPr>
            <a:spLocks noGrp="1"/>
          </p:cNvSpPr>
          <p:nvPr>
            <p:ph type="body" idx="1"/>
          </p:nvPr>
        </p:nvSpPr>
        <p:spPr>
          <a:xfrm>
            <a:off x="701040" y="2819400"/>
            <a:ext cx="5852160" cy="6096000"/>
          </a:xfrm>
        </p:spPr>
        <p:txBody>
          <a:bodyPr>
            <a:normAutofit/>
          </a:bodyPr>
          <a:lstStyle/>
          <a:p>
            <a:pPr marL="285750" indent="-285750">
              <a:buFont typeface="Arial" panose="020B0604020202020204" pitchFamily="34" charset="0"/>
              <a:buChar char="•"/>
            </a:pPr>
            <a:r>
              <a:rPr lang="en-US" sz="1400" dirty="0" smtClean="0"/>
              <a:t>Accrued interest is earned when there is a time lapse between the date of issuance and the date of the debt sale. The accrued interest is normally reduced or offset with the first interest payment.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Although there</a:t>
            </a:r>
            <a:r>
              <a:rPr lang="en-US" sz="1400" baseline="0" dirty="0" smtClean="0"/>
              <a:t> is not any accrued interest in this example</a:t>
            </a:r>
            <a:r>
              <a:rPr lang="en-US" sz="1400" dirty="0" smtClean="0"/>
              <a:t>, sometimes you may see it o</a:t>
            </a:r>
            <a:r>
              <a:rPr lang="en-US" sz="1400" baseline="0" dirty="0" smtClean="0"/>
              <a:t>n Sources and Uses Statement.  It may appear as “Capitalized Interest”.  Just remember, this is nothing more than accrued interest.</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dirty="0" smtClean="0"/>
              <a:t>If the debt is issued through the</a:t>
            </a:r>
            <a:r>
              <a:rPr lang="en-US" sz="1400" baseline="0" dirty="0" smtClean="0"/>
              <a:t> State Treasury then you would use T-code 191, debiting GL 0065 Unreconciled Deposit and crediting GL 1225 Accrued Interest Payable on Bonds Sold.  (or 1235 for COPs)</a:t>
            </a:r>
          </a:p>
          <a:p>
            <a:pPr marL="285750" indent="-285750">
              <a:buFont typeface="Arial" panose="020B0604020202020204" pitchFamily="34" charset="0"/>
              <a:buChar char="•"/>
            </a:pPr>
            <a:endParaRPr lang="en-US" sz="1400" baseline="0" dirty="0" smtClean="0"/>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dirty="0" smtClean="0"/>
              <a:t>Use T-code 507, debiting GL 0077 Cash in Bank and crediting GL 1225 Accrued Interest Payable on Bonds Sold.  (or</a:t>
            </a:r>
            <a:r>
              <a:rPr lang="en-US" sz="1400" baseline="0" dirty="0" smtClean="0"/>
              <a:t> GL 1235 for COPs) if cash is held outside Treasury.</a:t>
            </a:r>
            <a:endParaRPr lang="en-US" sz="1400" dirty="0" smtClean="0"/>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 Do Not use GL 1230 Interest Payable – Current this is for your year-end accrual.</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37</a:t>
            </a:fld>
            <a:endParaRPr lang="en-US" dirty="0"/>
          </a:p>
        </p:txBody>
      </p:sp>
    </p:spTree>
    <p:extLst>
      <p:ext uri="{BB962C8B-B14F-4D97-AF65-F5344CB8AC3E}">
        <p14:creationId xmlns:p14="http://schemas.microsoft.com/office/powerpoint/2010/main" val="933049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6688" y="515938"/>
            <a:ext cx="2765425" cy="2074862"/>
          </a:xfrm>
        </p:spPr>
      </p:sp>
      <p:sp>
        <p:nvSpPr>
          <p:cNvPr id="3" name="Notes Placeholder 2"/>
          <p:cNvSpPr>
            <a:spLocks noGrp="1"/>
          </p:cNvSpPr>
          <p:nvPr>
            <p:ph type="body" idx="1"/>
          </p:nvPr>
        </p:nvSpPr>
        <p:spPr>
          <a:xfrm>
            <a:off x="457200" y="2667000"/>
            <a:ext cx="6248400" cy="6248400"/>
          </a:xfrm>
        </p:spPr>
        <p:txBody>
          <a:bodyPr>
            <a:noAutofit/>
          </a:bodyPr>
          <a:lstStyle/>
          <a:p>
            <a:pPr marL="285750" indent="-285750">
              <a:buFont typeface="Arial" panose="020B0604020202020204" pitchFamily="34" charset="0"/>
              <a:buChar char="•"/>
            </a:pPr>
            <a:r>
              <a:rPr lang="en-US" sz="1600" dirty="0" smtClean="0"/>
              <a:t>It is always wise to set up the liability when you record the proceeds. In fact, to be in</a:t>
            </a:r>
            <a:r>
              <a:rPr lang="en-US" sz="1600" baseline="0" dirty="0" smtClean="0"/>
              <a:t> accordance with GAAP, </a:t>
            </a:r>
            <a:r>
              <a:rPr lang="en-US" sz="1600" dirty="0" smtClean="0"/>
              <a:t>the liability </a:t>
            </a:r>
            <a:r>
              <a:rPr lang="en-US" sz="1600" baseline="0" dirty="0" smtClean="0"/>
              <a:t>should be posted on the settlement date not the sale date. </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baseline="0" dirty="0" smtClean="0"/>
              <a:t>Now to make this entry DOC must record the face value of the bond in the amount of $11.8 million in the government-wide reporting fund using T-code 504. This transaction code will utilize the GAAP offsets. Remember when we recorded the debt issuance in the governmental fund we credited the revenue account comp object 1501 for Bond Proceeds.  Here we will be debiting the same comp object. In addition, we are crediting or setting up the Bond Payable.</a:t>
            </a:r>
          </a:p>
          <a:p>
            <a:endParaRPr lang="en-US" sz="1600" baseline="0" dirty="0" smtClean="0"/>
          </a:p>
          <a:p>
            <a:pPr marL="285750" indent="-285750">
              <a:buFont typeface="Arial" panose="020B0604020202020204" pitchFamily="34" charset="0"/>
              <a:buChar char="•"/>
            </a:pPr>
            <a:r>
              <a:rPr lang="en-US" sz="1600" baseline="0" dirty="0" smtClean="0"/>
              <a:t>This holds true for proprietary and fiduciary funds as well, but all transactions are recorded in the same GAAP fund . </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baseline="0" dirty="0" smtClean="0"/>
              <a:t>The same t-code would be used for COP issuance and direct borrowings/placements as well however, the GL accounts and comp objects will change.</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38</a:t>
            </a:fld>
            <a:endParaRPr lang="en-US" dirty="0"/>
          </a:p>
        </p:txBody>
      </p:sp>
    </p:spTree>
    <p:extLst>
      <p:ext uri="{BB962C8B-B14F-4D97-AF65-F5344CB8AC3E}">
        <p14:creationId xmlns:p14="http://schemas.microsoft.com/office/powerpoint/2010/main" val="4852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515938"/>
            <a:ext cx="3375025" cy="2532062"/>
          </a:xfrm>
        </p:spPr>
      </p:sp>
      <p:sp>
        <p:nvSpPr>
          <p:cNvPr id="3" name="Notes Placeholder 2"/>
          <p:cNvSpPr>
            <a:spLocks noGrp="1"/>
          </p:cNvSpPr>
          <p:nvPr>
            <p:ph type="body" idx="1"/>
          </p:nvPr>
        </p:nvSpPr>
        <p:spPr>
          <a:xfrm>
            <a:off x="701040" y="3200400"/>
            <a:ext cx="5775960" cy="5398770"/>
          </a:xfrm>
        </p:spPr>
        <p:txBody>
          <a:bodyPr>
            <a:normAutofit/>
          </a:bodyPr>
          <a:lstStyle/>
          <a:p>
            <a:r>
              <a:rPr lang="en-US" sz="1600" dirty="0" smtClean="0"/>
              <a:t>Next you</a:t>
            </a:r>
            <a:r>
              <a:rPr lang="en-US" sz="1600" baseline="0" dirty="0" smtClean="0"/>
              <a:t> will need </a:t>
            </a:r>
            <a:r>
              <a:rPr lang="en-US" sz="1600" dirty="0" smtClean="0"/>
              <a:t>to record the Original</a:t>
            </a:r>
            <a:r>
              <a:rPr lang="en-US" sz="1600" baseline="0" dirty="0" smtClean="0"/>
              <a:t> Issue Premium on Bonds in the government-wide reporting fund. A discount or premium on a bond or COP is considered a contra account to the Long-term Payable, similar to Accumulated Depreciation for Capital Asset. Therefore, it must be amortized over the life of the debt.</a:t>
            </a:r>
          </a:p>
          <a:p>
            <a:endParaRPr lang="en-US" sz="1600" baseline="0" dirty="0" smtClean="0"/>
          </a:p>
          <a:p>
            <a:r>
              <a:rPr lang="en-US" sz="1600" baseline="0" dirty="0" smtClean="0"/>
              <a:t>In order to set up the Premium we use t-code 504 debiting comp object 1510, and crediting GL 1713 Premium on Bonds Sold in the amount of $2 million.</a:t>
            </a:r>
          </a:p>
          <a:p>
            <a:endParaRPr lang="en-US" sz="1600" baseline="0" dirty="0" smtClean="0"/>
          </a:p>
          <a:p>
            <a:r>
              <a:rPr lang="en-US" sz="1600" baseline="0" dirty="0" smtClean="0"/>
              <a:t>Remember, we debit comp object 1510 here because we have to eliminate the governmental fund entry recorded with the issuance a few slides back, where we credited the 1510 account. </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39</a:t>
            </a:fld>
            <a:endParaRPr lang="en-US" dirty="0"/>
          </a:p>
        </p:txBody>
      </p:sp>
    </p:spTree>
    <p:extLst>
      <p:ext uri="{BB962C8B-B14F-4D97-AF65-F5344CB8AC3E}">
        <p14:creationId xmlns:p14="http://schemas.microsoft.com/office/powerpoint/2010/main" val="376641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the debt disclosure package was discussed occasionally at year-end </a:t>
            </a:r>
            <a:r>
              <a:rPr lang="en-US" dirty="0" smtClean="0"/>
              <a:t>trainings. In 2004, SARS conducted the</a:t>
            </a:r>
            <a:r>
              <a:rPr lang="en-US" baseline="0" dirty="0" smtClean="0"/>
              <a:t> first</a:t>
            </a:r>
            <a:r>
              <a:rPr lang="en-US" dirty="0" smtClean="0"/>
              <a:t> </a:t>
            </a:r>
            <a:r>
              <a:rPr lang="en-US" dirty="0"/>
              <a:t>stand alone debt </a:t>
            </a:r>
            <a:r>
              <a:rPr lang="en-US" dirty="0">
                <a:solidFill>
                  <a:schemeClr val="tx2"/>
                </a:solidFill>
                <a:latin typeface="Arial" pitchFamily="34" charset="0"/>
                <a:cs typeface="Arial" pitchFamily="34" charset="0"/>
              </a:rPr>
              <a:t>training</a:t>
            </a:r>
            <a:r>
              <a:rPr lang="en-US" dirty="0"/>
              <a:t> </a:t>
            </a:r>
            <a:r>
              <a:rPr lang="en-US" dirty="0" smtClean="0"/>
              <a:t>which referenced</a:t>
            </a:r>
            <a:r>
              <a:rPr lang="en-US" baseline="0" dirty="0" smtClean="0"/>
              <a:t> </a:t>
            </a:r>
            <a:r>
              <a:rPr lang="en-US" dirty="0" smtClean="0"/>
              <a:t>the </a:t>
            </a:r>
            <a:r>
              <a:rPr lang="en-US" dirty="0"/>
              <a:t>latest data available from fiscal year 2003. At that time the state had almost $6 billion dollars in debt on the books</a:t>
            </a:r>
            <a:r>
              <a:rPr lang="en-US" sz="10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BCAE66-17C5-46D4-8F9D-B4D4671FF355}" type="slidenum">
              <a:rPr lang="en-US" smtClean="0"/>
              <a:t>4</a:t>
            </a:fld>
            <a:endParaRPr lang="en-US"/>
          </a:p>
        </p:txBody>
      </p:sp>
    </p:spTree>
    <p:extLst>
      <p:ext uri="{BB962C8B-B14F-4D97-AF65-F5344CB8AC3E}">
        <p14:creationId xmlns:p14="http://schemas.microsoft.com/office/powerpoint/2010/main" val="3225600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Underwriters discount or issuance costs are expensed at the time of issuance.</a:t>
            </a:r>
          </a:p>
          <a:p>
            <a:endParaRPr lang="en-US" sz="1600" baseline="0" dirty="0" smtClean="0"/>
          </a:p>
          <a:p>
            <a:r>
              <a:rPr lang="en-US" sz="1600" baseline="0" dirty="0" smtClean="0"/>
              <a:t>Capitalize prepaid Insurance if any:</a:t>
            </a:r>
          </a:p>
          <a:p>
            <a:r>
              <a:rPr lang="en-US" sz="1600" baseline="0" dirty="0" smtClean="0"/>
              <a:t>Use T-code 514  with debit to GL 0602 – Prepaid Insurance and credit to GL 3600 with appropriate CO (4050 for Bonds, 4041 for Direct Borrowings/Placement, and  4055 for COPs)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Amortize the prepaid Insurance in a systematic and rational manner over the life of the related debt. (Use Comp Object 7468 Amortization of prepaid debt insurance)</a:t>
            </a:r>
          </a:p>
          <a:p>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40</a:t>
            </a:fld>
            <a:endParaRPr lang="en-US" dirty="0"/>
          </a:p>
        </p:txBody>
      </p:sp>
    </p:spTree>
    <p:extLst>
      <p:ext uri="{BB962C8B-B14F-4D97-AF65-F5344CB8AC3E}">
        <p14:creationId xmlns:p14="http://schemas.microsoft.com/office/powerpoint/2010/main" val="61292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515938"/>
            <a:ext cx="3781425" cy="2836862"/>
          </a:xfrm>
        </p:spPr>
      </p:sp>
      <p:sp>
        <p:nvSpPr>
          <p:cNvPr id="3" name="Notes Placeholder 2"/>
          <p:cNvSpPr>
            <a:spLocks noGrp="1"/>
          </p:cNvSpPr>
          <p:nvPr>
            <p:ph type="body" idx="1"/>
          </p:nvPr>
        </p:nvSpPr>
        <p:spPr>
          <a:xfrm>
            <a:off x="701040" y="3429000"/>
            <a:ext cx="5608320" cy="5170170"/>
          </a:xfrm>
        </p:spPr>
        <p:txBody>
          <a:bodyPr>
            <a:normAutofit/>
          </a:bodyPr>
          <a:lstStyle/>
          <a:p>
            <a:endParaRPr lang="en-US" baseline="0" dirty="0" smtClean="0"/>
          </a:p>
          <a:p>
            <a:r>
              <a:rPr lang="en-US" baseline="0" dirty="0" smtClean="0"/>
              <a:t> Use different T-codes for Cash in bank and Cash in State Treasury.</a:t>
            </a:r>
          </a:p>
          <a:p>
            <a:endParaRPr lang="en-US" baseline="0" dirty="0" smtClean="0"/>
          </a:p>
          <a:p>
            <a:r>
              <a:rPr lang="en-US" baseline="0" dirty="0" smtClean="0"/>
              <a:t>Use different comp objects and GL accounts for other types of debt such as COPs.</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41</a:t>
            </a:fld>
            <a:endParaRPr lang="en-US" dirty="0"/>
          </a:p>
        </p:txBody>
      </p:sp>
    </p:spTree>
    <p:extLst>
      <p:ext uri="{BB962C8B-B14F-4D97-AF65-F5344CB8AC3E}">
        <p14:creationId xmlns:p14="http://schemas.microsoft.com/office/powerpoint/2010/main" val="1904233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515938"/>
            <a:ext cx="3476625" cy="2608262"/>
          </a:xfrm>
        </p:spPr>
      </p:sp>
      <p:sp>
        <p:nvSpPr>
          <p:cNvPr id="3" name="Notes Placeholder 2"/>
          <p:cNvSpPr>
            <a:spLocks noGrp="1"/>
          </p:cNvSpPr>
          <p:nvPr>
            <p:ph type="body" idx="1"/>
          </p:nvPr>
        </p:nvSpPr>
        <p:spPr>
          <a:xfrm>
            <a:off x="701040" y="3276600"/>
            <a:ext cx="5852160" cy="5322570"/>
          </a:xfrm>
        </p:spPr>
        <p:txBody>
          <a:bodyPr>
            <a:normAutofit/>
          </a:bodyPr>
          <a:lstStyle/>
          <a:p>
            <a:r>
              <a:rPr lang="en-US" sz="1600" dirty="0" smtClean="0"/>
              <a:t>After all bond issuance and capitalization entries are completed, and</a:t>
            </a:r>
            <a:r>
              <a:rPr lang="en-US" sz="1600" baseline="0" dirty="0" smtClean="0"/>
              <a:t> the transactions </a:t>
            </a:r>
            <a:r>
              <a:rPr lang="en-US" sz="1600" dirty="0" smtClean="0"/>
              <a:t>summarized</a:t>
            </a:r>
            <a:r>
              <a:rPr lang="en-US" sz="1600" baseline="0" dirty="0" smtClean="0"/>
              <a:t>, the basic accounting entry should look like this</a:t>
            </a:r>
          </a:p>
          <a:p>
            <a:endParaRPr lang="en-US" sz="1600" baseline="0" dirty="0" smtClean="0"/>
          </a:p>
          <a:p>
            <a:r>
              <a:rPr lang="en-US" sz="1600" baseline="0" dirty="0" smtClean="0"/>
              <a:t>So looking at page 5, you should have $13.8 million left in Cash in Treasury, bonds payable of  $11.8 million, bond premium of $2 million and bond costs of $38 thousand..</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42</a:t>
            </a:fld>
            <a:endParaRPr lang="en-US" dirty="0"/>
          </a:p>
        </p:txBody>
      </p:sp>
    </p:spTree>
    <p:extLst>
      <p:ext uri="{BB962C8B-B14F-4D97-AF65-F5344CB8AC3E}">
        <p14:creationId xmlns:p14="http://schemas.microsoft.com/office/powerpoint/2010/main" val="1585491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smtClean="0"/>
          </a:p>
          <a:p>
            <a:r>
              <a:rPr lang="en-US" sz="1600" dirty="0" smtClean="0"/>
              <a:t>Now, let’s move on to recording debt service payments.</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43</a:t>
            </a:fld>
            <a:endParaRPr lang="en-US" dirty="0"/>
          </a:p>
        </p:txBody>
      </p:sp>
    </p:spTree>
    <p:extLst>
      <p:ext uri="{BB962C8B-B14F-4D97-AF65-F5344CB8AC3E}">
        <p14:creationId xmlns:p14="http://schemas.microsoft.com/office/powerpoint/2010/main" val="244018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304800"/>
            <a:ext cx="3352800" cy="2514600"/>
          </a:xfrm>
        </p:spPr>
      </p:sp>
      <p:sp>
        <p:nvSpPr>
          <p:cNvPr id="3" name="Notes Placeholder 2"/>
          <p:cNvSpPr>
            <a:spLocks noGrp="1"/>
          </p:cNvSpPr>
          <p:nvPr>
            <p:ph type="body" idx="1"/>
          </p:nvPr>
        </p:nvSpPr>
        <p:spPr>
          <a:xfrm>
            <a:off x="381000" y="2971800"/>
            <a:ext cx="6324600" cy="5627370"/>
          </a:xfrm>
        </p:spPr>
        <p:txBody>
          <a:bodyPr>
            <a:normAutofit/>
          </a:bodyPr>
          <a:lstStyle/>
          <a:p>
            <a:pPr marL="285750" indent="-285750">
              <a:buFont typeface="Arial" panose="020B0604020202020204" pitchFamily="34" charset="0"/>
              <a:buChar char="•"/>
            </a:pPr>
            <a:r>
              <a:rPr lang="en-US" sz="1400" dirty="0" smtClean="0"/>
              <a:t>Principal and interest payments</a:t>
            </a:r>
            <a:r>
              <a:rPr lang="en-US" sz="1400" baseline="0" dirty="0" smtClean="0"/>
              <a:t> are made in governmental funds.  </a:t>
            </a:r>
            <a:r>
              <a:rPr lang="en-US" sz="1400" u="sng" baseline="0" dirty="0" smtClean="0"/>
              <a:t>Just remember that debt service payments can never be reported in a capital projects fund.   Make sure also not to pay from GWRF. </a:t>
            </a:r>
          </a:p>
          <a:p>
            <a:endParaRPr lang="en-US" sz="1400" baseline="0" dirty="0" smtClean="0"/>
          </a:p>
          <a:p>
            <a:pPr marL="285750" indent="-285750">
              <a:buFont typeface="Arial" panose="020B0604020202020204" pitchFamily="34" charset="0"/>
              <a:buChar char="•"/>
            </a:pPr>
            <a:r>
              <a:rPr lang="en-US" sz="1400" baseline="0" dirty="0" smtClean="0"/>
              <a:t>After the payment is made it is always a good idea to adjust or reduce the liability for principal payment in GWRF while it is all still fresh in your mind. Also it eliminates one more adjustment at year-end. </a:t>
            </a:r>
          </a:p>
          <a:p>
            <a:endParaRPr lang="en-US" sz="1400" baseline="0" dirty="0" smtClean="0"/>
          </a:p>
          <a:p>
            <a:pPr marL="285750" indent="-285750">
              <a:buFont typeface="Arial" panose="020B0604020202020204" pitchFamily="34" charset="0"/>
              <a:buChar char="•"/>
            </a:pPr>
            <a:r>
              <a:rPr lang="en-US" sz="1400" baseline="0" dirty="0" smtClean="0"/>
              <a:t>Agencies using proprietary or fiduciary funds will record both the debt service payments and the liability  adjustment in the same GAAP fund.</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44</a:t>
            </a:fld>
            <a:endParaRPr lang="en-US" dirty="0"/>
          </a:p>
        </p:txBody>
      </p:sp>
    </p:spTree>
    <p:extLst>
      <p:ext uri="{BB962C8B-B14F-4D97-AF65-F5344CB8AC3E}">
        <p14:creationId xmlns:p14="http://schemas.microsoft.com/office/powerpoint/2010/main" val="2369233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2946400" cy="2209800"/>
          </a:xfrm>
        </p:spPr>
      </p:sp>
      <p:sp>
        <p:nvSpPr>
          <p:cNvPr id="3" name="Notes Placeholder 2"/>
          <p:cNvSpPr>
            <a:spLocks noGrp="1"/>
          </p:cNvSpPr>
          <p:nvPr>
            <p:ph type="body" idx="1"/>
          </p:nvPr>
        </p:nvSpPr>
        <p:spPr>
          <a:xfrm>
            <a:off x="701040" y="2743200"/>
            <a:ext cx="5608320" cy="6019800"/>
          </a:xfrm>
        </p:spPr>
        <p:txBody>
          <a:bodyPr>
            <a:normAutofit/>
          </a:bodyPr>
          <a:lstStyle/>
          <a:p>
            <a:pPr marL="285750" indent="-285750">
              <a:buFont typeface="Arial" panose="020B0604020202020204" pitchFamily="34" charset="0"/>
              <a:buChar char="•"/>
            </a:pPr>
            <a:r>
              <a:rPr lang="en-US" sz="1400" baseline="0" dirty="0" smtClean="0"/>
              <a:t>Principal and interest payments can be paid in many different ways, making them not quite as straight forward as the debt issuance. I will cover the most commonly used.</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As I previously mentioned, The majority of agencies issue debt through DAS. DAS in turn creates an Interagency Agreement identifying how and when principal and interest payments are made. Generally, for COPs and GO Bonds DAS will invoice the agencies for the debt service payment prior to its due date. Agencies in turn make their payment to DAS.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Agencies issuing their own debt, will pay their own debt.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The comp objects for interest and principal are different depending on the types of debt, as you can see from the slides.</a:t>
            </a:r>
          </a:p>
        </p:txBody>
      </p:sp>
      <p:sp>
        <p:nvSpPr>
          <p:cNvPr id="4" name="Slide Number Placeholder 3"/>
          <p:cNvSpPr>
            <a:spLocks noGrp="1"/>
          </p:cNvSpPr>
          <p:nvPr>
            <p:ph type="sldNum" sz="quarter" idx="10"/>
          </p:nvPr>
        </p:nvSpPr>
        <p:spPr/>
        <p:txBody>
          <a:bodyPr/>
          <a:lstStyle/>
          <a:p>
            <a:fld id="{829F6E0F-470C-45DC-BFD8-B082C241CAFB}" type="slidenum">
              <a:rPr lang="en-US" smtClean="0"/>
              <a:pPr/>
              <a:t>45</a:t>
            </a:fld>
            <a:endParaRPr lang="en-US" dirty="0"/>
          </a:p>
        </p:txBody>
      </p:sp>
    </p:spTree>
    <p:extLst>
      <p:ext uri="{BB962C8B-B14F-4D97-AF65-F5344CB8AC3E}">
        <p14:creationId xmlns:p14="http://schemas.microsoft.com/office/powerpoint/2010/main" val="950165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5788" y="515938"/>
            <a:ext cx="3070225" cy="2303462"/>
          </a:xfrm>
        </p:spPr>
      </p:sp>
      <p:sp>
        <p:nvSpPr>
          <p:cNvPr id="3" name="Notes Placeholder 2"/>
          <p:cNvSpPr>
            <a:spLocks noGrp="1"/>
          </p:cNvSpPr>
          <p:nvPr>
            <p:ph type="body" idx="1"/>
          </p:nvPr>
        </p:nvSpPr>
        <p:spPr>
          <a:xfrm>
            <a:off x="701040" y="3048000"/>
            <a:ext cx="5608320" cy="5551170"/>
          </a:xfrm>
        </p:spPr>
        <p:txBody>
          <a:bodyPr>
            <a:normAutofit/>
          </a:bodyPr>
          <a:lstStyle/>
          <a:p>
            <a:pPr marL="285750" indent="-285750">
              <a:buFont typeface="Arial" panose="020B0604020202020204" pitchFamily="34" charset="0"/>
              <a:buChar char="•"/>
            </a:pPr>
            <a:r>
              <a:rPr lang="en-US" sz="1600" baseline="0" dirty="0" smtClean="0"/>
              <a:t>Let’s review some of the t-codes used to record debt service payments. </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dirty="0" smtClean="0"/>
              <a:t>Let’s look at page 6 of the handout, Exhibit</a:t>
            </a:r>
            <a:r>
              <a:rPr lang="en-US" sz="1600" baseline="0" dirty="0" smtClean="0"/>
              <a:t> D. There you will see a debt schedule for DOC. We are going to assume it is May 1, 2018 and the debt service is budgeted in a Debt Service Fund.   </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baseline="0" dirty="0" smtClean="0"/>
              <a:t>Because DAS handled the issuance, the agency will pay the debt service payment to DAS after receiving an invoice. DAS then makes the payment.</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baseline="0" dirty="0" smtClean="0"/>
              <a:t>Here we will use T-code 760 to record the principal and interest payment debiting the expenditure accounts 7100 Principal on Bonds for $835 thousand and comp object 7250 Interest on Bonds for $295 thousand. The credit will be to Cash on Deposit with Treasury.</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46</a:t>
            </a:fld>
            <a:endParaRPr lang="en-US" dirty="0"/>
          </a:p>
        </p:txBody>
      </p:sp>
    </p:spTree>
    <p:extLst>
      <p:ext uri="{BB962C8B-B14F-4D97-AF65-F5344CB8AC3E}">
        <p14:creationId xmlns:p14="http://schemas.microsoft.com/office/powerpoint/2010/main" val="261419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smtClean="0"/>
              <a:t>Agency also need to record </a:t>
            </a:r>
            <a:r>
              <a:rPr lang="en-US" sz="1600" baseline="0" dirty="0" smtClean="0"/>
              <a:t>the other side of the entry for DAS using T-code 761. DAS will provide the D23 fund to be used, on their invoice.</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baseline="0" dirty="0" smtClean="0"/>
              <a:t>With this entry DAS’s accounts receivable GL 0501 will be reduced and Cash with Treasury GL 0070 will be increased for the principal and the interest.</a:t>
            </a:r>
          </a:p>
          <a:p>
            <a:pPr marL="285750" indent="-285750">
              <a:buFont typeface="Arial" panose="020B0604020202020204" pitchFamily="34" charset="0"/>
              <a:buChar char="•"/>
            </a:pPr>
            <a:endParaRPr lang="en-US" sz="1600" baseline="0" dirty="0" smtClean="0"/>
          </a:p>
          <a:p>
            <a:pPr marL="285750" indent="-285750">
              <a:buFont typeface="Arial" panose="020B0604020202020204" pitchFamily="34" charset="0"/>
              <a:buChar char="•"/>
            </a:pPr>
            <a:r>
              <a:rPr lang="en-US" sz="1600" baseline="0" dirty="0" smtClean="0"/>
              <a:t>These T-codes 760 and 761 are also used for governmental, proprietary, and fiduciary funds. </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47</a:t>
            </a:fld>
            <a:endParaRPr lang="en-US" dirty="0"/>
          </a:p>
        </p:txBody>
      </p:sp>
    </p:spTree>
    <p:extLst>
      <p:ext uri="{BB962C8B-B14F-4D97-AF65-F5344CB8AC3E}">
        <p14:creationId xmlns:p14="http://schemas.microsoft.com/office/powerpoint/2010/main" val="1719947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515938"/>
            <a:ext cx="3679825" cy="2760662"/>
          </a:xfrm>
        </p:spPr>
      </p:sp>
      <p:sp>
        <p:nvSpPr>
          <p:cNvPr id="3" name="Notes Placeholder 2"/>
          <p:cNvSpPr>
            <a:spLocks noGrp="1"/>
          </p:cNvSpPr>
          <p:nvPr>
            <p:ph type="body" idx="1"/>
          </p:nvPr>
        </p:nvSpPr>
        <p:spPr>
          <a:xfrm>
            <a:off x="701040" y="3429000"/>
            <a:ext cx="5608320" cy="5410200"/>
          </a:xfrm>
        </p:spPr>
        <p:txBody>
          <a:bodyPr>
            <a:noAutofit/>
          </a:bodyPr>
          <a:lstStyle/>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aseline="0" dirty="0" smtClean="0"/>
              <a:t>In the case of lottery bonds DAS transfers moneys from lottery sales annually into the agency’s Union Bank account. Lottery moneys are pledged to pay for debt service. DAS initiates the debt service payment out of the Union Bank account on behalf of the agencies. Agencies only need to record the debt service payment on their books.</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dirty="0" smtClean="0"/>
              <a:t>DAS transfers money using </a:t>
            </a:r>
            <a:r>
              <a:rPr lang="en-US" sz="1400" baseline="0" dirty="0" smtClean="0"/>
              <a:t>t-codes 185R and 186. </a:t>
            </a:r>
            <a:r>
              <a:rPr lang="en-US" sz="1400" u="sng" baseline="0" dirty="0" smtClean="0"/>
              <a:t>T-code 185R moves money out of DAS’s Treasury account GL 0065 while debiting the appropriate transfer out account. T-code 186 will deposit the funds into the agency’s Union Bank account using GL 0077 Cash in Bank with an offset to transfer in from DAS.</a:t>
            </a:r>
          </a:p>
          <a:p>
            <a:endParaRPr lang="en-US" sz="1400" baseline="0" dirty="0" smtClean="0"/>
          </a:p>
          <a:p>
            <a:pPr marL="285750" indent="-285750">
              <a:buFont typeface="Arial" panose="020B0604020202020204" pitchFamily="34" charset="0"/>
              <a:buChar char="•"/>
            </a:pPr>
            <a:r>
              <a:rPr lang="en-US" sz="1400" baseline="0" dirty="0" smtClean="0"/>
              <a:t>As payments become due DAS wires the payment to the paying agent. Each agency should record the principal and interest payment in accordance with the date on their debt service schedule. To post the debt service agencies are required to use t-code 568 debiting the appropriate expenditure 7100 for Principal on Bonds or 7250 for Interest on Bonds and crediting  Cash in Bank GL 0077.</a:t>
            </a:r>
          </a:p>
          <a:p>
            <a:endParaRPr lang="en-US" sz="1400" baseline="0" dirty="0" smtClean="0"/>
          </a:p>
          <a:p>
            <a:pPr marL="285750" indent="-285750">
              <a:buFont typeface="Arial" panose="020B0604020202020204" pitchFamily="34" charset="0"/>
              <a:buChar char="•"/>
            </a:pPr>
            <a:r>
              <a:rPr lang="en-US" sz="1400" baseline="0" dirty="0" smtClean="0"/>
              <a:t>The payment should be reported in the appropriate fund for debt service, whether that be a governmental fund, proprietary fund or fiduciary fund but</a:t>
            </a:r>
            <a:r>
              <a:rPr lang="en-US" sz="1400" u="sng" baseline="0" dirty="0" smtClean="0"/>
              <a:t>, remember debt cannot be recorded in capital project funds (or GWRF).</a:t>
            </a:r>
            <a:endParaRPr lang="en-US" sz="1400" u="sng"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48</a:t>
            </a:fld>
            <a:endParaRPr lang="en-US" dirty="0"/>
          </a:p>
        </p:txBody>
      </p:sp>
    </p:spTree>
    <p:extLst>
      <p:ext uri="{BB962C8B-B14F-4D97-AF65-F5344CB8AC3E}">
        <p14:creationId xmlns:p14="http://schemas.microsoft.com/office/powerpoint/2010/main" val="2234047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baseline="0" dirty="0" smtClean="0"/>
              <a:t>COPs are issued through DAS. Therefore, agencies that still have COPs on their books will </a:t>
            </a:r>
            <a:r>
              <a:rPr lang="en-US" sz="1600" u="sng" baseline="0" dirty="0" smtClean="0"/>
              <a:t>use t-codes 760 and 761 to remit their cash for principal and interest to DAS. DAS in turn remits the payment to the paying agent.  </a:t>
            </a:r>
          </a:p>
          <a:p>
            <a:endParaRPr lang="en-US" sz="1600" u="sng" baseline="0" dirty="0" smtClean="0"/>
          </a:p>
          <a:p>
            <a:pPr marL="285750" indent="-285750">
              <a:buFont typeface="Arial" panose="020B0604020202020204" pitchFamily="34" charset="0"/>
              <a:buChar char="•"/>
            </a:pPr>
            <a:r>
              <a:rPr lang="en-US" sz="1600" baseline="0" dirty="0" smtClean="0"/>
              <a:t>Make sure that the comp objects are different then those used for bonds.  CO 7150 is for Principal on COPs and CO 7300 is used for Interest expense on COPs.</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49</a:t>
            </a:fld>
            <a:endParaRPr lang="en-US" dirty="0"/>
          </a:p>
        </p:txBody>
      </p:sp>
    </p:spTree>
    <p:extLst>
      <p:ext uri="{BB962C8B-B14F-4D97-AF65-F5344CB8AC3E}">
        <p14:creationId xmlns:p14="http://schemas.microsoft.com/office/powerpoint/2010/main" val="141785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Fast forward to fiscal</a:t>
            </a:r>
            <a:r>
              <a:rPr lang="en-US" baseline="0" dirty="0" smtClean="0"/>
              <a:t> year 2018 and the state’s ending debt balance was over $10 billion. </a:t>
            </a:r>
            <a:r>
              <a:rPr lang="en-US" dirty="0" smtClean="0"/>
              <a:t>This </a:t>
            </a:r>
            <a:r>
              <a:rPr lang="en-US" dirty="0"/>
              <a:t>chart from the State Debt Policy Advisory Commission Report for 2019 shows how the amount and mixture of debt has changed </a:t>
            </a:r>
            <a:r>
              <a:rPr lang="en-US" dirty="0" smtClean="0"/>
              <a:t>over</a:t>
            </a:r>
            <a:r>
              <a:rPr lang="en-US" baseline="0" dirty="0" smtClean="0"/>
              <a:t> the past 10 </a:t>
            </a:r>
            <a:r>
              <a:rPr lang="en-US" dirty="0" smtClean="0"/>
              <a:t>years. </a:t>
            </a:r>
            <a:r>
              <a:rPr lang="en-US" dirty="0"/>
              <a:t>Direct Revenue bonds and the Pension obligation bonds haven’t changed much – the real change is the reduction of what the Commission calls “Appropriation Credits” (now just COPs), and the increase in other GO debt.  The two go hand-in-hand as the State has been refunding the COPs in order to get better rates with GO bonds.</a:t>
            </a:r>
          </a:p>
          <a:p>
            <a:endParaRPr lang="en-US" dirty="0" smtClean="0"/>
          </a:p>
          <a:p>
            <a:r>
              <a:rPr lang="en-US" dirty="0" smtClean="0"/>
              <a:t>Now let’s discuss the different types of long-term debt.</a:t>
            </a:r>
            <a:endParaRPr lang="en-US" dirty="0"/>
          </a:p>
        </p:txBody>
      </p:sp>
      <p:sp>
        <p:nvSpPr>
          <p:cNvPr id="4" name="Slide Number Placeholder 3"/>
          <p:cNvSpPr>
            <a:spLocks noGrp="1"/>
          </p:cNvSpPr>
          <p:nvPr>
            <p:ph type="sldNum" sz="quarter" idx="10"/>
          </p:nvPr>
        </p:nvSpPr>
        <p:spPr/>
        <p:txBody>
          <a:bodyPr/>
          <a:lstStyle/>
          <a:p>
            <a:fld id="{F4BCAE66-17C5-46D4-8F9D-B4D4671FF355}" type="slidenum">
              <a:rPr lang="en-US" smtClean="0"/>
              <a:t>5</a:t>
            </a:fld>
            <a:endParaRPr lang="en-US"/>
          </a:p>
        </p:txBody>
      </p:sp>
    </p:spTree>
    <p:extLst>
      <p:ext uri="{BB962C8B-B14F-4D97-AF65-F5344CB8AC3E}">
        <p14:creationId xmlns:p14="http://schemas.microsoft.com/office/powerpoint/2010/main" val="25817236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smtClean="0"/>
              <a:t>To make</a:t>
            </a:r>
            <a:r>
              <a:rPr lang="en-US" sz="1600" baseline="0" dirty="0" smtClean="0"/>
              <a:t> a debt service payment directly, agencies usually use T-code 167R if payment is made outside Treasury.  This t-code will debit principal and/or interest and credit Unreconciled Deposit.  You may need to co-ordinate with Treasury to request the ACH wire payments.</a:t>
            </a:r>
          </a:p>
          <a:p>
            <a:endParaRPr lang="en-US" sz="1600" baseline="0" dirty="0" smtClean="0"/>
          </a:p>
          <a:p>
            <a:endParaRPr lang="en-US" sz="16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50</a:t>
            </a:fld>
            <a:endParaRPr lang="en-US" dirty="0"/>
          </a:p>
        </p:txBody>
      </p:sp>
    </p:spTree>
    <p:extLst>
      <p:ext uri="{BB962C8B-B14F-4D97-AF65-F5344CB8AC3E}">
        <p14:creationId xmlns:p14="http://schemas.microsoft.com/office/powerpoint/2010/main" val="298584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aseline="0" dirty="0" smtClean="0"/>
          </a:p>
          <a:p>
            <a:pPr marL="285750" indent="-285750">
              <a:buFont typeface="Arial" panose="020B0604020202020204" pitchFamily="34" charset="0"/>
              <a:buChar char="•"/>
            </a:pPr>
            <a:r>
              <a:rPr lang="en-US" sz="1600" baseline="0" dirty="0" smtClean="0"/>
              <a:t>Use t-code 714 with a BT doc and a balancing t-code of 715 if the payment is to State Treasury Suspense Account.</a:t>
            </a:r>
          </a:p>
          <a:p>
            <a:endParaRPr lang="en-US" sz="16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51</a:t>
            </a:fld>
            <a:endParaRPr lang="en-US" dirty="0"/>
          </a:p>
        </p:txBody>
      </p:sp>
    </p:spTree>
    <p:extLst>
      <p:ext uri="{BB962C8B-B14F-4D97-AF65-F5344CB8AC3E}">
        <p14:creationId xmlns:p14="http://schemas.microsoft.com/office/powerpoint/2010/main" val="3695115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normAutofit/>
          </a:bodyPr>
          <a:lstStyle/>
          <a:p>
            <a:pPr marL="285750" indent="-285750">
              <a:buFont typeface="Arial" panose="020B0604020202020204" pitchFamily="34" charset="0"/>
              <a:buChar char="•"/>
            </a:pPr>
            <a:r>
              <a:rPr lang="en-US" sz="1400" baseline="0" dirty="0" smtClean="0"/>
              <a:t>Continuing with our example from the debt payment, this entry will reduce bond payable in the government-wide reporting fund by $835 thousand. </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r>
              <a:rPr lang="en-US" sz="1400" baseline="0" dirty="0" smtClean="0"/>
              <a:t>Use T-code 528 to reduce GL 1714 for the principal amount of $835 thousand in GWRF.  Make sure to use the Comp Object 7100 – Principal-Bonds.</a:t>
            </a:r>
          </a:p>
          <a:p>
            <a:pPr marL="285750" indent="-285750">
              <a:buFont typeface="Arial" panose="020B0604020202020204" pitchFamily="34" charset="0"/>
              <a:buChar char="•"/>
            </a:pPr>
            <a:endParaRPr lang="en-US" sz="1400" baseline="0" dirty="0" smtClean="0"/>
          </a:p>
          <a:p>
            <a:pPr marL="285750" indent="-285750">
              <a:buFont typeface="Arial" panose="020B0604020202020204" pitchFamily="34" charset="0"/>
              <a:buChar char="•"/>
            </a:pPr>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52</a:t>
            </a:fld>
            <a:endParaRPr lang="en-US" dirty="0"/>
          </a:p>
        </p:txBody>
      </p:sp>
    </p:spTree>
    <p:extLst>
      <p:ext uri="{BB962C8B-B14F-4D97-AF65-F5344CB8AC3E}">
        <p14:creationId xmlns:p14="http://schemas.microsoft.com/office/powerpoint/2010/main" val="847895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 talk about</a:t>
            </a:r>
            <a:r>
              <a:rPr lang="en-US" baseline="0" dirty="0" smtClean="0"/>
              <a:t> GASB 88.  </a:t>
            </a:r>
            <a:r>
              <a:rPr lang="en-US" dirty="0" smtClean="0"/>
              <a:t>GASB 88</a:t>
            </a:r>
            <a:r>
              <a:rPr lang="en-US" baseline="0" dirty="0" smtClean="0"/>
              <a:t> is the new statement effective FY 19.  GASB 88 requires additional disclosures in notes to financial statements and defines debt as </a:t>
            </a:r>
            <a:r>
              <a:rPr lang="en-US" sz="1200" b="0" i="0" u="none" strike="noStrike" kern="1200" baseline="0" dirty="0" smtClean="0">
                <a:solidFill>
                  <a:schemeClr val="tx1"/>
                </a:solidFill>
                <a:latin typeface="Arial" charset="0"/>
                <a:ea typeface="+mn-ea"/>
                <a:cs typeface="+mn-cs"/>
              </a:rPr>
              <a:t>a liability that arises from a contractual obligation to pay cash (or other assets that may be used in lieu of cash) in one or more payments to settle an amount that is fixed at the date the contractual obligation is established.  Additional disclosures are:</a:t>
            </a:r>
          </a:p>
          <a:p>
            <a:endParaRPr lang="en-US" sz="1200" b="0" i="0" u="none" strike="noStrike" kern="1200" baseline="0" dirty="0" smtClean="0">
              <a:solidFill>
                <a:schemeClr val="tx1"/>
              </a:solidFill>
              <a:latin typeface="Arial" charset="0"/>
              <a:ea typeface="+mn-ea"/>
              <a:cs typeface="+mn-cs"/>
            </a:endParaRPr>
          </a:p>
          <a:p>
            <a:pPr lvl="1"/>
            <a:r>
              <a:rPr lang="en-US" sz="1800" dirty="0" smtClean="0"/>
              <a:t>-Amount of unused lines of credit</a:t>
            </a:r>
          </a:p>
          <a:p>
            <a:pPr lvl="1"/>
            <a:r>
              <a:rPr lang="en-US" sz="1800" dirty="0" smtClean="0"/>
              <a:t>-Assets pledged as collateral for debt</a:t>
            </a:r>
          </a:p>
          <a:p>
            <a:pPr lvl="1"/>
            <a:r>
              <a:rPr lang="en-US" sz="1800" dirty="0" smtClean="0"/>
              <a:t>-Terms specified in debt agreements related to significant </a:t>
            </a:r>
          </a:p>
          <a:p>
            <a:pPr lvl="2"/>
            <a:r>
              <a:rPr lang="en-US" sz="1800" dirty="0" smtClean="0"/>
              <a:t>(1) events of default with finance-related consequences, </a:t>
            </a:r>
          </a:p>
          <a:p>
            <a:pPr lvl="2"/>
            <a:r>
              <a:rPr lang="en-US" sz="1800" dirty="0" smtClean="0"/>
              <a:t>(2) termination events with finance related consequences, and </a:t>
            </a:r>
          </a:p>
          <a:p>
            <a:pPr lvl="2"/>
            <a:r>
              <a:rPr lang="en-US" sz="1800" dirty="0" smtClean="0"/>
              <a:t>(3) subjective acceleration clauses</a:t>
            </a:r>
          </a:p>
          <a:p>
            <a:pPr lvl="2"/>
            <a:endParaRPr lang="en-US" sz="1800" dirty="0" smtClean="0"/>
          </a:p>
          <a:p>
            <a:r>
              <a:rPr lang="en-US" dirty="0" smtClean="0"/>
              <a:t>-Should provide separate information in debt disclosures regarding (a) direct borrowings and direct placements of debt from (b) other debt.</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53</a:t>
            </a:fld>
            <a:endParaRPr lang="en-US" dirty="0"/>
          </a:p>
        </p:txBody>
      </p:sp>
    </p:spTree>
    <p:extLst>
      <p:ext uri="{BB962C8B-B14F-4D97-AF65-F5344CB8AC3E}">
        <p14:creationId xmlns:p14="http://schemas.microsoft.com/office/powerpoint/2010/main" val="401215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we have updated the debt disclosure.  You will see lines E, F, G and 5 added in FY 19.</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54</a:t>
            </a:fld>
            <a:endParaRPr lang="en-US" dirty="0"/>
          </a:p>
        </p:txBody>
      </p:sp>
    </p:spTree>
    <p:extLst>
      <p:ext uri="{BB962C8B-B14F-4D97-AF65-F5344CB8AC3E}">
        <p14:creationId xmlns:p14="http://schemas.microsoft.com/office/powerpoint/2010/main" val="1290283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disclosure is similar to Bonds and COPS, but if you have any direct placements</a:t>
            </a:r>
            <a:r>
              <a:rPr lang="en-US" baseline="0" dirty="0" smtClean="0"/>
              <a:t> and borrowings, then they now need to be disclosed separately.</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55</a:t>
            </a:fld>
            <a:endParaRPr lang="en-US" dirty="0"/>
          </a:p>
        </p:txBody>
      </p:sp>
    </p:spTree>
    <p:extLst>
      <p:ext uri="{BB962C8B-B14F-4D97-AF65-F5344CB8AC3E}">
        <p14:creationId xmlns:p14="http://schemas.microsoft.com/office/powerpoint/2010/main" val="1778631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new accounts added in FY 2019 related to Direct Borrowings/Placements.</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56</a:t>
            </a:fld>
            <a:endParaRPr lang="en-US" dirty="0"/>
          </a:p>
        </p:txBody>
      </p:sp>
    </p:spTree>
    <p:extLst>
      <p:ext uri="{BB962C8B-B14F-4D97-AF65-F5344CB8AC3E}">
        <p14:creationId xmlns:p14="http://schemas.microsoft.com/office/powerpoint/2010/main" val="20550446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agency has direct borrowings/placements, then you may have been using GLs related to bonds payable in the past.  </a:t>
            </a:r>
          </a:p>
          <a:p>
            <a:endParaRPr lang="en-US" dirty="0" smtClean="0"/>
          </a:p>
          <a:p>
            <a:r>
              <a:rPr lang="en-US" dirty="0" smtClean="0"/>
              <a:t>Please use T-codes 475 and 475R to reclassify GLs related to Direct Borrowings/Placements from Bonds Payable if any.</a:t>
            </a:r>
          </a:p>
          <a:p>
            <a:pPr marL="0" indent="0">
              <a:buNone/>
            </a:pPr>
            <a:r>
              <a:rPr lang="en-US" dirty="0" smtClean="0"/>
              <a:t>	</a:t>
            </a:r>
          </a:p>
          <a:p>
            <a:r>
              <a:rPr lang="en-US" dirty="0" smtClean="0"/>
              <a:t>You will also have to reclassify comp objects related to Direct Borrowings/Placements if any.</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57</a:t>
            </a:fld>
            <a:endParaRPr lang="en-US" dirty="0"/>
          </a:p>
        </p:txBody>
      </p:sp>
    </p:spTree>
    <p:extLst>
      <p:ext uri="{BB962C8B-B14F-4D97-AF65-F5344CB8AC3E}">
        <p14:creationId xmlns:p14="http://schemas.microsoft.com/office/powerpoint/2010/main" val="1024901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58</a:t>
            </a:fld>
            <a:endParaRPr lang="en-US" dirty="0"/>
          </a:p>
        </p:txBody>
      </p:sp>
    </p:spTree>
    <p:extLst>
      <p:ext uri="{BB962C8B-B14F-4D97-AF65-F5344CB8AC3E}">
        <p14:creationId xmlns:p14="http://schemas.microsoft.com/office/powerpoint/2010/main" val="9099960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6388" y="515938"/>
            <a:ext cx="3171825" cy="2379662"/>
          </a:xfrm>
        </p:spPr>
      </p:sp>
      <p:sp>
        <p:nvSpPr>
          <p:cNvPr id="3" name="Notes Placeholder 2"/>
          <p:cNvSpPr>
            <a:spLocks noGrp="1"/>
          </p:cNvSpPr>
          <p:nvPr>
            <p:ph type="body" idx="1"/>
          </p:nvPr>
        </p:nvSpPr>
        <p:spPr>
          <a:xfrm>
            <a:off x="701040" y="3048000"/>
            <a:ext cx="5928360" cy="5867400"/>
          </a:xfrm>
        </p:spPr>
        <p:txBody>
          <a:bodyPr>
            <a:normAutofit/>
          </a:bodyPr>
          <a:lstStyle/>
          <a:p>
            <a:r>
              <a:rPr lang="en-US" sz="1400" dirty="0" smtClean="0"/>
              <a:t>Now its time for our first exercise starting in page 7.   You </a:t>
            </a:r>
            <a:r>
              <a:rPr lang="en-US" sz="1400" baseline="0" dirty="0" smtClean="0"/>
              <a:t>have 14 entries to make for this exercise 1. It is for new debt issued to Department of Revenue for Child Support Enforcement System. The debt is part of Series A out of the issuance settled on February 21, 2017. Behind the problems is the Sources and Uses Statement (on page 9) followed by the Debt schedule ( on page 10) you will need them to complete the accounting entries in the exercise.</a:t>
            </a:r>
          </a:p>
          <a:p>
            <a:endParaRPr lang="en-US" sz="1400" baseline="0" dirty="0" smtClean="0"/>
          </a:p>
          <a:p>
            <a:r>
              <a:rPr lang="en-US" sz="1400" baseline="0" dirty="0" smtClean="0"/>
              <a:t>Page 8 of the exercise involves the debt payment, please use date May 1, 2018 from debt schedule (on page 10) for answering the problem.</a:t>
            </a:r>
          </a:p>
          <a:p>
            <a:endParaRPr lang="en-US" sz="1400" baseline="0" dirty="0" smtClean="0"/>
          </a:p>
          <a:p>
            <a:r>
              <a:rPr lang="en-US" sz="1400" baseline="0" dirty="0" smtClean="0"/>
              <a:t>Assume a governmental fund for both Department of Revenue and DAS. Also, remember this issuance is with DAS and Oregon State Treasury. </a:t>
            </a:r>
          </a:p>
          <a:p>
            <a:endParaRPr lang="en-US" sz="1400" baseline="0" dirty="0" smtClean="0"/>
          </a:p>
          <a:p>
            <a:r>
              <a:rPr lang="en-US" sz="1400" baseline="0" dirty="0" smtClean="0"/>
              <a:t>All you need to do is fill-in the blanks.  You can choose to work in a group if you prefer.</a:t>
            </a:r>
            <a:endParaRPr lang="en-US" sz="1400" dirty="0" smtClean="0"/>
          </a:p>
          <a:p>
            <a:endParaRPr lang="en-US" sz="1400" dirty="0" smtClean="0"/>
          </a:p>
          <a:p>
            <a:r>
              <a:rPr lang="en-US" sz="1400" baseline="0" dirty="0" smtClean="0"/>
              <a:t>Okay, go ahead and begin working the problem, I’ll give you 20 minutes and after you are done, you can take a break and be back by ___________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59</a:t>
            </a:fld>
            <a:endParaRPr lang="en-US" dirty="0"/>
          </a:p>
        </p:txBody>
      </p:sp>
    </p:spTree>
    <p:extLst>
      <p:ext uri="{BB962C8B-B14F-4D97-AF65-F5344CB8AC3E}">
        <p14:creationId xmlns:p14="http://schemas.microsoft.com/office/powerpoint/2010/main" val="13114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523875"/>
            <a:ext cx="3787775" cy="2841625"/>
          </a:xfrm>
        </p:spPr>
      </p:sp>
      <p:sp>
        <p:nvSpPr>
          <p:cNvPr id="3" name="Notes Placeholder 2"/>
          <p:cNvSpPr>
            <a:spLocks noGrp="1"/>
          </p:cNvSpPr>
          <p:nvPr>
            <p:ph type="body" idx="1"/>
          </p:nvPr>
        </p:nvSpPr>
        <p:spPr>
          <a:xfrm>
            <a:off x="701040" y="3365266"/>
            <a:ext cx="5732949" cy="5853664"/>
          </a:xfrm>
        </p:spPr>
        <p:txBody>
          <a:bodyPr>
            <a:noAutofit/>
          </a:bodyPr>
          <a:lstStyle/>
          <a:p>
            <a:r>
              <a:rPr lang="en-US" sz="1800" dirty="0" smtClean="0"/>
              <a:t>State </a:t>
            </a:r>
            <a:r>
              <a:rPr lang="en-US" sz="1800" dirty="0"/>
              <a:t>and local governments generally issue long-term obligations in two forms:</a:t>
            </a:r>
          </a:p>
          <a:p>
            <a:r>
              <a:rPr lang="en-US" sz="1800" dirty="0"/>
              <a:t>General obligation bonds </a:t>
            </a:r>
          </a:p>
          <a:p>
            <a:r>
              <a:rPr lang="en-US" sz="1800" dirty="0"/>
              <a:t>and revenue bonds</a:t>
            </a:r>
          </a:p>
          <a:p>
            <a:r>
              <a:rPr lang="en-US" sz="1800" dirty="0"/>
              <a:t>So what is the difference?</a:t>
            </a:r>
          </a:p>
          <a:p>
            <a:r>
              <a:rPr lang="en-US" sz="1800" dirty="0"/>
              <a:t>Mainly it is the source of funds for repayment. </a:t>
            </a:r>
          </a:p>
          <a:p>
            <a:endParaRPr lang="en-US" sz="1800" dirty="0"/>
          </a:p>
          <a:p>
            <a:r>
              <a:rPr lang="en-US" sz="1800" dirty="0"/>
              <a:t>Often referred to as GO bonds, general obligation bonds are usually considered to be very safe because they are backed by the full faith, credit, and taxing ability of the state. They are essentially a state version of US Treasury notes which are often described as the “safest investment in the world” since the US government guarantees them. </a:t>
            </a:r>
          </a:p>
          <a:p>
            <a:endParaRPr lang="en-US" sz="600" dirty="0"/>
          </a:p>
          <a:p>
            <a:r>
              <a:rPr lang="en-US" sz="1800" dirty="0"/>
              <a:t>The early articles of the Oregon Constitution, that authorized the issuance of debt for various purposes, contains a line that says that if there are not sufficient funds available to make the debt payments, a property tax will be levied on all the real property in the State. </a:t>
            </a:r>
          </a:p>
          <a:p>
            <a:endParaRPr lang="en-US" sz="600" dirty="0"/>
          </a:p>
          <a:p>
            <a:r>
              <a:rPr lang="en-US" sz="1800" dirty="0"/>
              <a:t>This has never happened and later articles authorizing the issuance of general obligation debt do not include that option.  </a:t>
            </a:r>
          </a:p>
          <a:p>
            <a:endParaRPr lang="en-US" sz="600" dirty="0"/>
          </a:p>
          <a:p>
            <a:r>
              <a:rPr lang="en-US" sz="1800" dirty="0"/>
              <a:t>Either way the chances of the state defaulting and the bondholder not being repaid are pretty remote. </a:t>
            </a:r>
          </a:p>
        </p:txBody>
      </p:sp>
      <p:sp>
        <p:nvSpPr>
          <p:cNvPr id="4" name="Slide Number Placeholder 3"/>
          <p:cNvSpPr>
            <a:spLocks noGrp="1"/>
          </p:cNvSpPr>
          <p:nvPr>
            <p:ph type="sldNum" sz="quarter" idx="10"/>
          </p:nvPr>
        </p:nvSpPr>
        <p:spPr/>
        <p:txBody>
          <a:bodyPr/>
          <a:lstStyle/>
          <a:p>
            <a:fld id="{829F6E0F-470C-45DC-BFD8-B082C241CAFB}" type="slidenum">
              <a:rPr lang="en-US" smtClean="0"/>
              <a:pPr/>
              <a:t>6</a:t>
            </a:fld>
            <a:endParaRPr lang="en-US" dirty="0"/>
          </a:p>
        </p:txBody>
      </p:sp>
    </p:spTree>
    <p:extLst>
      <p:ext uri="{BB962C8B-B14F-4D97-AF65-F5344CB8AC3E}">
        <p14:creationId xmlns:p14="http://schemas.microsoft.com/office/powerpoint/2010/main" val="25161057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Let’s go through the answers</a:t>
            </a:r>
            <a:r>
              <a:rPr lang="en-US" sz="1600" baseline="0" dirty="0" smtClean="0"/>
              <a:t> quickly.</a:t>
            </a:r>
          </a:p>
          <a:p>
            <a:endParaRPr lang="en-US" sz="1600" baseline="0" dirty="0" smtClean="0"/>
          </a:p>
          <a:p>
            <a:r>
              <a:rPr lang="en-US" sz="1600" dirty="0" smtClean="0"/>
              <a:t>As</a:t>
            </a:r>
            <a:r>
              <a:rPr lang="en-US" sz="1600" baseline="0" dirty="0" smtClean="0"/>
              <a:t> you may recall, the</a:t>
            </a:r>
            <a:r>
              <a:rPr lang="en-US" sz="1600" dirty="0" smtClean="0"/>
              <a:t> issuance was thru DAS and funds are held in Oregon State</a:t>
            </a:r>
            <a:r>
              <a:rPr lang="en-US" sz="1600" baseline="0" dirty="0" smtClean="0"/>
              <a:t> Treasury</a:t>
            </a:r>
            <a:r>
              <a:rPr lang="en-US" sz="1600" dirty="0" smtClean="0"/>
              <a:t> – you</a:t>
            </a:r>
            <a:r>
              <a:rPr lang="en-US" sz="1600" baseline="0" dirty="0" smtClean="0"/>
              <a:t> should have the following answers.</a:t>
            </a:r>
          </a:p>
          <a:p>
            <a:endParaRPr lang="en-US" sz="1600" baseline="0" dirty="0" smtClean="0"/>
          </a:p>
          <a:p>
            <a:r>
              <a:rPr lang="en-US" sz="1600" baseline="0" dirty="0" smtClean="0"/>
              <a:t>For cash transactions both the face value of the bond and the premium should be recorded using t-code 190  so that there are debits to Unreconciled Deposit. You should have comp </a:t>
            </a:r>
            <a:r>
              <a:rPr lang="en-US" sz="1600" baseline="0" dirty="0" err="1" smtClean="0"/>
              <a:t>obj</a:t>
            </a:r>
            <a:r>
              <a:rPr lang="en-US" sz="1600" baseline="0" dirty="0" smtClean="0"/>
              <a:t> 1501 for GO Bond Proceeds for 2.7 million and 1510 for Premium on Bond in the amount of $308.6 thousand.</a:t>
            </a:r>
          </a:p>
          <a:p>
            <a:endParaRPr lang="en-US" sz="1600" baseline="0" dirty="0" smtClean="0"/>
          </a:p>
          <a:p>
            <a:r>
              <a:rPr lang="en-US" sz="1600" baseline="0" dirty="0" smtClean="0"/>
              <a:t>Since the new debt issuance is related to the child support enforcement system, the entry should be recorded in a governmental GAAP fund.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60</a:t>
            </a:fld>
            <a:endParaRPr lang="en-US" dirty="0"/>
          </a:p>
        </p:txBody>
      </p:sp>
    </p:spTree>
    <p:extLst>
      <p:ext uri="{BB962C8B-B14F-4D97-AF65-F5344CB8AC3E}">
        <p14:creationId xmlns:p14="http://schemas.microsoft.com/office/powerpoint/2010/main" val="2934291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#3:</a:t>
            </a:r>
            <a:r>
              <a:rPr lang="en-US" sz="1600" baseline="0" dirty="0" smtClean="0"/>
              <a:t> </a:t>
            </a:r>
            <a:r>
              <a:rPr lang="en-US" sz="1600" dirty="0" smtClean="0"/>
              <a:t>Assuming you</a:t>
            </a:r>
            <a:r>
              <a:rPr lang="en-US" sz="1600" baseline="0" dirty="0" smtClean="0"/>
              <a:t> have enough cash to cover the underwriter’s discount, you may use a TC 167R, DR to c/o 4050 Bond costs for $6.6 thousand at the same time you record the TC 190 face value of bond proceeds. </a:t>
            </a:r>
          </a:p>
          <a:p>
            <a:endParaRPr lang="en-US" sz="1600" baseline="0" dirty="0" smtClean="0"/>
          </a:p>
          <a:p>
            <a:r>
              <a:rPr lang="en-US" sz="1600" baseline="0" dirty="0" smtClean="0"/>
              <a:t>DAS will bill you for the $1.2 thousand bond issuance costs; you will record those costs when you remit payment to DAS.</a:t>
            </a:r>
          </a:p>
          <a:p>
            <a:endParaRPr lang="en-US" sz="1600" baseline="0" dirty="0" smtClean="0"/>
          </a:p>
          <a:p>
            <a:r>
              <a:rPr lang="en-US" sz="1600" baseline="0" dirty="0" smtClean="0"/>
              <a:t>Again, record the entry in the Governmental fund.</a:t>
            </a:r>
          </a:p>
        </p:txBody>
      </p:sp>
      <p:sp>
        <p:nvSpPr>
          <p:cNvPr id="4" name="Slide Number Placeholder 3"/>
          <p:cNvSpPr>
            <a:spLocks noGrp="1"/>
          </p:cNvSpPr>
          <p:nvPr>
            <p:ph type="sldNum" sz="quarter" idx="10"/>
          </p:nvPr>
        </p:nvSpPr>
        <p:spPr/>
        <p:txBody>
          <a:bodyPr/>
          <a:lstStyle/>
          <a:p>
            <a:fld id="{829F6E0F-470C-45DC-BFD8-B082C241CAFB}" type="slidenum">
              <a:rPr lang="en-US" smtClean="0"/>
              <a:pPr/>
              <a:t>61</a:t>
            </a:fld>
            <a:endParaRPr lang="en-US" dirty="0"/>
          </a:p>
        </p:txBody>
      </p:sp>
    </p:spTree>
    <p:extLst>
      <p:ext uri="{BB962C8B-B14F-4D97-AF65-F5344CB8AC3E}">
        <p14:creationId xmlns:p14="http://schemas.microsoft.com/office/powerpoint/2010/main" val="3702052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600" baseline="0" dirty="0" smtClean="0"/>
              <a:t>Let’s look at question #2a: What do you do if there is not enough cash to cover the bond costs? The initial entry to reconcile the SFMA 13 screen will be using a TC 190 w/ a CR to c/o 1510 for $302 thousand. This amount represents the original issuance premium of $308,567.75 less underwriter’s discount of $6,638.14.</a:t>
            </a:r>
          </a:p>
          <a:p>
            <a:pPr marL="285750" indent="-285750">
              <a:buFont typeface="Arial" panose="020B0604020202020204" pitchFamily="34" charset="0"/>
              <a:buChar char="•"/>
            </a:pPr>
            <a:endParaRPr lang="en-US" sz="1600" baseline="0" dirty="0" smtClean="0"/>
          </a:p>
          <a:p>
            <a:r>
              <a:rPr lang="en-US" sz="1600" baseline="0" dirty="0" smtClean="0"/>
              <a:t>This entry is recorded in the governmental fund.</a:t>
            </a:r>
          </a:p>
          <a:p>
            <a:endParaRPr lang="en-US" sz="1600" baseline="0" dirty="0" smtClean="0"/>
          </a:p>
          <a:p>
            <a:r>
              <a:rPr lang="en-US" sz="1600" baseline="0" dirty="0" smtClean="0"/>
              <a:t>Once the transaction clears the 13 screen (next business day), you will process an adjustment to accurately report the premium and underwriter’s discount. Let’s see what that looks like!</a:t>
            </a:r>
          </a:p>
        </p:txBody>
      </p:sp>
      <p:sp>
        <p:nvSpPr>
          <p:cNvPr id="4" name="Slide Number Placeholder 3"/>
          <p:cNvSpPr>
            <a:spLocks noGrp="1"/>
          </p:cNvSpPr>
          <p:nvPr>
            <p:ph type="sldNum" sz="quarter" idx="10"/>
          </p:nvPr>
        </p:nvSpPr>
        <p:spPr/>
        <p:txBody>
          <a:bodyPr/>
          <a:lstStyle/>
          <a:p>
            <a:fld id="{829F6E0F-470C-45DC-BFD8-B082C241CAFB}" type="slidenum">
              <a:rPr lang="en-US" smtClean="0"/>
              <a:pPr/>
              <a:t>62</a:t>
            </a:fld>
            <a:endParaRPr lang="en-US" dirty="0"/>
          </a:p>
        </p:txBody>
      </p:sp>
    </p:spTree>
    <p:extLst>
      <p:ext uri="{BB962C8B-B14F-4D97-AF65-F5344CB8AC3E}">
        <p14:creationId xmlns:p14="http://schemas.microsoft.com/office/powerpoint/2010/main" val="200264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T-409 and 410 with a debit to object 4050  and credit to object 1510 for $6 thousand. The end result will be premium of $308, 567.75 and underwriter’s discount of $6,638.14.</a:t>
            </a:r>
          </a:p>
          <a:p>
            <a:endParaRPr lang="en-US" sz="1600" baseline="0" dirty="0" smtClean="0"/>
          </a:p>
          <a:p>
            <a:r>
              <a:rPr lang="en-US" sz="1600" baseline="0" dirty="0" smtClean="0"/>
              <a:t>Again, in the governmental fund.</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63</a:t>
            </a:fld>
            <a:endParaRPr lang="en-US" dirty="0"/>
          </a:p>
        </p:txBody>
      </p:sp>
    </p:spTree>
    <p:extLst>
      <p:ext uri="{BB962C8B-B14F-4D97-AF65-F5344CB8AC3E}">
        <p14:creationId xmlns:p14="http://schemas.microsoft.com/office/powerpoint/2010/main" val="13396846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Moving on to #4 and #5. It’s time to pay DAS! Yay!</a:t>
            </a:r>
            <a:r>
              <a:rPr lang="en-US" sz="1600" baseline="0" dirty="0" smtClean="0"/>
              <a:t>  So you should have used t-codes 760 and 761. Here we are processing moneys thru Treasury.</a:t>
            </a:r>
          </a:p>
          <a:p>
            <a:endParaRPr lang="en-US" sz="1600" baseline="0" dirty="0" smtClean="0"/>
          </a:p>
          <a:p>
            <a:r>
              <a:rPr lang="en-US" sz="1600" baseline="0" dirty="0" smtClean="0"/>
              <a:t>In t-code 760 the bond issuance costs should be for $11 hundred using object 4050.</a:t>
            </a:r>
          </a:p>
          <a:p>
            <a:endParaRPr lang="en-US" sz="1600" baseline="0" dirty="0" smtClean="0"/>
          </a:p>
          <a:p>
            <a:r>
              <a:rPr lang="en-US" sz="1600" baseline="0" dirty="0" smtClean="0"/>
              <a:t>And with t-code 761 there should be a credit to DAS’s GL 0501 Accounts Receivable</a:t>
            </a:r>
          </a:p>
          <a:p>
            <a:endParaRPr lang="en-US" sz="1600" baseline="0" dirty="0" smtClean="0"/>
          </a:p>
          <a:p>
            <a:r>
              <a:rPr lang="en-US" sz="1600" baseline="0" dirty="0" smtClean="0"/>
              <a:t>Again you should be using a governmental fund.</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64</a:t>
            </a:fld>
            <a:endParaRPr lang="en-US" dirty="0"/>
          </a:p>
        </p:txBody>
      </p:sp>
    </p:spTree>
    <p:extLst>
      <p:ext uri="{BB962C8B-B14F-4D97-AF65-F5344CB8AC3E}">
        <p14:creationId xmlns:p14="http://schemas.microsoft.com/office/powerpoint/2010/main" val="29428565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#6 &amp; 7: To record the</a:t>
            </a:r>
            <a:r>
              <a:rPr lang="en-US" sz="1600" baseline="0" dirty="0" smtClean="0"/>
              <a:t> bond payable, you would</a:t>
            </a:r>
            <a:r>
              <a:rPr lang="en-US" sz="1600" dirty="0" smtClean="0"/>
              <a:t> use t-code 504 for both</a:t>
            </a:r>
            <a:r>
              <a:rPr lang="en-US" sz="1600" baseline="0" dirty="0" smtClean="0"/>
              <a:t> the bond payable and the premium using the same comp objects that were used in the cash transactions; c/o 1501 and 1510 respectively.</a:t>
            </a:r>
          </a:p>
          <a:p>
            <a:endParaRPr lang="en-US" sz="16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Make sure you have the right GL accounts 1714 for Bonds Payable and 1713 for the Premium.</a:t>
            </a:r>
            <a:endParaRPr lang="en-US" sz="1600" dirty="0" smtClean="0"/>
          </a:p>
          <a:p>
            <a:endParaRPr lang="en-US" sz="1600" baseline="0" dirty="0" smtClean="0"/>
          </a:p>
          <a:p>
            <a:r>
              <a:rPr lang="en-US" sz="1600" baseline="0" dirty="0" smtClean="0"/>
              <a:t>These entries should be recorded in the </a:t>
            </a:r>
            <a:r>
              <a:rPr lang="en-US" sz="1600" b="1" baseline="0" dirty="0" smtClean="0"/>
              <a:t>government-wide reporting fund</a:t>
            </a:r>
            <a:r>
              <a:rPr lang="en-US" sz="1600" baseline="0" dirty="0" smtClean="0"/>
              <a:t>.</a:t>
            </a:r>
          </a:p>
          <a:p>
            <a:endParaRPr lang="en-US" sz="16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65</a:t>
            </a:fld>
            <a:endParaRPr lang="en-US" dirty="0"/>
          </a:p>
        </p:txBody>
      </p:sp>
    </p:spTree>
    <p:extLst>
      <p:ext uri="{BB962C8B-B14F-4D97-AF65-F5344CB8AC3E}">
        <p14:creationId xmlns:p14="http://schemas.microsoft.com/office/powerpoint/2010/main" val="23059686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Again,</a:t>
            </a:r>
            <a:r>
              <a:rPr lang="en-US" sz="1600" baseline="0" dirty="0" smtClean="0"/>
              <a:t> you will be remitting the principal payment to DAS!  So you should use t-codes 760 and 761. Here we are processing moneys thru Treasury.</a:t>
            </a:r>
          </a:p>
          <a:p>
            <a:endParaRPr lang="en-US" sz="1600" baseline="0" dirty="0" smtClean="0"/>
          </a:p>
          <a:p>
            <a:r>
              <a:rPr lang="en-US" sz="1600" baseline="0" dirty="0" smtClean="0"/>
              <a:t>In t-code 760 the principal payment should be for $455 thousand using object 7100.</a:t>
            </a:r>
          </a:p>
          <a:p>
            <a:endParaRPr lang="en-US" sz="1600" baseline="0" dirty="0" smtClean="0"/>
          </a:p>
          <a:p>
            <a:r>
              <a:rPr lang="en-US" sz="1600" baseline="0" dirty="0" smtClean="0"/>
              <a:t>And with t-code 761 there should be a credit to DAS’s GL 0501 Accounts Receivable</a:t>
            </a:r>
          </a:p>
          <a:p>
            <a:endParaRPr lang="en-US" sz="1600" baseline="0" dirty="0" smtClean="0"/>
          </a:p>
          <a:p>
            <a:r>
              <a:rPr lang="en-US" sz="1600" baseline="0" dirty="0" smtClean="0"/>
              <a:t>This entry will be in the governmental fund.</a:t>
            </a:r>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66</a:t>
            </a:fld>
            <a:endParaRPr lang="en-US" dirty="0"/>
          </a:p>
        </p:txBody>
      </p:sp>
    </p:spTree>
    <p:extLst>
      <p:ext uri="{BB962C8B-B14F-4D97-AF65-F5344CB8AC3E}">
        <p14:creationId xmlns:p14="http://schemas.microsoft.com/office/powerpoint/2010/main" val="41355036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interest is paid the exact same way as the principal for $66 thousand.</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67</a:t>
            </a:fld>
            <a:endParaRPr lang="en-US" dirty="0"/>
          </a:p>
        </p:txBody>
      </p:sp>
    </p:spTree>
    <p:extLst>
      <p:ext uri="{BB962C8B-B14F-4D97-AF65-F5344CB8AC3E}">
        <p14:creationId xmlns:p14="http://schemas.microsoft.com/office/powerpoint/2010/main" val="12701075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Finally #12, use t-code 528 to reduce the bond</a:t>
            </a:r>
            <a:r>
              <a:rPr lang="en-US" sz="1400" baseline="0" dirty="0" smtClean="0"/>
              <a:t> for the principal of $455 thousand using comp object 7100 and debiting GL 1714 Bond payable.</a:t>
            </a:r>
          </a:p>
          <a:p>
            <a:endParaRPr lang="en-US" sz="1400" baseline="0" dirty="0" smtClean="0"/>
          </a:p>
          <a:p>
            <a:r>
              <a:rPr lang="en-US" sz="1400" baseline="0" dirty="0" smtClean="0"/>
              <a:t>This entry should be posted to </a:t>
            </a:r>
            <a:r>
              <a:rPr lang="en-US" sz="1400" b="1" baseline="0" dirty="0" smtClean="0"/>
              <a:t>the government-wide reporting fund</a:t>
            </a:r>
            <a:r>
              <a:rPr lang="en-US" sz="1400" baseline="0" dirty="0" smtClean="0"/>
              <a:t>.</a:t>
            </a:r>
          </a:p>
          <a:p>
            <a:endParaRPr lang="en-US" sz="1400" baseline="0" dirty="0" smtClean="0"/>
          </a:p>
          <a:p>
            <a:r>
              <a:rPr lang="en-US" sz="1400" baseline="0" dirty="0" smtClean="0"/>
              <a:t>So, how did everyone do? Did you get them all right?</a:t>
            </a:r>
          </a:p>
          <a:p>
            <a:endParaRPr lang="en-US" sz="1400" baseline="0" dirty="0" smtClean="0"/>
          </a:p>
          <a:p>
            <a:r>
              <a:rPr lang="en-US" sz="1400" baseline="0" dirty="0" smtClean="0"/>
              <a:t>Any questions?</a:t>
            </a:r>
          </a:p>
          <a:p>
            <a:endParaRPr lang="en-US" sz="1400" baseline="0" dirty="0" smtClean="0"/>
          </a:p>
          <a:p>
            <a:r>
              <a:rPr lang="en-US" sz="1400" baseline="0" dirty="0" smtClean="0"/>
              <a:t>Now, Sangit will talk about refunding a debt issue.</a:t>
            </a:r>
          </a:p>
        </p:txBody>
      </p:sp>
      <p:sp>
        <p:nvSpPr>
          <p:cNvPr id="4" name="Slide Number Placeholder 3"/>
          <p:cNvSpPr>
            <a:spLocks noGrp="1"/>
          </p:cNvSpPr>
          <p:nvPr>
            <p:ph type="sldNum" sz="quarter" idx="10"/>
          </p:nvPr>
        </p:nvSpPr>
        <p:spPr/>
        <p:txBody>
          <a:bodyPr/>
          <a:lstStyle/>
          <a:p>
            <a:fld id="{829F6E0F-470C-45DC-BFD8-B082C241CAFB}" type="slidenum">
              <a:rPr lang="en-US" smtClean="0"/>
              <a:pPr/>
              <a:t>68</a:t>
            </a:fld>
            <a:endParaRPr lang="en-US" dirty="0"/>
          </a:p>
        </p:txBody>
      </p:sp>
    </p:spTree>
    <p:extLst>
      <p:ext uri="{BB962C8B-B14F-4D97-AF65-F5344CB8AC3E}">
        <p14:creationId xmlns:p14="http://schemas.microsoft.com/office/powerpoint/2010/main" val="13887418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Why do we refund debt and what is a refunding? </a:t>
            </a:r>
          </a:p>
          <a:p>
            <a:pPr marL="285750" indent="-285750">
              <a:buFont typeface="Arial" panose="020B0604020202020204" pitchFamily="34" charset="0"/>
              <a:buChar char="•"/>
            </a:pPr>
            <a:r>
              <a:rPr lang="en-US" sz="1400" dirty="0" smtClean="0"/>
              <a:t>A refunding is when we issue new debt to payoff</a:t>
            </a:r>
            <a:r>
              <a:rPr lang="en-US" sz="1400" baseline="0" dirty="0" smtClean="0"/>
              <a:t> old debt. Typically we do this to get a better interest rate, much like you and I do when we refinance the mortgage on our homes. However, the State may also enter into a refunding to get out from under restrictive covenants.</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69</a:t>
            </a:fld>
            <a:endParaRPr lang="en-US" dirty="0"/>
          </a:p>
        </p:txBody>
      </p:sp>
    </p:spTree>
    <p:extLst>
      <p:ext uri="{BB962C8B-B14F-4D97-AF65-F5344CB8AC3E}">
        <p14:creationId xmlns:p14="http://schemas.microsoft.com/office/powerpoint/2010/main" val="3180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231775"/>
            <a:ext cx="3411537" cy="2557463"/>
          </a:xfrm>
        </p:spPr>
      </p:sp>
      <p:sp>
        <p:nvSpPr>
          <p:cNvPr id="3" name="Notes Placeholder 2"/>
          <p:cNvSpPr>
            <a:spLocks noGrp="1"/>
          </p:cNvSpPr>
          <p:nvPr>
            <p:ph type="body" idx="1"/>
          </p:nvPr>
        </p:nvSpPr>
        <p:spPr>
          <a:xfrm>
            <a:off x="701040" y="2943860"/>
            <a:ext cx="5732949" cy="6033273"/>
          </a:xfrm>
        </p:spPr>
        <p:txBody>
          <a:bodyPr/>
          <a:lstStyle/>
          <a:p>
            <a:r>
              <a:rPr lang="en-US" sz="1300" dirty="0"/>
              <a:t>The biggest single item that is funded with outstanding GO bonds is the pension liability.</a:t>
            </a:r>
          </a:p>
          <a:p>
            <a:r>
              <a:rPr lang="en-US" sz="1300" dirty="0"/>
              <a:t>GO bonds are also used to fund capital </a:t>
            </a:r>
            <a:r>
              <a:rPr lang="en-US" sz="1300" dirty="0" smtClean="0"/>
              <a:t>projects:</a:t>
            </a:r>
            <a:endParaRPr lang="en-US" sz="1300" dirty="0"/>
          </a:p>
          <a:p>
            <a:pPr lvl="1"/>
            <a:r>
              <a:rPr lang="en-US" sz="1300" dirty="0" smtClean="0"/>
              <a:t>At</a:t>
            </a:r>
            <a:r>
              <a:rPr lang="en-US" sz="1300" baseline="0" dirty="0" smtClean="0"/>
              <a:t> </a:t>
            </a:r>
            <a:r>
              <a:rPr lang="en-US" sz="1300" dirty="0" smtClean="0"/>
              <a:t>OHSU</a:t>
            </a:r>
            <a:r>
              <a:rPr lang="en-US" sz="1300" dirty="0"/>
              <a:t>, </a:t>
            </a:r>
            <a:r>
              <a:rPr lang="en-US" sz="1300" dirty="0" smtClean="0"/>
              <a:t>the </a:t>
            </a:r>
            <a:r>
              <a:rPr lang="en-US" sz="1300" dirty="0"/>
              <a:t>state Universities and community </a:t>
            </a:r>
            <a:r>
              <a:rPr lang="en-US" sz="1300" dirty="0" smtClean="0"/>
              <a:t>colleges; </a:t>
            </a:r>
            <a:endParaRPr lang="en-US" sz="1300" dirty="0"/>
          </a:p>
          <a:p>
            <a:pPr lvl="1"/>
            <a:r>
              <a:rPr lang="en-US" sz="1300" dirty="0"/>
              <a:t>to build correctional facilities to house both adult &amp; youth </a:t>
            </a:r>
            <a:r>
              <a:rPr lang="en-US" sz="1300" dirty="0" smtClean="0"/>
              <a:t>offenders, the Veterans’ Home in Lebanon, and the Public Safety Training Academy;</a:t>
            </a:r>
            <a:endParaRPr lang="en-US" sz="1300" dirty="0"/>
          </a:p>
          <a:p>
            <a:pPr lvl="1"/>
            <a:r>
              <a:rPr lang="en-US" sz="1300" dirty="0"/>
              <a:t>to replace the state </a:t>
            </a:r>
            <a:r>
              <a:rPr lang="en-US" sz="1300" dirty="0" smtClean="0"/>
              <a:t>hospital; </a:t>
            </a:r>
            <a:endParaRPr lang="en-US" sz="1300" dirty="0"/>
          </a:p>
          <a:p>
            <a:pPr lvl="1"/>
            <a:r>
              <a:rPr lang="en-US" sz="1300" dirty="0" smtClean="0"/>
              <a:t>To upgrade</a:t>
            </a:r>
            <a:r>
              <a:rPr lang="en-US" sz="1300" baseline="0" dirty="0" smtClean="0"/>
              <a:t> the </a:t>
            </a:r>
            <a:r>
              <a:rPr lang="en-US" sz="1300" dirty="0" smtClean="0"/>
              <a:t>capital </a:t>
            </a:r>
            <a:r>
              <a:rPr lang="en-US" sz="1300" dirty="0"/>
              <a:t>building </a:t>
            </a:r>
            <a:r>
              <a:rPr lang="en-US" sz="1300" dirty="0" smtClean="0"/>
              <a:t>and renovate the Transportation</a:t>
            </a:r>
            <a:r>
              <a:rPr lang="en-US" sz="1300" baseline="0" dirty="0" smtClean="0"/>
              <a:t> building;</a:t>
            </a:r>
            <a:r>
              <a:rPr lang="en-US" sz="1300" dirty="0" smtClean="0"/>
              <a:t> </a:t>
            </a:r>
            <a:endParaRPr lang="en-US" sz="1300" dirty="0"/>
          </a:p>
          <a:p>
            <a:pPr lvl="1"/>
            <a:r>
              <a:rPr lang="en-US" sz="1300" dirty="0" smtClean="0"/>
              <a:t>as </a:t>
            </a:r>
            <a:r>
              <a:rPr lang="en-US" sz="1300" dirty="0"/>
              <a:t>well as numerous other projects and deferred maintenance. </a:t>
            </a:r>
            <a:endParaRPr lang="en-US" sz="1300" dirty="0" smtClean="0"/>
          </a:p>
          <a:p>
            <a:pPr lvl="1"/>
            <a:endParaRPr lang="en-US" sz="1300" dirty="0"/>
          </a:p>
          <a:p>
            <a:r>
              <a:rPr lang="en-US" sz="1300" dirty="0"/>
              <a:t>Around the state GO bonds fund the construction of military facilities, courthouse improvements, and the replacement of aging public safety communications systems. </a:t>
            </a:r>
          </a:p>
          <a:p>
            <a:r>
              <a:rPr lang="en-US" sz="1300" dirty="0"/>
              <a:t>With the addition of some recent articles to the state constitution it is now possible for GO bonds to be issued to do seismic rehab work on public schools </a:t>
            </a:r>
            <a:r>
              <a:rPr lang="en-US" sz="1300" dirty="0" smtClean="0"/>
              <a:t>and </a:t>
            </a:r>
            <a:r>
              <a:rPr lang="en-US" sz="1300" dirty="0"/>
              <a:t>to provide matching funds to finance capital costs for school districts. </a:t>
            </a:r>
          </a:p>
          <a:p>
            <a:r>
              <a:rPr lang="en-US" sz="1300" dirty="0"/>
              <a:t>In business type activities, GO bonds provide the funds to create loan programs for Veterans’ Affairs, Housing and Energy.</a:t>
            </a:r>
          </a:p>
          <a:p>
            <a:endParaRPr lang="en-US" sz="13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a:t>
            </a:fld>
            <a:endParaRPr lang="en-US" dirty="0"/>
          </a:p>
        </p:txBody>
      </p:sp>
    </p:spTree>
    <p:extLst>
      <p:ext uri="{BB962C8B-B14F-4D97-AF65-F5344CB8AC3E}">
        <p14:creationId xmlns:p14="http://schemas.microsoft.com/office/powerpoint/2010/main" val="1915628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There are two</a:t>
            </a:r>
            <a:r>
              <a:rPr lang="en-US" sz="1400" baseline="0" dirty="0" smtClean="0"/>
              <a:t> types of debt refunding, current and advanced. </a:t>
            </a:r>
          </a:p>
          <a:p>
            <a:pPr marL="285750" indent="-285750">
              <a:buFont typeface="Arial" panose="020B0604020202020204" pitchFamily="34" charset="0"/>
              <a:buChar char="•"/>
            </a:pPr>
            <a:r>
              <a:rPr lang="en-US" sz="1400" baseline="0" dirty="0" smtClean="0"/>
              <a:t>With a current refunding proceeds from the new debt will be used to redeem the existing debt within 90 days of issuance.</a:t>
            </a:r>
          </a:p>
          <a:p>
            <a:pPr marL="285750" indent="-285750">
              <a:buFont typeface="Arial" panose="020B0604020202020204" pitchFamily="34" charset="0"/>
              <a:buChar char="•"/>
            </a:pPr>
            <a:r>
              <a:rPr lang="en-US" sz="1400" baseline="0" dirty="0" smtClean="0"/>
              <a:t> However, a current refunding may not be possible if the outstanding debt had a call protection clause when issued. In such case the State would enter into an advanced refunding. Advanced refunding transfers the proceeds to escrow where the funds are held until maturity or a call date. The old debt is then redeemed. </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70</a:t>
            </a:fld>
            <a:endParaRPr lang="en-US" dirty="0"/>
          </a:p>
        </p:txBody>
      </p:sp>
    </p:spTree>
    <p:extLst>
      <p:ext uri="{BB962C8B-B14F-4D97-AF65-F5344CB8AC3E}">
        <p14:creationId xmlns:p14="http://schemas.microsoft.com/office/powerpoint/2010/main" val="13296118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71</a:t>
            </a:fld>
            <a:endParaRPr lang="en-US" dirty="0"/>
          </a:p>
        </p:txBody>
      </p:sp>
    </p:spTree>
    <p:extLst>
      <p:ext uri="{BB962C8B-B14F-4D97-AF65-F5344CB8AC3E}">
        <p14:creationId xmlns:p14="http://schemas.microsoft.com/office/powerpoint/2010/main" val="12723655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72</a:t>
            </a:fld>
            <a:endParaRPr lang="en-US" dirty="0"/>
          </a:p>
        </p:txBody>
      </p:sp>
    </p:spTree>
    <p:extLst>
      <p:ext uri="{BB962C8B-B14F-4D97-AF65-F5344CB8AC3E}">
        <p14:creationId xmlns:p14="http://schemas.microsoft.com/office/powerpoint/2010/main" val="20133218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515938"/>
            <a:ext cx="2765425" cy="2074862"/>
          </a:xfrm>
        </p:spPr>
      </p:sp>
      <p:sp>
        <p:nvSpPr>
          <p:cNvPr id="3" name="Notes Placeholder 2"/>
          <p:cNvSpPr>
            <a:spLocks noGrp="1"/>
          </p:cNvSpPr>
          <p:nvPr>
            <p:ph type="body" idx="1"/>
          </p:nvPr>
        </p:nvSpPr>
        <p:spPr>
          <a:xfrm>
            <a:off x="457200" y="2895600"/>
            <a:ext cx="6096000" cy="5703570"/>
          </a:xfrm>
        </p:spPr>
        <p:txBody>
          <a:bodyPr>
            <a:normAutofit lnSpcReduction="10000"/>
          </a:bodyPr>
          <a:lstStyle/>
          <a:p>
            <a:pPr marL="285750" indent="-285750">
              <a:buFont typeface="Arial" panose="020B0604020202020204" pitchFamily="34" charset="0"/>
              <a:buChar char="•"/>
            </a:pPr>
            <a:r>
              <a:rPr lang="en-US" sz="1400" dirty="0" smtClean="0"/>
              <a:t>Recording the issuance of a refunding whether</a:t>
            </a:r>
            <a:r>
              <a:rPr lang="en-US" sz="1400" baseline="0" dirty="0" smtClean="0"/>
              <a:t> current or advanced</a:t>
            </a:r>
            <a:r>
              <a:rPr lang="en-US" sz="1400" dirty="0" smtClean="0"/>
              <a:t> is the</a:t>
            </a:r>
            <a:r>
              <a:rPr lang="en-US" sz="1400" baseline="0" dirty="0" smtClean="0"/>
              <a:t> same as new debt. </a:t>
            </a:r>
          </a:p>
          <a:p>
            <a:pPr marL="285750" indent="-285750">
              <a:buFont typeface="Arial" panose="020B0604020202020204" pitchFamily="34" charset="0"/>
              <a:buChar char="•"/>
            </a:pPr>
            <a:r>
              <a:rPr lang="en-US" sz="1400" baseline="0" dirty="0" smtClean="0"/>
              <a:t>You use the same t-codes in the governmental, proprietary, and fiduciary funds as used with new debt. The only difference is, instead of proceeds from the refunding going into a capital projects fund it will generally go into debt service fund, special revenue fund or wherever appropriated. So in other words, rather than using the proceeds for expenditures on projects you are extinguishing old debt.</a:t>
            </a:r>
          </a:p>
          <a:p>
            <a:endParaRPr lang="en-US" sz="1400" baseline="0" dirty="0" smtClean="0"/>
          </a:p>
          <a:p>
            <a:pPr marL="285750" indent="-285750">
              <a:buFont typeface="Arial" panose="020B0604020202020204" pitchFamily="34" charset="0"/>
              <a:buChar char="•"/>
            </a:pPr>
            <a:r>
              <a:rPr lang="en-US" sz="1400" baseline="0" dirty="0" smtClean="0"/>
              <a:t>Be careful with the comp object used for the face value of the refunding debt.  It is different than that used for bond or COP proceeds. Also, the comp object used for the refunded or old debt payment to escrow is different than that used for a debt payment for bonds or COPs . </a:t>
            </a:r>
          </a:p>
          <a:p>
            <a:pPr marL="285750" indent="-285750">
              <a:buFont typeface="Arial" panose="020B0604020202020204" pitchFamily="34" charset="0"/>
              <a:buChar char="•"/>
            </a:pPr>
            <a:r>
              <a:rPr lang="en-US" sz="1400" baseline="0" dirty="0" smtClean="0"/>
              <a:t>GAAP requires governmental funds to disclose refunding debt issuance and refunded debt payment to escrow separately on the </a:t>
            </a:r>
            <a:r>
              <a:rPr lang="en-US" sz="1400" i="1" baseline="0" dirty="0" smtClean="0"/>
              <a:t>Other Uses and Sources </a:t>
            </a:r>
            <a:r>
              <a:rPr lang="en-US" sz="1400" baseline="0" dirty="0" smtClean="0"/>
              <a:t>section of the operating statement. Therefore, in order for SARS to track these debt transactions specific comp objects were created for your use.</a:t>
            </a:r>
          </a:p>
          <a:p>
            <a:endParaRPr lang="en-US" sz="1400" baseline="0" dirty="0" smtClean="0"/>
          </a:p>
          <a:p>
            <a:r>
              <a:rPr lang="en-US" sz="1400" baseline="0" dirty="0" smtClean="0"/>
              <a:t>Proprietary funds also are required to disclose the refunded debt payment to escrow on the </a:t>
            </a:r>
            <a:r>
              <a:rPr lang="en-US" sz="1400" i="1" baseline="0" dirty="0" smtClean="0"/>
              <a:t>Noncash Financing Activities</a:t>
            </a:r>
            <a:r>
              <a:rPr lang="en-US" sz="1400" baseline="0" dirty="0" smtClean="0"/>
              <a:t> section of the cash flow statement.</a:t>
            </a:r>
          </a:p>
          <a:p>
            <a:endParaRPr lang="en-US" sz="1400" baseline="0" dirty="0" smtClean="0"/>
          </a:p>
          <a:p>
            <a:r>
              <a:rPr lang="en-US" sz="1400" baseline="0" dirty="0" smtClean="0"/>
              <a:t>All refunding debt must be disclosed separately in the notes to the financial statements.</a:t>
            </a:r>
          </a:p>
          <a:p>
            <a:endParaRPr lang="en-US"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73</a:t>
            </a:fld>
            <a:endParaRPr lang="en-US" dirty="0"/>
          </a:p>
        </p:txBody>
      </p:sp>
    </p:spTree>
    <p:extLst>
      <p:ext uri="{BB962C8B-B14F-4D97-AF65-F5344CB8AC3E}">
        <p14:creationId xmlns:p14="http://schemas.microsoft.com/office/powerpoint/2010/main" val="30284232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GAAP requires the use</a:t>
            </a:r>
            <a:r>
              <a:rPr lang="en-US" sz="1400" baseline="0" dirty="0" smtClean="0"/>
              <a:t> of the</a:t>
            </a:r>
            <a:r>
              <a:rPr lang="en-US" sz="1400" dirty="0" smtClean="0"/>
              <a:t> economic resource</a:t>
            </a:r>
            <a:r>
              <a:rPr lang="en-US" sz="1400" baseline="0" dirty="0" smtClean="0"/>
              <a:t> measurement focus i</a:t>
            </a:r>
            <a:r>
              <a:rPr lang="en-US" sz="1400" dirty="0" smtClean="0"/>
              <a:t>n the government-wide reporting</a:t>
            </a:r>
            <a:r>
              <a:rPr lang="en-US" sz="1400" baseline="0" dirty="0" smtClean="0"/>
              <a:t>, proprietary, and fiduciary funds financial statements so we eliminate the sources and uses (proceeds and costs) through the establishment of balance sheet accounts using GAAP offsets.</a:t>
            </a:r>
          </a:p>
          <a:p>
            <a:pPr marL="285750" indent="-285750">
              <a:buFont typeface="Arial" panose="020B0604020202020204" pitchFamily="34" charset="0"/>
              <a:buChar char="•"/>
            </a:pPr>
            <a:r>
              <a:rPr lang="en-US" sz="1400" baseline="0" dirty="0" smtClean="0"/>
              <a:t> As I mentioned before, the deferred gain/loss on debt refunding is reported only in the government-wide reporting,  proprietary, and fiduciary funds.</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74</a:t>
            </a:fld>
            <a:endParaRPr lang="en-US" dirty="0"/>
          </a:p>
        </p:txBody>
      </p:sp>
    </p:spTree>
    <p:extLst>
      <p:ext uri="{BB962C8B-B14F-4D97-AF65-F5344CB8AC3E}">
        <p14:creationId xmlns:p14="http://schemas.microsoft.com/office/powerpoint/2010/main" val="4056283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133600" cy="1600200"/>
          </a:xfrm>
        </p:spPr>
      </p:sp>
      <p:sp>
        <p:nvSpPr>
          <p:cNvPr id="3" name="Notes Placeholder 2"/>
          <p:cNvSpPr>
            <a:spLocks noGrp="1"/>
          </p:cNvSpPr>
          <p:nvPr>
            <p:ph type="body" idx="1"/>
          </p:nvPr>
        </p:nvSpPr>
        <p:spPr>
          <a:xfrm>
            <a:off x="228600" y="1981200"/>
            <a:ext cx="6477000" cy="6617970"/>
          </a:xfrm>
        </p:spPr>
        <p:txBody>
          <a:bodyPr>
            <a:normAutofit/>
          </a:bodyPr>
          <a:lstStyle/>
          <a:p>
            <a:pPr marL="171450" indent="-171450">
              <a:buFont typeface="Arial" panose="020B0604020202020204" pitchFamily="34" charset="0"/>
              <a:buChar char="•"/>
            </a:pPr>
            <a:r>
              <a:rPr lang="en-US" baseline="0" dirty="0" smtClean="0"/>
              <a:t>The refunding example we will be reviewing today comes from the issuance dated May 25, 2016.  (See page 11)</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particular series happens to be an a partial advanced refunding. (you can see it on page 11) This entire issuance is handled through DAS. </a:t>
            </a:r>
          </a:p>
          <a:p>
            <a:endParaRPr lang="en-US" baseline="0" dirty="0" smtClean="0"/>
          </a:p>
          <a:p>
            <a:r>
              <a:rPr lang="en-US" baseline="0" dirty="0" smtClean="0"/>
              <a:t>In Summary, what the state is doing here is:  issuing a new debt 2016 Series F GO Bond to payoff a portion of 2009 Series A COP outstanding on books.</a:t>
            </a:r>
          </a:p>
          <a:p>
            <a:endParaRPr lang="en-US" baseline="0" dirty="0" smtClean="0"/>
          </a:p>
          <a:p>
            <a:r>
              <a:rPr lang="en-US" baseline="0" dirty="0" smtClean="0"/>
              <a:t>Let’s go ahead and look at Correction’s Junction City. The example starts on page __12___ of your handout. The first document is the Sources and Uses. On this document we will find all the information necessary to book the cash transactions and record the new debt.  The second document is a Summary sheet on </a:t>
            </a:r>
            <a:r>
              <a:rPr lang="en-US" u="sng" baseline="0" dirty="0" smtClean="0"/>
              <a:t>page 13 </a:t>
            </a:r>
            <a:r>
              <a:rPr lang="en-US" baseline="0" dirty="0" smtClean="0"/>
              <a:t>showing how to calculate % refunded on partial refunding and also how to calculate deferred loss/gain.  This summary sheet has all the figures you need to make rest of your entries. Next is the Savings Summary on </a:t>
            </a:r>
            <a:r>
              <a:rPr lang="en-US" u="sng" baseline="0" dirty="0" smtClean="0"/>
              <a:t>page 14 </a:t>
            </a:r>
            <a:r>
              <a:rPr lang="en-US" baseline="0" dirty="0" smtClean="0"/>
              <a:t>that will provide us with the principal amount of the COP to be eliminated. Following is  the debt schedule of the COP prior to the refunding on page 15. The page 17 are t-accounts that can be useful in ensuring entries made are correctly.  (helpful but not required)</a:t>
            </a:r>
          </a:p>
          <a:p>
            <a:endParaRPr lang="en-US" baseline="0" dirty="0" smtClean="0"/>
          </a:p>
          <a:p>
            <a:r>
              <a:rPr lang="en-US" baseline="0" dirty="0" smtClean="0"/>
              <a:t>Lets look at the summary sheet on page 12</a:t>
            </a:r>
          </a:p>
          <a:p>
            <a:endParaRPr lang="en-US" baseline="0" dirty="0" smtClean="0"/>
          </a:p>
          <a:p>
            <a:r>
              <a:rPr lang="en-US" baseline="0" dirty="0" smtClean="0"/>
              <a:t>The face value of the refunding or new debt (Bonds Payable) is $347 thousand  </a:t>
            </a:r>
          </a:p>
          <a:p>
            <a:endParaRPr lang="en-US" baseline="0" dirty="0" smtClean="0"/>
          </a:p>
          <a:p>
            <a:r>
              <a:rPr lang="en-US" baseline="0" dirty="0" smtClean="0"/>
              <a:t>After premiums and issuance costs the actual amount remitted to escrow is under $397 thousand. </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75</a:t>
            </a:fld>
            <a:endParaRPr lang="en-US" dirty="0"/>
          </a:p>
        </p:txBody>
      </p:sp>
    </p:spTree>
    <p:extLst>
      <p:ext uri="{BB962C8B-B14F-4D97-AF65-F5344CB8AC3E}">
        <p14:creationId xmlns:p14="http://schemas.microsoft.com/office/powerpoint/2010/main" val="22344471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515938"/>
            <a:ext cx="3375025" cy="2532062"/>
          </a:xfrm>
        </p:spPr>
      </p:sp>
      <p:sp>
        <p:nvSpPr>
          <p:cNvPr id="3" name="Notes Placeholder 2"/>
          <p:cNvSpPr>
            <a:spLocks noGrp="1"/>
          </p:cNvSpPr>
          <p:nvPr>
            <p:ph type="body" idx="1"/>
          </p:nvPr>
        </p:nvSpPr>
        <p:spPr>
          <a:xfrm>
            <a:off x="701040" y="3200400"/>
            <a:ext cx="5852160" cy="5715000"/>
          </a:xfrm>
        </p:spPr>
        <p:txBody>
          <a:bodyPr>
            <a:normAutofit/>
          </a:bodyPr>
          <a:lstStyle/>
          <a:p>
            <a:r>
              <a:rPr lang="en-US" sz="1400" baseline="0" dirty="0" smtClean="0"/>
              <a:t>Before we get into the transactions, I would like to provide you with a quick checklist</a:t>
            </a:r>
            <a:r>
              <a:rPr lang="en-US" sz="1400" dirty="0" smtClean="0"/>
              <a:t> you can use</a:t>
            </a:r>
            <a:r>
              <a:rPr lang="en-US" sz="1400" baseline="0" dirty="0" smtClean="0"/>
              <a:t> when recording a debt refunding. I hope you find it very useful. </a:t>
            </a:r>
          </a:p>
          <a:p>
            <a:endParaRPr lang="en-US" sz="1400" baseline="0" dirty="0" smtClean="0"/>
          </a:p>
          <a:p>
            <a:r>
              <a:rPr lang="en-US" sz="1400" baseline="0" dirty="0" smtClean="0"/>
              <a:t>Using the checklist the first thing you should do is review the documents received from DAS.   You should have Interagency agreement, Sources and Uses Statement, Savings Summary and Revised debt service schedules.</a:t>
            </a:r>
          </a:p>
          <a:p>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smtClean="0"/>
              <a:t>Next, review your appropriations and where they are reported. You may find that you may need to set up more than one D23 fund. For our example we are reporting at the GAAP fund level, using Debt Service Funds and the Government-wide reporting fund.</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76</a:t>
            </a:fld>
            <a:endParaRPr lang="en-US" dirty="0"/>
          </a:p>
        </p:txBody>
      </p:sp>
    </p:spTree>
    <p:extLst>
      <p:ext uri="{BB962C8B-B14F-4D97-AF65-F5344CB8AC3E}">
        <p14:creationId xmlns:p14="http://schemas.microsoft.com/office/powerpoint/2010/main" val="3827869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5788" y="515938"/>
            <a:ext cx="3070225" cy="2303462"/>
          </a:xfrm>
        </p:spPr>
      </p:sp>
      <p:sp>
        <p:nvSpPr>
          <p:cNvPr id="3" name="Notes Placeholder 2"/>
          <p:cNvSpPr>
            <a:spLocks noGrp="1"/>
          </p:cNvSpPr>
          <p:nvPr>
            <p:ph type="body" idx="1"/>
          </p:nvPr>
        </p:nvSpPr>
        <p:spPr>
          <a:xfrm>
            <a:off x="701040" y="2895600"/>
            <a:ext cx="5928360" cy="5943600"/>
          </a:xfrm>
        </p:spPr>
        <p:txBody>
          <a:bodyPr>
            <a:normAutofit/>
          </a:bodyPr>
          <a:lstStyle/>
          <a:p>
            <a:r>
              <a:rPr lang="en-US" sz="1400" dirty="0" smtClean="0"/>
              <a:t>In order</a:t>
            </a:r>
            <a:r>
              <a:rPr lang="en-US" sz="1400" baseline="0" dirty="0" smtClean="0"/>
              <a:t> to ensure your debt related GL balances are correct, it’s a good idea to reconcile them before you make any refunding debt related entries. Compare your GL balances on the 89 screen to last years balances on the DAFR6620 repository report. If there are differences, investigate them. </a:t>
            </a:r>
          </a:p>
          <a:p>
            <a:endParaRPr lang="en-US" sz="1400" baseline="0" dirty="0" smtClean="0"/>
          </a:p>
          <a:p>
            <a:pPr algn="l"/>
            <a:r>
              <a:rPr lang="en-US" sz="1400" baseline="0" dirty="0" smtClean="0"/>
              <a:t>Once you have reconciled the GL accounts, using an amortization schedule calculate amortization of the accounts related to old debt from July 1 to the settlement date. The account you need to amortize is the original issuance premium or discount.  Then, record the amortization on the books. </a:t>
            </a:r>
          </a:p>
          <a:p>
            <a:endParaRPr lang="en-US" sz="1400" baseline="0" dirty="0" smtClean="0"/>
          </a:p>
          <a:p>
            <a:r>
              <a:rPr lang="en-US" sz="1400" baseline="0" dirty="0" smtClean="0"/>
              <a:t>Verify the balances in the amortized GL accounts and make sure they are what you calculated them to be.</a:t>
            </a:r>
          </a:p>
          <a:p>
            <a:endParaRPr lang="en-US" sz="1400" baseline="0" dirty="0" smtClean="0"/>
          </a:p>
          <a:p>
            <a:r>
              <a:rPr lang="en-US" sz="1400" baseline="0" dirty="0" smtClean="0"/>
              <a:t>Next,  since this is a partial refunding you need to calculate the amount of each amortized GL account related to the debt that  should be removed from the books. Look at page 13.</a:t>
            </a:r>
          </a:p>
          <a:p>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77</a:t>
            </a:fld>
            <a:endParaRPr lang="en-US" dirty="0"/>
          </a:p>
        </p:txBody>
      </p:sp>
    </p:spTree>
    <p:extLst>
      <p:ext uri="{BB962C8B-B14F-4D97-AF65-F5344CB8AC3E}">
        <p14:creationId xmlns:p14="http://schemas.microsoft.com/office/powerpoint/2010/main" val="14181234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 find preparing T-accounts</a:t>
            </a:r>
            <a:r>
              <a:rPr lang="en-US" sz="1400" baseline="0" dirty="0" smtClean="0"/>
              <a:t> very helpful and when I used to make entries while at DHS, I always used to balance my entries in T-accounts before posting anything in R*stars. I think p</a:t>
            </a:r>
            <a:r>
              <a:rPr lang="en-US" sz="1400" dirty="0" smtClean="0"/>
              <a:t>reparing</a:t>
            </a:r>
            <a:r>
              <a:rPr lang="en-US" sz="1400" baseline="0" dirty="0" smtClean="0"/>
              <a:t> T-accounts with all the debt transactions before you actually enter your batches may save you a headache later.  </a:t>
            </a:r>
          </a:p>
          <a:p>
            <a:endParaRPr lang="en-US" sz="1400" baseline="0" dirty="0" smtClean="0"/>
          </a:p>
          <a:p>
            <a:r>
              <a:rPr lang="en-US" sz="1400" baseline="0" dirty="0" smtClean="0"/>
              <a:t>If everything looks correct, go ahead and draft your batches for cash transactions, removal of old debt, recording the refunding debt and the deferred gain or loss on refunded debt.</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78</a:t>
            </a:fld>
            <a:endParaRPr lang="en-US" dirty="0"/>
          </a:p>
        </p:txBody>
      </p:sp>
    </p:spTree>
    <p:extLst>
      <p:ext uri="{BB962C8B-B14F-4D97-AF65-F5344CB8AC3E}">
        <p14:creationId xmlns:p14="http://schemas.microsoft.com/office/powerpoint/2010/main" val="15530397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2588" y="515938"/>
            <a:ext cx="3476625" cy="2608262"/>
          </a:xfrm>
        </p:spPr>
      </p:sp>
      <p:sp>
        <p:nvSpPr>
          <p:cNvPr id="3" name="Notes Placeholder 2"/>
          <p:cNvSpPr>
            <a:spLocks noGrp="1"/>
          </p:cNvSpPr>
          <p:nvPr>
            <p:ph type="body" idx="1"/>
          </p:nvPr>
        </p:nvSpPr>
        <p:spPr>
          <a:xfrm>
            <a:off x="701040" y="3276600"/>
            <a:ext cx="5699760" cy="5322570"/>
          </a:xfrm>
        </p:spPr>
        <p:txBody>
          <a:bodyPr>
            <a:normAutofit/>
          </a:bodyPr>
          <a:lstStyle/>
          <a:p>
            <a:r>
              <a:rPr lang="en-US" sz="1400" dirty="0" smtClean="0"/>
              <a:t>Lets assume that we have already calculated the amortization</a:t>
            </a:r>
            <a:r>
              <a:rPr lang="en-US" sz="1400" baseline="0" dirty="0" smtClean="0"/>
              <a:t> up to the settlement date, booked it and also verified our GL accounts. From page 13, we calculated the percentage of debt refunded was 26% for Junction City.</a:t>
            </a:r>
          </a:p>
          <a:p>
            <a:endParaRPr lang="en-US" sz="1400" baseline="0" dirty="0" smtClean="0"/>
          </a:p>
          <a:p>
            <a:r>
              <a:rPr lang="en-US" sz="1400" baseline="0" dirty="0" smtClean="0"/>
              <a:t>Now l</a:t>
            </a:r>
            <a:r>
              <a:rPr lang="en-US" sz="1400" dirty="0" smtClean="0"/>
              <a:t>et’s get</a:t>
            </a:r>
            <a:r>
              <a:rPr lang="en-US" sz="1400" baseline="0" dirty="0" smtClean="0"/>
              <a:t> started with the cash transactions.</a:t>
            </a:r>
            <a:r>
              <a:rPr lang="en-US" sz="1400" dirty="0" smtClean="0"/>
              <a:t> </a:t>
            </a:r>
          </a:p>
          <a:p>
            <a:endParaRPr lang="en-US" sz="1400" baseline="0" dirty="0" smtClean="0"/>
          </a:p>
          <a:p>
            <a:r>
              <a:rPr lang="en-US" sz="1400" dirty="0" smtClean="0"/>
              <a:t>You might want to refer to your </a:t>
            </a:r>
            <a:r>
              <a:rPr lang="en-US" sz="1400" baseline="0" dirty="0" smtClean="0"/>
              <a:t>handouts as we work through this problem.  </a:t>
            </a:r>
          </a:p>
          <a:p>
            <a:endParaRPr lang="en-US" sz="1400" baseline="0" dirty="0" smtClean="0"/>
          </a:p>
          <a:p>
            <a:r>
              <a:rPr lang="en-US" sz="1400" baseline="0" dirty="0" smtClean="0"/>
              <a:t>T</a:t>
            </a:r>
            <a:r>
              <a:rPr lang="en-US" sz="1400" dirty="0" smtClean="0"/>
              <a:t>o record the amount of the refunding</a:t>
            </a:r>
            <a:r>
              <a:rPr lang="en-US" sz="1400" baseline="0" dirty="0" smtClean="0"/>
              <a:t> debt, we use t-code 567.  So we debit for the  face value of the bond $347 thousand (page 12) and credit Revenue Control – Cash using comp object 1505, Proceeds from Refunding Bond/COP Debt.  </a:t>
            </a:r>
          </a:p>
          <a:p>
            <a:endParaRPr lang="en-US" sz="1400" baseline="0" dirty="0" smtClean="0"/>
          </a:p>
          <a:p>
            <a:r>
              <a:rPr lang="en-US" sz="1400" baseline="0" dirty="0" smtClean="0"/>
              <a:t>In this example we will record this in Debt Service Fund.</a:t>
            </a:r>
          </a:p>
          <a:p>
            <a:endParaRPr lang="en-US" sz="1400" baseline="0" dirty="0" smtClean="0"/>
          </a:p>
          <a:p>
            <a:r>
              <a:rPr lang="en-US" sz="1400" baseline="0" dirty="0" smtClean="0"/>
              <a:t>The same t-code would be used for a proprietary and fiduciary fund.  </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79</a:t>
            </a:fld>
            <a:endParaRPr lang="en-US" dirty="0"/>
          </a:p>
        </p:txBody>
      </p:sp>
    </p:spTree>
    <p:extLst>
      <p:ext uri="{BB962C8B-B14F-4D97-AF65-F5344CB8AC3E}">
        <p14:creationId xmlns:p14="http://schemas.microsoft.com/office/powerpoint/2010/main" val="148342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Revenue bonds are obligations where repayment will be supported by specific revenue sources other than property taxes. </a:t>
            </a:r>
            <a:endParaRPr lang="en-US" sz="1800" dirty="0" smtClean="0"/>
          </a:p>
          <a:p>
            <a:endParaRPr lang="en-US" sz="1800" dirty="0" smtClean="0"/>
          </a:p>
          <a:p>
            <a:r>
              <a:rPr lang="en-US" sz="1800" dirty="0" smtClean="0"/>
              <a:t>These</a:t>
            </a:r>
            <a:r>
              <a:rPr lang="en-US" sz="1800" baseline="0" dirty="0" smtClean="0"/>
              <a:t> bonds are authorized by ORS, secured by pledge of revenues derived from the operation of the program funded by bond issuance, and includes both governmental and business type activities.</a:t>
            </a:r>
            <a:endParaRPr lang="en-US" sz="18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a:t>
            </a:fld>
            <a:endParaRPr lang="en-US" dirty="0"/>
          </a:p>
        </p:txBody>
      </p:sp>
    </p:spTree>
    <p:extLst>
      <p:ext uri="{BB962C8B-B14F-4D97-AF65-F5344CB8AC3E}">
        <p14:creationId xmlns:p14="http://schemas.microsoft.com/office/powerpoint/2010/main" val="16768755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a:t>
            </a:r>
            <a:r>
              <a:rPr lang="en-US" sz="1400" baseline="0" dirty="0" smtClean="0"/>
              <a:t> original issue premium and costs associated with the bond should be recorded in the debt service fund as well. </a:t>
            </a:r>
          </a:p>
          <a:p>
            <a:endParaRPr lang="en-US" sz="1400" baseline="0" dirty="0" smtClean="0"/>
          </a:p>
          <a:p>
            <a:r>
              <a:rPr lang="en-US" sz="1400" baseline="0" dirty="0" smtClean="0"/>
              <a:t>To record the premium again use t-code 567 debiting Cash in Bank and crediting comp object 1510 Premium on Bonds for $51 thousand. (page 12)</a:t>
            </a:r>
          </a:p>
          <a:p>
            <a:endParaRPr lang="en-US" sz="1400" baseline="0" dirty="0" smtClean="0"/>
          </a:p>
          <a:p>
            <a:r>
              <a:rPr lang="en-US" sz="1400" baseline="0" dirty="0" smtClean="0"/>
              <a:t>Underwriters discount and COI costs are recorded using t-code 568. Debiting comp object 4050  and crediting GL 0077. The underwriter’s discount is reported on the Source and Use Statement total $970.29. ( you can find this under Cost of Issuance Summary in page 12).  Cost of issuance is $254.87.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80</a:t>
            </a:fld>
            <a:endParaRPr lang="en-US" dirty="0"/>
          </a:p>
        </p:txBody>
      </p:sp>
    </p:spTree>
    <p:extLst>
      <p:ext uri="{BB962C8B-B14F-4D97-AF65-F5344CB8AC3E}">
        <p14:creationId xmlns:p14="http://schemas.microsoft.com/office/powerpoint/2010/main" val="32033219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Finally,</a:t>
            </a:r>
            <a:r>
              <a:rPr lang="en-US" sz="1400" baseline="0" dirty="0" smtClean="0"/>
              <a:t> you want to record the payment for the refunded debt to escrow using t-code 568 debiting comp object 7050 Refunded Payment to Escrow and crediting the Cash in Bank for $397 thousand in the debt service GAAP fund.  This amount can be found on the Source and Uses Statement titled “Escrow Account Funds”. (on page 12)</a:t>
            </a:r>
          </a:p>
          <a:p>
            <a:endParaRPr lang="en-US" sz="1400" baseline="0" dirty="0" smtClean="0"/>
          </a:p>
          <a:p>
            <a:r>
              <a:rPr lang="en-US" sz="1400" baseline="0" dirty="0" smtClean="0"/>
              <a:t>Now that we have completed our cash transactions we can move on to eliminating the refunded COP. Finally, we will establish our new debt related to bond and record the deferred gain or loss on the refunded debt.</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81</a:t>
            </a:fld>
            <a:endParaRPr lang="en-US" dirty="0"/>
          </a:p>
        </p:txBody>
      </p:sp>
    </p:spTree>
    <p:extLst>
      <p:ext uri="{BB962C8B-B14F-4D97-AF65-F5344CB8AC3E}">
        <p14:creationId xmlns:p14="http://schemas.microsoft.com/office/powerpoint/2010/main" val="31993592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515938"/>
            <a:ext cx="2663825" cy="1998662"/>
          </a:xfrm>
        </p:spPr>
      </p:sp>
      <p:sp>
        <p:nvSpPr>
          <p:cNvPr id="3" name="Notes Placeholder 2"/>
          <p:cNvSpPr>
            <a:spLocks noGrp="1"/>
          </p:cNvSpPr>
          <p:nvPr>
            <p:ph type="body" idx="1"/>
          </p:nvPr>
        </p:nvSpPr>
        <p:spPr>
          <a:xfrm>
            <a:off x="533400" y="2819400"/>
            <a:ext cx="6019800" cy="5779770"/>
          </a:xfrm>
        </p:spPr>
        <p:txBody>
          <a:bodyPr>
            <a:normAutofit/>
          </a:bodyPr>
          <a:lstStyle/>
          <a:p>
            <a:r>
              <a:rPr lang="en-US" sz="1400" dirty="0" smtClean="0"/>
              <a:t>Let’s look</a:t>
            </a:r>
            <a:r>
              <a:rPr lang="en-US" sz="1400" baseline="0" dirty="0" smtClean="0"/>
              <a:t> at page 13 again.  You can find all the information here but you can also </a:t>
            </a:r>
            <a:r>
              <a:rPr lang="en-US" sz="1400" dirty="0" smtClean="0"/>
              <a:t>refer to your Savings Summary,</a:t>
            </a:r>
            <a:r>
              <a:rPr lang="en-US" sz="1400" baseline="0" dirty="0" smtClean="0"/>
              <a:t> debt schedules and your amortization schedules to find these information. </a:t>
            </a:r>
          </a:p>
          <a:p>
            <a:endParaRPr lang="en-US" sz="1400" baseline="0" dirty="0" smtClean="0"/>
          </a:p>
          <a:p>
            <a:endParaRPr lang="en-US" sz="1400" baseline="0" dirty="0" smtClean="0"/>
          </a:p>
          <a:p>
            <a:r>
              <a:rPr lang="en-US" sz="1400" baseline="0" dirty="0" smtClean="0"/>
              <a:t>To take the COPs payable of $355 thousand off the books we will use T-code 528. You’re going to debit the COPs payable and credit the GAAP Expenditure Offset using comp object 7050 Refunded Debt Payment to Escrow.</a:t>
            </a:r>
          </a:p>
          <a:p>
            <a:endParaRPr lang="en-US" sz="1400" baseline="0" dirty="0" smtClean="0"/>
          </a:p>
          <a:p>
            <a:r>
              <a:rPr lang="en-US" sz="1400" baseline="0" dirty="0" smtClean="0"/>
              <a:t>Make sure to use comp object 7050.</a:t>
            </a:r>
          </a:p>
          <a:p>
            <a:endParaRPr lang="en-US" sz="1400" baseline="0" dirty="0" smtClean="0"/>
          </a:p>
          <a:p>
            <a:r>
              <a:rPr lang="en-US" sz="1400" baseline="0" dirty="0" smtClean="0"/>
              <a:t>The next item to remove is the premium on the COPs. Looking at the page 13, we will remove $42 thousand. To accomplish this we use t-code 514 debiting the premium and crediting  comp object 7050.</a:t>
            </a:r>
          </a:p>
          <a:p>
            <a:endParaRPr lang="en-US" sz="14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smtClean="0"/>
              <a:t>All transactions to eliminate the debt and related accounts will be recorded in the government-wide reporting fund.</a:t>
            </a:r>
          </a:p>
          <a:p>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82</a:t>
            </a:fld>
            <a:endParaRPr lang="en-US" dirty="0"/>
          </a:p>
        </p:txBody>
      </p:sp>
    </p:spTree>
    <p:extLst>
      <p:ext uri="{BB962C8B-B14F-4D97-AF65-F5344CB8AC3E}">
        <p14:creationId xmlns:p14="http://schemas.microsoft.com/office/powerpoint/2010/main" val="983274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smtClean="0"/>
              <a:t>Now we have eliminated a partial amount of the refunded debt and its related accounts. </a:t>
            </a:r>
          </a:p>
          <a:p>
            <a:endParaRPr lang="en-US" sz="1400" dirty="0" smtClean="0"/>
          </a:p>
          <a:p>
            <a:r>
              <a:rPr lang="en-US" sz="1400" dirty="0" smtClean="0"/>
              <a:t>The next step</a:t>
            </a:r>
            <a:r>
              <a:rPr lang="en-US" sz="1400" baseline="0" dirty="0" smtClean="0"/>
              <a:t> is record the new debt or refunding debt in the government-wide reporting fund.  We will record the Bond Payable using T-code 504 debiting comp object 1505 Proceeds on Refunding Bonds for $347 thousand and crediting GL 1714.</a:t>
            </a:r>
          </a:p>
          <a:p>
            <a:endParaRPr lang="en-US" sz="1400" baseline="0" dirty="0" smtClean="0"/>
          </a:p>
          <a:p>
            <a:r>
              <a:rPr lang="en-US" sz="1400" baseline="0" dirty="0" smtClean="0"/>
              <a:t>The Original Issue Premium on the bond will also be recorded using T-code 504. This time we debit comp object 1510 for $51 thousand and credit the liability contra account GL 1713.</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83</a:t>
            </a:fld>
            <a:endParaRPr lang="en-US" dirty="0"/>
          </a:p>
        </p:txBody>
      </p:sp>
    </p:spTree>
    <p:extLst>
      <p:ext uri="{BB962C8B-B14F-4D97-AF65-F5344CB8AC3E}">
        <p14:creationId xmlns:p14="http://schemas.microsoft.com/office/powerpoint/2010/main" val="40002673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Finally, the last step is to calculate</a:t>
            </a:r>
            <a:r>
              <a:rPr lang="en-US" sz="1400" baseline="0" dirty="0" smtClean="0"/>
              <a:t> the Deferred Gain or Loss on Refunding. </a:t>
            </a:r>
          </a:p>
          <a:p>
            <a:endParaRPr lang="en-US" sz="1400" baseline="0" dirty="0" smtClean="0"/>
          </a:p>
          <a:p>
            <a:r>
              <a:rPr lang="en-US" sz="1400" baseline="0" dirty="0" smtClean="0"/>
              <a:t>Turn to page 13, in your examples handout.</a:t>
            </a:r>
          </a:p>
          <a:p>
            <a:endParaRPr lang="en-US" sz="1400" baseline="0" dirty="0" smtClean="0"/>
          </a:p>
          <a:p>
            <a:r>
              <a:rPr lang="en-US" sz="1400" baseline="0" dirty="0" smtClean="0"/>
              <a:t>First we start with the principal or face value of the refunded debt, $355 thousand. Then add the unamortized premium, $42 thousand. Remember, % refunded is 26%. You will have to subtract prepaid insurance if any. The result is the net carrying value of $397 thousand. </a:t>
            </a:r>
          </a:p>
          <a:p>
            <a:endParaRPr lang="en-US" sz="1400" baseline="0" dirty="0" smtClean="0"/>
          </a:p>
          <a:p>
            <a:r>
              <a:rPr lang="en-US" sz="1400" baseline="0" dirty="0" smtClean="0"/>
              <a:t>We then subtract the net carrying value from the payment to escrow of $397 thousand. Because we are paying $254.84 more to Escrow than the net carrying value of COP refunded, we have a Deferred Loss on Refunding. </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84</a:t>
            </a:fld>
            <a:endParaRPr lang="en-US" dirty="0"/>
          </a:p>
        </p:txBody>
      </p:sp>
    </p:spTree>
    <p:extLst>
      <p:ext uri="{BB962C8B-B14F-4D97-AF65-F5344CB8AC3E}">
        <p14:creationId xmlns:p14="http://schemas.microsoft.com/office/powerpoint/2010/main" val="20044906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To</a:t>
            </a:r>
            <a:r>
              <a:rPr lang="en-US" sz="1400" baseline="0" dirty="0" smtClean="0"/>
              <a:t> record our deferred loss use T-code 514 in the government-wide reporting fund. Debit GL 1000 for $254.84 and credit comp object 7050. </a:t>
            </a:r>
          </a:p>
          <a:p>
            <a:endParaRPr lang="en-US" sz="1400" baseline="0" dirty="0" smtClean="0"/>
          </a:p>
          <a:p>
            <a:r>
              <a:rPr lang="en-US" sz="1400" baseline="0" dirty="0" smtClean="0"/>
              <a:t>Now all entries pertaining to the debt refunding have been entered.  There are complex entries, therefore it is best to complete the refunding transactions as soon as you get the paper work from DAS. Don’t wait until year-end.</a:t>
            </a:r>
          </a:p>
        </p:txBody>
      </p:sp>
      <p:sp>
        <p:nvSpPr>
          <p:cNvPr id="4" name="Slide Number Placeholder 3"/>
          <p:cNvSpPr>
            <a:spLocks noGrp="1"/>
          </p:cNvSpPr>
          <p:nvPr>
            <p:ph type="sldNum" sz="quarter" idx="10"/>
          </p:nvPr>
        </p:nvSpPr>
        <p:spPr/>
        <p:txBody>
          <a:bodyPr/>
          <a:lstStyle/>
          <a:p>
            <a:fld id="{829F6E0F-470C-45DC-BFD8-B082C241CAFB}" type="slidenum">
              <a:rPr lang="en-US" smtClean="0"/>
              <a:pPr/>
              <a:t>85</a:t>
            </a:fld>
            <a:endParaRPr lang="en-US" dirty="0"/>
          </a:p>
        </p:txBody>
      </p:sp>
    </p:spTree>
    <p:extLst>
      <p:ext uri="{BB962C8B-B14F-4D97-AF65-F5344CB8AC3E}">
        <p14:creationId xmlns:p14="http://schemas.microsoft.com/office/powerpoint/2010/main" val="41045880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 talk about GASB 86</a:t>
            </a:r>
            <a:r>
              <a:rPr lang="en-US" baseline="0" dirty="0" smtClean="0"/>
              <a:t> </a:t>
            </a:r>
            <a:r>
              <a:rPr lang="en-US" i="1" dirty="0" smtClean="0">
                <a:solidFill>
                  <a:schemeClr val="tx2">
                    <a:lumMod val="75000"/>
                  </a:schemeClr>
                </a:solidFill>
              </a:rPr>
              <a:t>Certain Debt Extinguishment Issues</a:t>
            </a:r>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Establishes accounting and financial reporting requirements for in-substance defeasance of debt </a:t>
            </a:r>
            <a:r>
              <a:rPr lang="en-US" sz="1200" i="1" u="sng" dirty="0" smtClean="0">
                <a:solidFill>
                  <a:schemeClr val="tx1"/>
                </a:solidFill>
              </a:rPr>
              <a:t>using existing resources other than the proceeds of refunding debt</a:t>
            </a:r>
            <a:r>
              <a:rPr lang="en-US" sz="1200" i="1" dirty="0" smtClean="0">
                <a:solidFill>
                  <a:schemeClr val="tx1"/>
                </a:solidFill>
              </a:rPr>
              <a:t>.  Basically an</a:t>
            </a:r>
            <a:r>
              <a:rPr lang="en-US" sz="1200" i="1" baseline="0" dirty="0" smtClean="0">
                <a:solidFill>
                  <a:schemeClr val="tx1"/>
                </a:solidFill>
              </a:rPr>
              <a:t> agency is using its own existing resources to </a:t>
            </a:r>
            <a:r>
              <a:rPr lang="en-US" sz="1200" i="1" baseline="0" dirty="0" err="1" smtClean="0">
                <a:solidFill>
                  <a:schemeClr val="tx1"/>
                </a:solidFill>
              </a:rPr>
              <a:t>defease</a:t>
            </a:r>
            <a:r>
              <a:rPr lang="en-US" sz="1200" i="1" baseline="0" dirty="0" smtClean="0">
                <a:solidFill>
                  <a:schemeClr val="tx1"/>
                </a:solidFill>
              </a:rPr>
              <a:t> an old debt.  - </a:t>
            </a:r>
            <a:r>
              <a:rPr lang="en-US" sz="1200" i="1" dirty="0" smtClean="0">
                <a:solidFill>
                  <a:schemeClr val="tx1"/>
                </a:solidFill>
              </a:rPr>
              <a:t>Gain/loss recognized in the period of defeasance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Include </a:t>
            </a:r>
            <a:r>
              <a:rPr lang="en-US" sz="1200" i="1" u="sng" dirty="0" smtClean="0">
                <a:solidFill>
                  <a:schemeClr val="tx1"/>
                </a:solidFill>
              </a:rPr>
              <a:t>remaining prepaid insurance</a:t>
            </a:r>
            <a:r>
              <a:rPr lang="en-US" sz="1200" i="1" dirty="0" smtClean="0">
                <a:solidFill>
                  <a:schemeClr val="tx1"/>
                </a:solidFill>
              </a:rPr>
              <a:t> </a:t>
            </a:r>
            <a:r>
              <a:rPr lang="en-US" sz="1200" dirty="0" smtClean="0">
                <a:solidFill>
                  <a:schemeClr val="tx1"/>
                </a:solidFill>
              </a:rPr>
              <a:t>associated with debt that is extinguished in the </a:t>
            </a:r>
            <a:r>
              <a:rPr lang="en-US" sz="1200" i="1" u="sng" dirty="0" smtClean="0">
                <a:solidFill>
                  <a:schemeClr val="tx1"/>
                </a:solidFill>
              </a:rPr>
              <a:t>net carrying amount of debt </a:t>
            </a:r>
            <a:r>
              <a:rPr lang="en-US" sz="1200" dirty="0" smtClean="0">
                <a:solidFill>
                  <a:schemeClr val="tx1"/>
                </a:solidFill>
              </a:rPr>
              <a:t>for purpose of calculating the gain or loss on refunding.  This applies to all </a:t>
            </a:r>
            <a:r>
              <a:rPr lang="en-US" sz="1200" dirty="0" err="1" smtClean="0">
                <a:solidFill>
                  <a:schemeClr val="tx1"/>
                </a:solidFill>
              </a:rPr>
              <a:t>refundings</a:t>
            </a:r>
            <a:r>
              <a:rPr lang="en-US" sz="1200" dirty="0" smtClean="0">
                <a:solidFill>
                  <a:schemeClr val="tx1"/>
                </a:solidFill>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3200" dirty="0" smtClean="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dirty="0" smtClean="0">
                <a:solidFill>
                  <a:schemeClr val="tx1"/>
                </a:solidFill>
              </a:rPr>
              <a:t>Substitution of essentially risk-free investments with not essentially risk-free investments in subsequent periods would reverse in-substance defeasance accounting. </a:t>
            </a:r>
          </a:p>
          <a:p>
            <a:pPr marL="662940" lvl="1" indent="-457200"/>
            <a:endParaRPr lang="en-US" sz="3200" b="1" dirty="0" smtClean="0">
              <a:solidFill>
                <a:schemeClr val="tx1"/>
              </a:solidFill>
            </a:endParaRPr>
          </a:p>
          <a:p>
            <a:pPr marL="662940" lvl="1" indent="-457200"/>
            <a:r>
              <a:rPr lang="en-US" sz="3200" dirty="0" smtClean="0">
                <a:solidFill>
                  <a:schemeClr val="tx1"/>
                </a:solidFill>
              </a:rPr>
              <a:t>Effective </a:t>
            </a:r>
            <a:r>
              <a:rPr lang="en-US" sz="3200" u="sng" dirty="0" smtClean="0">
                <a:solidFill>
                  <a:schemeClr val="tx1"/>
                </a:solidFill>
              </a:rPr>
              <a:t>FY 2018</a:t>
            </a:r>
            <a:r>
              <a:rPr lang="en-US" sz="3200" dirty="0" smtClean="0">
                <a:solidFill>
                  <a:schemeClr val="tx1"/>
                </a:solidFill>
              </a:rPr>
              <a:t>.</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86</a:t>
            </a:fld>
            <a:endParaRPr lang="en-US" dirty="0"/>
          </a:p>
        </p:txBody>
      </p:sp>
    </p:spTree>
    <p:extLst>
      <p:ext uri="{BB962C8B-B14F-4D97-AF65-F5344CB8AC3E}">
        <p14:creationId xmlns:p14="http://schemas.microsoft.com/office/powerpoint/2010/main" val="39192661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through an example:</a:t>
            </a:r>
          </a:p>
          <a:p>
            <a:endParaRPr lang="en-US" dirty="0" smtClean="0"/>
          </a:p>
          <a:p>
            <a:pPr>
              <a:buNone/>
            </a:pPr>
            <a:r>
              <a:rPr lang="en-US" sz="1200" dirty="0" smtClean="0">
                <a:solidFill>
                  <a:schemeClr val="tx1"/>
                </a:solidFill>
              </a:rPr>
              <a:t>Existing Bond:  </a:t>
            </a:r>
          </a:p>
          <a:p>
            <a:pPr>
              <a:buNone/>
            </a:pPr>
            <a:r>
              <a:rPr lang="en-US" sz="1200" dirty="0" smtClean="0">
                <a:solidFill>
                  <a:schemeClr val="tx1"/>
                </a:solidFill>
              </a:rPr>
              <a:t>Bonds payable – noncurrent:  $90,000.00 </a:t>
            </a:r>
          </a:p>
          <a:p>
            <a:pPr>
              <a:buNone/>
            </a:pPr>
            <a:r>
              <a:rPr lang="en-US" sz="1200" dirty="0" smtClean="0">
                <a:solidFill>
                  <a:schemeClr val="tx1"/>
                </a:solidFill>
              </a:rPr>
              <a:t>Unamortized discount as of date of defeasance: $2,000.00</a:t>
            </a:r>
          </a:p>
          <a:p>
            <a:pPr>
              <a:buNone/>
            </a:pPr>
            <a:r>
              <a:rPr lang="en-US" sz="1200" dirty="0" smtClean="0">
                <a:solidFill>
                  <a:schemeClr val="tx1"/>
                </a:solidFill>
              </a:rPr>
              <a:t>Remaining Prepaid Insurance: $1,200.00</a:t>
            </a:r>
          </a:p>
          <a:p>
            <a:pPr>
              <a:buNone/>
            </a:pPr>
            <a:endParaRPr lang="en-US" sz="1200" dirty="0" smtClean="0">
              <a:solidFill>
                <a:schemeClr val="tx1"/>
              </a:solidFill>
            </a:endParaRPr>
          </a:p>
          <a:p>
            <a:pPr>
              <a:buNone/>
            </a:pPr>
            <a:r>
              <a:rPr lang="en-US" sz="1200" dirty="0" smtClean="0">
                <a:solidFill>
                  <a:schemeClr val="tx1"/>
                </a:solidFill>
              </a:rPr>
              <a:t>Agency cash payment to escrow to </a:t>
            </a:r>
            <a:r>
              <a:rPr lang="en-US" sz="1200" dirty="0" err="1" smtClean="0">
                <a:solidFill>
                  <a:schemeClr val="tx1"/>
                </a:solidFill>
              </a:rPr>
              <a:t>defease</a:t>
            </a:r>
            <a:r>
              <a:rPr lang="en-US" sz="1200" dirty="0" smtClean="0">
                <a:solidFill>
                  <a:schemeClr val="tx1"/>
                </a:solidFill>
              </a:rPr>
              <a:t> debt (using existing resources): $100,000.00 </a:t>
            </a:r>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87</a:t>
            </a:fld>
            <a:endParaRPr lang="en-US" dirty="0"/>
          </a:p>
        </p:txBody>
      </p:sp>
    </p:spTree>
    <p:extLst>
      <p:ext uri="{BB962C8B-B14F-4D97-AF65-F5344CB8AC3E}">
        <p14:creationId xmlns:p14="http://schemas.microsoft.com/office/powerpoint/2010/main" val="7401307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chemeClr val="tx1"/>
                </a:solidFill>
              </a:rPr>
              <a:t>Use TC 167R to record payment to escrow from existing resources</a:t>
            </a:r>
            <a:r>
              <a:rPr lang="en-US" sz="1200" dirty="0" smtClean="0">
                <a:solidFill>
                  <a:schemeClr val="tx1"/>
                </a:solidFill>
              </a:rPr>
              <a:t>.</a:t>
            </a:r>
          </a:p>
          <a:p>
            <a:pPr>
              <a:buNone/>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829F6E0F-470C-45DC-BFD8-B082C241CAFB}" type="slidenum">
              <a:rPr lang="en-US" smtClean="0"/>
              <a:pPr/>
              <a:t>88</a:t>
            </a:fld>
            <a:endParaRPr lang="en-US" dirty="0"/>
          </a:p>
        </p:txBody>
      </p:sp>
    </p:spTree>
    <p:extLst>
      <p:ext uri="{BB962C8B-B14F-4D97-AF65-F5344CB8AC3E}">
        <p14:creationId xmlns:p14="http://schemas.microsoft.com/office/powerpoint/2010/main" val="34224611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89</a:t>
            </a:fld>
            <a:endParaRPr lang="en-US" dirty="0"/>
          </a:p>
        </p:txBody>
      </p:sp>
    </p:spTree>
    <p:extLst>
      <p:ext uri="{BB962C8B-B14F-4D97-AF65-F5344CB8AC3E}">
        <p14:creationId xmlns:p14="http://schemas.microsoft.com/office/powerpoint/2010/main" val="5037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Examples</a:t>
            </a:r>
            <a:r>
              <a:rPr lang="en-US" sz="1800" baseline="0" dirty="0" smtClean="0"/>
              <a:t> of Revenue bonds include: lottery bonds, highway user taxes, and single family loans and multi-family housing projects.</a:t>
            </a:r>
          </a:p>
          <a:p>
            <a:endParaRPr lang="en-US" sz="1800" dirty="0" smtClean="0"/>
          </a:p>
          <a:p>
            <a:r>
              <a:rPr lang="en-US" sz="1800" dirty="0" smtClean="0"/>
              <a:t>In </a:t>
            </a:r>
            <a:r>
              <a:rPr lang="en-US" sz="1800" dirty="0"/>
              <a:t>Oregon you will see lottery revenue bonds used for a variety of education, economic development, environmental, and transportation projects.</a:t>
            </a:r>
          </a:p>
          <a:p>
            <a:endParaRPr lang="en-US" sz="1800" dirty="0" smtClean="0"/>
          </a:p>
          <a:p>
            <a:r>
              <a:rPr lang="en-US" sz="1800" dirty="0" smtClean="0"/>
              <a:t>Highway </a:t>
            </a:r>
            <a:r>
              <a:rPr lang="en-US" sz="1800" dirty="0"/>
              <a:t>user taxes repay bonds issued for various road building and improvement projects and mortgage payments repay bonds issued for single family loans and multi-family housing projects. </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a:t>
            </a:fld>
            <a:endParaRPr lang="en-US" dirty="0"/>
          </a:p>
        </p:txBody>
      </p:sp>
    </p:spTree>
    <p:extLst>
      <p:ext uri="{BB962C8B-B14F-4D97-AF65-F5344CB8AC3E}">
        <p14:creationId xmlns:p14="http://schemas.microsoft.com/office/powerpoint/2010/main" val="21731411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90</a:t>
            </a:fld>
            <a:endParaRPr lang="en-US" dirty="0"/>
          </a:p>
        </p:txBody>
      </p:sp>
    </p:spTree>
    <p:extLst>
      <p:ext uri="{BB962C8B-B14F-4D97-AF65-F5344CB8AC3E}">
        <p14:creationId xmlns:p14="http://schemas.microsoft.com/office/powerpoint/2010/main" val="10594855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91</a:t>
            </a:fld>
            <a:endParaRPr lang="en-US" dirty="0"/>
          </a:p>
        </p:txBody>
      </p:sp>
    </p:spTree>
    <p:extLst>
      <p:ext uri="{BB962C8B-B14F-4D97-AF65-F5344CB8AC3E}">
        <p14:creationId xmlns:p14="http://schemas.microsoft.com/office/powerpoint/2010/main" val="2053668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92</a:t>
            </a:fld>
            <a:endParaRPr lang="en-US" dirty="0"/>
          </a:p>
        </p:txBody>
      </p:sp>
    </p:spTree>
    <p:extLst>
      <p:ext uri="{BB962C8B-B14F-4D97-AF65-F5344CB8AC3E}">
        <p14:creationId xmlns:p14="http://schemas.microsoft.com/office/powerpoint/2010/main" val="27869165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93</a:t>
            </a:fld>
            <a:endParaRPr lang="en-US" dirty="0"/>
          </a:p>
        </p:txBody>
      </p:sp>
    </p:spTree>
    <p:extLst>
      <p:ext uri="{BB962C8B-B14F-4D97-AF65-F5344CB8AC3E}">
        <p14:creationId xmlns:p14="http://schemas.microsoft.com/office/powerpoint/2010/main" val="15640823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1000"/>
            <a:ext cx="2743200" cy="2057400"/>
          </a:xfrm>
        </p:spPr>
      </p:sp>
      <p:sp>
        <p:nvSpPr>
          <p:cNvPr id="3" name="Notes Placeholder 2"/>
          <p:cNvSpPr>
            <a:spLocks noGrp="1"/>
          </p:cNvSpPr>
          <p:nvPr>
            <p:ph type="body" idx="1"/>
          </p:nvPr>
        </p:nvSpPr>
        <p:spPr>
          <a:xfrm>
            <a:off x="457200" y="2667000"/>
            <a:ext cx="6248400" cy="6172200"/>
          </a:xfrm>
        </p:spPr>
        <p:txBody>
          <a:bodyPr>
            <a:normAutofit/>
          </a:bodyPr>
          <a:lstStyle/>
          <a:p>
            <a:r>
              <a:rPr lang="en-US" dirty="0" smtClean="0"/>
              <a:t>Now its time for another exercise </a:t>
            </a:r>
            <a:r>
              <a:rPr lang="en-US" baseline="0" dirty="0" smtClean="0"/>
              <a:t>. It starts on page 18 of the handout. </a:t>
            </a:r>
          </a:p>
          <a:p>
            <a:endParaRPr lang="en-US" baseline="0" dirty="0" smtClean="0"/>
          </a:p>
          <a:p>
            <a:r>
              <a:rPr lang="en-US" baseline="0" dirty="0" smtClean="0"/>
              <a:t>It is a refunding of the 2009 Series D COP by issuing 2016 Series G Q Bonds. Please remember the refunding is issued through DAS and the funds are held in Oregon State Treasury.</a:t>
            </a:r>
          </a:p>
          <a:p>
            <a:endParaRPr lang="en-US" baseline="0" dirty="0" smtClean="0"/>
          </a:p>
          <a:p>
            <a:endParaRPr lang="en-US" baseline="0" dirty="0" smtClean="0"/>
          </a:p>
          <a:p>
            <a:r>
              <a:rPr lang="en-US" baseline="0" dirty="0" smtClean="0"/>
              <a:t>Go ahead and get started. You have 30 minutes. You can take a break after you are done and lets be back by ____________</a:t>
            </a:r>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94</a:t>
            </a:fld>
            <a:endParaRPr lang="en-US" dirty="0"/>
          </a:p>
        </p:txBody>
      </p:sp>
    </p:spTree>
    <p:extLst>
      <p:ext uri="{BB962C8B-B14F-4D97-AF65-F5344CB8AC3E}">
        <p14:creationId xmlns:p14="http://schemas.microsoft.com/office/powerpoint/2010/main" val="2635885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Remember this issuance was thru DAS and funds are Union Bank. All cash transactions should be recorded</a:t>
            </a:r>
            <a:r>
              <a:rPr lang="en-US" sz="1400" baseline="0" dirty="0" smtClean="0"/>
              <a:t> in a debt service fund.</a:t>
            </a:r>
          </a:p>
          <a:p>
            <a:endParaRPr lang="en-US" sz="1400" baseline="0" dirty="0" smtClean="0"/>
          </a:p>
          <a:p>
            <a:r>
              <a:rPr lang="en-US" sz="1400" baseline="0" dirty="0" smtClean="0"/>
              <a:t>Once again you use t-code 567 just like with new debt.</a:t>
            </a:r>
            <a:endParaRPr lang="en-US" sz="1400" dirty="0" smtClean="0"/>
          </a:p>
          <a:p>
            <a:endParaRPr lang="en-US" sz="1400" dirty="0" smtClean="0"/>
          </a:p>
          <a:p>
            <a:r>
              <a:rPr lang="en-US" sz="1400" dirty="0" smtClean="0"/>
              <a:t>For the proceeds record</a:t>
            </a:r>
            <a:r>
              <a:rPr lang="en-US" sz="1400" baseline="0" dirty="0" smtClean="0"/>
              <a:t> the </a:t>
            </a:r>
            <a:r>
              <a:rPr lang="en-US" sz="1400" dirty="0" smtClean="0"/>
              <a:t>face value</a:t>
            </a:r>
            <a:r>
              <a:rPr lang="en-US" sz="1400" baseline="0" dirty="0" smtClean="0"/>
              <a:t> of bonds $15.2 million.  However, the comp object is different. You should use 1505 Proceeds from refunding</a:t>
            </a:r>
          </a:p>
          <a:p>
            <a:endParaRPr lang="en-US" sz="1400" baseline="0" dirty="0" smtClean="0"/>
          </a:p>
          <a:p>
            <a:r>
              <a:rPr lang="en-US" sz="1400" baseline="0" dirty="0" smtClean="0"/>
              <a:t>The premium is recorded using object 1510  for $2.9 million.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95</a:t>
            </a:fld>
            <a:endParaRPr lang="en-US" dirty="0"/>
          </a:p>
        </p:txBody>
      </p:sp>
    </p:spTree>
    <p:extLst>
      <p:ext uri="{BB962C8B-B14F-4D97-AF65-F5344CB8AC3E}">
        <p14:creationId xmlns:p14="http://schemas.microsoft.com/office/powerpoint/2010/main" val="1486529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dirty="0" smtClean="0"/>
              <a:t>Use t-code 568 to record the underwriter’s discount and cost of issuance.</a:t>
            </a:r>
            <a:endParaRPr lang="en-US" sz="1400" dirty="0" smtClean="0"/>
          </a:p>
          <a:p>
            <a:endParaRPr lang="en-US" sz="1400" dirty="0" smtClean="0"/>
          </a:p>
          <a:p>
            <a:r>
              <a:rPr lang="en-US" sz="1400" dirty="0" smtClean="0"/>
              <a:t>For the underwriters’ discount </a:t>
            </a:r>
            <a:r>
              <a:rPr lang="en-US" sz="1400" baseline="0" dirty="0" smtClean="0"/>
              <a:t>is $42.5 and cost of issuance of $8.6K thousand in comp object 4050 Bond Costs .</a:t>
            </a:r>
          </a:p>
          <a:p>
            <a:endParaRPr lang="en-US" sz="1400" baseline="0" dirty="0" smtClean="0"/>
          </a:p>
          <a:p>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96</a:t>
            </a:fld>
            <a:endParaRPr lang="en-US" dirty="0"/>
          </a:p>
        </p:txBody>
      </p:sp>
    </p:spTree>
    <p:extLst>
      <p:ext uri="{BB962C8B-B14F-4D97-AF65-F5344CB8AC3E}">
        <p14:creationId xmlns:p14="http://schemas.microsoft.com/office/powerpoint/2010/main" val="42220390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For </a:t>
            </a:r>
            <a:r>
              <a:rPr lang="en-US" sz="1400" baseline="0" dirty="0" smtClean="0"/>
              <a:t>the payment to escrow use t-code 568</a:t>
            </a:r>
            <a:endParaRPr lang="en-US" sz="1400" dirty="0" smtClean="0"/>
          </a:p>
          <a:p>
            <a:endParaRPr lang="en-US" sz="1400" dirty="0" smtClean="0"/>
          </a:p>
          <a:p>
            <a:endParaRPr lang="en-US" sz="1400" baseline="0" dirty="0" smtClean="0"/>
          </a:p>
          <a:p>
            <a:r>
              <a:rPr lang="en-US" sz="1400" baseline="0" dirty="0" smtClean="0"/>
              <a:t>Use comp 7050 for the refunded payment to escrow for $18 million.</a:t>
            </a:r>
          </a:p>
          <a:p>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97</a:t>
            </a:fld>
            <a:endParaRPr lang="en-US" dirty="0"/>
          </a:p>
        </p:txBody>
      </p:sp>
    </p:spTree>
    <p:extLst>
      <p:ext uri="{BB962C8B-B14F-4D97-AF65-F5344CB8AC3E}">
        <p14:creationId xmlns:p14="http://schemas.microsoft.com/office/powerpoint/2010/main" val="18503303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All of the debt accounts will be eliminated using comp object 7050</a:t>
            </a:r>
          </a:p>
          <a:p>
            <a:endParaRPr lang="en-US" sz="1400" dirty="0" smtClean="0"/>
          </a:p>
          <a:p>
            <a:r>
              <a:rPr lang="en-US" sz="1400" baseline="0" dirty="0" smtClean="0"/>
              <a:t>To eliminate the accounts use t-code 528 to remove the COP and t-code 514 to remove the Premium.</a:t>
            </a:r>
          </a:p>
          <a:p>
            <a:endParaRPr lang="en-US" sz="1400" baseline="0" dirty="0" smtClean="0"/>
          </a:p>
          <a:p>
            <a:r>
              <a:rPr lang="en-US" sz="1400" baseline="0" dirty="0" smtClean="0"/>
              <a:t>Here is where the GL accounts will be different, you should have GL 1704 for the COP for $15.9 million</a:t>
            </a:r>
          </a:p>
          <a:p>
            <a:r>
              <a:rPr lang="en-US" sz="1400" baseline="0" dirty="0" smtClean="0"/>
              <a:t>And GL 1703 for the Premium in the amount of $1.3 million</a:t>
            </a:r>
          </a:p>
          <a:p>
            <a:endParaRPr lang="en-US" sz="1400" baseline="0" dirty="0" smtClean="0"/>
          </a:p>
          <a:p>
            <a:r>
              <a:rPr lang="en-US" sz="1400" baseline="0" dirty="0" smtClean="0"/>
              <a:t>Obviously, debiting the GLs</a:t>
            </a:r>
            <a:endParaRPr lang="en-US" sz="1400" dirty="0"/>
          </a:p>
        </p:txBody>
      </p:sp>
      <p:sp>
        <p:nvSpPr>
          <p:cNvPr id="4" name="Slide Number Placeholder 3"/>
          <p:cNvSpPr>
            <a:spLocks noGrp="1"/>
          </p:cNvSpPr>
          <p:nvPr>
            <p:ph type="sldNum" sz="quarter" idx="10"/>
          </p:nvPr>
        </p:nvSpPr>
        <p:spPr/>
        <p:txBody>
          <a:bodyPr/>
          <a:lstStyle/>
          <a:p>
            <a:fld id="{829F6E0F-470C-45DC-BFD8-B082C241CAFB}" type="slidenum">
              <a:rPr lang="en-US" smtClean="0"/>
              <a:pPr/>
              <a:t>98</a:t>
            </a:fld>
            <a:endParaRPr lang="en-US" dirty="0"/>
          </a:p>
        </p:txBody>
      </p:sp>
    </p:spTree>
    <p:extLst>
      <p:ext uri="{BB962C8B-B14F-4D97-AF65-F5344CB8AC3E}">
        <p14:creationId xmlns:p14="http://schemas.microsoft.com/office/powerpoint/2010/main" val="31430870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To record the new debt you</a:t>
            </a:r>
            <a:r>
              <a:rPr lang="en-US" sz="1400" baseline="0" dirty="0" smtClean="0"/>
              <a:t> should use t-code 504 for both the </a:t>
            </a:r>
            <a:r>
              <a:rPr lang="en-US" sz="1400" dirty="0" smtClean="0"/>
              <a:t>face value (CR GL 1714) and the premium (CR GL 1713).</a:t>
            </a:r>
          </a:p>
          <a:p>
            <a:endParaRPr lang="en-US" sz="1400" dirty="0" smtClean="0"/>
          </a:p>
          <a:p>
            <a:r>
              <a:rPr lang="en-US" sz="1400" dirty="0" smtClean="0"/>
              <a:t>The face</a:t>
            </a:r>
            <a:r>
              <a:rPr lang="en-US" sz="1400" baseline="0" dirty="0" smtClean="0"/>
              <a:t> value should be booked with comp </a:t>
            </a:r>
            <a:r>
              <a:rPr lang="en-US" sz="1400" baseline="0" dirty="0" err="1" smtClean="0"/>
              <a:t>obj</a:t>
            </a:r>
            <a:r>
              <a:rPr lang="en-US" sz="1400" baseline="0" dirty="0" smtClean="0"/>
              <a:t> 1505 Proceeds from refunding debt</a:t>
            </a:r>
          </a:p>
          <a:p>
            <a:endParaRPr lang="en-US" sz="1400" baseline="0" dirty="0" smtClean="0"/>
          </a:p>
          <a:p>
            <a:r>
              <a:rPr lang="en-US" sz="1400" baseline="0" dirty="0" smtClean="0"/>
              <a:t>Record the premium using CO 1510</a:t>
            </a:r>
          </a:p>
          <a:p>
            <a:endParaRPr lang="en-US" sz="1400" baseline="0" dirty="0" smtClean="0"/>
          </a:p>
        </p:txBody>
      </p:sp>
      <p:sp>
        <p:nvSpPr>
          <p:cNvPr id="4" name="Slide Number Placeholder 3"/>
          <p:cNvSpPr>
            <a:spLocks noGrp="1"/>
          </p:cNvSpPr>
          <p:nvPr>
            <p:ph type="sldNum" sz="quarter" idx="10"/>
          </p:nvPr>
        </p:nvSpPr>
        <p:spPr/>
        <p:txBody>
          <a:bodyPr/>
          <a:lstStyle/>
          <a:p>
            <a:fld id="{829F6E0F-470C-45DC-BFD8-B082C241CAFB}" type="slidenum">
              <a:rPr lang="en-US" smtClean="0"/>
              <a:pPr/>
              <a:t>99</a:t>
            </a:fld>
            <a:endParaRPr lang="en-US" dirty="0"/>
          </a:p>
        </p:txBody>
      </p:sp>
    </p:spTree>
    <p:extLst>
      <p:ext uri="{BB962C8B-B14F-4D97-AF65-F5344CB8AC3E}">
        <p14:creationId xmlns:p14="http://schemas.microsoft.com/office/powerpoint/2010/main" val="2508103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EE2822C-FBF3-4374-93AB-1C077E6EA397}" type="slidenum">
              <a:rPr lang="en-US" smtClean="0"/>
              <a:pPr/>
              <a:t>‹#›</a:t>
            </a:fld>
            <a:endParaRPr lang="en-US" dirty="0"/>
          </a:p>
        </p:txBody>
      </p:sp>
      <p:sp>
        <p:nvSpPr>
          <p:cNvPr id="8" name="Rectangle 7"/>
          <p:cNvSpPr>
            <a:spLocks noChangeArrowheads="1"/>
          </p:cNvSpPr>
          <p:nvPr userDrawn="1"/>
        </p:nvSpPr>
        <p:spPr bwMode="auto">
          <a:xfrm>
            <a:off x="1066800" y="1143000"/>
            <a:ext cx="7010400" cy="449580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pic>
        <p:nvPicPr>
          <p:cNvPr id="10" name="Picture 12" descr="DAS_logo_v"/>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629400" y="4191000"/>
            <a:ext cx="1050925" cy="949325"/>
          </a:xfrm>
          <a:prstGeom prst="rect">
            <a:avLst/>
          </a:prstGeom>
          <a:noFill/>
          <a:ln w="9525">
            <a:noFill/>
            <a:miter lim="800000"/>
            <a:headEnd/>
            <a:tailEnd/>
          </a:ln>
        </p:spPr>
      </p:pic>
    </p:spTree>
    <p:extLst>
      <p:ext uri="{BB962C8B-B14F-4D97-AF65-F5344CB8AC3E}">
        <p14:creationId xmlns:p14="http://schemas.microsoft.com/office/powerpoint/2010/main" val="413744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6/28/2019</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ABFE6EC-4042-43F8-8CBA-5330B2DBCD31}" type="slidenum">
              <a:rPr lang="en-US" smtClean="0"/>
              <a:pPr/>
              <a:t>‹#›</a:t>
            </a:fld>
            <a:endParaRPr lang="en-US" dirty="0"/>
          </a:p>
        </p:txBody>
      </p:sp>
    </p:spTree>
    <p:extLst>
      <p:ext uri="{BB962C8B-B14F-4D97-AF65-F5344CB8AC3E}">
        <p14:creationId xmlns:p14="http://schemas.microsoft.com/office/powerpoint/2010/main" val="39717593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6/28/2019</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ABFE6EC-4042-43F8-8CBA-5330B2DBCD31}"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5344300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6/28/2019</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ABFE6EC-4042-43F8-8CBA-5330B2DBCD31}" type="slidenum">
              <a:rPr lang="en-US" smtClean="0"/>
              <a:pPr/>
              <a:t>‹#›</a:t>
            </a:fld>
            <a:endParaRPr lang="en-US" dirty="0"/>
          </a:p>
        </p:txBody>
      </p:sp>
    </p:spTree>
    <p:extLst>
      <p:ext uri="{BB962C8B-B14F-4D97-AF65-F5344CB8AC3E}">
        <p14:creationId xmlns:p14="http://schemas.microsoft.com/office/powerpoint/2010/main" val="17358466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6/28/2019</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ABFE6EC-4042-43F8-8CBA-5330B2DBCD31}"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85993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6/28/2019</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ABFE6EC-4042-43F8-8CBA-5330B2DBCD31}" type="slidenum">
              <a:rPr lang="en-US" smtClean="0"/>
              <a:pPr/>
              <a:t>‹#›</a:t>
            </a:fld>
            <a:endParaRPr lang="en-US" dirty="0"/>
          </a:p>
        </p:txBody>
      </p:sp>
    </p:spTree>
    <p:extLst>
      <p:ext uri="{BB962C8B-B14F-4D97-AF65-F5344CB8AC3E}">
        <p14:creationId xmlns:p14="http://schemas.microsoft.com/office/powerpoint/2010/main" val="6400454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494BF7-0D8B-4833-8901-307795A9A584}" type="slidenum">
              <a:rPr lang="en-US" smtClean="0"/>
              <a:pPr/>
              <a:t>‹#›</a:t>
            </a:fld>
            <a:endParaRPr lang="en-US" dirty="0"/>
          </a:p>
        </p:txBody>
      </p:sp>
    </p:spTree>
    <p:extLst>
      <p:ext uri="{BB962C8B-B14F-4D97-AF65-F5344CB8AC3E}">
        <p14:creationId xmlns:p14="http://schemas.microsoft.com/office/powerpoint/2010/main" val="3223084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432402-2FC3-47C3-B04C-56A7AB7BF789}" type="slidenum">
              <a:rPr lang="en-US" smtClean="0"/>
              <a:pPr/>
              <a:t>‹#›</a:t>
            </a:fld>
            <a:endParaRPr lang="en-US" dirty="0"/>
          </a:p>
        </p:txBody>
      </p:sp>
    </p:spTree>
    <p:extLst>
      <p:ext uri="{BB962C8B-B14F-4D97-AF65-F5344CB8AC3E}">
        <p14:creationId xmlns:p14="http://schemas.microsoft.com/office/powerpoint/2010/main" val="77049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FFA990-F033-4C02-995F-31711A97E8DE}" type="slidenum">
              <a:rPr lang="en-US" smtClean="0"/>
              <a:pPr/>
              <a:t>‹#›</a:t>
            </a:fld>
            <a:endParaRPr lang="en-US" dirty="0"/>
          </a:p>
        </p:txBody>
      </p:sp>
    </p:spTree>
    <p:extLst>
      <p:ext uri="{BB962C8B-B14F-4D97-AF65-F5344CB8AC3E}">
        <p14:creationId xmlns:p14="http://schemas.microsoft.com/office/powerpoint/2010/main" val="348203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81FC40D-0284-4672-B97E-BD7E934CCFDD}" type="slidenum">
              <a:rPr lang="en-US" smtClean="0"/>
              <a:pPr/>
              <a:t>‹#›</a:t>
            </a:fld>
            <a:endParaRPr lang="en-US" dirty="0"/>
          </a:p>
        </p:txBody>
      </p:sp>
    </p:spTree>
    <p:extLst>
      <p:ext uri="{BB962C8B-B14F-4D97-AF65-F5344CB8AC3E}">
        <p14:creationId xmlns:p14="http://schemas.microsoft.com/office/powerpoint/2010/main" val="289501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55F6B418-9545-4261-9A01-8F982B227794}" type="slidenum">
              <a:rPr lang="en-US" smtClean="0"/>
              <a:pPr/>
              <a:t>‹#›</a:t>
            </a:fld>
            <a:endParaRPr lang="en-US" dirty="0"/>
          </a:p>
        </p:txBody>
      </p:sp>
    </p:spTree>
    <p:extLst>
      <p:ext uri="{BB962C8B-B14F-4D97-AF65-F5344CB8AC3E}">
        <p14:creationId xmlns:p14="http://schemas.microsoft.com/office/powerpoint/2010/main" val="250169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7A9662B-D792-4DF5-B29D-096F14C0AA3B}" type="slidenum">
              <a:rPr lang="en-US" smtClean="0"/>
              <a:pPr/>
              <a:t>‹#›</a:t>
            </a:fld>
            <a:endParaRPr lang="en-US" dirty="0"/>
          </a:p>
        </p:txBody>
      </p:sp>
    </p:spTree>
    <p:extLst>
      <p:ext uri="{BB962C8B-B14F-4D97-AF65-F5344CB8AC3E}">
        <p14:creationId xmlns:p14="http://schemas.microsoft.com/office/powerpoint/2010/main" val="1006158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596900-8AA7-4BBA-8C3C-397C1500C7C8}" type="slidenum">
              <a:rPr lang="en-US" smtClean="0"/>
              <a:pPr/>
              <a:t>‹#›</a:t>
            </a:fld>
            <a:endParaRPr lang="en-US" dirty="0"/>
          </a:p>
        </p:txBody>
      </p:sp>
    </p:spTree>
    <p:extLst>
      <p:ext uri="{BB962C8B-B14F-4D97-AF65-F5344CB8AC3E}">
        <p14:creationId xmlns:p14="http://schemas.microsoft.com/office/powerpoint/2010/main" val="177058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991D3B-B8C1-4035-9B7A-01EE3ADBDF56}" type="slidenum">
              <a:rPr lang="en-US" smtClean="0"/>
              <a:pPr/>
              <a:t>‹#›</a:t>
            </a:fld>
            <a:endParaRPr lang="en-US" dirty="0"/>
          </a:p>
        </p:txBody>
      </p:sp>
    </p:spTree>
    <p:extLst>
      <p:ext uri="{BB962C8B-B14F-4D97-AF65-F5344CB8AC3E}">
        <p14:creationId xmlns:p14="http://schemas.microsoft.com/office/powerpoint/2010/main" val="136127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627133-9301-4DF1-8A64-592423793F28}" type="slidenum">
              <a:rPr lang="en-US" smtClean="0"/>
              <a:pPr/>
              <a:t>‹#›</a:t>
            </a:fld>
            <a:endParaRPr lang="en-US" dirty="0"/>
          </a:p>
        </p:txBody>
      </p:sp>
    </p:spTree>
    <p:extLst>
      <p:ext uri="{BB962C8B-B14F-4D97-AF65-F5344CB8AC3E}">
        <p14:creationId xmlns:p14="http://schemas.microsoft.com/office/powerpoint/2010/main" val="12242859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68328DB-B093-422C-BAD2-EFB621F953D8}" type="slidenum">
              <a:rPr lang="en-US" smtClean="0"/>
              <a:pPr/>
              <a:t>‹#›</a:t>
            </a:fld>
            <a:endParaRPr lang="en-US" dirty="0"/>
          </a:p>
        </p:txBody>
      </p:sp>
    </p:spTree>
    <p:extLst>
      <p:ext uri="{BB962C8B-B14F-4D97-AF65-F5344CB8AC3E}">
        <p14:creationId xmlns:p14="http://schemas.microsoft.com/office/powerpoint/2010/main" val="240885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7C9B81F-C347-4BEF-BFDF-29C42F48304A}" type="datetimeFigureOut">
              <a:rPr lang="en-US" smtClean="0"/>
              <a:pPr/>
              <a:t>6/28/2019</a:t>
            </a:fld>
            <a:endParaRPr lang="en-US" dirty="0">
              <a:solidFill>
                <a:schemeClr val="tx2">
                  <a:shade val="90000"/>
                </a:scheme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ABFE6EC-4042-43F8-8CBA-5330B2DBCD31}" type="slidenum">
              <a:rPr lang="en-US" smtClean="0"/>
              <a:pPr/>
              <a:t>‹#›</a:t>
            </a:fld>
            <a:endParaRPr lang="en-US" dirty="0"/>
          </a:p>
        </p:txBody>
      </p:sp>
    </p:spTree>
    <p:extLst>
      <p:ext uri="{BB962C8B-B14F-4D97-AF65-F5344CB8AC3E}">
        <p14:creationId xmlns:p14="http://schemas.microsoft.com/office/powerpoint/2010/main" val="251784616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jpeg"/></Relationships>
</file>

<file path=ppt/slides/_rels/slide1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74562"/>
            <a:ext cx="7467599" cy="1468800"/>
          </a:xfrm>
        </p:spPr>
        <p:txBody>
          <a:bodyPr>
            <a:noAutofit/>
          </a:bodyPr>
          <a:lstStyle/>
          <a:p>
            <a:r>
              <a:rPr lang="en-US" sz="5400" dirty="0"/>
              <a:t>Long-term Debt Training</a:t>
            </a:r>
          </a:p>
        </p:txBody>
      </p:sp>
      <p:sp>
        <p:nvSpPr>
          <p:cNvPr id="3" name="Text Placeholder 2"/>
          <p:cNvSpPr>
            <a:spLocks noGrp="1"/>
          </p:cNvSpPr>
          <p:nvPr>
            <p:ph type="body" idx="1"/>
          </p:nvPr>
        </p:nvSpPr>
        <p:spPr>
          <a:xfrm>
            <a:off x="1447800" y="3581400"/>
            <a:ext cx="7086600" cy="1371600"/>
          </a:xfrm>
        </p:spPr>
        <p:txBody>
          <a:bodyPr>
            <a:normAutofit fontScale="92500" lnSpcReduction="10000"/>
          </a:bodyPr>
          <a:lstStyle/>
          <a:p>
            <a:r>
              <a:rPr lang="en-US" sz="2600" dirty="0"/>
              <a:t>Department of Administrative Services</a:t>
            </a:r>
          </a:p>
          <a:p>
            <a:r>
              <a:rPr lang="en-US" sz="2600" dirty="0"/>
              <a:t>Statewide Accounting &amp; Reporting Services</a:t>
            </a:r>
          </a:p>
          <a:p>
            <a:r>
              <a:rPr lang="en-US" sz="2600" dirty="0"/>
              <a:t>June 27, 2019</a:t>
            </a:r>
          </a:p>
          <a:p>
            <a:endParaRPr lang="en-US" dirty="0"/>
          </a:p>
        </p:txBody>
      </p:sp>
      <p:sp>
        <p:nvSpPr>
          <p:cNvPr id="4" name="Slide Number Placeholder 3"/>
          <p:cNvSpPr>
            <a:spLocks noGrp="1"/>
          </p:cNvSpPr>
          <p:nvPr>
            <p:ph type="sldNum" sz="quarter" idx="12"/>
          </p:nvPr>
        </p:nvSpPr>
        <p:spPr/>
        <p:txBody>
          <a:bodyPr/>
          <a:lstStyle/>
          <a:p>
            <a:fld id="{781FC40D-0284-4672-B97E-BD7E934CCFDD}" type="slidenum">
              <a:rPr lang="en-US" smtClean="0"/>
              <a:pPr/>
              <a:t>1</a:t>
            </a:fld>
            <a:endParaRPr lang="en-US" dirty="0"/>
          </a:p>
        </p:txBody>
      </p:sp>
      <p:pic>
        <p:nvPicPr>
          <p:cNvPr id="5" name="Picture 4"/>
          <p:cNvPicPr>
            <a:picLocks noChangeAspect="1"/>
          </p:cNvPicPr>
          <p:nvPr/>
        </p:nvPicPr>
        <p:blipFill>
          <a:blip r:embed="rId3">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6781799" y="6092190"/>
            <a:ext cx="2133599" cy="613410"/>
          </a:xfrm>
          <a:prstGeom prst="rect">
            <a:avLst/>
          </a:prstGeom>
        </p:spPr>
      </p:pic>
    </p:spTree>
    <p:extLst>
      <p:ext uri="{BB962C8B-B14F-4D97-AF65-F5344CB8AC3E}">
        <p14:creationId xmlns:p14="http://schemas.microsoft.com/office/powerpoint/2010/main" val="382246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8842"/>
            <a:ext cx="7162800" cy="1023005"/>
          </a:xfrm>
        </p:spPr>
        <p:txBody>
          <a:bodyPr>
            <a:noAutofit/>
          </a:bodyPr>
          <a:lstStyle/>
          <a:p>
            <a:pPr algn="ctr"/>
            <a:r>
              <a:rPr lang="en-US" sz="4400" dirty="0" smtClean="0"/>
              <a:t>Types of Long-term Debt (cont.)</a:t>
            </a:r>
            <a:endParaRPr lang="en-US" sz="4400" dirty="0"/>
          </a:p>
        </p:txBody>
      </p:sp>
      <p:sp>
        <p:nvSpPr>
          <p:cNvPr id="3" name="Content Placeholder 2"/>
          <p:cNvSpPr>
            <a:spLocks noGrp="1"/>
          </p:cNvSpPr>
          <p:nvPr>
            <p:ph idx="1"/>
          </p:nvPr>
        </p:nvSpPr>
        <p:spPr>
          <a:xfrm>
            <a:off x="1096206" y="2057400"/>
            <a:ext cx="7514394" cy="3463290"/>
          </a:xfrm>
        </p:spPr>
        <p:txBody>
          <a:bodyPr>
            <a:noAutofit/>
          </a:bodyPr>
          <a:lstStyle/>
          <a:p>
            <a:pPr>
              <a:buFont typeface="Wingdings" panose="05000000000000000000" pitchFamily="2" charset="2"/>
              <a:buChar char="§"/>
            </a:pPr>
            <a:r>
              <a:rPr lang="en-US" sz="2400" dirty="0"/>
              <a:t>Lottery Revenue Bonds:</a:t>
            </a:r>
          </a:p>
          <a:p>
            <a:pPr lvl="1">
              <a:buFont typeface="Wingdings" panose="05000000000000000000" pitchFamily="2" charset="2"/>
              <a:buChar char="§"/>
            </a:pPr>
            <a:r>
              <a:rPr lang="en-US" sz="2400" dirty="0"/>
              <a:t>Not general obligations of the state.</a:t>
            </a:r>
          </a:p>
          <a:p>
            <a:pPr lvl="1">
              <a:buFont typeface="Wingdings" panose="05000000000000000000" pitchFamily="2" charset="2"/>
              <a:buChar char="§"/>
            </a:pPr>
            <a:r>
              <a:rPr lang="en-US" sz="2400" dirty="0"/>
              <a:t>Not secured or payable from funds other than amounts pledged. </a:t>
            </a:r>
          </a:p>
          <a:p>
            <a:pPr lvl="1">
              <a:spcBef>
                <a:spcPts val="900"/>
              </a:spcBef>
              <a:buFont typeface="Wingdings" panose="05000000000000000000" pitchFamily="2" charset="2"/>
              <a:buChar char="§"/>
            </a:pPr>
            <a:r>
              <a:rPr lang="en-US" sz="2400" dirty="0"/>
              <a:t>All contain a statement that says the state is not obligated to pay lottery bond principal, interest or premiums from any source other than the amounts pledged for payment and the full faith and credit or taxing powers of the state of Oregon are not pledged to the payment of lottery bonds. </a:t>
            </a:r>
          </a:p>
        </p:txBody>
      </p:sp>
      <p:sp>
        <p:nvSpPr>
          <p:cNvPr id="4" name="Slide Number Placeholder 3"/>
          <p:cNvSpPr>
            <a:spLocks noGrp="1"/>
          </p:cNvSpPr>
          <p:nvPr>
            <p:ph type="sldNum" sz="quarter" idx="12"/>
          </p:nvPr>
        </p:nvSpPr>
        <p:spPr/>
        <p:txBody>
          <a:bodyPr/>
          <a:lstStyle/>
          <a:p>
            <a:fld id="{E6FFA990-F033-4C02-995F-31711A97E8DE}" type="slidenum">
              <a:rPr lang="en-US" smtClean="0"/>
              <a:pPr/>
              <a:t>10</a:t>
            </a:fld>
            <a:endParaRPr lang="en-US" dirty="0"/>
          </a:p>
        </p:txBody>
      </p:sp>
    </p:spTree>
    <p:extLst>
      <p:ext uri="{BB962C8B-B14F-4D97-AF65-F5344CB8AC3E}">
        <p14:creationId xmlns:p14="http://schemas.microsoft.com/office/powerpoint/2010/main" val="32341065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838200"/>
          </a:xfrm>
        </p:spPr>
        <p:txBody>
          <a:bodyPr>
            <a:normAutofit fontScale="90000"/>
          </a:bodyPr>
          <a:lstStyle/>
          <a:p>
            <a:pPr algn="ctr"/>
            <a:r>
              <a:rPr lang="en-US" sz="4400" dirty="0" smtClean="0"/>
              <a:t> 9. Answer</a:t>
            </a:r>
            <a:r>
              <a:rPr lang="en-US" sz="4400" dirty="0"/>
              <a:t>: Deferred Gain/(Loss)</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endParaRPr lang="en-US" sz="4400" dirty="0"/>
          </a:p>
        </p:txBody>
      </p:sp>
      <p:sp>
        <p:nvSpPr>
          <p:cNvPr id="3" name="Content Placeholder 2"/>
          <p:cNvSpPr>
            <a:spLocks noGrp="1"/>
          </p:cNvSpPr>
          <p:nvPr>
            <p:ph idx="1"/>
          </p:nvPr>
        </p:nvSpPr>
        <p:spPr>
          <a:xfrm>
            <a:off x="1371600" y="1600200"/>
            <a:ext cx="7543800" cy="4861560"/>
          </a:xfrm>
        </p:spPr>
        <p:txBody>
          <a:bodyPr>
            <a:normAutofit fontScale="92500" lnSpcReduction="10000"/>
          </a:bodyPr>
          <a:lstStyle/>
          <a:p>
            <a:pPr>
              <a:buNone/>
            </a:pPr>
            <a:r>
              <a:rPr lang="en-US" b="1" dirty="0" smtClean="0"/>
              <a:t>Calculation of Deferred Loss/Gain on Debt Refunding</a:t>
            </a:r>
            <a:r>
              <a:rPr lang="en-US" dirty="0" smtClean="0"/>
              <a:t> </a:t>
            </a:r>
            <a:r>
              <a:rPr lang="en-US" b="1" dirty="0" smtClean="0"/>
              <a:t>2009 Series D COP</a:t>
            </a:r>
          </a:p>
          <a:p>
            <a:pPr>
              <a:buNone/>
            </a:pPr>
            <a:r>
              <a:rPr lang="en-US" dirty="0" smtClean="0"/>
              <a:t> </a:t>
            </a:r>
          </a:p>
          <a:p>
            <a:pPr>
              <a:buNone/>
            </a:pPr>
            <a:r>
              <a:rPr lang="en-US" dirty="0" smtClean="0"/>
              <a:t>Face Value of Refunded Debt   				15,870,000.00 </a:t>
            </a:r>
          </a:p>
          <a:p>
            <a:pPr>
              <a:buNone/>
            </a:pPr>
            <a:r>
              <a:rPr lang="en-US" dirty="0" smtClean="0"/>
              <a:t>Add: Original Issue Premium        			</a:t>
            </a:r>
            <a:r>
              <a:rPr lang="en-US" u="sng" dirty="0" smtClean="0"/>
              <a:t>   1,273,821.57</a:t>
            </a:r>
          </a:p>
          <a:p>
            <a:pPr>
              <a:buNone/>
            </a:pPr>
            <a:r>
              <a:rPr lang="en-US" dirty="0" smtClean="0"/>
              <a:t>	Net Carrying Value   (a)   				 17,143,821.57 </a:t>
            </a:r>
          </a:p>
          <a:p>
            <a:pPr>
              <a:buNone/>
            </a:pPr>
            <a:endParaRPr lang="en-US" dirty="0" smtClean="0"/>
          </a:p>
          <a:p>
            <a:pPr>
              <a:buNone/>
            </a:pPr>
            <a:r>
              <a:rPr lang="en-US" dirty="0" smtClean="0"/>
              <a:t>Bond Payable         						15,216,000.00 </a:t>
            </a:r>
          </a:p>
          <a:p>
            <a:pPr>
              <a:buNone/>
            </a:pPr>
            <a:r>
              <a:rPr lang="en-US" dirty="0" smtClean="0"/>
              <a:t>Add: Original Issue Premium				  2,936,471.95</a:t>
            </a:r>
          </a:p>
          <a:p>
            <a:pPr>
              <a:buNone/>
            </a:pPr>
            <a:r>
              <a:rPr lang="en-US" dirty="0" smtClean="0"/>
              <a:t>Less: Underwriter’s Discount				      (42,547.46)</a:t>
            </a:r>
          </a:p>
          <a:p>
            <a:pPr>
              <a:buNone/>
            </a:pPr>
            <a:r>
              <a:rPr lang="en-US" dirty="0" smtClean="0"/>
              <a:t>Less: Costs of Issuance					        </a:t>
            </a:r>
            <a:r>
              <a:rPr lang="en-US" u="sng" dirty="0" smtClean="0"/>
              <a:t>(8,698.59)</a:t>
            </a:r>
          </a:p>
          <a:p>
            <a:pPr>
              <a:buNone/>
            </a:pPr>
            <a:r>
              <a:rPr lang="en-US" dirty="0" smtClean="0"/>
              <a:t>Net Proceeds to Escrow Agent	(b)			  18,101,225.90</a:t>
            </a:r>
            <a:endParaRPr lang="en-US" u="sng" dirty="0" smtClean="0"/>
          </a:p>
          <a:p>
            <a:pPr>
              <a:buNone/>
            </a:pPr>
            <a:r>
              <a:rPr lang="en-US" sz="1400" u="sng" dirty="0" smtClean="0"/>
              <a:t>   </a:t>
            </a:r>
          </a:p>
          <a:p>
            <a:pPr>
              <a:buNone/>
            </a:pPr>
            <a:r>
              <a:rPr lang="en-US" dirty="0" smtClean="0"/>
              <a:t>Deferred Loss on Refunding (b-a)      		 	      </a:t>
            </a:r>
            <a:r>
              <a:rPr lang="en-US" u="sng" dirty="0" smtClean="0"/>
              <a:t>  957,404.33 </a:t>
            </a:r>
            <a:endParaRPr lang="en-US" u="sng" dirty="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239000" cy="896112"/>
          </a:xfrm>
        </p:spPr>
        <p:txBody>
          <a:bodyPr>
            <a:noAutofit/>
          </a:bodyPr>
          <a:lstStyle/>
          <a:p>
            <a:pPr algn="ctr"/>
            <a:r>
              <a:rPr lang="en-US" sz="4000" dirty="0" smtClean="0"/>
              <a:t>Answer: Deferred Gain/(Loss) </a:t>
            </a:r>
            <a:endParaRPr lang="en-US" sz="4000" dirty="0"/>
          </a:p>
        </p:txBody>
      </p:sp>
      <p:sp>
        <p:nvSpPr>
          <p:cNvPr id="3" name="Content Placeholder 2"/>
          <p:cNvSpPr>
            <a:spLocks noGrp="1"/>
          </p:cNvSpPr>
          <p:nvPr>
            <p:ph idx="1"/>
          </p:nvPr>
        </p:nvSpPr>
        <p:spPr>
          <a:xfrm>
            <a:off x="457200" y="1828800"/>
            <a:ext cx="8229600" cy="4495800"/>
          </a:xfrm>
        </p:spPr>
        <p:txBody>
          <a:bodyPr>
            <a:normAutofit/>
          </a:bodyPr>
          <a:lstStyle/>
          <a:p>
            <a:r>
              <a:rPr lang="en-US" sz="2000" b="1" dirty="0" smtClean="0"/>
              <a:t>9.  T-code 514 </a:t>
            </a:r>
            <a:r>
              <a:rPr lang="en-US" sz="2000" dirty="0" smtClean="0"/>
              <a:t>To record deferred (loss) on debt refunding	</a:t>
            </a:r>
          </a:p>
          <a:p>
            <a:endParaRPr lang="en-US" sz="2000" dirty="0" smtClean="0"/>
          </a:p>
          <a:p>
            <a:pPr>
              <a:buNone/>
            </a:pPr>
            <a:r>
              <a:rPr lang="en-US" sz="2000" dirty="0" smtClean="0"/>
              <a:t>	- DR  1000 Deferred Outflows - Loss on </a:t>
            </a:r>
          </a:p>
          <a:p>
            <a:pPr>
              <a:buNone/>
            </a:pPr>
            <a:r>
              <a:rPr lang="en-US" sz="2000" dirty="0"/>
              <a:t>	</a:t>
            </a:r>
            <a:r>
              <a:rPr lang="en-US" sz="2000" dirty="0" smtClean="0"/>
              <a:t>	Debt Refunding    					957,404.33</a:t>
            </a:r>
          </a:p>
          <a:p>
            <a:pPr>
              <a:buNone/>
            </a:pPr>
            <a:r>
              <a:rPr lang="en-US" sz="2000" dirty="0" smtClean="0"/>
              <a:t>	- CR  3600 GAAP Exp Offset		   					 957,404.33</a:t>
            </a:r>
          </a:p>
          <a:p>
            <a:pPr>
              <a:buNone/>
            </a:pPr>
            <a:r>
              <a:rPr lang="en-US" sz="2000" dirty="0" smtClean="0"/>
              <a:t>	  	   (c/o 7050 Rfnd Debt Payment)</a:t>
            </a:r>
          </a:p>
          <a:p>
            <a:pPr>
              <a:buNone/>
            </a:pPr>
            <a:endParaRPr lang="en-US" sz="2000" dirty="0" smtClean="0"/>
          </a:p>
          <a:p>
            <a:r>
              <a:rPr lang="en-US" sz="2000" dirty="0"/>
              <a:t>Fund Type – Government-wide Reporting Fund </a:t>
            </a:r>
          </a:p>
          <a:p>
            <a:pPr marL="0" indent="0">
              <a:buNone/>
            </a:pPr>
            <a:r>
              <a:rPr lang="en-US" dirty="0" smtClean="0"/>
              <a:t>	</a:t>
            </a:r>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6894576" cy="3636264"/>
          </a:xfrm>
        </p:spPr>
        <p:txBody>
          <a:bodyPr>
            <a:normAutofit fontScale="90000"/>
          </a:bodyPr>
          <a:lstStyle/>
          <a:p>
            <a:pPr algn="ctr"/>
            <a:r>
              <a:rPr lang="en-US" sz="8000" dirty="0" smtClean="0"/>
              <a:t>Recording Year End Transactions</a:t>
            </a:r>
            <a:endParaRPr lang="en-US" sz="8000" dirty="0"/>
          </a:p>
        </p:txBody>
      </p:sp>
      <p:sp>
        <p:nvSpPr>
          <p:cNvPr id="4" name="Slide Number Placeholder 3"/>
          <p:cNvSpPr>
            <a:spLocks noGrp="1"/>
          </p:cNvSpPr>
          <p:nvPr>
            <p:ph type="sldNum" sz="quarter" idx="12"/>
          </p:nvPr>
        </p:nvSpPr>
        <p:spPr>
          <a:xfrm>
            <a:off x="381000" y="3244140"/>
            <a:ext cx="762000" cy="365125"/>
          </a:xfrm>
        </p:spPr>
        <p:txBody>
          <a:bodyPr/>
          <a:lstStyle/>
          <a:p>
            <a:fld id="{781FC40D-0284-4672-B97E-BD7E934CCFDD}" type="slidenum">
              <a:rPr lang="en-US" smtClean="0"/>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1"/>
            <a:ext cx="7772400" cy="990599"/>
          </a:xfrm>
        </p:spPr>
        <p:txBody>
          <a:bodyPr>
            <a:noAutofit/>
          </a:bodyPr>
          <a:lstStyle/>
          <a:p>
            <a:pPr algn="ctr"/>
            <a:r>
              <a:rPr lang="en-US" sz="4000" dirty="0" smtClean="0"/>
              <a:t>Premium Amortization Calculation</a:t>
            </a:r>
            <a:endParaRPr lang="en-US" sz="4000" dirty="0"/>
          </a:p>
        </p:txBody>
      </p:sp>
      <p:sp>
        <p:nvSpPr>
          <p:cNvPr id="3" name="Content Placeholder 2"/>
          <p:cNvSpPr>
            <a:spLocks noGrp="1"/>
          </p:cNvSpPr>
          <p:nvPr>
            <p:ph idx="1"/>
          </p:nvPr>
        </p:nvSpPr>
        <p:spPr>
          <a:xfrm>
            <a:off x="1143000" y="1447800"/>
            <a:ext cx="7704667" cy="4876800"/>
          </a:xfrm>
        </p:spPr>
        <p:txBody>
          <a:bodyPr>
            <a:normAutofit lnSpcReduction="10000"/>
          </a:bodyPr>
          <a:lstStyle/>
          <a:p>
            <a:pPr>
              <a:buFont typeface="Wingdings" panose="05000000000000000000" pitchFamily="2" charset="2"/>
              <a:buChar char="§"/>
            </a:pPr>
            <a:r>
              <a:rPr lang="en-US" sz="2000" dirty="0"/>
              <a:t>Original premium </a:t>
            </a:r>
            <a:r>
              <a:rPr lang="en-US" sz="2000" dirty="0" smtClean="0"/>
              <a:t>amount (2009A)</a:t>
            </a:r>
            <a:r>
              <a:rPr lang="en-US" sz="2000" dirty="0"/>
              <a:t>	</a:t>
            </a:r>
            <a:r>
              <a:rPr lang="en-US" sz="2000" dirty="0" smtClean="0"/>
              <a:t>	$ 319,122.10</a:t>
            </a:r>
          </a:p>
          <a:p>
            <a:pPr>
              <a:buFont typeface="Wingdings" panose="05000000000000000000" pitchFamily="2" charset="2"/>
              <a:buChar char="§"/>
            </a:pPr>
            <a:r>
              <a:rPr lang="en-US" sz="2000" dirty="0" smtClean="0"/>
              <a:t>Amortized to date (05/31/2016)			  (158,679.50)</a:t>
            </a:r>
          </a:p>
          <a:p>
            <a:pPr>
              <a:buFont typeface="Wingdings" panose="05000000000000000000" pitchFamily="2" charset="2"/>
              <a:buChar char="§"/>
            </a:pPr>
            <a:r>
              <a:rPr lang="en-US" sz="2000" dirty="0" smtClean="0"/>
              <a:t>Amount </a:t>
            </a:r>
            <a:r>
              <a:rPr lang="en-US" sz="2000" dirty="0"/>
              <a:t>written off with </a:t>
            </a:r>
            <a:r>
              <a:rPr lang="en-US" sz="2000" dirty="0" smtClean="0"/>
              <a:t>refunding		</a:t>
            </a:r>
            <a:r>
              <a:rPr lang="en-US" sz="2000" u="sng" dirty="0" smtClean="0"/>
              <a:t>   </a:t>
            </a:r>
            <a:r>
              <a:rPr lang="en-US" sz="2000" u="sng" dirty="0"/>
              <a:t>( </a:t>
            </a:r>
            <a:r>
              <a:rPr lang="en-US" sz="2000" u="sng" dirty="0" smtClean="0"/>
              <a:t>41,715.08)</a:t>
            </a:r>
            <a:r>
              <a:rPr lang="en-US" sz="2000" dirty="0"/>
              <a:t>		</a:t>
            </a:r>
          </a:p>
          <a:p>
            <a:pPr>
              <a:buFont typeface="Wingdings" panose="05000000000000000000" pitchFamily="2" charset="2"/>
              <a:buChar char="§"/>
            </a:pPr>
            <a:r>
              <a:rPr lang="en-US" sz="2000" dirty="0"/>
              <a:t>Remaining premium amount 		</a:t>
            </a:r>
            <a:r>
              <a:rPr lang="en-US" sz="2000" dirty="0" smtClean="0"/>
              <a:t>	 $  118,727.52</a:t>
            </a:r>
            <a:endParaRPr lang="en-US" sz="2000" dirty="0"/>
          </a:p>
          <a:p>
            <a:pPr>
              <a:buFont typeface="Wingdings" panose="05000000000000000000" pitchFamily="2" charset="2"/>
              <a:buChar char="§"/>
            </a:pPr>
            <a:r>
              <a:rPr lang="en-US" sz="2000" dirty="0"/>
              <a:t>Months outstanding on old debt		</a:t>
            </a:r>
            <a:r>
              <a:rPr lang="en-US" sz="2000" dirty="0" smtClean="0"/>
              <a:t>	  36</a:t>
            </a:r>
            <a:r>
              <a:rPr lang="en-US" sz="2000" dirty="0"/>
              <a:t>	</a:t>
            </a:r>
            <a:endParaRPr lang="en-US" sz="2000" dirty="0" smtClean="0"/>
          </a:p>
          <a:p>
            <a:pPr>
              <a:buFont typeface="Wingdings" panose="05000000000000000000" pitchFamily="2" charset="2"/>
              <a:buChar char="§"/>
            </a:pPr>
            <a:endParaRPr lang="en-US" sz="2000" dirty="0"/>
          </a:p>
          <a:p>
            <a:pPr>
              <a:buFont typeface="Wingdings" panose="05000000000000000000" pitchFamily="2" charset="2"/>
              <a:buChar char="§"/>
            </a:pPr>
            <a:r>
              <a:rPr lang="en-US" sz="2000" dirty="0" smtClean="0"/>
              <a:t>Original Premium (Refunding Debt)		    $51,195.08</a:t>
            </a:r>
            <a:endParaRPr lang="en-US" sz="2000" dirty="0"/>
          </a:p>
          <a:p>
            <a:pPr>
              <a:buFont typeface="Wingdings" panose="05000000000000000000" pitchFamily="2" charset="2"/>
              <a:buChar char="§"/>
            </a:pPr>
            <a:r>
              <a:rPr lang="en-US" sz="2000" dirty="0"/>
              <a:t>Months outstanding on new debt	</a:t>
            </a:r>
            <a:r>
              <a:rPr lang="en-US" sz="2000" dirty="0" smtClean="0"/>
              <a:t>	</a:t>
            </a:r>
            <a:r>
              <a:rPr lang="en-US" sz="2000" dirty="0" smtClean="0">
                <a:solidFill>
                  <a:srgbClr val="FF0000"/>
                </a:solidFill>
              </a:rPr>
              <a:t>	  </a:t>
            </a:r>
            <a:r>
              <a:rPr lang="en-US" sz="2000" dirty="0" smtClean="0">
                <a:solidFill>
                  <a:schemeClr val="tx1"/>
                </a:solidFill>
              </a:rPr>
              <a:t>48</a:t>
            </a:r>
            <a:endParaRPr lang="en-US" sz="2000" dirty="0">
              <a:solidFill>
                <a:schemeClr val="tx1"/>
              </a:solidFill>
            </a:endParaRPr>
          </a:p>
          <a:p>
            <a:pPr>
              <a:buFont typeface="Wingdings" panose="05000000000000000000" pitchFamily="2" charset="2"/>
              <a:buChar char="§"/>
            </a:pPr>
            <a:endParaRPr lang="en-US" sz="2000" dirty="0"/>
          </a:p>
          <a:p>
            <a:pPr>
              <a:buFont typeface="Wingdings" panose="05000000000000000000" pitchFamily="2" charset="2"/>
              <a:buChar char="§"/>
            </a:pPr>
            <a:r>
              <a:rPr lang="en-US" sz="2000" dirty="0"/>
              <a:t>Amortization amount=  </a:t>
            </a:r>
          </a:p>
          <a:p>
            <a:pPr marL="0" indent="0">
              <a:buNone/>
            </a:pPr>
            <a:r>
              <a:rPr lang="en-US" sz="2000" dirty="0"/>
              <a:t>( </a:t>
            </a:r>
            <a:r>
              <a:rPr lang="en-US" sz="2000" dirty="0" smtClean="0"/>
              <a:t>$118,727.52 </a:t>
            </a:r>
            <a:r>
              <a:rPr lang="en-US" sz="2000" dirty="0"/>
              <a:t>/ </a:t>
            </a:r>
            <a:r>
              <a:rPr lang="en-US" sz="2000" dirty="0" smtClean="0"/>
              <a:t>36 </a:t>
            </a:r>
            <a:r>
              <a:rPr lang="en-US" sz="2000" dirty="0"/>
              <a:t>months ) X </a:t>
            </a:r>
            <a:r>
              <a:rPr lang="en-US" sz="2000" dirty="0" smtClean="0"/>
              <a:t>1 month </a:t>
            </a:r>
            <a:r>
              <a:rPr lang="en-US" sz="2000" dirty="0"/>
              <a:t>= </a:t>
            </a:r>
            <a:r>
              <a:rPr lang="en-US" sz="2000" dirty="0" smtClean="0"/>
              <a:t>$3,297.99 for refunded COP</a:t>
            </a:r>
          </a:p>
          <a:p>
            <a:pPr marL="0" indent="0">
              <a:buNone/>
            </a:pPr>
            <a:r>
              <a:rPr lang="en-US" sz="2000" dirty="0" smtClean="0"/>
              <a:t>(51,195.08/48 months) X 1 month = $1,066.56 for refunding debt</a:t>
            </a:r>
          </a:p>
          <a:p>
            <a:pPr marL="0" indent="0">
              <a:buNone/>
            </a:pPr>
            <a:endParaRPr lang="en-US" sz="2000" dirty="0"/>
          </a:p>
          <a:p>
            <a:endParaRPr lang="en-US" dirty="0"/>
          </a:p>
        </p:txBody>
      </p:sp>
      <p:sp>
        <p:nvSpPr>
          <p:cNvPr id="4" name="Slide Number Placeholder 3"/>
          <p:cNvSpPr>
            <a:spLocks noGrp="1"/>
          </p:cNvSpPr>
          <p:nvPr>
            <p:ph type="sldNum" sz="quarter" idx="12"/>
          </p:nvPr>
        </p:nvSpPr>
        <p:spPr>
          <a:xfrm>
            <a:off x="511228" y="787783"/>
            <a:ext cx="631772" cy="365125"/>
          </a:xfrm>
        </p:spPr>
        <p:txBody>
          <a:bodyPr/>
          <a:lstStyle/>
          <a:p>
            <a:fld id="{E6FFA990-F033-4C02-995F-31711A97E8DE}" type="slidenum">
              <a:rPr lang="en-US" smtClean="0"/>
              <a:pPr/>
              <a:t>103</a:t>
            </a:fld>
            <a:endParaRPr lang="en-US" dirty="0"/>
          </a:p>
        </p:txBody>
      </p:sp>
    </p:spTree>
    <p:extLst>
      <p:ext uri="{BB962C8B-B14F-4D97-AF65-F5344CB8AC3E}">
        <p14:creationId xmlns:p14="http://schemas.microsoft.com/office/powerpoint/2010/main" val="40210048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315200" cy="881406"/>
          </a:xfrm>
        </p:spPr>
        <p:txBody>
          <a:bodyPr>
            <a:normAutofit/>
          </a:bodyPr>
          <a:lstStyle/>
          <a:p>
            <a:pPr algn="ctr"/>
            <a:r>
              <a:rPr lang="en-US" sz="4800" dirty="0" smtClean="0"/>
              <a:t> </a:t>
            </a:r>
            <a:r>
              <a:rPr lang="en-US" sz="4400" dirty="0" smtClean="0"/>
              <a:t>Premium Amortization Entry</a:t>
            </a:r>
            <a:endParaRPr lang="en-US" sz="4400" dirty="0"/>
          </a:p>
        </p:txBody>
      </p:sp>
      <p:sp>
        <p:nvSpPr>
          <p:cNvPr id="3" name="Content Placeholder 2"/>
          <p:cNvSpPr>
            <a:spLocks noGrp="1"/>
          </p:cNvSpPr>
          <p:nvPr>
            <p:ph idx="1"/>
          </p:nvPr>
        </p:nvSpPr>
        <p:spPr>
          <a:xfrm>
            <a:off x="457200" y="1990634"/>
            <a:ext cx="8229600" cy="4831080"/>
          </a:xfrm>
        </p:spPr>
        <p:txBody>
          <a:bodyPr>
            <a:normAutofit/>
          </a:bodyPr>
          <a:lstStyle/>
          <a:p>
            <a:pPr marL="465138" indent="-465138">
              <a:spcBef>
                <a:spcPts val="1200"/>
              </a:spcBef>
              <a:spcAft>
                <a:spcPts val="1800"/>
              </a:spcAft>
              <a:buFont typeface="Wingdings" panose="05000000000000000000" pitchFamily="2" charset="2"/>
              <a:buChar char="§"/>
            </a:pPr>
            <a:r>
              <a:rPr lang="en-US" sz="2800" b="1" dirty="0" smtClean="0"/>
              <a:t>T-code 523 </a:t>
            </a:r>
            <a:r>
              <a:rPr lang="en-US" sz="2800" dirty="0" smtClean="0"/>
              <a:t>Record amortization of premium</a:t>
            </a:r>
          </a:p>
          <a:p>
            <a:pPr marL="914400" lvl="2" indent="-449263">
              <a:spcBef>
                <a:spcPts val="1200"/>
              </a:spcBef>
              <a:buFont typeface="Wingdings" panose="05000000000000000000" pitchFamily="2" charset="2"/>
              <a:buChar char="ü"/>
            </a:pPr>
            <a:r>
              <a:rPr lang="en-US" sz="2800" b="1" dirty="0" smtClean="0"/>
              <a:t>DR 1713 </a:t>
            </a:r>
            <a:r>
              <a:rPr lang="en-US" sz="2800" dirty="0" smtClean="0"/>
              <a:t>Premium on Bonds Sold		</a:t>
            </a:r>
          </a:p>
          <a:p>
            <a:pPr marL="1371600" lvl="4" indent="-449263" defTabSz="1828800">
              <a:lnSpc>
                <a:spcPct val="110000"/>
              </a:lnSpc>
              <a:spcBef>
                <a:spcPts val="1200"/>
              </a:spcBef>
              <a:buFont typeface="Wingdings" panose="05000000000000000000" pitchFamily="2" charset="2"/>
              <a:buChar char="ü"/>
            </a:pPr>
            <a:r>
              <a:rPr lang="en-US" sz="2800" b="1" dirty="0" smtClean="0"/>
              <a:t>CR 3600 </a:t>
            </a:r>
            <a:r>
              <a:rPr lang="en-US" sz="2800" dirty="0" smtClean="0"/>
              <a:t>GAAP Expenditure Offset </a:t>
            </a:r>
          </a:p>
          <a:p>
            <a:pPr marL="1379538" lvl="3" indent="0" defTabSz="1828800">
              <a:lnSpc>
                <a:spcPct val="110000"/>
              </a:lnSpc>
              <a:spcBef>
                <a:spcPts val="1200"/>
              </a:spcBef>
              <a:buNone/>
            </a:pPr>
            <a:r>
              <a:rPr lang="en-US" sz="2400" dirty="0" smtClean="0"/>
              <a:t>	(</a:t>
            </a:r>
            <a:r>
              <a:rPr lang="en-US" sz="2400" b="1" dirty="0" smtClean="0"/>
              <a:t>comp </a:t>
            </a:r>
            <a:r>
              <a:rPr lang="en-US" sz="2400" b="1" dirty="0" err="1" smtClean="0"/>
              <a:t>obj</a:t>
            </a:r>
            <a:r>
              <a:rPr lang="en-US" sz="2400" b="1" dirty="0" smtClean="0"/>
              <a:t> 7450 </a:t>
            </a:r>
            <a:r>
              <a:rPr lang="en-US" sz="2400" dirty="0" smtClean="0"/>
              <a:t>Amort – Discount/Premium on 	Bonds)	</a:t>
            </a:r>
            <a:r>
              <a:rPr lang="en-US" sz="2800" dirty="0" smtClean="0"/>
              <a:t>	</a:t>
            </a:r>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104</a:t>
            </a:fld>
            <a:endParaRPr lang="en-US" dirty="0"/>
          </a:p>
        </p:txBody>
      </p:sp>
    </p:spTree>
    <p:extLst>
      <p:ext uri="{BB962C8B-B14F-4D97-AF65-F5344CB8AC3E}">
        <p14:creationId xmlns:p14="http://schemas.microsoft.com/office/powerpoint/2010/main" val="33143417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40880" cy="881406"/>
          </a:xfrm>
        </p:spPr>
        <p:txBody>
          <a:bodyPr>
            <a:normAutofit/>
          </a:bodyPr>
          <a:lstStyle/>
          <a:p>
            <a:pPr algn="ctr"/>
            <a:r>
              <a:rPr lang="en-US" sz="4400" dirty="0" smtClean="0"/>
              <a:t>…</a:t>
            </a:r>
            <a:r>
              <a:rPr lang="en-US" sz="4400" dirty="0"/>
              <a:t>o</a:t>
            </a:r>
            <a:r>
              <a:rPr lang="en-US" sz="4400" dirty="0" smtClean="0"/>
              <a:t>r Discount</a:t>
            </a:r>
            <a:endParaRPr lang="en-US" sz="4400" dirty="0"/>
          </a:p>
        </p:txBody>
      </p:sp>
      <p:sp>
        <p:nvSpPr>
          <p:cNvPr id="3" name="Content Placeholder 2"/>
          <p:cNvSpPr>
            <a:spLocks noGrp="1"/>
          </p:cNvSpPr>
          <p:nvPr>
            <p:ph idx="1"/>
          </p:nvPr>
        </p:nvSpPr>
        <p:spPr>
          <a:xfrm>
            <a:off x="457200" y="1676400"/>
            <a:ext cx="6477000" cy="4191000"/>
          </a:xfrm>
        </p:spPr>
        <p:txBody>
          <a:bodyPr/>
          <a:lstStyle/>
          <a:p>
            <a:pPr marL="465138" indent="-465138">
              <a:spcBef>
                <a:spcPts val="1200"/>
              </a:spcBef>
              <a:spcAft>
                <a:spcPts val="1800"/>
              </a:spcAft>
              <a:buFont typeface="Wingdings" panose="05000000000000000000" pitchFamily="2" charset="2"/>
              <a:buChar char="§"/>
            </a:pPr>
            <a:r>
              <a:rPr lang="en-US" sz="2800" b="1" dirty="0" smtClean="0"/>
              <a:t>T-code 520 </a:t>
            </a:r>
            <a:r>
              <a:rPr lang="en-US" sz="2800" dirty="0" smtClean="0"/>
              <a:t>Amortize discount</a:t>
            </a:r>
          </a:p>
          <a:p>
            <a:pPr marL="730250" lvl="1" indent="-457200">
              <a:spcBef>
                <a:spcPts val="1200"/>
              </a:spcBef>
              <a:spcAft>
                <a:spcPts val="600"/>
              </a:spcAft>
              <a:buFont typeface="Wingdings" panose="05000000000000000000" pitchFamily="2" charset="2"/>
              <a:buChar char="ü"/>
              <a:tabLst>
                <a:tab pos="1262063" algn="l"/>
              </a:tabLst>
            </a:pPr>
            <a:r>
              <a:rPr lang="en-US" sz="2800" b="1" dirty="0" smtClean="0"/>
              <a:t>DR  3600 </a:t>
            </a:r>
            <a:r>
              <a:rPr lang="en-US" sz="2800" dirty="0" smtClean="0"/>
              <a:t>GAAP Expenditure Offset </a:t>
            </a:r>
          </a:p>
          <a:p>
            <a:pPr marL="1379538" lvl="2" indent="0">
              <a:spcBef>
                <a:spcPts val="1200"/>
              </a:spcBef>
              <a:spcAft>
                <a:spcPts val="600"/>
              </a:spcAft>
              <a:buNone/>
            </a:pPr>
            <a:r>
              <a:rPr lang="en-US" sz="2400" dirty="0" smtClean="0"/>
              <a:t>(</a:t>
            </a:r>
            <a:r>
              <a:rPr lang="en-US" sz="2400" b="1" dirty="0" smtClean="0"/>
              <a:t>comp obj 7450 </a:t>
            </a:r>
            <a:r>
              <a:rPr lang="en-US" sz="2400" dirty="0" smtClean="0"/>
              <a:t>Amort Disc/Prem on bonds)</a:t>
            </a:r>
            <a:r>
              <a:rPr lang="en-US" sz="2800" dirty="0" smtClean="0"/>
              <a:t>	</a:t>
            </a:r>
          </a:p>
          <a:p>
            <a:pPr marL="1371600" lvl="4" indent="-449263">
              <a:spcBef>
                <a:spcPts val="1200"/>
              </a:spcBef>
              <a:buFont typeface="Wingdings" panose="05000000000000000000" pitchFamily="2" charset="2"/>
              <a:buChar char="ü"/>
            </a:pPr>
            <a:r>
              <a:rPr lang="en-US" sz="2800" b="1" dirty="0" smtClean="0"/>
              <a:t>CR 1712 </a:t>
            </a:r>
            <a:r>
              <a:rPr lang="en-US" sz="2800" dirty="0" smtClean="0"/>
              <a:t>Discount on Bonds Sold				</a:t>
            </a:r>
          </a:p>
          <a:p>
            <a:pPr marL="914400">
              <a:spcBef>
                <a:spcPts val="1200"/>
              </a:spcBef>
            </a:pPr>
            <a:endParaRPr lang="en-US" dirty="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105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720" y="3483429"/>
            <a:ext cx="2189480" cy="2963091"/>
          </a:xfrm>
          <a:prstGeom prst="rect">
            <a:avLst/>
          </a:prstGeom>
        </p:spPr>
      </p:pic>
    </p:spTree>
    <p:extLst>
      <p:ext uri="{BB962C8B-B14F-4D97-AF65-F5344CB8AC3E}">
        <p14:creationId xmlns:p14="http://schemas.microsoft.com/office/powerpoint/2010/main" val="42216108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543800" cy="972312"/>
          </a:xfrm>
        </p:spPr>
        <p:txBody>
          <a:bodyPr>
            <a:normAutofit/>
          </a:bodyPr>
          <a:lstStyle/>
          <a:p>
            <a:pPr algn="ctr"/>
            <a:r>
              <a:rPr lang="en-US" sz="4400" dirty="0" smtClean="0"/>
              <a:t>Loss Amortization Entry</a:t>
            </a:r>
            <a:endParaRPr lang="en-US" sz="4400" dirty="0"/>
          </a:p>
        </p:txBody>
      </p:sp>
      <p:sp>
        <p:nvSpPr>
          <p:cNvPr id="3" name="Content Placeholder 2"/>
          <p:cNvSpPr>
            <a:spLocks noGrp="1"/>
          </p:cNvSpPr>
          <p:nvPr>
            <p:ph idx="1"/>
          </p:nvPr>
        </p:nvSpPr>
        <p:spPr>
          <a:xfrm>
            <a:off x="457200" y="2057400"/>
            <a:ext cx="8153400" cy="4389120"/>
          </a:xfrm>
        </p:spPr>
        <p:txBody>
          <a:bodyPr>
            <a:normAutofit/>
          </a:bodyPr>
          <a:lstStyle/>
          <a:p>
            <a:pPr marL="465138" indent="-465138">
              <a:spcBef>
                <a:spcPts val="1200"/>
              </a:spcBef>
              <a:spcAft>
                <a:spcPts val="1800"/>
              </a:spcAft>
              <a:buFont typeface="Wingdings" panose="05000000000000000000" pitchFamily="2" charset="2"/>
              <a:buChar char="§"/>
            </a:pPr>
            <a:r>
              <a:rPr lang="en-US" sz="2800" b="1" dirty="0" smtClean="0"/>
              <a:t>T-code 520 </a:t>
            </a:r>
            <a:r>
              <a:rPr lang="en-US" sz="2800" dirty="0" smtClean="0"/>
              <a:t>Amortize deferred outflow loss on refunding</a:t>
            </a:r>
          </a:p>
          <a:p>
            <a:pPr marL="914400" indent="-449263">
              <a:spcBef>
                <a:spcPts val="1200"/>
              </a:spcBef>
              <a:buFont typeface="Wingdings" panose="05000000000000000000" pitchFamily="2" charset="2"/>
              <a:buChar char="ü"/>
            </a:pPr>
            <a:r>
              <a:rPr lang="en-US" sz="2800" b="1" dirty="0" smtClean="0"/>
              <a:t>DR  3600 </a:t>
            </a:r>
            <a:r>
              <a:rPr lang="en-US" sz="2800" dirty="0" smtClean="0"/>
              <a:t>GAAP Expenditure Offset </a:t>
            </a:r>
          </a:p>
          <a:p>
            <a:pPr marL="1379538" indent="0">
              <a:spcBef>
                <a:spcPts val="1200"/>
              </a:spcBef>
              <a:buNone/>
            </a:pPr>
            <a:r>
              <a:rPr lang="en-US" sz="2400" dirty="0" smtClean="0"/>
              <a:t>(</a:t>
            </a:r>
            <a:r>
              <a:rPr lang="en-US" sz="2400" b="1" dirty="0" smtClean="0"/>
              <a:t>comp obj  7470 </a:t>
            </a:r>
            <a:r>
              <a:rPr lang="en-US" sz="2400" dirty="0" err="1" smtClean="0"/>
              <a:t>Amort</a:t>
            </a:r>
            <a:r>
              <a:rPr lang="en-US" sz="2400" dirty="0" smtClean="0"/>
              <a:t> Deferred	Loss/Gain on Refunding)	</a:t>
            </a:r>
          </a:p>
          <a:p>
            <a:pPr marL="1314450" lvl="1" indent="-449263">
              <a:spcBef>
                <a:spcPts val="1200"/>
              </a:spcBef>
              <a:buFont typeface="Wingdings" panose="05000000000000000000" pitchFamily="2" charset="2"/>
              <a:buChar char="ü"/>
            </a:pPr>
            <a:r>
              <a:rPr lang="en-US" sz="2800" b="1" dirty="0" smtClean="0"/>
              <a:t>CR 1000 </a:t>
            </a:r>
            <a:r>
              <a:rPr lang="en-US" sz="2800" dirty="0" smtClean="0"/>
              <a:t>Deferred Outflows-Loss on Debt Refunding</a:t>
            </a:r>
          </a:p>
          <a:p>
            <a:pPr>
              <a:spcBef>
                <a:spcPts val="1200"/>
              </a:spcBef>
            </a:pPr>
            <a:endParaRPr lang="en-US" dirty="0" smtClean="0"/>
          </a:p>
        </p:txBody>
      </p:sp>
      <p:sp>
        <p:nvSpPr>
          <p:cNvPr id="4" name="Slide Number Placeholder 3"/>
          <p:cNvSpPr>
            <a:spLocks noGrp="1"/>
          </p:cNvSpPr>
          <p:nvPr>
            <p:ph type="sldNum" sz="quarter" idx="12"/>
          </p:nvPr>
        </p:nvSpPr>
        <p:spPr>
          <a:xfrm>
            <a:off x="511228" y="787783"/>
            <a:ext cx="784172" cy="365125"/>
          </a:xfrm>
        </p:spPr>
        <p:txBody>
          <a:bodyPr/>
          <a:lstStyle/>
          <a:p>
            <a:fld id="{E6FFA990-F033-4C02-995F-31711A97E8DE}" type="slidenum">
              <a:rPr lang="en-US" smtClean="0"/>
              <a:pPr/>
              <a:t>106</a:t>
            </a:fld>
            <a:endParaRPr lang="en-US" dirty="0"/>
          </a:p>
        </p:txBody>
      </p:sp>
    </p:spTree>
    <p:extLst>
      <p:ext uri="{BB962C8B-B14F-4D97-AF65-F5344CB8AC3E}">
        <p14:creationId xmlns:p14="http://schemas.microsoft.com/office/powerpoint/2010/main" val="21779810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457200"/>
            <a:ext cx="7162800" cy="1052290"/>
          </a:xfrm>
        </p:spPr>
        <p:txBody>
          <a:bodyPr>
            <a:normAutofit/>
          </a:bodyPr>
          <a:lstStyle/>
          <a:p>
            <a:pPr algn="ctr"/>
            <a:r>
              <a:rPr lang="en-US" sz="4400" dirty="0" smtClean="0"/>
              <a:t>Interest Payable Calculation</a:t>
            </a:r>
            <a:endParaRPr lang="en-US" sz="4400" dirty="0"/>
          </a:p>
        </p:txBody>
      </p:sp>
      <p:sp>
        <p:nvSpPr>
          <p:cNvPr id="3" name="Content Placeholder 2"/>
          <p:cNvSpPr>
            <a:spLocks noGrp="1"/>
          </p:cNvSpPr>
          <p:nvPr>
            <p:ph idx="1"/>
          </p:nvPr>
        </p:nvSpPr>
        <p:spPr>
          <a:xfrm>
            <a:off x="381000" y="1905000"/>
            <a:ext cx="8229600" cy="4130040"/>
          </a:xfrm>
        </p:spPr>
        <p:txBody>
          <a:bodyPr>
            <a:normAutofit lnSpcReduction="10000"/>
          </a:bodyPr>
          <a:lstStyle/>
          <a:p>
            <a:pPr marL="0" indent="0">
              <a:buNone/>
            </a:pPr>
            <a:endParaRPr lang="en-US" dirty="0"/>
          </a:p>
          <a:p>
            <a:pPr>
              <a:spcBef>
                <a:spcPts val="1200"/>
              </a:spcBef>
              <a:spcAft>
                <a:spcPts val="600"/>
              </a:spcAft>
              <a:buFont typeface="Wingdings" panose="05000000000000000000" pitchFamily="2" charset="2"/>
              <a:buChar char="§"/>
            </a:pPr>
            <a:r>
              <a:rPr lang="en-US" sz="2800" dirty="0" smtClean="0"/>
              <a:t>New debt interest payment	  $5,205.00</a:t>
            </a:r>
          </a:p>
          <a:p>
            <a:pPr>
              <a:spcBef>
                <a:spcPts val="1200"/>
              </a:spcBef>
              <a:spcAft>
                <a:spcPts val="600"/>
              </a:spcAft>
              <a:buFont typeface="Wingdings" panose="05000000000000000000" pitchFamily="2" charset="2"/>
              <a:buChar char="§"/>
            </a:pPr>
            <a:r>
              <a:rPr lang="en-US" sz="2800" dirty="0" smtClean="0"/>
              <a:t>Remaining old debt payment	  </a:t>
            </a:r>
            <a:r>
              <a:rPr lang="en-US" sz="2800" u="sng" dirty="0" smtClean="0"/>
              <a:t>13,708.98</a:t>
            </a:r>
          </a:p>
          <a:p>
            <a:pPr>
              <a:spcBef>
                <a:spcPts val="1200"/>
              </a:spcBef>
              <a:spcAft>
                <a:spcPts val="600"/>
              </a:spcAft>
              <a:buFont typeface="Wingdings" panose="05000000000000000000" pitchFamily="2" charset="2"/>
              <a:buChar char="§"/>
            </a:pPr>
            <a:r>
              <a:rPr lang="en-US" sz="2800" dirty="0" smtClean="0"/>
              <a:t>Total interest payment		      $18,913.98</a:t>
            </a:r>
          </a:p>
          <a:p>
            <a:pPr>
              <a:spcBef>
                <a:spcPts val="1200"/>
              </a:spcBef>
              <a:buFont typeface="Wingdings" panose="05000000000000000000" pitchFamily="2" charset="2"/>
              <a:buChar char="§"/>
            </a:pPr>
            <a:endParaRPr lang="en-US" sz="2800" dirty="0"/>
          </a:p>
          <a:p>
            <a:pPr>
              <a:spcBef>
                <a:spcPts val="1200"/>
              </a:spcBef>
              <a:spcAft>
                <a:spcPts val="600"/>
              </a:spcAft>
              <a:buFont typeface="Wingdings" panose="05000000000000000000" pitchFamily="2" charset="2"/>
              <a:buChar char="§"/>
            </a:pPr>
            <a:r>
              <a:rPr lang="en-US" sz="2800" dirty="0" smtClean="0"/>
              <a:t>Divide by </a:t>
            </a:r>
            <a:r>
              <a:rPr lang="en-US" sz="2800" dirty="0"/>
              <a:t>6</a:t>
            </a:r>
            <a:r>
              <a:rPr lang="en-US" sz="2800" dirty="0" smtClean="0"/>
              <a:t> months   $18,913.98/6=$3,152.33</a:t>
            </a:r>
          </a:p>
          <a:p>
            <a:pPr>
              <a:spcBef>
                <a:spcPts val="1200"/>
              </a:spcBef>
              <a:spcAft>
                <a:spcPts val="600"/>
              </a:spcAft>
              <a:buFont typeface="Wingdings" panose="05000000000000000000" pitchFamily="2" charset="2"/>
              <a:buChar char="§"/>
            </a:pPr>
            <a:r>
              <a:rPr lang="en-US" sz="2800" dirty="0" smtClean="0"/>
              <a:t>Multiply by </a:t>
            </a:r>
            <a:r>
              <a:rPr lang="en-US" sz="2800" dirty="0"/>
              <a:t>2</a:t>
            </a:r>
            <a:r>
              <a:rPr lang="en-US" sz="2800" dirty="0" smtClean="0"/>
              <a:t> months</a:t>
            </a:r>
            <a:r>
              <a:rPr lang="en-US" sz="2800" dirty="0"/>
              <a:t> </a:t>
            </a:r>
            <a:r>
              <a:rPr lang="en-US" sz="2800" dirty="0" smtClean="0"/>
              <a:t>$3,152.33*2=$6,304.66</a:t>
            </a:r>
            <a:endParaRPr lang="en-US" sz="2800" dirty="0">
              <a:solidFill>
                <a:srgbClr val="FF0000"/>
              </a:solidFill>
            </a:endParaRPr>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107</a:t>
            </a:fld>
            <a:endParaRPr lang="en-US" dirty="0"/>
          </a:p>
        </p:txBody>
      </p:sp>
    </p:spTree>
    <p:extLst>
      <p:ext uri="{BB962C8B-B14F-4D97-AF65-F5344CB8AC3E}">
        <p14:creationId xmlns:p14="http://schemas.microsoft.com/office/powerpoint/2010/main" val="20608361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040880" cy="1033806"/>
          </a:xfrm>
        </p:spPr>
        <p:txBody>
          <a:bodyPr>
            <a:normAutofit/>
          </a:bodyPr>
          <a:lstStyle/>
          <a:p>
            <a:pPr algn="ctr"/>
            <a:r>
              <a:rPr lang="en-US" sz="4400" dirty="0" smtClean="0"/>
              <a:t>Interest Payable Entry</a:t>
            </a:r>
            <a:endParaRPr lang="en-US" sz="4400" dirty="0"/>
          </a:p>
        </p:txBody>
      </p:sp>
      <p:sp>
        <p:nvSpPr>
          <p:cNvPr id="3" name="Content Placeholder 2"/>
          <p:cNvSpPr>
            <a:spLocks noGrp="1"/>
          </p:cNvSpPr>
          <p:nvPr>
            <p:ph idx="1"/>
          </p:nvPr>
        </p:nvSpPr>
        <p:spPr>
          <a:xfrm>
            <a:off x="310062" y="1676400"/>
            <a:ext cx="8610600" cy="4389120"/>
          </a:xfrm>
        </p:spPr>
        <p:txBody>
          <a:bodyPr>
            <a:normAutofit/>
          </a:bodyPr>
          <a:lstStyle/>
          <a:p>
            <a:pPr lvl="1">
              <a:buNone/>
            </a:pPr>
            <a:endParaRPr lang="en-US" dirty="0" smtClean="0"/>
          </a:p>
          <a:p>
            <a:pPr marL="465138" indent="-465138">
              <a:spcAft>
                <a:spcPts val="1800"/>
              </a:spcAft>
              <a:buFont typeface="Wingdings" panose="05000000000000000000" pitchFamily="2" charset="2"/>
              <a:buChar char="§"/>
            </a:pPr>
            <a:r>
              <a:rPr lang="en-US" sz="2800" b="1" dirty="0" smtClean="0"/>
              <a:t>T-code 437 </a:t>
            </a:r>
            <a:r>
              <a:rPr lang="en-US" sz="2800" dirty="0" smtClean="0"/>
              <a:t>Establish estimated expense w/auto reverse	</a:t>
            </a:r>
          </a:p>
          <a:p>
            <a:pPr marL="914400" lvl="1" indent="-449263">
              <a:lnSpc>
                <a:spcPct val="110000"/>
              </a:lnSpc>
              <a:spcBef>
                <a:spcPts val="1200"/>
              </a:spcBef>
              <a:buFont typeface="Wingdings" panose="05000000000000000000" pitchFamily="2" charset="2"/>
              <a:buChar char="ü"/>
            </a:pPr>
            <a:r>
              <a:rPr lang="en-US" sz="2800" b="1" dirty="0" smtClean="0"/>
              <a:t>DR 3505 </a:t>
            </a:r>
            <a:r>
              <a:rPr lang="en-US" sz="2800" dirty="0" smtClean="0"/>
              <a:t>Expenditure Control </a:t>
            </a:r>
          </a:p>
          <a:p>
            <a:pPr marL="1379538" lvl="1" indent="0">
              <a:lnSpc>
                <a:spcPct val="110000"/>
              </a:lnSpc>
              <a:spcBef>
                <a:spcPts val="1800"/>
              </a:spcBef>
              <a:buNone/>
            </a:pPr>
            <a:r>
              <a:rPr lang="en-US" sz="2800" dirty="0" smtClean="0"/>
              <a:t>	(</a:t>
            </a:r>
            <a:r>
              <a:rPr lang="en-US" sz="2800" b="1" dirty="0" smtClean="0"/>
              <a:t>comp obj 7250 </a:t>
            </a:r>
            <a:r>
              <a:rPr lang="en-US" sz="2800" dirty="0" smtClean="0"/>
              <a:t>Interest bonds)</a:t>
            </a:r>
          </a:p>
          <a:p>
            <a:pPr marL="1314450" lvl="2" indent="-449263">
              <a:spcBef>
                <a:spcPts val="1800"/>
              </a:spcBef>
              <a:buFont typeface="Wingdings" panose="05000000000000000000" pitchFamily="2" charset="2"/>
              <a:buChar char="ü"/>
            </a:pPr>
            <a:r>
              <a:rPr lang="en-US" sz="2800" b="1" dirty="0" smtClean="0"/>
              <a:t>CR 1230 </a:t>
            </a:r>
            <a:r>
              <a:rPr lang="en-US" sz="2800" dirty="0" smtClean="0"/>
              <a:t>Interest Payable – current</a:t>
            </a:r>
          </a:p>
          <a:p>
            <a:pPr lvl="1">
              <a:spcBef>
                <a:spcPts val="1800"/>
              </a:spcBef>
              <a:buNone/>
            </a:pPr>
            <a:endParaRPr lang="en-US" sz="1200" dirty="0" smtClean="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108</a:t>
            </a:fld>
            <a:endParaRPr lang="en-US" dirty="0"/>
          </a:p>
        </p:txBody>
      </p:sp>
    </p:spTree>
    <p:extLst>
      <p:ext uri="{BB962C8B-B14F-4D97-AF65-F5344CB8AC3E}">
        <p14:creationId xmlns:p14="http://schemas.microsoft.com/office/powerpoint/2010/main" val="39696901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239000" cy="1150257"/>
          </a:xfrm>
        </p:spPr>
        <p:txBody>
          <a:bodyPr>
            <a:normAutofit/>
          </a:bodyPr>
          <a:lstStyle/>
          <a:p>
            <a:pPr algn="ctr"/>
            <a:r>
              <a:rPr lang="en-US" sz="4400" dirty="0" smtClean="0"/>
              <a:t>Current Liability Calculation</a:t>
            </a:r>
            <a:endParaRPr lang="en-US" sz="4400" dirty="0"/>
          </a:p>
        </p:txBody>
      </p:sp>
      <p:sp>
        <p:nvSpPr>
          <p:cNvPr id="3" name="Content Placeholder 2"/>
          <p:cNvSpPr>
            <a:spLocks noGrp="1"/>
          </p:cNvSpPr>
          <p:nvPr>
            <p:ph idx="1"/>
          </p:nvPr>
        </p:nvSpPr>
        <p:spPr>
          <a:xfrm>
            <a:off x="457200" y="2057400"/>
            <a:ext cx="8229600" cy="4389120"/>
          </a:xfrm>
        </p:spPr>
        <p:txBody>
          <a:bodyPr>
            <a:normAutofit/>
          </a:bodyPr>
          <a:lstStyle/>
          <a:p>
            <a:pPr>
              <a:spcBef>
                <a:spcPts val="1800"/>
              </a:spcBef>
              <a:buFont typeface="Wingdings" panose="05000000000000000000" pitchFamily="2" charset="2"/>
              <a:buChar char="§"/>
            </a:pPr>
            <a:r>
              <a:rPr lang="en-US" sz="2800" dirty="0" smtClean="0"/>
              <a:t>Principal payments due within one year = current liability</a:t>
            </a:r>
          </a:p>
          <a:p>
            <a:pPr>
              <a:spcBef>
                <a:spcPts val="1800"/>
              </a:spcBef>
              <a:buFont typeface="Wingdings" panose="05000000000000000000" pitchFamily="2" charset="2"/>
              <a:buChar char="§"/>
            </a:pPr>
            <a:r>
              <a:rPr lang="en-US" sz="2800" dirty="0" smtClean="0"/>
              <a:t>Reclassify current portion from noncurrent </a:t>
            </a:r>
          </a:p>
          <a:p>
            <a:pPr marL="465138" indent="-23813" defTabSz="923925">
              <a:spcBef>
                <a:spcPts val="1800"/>
              </a:spcBef>
              <a:buFont typeface="Wingdings" panose="05000000000000000000" pitchFamily="2" charset="2"/>
              <a:buChar char="§"/>
            </a:pPr>
            <a:r>
              <a:rPr lang="en-US" sz="2000" dirty="0" smtClean="0"/>
              <a:t>New debt principal payment due in FY 18       $               .00</a:t>
            </a:r>
          </a:p>
          <a:p>
            <a:pPr marL="465138" indent="-23813" defTabSz="923925">
              <a:spcBef>
                <a:spcPts val="1800"/>
              </a:spcBef>
              <a:buFont typeface="Wingdings" panose="05000000000000000000" pitchFamily="2" charset="2"/>
              <a:buChar char="§"/>
            </a:pPr>
            <a:r>
              <a:rPr lang="en-US" sz="2000" dirty="0" smtClean="0"/>
              <a:t>Old debt principal payments due in FY 18            </a:t>
            </a:r>
            <a:r>
              <a:rPr lang="en-US" sz="2000" u="sng" dirty="0" smtClean="0"/>
              <a:t>330,000.00</a:t>
            </a:r>
          </a:p>
          <a:p>
            <a:pPr marL="465138" indent="-23813" defTabSz="923925">
              <a:spcBef>
                <a:spcPts val="1800"/>
              </a:spcBef>
              <a:buFont typeface="Wingdings" panose="05000000000000000000" pitchFamily="2" charset="2"/>
              <a:buChar char="§"/>
            </a:pPr>
            <a:r>
              <a:rPr lang="en-US" sz="2000" dirty="0" smtClean="0"/>
              <a:t>Balance to be reclassed		           </a:t>
            </a:r>
            <a:r>
              <a:rPr lang="en-US" sz="2000" u="sng" dirty="0" smtClean="0"/>
              <a:t>$ 330,000.00</a:t>
            </a:r>
            <a:endParaRPr lang="en-US" sz="2000" u="sng" dirty="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109</a:t>
            </a:fld>
            <a:endParaRPr lang="en-US" dirty="0"/>
          </a:p>
        </p:txBody>
      </p:sp>
    </p:spTree>
    <p:extLst>
      <p:ext uri="{BB962C8B-B14F-4D97-AF65-F5344CB8AC3E}">
        <p14:creationId xmlns:p14="http://schemas.microsoft.com/office/powerpoint/2010/main" val="2816499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1552"/>
            <a:ext cx="6791426" cy="1427248"/>
          </a:xfrm>
        </p:spPr>
        <p:txBody>
          <a:bodyPr>
            <a:noAutofit/>
          </a:bodyPr>
          <a:lstStyle/>
          <a:p>
            <a:pPr algn="ctr"/>
            <a:r>
              <a:rPr lang="en-US" sz="4400" dirty="0" smtClean="0"/>
              <a:t>Types </a:t>
            </a:r>
            <a:r>
              <a:rPr lang="en-US" sz="4400" dirty="0"/>
              <a:t>of </a:t>
            </a:r>
            <a:r>
              <a:rPr lang="en-US" sz="4400" dirty="0" smtClean="0"/>
              <a:t>Long-term Debt (cont.)</a:t>
            </a:r>
            <a:endParaRPr lang="en-US" sz="4400" dirty="0"/>
          </a:p>
        </p:txBody>
      </p:sp>
      <p:sp>
        <p:nvSpPr>
          <p:cNvPr id="3" name="Content Placeholder 2"/>
          <p:cNvSpPr>
            <a:spLocks noGrp="1"/>
          </p:cNvSpPr>
          <p:nvPr>
            <p:ph idx="1"/>
          </p:nvPr>
        </p:nvSpPr>
        <p:spPr>
          <a:xfrm>
            <a:off x="1096206" y="2025832"/>
            <a:ext cx="6561894" cy="3917768"/>
          </a:xfrm>
        </p:spPr>
        <p:txBody>
          <a:bodyPr>
            <a:normAutofit/>
          </a:bodyPr>
          <a:lstStyle/>
          <a:p>
            <a:pPr>
              <a:spcBef>
                <a:spcPts val="1350"/>
              </a:spcBef>
              <a:buFont typeface="Wingdings" panose="05000000000000000000" pitchFamily="2" charset="2"/>
              <a:buChar char="§"/>
            </a:pPr>
            <a:r>
              <a:rPr lang="en-US" sz="2400" dirty="0"/>
              <a:t>Other Types of Long-term Debt:</a:t>
            </a:r>
          </a:p>
          <a:p>
            <a:pPr lvl="1">
              <a:spcBef>
                <a:spcPts val="1350"/>
              </a:spcBef>
              <a:buFont typeface="Wingdings" panose="05000000000000000000" pitchFamily="2" charset="2"/>
              <a:buChar char="§"/>
            </a:pPr>
            <a:r>
              <a:rPr lang="en-US" sz="2400" dirty="0"/>
              <a:t>Certificates of participation</a:t>
            </a:r>
          </a:p>
          <a:p>
            <a:pPr lvl="1">
              <a:spcBef>
                <a:spcPts val="1350"/>
              </a:spcBef>
              <a:buFont typeface="Wingdings" panose="05000000000000000000" pitchFamily="2" charset="2"/>
              <a:buChar char="§"/>
            </a:pPr>
            <a:r>
              <a:rPr lang="en-US" sz="2400" dirty="0"/>
              <a:t>Tax anticipation notes	</a:t>
            </a:r>
          </a:p>
          <a:p>
            <a:pPr lvl="1">
              <a:spcBef>
                <a:spcPts val="1350"/>
              </a:spcBef>
              <a:buFont typeface="Wingdings" panose="05000000000000000000" pitchFamily="2" charset="2"/>
              <a:buChar char="§"/>
            </a:pPr>
            <a:r>
              <a:rPr lang="en-US" sz="2400" dirty="0"/>
              <a:t>Short-term debt</a:t>
            </a:r>
          </a:p>
          <a:p>
            <a:pPr lvl="1">
              <a:spcBef>
                <a:spcPts val="1350"/>
              </a:spcBef>
              <a:buFont typeface="Wingdings" panose="05000000000000000000" pitchFamily="2" charset="2"/>
              <a:buChar char="§"/>
            </a:pPr>
            <a:r>
              <a:rPr lang="en-US" sz="2400" dirty="0"/>
              <a:t>Demand bonds</a:t>
            </a:r>
          </a:p>
          <a:p>
            <a:pPr lvl="1">
              <a:spcBef>
                <a:spcPts val="1350"/>
              </a:spcBef>
              <a:buFont typeface="Wingdings" panose="05000000000000000000" pitchFamily="2" charset="2"/>
              <a:buChar char="§"/>
            </a:pPr>
            <a:r>
              <a:rPr lang="en-US" sz="2400" dirty="0"/>
              <a:t>Conduit debt</a:t>
            </a:r>
          </a:p>
          <a:p>
            <a:pPr lvl="1">
              <a:spcBef>
                <a:spcPts val="1350"/>
              </a:spcBef>
              <a:buFont typeface="Wingdings" panose="05000000000000000000" pitchFamily="2" charset="2"/>
              <a:buChar char="§"/>
            </a:pPr>
            <a:r>
              <a:rPr lang="en-US" sz="2400" dirty="0"/>
              <a:t>Direct borrowings/placements</a:t>
            </a:r>
          </a:p>
          <a:p>
            <a:pPr lvl="1">
              <a:spcBef>
                <a:spcPts val="900"/>
              </a:spcBef>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11</a:t>
            </a:fld>
            <a:endParaRPr lang="en-US" dirty="0"/>
          </a:p>
        </p:txBody>
      </p:sp>
      <p:pic>
        <p:nvPicPr>
          <p:cNvPr id="1026" name="Picture 2" descr="C:\Users\jmorela\AppData\Local\Microsoft\Windows\Temporary Internet Files\Content.IE5\BZLXAYUT\MC900105176[1].wmf"/>
          <p:cNvPicPr>
            <a:picLocks noChangeAspect="1" noChangeArrowheads="1"/>
          </p:cNvPicPr>
          <p:nvPr/>
        </p:nvPicPr>
        <p:blipFill>
          <a:blip r:embed="rId3" cstate="print"/>
          <a:srcRect/>
          <a:stretch>
            <a:fillRect/>
          </a:stretch>
        </p:blipFill>
        <p:spPr bwMode="auto">
          <a:xfrm>
            <a:off x="6081499" y="3124200"/>
            <a:ext cx="2170427" cy="2114550"/>
          </a:xfrm>
          <a:prstGeom prst="rect">
            <a:avLst/>
          </a:prstGeom>
          <a:noFill/>
        </p:spPr>
      </p:pic>
    </p:spTree>
    <p:extLst>
      <p:ext uri="{BB962C8B-B14F-4D97-AF65-F5344CB8AC3E}">
        <p14:creationId xmlns:p14="http://schemas.microsoft.com/office/powerpoint/2010/main" val="2413512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40880" cy="957606"/>
          </a:xfrm>
        </p:spPr>
        <p:txBody>
          <a:bodyPr>
            <a:normAutofit/>
          </a:bodyPr>
          <a:lstStyle/>
          <a:p>
            <a:pPr algn="ctr"/>
            <a:r>
              <a:rPr lang="en-US" sz="4400" dirty="0" smtClean="0"/>
              <a:t>Arbitrage Rebate Payable</a:t>
            </a:r>
            <a:endParaRPr lang="en-US" sz="4400" dirty="0"/>
          </a:p>
        </p:txBody>
      </p:sp>
      <p:sp>
        <p:nvSpPr>
          <p:cNvPr id="3" name="Content Placeholder 2"/>
          <p:cNvSpPr>
            <a:spLocks noGrp="1"/>
          </p:cNvSpPr>
          <p:nvPr>
            <p:ph idx="1"/>
          </p:nvPr>
        </p:nvSpPr>
        <p:spPr>
          <a:xfrm>
            <a:off x="457200" y="2057400"/>
            <a:ext cx="8229600" cy="4114800"/>
          </a:xfrm>
        </p:spPr>
        <p:txBody>
          <a:bodyPr/>
          <a:lstStyle/>
          <a:p>
            <a:pPr>
              <a:spcBef>
                <a:spcPts val="1200"/>
              </a:spcBef>
              <a:spcAft>
                <a:spcPts val="1800"/>
              </a:spcAft>
              <a:buFont typeface="Wingdings" panose="05000000000000000000" pitchFamily="2" charset="2"/>
              <a:buChar char="§"/>
            </a:pPr>
            <a:r>
              <a:rPr lang="en-US" sz="2800" dirty="0" smtClean="0"/>
              <a:t>Arbitrage rebate payable represents amounts due to the Internal Revenue Service for interest earned on unspent bond or COP proceeds that exceeds legally allowable returns.</a:t>
            </a:r>
          </a:p>
          <a:p>
            <a:pPr>
              <a:spcBef>
                <a:spcPts val="1200"/>
              </a:spcBef>
              <a:buFont typeface="Wingdings" panose="05000000000000000000" pitchFamily="2" charset="2"/>
              <a:buChar char="§"/>
            </a:pPr>
            <a:r>
              <a:rPr lang="en-US" sz="2800" dirty="0" smtClean="0"/>
              <a:t>Liability must be adjusted at least annually.</a:t>
            </a:r>
          </a:p>
          <a:p>
            <a:pPr lvl="1">
              <a:spcBef>
                <a:spcPts val="1200"/>
              </a:spcBef>
              <a:buNone/>
            </a:pPr>
            <a:endParaRPr lang="en-US" dirty="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110</a:t>
            </a:fld>
            <a:endParaRPr lang="en-US" dirty="0"/>
          </a:p>
        </p:txBody>
      </p:sp>
    </p:spTree>
    <p:extLst>
      <p:ext uri="{BB962C8B-B14F-4D97-AF65-F5344CB8AC3E}">
        <p14:creationId xmlns:p14="http://schemas.microsoft.com/office/powerpoint/2010/main" val="1094815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772400" cy="819912"/>
          </a:xfrm>
        </p:spPr>
        <p:txBody>
          <a:bodyPr>
            <a:noAutofit/>
          </a:bodyPr>
          <a:lstStyle/>
          <a:p>
            <a:pPr algn="ctr"/>
            <a:r>
              <a:rPr lang="en-US" sz="4400" dirty="0" smtClean="0"/>
              <a:t>Arbitrage Rebate Entry (part 1)</a:t>
            </a:r>
            <a:endParaRPr lang="en-US" sz="4400" dirty="0"/>
          </a:p>
        </p:txBody>
      </p:sp>
      <p:sp>
        <p:nvSpPr>
          <p:cNvPr id="3" name="Content Placeholder 2"/>
          <p:cNvSpPr>
            <a:spLocks noGrp="1"/>
          </p:cNvSpPr>
          <p:nvPr>
            <p:ph idx="1"/>
          </p:nvPr>
        </p:nvSpPr>
        <p:spPr>
          <a:xfrm>
            <a:off x="457200" y="2133600"/>
            <a:ext cx="8229600" cy="4541520"/>
          </a:xfrm>
        </p:spPr>
        <p:txBody>
          <a:bodyPr>
            <a:normAutofit/>
          </a:bodyPr>
          <a:lstStyle/>
          <a:p>
            <a:pPr marL="465138" indent="-465138">
              <a:spcBef>
                <a:spcPts val="1200"/>
              </a:spcBef>
              <a:spcAft>
                <a:spcPts val="1800"/>
              </a:spcAft>
              <a:buFont typeface="Wingdings" panose="05000000000000000000" pitchFamily="2" charset="2"/>
              <a:buChar char="§"/>
            </a:pPr>
            <a:r>
              <a:rPr lang="en-US" sz="2800" b="1" dirty="0" smtClean="0"/>
              <a:t>T-code 526 </a:t>
            </a:r>
            <a:r>
              <a:rPr lang="en-US" sz="2800" dirty="0" smtClean="0"/>
              <a:t>Record the full amount of the liability </a:t>
            </a:r>
          </a:p>
          <a:p>
            <a:pPr marL="914400" lvl="2" indent="-449263">
              <a:spcBef>
                <a:spcPts val="1200"/>
              </a:spcBef>
              <a:buFont typeface="Wingdings" panose="05000000000000000000" pitchFamily="2" charset="2"/>
              <a:buChar char="ü"/>
            </a:pPr>
            <a:r>
              <a:rPr lang="en-US" sz="2800" b="1" dirty="0" smtClean="0"/>
              <a:t>DR 3200 </a:t>
            </a:r>
            <a:r>
              <a:rPr lang="en-US" sz="2800" dirty="0" smtClean="0"/>
              <a:t>GAAP Revenue Offset </a:t>
            </a:r>
          </a:p>
          <a:p>
            <a:pPr marL="1379538" lvl="2" indent="0">
              <a:spcBef>
                <a:spcPts val="1200"/>
              </a:spcBef>
              <a:buNone/>
            </a:pPr>
            <a:r>
              <a:rPr lang="en-US" sz="2800" dirty="0" smtClean="0"/>
              <a:t>(</a:t>
            </a:r>
            <a:r>
              <a:rPr lang="en-US" sz="2800" b="1" dirty="0" smtClean="0"/>
              <a:t>comp obj 0800 </a:t>
            </a:r>
            <a:r>
              <a:rPr lang="en-US" sz="2800" dirty="0" smtClean="0"/>
              <a:t>Interest on Investments)</a:t>
            </a:r>
          </a:p>
          <a:p>
            <a:pPr marL="1314450" lvl="2" indent="-449263">
              <a:spcBef>
                <a:spcPts val="1200"/>
              </a:spcBef>
              <a:buFont typeface="Wingdings" panose="05000000000000000000" pitchFamily="2" charset="2"/>
              <a:buChar char="ü"/>
            </a:pPr>
            <a:r>
              <a:rPr lang="en-US" sz="2800" b="1" dirty="0" smtClean="0"/>
              <a:t>CR 1719 </a:t>
            </a:r>
            <a:r>
              <a:rPr lang="en-US" sz="2800" dirty="0" smtClean="0"/>
              <a:t>Arbitrage Rebate Payable</a:t>
            </a:r>
          </a:p>
          <a:p>
            <a:pPr lvl="1">
              <a:buFont typeface="Wingdings" panose="05000000000000000000" pitchFamily="2" charset="2"/>
              <a:buChar char="ü"/>
            </a:pPr>
            <a:endParaRPr lang="en-US" sz="2800" dirty="0"/>
          </a:p>
        </p:txBody>
      </p:sp>
      <p:sp>
        <p:nvSpPr>
          <p:cNvPr id="4" name="Slide Number Placeholder 3"/>
          <p:cNvSpPr>
            <a:spLocks noGrp="1"/>
          </p:cNvSpPr>
          <p:nvPr>
            <p:ph type="sldNum" sz="quarter" idx="12"/>
          </p:nvPr>
        </p:nvSpPr>
        <p:spPr>
          <a:xfrm>
            <a:off x="381000" y="787783"/>
            <a:ext cx="860372" cy="365125"/>
          </a:xfrm>
        </p:spPr>
        <p:txBody>
          <a:bodyPr/>
          <a:lstStyle/>
          <a:p>
            <a:fld id="{E6FFA990-F033-4C02-995F-31711A97E8DE}" type="slidenum">
              <a:rPr lang="en-US" smtClean="0"/>
              <a:pPr/>
              <a:t>111</a:t>
            </a:fld>
            <a:endParaRPr lang="en-US" dirty="0"/>
          </a:p>
        </p:txBody>
      </p:sp>
    </p:spTree>
    <p:extLst>
      <p:ext uri="{BB962C8B-B14F-4D97-AF65-F5344CB8AC3E}">
        <p14:creationId xmlns:p14="http://schemas.microsoft.com/office/powerpoint/2010/main" val="2492441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467108"/>
            <a:ext cx="7774379" cy="904492"/>
          </a:xfrm>
        </p:spPr>
        <p:txBody>
          <a:bodyPr>
            <a:normAutofit/>
          </a:bodyPr>
          <a:lstStyle/>
          <a:p>
            <a:pPr algn="ctr"/>
            <a:r>
              <a:rPr lang="en-US" sz="4400" dirty="0"/>
              <a:t>Arbitrage Rebate Entry (part </a:t>
            </a:r>
            <a:r>
              <a:rPr lang="en-US" sz="4400" dirty="0" smtClean="0"/>
              <a:t>2)</a:t>
            </a:r>
            <a:endParaRPr lang="en-US" sz="4400" dirty="0"/>
          </a:p>
        </p:txBody>
      </p:sp>
      <p:sp>
        <p:nvSpPr>
          <p:cNvPr id="4" name="Slide Number Placeholder 3"/>
          <p:cNvSpPr>
            <a:spLocks noGrp="1"/>
          </p:cNvSpPr>
          <p:nvPr>
            <p:ph type="sldNum" sz="quarter" idx="12"/>
          </p:nvPr>
        </p:nvSpPr>
        <p:spPr>
          <a:xfrm>
            <a:off x="511228" y="787783"/>
            <a:ext cx="631772" cy="365125"/>
          </a:xfrm>
        </p:spPr>
        <p:txBody>
          <a:bodyPr/>
          <a:lstStyle/>
          <a:p>
            <a:fld id="{E6FFA990-F033-4C02-995F-31711A97E8DE}" type="slidenum">
              <a:rPr lang="en-US" smtClean="0"/>
              <a:pPr/>
              <a:t>112</a:t>
            </a:fld>
            <a:endParaRPr lang="en-US" dirty="0"/>
          </a:p>
        </p:txBody>
      </p:sp>
      <p:sp>
        <p:nvSpPr>
          <p:cNvPr id="5" name="Rectangle 4"/>
          <p:cNvSpPr/>
          <p:nvPr/>
        </p:nvSpPr>
        <p:spPr>
          <a:xfrm>
            <a:off x="546100" y="2209800"/>
            <a:ext cx="8369300" cy="3551742"/>
          </a:xfrm>
          <a:prstGeom prst="rect">
            <a:avLst/>
          </a:prstGeom>
        </p:spPr>
        <p:txBody>
          <a:bodyPr wrap="square">
            <a:spAutoFit/>
          </a:bodyPr>
          <a:lstStyle/>
          <a:p>
            <a:pPr marL="457200" indent="-457200">
              <a:spcBef>
                <a:spcPts val="1800"/>
              </a:spcBef>
              <a:spcAft>
                <a:spcPts val="1800"/>
              </a:spcAft>
              <a:buFont typeface="Wingdings" panose="05000000000000000000" pitchFamily="2" charset="2"/>
              <a:buChar char="§"/>
            </a:pPr>
            <a:r>
              <a:rPr lang="en-US" sz="2800" b="1" dirty="0"/>
              <a:t>T-code 475R/475 </a:t>
            </a:r>
            <a:r>
              <a:rPr lang="en-US" sz="2800" dirty="0"/>
              <a:t>To reclassify the current </a:t>
            </a:r>
            <a:r>
              <a:rPr lang="en-US" sz="2800" dirty="0" smtClean="0"/>
              <a:t>portion of the liability </a:t>
            </a:r>
          </a:p>
          <a:p>
            <a:pPr marL="922337" indent="-457200">
              <a:spcBef>
                <a:spcPts val="1200"/>
              </a:spcBef>
              <a:buFont typeface="Wingdings" panose="05000000000000000000" pitchFamily="2" charset="2"/>
              <a:buChar char="ü"/>
            </a:pPr>
            <a:r>
              <a:rPr lang="en-US" sz="2600" b="1" dirty="0" smtClean="0"/>
              <a:t>DR 1719 </a:t>
            </a:r>
            <a:r>
              <a:rPr lang="en-US" sz="2600" dirty="0" smtClean="0"/>
              <a:t>Arbitrage Rebate Payable</a:t>
            </a:r>
          </a:p>
          <a:p>
            <a:pPr marL="1379537" lvl="1" indent="-457200">
              <a:spcBef>
                <a:spcPts val="1200"/>
              </a:spcBef>
              <a:spcAft>
                <a:spcPts val="1800"/>
              </a:spcAft>
              <a:buFont typeface="Wingdings" panose="05000000000000000000" pitchFamily="2" charset="2"/>
              <a:buChar char="ü"/>
            </a:pPr>
            <a:r>
              <a:rPr lang="en-US" sz="2600" b="1" dirty="0" smtClean="0"/>
              <a:t>CR 2951 </a:t>
            </a:r>
            <a:r>
              <a:rPr lang="en-US" sz="2600" dirty="0" smtClean="0"/>
              <a:t>System Clearing</a:t>
            </a:r>
            <a:endParaRPr lang="en-US" sz="2600" dirty="0"/>
          </a:p>
          <a:p>
            <a:pPr marL="922337" indent="-457200">
              <a:lnSpc>
                <a:spcPct val="90000"/>
              </a:lnSpc>
              <a:spcBef>
                <a:spcPts val="1200"/>
              </a:spcBef>
              <a:buFont typeface="Wingdings" panose="05000000000000000000" pitchFamily="2" charset="2"/>
              <a:buChar char="ü"/>
            </a:pPr>
            <a:r>
              <a:rPr lang="en-US" sz="2600" b="1" dirty="0" smtClean="0"/>
              <a:t>DR 2951 </a:t>
            </a:r>
            <a:r>
              <a:rPr lang="en-US" sz="2600" dirty="0" smtClean="0"/>
              <a:t>System Clearing</a:t>
            </a:r>
          </a:p>
          <a:p>
            <a:pPr marL="1379537" lvl="1" indent="-457200">
              <a:lnSpc>
                <a:spcPct val="90000"/>
              </a:lnSpc>
              <a:spcBef>
                <a:spcPts val="1200"/>
              </a:spcBef>
              <a:buFont typeface="Wingdings" panose="05000000000000000000" pitchFamily="2" charset="2"/>
              <a:buChar char="ü"/>
            </a:pPr>
            <a:r>
              <a:rPr lang="en-US" sz="2600" b="1" dirty="0" smtClean="0"/>
              <a:t>CR 1619 </a:t>
            </a:r>
            <a:r>
              <a:rPr lang="en-US" sz="2600" dirty="0" smtClean="0"/>
              <a:t>Arbitrage Rebate Payable-Current</a:t>
            </a:r>
            <a:endParaRPr lang="en-US" sz="2600" dirty="0"/>
          </a:p>
        </p:txBody>
      </p:sp>
    </p:spTree>
    <p:extLst>
      <p:ext uri="{BB962C8B-B14F-4D97-AF65-F5344CB8AC3E}">
        <p14:creationId xmlns:p14="http://schemas.microsoft.com/office/powerpoint/2010/main" val="36834893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42594"/>
            <a:ext cx="7040880" cy="805206"/>
          </a:xfrm>
        </p:spPr>
        <p:txBody>
          <a:bodyPr>
            <a:normAutofit/>
          </a:bodyPr>
          <a:lstStyle/>
          <a:p>
            <a:pPr algn="ctr"/>
            <a:r>
              <a:rPr lang="en-US" sz="4400" dirty="0" err="1" smtClean="0"/>
              <a:t>Reclass</a:t>
            </a:r>
            <a:r>
              <a:rPr lang="en-US" sz="4400" dirty="0" smtClean="0"/>
              <a:t> Cash in Bank</a:t>
            </a:r>
            <a:endParaRPr lang="en-US" sz="4400" dirty="0"/>
          </a:p>
        </p:txBody>
      </p:sp>
      <p:sp>
        <p:nvSpPr>
          <p:cNvPr id="3" name="Content Placeholder 2"/>
          <p:cNvSpPr>
            <a:spLocks noGrp="1"/>
          </p:cNvSpPr>
          <p:nvPr>
            <p:ph idx="1"/>
          </p:nvPr>
        </p:nvSpPr>
        <p:spPr>
          <a:xfrm>
            <a:off x="457200" y="1828800"/>
            <a:ext cx="7955280" cy="4273537"/>
          </a:xfrm>
        </p:spPr>
        <p:txBody>
          <a:bodyPr>
            <a:normAutofit/>
          </a:bodyPr>
          <a:lstStyle/>
          <a:p>
            <a:pPr>
              <a:buFont typeface="Wingdings" panose="05000000000000000000" pitchFamily="2" charset="2"/>
              <a:buChar char="§"/>
            </a:pPr>
            <a:r>
              <a:rPr lang="en-US" sz="3200" dirty="0" smtClean="0"/>
              <a:t>Bank statement – Lottery bonds</a:t>
            </a:r>
          </a:p>
          <a:p>
            <a:pPr lvl="2">
              <a:buFont typeface="Garamond" panose="02020404030301010803" pitchFamily="18" charset="0"/>
              <a:buChar char="→"/>
            </a:pPr>
            <a:r>
              <a:rPr lang="en-US" sz="3200" dirty="0" err="1"/>
              <a:t>R</a:t>
            </a:r>
            <a:r>
              <a:rPr lang="en-US" sz="3200" dirty="0" err="1" smtClean="0"/>
              <a:t>eclass</a:t>
            </a:r>
            <a:r>
              <a:rPr lang="en-US" sz="3200" dirty="0" smtClean="0"/>
              <a:t> in R*Stars</a:t>
            </a:r>
          </a:p>
          <a:p>
            <a:pPr>
              <a:buFont typeface="Wingdings" panose="05000000000000000000" pitchFamily="2" charset="2"/>
              <a:buChar char="§"/>
            </a:pPr>
            <a:r>
              <a:rPr lang="en-US" sz="3200" dirty="0" smtClean="0"/>
              <a:t>Cash balances held at Treasury</a:t>
            </a:r>
          </a:p>
          <a:p>
            <a:pPr lvl="2">
              <a:buFont typeface="Garamond" panose="02020404030301010803" pitchFamily="18" charset="0"/>
              <a:buChar char="→"/>
            </a:pPr>
            <a:r>
              <a:rPr lang="en-US" sz="3200" dirty="0" smtClean="0"/>
              <a:t>Disclosure</a:t>
            </a:r>
          </a:p>
          <a:p>
            <a:pPr>
              <a:buFont typeface="Wingdings" panose="05000000000000000000" pitchFamily="2" charset="2"/>
              <a:buChar char="§"/>
            </a:pPr>
            <a:r>
              <a:rPr lang="en-US" sz="3200" dirty="0" smtClean="0"/>
              <a:t>COP certificate accounts - DAS will provide necessary information</a:t>
            </a:r>
            <a:endParaRPr lang="en-US" sz="3200" dirty="0"/>
          </a:p>
          <a:p>
            <a:pPr lvl="1" indent="-274320">
              <a:lnSpc>
                <a:spcPct val="90000"/>
              </a:lnSpc>
              <a:spcBef>
                <a:spcPts val="1800"/>
              </a:spcBef>
              <a:buFont typeface="Wingdings" pitchFamily="2" charset="2"/>
              <a:buChar char="v"/>
            </a:pPr>
            <a:endParaRPr lang="en-US" dirty="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113</a:t>
            </a:fld>
            <a:endParaRPr lang="en-US" dirty="0"/>
          </a:p>
        </p:txBody>
      </p:sp>
    </p:spTree>
    <p:extLst>
      <p:ext uri="{BB962C8B-B14F-4D97-AF65-F5344CB8AC3E}">
        <p14:creationId xmlns:p14="http://schemas.microsoft.com/office/powerpoint/2010/main" val="4378944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94359"/>
            <a:ext cx="7239000" cy="1005841"/>
          </a:xfrm>
        </p:spPr>
        <p:txBody>
          <a:bodyPr>
            <a:normAutofit/>
          </a:bodyPr>
          <a:lstStyle/>
          <a:p>
            <a:pPr algn="ctr"/>
            <a:r>
              <a:rPr lang="en-US" sz="4400" dirty="0" err="1"/>
              <a:t>Reclass</a:t>
            </a:r>
            <a:r>
              <a:rPr lang="en-US" sz="4400" dirty="0"/>
              <a:t> </a:t>
            </a:r>
            <a:r>
              <a:rPr lang="en-US" sz="4400" dirty="0" smtClean="0"/>
              <a:t>Cash in Bank Entry</a:t>
            </a:r>
            <a:endParaRPr lang="en-US" sz="4400" dirty="0"/>
          </a:p>
        </p:txBody>
      </p:sp>
      <p:sp>
        <p:nvSpPr>
          <p:cNvPr id="3" name="Content Placeholder 2"/>
          <p:cNvSpPr>
            <a:spLocks noGrp="1"/>
          </p:cNvSpPr>
          <p:nvPr>
            <p:ph idx="1"/>
          </p:nvPr>
        </p:nvSpPr>
        <p:spPr>
          <a:xfrm>
            <a:off x="731520" y="1828800"/>
            <a:ext cx="7680960" cy="4206240"/>
          </a:xfrm>
        </p:spPr>
        <p:txBody>
          <a:bodyPr>
            <a:normAutofit/>
          </a:bodyPr>
          <a:lstStyle/>
          <a:p>
            <a:pPr marL="457200" indent="-457200">
              <a:spcAft>
                <a:spcPts val="1800"/>
              </a:spcAft>
              <a:buFont typeface="Wingdings" panose="05000000000000000000" pitchFamily="2" charset="2"/>
              <a:buChar char="§"/>
            </a:pPr>
            <a:r>
              <a:rPr lang="en-US" sz="2800" b="1" dirty="0" smtClean="0"/>
              <a:t>T-code </a:t>
            </a:r>
            <a:r>
              <a:rPr lang="en-US" sz="2800" b="1" dirty="0"/>
              <a:t>474R/474 </a:t>
            </a:r>
            <a:r>
              <a:rPr lang="en-US" sz="2800" dirty="0"/>
              <a:t>To reclassify cash to restricted</a:t>
            </a:r>
          </a:p>
          <a:p>
            <a:pPr marL="914400" lvl="1" indent="-449263">
              <a:spcBef>
                <a:spcPts val="1200"/>
              </a:spcBef>
              <a:buFont typeface="Wingdings" panose="05000000000000000000" pitchFamily="2" charset="2"/>
              <a:buChar char="ü"/>
            </a:pPr>
            <a:r>
              <a:rPr lang="en-US" sz="2800" b="1" dirty="0" smtClean="0"/>
              <a:t>DR 2951 </a:t>
            </a:r>
            <a:r>
              <a:rPr lang="en-US" sz="2800" dirty="0" smtClean="0"/>
              <a:t>System clearing </a:t>
            </a:r>
            <a:endParaRPr lang="en-US" sz="2800" dirty="0"/>
          </a:p>
          <a:p>
            <a:pPr marL="1371600" lvl="3" indent="-449263">
              <a:spcBef>
                <a:spcPts val="1200"/>
              </a:spcBef>
              <a:spcAft>
                <a:spcPts val="1800"/>
              </a:spcAft>
              <a:buFont typeface="Wingdings" panose="05000000000000000000" pitchFamily="2" charset="2"/>
              <a:buChar char="ü"/>
            </a:pPr>
            <a:r>
              <a:rPr lang="en-US" sz="2800" b="1" dirty="0"/>
              <a:t>CR </a:t>
            </a:r>
            <a:r>
              <a:rPr lang="en-US" sz="2800" b="1" dirty="0" smtClean="0"/>
              <a:t>0077 </a:t>
            </a:r>
            <a:r>
              <a:rPr lang="en-US" sz="2800" dirty="0" smtClean="0"/>
              <a:t>Cash in Bank</a:t>
            </a:r>
            <a:endParaRPr lang="en-US" sz="2800" dirty="0"/>
          </a:p>
          <a:p>
            <a:pPr marL="914400" lvl="1" indent="-449263">
              <a:lnSpc>
                <a:spcPct val="90000"/>
              </a:lnSpc>
              <a:spcBef>
                <a:spcPts val="1200"/>
              </a:spcBef>
              <a:buFont typeface="Wingdings" panose="05000000000000000000" pitchFamily="2" charset="2"/>
              <a:buChar char="ü"/>
            </a:pPr>
            <a:r>
              <a:rPr lang="en-US" sz="2800" b="1" dirty="0" smtClean="0"/>
              <a:t>DR 0928 </a:t>
            </a:r>
            <a:r>
              <a:rPr lang="en-US" sz="2800" dirty="0" smtClean="0"/>
              <a:t>Cash-Restricted</a:t>
            </a:r>
            <a:endParaRPr lang="en-US" sz="2800" dirty="0"/>
          </a:p>
          <a:p>
            <a:pPr marL="1371600" lvl="3" indent="-449263">
              <a:lnSpc>
                <a:spcPct val="90000"/>
              </a:lnSpc>
              <a:spcBef>
                <a:spcPts val="1200"/>
              </a:spcBef>
              <a:buFont typeface="Wingdings" panose="05000000000000000000" pitchFamily="2" charset="2"/>
              <a:buChar char="ü"/>
            </a:pPr>
            <a:r>
              <a:rPr lang="en-US" sz="2800" b="1" dirty="0" smtClean="0"/>
              <a:t>CR 2951 </a:t>
            </a:r>
            <a:r>
              <a:rPr lang="en-US" sz="2800" dirty="0" smtClean="0"/>
              <a:t>System Clearing</a:t>
            </a:r>
            <a:endParaRPr lang="en-US" sz="2800" dirty="0"/>
          </a:p>
          <a:p>
            <a:endParaRPr lang="en-US" dirty="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114</a:t>
            </a:fld>
            <a:endParaRPr lang="en-US" dirty="0"/>
          </a:p>
        </p:txBody>
      </p:sp>
    </p:spTree>
    <p:extLst>
      <p:ext uri="{BB962C8B-B14F-4D97-AF65-F5344CB8AC3E}">
        <p14:creationId xmlns:p14="http://schemas.microsoft.com/office/powerpoint/2010/main" val="14263102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33600"/>
            <a:ext cx="6894576" cy="2514600"/>
          </a:xfrm>
        </p:spPr>
        <p:txBody>
          <a:bodyPr/>
          <a:lstStyle/>
          <a:p>
            <a:pPr algn="ctr"/>
            <a:r>
              <a:rPr lang="en-US" sz="7200" dirty="0" smtClean="0"/>
              <a:t>Disclosure Requirements</a:t>
            </a:r>
            <a:endParaRPr lang="en-US" sz="7200" dirty="0"/>
          </a:p>
        </p:txBody>
      </p:sp>
      <p:sp>
        <p:nvSpPr>
          <p:cNvPr id="4" name="Slide Number Placeholder 3"/>
          <p:cNvSpPr>
            <a:spLocks noGrp="1"/>
          </p:cNvSpPr>
          <p:nvPr>
            <p:ph type="sldNum" sz="quarter" idx="12"/>
          </p:nvPr>
        </p:nvSpPr>
        <p:spPr>
          <a:xfrm>
            <a:off x="511228" y="3244140"/>
            <a:ext cx="631772" cy="365125"/>
          </a:xfrm>
        </p:spPr>
        <p:txBody>
          <a:bodyPr/>
          <a:lstStyle/>
          <a:p>
            <a:fld id="{781FC40D-0284-4672-B97E-BD7E934CCFDD}" type="slidenum">
              <a:rPr lang="en-US" smtClean="0"/>
              <a:pPr/>
              <a:t>115</a:t>
            </a:fld>
            <a:endParaRPr lang="en-US" dirty="0"/>
          </a:p>
        </p:txBody>
      </p:sp>
    </p:spTree>
    <p:extLst>
      <p:ext uri="{BB962C8B-B14F-4D97-AF65-F5344CB8AC3E}">
        <p14:creationId xmlns:p14="http://schemas.microsoft.com/office/powerpoint/2010/main" val="110192260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899890"/>
          </a:xfrm>
        </p:spPr>
        <p:txBody>
          <a:bodyPr>
            <a:normAutofit/>
          </a:bodyPr>
          <a:lstStyle/>
          <a:p>
            <a:pPr algn="ctr"/>
            <a:r>
              <a:rPr lang="en-US" sz="4400" dirty="0"/>
              <a:t>Changes in Debt Outstanding</a:t>
            </a:r>
          </a:p>
        </p:txBody>
      </p:sp>
      <p:sp>
        <p:nvSpPr>
          <p:cNvPr id="4" name="Slide Number Placeholder 3"/>
          <p:cNvSpPr>
            <a:spLocks noGrp="1"/>
          </p:cNvSpPr>
          <p:nvPr>
            <p:ph type="sldNum" sz="quarter" idx="12"/>
          </p:nvPr>
        </p:nvSpPr>
        <p:spPr>
          <a:xfrm>
            <a:off x="511228" y="787783"/>
            <a:ext cx="631772" cy="365125"/>
          </a:xfrm>
        </p:spPr>
        <p:txBody>
          <a:bodyPr/>
          <a:lstStyle/>
          <a:p>
            <a:fld id="{E6FFA990-F033-4C02-995F-31711A97E8DE}" type="slidenum">
              <a:rPr lang="en-US" smtClean="0"/>
              <a:pPr/>
              <a:t>116</a:t>
            </a:fld>
            <a:endParaRPr lang="en-US" dirty="0"/>
          </a:p>
        </p:txBody>
      </p:sp>
      <p:pic>
        <p:nvPicPr>
          <p:cNvPr id="7" name="Content Placeholder 6"/>
          <p:cNvPicPr>
            <a:picLocks noGrp="1" noChangeAspect="1"/>
          </p:cNvPicPr>
          <p:nvPr>
            <p:ph idx="1"/>
          </p:nvPr>
        </p:nvPicPr>
        <p:blipFill>
          <a:blip r:embed="rId3"/>
          <a:stretch>
            <a:fillRect/>
          </a:stretch>
        </p:blipFill>
        <p:spPr>
          <a:xfrm>
            <a:off x="1676400" y="2362200"/>
            <a:ext cx="6591300" cy="3250129"/>
          </a:xfrm>
          <a:prstGeom prst="rect">
            <a:avLst/>
          </a:prstGeom>
        </p:spPr>
      </p:pic>
    </p:spTree>
    <p:extLst>
      <p:ext uri="{BB962C8B-B14F-4D97-AF65-F5344CB8AC3E}">
        <p14:creationId xmlns:p14="http://schemas.microsoft.com/office/powerpoint/2010/main" val="28639420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533401"/>
            <a:ext cx="7470231" cy="914399"/>
          </a:xfrm>
        </p:spPr>
        <p:txBody>
          <a:bodyPr>
            <a:normAutofit/>
          </a:bodyPr>
          <a:lstStyle/>
          <a:p>
            <a:pPr algn="ctr"/>
            <a:r>
              <a:rPr lang="en-US" sz="4400" dirty="0" smtClean="0"/>
              <a:t>Changes in Debt Outstanding</a:t>
            </a:r>
            <a:endParaRPr lang="en-US" sz="2000" dirty="0"/>
          </a:p>
        </p:txBody>
      </p:sp>
      <p:sp>
        <p:nvSpPr>
          <p:cNvPr id="4" name="Slide Number Placeholder 3"/>
          <p:cNvSpPr>
            <a:spLocks noGrp="1"/>
          </p:cNvSpPr>
          <p:nvPr>
            <p:ph type="sldNum" sz="quarter" idx="12"/>
          </p:nvPr>
        </p:nvSpPr>
        <p:spPr>
          <a:xfrm>
            <a:off x="457200" y="787783"/>
            <a:ext cx="685800" cy="365125"/>
          </a:xfrm>
        </p:spPr>
        <p:txBody>
          <a:bodyPr/>
          <a:lstStyle/>
          <a:p>
            <a:fld id="{E6FFA990-F033-4C02-995F-31711A97E8DE}" type="slidenum">
              <a:rPr lang="en-US" smtClean="0"/>
              <a:pPr/>
              <a:t>117</a:t>
            </a:fld>
            <a:endParaRPr lang="en-US" dirty="0"/>
          </a:p>
        </p:txBody>
      </p:sp>
      <p:pic>
        <p:nvPicPr>
          <p:cNvPr id="5" name="Picture 4"/>
          <p:cNvPicPr>
            <a:picLocks noChangeAspect="1"/>
          </p:cNvPicPr>
          <p:nvPr/>
        </p:nvPicPr>
        <p:blipFill>
          <a:blip r:embed="rId3"/>
          <a:stretch>
            <a:fillRect/>
          </a:stretch>
        </p:blipFill>
        <p:spPr>
          <a:xfrm>
            <a:off x="1447800" y="1524000"/>
            <a:ext cx="7162800" cy="4867275"/>
          </a:xfrm>
          <a:prstGeom prst="rect">
            <a:avLst/>
          </a:prstGeom>
        </p:spPr>
      </p:pic>
    </p:spTree>
    <p:extLst>
      <p:ext uri="{BB962C8B-B14F-4D97-AF65-F5344CB8AC3E}">
        <p14:creationId xmlns:p14="http://schemas.microsoft.com/office/powerpoint/2010/main" val="11719920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07611"/>
            <a:ext cx="7026366" cy="805206"/>
          </a:xfrm>
        </p:spPr>
        <p:txBody>
          <a:bodyPr>
            <a:normAutofit/>
          </a:bodyPr>
          <a:lstStyle/>
          <a:p>
            <a:pPr algn="ctr"/>
            <a:r>
              <a:rPr lang="en-US" sz="4400" dirty="0" smtClean="0"/>
              <a:t>Debt Repayment Schedule</a:t>
            </a:r>
            <a:endParaRPr lang="en-US" sz="4400" dirty="0"/>
          </a:p>
        </p:txBody>
      </p:sp>
      <p:sp>
        <p:nvSpPr>
          <p:cNvPr id="4" name="Slide Number Placeholder 3"/>
          <p:cNvSpPr>
            <a:spLocks noGrp="1"/>
          </p:cNvSpPr>
          <p:nvPr>
            <p:ph type="sldNum" sz="quarter" idx="12"/>
          </p:nvPr>
        </p:nvSpPr>
        <p:spPr>
          <a:xfrm>
            <a:off x="511228" y="787783"/>
            <a:ext cx="655584" cy="365125"/>
          </a:xfrm>
        </p:spPr>
        <p:txBody>
          <a:bodyPr/>
          <a:lstStyle/>
          <a:p>
            <a:fld id="{E6FFA990-F033-4C02-995F-31711A97E8DE}" type="slidenum">
              <a:rPr lang="en-US" smtClean="0"/>
              <a:pPr/>
              <a:t>118</a:t>
            </a:fld>
            <a:endParaRPr lang="en-US" dirty="0"/>
          </a:p>
        </p:txBody>
      </p:sp>
      <p:pic>
        <p:nvPicPr>
          <p:cNvPr id="5" name="Picture 4"/>
          <p:cNvPicPr>
            <a:picLocks noChangeAspect="1"/>
          </p:cNvPicPr>
          <p:nvPr/>
        </p:nvPicPr>
        <p:blipFill>
          <a:blip r:embed="rId3"/>
          <a:stretch>
            <a:fillRect/>
          </a:stretch>
        </p:blipFill>
        <p:spPr>
          <a:xfrm>
            <a:off x="1371600" y="1524000"/>
            <a:ext cx="7138988" cy="5029200"/>
          </a:xfrm>
          <a:prstGeom prst="rect">
            <a:avLst/>
          </a:prstGeom>
        </p:spPr>
      </p:pic>
    </p:spTree>
    <p:extLst>
      <p:ext uri="{BB962C8B-B14F-4D97-AF65-F5344CB8AC3E}">
        <p14:creationId xmlns:p14="http://schemas.microsoft.com/office/powerpoint/2010/main" val="16426529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7" y="173255"/>
            <a:ext cx="7680960" cy="729006"/>
          </a:xfrm>
        </p:spPr>
        <p:txBody>
          <a:bodyPr>
            <a:normAutofit/>
          </a:bodyPr>
          <a:lstStyle/>
          <a:p>
            <a:pPr algn="ctr"/>
            <a:r>
              <a:rPr lang="en-US" dirty="0"/>
              <a:t>Debt Refunding</a:t>
            </a:r>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119</a:t>
            </a:fld>
            <a:endParaRPr lang="en-US" dirty="0"/>
          </a:p>
        </p:txBody>
      </p:sp>
      <p:pic>
        <p:nvPicPr>
          <p:cNvPr id="7" name="Picture 6"/>
          <p:cNvPicPr>
            <a:picLocks noChangeAspect="1"/>
          </p:cNvPicPr>
          <p:nvPr/>
        </p:nvPicPr>
        <p:blipFill rotWithShape="1">
          <a:blip r:embed="rId3"/>
          <a:srcRect b="5269"/>
          <a:stretch/>
        </p:blipFill>
        <p:spPr>
          <a:xfrm>
            <a:off x="5333998" y="787783"/>
            <a:ext cx="3810001" cy="5917817"/>
          </a:xfrm>
          <a:prstGeom prst="rect">
            <a:avLst/>
          </a:prstGeom>
        </p:spPr>
      </p:pic>
      <p:cxnSp>
        <p:nvCxnSpPr>
          <p:cNvPr id="17" name="Straight Arrow Connector 16"/>
          <p:cNvCxnSpPr/>
          <p:nvPr/>
        </p:nvCxnSpPr>
        <p:spPr>
          <a:xfrm flipH="1" flipV="1">
            <a:off x="12333767" y="4401879"/>
            <a:ext cx="10633" cy="17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446673" y="6288073"/>
            <a:ext cx="661024" cy="188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382000" y="5949610"/>
            <a:ext cx="725697" cy="212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a:off x="6875290" y="1314201"/>
            <a:ext cx="727419" cy="152400"/>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4"/>
          <a:stretch>
            <a:fillRect/>
          </a:stretch>
        </p:blipFill>
        <p:spPr>
          <a:xfrm>
            <a:off x="66868" y="1524000"/>
            <a:ext cx="5190932" cy="4962908"/>
          </a:xfrm>
          <a:prstGeom prst="rect">
            <a:avLst/>
          </a:prstGeom>
        </p:spPr>
      </p:pic>
      <p:sp>
        <p:nvSpPr>
          <p:cNvPr id="35" name="Oval 34"/>
          <p:cNvSpPr/>
          <p:nvPr/>
        </p:nvSpPr>
        <p:spPr>
          <a:xfrm>
            <a:off x="4648200" y="3015899"/>
            <a:ext cx="496269" cy="48930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a:off x="3657600" y="4419600"/>
            <a:ext cx="857990" cy="263345"/>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572000" y="6106098"/>
            <a:ext cx="621126" cy="29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5105400" y="1073981"/>
            <a:ext cx="1610794" cy="827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4474602" y="1545246"/>
            <a:ext cx="1667963" cy="1426058"/>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144469" y="2286000"/>
            <a:ext cx="3368732" cy="9534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144469" y="2971304"/>
            <a:ext cx="3265901" cy="91489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192232" y="4800600"/>
            <a:ext cx="3254441" cy="1452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876800" y="5244170"/>
            <a:ext cx="2324098" cy="16603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144469" y="5486400"/>
            <a:ext cx="3366878" cy="4632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36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7252"/>
            <a:ext cx="7333060" cy="1366186"/>
          </a:xfrm>
        </p:spPr>
        <p:txBody>
          <a:bodyPr>
            <a:noAutofit/>
          </a:bodyPr>
          <a:lstStyle/>
          <a:p>
            <a:pPr algn="ctr"/>
            <a:r>
              <a:rPr lang="en-US" sz="4400" dirty="0"/>
              <a:t>Types of Long-term Debt (cont.)</a:t>
            </a:r>
          </a:p>
        </p:txBody>
      </p:sp>
      <p:sp>
        <p:nvSpPr>
          <p:cNvPr id="3" name="Content Placeholder 2"/>
          <p:cNvSpPr>
            <a:spLocks noGrp="1"/>
          </p:cNvSpPr>
          <p:nvPr>
            <p:ph idx="1"/>
          </p:nvPr>
        </p:nvSpPr>
        <p:spPr>
          <a:xfrm>
            <a:off x="1219200" y="2070034"/>
            <a:ext cx="7315200" cy="4025966"/>
          </a:xfrm>
        </p:spPr>
        <p:txBody>
          <a:bodyPr>
            <a:normAutofit/>
          </a:bodyPr>
          <a:lstStyle/>
          <a:p>
            <a:pPr>
              <a:spcBef>
                <a:spcPts val="900"/>
              </a:spcBef>
              <a:buFont typeface="Wingdings" panose="05000000000000000000" pitchFamily="2" charset="2"/>
              <a:buChar char="§"/>
            </a:pPr>
            <a:r>
              <a:rPr lang="en-US" sz="2400" dirty="0"/>
              <a:t>Certificates of Participation (COPs)</a:t>
            </a:r>
          </a:p>
          <a:p>
            <a:pPr lvl="1">
              <a:spcBef>
                <a:spcPts val="900"/>
              </a:spcBef>
              <a:buFont typeface="Wingdings" panose="05000000000000000000" pitchFamily="2" charset="2"/>
              <a:buChar char="§"/>
            </a:pPr>
            <a:r>
              <a:rPr lang="en-US" sz="2400" dirty="0"/>
              <a:t>Authorized in ORS Chapter 283.</a:t>
            </a:r>
          </a:p>
          <a:p>
            <a:pPr lvl="1">
              <a:spcBef>
                <a:spcPts val="900"/>
              </a:spcBef>
              <a:buFont typeface="Wingdings" panose="05000000000000000000" pitchFamily="2" charset="2"/>
              <a:buChar char="§"/>
            </a:pPr>
            <a:r>
              <a:rPr lang="en-US" sz="2400" dirty="0"/>
              <a:t>Financing agreements normally secured by the asset being purchased or constructed.</a:t>
            </a:r>
          </a:p>
          <a:p>
            <a:pPr lvl="1">
              <a:spcBef>
                <a:spcPts val="900"/>
              </a:spcBef>
              <a:buFont typeface="Wingdings" panose="05000000000000000000" pitchFamily="2" charset="2"/>
              <a:buChar char="§"/>
            </a:pPr>
            <a:r>
              <a:rPr lang="en-US" sz="2400" dirty="0"/>
              <a:t>Includes both governmental purpose and business-type activities.</a:t>
            </a:r>
          </a:p>
          <a:p>
            <a:pPr lvl="1">
              <a:spcBef>
                <a:spcPts val="900"/>
              </a:spcBef>
              <a:buFont typeface="Wingdings" panose="05000000000000000000" pitchFamily="2" charset="2"/>
              <a:buChar char="§"/>
            </a:pPr>
            <a:r>
              <a:rPr lang="en-US" sz="2400" dirty="0"/>
              <a:t>Majority being refinanced and replaced with Q bonds.</a:t>
            </a:r>
          </a:p>
        </p:txBody>
      </p:sp>
      <p:sp>
        <p:nvSpPr>
          <p:cNvPr id="4" name="Slide Number Placeholder 3"/>
          <p:cNvSpPr>
            <a:spLocks noGrp="1"/>
          </p:cNvSpPr>
          <p:nvPr>
            <p:ph type="sldNum" sz="quarter" idx="12"/>
          </p:nvPr>
        </p:nvSpPr>
        <p:spPr/>
        <p:txBody>
          <a:bodyPr/>
          <a:lstStyle/>
          <a:p>
            <a:fld id="{E6FFA990-F033-4C02-995F-31711A97E8DE}" type="slidenum">
              <a:rPr lang="en-US" smtClean="0"/>
              <a:pPr/>
              <a:t>12</a:t>
            </a:fld>
            <a:endParaRPr lang="en-US" dirty="0"/>
          </a:p>
        </p:txBody>
      </p:sp>
    </p:spTree>
    <p:extLst>
      <p:ext uri="{BB962C8B-B14F-4D97-AF65-F5344CB8AC3E}">
        <p14:creationId xmlns:p14="http://schemas.microsoft.com/office/powerpoint/2010/main" val="3702205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7" y="173255"/>
            <a:ext cx="7680960" cy="729006"/>
          </a:xfrm>
        </p:spPr>
        <p:txBody>
          <a:bodyPr>
            <a:normAutofit/>
          </a:bodyPr>
          <a:lstStyle/>
          <a:p>
            <a:pPr algn="ctr"/>
            <a:r>
              <a:rPr lang="en-US" dirty="0"/>
              <a:t>Debt Refunding</a:t>
            </a:r>
          </a:p>
        </p:txBody>
      </p:sp>
      <p:sp>
        <p:nvSpPr>
          <p:cNvPr id="4" name="Slide Number Placeholder 3"/>
          <p:cNvSpPr>
            <a:spLocks noGrp="1"/>
          </p:cNvSpPr>
          <p:nvPr>
            <p:ph type="sldNum" sz="quarter" idx="12"/>
          </p:nvPr>
        </p:nvSpPr>
        <p:spPr>
          <a:xfrm>
            <a:off x="381000" y="787783"/>
            <a:ext cx="784172" cy="365125"/>
          </a:xfrm>
        </p:spPr>
        <p:txBody>
          <a:bodyPr/>
          <a:lstStyle/>
          <a:p>
            <a:fld id="{E6FFA990-F033-4C02-995F-31711A97E8DE}" type="slidenum">
              <a:rPr lang="en-US" smtClean="0"/>
              <a:pPr/>
              <a:t>120</a:t>
            </a:fld>
            <a:endParaRPr lang="en-US" dirty="0"/>
          </a:p>
        </p:txBody>
      </p:sp>
      <p:cxnSp>
        <p:nvCxnSpPr>
          <p:cNvPr id="17" name="Straight Arrow Connector 16"/>
          <p:cNvCxnSpPr/>
          <p:nvPr/>
        </p:nvCxnSpPr>
        <p:spPr>
          <a:xfrm flipH="1" flipV="1">
            <a:off x="12333767" y="4401879"/>
            <a:ext cx="10633" cy="17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Content Placeholder 5"/>
          <p:cNvPicPr>
            <a:picLocks noChangeAspect="1"/>
          </p:cNvPicPr>
          <p:nvPr/>
        </p:nvPicPr>
        <p:blipFill rotWithShape="1">
          <a:blip r:embed="rId3"/>
          <a:srcRect r="5814"/>
          <a:stretch/>
        </p:blipFill>
        <p:spPr>
          <a:xfrm>
            <a:off x="4972493" y="870363"/>
            <a:ext cx="4019107" cy="3778250"/>
          </a:xfrm>
          <a:prstGeom prst="rect">
            <a:avLst/>
          </a:prstGeom>
        </p:spPr>
      </p:pic>
      <p:pic>
        <p:nvPicPr>
          <p:cNvPr id="9" name="Picture 8"/>
          <p:cNvPicPr>
            <a:picLocks noChangeAspect="1"/>
          </p:cNvPicPr>
          <p:nvPr/>
        </p:nvPicPr>
        <p:blipFill>
          <a:blip r:embed="rId4"/>
          <a:stretch>
            <a:fillRect/>
          </a:stretch>
        </p:blipFill>
        <p:spPr>
          <a:xfrm>
            <a:off x="228600" y="1524000"/>
            <a:ext cx="4572000" cy="4962908"/>
          </a:xfrm>
          <a:prstGeom prst="rect">
            <a:avLst/>
          </a:prstGeom>
        </p:spPr>
      </p:pic>
      <p:cxnSp>
        <p:nvCxnSpPr>
          <p:cNvPr id="10" name="Straight Arrow Connector 9"/>
          <p:cNvCxnSpPr/>
          <p:nvPr/>
        </p:nvCxnSpPr>
        <p:spPr>
          <a:xfrm flipV="1">
            <a:off x="4419600" y="4178958"/>
            <a:ext cx="2819400" cy="9393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40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40880" cy="805206"/>
          </a:xfrm>
        </p:spPr>
        <p:txBody>
          <a:bodyPr>
            <a:normAutofit/>
          </a:bodyPr>
          <a:lstStyle/>
          <a:p>
            <a:pPr algn="ctr"/>
            <a:r>
              <a:rPr lang="en-US" sz="4400" dirty="0" smtClean="0"/>
              <a:t>Defeased Debt</a:t>
            </a:r>
            <a:endParaRPr lang="en-US" sz="4400" dirty="0"/>
          </a:p>
        </p:txBody>
      </p:sp>
      <p:sp>
        <p:nvSpPr>
          <p:cNvPr id="4" name="Slide Number Placeholder 3"/>
          <p:cNvSpPr>
            <a:spLocks noGrp="1"/>
          </p:cNvSpPr>
          <p:nvPr>
            <p:ph type="sldNum" sz="quarter" idx="12"/>
          </p:nvPr>
        </p:nvSpPr>
        <p:spPr>
          <a:xfrm>
            <a:off x="511228" y="787783"/>
            <a:ext cx="636534" cy="365125"/>
          </a:xfrm>
        </p:spPr>
        <p:txBody>
          <a:bodyPr/>
          <a:lstStyle/>
          <a:p>
            <a:fld id="{E6FFA990-F033-4C02-995F-31711A97E8DE}" type="slidenum">
              <a:rPr lang="en-US" smtClean="0"/>
              <a:pPr/>
              <a:t>121</a:t>
            </a:fld>
            <a:endParaRPr lang="en-US" dirty="0"/>
          </a:p>
        </p:txBody>
      </p:sp>
      <p:pic>
        <p:nvPicPr>
          <p:cNvPr id="6" name="Picture 5"/>
          <p:cNvPicPr>
            <a:picLocks noChangeAspect="1"/>
          </p:cNvPicPr>
          <p:nvPr/>
        </p:nvPicPr>
        <p:blipFill>
          <a:blip r:embed="rId3"/>
          <a:stretch>
            <a:fillRect/>
          </a:stretch>
        </p:blipFill>
        <p:spPr>
          <a:xfrm>
            <a:off x="1147762" y="1676400"/>
            <a:ext cx="7393929" cy="4648200"/>
          </a:xfrm>
          <a:prstGeom prst="rect">
            <a:avLst/>
          </a:prstGeom>
        </p:spPr>
      </p:pic>
    </p:spTree>
    <p:extLst>
      <p:ext uri="{BB962C8B-B14F-4D97-AF65-F5344CB8AC3E}">
        <p14:creationId xmlns:p14="http://schemas.microsoft.com/office/powerpoint/2010/main" val="18342332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533400"/>
            <a:ext cx="7162800" cy="823690"/>
          </a:xfrm>
        </p:spPr>
        <p:txBody>
          <a:bodyPr>
            <a:normAutofit/>
          </a:bodyPr>
          <a:lstStyle/>
          <a:p>
            <a:pPr algn="ctr"/>
            <a:r>
              <a:rPr lang="en-US" sz="4400" dirty="0" err="1" smtClean="0"/>
              <a:t>Defeased</a:t>
            </a:r>
            <a:r>
              <a:rPr lang="en-US" sz="4400" dirty="0" smtClean="0"/>
              <a:t> Debt Schedule</a:t>
            </a:r>
            <a:endParaRPr lang="en-US" sz="4400" dirty="0"/>
          </a:p>
        </p:txBody>
      </p:sp>
      <p:sp>
        <p:nvSpPr>
          <p:cNvPr id="4" name="Slide Number Placeholder 3"/>
          <p:cNvSpPr>
            <a:spLocks noGrp="1"/>
          </p:cNvSpPr>
          <p:nvPr>
            <p:ph type="sldNum" sz="quarter" idx="12"/>
          </p:nvPr>
        </p:nvSpPr>
        <p:spPr>
          <a:xfrm>
            <a:off x="381000" y="787783"/>
            <a:ext cx="715206" cy="365125"/>
          </a:xfrm>
        </p:spPr>
        <p:txBody>
          <a:bodyPr/>
          <a:lstStyle/>
          <a:p>
            <a:fld id="{E6FFA990-F033-4C02-995F-31711A97E8DE}" type="slidenum">
              <a:rPr lang="en-US" smtClean="0"/>
              <a:pPr/>
              <a:t>122</a:t>
            </a:fld>
            <a:endParaRPr lang="en-US" dirty="0"/>
          </a:p>
        </p:txBody>
      </p:sp>
      <p:pic>
        <p:nvPicPr>
          <p:cNvPr id="5" name="Content Placeholder 4"/>
          <p:cNvPicPr>
            <a:picLocks noGrp="1" noChangeAspect="1"/>
          </p:cNvPicPr>
          <p:nvPr>
            <p:ph idx="1"/>
          </p:nvPr>
        </p:nvPicPr>
        <p:blipFill>
          <a:blip r:embed="rId3"/>
          <a:stretch>
            <a:fillRect/>
          </a:stretch>
        </p:blipFill>
        <p:spPr>
          <a:xfrm>
            <a:off x="1371600" y="1752600"/>
            <a:ext cx="7353581" cy="4572000"/>
          </a:xfrm>
          <a:prstGeom prst="rect">
            <a:avLst/>
          </a:prstGeom>
        </p:spPr>
      </p:pic>
    </p:spTree>
    <p:extLst>
      <p:ext uri="{BB962C8B-B14F-4D97-AF65-F5344CB8AC3E}">
        <p14:creationId xmlns:p14="http://schemas.microsoft.com/office/powerpoint/2010/main" val="335156390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65111"/>
            <a:ext cx="6803136" cy="1447800"/>
          </a:xfrm>
        </p:spPr>
        <p:txBody>
          <a:bodyPr>
            <a:normAutofit/>
          </a:bodyPr>
          <a:lstStyle/>
          <a:p>
            <a:r>
              <a:rPr lang="en-US" dirty="0" smtClean="0"/>
              <a:t>Disclosure Bloopers</a:t>
            </a:r>
            <a:endParaRPr lang="en-US" dirty="0"/>
          </a:p>
        </p:txBody>
      </p:sp>
      <p:sp>
        <p:nvSpPr>
          <p:cNvPr id="3" name="Text Placeholder 2"/>
          <p:cNvSpPr>
            <a:spLocks noGrp="1"/>
          </p:cNvSpPr>
          <p:nvPr>
            <p:ph type="body" idx="1"/>
          </p:nvPr>
        </p:nvSpPr>
        <p:spPr>
          <a:xfrm>
            <a:off x="1172718" y="3429001"/>
            <a:ext cx="6803136" cy="1755981"/>
          </a:xfrm>
        </p:spPr>
        <p:txBody>
          <a:bodyPr>
            <a:noAutofit/>
          </a:bodyPr>
          <a:lstStyle/>
          <a:p>
            <a:r>
              <a:rPr lang="en-US" sz="6200" dirty="0" smtClean="0"/>
              <a:t>LEARNING OPPORTUNITIES</a:t>
            </a:r>
          </a:p>
          <a:p>
            <a:endParaRPr lang="en-US" sz="6200" dirty="0"/>
          </a:p>
        </p:txBody>
      </p:sp>
      <p:sp>
        <p:nvSpPr>
          <p:cNvPr id="4" name="Slide Number Placeholder 3"/>
          <p:cNvSpPr>
            <a:spLocks noGrp="1"/>
          </p:cNvSpPr>
          <p:nvPr>
            <p:ph type="sldNum" sz="quarter" idx="12"/>
          </p:nvPr>
        </p:nvSpPr>
        <p:spPr>
          <a:xfrm>
            <a:off x="511228" y="3244140"/>
            <a:ext cx="661490" cy="365125"/>
          </a:xfrm>
        </p:spPr>
        <p:txBody>
          <a:bodyPr/>
          <a:lstStyle/>
          <a:p>
            <a:fld id="{781FC40D-0284-4672-B97E-BD7E934CCFDD}" type="slidenum">
              <a:rPr lang="en-US" smtClean="0"/>
              <a:pPr/>
              <a:t>123</a:t>
            </a:fld>
            <a:endParaRPr lang="en-US" dirty="0"/>
          </a:p>
        </p:txBody>
      </p:sp>
      <p:cxnSp>
        <p:nvCxnSpPr>
          <p:cNvPr id="6" name="Straight Connector 5"/>
          <p:cNvCxnSpPr/>
          <p:nvPr/>
        </p:nvCxnSpPr>
        <p:spPr>
          <a:xfrm>
            <a:off x="3602736" y="1370755"/>
            <a:ext cx="4419600" cy="152400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678936" y="1523155"/>
            <a:ext cx="4419600" cy="137160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3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4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457200"/>
            <a:ext cx="7433801" cy="914400"/>
          </a:xfrm>
        </p:spPr>
        <p:txBody>
          <a:bodyPr>
            <a:normAutofit/>
          </a:bodyPr>
          <a:lstStyle/>
          <a:p>
            <a:pPr algn="ctr"/>
            <a:r>
              <a:rPr lang="en-US" sz="4400" dirty="0" smtClean="0"/>
              <a:t>6610/6620 Doesn’t Match</a:t>
            </a:r>
            <a:endParaRPr lang="en-US" sz="4400" dirty="0"/>
          </a:p>
        </p:txBody>
      </p:sp>
      <p:sp>
        <p:nvSpPr>
          <p:cNvPr id="4" name="Slide Number Placeholder 3"/>
          <p:cNvSpPr>
            <a:spLocks noGrp="1"/>
          </p:cNvSpPr>
          <p:nvPr>
            <p:ph type="sldNum" sz="quarter" idx="12"/>
          </p:nvPr>
        </p:nvSpPr>
        <p:spPr>
          <a:xfrm>
            <a:off x="304800" y="787783"/>
            <a:ext cx="791406" cy="365125"/>
          </a:xfrm>
        </p:spPr>
        <p:txBody>
          <a:bodyPr/>
          <a:lstStyle/>
          <a:p>
            <a:fld id="{E6FFA990-F033-4C02-995F-31711A97E8DE}" type="slidenum">
              <a:rPr lang="en-US" smtClean="0"/>
              <a:pPr/>
              <a:t>124</a:t>
            </a:fld>
            <a:endParaRPr lang="en-US" dirty="0"/>
          </a:p>
        </p:txBody>
      </p:sp>
      <p:pic>
        <p:nvPicPr>
          <p:cNvPr id="3" name="Picture 2"/>
          <p:cNvPicPr>
            <a:picLocks noChangeAspect="1"/>
          </p:cNvPicPr>
          <p:nvPr/>
        </p:nvPicPr>
        <p:blipFill>
          <a:blip r:embed="rId3"/>
          <a:stretch>
            <a:fillRect/>
          </a:stretch>
        </p:blipFill>
        <p:spPr>
          <a:xfrm>
            <a:off x="1096206" y="1371600"/>
            <a:ext cx="7682718" cy="5181600"/>
          </a:xfrm>
          <a:prstGeom prst="rect">
            <a:avLst/>
          </a:prstGeom>
        </p:spPr>
      </p:pic>
    </p:spTree>
    <p:extLst>
      <p:ext uri="{BB962C8B-B14F-4D97-AF65-F5344CB8AC3E}">
        <p14:creationId xmlns:p14="http://schemas.microsoft.com/office/powerpoint/2010/main" val="28162002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304800"/>
            <a:ext cx="7162800" cy="1280890"/>
          </a:xfrm>
        </p:spPr>
        <p:txBody>
          <a:bodyPr>
            <a:normAutofit/>
          </a:bodyPr>
          <a:lstStyle/>
          <a:p>
            <a:pPr algn="ctr"/>
            <a:r>
              <a:rPr lang="en-US" sz="4400" dirty="0"/>
              <a:t>6610/6620 Doesn’t </a:t>
            </a:r>
            <a:r>
              <a:rPr lang="en-US" sz="4400" dirty="0" smtClean="0"/>
              <a:t>Match</a:t>
            </a:r>
            <a:br>
              <a:rPr lang="en-US" sz="4400" dirty="0" smtClean="0"/>
            </a:br>
            <a:r>
              <a:rPr lang="en-US" sz="2800" dirty="0" smtClean="0"/>
              <a:t>(continued)</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2720725"/>
              </p:ext>
            </p:extLst>
          </p:nvPr>
        </p:nvGraphicFramePr>
        <p:xfrm>
          <a:off x="953588" y="2057400"/>
          <a:ext cx="7961812" cy="4096515"/>
        </p:xfrm>
        <a:graphic>
          <a:graphicData uri="http://schemas.openxmlformats.org/drawingml/2006/table">
            <a:tbl>
              <a:tblPr>
                <a:tableStyleId>{5C22544A-7EE6-4342-B048-85BDC9FD1C3A}</a:tableStyleId>
              </a:tblPr>
              <a:tblGrid>
                <a:gridCol w="1006143">
                  <a:extLst>
                    <a:ext uri="{9D8B030D-6E8A-4147-A177-3AD203B41FA5}">
                      <a16:colId xmlns:a16="http://schemas.microsoft.com/office/drawing/2014/main" val="20000"/>
                    </a:ext>
                  </a:extLst>
                </a:gridCol>
                <a:gridCol w="2822792">
                  <a:extLst>
                    <a:ext uri="{9D8B030D-6E8A-4147-A177-3AD203B41FA5}">
                      <a16:colId xmlns:a16="http://schemas.microsoft.com/office/drawing/2014/main" val="20001"/>
                    </a:ext>
                  </a:extLst>
                </a:gridCol>
                <a:gridCol w="1331045">
                  <a:extLst>
                    <a:ext uri="{9D8B030D-6E8A-4147-A177-3AD203B41FA5}">
                      <a16:colId xmlns:a16="http://schemas.microsoft.com/office/drawing/2014/main" val="20002"/>
                    </a:ext>
                  </a:extLst>
                </a:gridCol>
                <a:gridCol w="139742">
                  <a:extLst>
                    <a:ext uri="{9D8B030D-6E8A-4147-A177-3AD203B41FA5}">
                      <a16:colId xmlns:a16="http://schemas.microsoft.com/office/drawing/2014/main" val="20003"/>
                    </a:ext>
                  </a:extLst>
                </a:gridCol>
                <a:gridCol w="1348184">
                  <a:extLst>
                    <a:ext uri="{9D8B030D-6E8A-4147-A177-3AD203B41FA5}">
                      <a16:colId xmlns:a16="http://schemas.microsoft.com/office/drawing/2014/main" val="20004"/>
                    </a:ext>
                  </a:extLst>
                </a:gridCol>
                <a:gridCol w="1313906">
                  <a:extLst>
                    <a:ext uri="{9D8B030D-6E8A-4147-A177-3AD203B41FA5}">
                      <a16:colId xmlns:a16="http://schemas.microsoft.com/office/drawing/2014/main" val="20005"/>
                    </a:ext>
                  </a:extLst>
                </a:gridCol>
              </a:tblGrid>
              <a:tr h="230301">
                <a:tc>
                  <a:txBody>
                    <a:bodyPr/>
                    <a:lstStyle/>
                    <a:p>
                      <a:pPr algn="ctr" fontAlgn="b"/>
                      <a:r>
                        <a:rPr lang="en-US" sz="1200" u="none" strike="noStrike" dirty="0">
                          <a:effectLst/>
                        </a:rPr>
                        <a:t>DAFR 6620</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228246">
                <a:tc>
                  <a:txBody>
                    <a:bodyPr/>
                    <a:lstStyle/>
                    <a:p>
                      <a:pPr algn="ctr" fontAlgn="b"/>
                      <a:r>
                        <a:rPr lang="en-US" sz="1200" u="sng" strike="noStrike">
                          <a:effectLst/>
                        </a:rPr>
                        <a:t>GL Acct</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sng" strike="noStrike">
                          <a:effectLst/>
                        </a:rPr>
                        <a:t>GL ACCT Title</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sng" strike="noStrike">
                          <a:effectLst/>
                        </a:rPr>
                        <a:t> Prior Year </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sng" strike="noStrike">
                          <a:effectLst/>
                        </a:rPr>
                        <a:t> Current Year </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228246">
                <a:tc>
                  <a:txBody>
                    <a:bodyPr/>
                    <a:lstStyle/>
                    <a:p>
                      <a:pPr algn="ctr" fontAlgn="b"/>
                      <a:r>
                        <a:rPr lang="en-US" sz="1200" u="none" strike="noStrike">
                          <a:effectLst/>
                        </a:rPr>
                        <a:t>1276</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BONDS PAYABLE-CURRENT</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200" u="none" strike="noStrike">
                          <a:effectLst/>
                        </a:rPr>
                        <a:t>                         -   </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(595,000.00)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28246">
                <a:tc>
                  <a:txBody>
                    <a:bodyPr/>
                    <a:lstStyle/>
                    <a:p>
                      <a:pPr algn="ctr" fontAlgn="b"/>
                      <a:r>
                        <a:rPr lang="en-US" sz="1200" u="none" strike="noStrike">
                          <a:effectLst/>
                        </a:rPr>
                        <a:t>1714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BONDS PAYABLE-NONCURRENT</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(21,745,000.00)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(33,212,938.29)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(33,807,938.29)</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228246">
                <a:tc>
                  <a:txBody>
                    <a:bodyPr/>
                    <a:lstStyle/>
                    <a:p>
                      <a:pPr algn="ctr"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228246">
                <a:tc>
                  <a:txBody>
                    <a:bodyPr/>
                    <a:lstStyle/>
                    <a:p>
                      <a:pPr algn="ctr" fontAlgn="b"/>
                      <a:r>
                        <a:rPr lang="en-US" sz="1200" u="none" strike="noStrike">
                          <a:effectLst/>
                        </a:rPr>
                        <a:t>1713</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PREMIUM BONDS SOLD</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(2,942,781.30)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(4,791,346.94)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228246">
                <a:tc>
                  <a:txBody>
                    <a:bodyPr/>
                    <a:lstStyle/>
                    <a:p>
                      <a:pPr algn="ctr"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230301">
                <a:tc gridSpan="2">
                  <a:txBody>
                    <a:bodyPr/>
                    <a:lstStyle/>
                    <a:p>
                      <a:pPr algn="l" fontAlgn="b"/>
                      <a:r>
                        <a:rPr lang="en-US" sz="1200" u="none" strike="noStrike">
                          <a:effectLst/>
                        </a:rPr>
                        <a:t>DAFR 6610 - REVENUE</a:t>
                      </a:r>
                      <a:endParaRPr lang="en-US"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228246">
                <a:tc>
                  <a:txBody>
                    <a:bodyPr/>
                    <a:lstStyle/>
                    <a:p>
                      <a:pPr algn="ctr" fontAlgn="b"/>
                      <a:r>
                        <a:rPr lang="en-US" sz="1200" u="sng" strike="noStrike">
                          <a:effectLst/>
                        </a:rPr>
                        <a:t>Compt Obj</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sng" strike="noStrike">
                          <a:effectLst/>
                        </a:rPr>
                        <a:t>Compt Obj Title</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sng" strike="noStrike">
                          <a:effectLst/>
                        </a:rPr>
                        <a:t> Current Year </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228246">
                <a:tc>
                  <a:txBody>
                    <a:bodyPr/>
                    <a:lstStyle/>
                    <a:p>
                      <a:pPr algn="ctr" fontAlgn="b"/>
                      <a:r>
                        <a:rPr lang="en-US" sz="1200" u="none" strike="noStrike">
                          <a:effectLst/>
                        </a:rPr>
                        <a:t>1500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LONG TERM DEBT ISSUED</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a:effectLst/>
                        </a:rPr>
                        <a:t>    (3,900,000.00)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228246">
                <a:tc>
                  <a:txBody>
                    <a:bodyPr/>
                    <a:lstStyle/>
                    <a:p>
                      <a:pPr algn="ctr" fontAlgn="b"/>
                      <a:r>
                        <a:rPr lang="en-US" sz="1200" u="none" strike="noStrike">
                          <a:effectLst/>
                        </a:rPr>
                        <a:t>1505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PROCEEDS FRM REFUNDING</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(8,162,938.29)</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(12,062,938.29)</a:t>
                      </a:r>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228246">
                <a:tc>
                  <a:txBody>
                    <a:bodyPr/>
                    <a:lstStyle/>
                    <a:p>
                      <a:pPr algn="ctr"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228246">
                <a:tc>
                  <a:txBody>
                    <a:bodyPr/>
                    <a:lstStyle/>
                    <a:p>
                      <a:pPr algn="ctr" fontAlgn="b"/>
                      <a:r>
                        <a:rPr lang="en-US" sz="1200" u="none" strike="noStrike">
                          <a:effectLst/>
                        </a:rPr>
                        <a:t>1515</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DEBT ISSUANCE PREMIUM-PROP</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(1,995,172.24)</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228246">
                <a:tc>
                  <a:txBody>
                    <a:bodyPr/>
                    <a:lstStyle/>
                    <a:p>
                      <a:pPr algn="ctr"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3"/>
                  </a:ext>
                </a:extLst>
              </a:tr>
              <a:tr h="230301">
                <a:tc gridSpan="2">
                  <a:txBody>
                    <a:bodyPr/>
                    <a:lstStyle/>
                    <a:p>
                      <a:pPr algn="l" fontAlgn="b"/>
                      <a:r>
                        <a:rPr lang="en-US" sz="1200" u="none" strike="noStrike">
                          <a:effectLst/>
                        </a:rPr>
                        <a:t>DAFR 6610 - EXPENDITURE</a:t>
                      </a:r>
                      <a:endParaRPr lang="en-US"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4"/>
                  </a:ext>
                </a:extLst>
              </a:tr>
              <a:tr h="228246">
                <a:tc>
                  <a:txBody>
                    <a:bodyPr/>
                    <a:lstStyle/>
                    <a:p>
                      <a:pPr algn="ctr" fontAlgn="b"/>
                      <a:r>
                        <a:rPr lang="en-US" sz="1200" u="sng" strike="noStrike">
                          <a:effectLst/>
                        </a:rPr>
                        <a:t>Compt Obj</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sng" strike="noStrike">
                          <a:effectLst/>
                        </a:rPr>
                        <a:t>Compt Obj Title</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200" u="sng" strike="noStrike">
                          <a:effectLst/>
                        </a:rPr>
                        <a:t> Current Year </a:t>
                      </a:r>
                      <a:endParaRPr lang="en-US" sz="1200" b="0" i="0" u="sng"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5"/>
                  </a:ext>
                </a:extLst>
              </a:tr>
              <a:tr h="228246">
                <a:tc>
                  <a:txBody>
                    <a:bodyPr/>
                    <a:lstStyle/>
                    <a:p>
                      <a:pPr algn="ctr" fontAlgn="b"/>
                      <a:r>
                        <a:rPr lang="en-US" sz="1200" u="none" strike="noStrike">
                          <a:effectLst/>
                        </a:rPr>
                        <a:t>7450</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AMORT-DISC/PREM ON BONDS</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u="none" strike="noStrike">
                          <a:effectLst/>
                        </a:rPr>
                        <a:t>         146,606.60 </a:t>
                      </a:r>
                      <a:endParaRPr lang="en-US"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6"/>
                  </a:ext>
                </a:extLst>
              </a:tr>
              <a:tr h="210168">
                <a:tc>
                  <a:txBody>
                    <a:bodyPr/>
                    <a:lstStyle/>
                    <a:p>
                      <a:pPr algn="ctr" fontAlgn="b"/>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17"/>
                  </a:ext>
                </a:extLst>
              </a:tr>
            </a:tbl>
          </a:graphicData>
        </a:graphic>
      </p:graphicFrame>
      <p:sp>
        <p:nvSpPr>
          <p:cNvPr id="4" name="Slide Number Placeholder 3"/>
          <p:cNvSpPr>
            <a:spLocks noGrp="1"/>
          </p:cNvSpPr>
          <p:nvPr>
            <p:ph type="sldNum" sz="quarter" idx="12"/>
          </p:nvPr>
        </p:nvSpPr>
        <p:spPr>
          <a:xfrm>
            <a:off x="381000" y="787783"/>
            <a:ext cx="715206" cy="365125"/>
          </a:xfrm>
        </p:spPr>
        <p:txBody>
          <a:bodyPr/>
          <a:lstStyle/>
          <a:p>
            <a:fld id="{E6FFA990-F033-4C02-995F-31711A97E8DE}" type="slidenum">
              <a:rPr lang="en-US" smtClean="0"/>
              <a:pPr/>
              <a:t>125</a:t>
            </a:fld>
            <a:endParaRPr lang="en-US" dirty="0"/>
          </a:p>
        </p:txBody>
      </p:sp>
    </p:spTree>
    <p:extLst>
      <p:ext uri="{BB962C8B-B14F-4D97-AF65-F5344CB8AC3E}">
        <p14:creationId xmlns:p14="http://schemas.microsoft.com/office/powerpoint/2010/main" val="21228855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219200"/>
          </a:xfrm>
        </p:spPr>
        <p:txBody>
          <a:bodyPr>
            <a:normAutofit/>
          </a:bodyPr>
          <a:lstStyle/>
          <a:p>
            <a:pPr algn="ctr"/>
            <a:r>
              <a:rPr lang="en-US" sz="4400" dirty="0"/>
              <a:t>6610/6620 Doesn’t Match</a:t>
            </a:r>
            <a:br>
              <a:rPr lang="en-US" sz="4400" dirty="0"/>
            </a:br>
            <a:r>
              <a:rPr lang="en-US" sz="2800" dirty="0"/>
              <a:t>(continued)</a:t>
            </a:r>
          </a:p>
        </p:txBody>
      </p:sp>
      <p:sp>
        <p:nvSpPr>
          <p:cNvPr id="4" name="Slide Number Placeholder 3"/>
          <p:cNvSpPr>
            <a:spLocks noGrp="1"/>
          </p:cNvSpPr>
          <p:nvPr>
            <p:ph type="sldNum" sz="quarter" idx="12"/>
          </p:nvPr>
        </p:nvSpPr>
        <p:spPr>
          <a:xfrm>
            <a:off x="381000" y="787783"/>
            <a:ext cx="715206" cy="365125"/>
          </a:xfrm>
        </p:spPr>
        <p:txBody>
          <a:bodyPr/>
          <a:lstStyle/>
          <a:p>
            <a:fld id="{E6FFA990-F033-4C02-995F-31711A97E8DE}" type="slidenum">
              <a:rPr lang="en-US" smtClean="0"/>
              <a:pPr/>
              <a:t>126</a:t>
            </a:fld>
            <a:endParaRPr lang="en-US" dirty="0"/>
          </a:p>
        </p:txBody>
      </p:sp>
      <p:pic>
        <p:nvPicPr>
          <p:cNvPr id="5" name="Content Placeholder 4"/>
          <p:cNvPicPr>
            <a:picLocks noGrp="1" noChangeAspect="1"/>
          </p:cNvPicPr>
          <p:nvPr>
            <p:ph idx="1"/>
          </p:nvPr>
        </p:nvPicPr>
        <p:blipFill>
          <a:blip r:embed="rId3"/>
          <a:stretch>
            <a:fillRect/>
          </a:stretch>
        </p:blipFill>
        <p:spPr>
          <a:xfrm>
            <a:off x="1295400" y="1600200"/>
            <a:ext cx="7620000" cy="4855129"/>
          </a:xfrm>
          <a:prstGeom prst="rect">
            <a:avLst/>
          </a:prstGeom>
        </p:spPr>
      </p:pic>
    </p:spTree>
    <p:extLst>
      <p:ext uri="{BB962C8B-B14F-4D97-AF65-F5344CB8AC3E}">
        <p14:creationId xmlns:p14="http://schemas.microsoft.com/office/powerpoint/2010/main" val="1123903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66394"/>
            <a:ext cx="7747026" cy="881406"/>
          </a:xfrm>
        </p:spPr>
        <p:txBody>
          <a:bodyPr>
            <a:noAutofit/>
          </a:bodyPr>
          <a:lstStyle/>
          <a:p>
            <a:pPr algn="ctr"/>
            <a:r>
              <a:rPr lang="en-US" sz="4400" dirty="0" smtClean="0"/>
              <a:t>  Netted </a:t>
            </a:r>
            <a:r>
              <a:rPr lang="en-US" sz="4400" dirty="0"/>
              <a:t>Additions/Deductions</a:t>
            </a:r>
          </a:p>
        </p:txBody>
      </p:sp>
      <p:sp>
        <p:nvSpPr>
          <p:cNvPr id="4" name="Slide Number Placeholder 3"/>
          <p:cNvSpPr>
            <a:spLocks noGrp="1"/>
          </p:cNvSpPr>
          <p:nvPr>
            <p:ph type="sldNum" sz="quarter" idx="12"/>
          </p:nvPr>
        </p:nvSpPr>
        <p:spPr>
          <a:xfrm>
            <a:off x="511228" y="787783"/>
            <a:ext cx="784172" cy="365125"/>
          </a:xfrm>
        </p:spPr>
        <p:txBody>
          <a:bodyPr/>
          <a:lstStyle/>
          <a:p>
            <a:fld id="{E6FFA990-F033-4C02-995F-31711A97E8DE}" type="slidenum">
              <a:rPr lang="en-US" smtClean="0"/>
              <a:pPr/>
              <a:t>127</a:t>
            </a:fld>
            <a:endParaRPr lang="en-US" dirty="0"/>
          </a:p>
        </p:txBody>
      </p:sp>
      <p:pic>
        <p:nvPicPr>
          <p:cNvPr id="6" name="Content Placeholder 5"/>
          <p:cNvPicPr>
            <a:picLocks noGrp="1" noChangeAspect="1"/>
          </p:cNvPicPr>
          <p:nvPr>
            <p:ph idx="1"/>
          </p:nvPr>
        </p:nvPicPr>
        <p:blipFill>
          <a:blip r:embed="rId3"/>
          <a:stretch>
            <a:fillRect/>
          </a:stretch>
        </p:blipFill>
        <p:spPr>
          <a:xfrm>
            <a:off x="1295400" y="1590365"/>
            <a:ext cx="7580407" cy="5115235"/>
          </a:xfrm>
          <a:prstGeom prst="rect">
            <a:avLst/>
          </a:prstGeom>
        </p:spPr>
      </p:pic>
    </p:spTree>
    <p:extLst>
      <p:ext uri="{BB962C8B-B14F-4D97-AF65-F5344CB8AC3E}">
        <p14:creationId xmlns:p14="http://schemas.microsoft.com/office/powerpoint/2010/main" val="7998383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619999" cy="1447799"/>
          </a:xfrm>
        </p:spPr>
        <p:txBody>
          <a:bodyPr>
            <a:noAutofit/>
          </a:bodyPr>
          <a:lstStyle/>
          <a:p>
            <a:pPr algn="ctr"/>
            <a:r>
              <a:rPr lang="en-US" sz="4400" dirty="0" smtClean="0"/>
              <a:t>Netted Additions/Deductions</a:t>
            </a:r>
            <a:br>
              <a:rPr lang="en-US" sz="4400" dirty="0" smtClean="0"/>
            </a:br>
            <a:r>
              <a:rPr lang="en-US" sz="2800" dirty="0" smtClean="0"/>
              <a:t>(continued)</a:t>
            </a:r>
            <a:endParaRPr lang="en-US" sz="2800" dirty="0"/>
          </a:p>
        </p:txBody>
      </p:sp>
      <p:sp>
        <p:nvSpPr>
          <p:cNvPr id="4" name="Slide Number Placeholder 3"/>
          <p:cNvSpPr>
            <a:spLocks noGrp="1"/>
          </p:cNvSpPr>
          <p:nvPr>
            <p:ph type="sldNum" sz="quarter" idx="12"/>
          </p:nvPr>
        </p:nvSpPr>
        <p:spPr>
          <a:xfrm>
            <a:off x="457199" y="787783"/>
            <a:ext cx="639007" cy="365125"/>
          </a:xfrm>
        </p:spPr>
        <p:txBody>
          <a:bodyPr/>
          <a:lstStyle/>
          <a:p>
            <a:fld id="{E6FFA990-F033-4C02-995F-31711A97E8DE}" type="slidenum">
              <a:rPr lang="en-US" smtClean="0"/>
              <a:pPr/>
              <a:t>128</a:t>
            </a:fld>
            <a:endParaRPr lang="en-US" dirty="0"/>
          </a:p>
        </p:txBody>
      </p:sp>
      <p:pic>
        <p:nvPicPr>
          <p:cNvPr id="5" name="Picture 4"/>
          <p:cNvPicPr>
            <a:picLocks noChangeAspect="1"/>
          </p:cNvPicPr>
          <p:nvPr/>
        </p:nvPicPr>
        <p:blipFill>
          <a:blip r:embed="rId3"/>
          <a:stretch>
            <a:fillRect/>
          </a:stretch>
        </p:blipFill>
        <p:spPr>
          <a:xfrm>
            <a:off x="488961" y="2551518"/>
            <a:ext cx="8178957" cy="980123"/>
          </a:xfrm>
          <a:prstGeom prst="rect">
            <a:avLst/>
          </a:prstGeom>
        </p:spPr>
      </p:pic>
      <p:pic>
        <p:nvPicPr>
          <p:cNvPr id="6" name="Picture 5"/>
          <p:cNvPicPr>
            <a:picLocks noChangeAspect="1"/>
          </p:cNvPicPr>
          <p:nvPr/>
        </p:nvPicPr>
        <p:blipFill>
          <a:blip r:embed="rId4"/>
          <a:stretch>
            <a:fillRect/>
          </a:stretch>
        </p:blipFill>
        <p:spPr>
          <a:xfrm>
            <a:off x="457199" y="4114800"/>
            <a:ext cx="8210719" cy="2024406"/>
          </a:xfrm>
          <a:prstGeom prst="rect">
            <a:avLst/>
          </a:prstGeom>
        </p:spPr>
      </p:pic>
    </p:spTree>
    <p:extLst>
      <p:ext uri="{BB962C8B-B14F-4D97-AF65-F5344CB8AC3E}">
        <p14:creationId xmlns:p14="http://schemas.microsoft.com/office/powerpoint/2010/main" val="3756354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pPr algn="ctr"/>
            <a:r>
              <a:rPr lang="en-US" sz="4400" dirty="0" smtClean="0"/>
              <a:t>Zero Balance</a:t>
            </a:r>
            <a:endParaRPr lang="en-US" sz="4400" dirty="0"/>
          </a:p>
        </p:txBody>
      </p:sp>
      <p:pic>
        <p:nvPicPr>
          <p:cNvPr id="9" name="Content Placeholder 8"/>
          <p:cNvPicPr>
            <a:picLocks noGrp="1" noChangeAspect="1"/>
          </p:cNvPicPr>
          <p:nvPr>
            <p:ph idx="1"/>
          </p:nvPr>
        </p:nvPicPr>
        <p:blipFill>
          <a:blip r:embed="rId3"/>
          <a:stretch>
            <a:fillRect/>
          </a:stretch>
        </p:blipFill>
        <p:spPr>
          <a:xfrm>
            <a:off x="533400" y="2286000"/>
            <a:ext cx="8092044" cy="2590800"/>
          </a:xfrm>
          <a:prstGeom prst="rect">
            <a:avLst/>
          </a:prstGeom>
        </p:spPr>
      </p:pic>
      <p:sp>
        <p:nvSpPr>
          <p:cNvPr id="4" name="Slide Number Placeholder 3"/>
          <p:cNvSpPr>
            <a:spLocks noGrp="1"/>
          </p:cNvSpPr>
          <p:nvPr>
            <p:ph type="sldNum" sz="quarter" idx="12"/>
          </p:nvPr>
        </p:nvSpPr>
        <p:spPr>
          <a:xfrm>
            <a:off x="381000" y="787783"/>
            <a:ext cx="780826" cy="365125"/>
          </a:xfrm>
        </p:spPr>
        <p:txBody>
          <a:bodyPr/>
          <a:lstStyle/>
          <a:p>
            <a:fld id="{E6FFA990-F033-4C02-995F-31711A97E8DE}" type="slidenum">
              <a:rPr lang="en-US" smtClean="0"/>
              <a:pPr/>
              <a:t>129</a:t>
            </a:fld>
            <a:endParaRPr lang="en-US" dirty="0"/>
          </a:p>
        </p:txBody>
      </p:sp>
      <p:sp>
        <p:nvSpPr>
          <p:cNvPr id="5" name="Oval 4"/>
          <p:cNvSpPr/>
          <p:nvPr/>
        </p:nvSpPr>
        <p:spPr>
          <a:xfrm>
            <a:off x="7620000" y="4114800"/>
            <a:ext cx="1219200" cy="3810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4114800"/>
            <a:ext cx="1219200" cy="3810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53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7922"/>
            <a:ext cx="7238999" cy="1464845"/>
          </a:xfrm>
        </p:spPr>
        <p:txBody>
          <a:bodyPr>
            <a:noAutofit/>
          </a:bodyPr>
          <a:lstStyle/>
          <a:p>
            <a:pPr algn="ctr"/>
            <a:r>
              <a:rPr lang="en-US" sz="4400" dirty="0"/>
              <a:t>Types of Long-term Debt (cont.)</a:t>
            </a:r>
          </a:p>
        </p:txBody>
      </p:sp>
      <p:sp>
        <p:nvSpPr>
          <p:cNvPr id="3" name="Content Placeholder 2"/>
          <p:cNvSpPr>
            <a:spLocks noGrp="1"/>
          </p:cNvSpPr>
          <p:nvPr>
            <p:ph idx="1"/>
          </p:nvPr>
        </p:nvSpPr>
        <p:spPr>
          <a:xfrm>
            <a:off x="1371600" y="2062815"/>
            <a:ext cx="6115050" cy="3686476"/>
          </a:xfrm>
        </p:spPr>
        <p:txBody>
          <a:bodyPr>
            <a:normAutofit/>
          </a:bodyPr>
          <a:lstStyle/>
          <a:p>
            <a:pPr>
              <a:spcBef>
                <a:spcPts val="1350"/>
              </a:spcBef>
              <a:buFont typeface="Wingdings" panose="05000000000000000000" pitchFamily="2" charset="2"/>
              <a:buChar char="§"/>
            </a:pPr>
            <a:r>
              <a:rPr lang="en-US" sz="2400" dirty="0"/>
              <a:t>Historical COP project examples:</a:t>
            </a:r>
          </a:p>
          <a:p>
            <a:pPr lvl="1">
              <a:spcBef>
                <a:spcPts val="1350"/>
              </a:spcBef>
              <a:buFont typeface="Wingdings" panose="05000000000000000000" pitchFamily="2" charset="2"/>
              <a:buChar char="§"/>
            </a:pPr>
            <a:r>
              <a:rPr lang="en-US" sz="2400" dirty="0"/>
              <a:t>Computer and telecommunications systems.</a:t>
            </a:r>
          </a:p>
          <a:p>
            <a:pPr lvl="1">
              <a:spcBef>
                <a:spcPts val="1350"/>
              </a:spcBef>
              <a:buFont typeface="Wingdings" panose="05000000000000000000" pitchFamily="2" charset="2"/>
              <a:buChar char="§"/>
            </a:pPr>
            <a:r>
              <a:rPr lang="en-US" sz="2400" dirty="0"/>
              <a:t>Capital construction. </a:t>
            </a:r>
          </a:p>
          <a:p>
            <a:pPr lvl="1">
              <a:spcBef>
                <a:spcPts val="1350"/>
              </a:spcBef>
              <a:buFont typeface="Wingdings" panose="05000000000000000000" pitchFamily="2" charset="2"/>
              <a:buChar char="§"/>
            </a:pPr>
            <a:r>
              <a:rPr lang="en-US" sz="2400" dirty="0"/>
              <a:t>Building acquisition.</a:t>
            </a:r>
          </a:p>
          <a:p>
            <a:pPr lvl="1">
              <a:spcBef>
                <a:spcPts val="1350"/>
              </a:spcBef>
              <a:buFont typeface="Wingdings" panose="05000000000000000000" pitchFamily="2" charset="2"/>
              <a:buChar char="§"/>
            </a:pPr>
            <a:r>
              <a:rPr lang="en-US" sz="2400" dirty="0"/>
              <a:t>Deferred maintenance.</a:t>
            </a:r>
          </a:p>
          <a:p>
            <a:pPr lvl="1">
              <a:spcBef>
                <a:spcPts val="1350"/>
              </a:spcBef>
              <a:buFont typeface="Wingdings" panose="05000000000000000000" pitchFamily="2" charset="2"/>
              <a:buChar char="§"/>
            </a:pPr>
            <a:r>
              <a:rPr lang="en-US" sz="2400" dirty="0"/>
              <a:t>Equipment purchases.</a:t>
            </a:r>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13</a:t>
            </a:fld>
            <a:endParaRPr lang="en-US" dirty="0"/>
          </a:p>
        </p:txBody>
      </p:sp>
      <p:pic>
        <p:nvPicPr>
          <p:cNvPr id="1027" name="Picture 3" descr="C:\Users\jmorela\AppData\Local\Microsoft\Windows\Temporary Internet Files\Content.IE5\SG04MVO5\MM900336467[1].gif"/>
          <p:cNvPicPr>
            <a:picLocks noChangeAspect="1" noChangeArrowheads="1" noCrop="1"/>
          </p:cNvPicPr>
          <p:nvPr/>
        </p:nvPicPr>
        <p:blipFill>
          <a:blip r:embed="rId3" cstate="print"/>
          <a:srcRect/>
          <a:stretch>
            <a:fillRect/>
          </a:stretch>
        </p:blipFill>
        <p:spPr bwMode="auto">
          <a:xfrm>
            <a:off x="5873298" y="3581401"/>
            <a:ext cx="1085850" cy="1029415"/>
          </a:xfrm>
          <a:prstGeom prst="rect">
            <a:avLst/>
          </a:prstGeom>
          <a:noFill/>
        </p:spPr>
      </p:pic>
      <p:pic>
        <p:nvPicPr>
          <p:cNvPr id="1028" name="Picture 4" descr="C:\Users\jmorela\AppData\Local\Microsoft\Windows\Temporary Internet Files\Content.IE5\BAB524JM\MP900337295[1].jpg"/>
          <p:cNvPicPr>
            <a:picLocks noChangeAspect="1" noChangeArrowheads="1"/>
          </p:cNvPicPr>
          <p:nvPr/>
        </p:nvPicPr>
        <p:blipFill>
          <a:blip r:embed="rId4" cstate="print"/>
          <a:srcRect/>
          <a:stretch>
            <a:fillRect/>
          </a:stretch>
        </p:blipFill>
        <p:spPr bwMode="auto">
          <a:xfrm>
            <a:off x="7473498" y="4589269"/>
            <a:ext cx="870966" cy="1220981"/>
          </a:xfrm>
          <a:prstGeom prst="rect">
            <a:avLst/>
          </a:prstGeom>
          <a:noFill/>
        </p:spPr>
      </p:pic>
      <p:pic>
        <p:nvPicPr>
          <p:cNvPr id="1029" name="Picture 5" descr="C:\Users\jmorela\AppData\Local\Microsoft\Windows\Temporary Internet Files\Content.IE5\3W93EPSO\MC900230991[1].wmf"/>
          <p:cNvPicPr>
            <a:picLocks noChangeAspect="1" noChangeArrowheads="1"/>
          </p:cNvPicPr>
          <p:nvPr/>
        </p:nvPicPr>
        <p:blipFill>
          <a:blip r:embed="rId5" cstate="print"/>
          <a:srcRect/>
          <a:stretch>
            <a:fillRect/>
          </a:stretch>
        </p:blipFill>
        <p:spPr bwMode="auto">
          <a:xfrm>
            <a:off x="7098671" y="3181351"/>
            <a:ext cx="1283329" cy="1023013"/>
          </a:xfrm>
          <a:prstGeom prst="rect">
            <a:avLst/>
          </a:prstGeom>
          <a:noFill/>
        </p:spPr>
      </p:pic>
      <p:pic>
        <p:nvPicPr>
          <p:cNvPr id="1031" name="Picture 7" descr="C:\Users\jmorela\AppData\Local\Microsoft\Windows\Temporary Internet Files\Content.IE5\IYWVRQT5\MP900399690[1].jpg"/>
          <p:cNvPicPr>
            <a:picLocks noChangeAspect="1" noChangeArrowheads="1"/>
          </p:cNvPicPr>
          <p:nvPr/>
        </p:nvPicPr>
        <p:blipFill>
          <a:blip r:embed="rId6" cstate="print"/>
          <a:srcRect/>
          <a:stretch>
            <a:fillRect/>
          </a:stretch>
        </p:blipFill>
        <p:spPr bwMode="auto">
          <a:xfrm>
            <a:off x="5701848" y="4838700"/>
            <a:ext cx="1257300" cy="1257300"/>
          </a:xfrm>
          <a:prstGeom prst="rect">
            <a:avLst/>
          </a:prstGeom>
          <a:noFill/>
        </p:spPr>
      </p:pic>
    </p:spTree>
    <p:extLst>
      <p:ext uri="{BB962C8B-B14F-4D97-AF65-F5344CB8AC3E}">
        <p14:creationId xmlns:p14="http://schemas.microsoft.com/office/powerpoint/2010/main" val="20798217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pPr algn="ctr"/>
            <a:r>
              <a:rPr lang="en-US" sz="4400" dirty="0" smtClean="0"/>
              <a:t>Duplication of Work</a:t>
            </a:r>
            <a:endParaRPr lang="en-US" sz="4400" dirty="0"/>
          </a:p>
        </p:txBody>
      </p:sp>
      <p:pic>
        <p:nvPicPr>
          <p:cNvPr id="5" name="Content Placeholder 4"/>
          <p:cNvPicPr>
            <a:picLocks noGrp="1" noChangeAspect="1"/>
          </p:cNvPicPr>
          <p:nvPr>
            <p:ph idx="1"/>
          </p:nvPr>
        </p:nvPicPr>
        <p:blipFill>
          <a:blip r:embed="rId3"/>
          <a:stretch>
            <a:fillRect/>
          </a:stretch>
        </p:blipFill>
        <p:spPr>
          <a:xfrm>
            <a:off x="767615" y="2743200"/>
            <a:ext cx="7769906" cy="2219973"/>
          </a:xfrm>
          <a:prstGeom prst="rect">
            <a:avLst/>
          </a:prstGeom>
        </p:spPr>
      </p:pic>
      <p:sp>
        <p:nvSpPr>
          <p:cNvPr id="4" name="Slide Number Placeholder 3"/>
          <p:cNvSpPr>
            <a:spLocks noGrp="1"/>
          </p:cNvSpPr>
          <p:nvPr>
            <p:ph type="sldNum" sz="quarter" idx="12"/>
          </p:nvPr>
        </p:nvSpPr>
        <p:spPr>
          <a:xfrm>
            <a:off x="457200" y="787783"/>
            <a:ext cx="704626" cy="365125"/>
          </a:xfrm>
        </p:spPr>
        <p:txBody>
          <a:bodyPr/>
          <a:lstStyle/>
          <a:p>
            <a:fld id="{E6FFA990-F033-4C02-995F-31711A97E8DE}" type="slidenum">
              <a:rPr lang="en-US" smtClean="0"/>
              <a:pPr/>
              <a:t>130</a:t>
            </a:fld>
            <a:endParaRPr lang="en-US" dirty="0"/>
          </a:p>
        </p:txBody>
      </p:sp>
      <p:sp>
        <p:nvSpPr>
          <p:cNvPr id="6" name="Oval 5"/>
          <p:cNvSpPr/>
          <p:nvPr/>
        </p:nvSpPr>
        <p:spPr>
          <a:xfrm>
            <a:off x="533400" y="2743200"/>
            <a:ext cx="1752600" cy="304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12550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pPr algn="ctr"/>
            <a:r>
              <a:rPr lang="en-US" sz="4400" dirty="0" smtClean="0"/>
              <a:t>Proceeds being used for:</a:t>
            </a:r>
            <a:endParaRPr lang="en-US" sz="4400" dirty="0"/>
          </a:p>
        </p:txBody>
      </p:sp>
      <p:sp>
        <p:nvSpPr>
          <p:cNvPr id="4" name="Slide Number Placeholder 3"/>
          <p:cNvSpPr>
            <a:spLocks noGrp="1"/>
          </p:cNvSpPr>
          <p:nvPr>
            <p:ph type="sldNum" sz="quarter" idx="12"/>
          </p:nvPr>
        </p:nvSpPr>
        <p:spPr>
          <a:xfrm>
            <a:off x="304800" y="787783"/>
            <a:ext cx="838200" cy="365125"/>
          </a:xfrm>
        </p:spPr>
        <p:txBody>
          <a:bodyPr/>
          <a:lstStyle/>
          <a:p>
            <a:fld id="{E6FFA990-F033-4C02-995F-31711A97E8DE}" type="slidenum">
              <a:rPr lang="en-US" smtClean="0"/>
              <a:pPr/>
              <a:t>131</a:t>
            </a:fld>
            <a:endParaRPr lang="en-US" dirty="0"/>
          </a:p>
        </p:txBody>
      </p:sp>
      <p:pic>
        <p:nvPicPr>
          <p:cNvPr id="3" name="Picture 2"/>
          <p:cNvPicPr>
            <a:picLocks noChangeAspect="1"/>
          </p:cNvPicPr>
          <p:nvPr/>
        </p:nvPicPr>
        <p:blipFill rotWithShape="1">
          <a:blip r:embed="rId3"/>
          <a:srcRect t="5602"/>
          <a:stretch/>
        </p:blipFill>
        <p:spPr>
          <a:xfrm>
            <a:off x="3036808" y="3480381"/>
            <a:ext cx="3217791" cy="788043"/>
          </a:xfrm>
          <a:prstGeom prst="rect">
            <a:avLst/>
          </a:prstGeom>
        </p:spPr>
      </p:pic>
      <p:pic>
        <p:nvPicPr>
          <p:cNvPr id="6" name="Picture 5"/>
          <p:cNvPicPr>
            <a:picLocks noChangeAspect="1"/>
          </p:cNvPicPr>
          <p:nvPr/>
        </p:nvPicPr>
        <p:blipFill>
          <a:blip r:embed="rId4"/>
          <a:stretch>
            <a:fillRect/>
          </a:stretch>
        </p:blipFill>
        <p:spPr>
          <a:xfrm>
            <a:off x="950495" y="2107423"/>
            <a:ext cx="3225811" cy="768050"/>
          </a:xfrm>
          <a:prstGeom prst="rect">
            <a:avLst/>
          </a:prstGeom>
        </p:spPr>
      </p:pic>
      <p:pic>
        <p:nvPicPr>
          <p:cNvPr id="7" name="Picture 6"/>
          <p:cNvPicPr>
            <a:picLocks noChangeAspect="1"/>
          </p:cNvPicPr>
          <p:nvPr/>
        </p:nvPicPr>
        <p:blipFill>
          <a:blip r:embed="rId5"/>
          <a:stretch>
            <a:fillRect/>
          </a:stretch>
        </p:blipFill>
        <p:spPr>
          <a:xfrm>
            <a:off x="4645704" y="4722303"/>
            <a:ext cx="3553638" cy="739157"/>
          </a:xfrm>
          <a:prstGeom prst="rect">
            <a:avLst/>
          </a:prstGeom>
        </p:spPr>
      </p:pic>
      <p:pic>
        <p:nvPicPr>
          <p:cNvPr id="8" name="Picture 7"/>
          <p:cNvPicPr>
            <a:picLocks noChangeAspect="1"/>
          </p:cNvPicPr>
          <p:nvPr/>
        </p:nvPicPr>
        <p:blipFill>
          <a:blip r:embed="rId6"/>
          <a:stretch>
            <a:fillRect/>
          </a:stretch>
        </p:blipFill>
        <p:spPr>
          <a:xfrm>
            <a:off x="4572000" y="2107423"/>
            <a:ext cx="3701046" cy="829831"/>
          </a:xfrm>
          <a:prstGeom prst="rect">
            <a:avLst/>
          </a:prstGeom>
        </p:spPr>
      </p:pic>
      <p:pic>
        <p:nvPicPr>
          <p:cNvPr id="9" name="Picture 8"/>
          <p:cNvPicPr>
            <a:picLocks noChangeAspect="1"/>
          </p:cNvPicPr>
          <p:nvPr/>
        </p:nvPicPr>
        <p:blipFill>
          <a:blip r:embed="rId7"/>
          <a:stretch>
            <a:fillRect/>
          </a:stretch>
        </p:blipFill>
        <p:spPr>
          <a:xfrm>
            <a:off x="958515" y="4722303"/>
            <a:ext cx="3217791" cy="840113"/>
          </a:xfrm>
          <a:prstGeom prst="rect">
            <a:avLst/>
          </a:prstGeom>
        </p:spPr>
      </p:pic>
    </p:spTree>
    <p:extLst>
      <p:ext uri="{BB962C8B-B14F-4D97-AF65-F5344CB8AC3E}">
        <p14:creationId xmlns:p14="http://schemas.microsoft.com/office/powerpoint/2010/main" val="7043548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pPr algn="ctr"/>
            <a:r>
              <a:rPr lang="en-US" sz="4400" dirty="0" smtClean="0"/>
              <a:t>Does it make sense?</a:t>
            </a:r>
            <a:endParaRPr lang="en-US" sz="4400" dirty="0"/>
          </a:p>
        </p:txBody>
      </p:sp>
      <p:pic>
        <p:nvPicPr>
          <p:cNvPr id="5" name="Content Placeholder 4"/>
          <p:cNvPicPr>
            <a:picLocks noGrp="1" noChangeAspect="1"/>
          </p:cNvPicPr>
          <p:nvPr>
            <p:ph idx="1"/>
          </p:nvPr>
        </p:nvPicPr>
        <p:blipFill>
          <a:blip r:embed="rId3"/>
          <a:stretch>
            <a:fillRect/>
          </a:stretch>
        </p:blipFill>
        <p:spPr>
          <a:xfrm>
            <a:off x="558437" y="2492997"/>
            <a:ext cx="7854043" cy="457200"/>
          </a:xfrm>
          <a:prstGeom prst="rect">
            <a:avLst/>
          </a:prstGeom>
        </p:spPr>
      </p:pic>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132</a:t>
            </a:fld>
            <a:endParaRPr lang="en-US" dirty="0"/>
          </a:p>
        </p:txBody>
      </p:sp>
      <p:pic>
        <p:nvPicPr>
          <p:cNvPr id="2050" name="Picture 2" descr="forest-clip-art-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943" y="3150870"/>
            <a:ext cx="471011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04729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pPr algn="ctr"/>
            <a:r>
              <a:rPr lang="en-US" sz="4400" dirty="0" smtClean="0"/>
              <a:t>Questions?</a:t>
            </a:r>
            <a:endParaRPr lang="en-US" sz="4400" dirty="0"/>
          </a:p>
        </p:txBody>
      </p:sp>
      <p:sp>
        <p:nvSpPr>
          <p:cNvPr id="4" name="Slide Number Placeholder 3"/>
          <p:cNvSpPr>
            <a:spLocks noGrp="1"/>
          </p:cNvSpPr>
          <p:nvPr>
            <p:ph type="sldNum" sz="quarter" idx="12"/>
          </p:nvPr>
        </p:nvSpPr>
        <p:spPr>
          <a:xfrm>
            <a:off x="381000" y="787783"/>
            <a:ext cx="762000" cy="365125"/>
          </a:xfrm>
        </p:spPr>
        <p:txBody>
          <a:bodyPr/>
          <a:lstStyle/>
          <a:p>
            <a:fld id="{E6FFA990-F033-4C02-995F-31711A97E8DE}" type="slidenum">
              <a:rPr lang="en-US" smtClean="0"/>
              <a:pPr/>
              <a:t>133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017" y="2209800"/>
            <a:ext cx="4315968" cy="3657600"/>
          </a:xfrm>
          <a:prstGeom prst="rect">
            <a:avLst/>
          </a:prstGeom>
        </p:spPr>
      </p:pic>
    </p:spTree>
    <p:extLst>
      <p:ext uri="{BB962C8B-B14F-4D97-AF65-F5344CB8AC3E}">
        <p14:creationId xmlns:p14="http://schemas.microsoft.com/office/powerpoint/2010/main" val="323472648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040880" cy="1066800"/>
          </a:xfrm>
        </p:spPr>
        <p:txBody>
          <a:bodyPr>
            <a:normAutofit/>
          </a:bodyPr>
          <a:lstStyle/>
          <a:p>
            <a:pPr algn="ctr"/>
            <a:r>
              <a:rPr lang="en-US" sz="5400" dirty="0" smtClean="0"/>
              <a:t>Resources</a:t>
            </a:r>
            <a:endParaRPr lang="en-US" sz="5400" dirty="0"/>
          </a:p>
        </p:txBody>
      </p:sp>
      <p:sp>
        <p:nvSpPr>
          <p:cNvPr id="3" name="Content Placeholder 2"/>
          <p:cNvSpPr>
            <a:spLocks noGrp="1"/>
          </p:cNvSpPr>
          <p:nvPr>
            <p:ph idx="1"/>
          </p:nvPr>
        </p:nvSpPr>
        <p:spPr>
          <a:xfrm>
            <a:off x="1219200" y="1662248"/>
            <a:ext cx="7620000" cy="4647111"/>
          </a:xfrm>
        </p:spPr>
        <p:txBody>
          <a:bodyPr>
            <a:normAutofit lnSpcReduction="10000"/>
          </a:bodyPr>
          <a:lstStyle/>
          <a:p>
            <a:pPr>
              <a:spcBef>
                <a:spcPts val="1200"/>
              </a:spcBef>
            </a:pPr>
            <a:r>
              <a:rPr lang="en-US" sz="2800" dirty="0" smtClean="0"/>
              <a:t>OAMs:	</a:t>
            </a:r>
          </a:p>
          <a:p>
            <a:pPr lvl="1">
              <a:spcBef>
                <a:spcPts val="1200"/>
              </a:spcBef>
            </a:pPr>
            <a:r>
              <a:rPr lang="en-US" sz="2800" dirty="0" smtClean="0"/>
              <a:t>15.65.10  Bonds and Certificates of Participation</a:t>
            </a:r>
          </a:p>
          <a:p>
            <a:pPr lvl="1">
              <a:spcBef>
                <a:spcPts val="1200"/>
              </a:spcBef>
            </a:pPr>
            <a:r>
              <a:rPr lang="en-US" sz="2800" dirty="0" smtClean="0"/>
              <a:t>15.65.20  Arbitrage</a:t>
            </a:r>
          </a:p>
          <a:p>
            <a:pPr lvl="1">
              <a:spcBef>
                <a:spcPts val="1200"/>
              </a:spcBef>
            </a:pPr>
            <a:r>
              <a:rPr lang="en-US" sz="2800" dirty="0" smtClean="0"/>
              <a:t>15.65.30  Debt Refunding</a:t>
            </a:r>
          </a:p>
          <a:p>
            <a:pPr>
              <a:spcBef>
                <a:spcPts val="1200"/>
              </a:spcBef>
            </a:pPr>
            <a:r>
              <a:rPr lang="en-US" sz="2800" dirty="0" smtClean="0"/>
              <a:t>Government Finance Officers Association </a:t>
            </a:r>
            <a:r>
              <a:rPr lang="en-US" sz="2800" i="1" dirty="0" smtClean="0"/>
              <a:t>Governmental Accounting, Auditing, and Financial Reporting Blue Book</a:t>
            </a:r>
          </a:p>
          <a:p>
            <a:pPr>
              <a:spcBef>
                <a:spcPts val="1200"/>
              </a:spcBef>
            </a:pPr>
            <a:r>
              <a:rPr lang="en-US" sz="2800" dirty="0" smtClean="0"/>
              <a:t>SARS analyst</a:t>
            </a:r>
          </a:p>
          <a:p>
            <a:pPr>
              <a:spcBef>
                <a:spcPts val="1200"/>
              </a:spcBef>
            </a:pPr>
            <a:endParaRPr lang="en-US" i="1" dirty="0" smtClean="0"/>
          </a:p>
          <a:p>
            <a:endParaRPr lang="en-US" dirty="0" smtClean="0"/>
          </a:p>
          <a:p>
            <a:pPr>
              <a:buNone/>
            </a:pPr>
            <a:endParaRPr lang="en-US" dirty="0"/>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134</a:t>
            </a:fld>
            <a:endParaRPr lang="en-US" dirty="0"/>
          </a:p>
        </p:txBody>
      </p:sp>
    </p:spTree>
    <p:extLst>
      <p:ext uri="{BB962C8B-B14F-4D97-AF65-F5344CB8AC3E}">
        <p14:creationId xmlns:p14="http://schemas.microsoft.com/office/powerpoint/2010/main" val="33390865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FFA990-F033-4C02-995F-31711A97E8DE}" type="slidenum">
              <a:rPr lang="en-US" smtClean="0"/>
              <a:pPr/>
              <a:t>135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44" y="228600"/>
            <a:ext cx="8382000" cy="6482080"/>
          </a:xfrm>
          <a:prstGeom prst="rect">
            <a:avLst/>
          </a:prstGeom>
        </p:spPr>
      </p:pic>
    </p:spTree>
    <p:extLst>
      <p:ext uri="{BB962C8B-B14F-4D97-AF65-F5344CB8AC3E}">
        <p14:creationId xmlns:p14="http://schemas.microsoft.com/office/powerpoint/2010/main" val="112550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546" y="277575"/>
            <a:ext cx="7106853" cy="1385539"/>
          </a:xfrm>
        </p:spPr>
        <p:txBody>
          <a:bodyPr>
            <a:noAutofit/>
          </a:bodyPr>
          <a:lstStyle/>
          <a:p>
            <a:pPr algn="ctr"/>
            <a:r>
              <a:rPr lang="en-US" sz="4400" dirty="0"/>
              <a:t>Types of Long-term Debt (cont.)</a:t>
            </a:r>
          </a:p>
        </p:txBody>
      </p:sp>
      <p:sp>
        <p:nvSpPr>
          <p:cNvPr id="3" name="Content Placeholder 2"/>
          <p:cNvSpPr>
            <a:spLocks noGrp="1"/>
          </p:cNvSpPr>
          <p:nvPr>
            <p:ph idx="1"/>
          </p:nvPr>
        </p:nvSpPr>
        <p:spPr>
          <a:xfrm>
            <a:off x="1096206" y="2057400"/>
            <a:ext cx="7514394" cy="4343400"/>
          </a:xfrm>
        </p:spPr>
        <p:txBody>
          <a:bodyPr>
            <a:normAutofit/>
          </a:bodyPr>
          <a:lstStyle/>
          <a:p>
            <a:pPr>
              <a:spcBef>
                <a:spcPts val="1350"/>
              </a:spcBef>
              <a:buFont typeface="Wingdings" panose="05000000000000000000" pitchFamily="2" charset="2"/>
              <a:buChar char="§"/>
            </a:pPr>
            <a:r>
              <a:rPr lang="en-US" sz="2400" dirty="0"/>
              <a:t>Tax Anticipation Notes</a:t>
            </a:r>
          </a:p>
          <a:p>
            <a:pPr lvl="1">
              <a:spcBef>
                <a:spcPts val="1350"/>
              </a:spcBef>
              <a:buFont typeface="Wingdings" panose="05000000000000000000" pitchFamily="2" charset="2"/>
              <a:buChar char="§"/>
            </a:pPr>
            <a:r>
              <a:rPr lang="en-US" sz="2400" dirty="0"/>
              <a:t>Issued with expectation that:</a:t>
            </a:r>
          </a:p>
          <a:p>
            <a:pPr lvl="2">
              <a:spcBef>
                <a:spcPts val="1350"/>
              </a:spcBef>
              <a:buFont typeface="Wingdings" panose="05000000000000000000" pitchFamily="2" charset="2"/>
              <a:buChar char="ü"/>
            </a:pPr>
            <a:r>
              <a:rPr lang="en-US" sz="2400" dirty="0"/>
              <a:t>Government will receive specific resources in the near future.</a:t>
            </a:r>
          </a:p>
          <a:p>
            <a:pPr lvl="2">
              <a:spcBef>
                <a:spcPts val="1350"/>
              </a:spcBef>
              <a:buFont typeface="Wingdings" panose="05000000000000000000" pitchFamily="2" charset="2"/>
              <a:buChar char="ü"/>
            </a:pPr>
            <a:r>
              <a:rPr lang="en-US" sz="2400" dirty="0"/>
              <a:t>These resources will be used to retire the liability.</a:t>
            </a:r>
          </a:p>
          <a:p>
            <a:pPr lvl="1">
              <a:spcBef>
                <a:spcPts val="1350"/>
              </a:spcBef>
              <a:buFont typeface="Wingdings" panose="05000000000000000000" pitchFamily="2" charset="2"/>
              <a:buChar char="§"/>
            </a:pPr>
            <a:r>
              <a:rPr lang="en-US" sz="2400" dirty="0"/>
              <a:t>Often issued as part of a cash management strategy.</a:t>
            </a:r>
          </a:p>
          <a:p>
            <a:pPr lvl="1">
              <a:spcBef>
                <a:spcPts val="1350"/>
              </a:spcBef>
              <a:buFont typeface="Wingdings" panose="05000000000000000000" pitchFamily="2" charset="2"/>
              <a:buChar char="§"/>
            </a:pPr>
            <a:r>
              <a:rPr lang="en-US" sz="2400" dirty="0"/>
              <a:t>Generally short-term in nature.</a:t>
            </a:r>
          </a:p>
          <a:p>
            <a:endParaRPr lang="en-US" sz="2400" dirty="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14</a:t>
            </a:fld>
            <a:endParaRPr lang="en-US" dirty="0"/>
          </a:p>
        </p:txBody>
      </p:sp>
    </p:spTree>
    <p:extLst>
      <p:ext uri="{BB962C8B-B14F-4D97-AF65-F5344CB8AC3E}">
        <p14:creationId xmlns:p14="http://schemas.microsoft.com/office/powerpoint/2010/main" val="478089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80033"/>
            <a:ext cx="6705600" cy="1380624"/>
          </a:xfrm>
        </p:spPr>
        <p:txBody>
          <a:bodyPr>
            <a:noAutofit/>
          </a:bodyPr>
          <a:lstStyle/>
          <a:p>
            <a:pPr algn="ctr"/>
            <a:r>
              <a:rPr lang="en-US" sz="4400" dirty="0"/>
              <a:t>Types of Long-term Debt (cont.)</a:t>
            </a:r>
          </a:p>
        </p:txBody>
      </p:sp>
      <p:sp>
        <p:nvSpPr>
          <p:cNvPr id="3" name="Content Placeholder 2"/>
          <p:cNvSpPr>
            <a:spLocks noGrp="1"/>
          </p:cNvSpPr>
          <p:nvPr>
            <p:ph idx="1"/>
          </p:nvPr>
        </p:nvSpPr>
        <p:spPr>
          <a:xfrm>
            <a:off x="1096206" y="2125980"/>
            <a:ext cx="7209594" cy="3509010"/>
          </a:xfrm>
        </p:spPr>
        <p:txBody>
          <a:bodyPr>
            <a:normAutofit lnSpcReduction="10000"/>
          </a:bodyPr>
          <a:lstStyle/>
          <a:p>
            <a:pPr>
              <a:spcBef>
                <a:spcPts val="1350"/>
              </a:spcBef>
              <a:buFont typeface="Wingdings" panose="05000000000000000000" pitchFamily="2" charset="2"/>
              <a:buChar char="§"/>
            </a:pPr>
            <a:r>
              <a:rPr lang="en-US" sz="2400" dirty="0"/>
              <a:t>Demand Bonds</a:t>
            </a:r>
          </a:p>
          <a:p>
            <a:pPr lvl="1">
              <a:spcBef>
                <a:spcPts val="1350"/>
              </a:spcBef>
              <a:buFont typeface="Wingdings" panose="05000000000000000000" pitchFamily="2" charset="2"/>
              <a:buChar char="§"/>
            </a:pPr>
            <a:r>
              <a:rPr lang="en-US" sz="2400" dirty="0"/>
              <a:t>Allows bondholders to redeem bonds on the basis of terms specified in the bond agreement.</a:t>
            </a:r>
          </a:p>
          <a:p>
            <a:pPr lvl="1">
              <a:spcBef>
                <a:spcPts val="1350"/>
              </a:spcBef>
              <a:buFont typeface="Wingdings" panose="05000000000000000000" pitchFamily="2" charset="2"/>
              <a:buChar char="§"/>
            </a:pPr>
            <a:r>
              <a:rPr lang="en-US" sz="2400" dirty="0"/>
              <a:t>Financial institution makes agreement to provide funds if the call is exercised.</a:t>
            </a:r>
          </a:p>
          <a:p>
            <a:pPr lvl="1">
              <a:spcBef>
                <a:spcPts val="1350"/>
              </a:spcBef>
              <a:buFont typeface="Wingdings" panose="05000000000000000000" pitchFamily="2" charset="2"/>
              <a:buChar char="§"/>
            </a:pPr>
            <a:r>
              <a:rPr lang="en-US" sz="2400" dirty="0"/>
              <a:t>Can be long or short term depending on terms of agreement.</a:t>
            </a:r>
          </a:p>
          <a:p>
            <a:pPr lvl="1">
              <a:spcBef>
                <a:spcPts val="1350"/>
              </a:spcBef>
              <a:buFont typeface="Wingdings" panose="05000000000000000000" pitchFamily="2" charset="2"/>
              <a:buChar char="§"/>
            </a:pPr>
            <a:r>
              <a:rPr lang="en-US" sz="2400" dirty="0"/>
              <a:t>Additional disclosure is required.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15</a:t>
            </a:fld>
            <a:endParaRPr lang="en-US" dirty="0"/>
          </a:p>
        </p:txBody>
      </p:sp>
    </p:spTree>
    <p:extLst>
      <p:ext uri="{BB962C8B-B14F-4D97-AF65-F5344CB8AC3E}">
        <p14:creationId xmlns:p14="http://schemas.microsoft.com/office/powerpoint/2010/main" val="4115053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1742"/>
            <a:ext cx="7239000" cy="1297205"/>
          </a:xfrm>
        </p:spPr>
        <p:txBody>
          <a:bodyPr>
            <a:noAutofit/>
          </a:bodyPr>
          <a:lstStyle/>
          <a:p>
            <a:pPr algn="ctr"/>
            <a:r>
              <a:rPr lang="en-US" sz="4400" dirty="0"/>
              <a:t>Types of Long-term Debt (cont.)</a:t>
            </a:r>
          </a:p>
        </p:txBody>
      </p:sp>
      <p:sp>
        <p:nvSpPr>
          <p:cNvPr id="3" name="Content Placeholder 2"/>
          <p:cNvSpPr>
            <a:spLocks noGrp="1"/>
          </p:cNvSpPr>
          <p:nvPr>
            <p:ph idx="1"/>
          </p:nvPr>
        </p:nvSpPr>
        <p:spPr>
          <a:xfrm>
            <a:off x="1096206" y="2114550"/>
            <a:ext cx="7209594" cy="3474720"/>
          </a:xfrm>
        </p:spPr>
        <p:txBody>
          <a:bodyPr>
            <a:normAutofit fontScale="92500" lnSpcReduction="20000"/>
          </a:bodyPr>
          <a:lstStyle/>
          <a:p>
            <a:pPr>
              <a:spcBef>
                <a:spcPts val="1350"/>
              </a:spcBef>
              <a:buFont typeface="Wingdings" panose="05000000000000000000" pitchFamily="2" charset="2"/>
              <a:buChar char="§"/>
            </a:pPr>
            <a:r>
              <a:rPr lang="en-US" sz="3800" dirty="0"/>
              <a:t>Conduit Debt</a:t>
            </a:r>
          </a:p>
          <a:p>
            <a:pPr lvl="1">
              <a:spcBef>
                <a:spcPts val="1350"/>
              </a:spcBef>
              <a:buFont typeface="Wingdings" panose="05000000000000000000" pitchFamily="2" charset="2"/>
              <a:buChar char="§"/>
            </a:pPr>
            <a:r>
              <a:rPr lang="en-US" sz="2800" dirty="0"/>
              <a:t>Limited-obligation bonds or similar debt instruments that provide capital financing for third parties not part of the reporting entity.</a:t>
            </a:r>
          </a:p>
          <a:p>
            <a:pPr lvl="1">
              <a:spcBef>
                <a:spcPts val="900"/>
              </a:spcBef>
              <a:buFont typeface="Wingdings" panose="05000000000000000000" pitchFamily="2" charset="2"/>
              <a:buChar char="§"/>
            </a:pPr>
            <a:r>
              <a:rPr lang="en-US" sz="2800" dirty="0"/>
              <a:t>Issuer has no obligation for the debt. </a:t>
            </a:r>
          </a:p>
          <a:p>
            <a:pPr lvl="1">
              <a:spcBef>
                <a:spcPts val="900"/>
              </a:spcBef>
              <a:buFont typeface="Wingdings" panose="05000000000000000000" pitchFamily="2" charset="2"/>
              <a:buChar char="§"/>
            </a:pPr>
            <a:r>
              <a:rPr lang="en-US" sz="2800" dirty="0"/>
              <a:t>Debt repaid by third party.</a:t>
            </a:r>
          </a:p>
          <a:p>
            <a:pPr lvl="1">
              <a:spcBef>
                <a:spcPts val="900"/>
              </a:spcBef>
              <a:buFont typeface="Wingdings" panose="05000000000000000000" pitchFamily="2" charset="2"/>
              <a:buChar char="§"/>
            </a:pPr>
            <a:r>
              <a:rPr lang="en-US" sz="2800" dirty="0"/>
              <a:t>Not recorded in the financial statements but still must be disclosed.</a:t>
            </a:r>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16</a:t>
            </a:fld>
            <a:endParaRPr lang="en-US" dirty="0"/>
          </a:p>
        </p:txBody>
      </p:sp>
    </p:spTree>
    <p:extLst>
      <p:ext uri="{BB962C8B-B14F-4D97-AF65-F5344CB8AC3E}">
        <p14:creationId xmlns:p14="http://schemas.microsoft.com/office/powerpoint/2010/main" val="73582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74562"/>
            <a:ext cx="7391399" cy="2878438"/>
          </a:xfrm>
        </p:spPr>
        <p:txBody>
          <a:bodyPr anchor="t">
            <a:normAutofit fontScale="90000"/>
          </a:bodyPr>
          <a:lstStyle/>
          <a:p>
            <a:pPr algn="ctr"/>
            <a:r>
              <a:rPr lang="en-US" sz="7300" dirty="0"/>
              <a:t>Determining the Appropriate Fund Structure</a:t>
            </a:r>
            <a:r>
              <a:rPr lang="en-US" sz="4500" dirty="0"/>
              <a:t/>
            </a:r>
            <a:br>
              <a:rPr lang="en-US" sz="4500" dirty="0"/>
            </a:br>
            <a:endParaRPr lang="en-US" sz="4500" dirty="0"/>
          </a:p>
        </p:txBody>
      </p:sp>
      <p:sp>
        <p:nvSpPr>
          <p:cNvPr id="4" name="Slide Number Placeholder 3"/>
          <p:cNvSpPr>
            <a:spLocks noGrp="1"/>
          </p:cNvSpPr>
          <p:nvPr>
            <p:ph type="sldNum" sz="quarter" idx="12"/>
          </p:nvPr>
        </p:nvSpPr>
        <p:spPr/>
        <p:txBody>
          <a:bodyPr/>
          <a:lstStyle/>
          <a:p>
            <a:fld id="{781FC40D-0284-4672-B97E-BD7E934CCFDD}" type="slidenum">
              <a:rPr lang="en-US" smtClean="0"/>
              <a:pPr/>
              <a:t>17</a:t>
            </a:fld>
            <a:endParaRPr lang="en-US" dirty="0"/>
          </a:p>
        </p:txBody>
      </p:sp>
    </p:spTree>
    <p:extLst>
      <p:ext uri="{BB962C8B-B14F-4D97-AF65-F5344CB8AC3E}">
        <p14:creationId xmlns:p14="http://schemas.microsoft.com/office/powerpoint/2010/main" val="3889483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8796"/>
            <a:ext cx="6080760" cy="723098"/>
          </a:xfrm>
        </p:spPr>
        <p:txBody>
          <a:bodyPr>
            <a:noAutofit/>
          </a:bodyPr>
          <a:lstStyle/>
          <a:p>
            <a:pPr algn="ctr"/>
            <a:r>
              <a:rPr lang="en-US" sz="4800" dirty="0"/>
              <a:t>Important Factors</a:t>
            </a:r>
          </a:p>
        </p:txBody>
      </p:sp>
      <p:sp>
        <p:nvSpPr>
          <p:cNvPr id="3" name="Content Placeholder 2"/>
          <p:cNvSpPr>
            <a:spLocks noGrp="1"/>
          </p:cNvSpPr>
          <p:nvPr>
            <p:ph idx="1"/>
          </p:nvPr>
        </p:nvSpPr>
        <p:spPr>
          <a:xfrm>
            <a:off x="1295401" y="2114549"/>
            <a:ext cx="6362700" cy="3355608"/>
          </a:xfrm>
        </p:spPr>
        <p:txBody>
          <a:bodyPr>
            <a:normAutofit/>
          </a:bodyPr>
          <a:lstStyle/>
          <a:p>
            <a:pPr>
              <a:spcBef>
                <a:spcPts val="1350"/>
              </a:spcBef>
              <a:buFont typeface="Wingdings" panose="05000000000000000000" pitchFamily="2" charset="2"/>
              <a:buChar char="§"/>
            </a:pPr>
            <a:r>
              <a:rPr lang="en-US" sz="2400" dirty="0"/>
              <a:t>Purpose of debt issuance.</a:t>
            </a:r>
          </a:p>
          <a:p>
            <a:pPr>
              <a:spcBef>
                <a:spcPts val="1350"/>
              </a:spcBef>
              <a:buFont typeface="Wingdings" panose="05000000000000000000" pitchFamily="2" charset="2"/>
              <a:buChar char="§"/>
            </a:pPr>
            <a:r>
              <a:rPr lang="en-US" sz="2400" dirty="0"/>
              <a:t>Source of funds for repayment.</a:t>
            </a:r>
          </a:p>
          <a:p>
            <a:pPr>
              <a:spcBef>
                <a:spcPts val="1350"/>
              </a:spcBef>
              <a:buFont typeface="Wingdings" panose="05000000000000000000" pitchFamily="2" charset="2"/>
              <a:buChar char="§"/>
            </a:pPr>
            <a:r>
              <a:rPr lang="en-US" sz="2400" dirty="0"/>
              <a:t>Legal requirements.</a:t>
            </a:r>
          </a:p>
          <a:p>
            <a:pPr>
              <a:spcBef>
                <a:spcPts val="1350"/>
              </a:spcBef>
              <a:buFont typeface="Wingdings" panose="05000000000000000000" pitchFamily="2" charset="2"/>
              <a:buChar char="§"/>
            </a:pPr>
            <a:r>
              <a:rPr lang="en-US" sz="2400" dirty="0"/>
              <a:t>Where cash is held.</a:t>
            </a:r>
          </a:p>
          <a:p>
            <a:pPr>
              <a:spcBef>
                <a:spcPts val="1350"/>
              </a:spcBef>
              <a:buFont typeface="Wingdings" panose="05000000000000000000" pitchFamily="2" charset="2"/>
              <a:buChar char="§"/>
            </a:pPr>
            <a:r>
              <a:rPr lang="en-US" sz="2400" dirty="0"/>
              <a:t>How costs are budgeted.</a:t>
            </a:r>
          </a:p>
        </p:txBody>
      </p:sp>
      <p:sp>
        <p:nvSpPr>
          <p:cNvPr id="4" name="Slide Number Placeholder 3"/>
          <p:cNvSpPr>
            <a:spLocks noGrp="1"/>
          </p:cNvSpPr>
          <p:nvPr>
            <p:ph type="sldNum" sz="quarter" idx="12"/>
          </p:nvPr>
        </p:nvSpPr>
        <p:spPr/>
        <p:txBody>
          <a:bodyPr/>
          <a:lstStyle/>
          <a:p>
            <a:fld id="{E6FFA990-F033-4C02-995F-31711A97E8DE}" type="slidenum">
              <a:rPr lang="en-US" smtClean="0"/>
              <a:pPr/>
              <a:t>18</a:t>
            </a:fld>
            <a:endParaRPr lang="en-US" dirty="0"/>
          </a:p>
        </p:txBody>
      </p:sp>
    </p:spTree>
    <p:extLst>
      <p:ext uri="{BB962C8B-B14F-4D97-AF65-F5344CB8AC3E}">
        <p14:creationId xmlns:p14="http://schemas.microsoft.com/office/powerpoint/2010/main" val="1112074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955" y="576531"/>
            <a:ext cx="6823722" cy="677902"/>
          </a:xfrm>
        </p:spPr>
        <p:txBody>
          <a:bodyPr>
            <a:noAutofit/>
          </a:bodyPr>
          <a:lstStyle/>
          <a:p>
            <a:pPr algn="ctr"/>
            <a:r>
              <a:rPr lang="en-US" sz="4400" dirty="0"/>
              <a:t>Purpose of Debt</a:t>
            </a:r>
          </a:p>
        </p:txBody>
      </p:sp>
      <p:sp>
        <p:nvSpPr>
          <p:cNvPr id="3" name="Content Placeholder 2"/>
          <p:cNvSpPr>
            <a:spLocks noGrp="1"/>
          </p:cNvSpPr>
          <p:nvPr>
            <p:ph idx="1"/>
          </p:nvPr>
        </p:nvSpPr>
        <p:spPr>
          <a:xfrm>
            <a:off x="1096206" y="2048376"/>
            <a:ext cx="6676194" cy="3952374"/>
          </a:xfrm>
        </p:spPr>
        <p:txBody>
          <a:bodyPr>
            <a:normAutofit/>
          </a:bodyPr>
          <a:lstStyle/>
          <a:p>
            <a:pPr>
              <a:spcBef>
                <a:spcPts val="2700"/>
              </a:spcBef>
              <a:buFont typeface="Wingdings" panose="05000000000000000000" pitchFamily="2" charset="2"/>
              <a:buChar char="§"/>
            </a:pPr>
            <a:r>
              <a:rPr lang="en-US" sz="2400" dirty="0"/>
              <a:t>Governmental</a:t>
            </a:r>
          </a:p>
          <a:p>
            <a:pPr>
              <a:spcBef>
                <a:spcPts val="2700"/>
              </a:spcBef>
              <a:buFont typeface="Wingdings" panose="05000000000000000000" pitchFamily="2" charset="2"/>
              <a:buChar char="§"/>
            </a:pPr>
            <a:r>
              <a:rPr lang="en-US" sz="2400" dirty="0"/>
              <a:t>Proprietary </a:t>
            </a:r>
          </a:p>
          <a:p>
            <a:pPr>
              <a:spcBef>
                <a:spcPts val="2700"/>
              </a:spcBef>
              <a:buFont typeface="Wingdings" panose="05000000000000000000" pitchFamily="2" charset="2"/>
              <a:buChar char="§"/>
            </a:pPr>
            <a:r>
              <a:rPr lang="en-US" sz="2400" dirty="0"/>
              <a:t>Fiduciary</a:t>
            </a:r>
          </a:p>
        </p:txBody>
      </p:sp>
      <p:sp>
        <p:nvSpPr>
          <p:cNvPr id="4" name="Slide Number Placeholder 3"/>
          <p:cNvSpPr>
            <a:spLocks noGrp="1"/>
          </p:cNvSpPr>
          <p:nvPr>
            <p:ph type="sldNum" sz="quarter" idx="12"/>
          </p:nvPr>
        </p:nvSpPr>
        <p:spPr/>
        <p:txBody>
          <a:bodyPr/>
          <a:lstStyle/>
          <a:p>
            <a:fld id="{E6FFA990-F033-4C02-995F-31711A97E8DE}" type="slidenum">
              <a:rPr lang="en-US" smtClean="0"/>
              <a:pPr/>
              <a:t>19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038" y="5022846"/>
            <a:ext cx="1739762" cy="122117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562581"/>
            <a:ext cx="1476734" cy="100206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927" t="29226" r="11797" b="20221"/>
          <a:stretch/>
        </p:blipFill>
        <p:spPr>
          <a:xfrm>
            <a:off x="2062551" y="5269706"/>
            <a:ext cx="2087881" cy="97869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0780" y="1793146"/>
            <a:ext cx="1365020" cy="102376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1519" y="3022651"/>
            <a:ext cx="1334627" cy="179445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1567" y="3763767"/>
            <a:ext cx="1712872" cy="1202436"/>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1621" y="5165320"/>
            <a:ext cx="1518179" cy="1078706"/>
          </a:xfrm>
          <a:prstGeom prst="rect">
            <a:avLst/>
          </a:prstGeom>
        </p:spPr>
      </p:pic>
    </p:spTree>
    <p:extLst>
      <p:ext uri="{BB962C8B-B14F-4D97-AF65-F5344CB8AC3E}">
        <p14:creationId xmlns:p14="http://schemas.microsoft.com/office/powerpoint/2010/main" val="3832009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457200"/>
            <a:ext cx="7086600" cy="976090"/>
          </a:xfrm>
        </p:spPr>
        <p:txBody>
          <a:bodyPr anchor="ctr">
            <a:normAutofit/>
          </a:bodyPr>
          <a:lstStyle/>
          <a:p>
            <a:pPr algn="ctr"/>
            <a:r>
              <a:rPr lang="en-US" sz="4400" dirty="0" smtClean="0"/>
              <a:t>Agenda</a:t>
            </a:r>
            <a:endParaRPr lang="en-US" sz="4400" dirty="0"/>
          </a:p>
        </p:txBody>
      </p:sp>
      <p:sp>
        <p:nvSpPr>
          <p:cNvPr id="3" name="Content Placeholder 2"/>
          <p:cNvSpPr>
            <a:spLocks noGrp="1"/>
          </p:cNvSpPr>
          <p:nvPr>
            <p:ph idx="1"/>
          </p:nvPr>
        </p:nvSpPr>
        <p:spPr>
          <a:xfrm>
            <a:off x="1447801" y="2133600"/>
            <a:ext cx="7086599" cy="4114800"/>
          </a:xfrm>
        </p:spPr>
        <p:txBody>
          <a:bodyPr>
            <a:noAutofit/>
          </a:bodyPr>
          <a:lstStyle/>
          <a:p>
            <a:r>
              <a:rPr lang="en-US" sz="2400" dirty="0"/>
              <a:t>Overview of Oregon’s Debt</a:t>
            </a:r>
          </a:p>
          <a:p>
            <a:r>
              <a:rPr lang="en-US" sz="2400" dirty="0"/>
              <a:t>Determining the Appropriate Fund Structure</a:t>
            </a:r>
          </a:p>
          <a:p>
            <a:r>
              <a:rPr lang="en-US" sz="2400" dirty="0"/>
              <a:t>Recording the Initial Debt Issuance</a:t>
            </a:r>
          </a:p>
          <a:p>
            <a:r>
              <a:rPr lang="en-US" sz="2400" dirty="0"/>
              <a:t>Recording Debt Service Payments</a:t>
            </a:r>
          </a:p>
          <a:p>
            <a:r>
              <a:rPr lang="en-US" sz="2400" dirty="0"/>
              <a:t>Refunding a Debt Issue</a:t>
            </a:r>
          </a:p>
          <a:p>
            <a:r>
              <a:rPr lang="en-US" sz="2400" dirty="0"/>
              <a:t>Recording Year End Transactions</a:t>
            </a:r>
          </a:p>
          <a:p>
            <a:r>
              <a:rPr lang="en-US" sz="2400" dirty="0"/>
              <a:t>Disclosure Requirements</a:t>
            </a:r>
          </a:p>
          <a:p>
            <a:r>
              <a:rPr lang="en-US" sz="2400" dirty="0"/>
              <a:t>Learning Opportunities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094873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858000" cy="604765"/>
          </a:xfrm>
        </p:spPr>
        <p:txBody>
          <a:bodyPr>
            <a:noAutofit/>
          </a:bodyPr>
          <a:lstStyle/>
          <a:p>
            <a:pPr algn="ctr"/>
            <a:r>
              <a:rPr lang="en-US" sz="4400" dirty="0"/>
              <a:t>Source of Repayment </a:t>
            </a:r>
          </a:p>
        </p:txBody>
      </p:sp>
      <p:sp>
        <p:nvSpPr>
          <p:cNvPr id="3" name="Content Placeholder 2"/>
          <p:cNvSpPr>
            <a:spLocks noGrp="1"/>
          </p:cNvSpPr>
          <p:nvPr>
            <p:ph idx="1"/>
          </p:nvPr>
        </p:nvSpPr>
        <p:spPr>
          <a:xfrm>
            <a:off x="1096206" y="2084472"/>
            <a:ext cx="6904794" cy="3407343"/>
          </a:xfrm>
        </p:spPr>
        <p:txBody>
          <a:bodyPr>
            <a:normAutofit/>
          </a:bodyPr>
          <a:lstStyle/>
          <a:p>
            <a:pPr>
              <a:spcBef>
                <a:spcPts val="900"/>
              </a:spcBef>
              <a:buFont typeface="Wingdings" panose="05000000000000000000" pitchFamily="2" charset="2"/>
              <a:buChar char="§"/>
            </a:pPr>
            <a:r>
              <a:rPr lang="en-US" sz="2400" dirty="0"/>
              <a:t>General fund appropriation</a:t>
            </a:r>
          </a:p>
          <a:p>
            <a:pPr>
              <a:spcBef>
                <a:spcPts val="1350"/>
              </a:spcBef>
              <a:buFont typeface="Wingdings" panose="05000000000000000000" pitchFamily="2" charset="2"/>
              <a:buChar char="§"/>
            </a:pPr>
            <a:r>
              <a:rPr lang="en-US" sz="2400" dirty="0"/>
              <a:t>Lottery funds</a:t>
            </a:r>
          </a:p>
          <a:p>
            <a:pPr>
              <a:spcBef>
                <a:spcPts val="900"/>
              </a:spcBef>
              <a:buFont typeface="Wingdings" panose="05000000000000000000" pitchFamily="2" charset="2"/>
              <a:buChar char="§"/>
            </a:pPr>
            <a:r>
              <a:rPr lang="en-US" sz="2400" dirty="0"/>
              <a:t>Federal grants</a:t>
            </a:r>
          </a:p>
          <a:p>
            <a:pPr>
              <a:spcBef>
                <a:spcPts val="900"/>
              </a:spcBef>
              <a:buFont typeface="Wingdings" panose="05000000000000000000" pitchFamily="2" charset="2"/>
              <a:buChar char="§"/>
            </a:pPr>
            <a:r>
              <a:rPr lang="en-US" sz="2400" dirty="0"/>
              <a:t>Assessments</a:t>
            </a:r>
          </a:p>
          <a:p>
            <a:pPr>
              <a:spcBef>
                <a:spcPts val="900"/>
              </a:spcBef>
              <a:buFont typeface="Wingdings" panose="05000000000000000000" pitchFamily="2" charset="2"/>
              <a:buChar char="§"/>
            </a:pPr>
            <a:r>
              <a:rPr lang="en-US" sz="2400" dirty="0"/>
              <a:t>User charges </a:t>
            </a:r>
          </a:p>
          <a:p>
            <a:pPr>
              <a:spcBef>
                <a:spcPts val="900"/>
              </a:spcBef>
              <a:buFont typeface="Wingdings" panose="05000000000000000000" pitchFamily="2" charset="2"/>
              <a:buChar char="§"/>
            </a:pPr>
            <a:r>
              <a:rPr lang="en-US" sz="2400" dirty="0"/>
              <a:t>Program operations</a:t>
            </a:r>
          </a:p>
          <a:p>
            <a:pPr>
              <a:spcBef>
                <a:spcPts val="900"/>
              </a:spcBef>
              <a:buFont typeface="Wingdings" panose="05000000000000000000" pitchFamily="2" charset="2"/>
              <a:buChar char="§"/>
            </a:pPr>
            <a:r>
              <a:rPr lang="en-US" sz="2400" dirty="0"/>
              <a:t>Loan repayments</a:t>
            </a:r>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20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548715"/>
            <a:ext cx="2516666" cy="1943100"/>
          </a:xfrm>
          <a:prstGeom prst="rect">
            <a:avLst/>
          </a:prstGeom>
        </p:spPr>
      </p:pic>
    </p:spTree>
    <p:extLst>
      <p:ext uri="{BB962C8B-B14F-4D97-AF65-F5344CB8AC3E}">
        <p14:creationId xmlns:p14="http://schemas.microsoft.com/office/powerpoint/2010/main" val="2563359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086600" cy="1333903"/>
          </a:xfrm>
        </p:spPr>
        <p:txBody>
          <a:bodyPr>
            <a:noAutofit/>
          </a:bodyPr>
          <a:lstStyle/>
          <a:p>
            <a:pPr algn="ctr"/>
            <a:r>
              <a:rPr lang="en-US" sz="4400" dirty="0"/>
              <a:t>Governmental </a:t>
            </a:r>
            <a:r>
              <a:rPr lang="en-US" sz="4400" dirty="0" smtClean="0"/>
              <a:t>Funds Structure</a:t>
            </a:r>
            <a:endParaRPr lang="en-US" sz="4400" dirty="0"/>
          </a:p>
        </p:txBody>
      </p:sp>
      <p:sp>
        <p:nvSpPr>
          <p:cNvPr id="3" name="Content Placeholder 2"/>
          <p:cNvSpPr>
            <a:spLocks noGrp="1"/>
          </p:cNvSpPr>
          <p:nvPr>
            <p:ph idx="1"/>
          </p:nvPr>
        </p:nvSpPr>
        <p:spPr>
          <a:xfrm>
            <a:off x="1096206" y="1905000"/>
            <a:ext cx="7590593" cy="4495800"/>
          </a:xfrm>
        </p:spPr>
        <p:txBody>
          <a:bodyPr>
            <a:noAutofit/>
          </a:bodyPr>
          <a:lstStyle/>
          <a:p>
            <a:pPr>
              <a:spcBef>
                <a:spcPts val="1350"/>
              </a:spcBef>
              <a:buFont typeface="Wingdings" panose="05000000000000000000" pitchFamily="2" charset="2"/>
              <a:buChar char="§"/>
            </a:pPr>
            <a:r>
              <a:rPr lang="en-US" sz="2400" dirty="0"/>
              <a:t>Requires </a:t>
            </a:r>
            <a:r>
              <a:rPr lang="en-US" sz="2400" b="1" dirty="0"/>
              <a:t>at least</a:t>
            </a:r>
            <a:r>
              <a:rPr lang="en-US" sz="2400" dirty="0"/>
              <a:t> two funds.</a:t>
            </a:r>
          </a:p>
          <a:p>
            <a:pPr>
              <a:spcBef>
                <a:spcPts val="1350"/>
              </a:spcBef>
              <a:buFont typeface="Wingdings" panose="05000000000000000000" pitchFamily="2" charset="2"/>
              <a:buChar char="§"/>
            </a:pPr>
            <a:r>
              <a:rPr lang="en-US" sz="2400" dirty="0"/>
              <a:t>“Project” funds for expenditure of proceeds.</a:t>
            </a:r>
          </a:p>
          <a:p>
            <a:pPr>
              <a:spcBef>
                <a:spcPts val="1350"/>
              </a:spcBef>
              <a:buFont typeface="Wingdings" panose="05000000000000000000" pitchFamily="2" charset="2"/>
              <a:buChar char="§"/>
            </a:pPr>
            <a:r>
              <a:rPr lang="en-US" sz="2400" dirty="0"/>
              <a:t>Debt service fund to record capitalized (accrued) interest received from proceeds and payment of principal and interest.</a:t>
            </a:r>
          </a:p>
          <a:p>
            <a:pPr>
              <a:spcBef>
                <a:spcPts val="1350"/>
              </a:spcBef>
              <a:buFont typeface="Wingdings" panose="05000000000000000000" pitchFamily="2" charset="2"/>
              <a:buChar char="§"/>
            </a:pPr>
            <a:r>
              <a:rPr lang="en-US" sz="2400" dirty="0"/>
              <a:t>Possibly a third fund for reserves (debt service fund)</a:t>
            </a:r>
          </a:p>
          <a:p>
            <a:pPr>
              <a:spcBef>
                <a:spcPts val="1350"/>
              </a:spcBef>
              <a:buFont typeface="Wingdings" panose="05000000000000000000" pitchFamily="2" charset="2"/>
              <a:buChar char="§"/>
            </a:pPr>
            <a:r>
              <a:rPr lang="en-US" sz="2400" dirty="0"/>
              <a:t>Possible a fourth fund for issuance costs (fund type as budgeted)</a:t>
            </a:r>
          </a:p>
          <a:p>
            <a:pPr>
              <a:spcBef>
                <a:spcPts val="1350"/>
              </a:spcBef>
              <a:buFont typeface="Wingdings" panose="05000000000000000000" pitchFamily="2" charset="2"/>
              <a:buChar char="§"/>
            </a:pPr>
            <a:r>
              <a:rPr lang="en-US" sz="2400" dirty="0"/>
              <a:t>Government-wide Reporting Fund</a:t>
            </a:r>
          </a:p>
          <a:p>
            <a:pPr lvl="1">
              <a:spcBef>
                <a:spcPts val="1350"/>
              </a:spcBef>
              <a:buFont typeface="Wingdings" panose="05000000000000000000" pitchFamily="2" charset="2"/>
              <a:buChar char="§"/>
            </a:pPr>
            <a:r>
              <a:rPr lang="en-US" sz="2400" dirty="0"/>
              <a:t>To record long-term liability</a:t>
            </a:r>
          </a:p>
        </p:txBody>
      </p:sp>
      <p:sp>
        <p:nvSpPr>
          <p:cNvPr id="4" name="Slide Number Placeholder 3"/>
          <p:cNvSpPr>
            <a:spLocks noGrp="1"/>
          </p:cNvSpPr>
          <p:nvPr>
            <p:ph type="sldNum" sz="quarter" idx="12"/>
          </p:nvPr>
        </p:nvSpPr>
        <p:spPr/>
        <p:txBody>
          <a:bodyPr/>
          <a:lstStyle/>
          <a:p>
            <a:fld id="{E6FFA990-F033-4C02-995F-31711A97E8DE}" type="slidenum">
              <a:rPr lang="en-US" smtClean="0"/>
              <a:pPr/>
              <a:t>21</a:t>
            </a:fld>
            <a:endParaRPr lang="en-US" dirty="0"/>
          </a:p>
        </p:txBody>
      </p:sp>
    </p:spTree>
    <p:extLst>
      <p:ext uri="{BB962C8B-B14F-4D97-AF65-F5344CB8AC3E}">
        <p14:creationId xmlns:p14="http://schemas.microsoft.com/office/powerpoint/2010/main" val="1472758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9014"/>
            <a:ext cx="7543800" cy="1327386"/>
          </a:xfrm>
        </p:spPr>
        <p:txBody>
          <a:bodyPr>
            <a:noAutofit/>
          </a:bodyPr>
          <a:lstStyle/>
          <a:p>
            <a:pPr algn="ctr"/>
            <a:r>
              <a:rPr lang="en-US" sz="4400" dirty="0"/>
              <a:t>Proprietary/Fiduciary Funds </a:t>
            </a:r>
            <a:r>
              <a:rPr lang="en-US" sz="4400" dirty="0" smtClean="0"/>
              <a:t>Structure</a:t>
            </a:r>
            <a:endParaRPr lang="en-US" sz="4400" dirty="0"/>
          </a:p>
        </p:txBody>
      </p:sp>
      <p:sp>
        <p:nvSpPr>
          <p:cNvPr id="3" name="Content Placeholder 2"/>
          <p:cNvSpPr>
            <a:spLocks noGrp="1"/>
          </p:cNvSpPr>
          <p:nvPr>
            <p:ph idx="1"/>
          </p:nvPr>
        </p:nvSpPr>
        <p:spPr>
          <a:xfrm>
            <a:off x="1219200" y="2136322"/>
            <a:ext cx="6438900" cy="3577590"/>
          </a:xfrm>
        </p:spPr>
        <p:txBody>
          <a:bodyPr>
            <a:normAutofit/>
          </a:bodyPr>
          <a:lstStyle/>
          <a:p>
            <a:pPr>
              <a:spcBef>
                <a:spcPts val="1350"/>
              </a:spcBef>
              <a:buFont typeface="Wingdings" panose="05000000000000000000" pitchFamily="2" charset="2"/>
              <a:buChar char="§"/>
            </a:pPr>
            <a:r>
              <a:rPr lang="en-US" sz="2400" dirty="0"/>
              <a:t>Best to set up same number of D23 funds as described for Governmental Funds.</a:t>
            </a:r>
          </a:p>
          <a:p>
            <a:pPr>
              <a:spcBef>
                <a:spcPts val="1350"/>
              </a:spcBef>
              <a:buFont typeface="Wingdings" panose="05000000000000000000" pitchFamily="2" charset="2"/>
              <a:buChar char="§"/>
            </a:pPr>
            <a:r>
              <a:rPr lang="en-US" sz="2400" dirty="0"/>
              <a:t>All would be in the same GAAP fund type:</a:t>
            </a:r>
          </a:p>
          <a:p>
            <a:pPr lvl="1">
              <a:spcBef>
                <a:spcPts val="1350"/>
              </a:spcBef>
              <a:buFont typeface="Wingdings" panose="05000000000000000000" pitchFamily="2" charset="2"/>
              <a:buChar char="§"/>
            </a:pPr>
            <a:r>
              <a:rPr lang="en-US" sz="2400" dirty="0"/>
              <a:t>Enterprise Fund</a:t>
            </a:r>
          </a:p>
          <a:p>
            <a:pPr lvl="1">
              <a:spcBef>
                <a:spcPts val="1350"/>
              </a:spcBef>
              <a:buFont typeface="Wingdings" panose="05000000000000000000" pitchFamily="2" charset="2"/>
              <a:buChar char="§"/>
            </a:pPr>
            <a:r>
              <a:rPr lang="en-US" sz="2400" dirty="0"/>
              <a:t>Internal Service Fund</a:t>
            </a:r>
          </a:p>
          <a:p>
            <a:pPr lvl="1">
              <a:spcBef>
                <a:spcPts val="1350"/>
              </a:spcBef>
              <a:buFont typeface="Wingdings" panose="05000000000000000000" pitchFamily="2" charset="2"/>
              <a:buChar char="§"/>
            </a:pPr>
            <a:r>
              <a:rPr lang="en-US" sz="2400" dirty="0"/>
              <a:t>Pension Trust Fund</a:t>
            </a:r>
          </a:p>
          <a:p>
            <a:pPr lvl="2"/>
            <a:endParaRPr lang="en-US" sz="4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22</a:t>
            </a:fld>
            <a:endParaRPr lang="en-US" dirty="0"/>
          </a:p>
        </p:txBody>
      </p:sp>
    </p:spTree>
    <p:extLst>
      <p:ext uri="{BB962C8B-B14F-4D97-AF65-F5344CB8AC3E}">
        <p14:creationId xmlns:p14="http://schemas.microsoft.com/office/powerpoint/2010/main" val="3304787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3032"/>
            <a:ext cx="6790134" cy="714625"/>
          </a:xfrm>
        </p:spPr>
        <p:txBody>
          <a:bodyPr>
            <a:noAutofit/>
          </a:bodyPr>
          <a:lstStyle/>
          <a:p>
            <a:pPr algn="ctr"/>
            <a:r>
              <a:rPr lang="en-US" sz="4400" dirty="0"/>
              <a:t>Legal Requirements</a:t>
            </a:r>
          </a:p>
        </p:txBody>
      </p:sp>
      <p:sp>
        <p:nvSpPr>
          <p:cNvPr id="3" name="Content Placeholder 2"/>
          <p:cNvSpPr>
            <a:spLocks noGrp="1"/>
          </p:cNvSpPr>
          <p:nvPr>
            <p:ph idx="1"/>
          </p:nvPr>
        </p:nvSpPr>
        <p:spPr>
          <a:xfrm>
            <a:off x="1219200" y="2069981"/>
            <a:ext cx="6791325" cy="2976365"/>
          </a:xfrm>
        </p:spPr>
        <p:txBody>
          <a:bodyPr>
            <a:normAutofit/>
          </a:bodyPr>
          <a:lstStyle/>
          <a:p>
            <a:pPr>
              <a:spcBef>
                <a:spcPts val="2700"/>
              </a:spcBef>
              <a:buFont typeface="Wingdings" panose="05000000000000000000" pitchFamily="2" charset="2"/>
              <a:buChar char="§"/>
            </a:pPr>
            <a:r>
              <a:rPr lang="en-US" sz="2400" dirty="0"/>
              <a:t>Debt service reserve</a:t>
            </a:r>
          </a:p>
          <a:p>
            <a:pPr>
              <a:spcBef>
                <a:spcPts val="2700"/>
              </a:spcBef>
              <a:buFont typeface="Wingdings" panose="05000000000000000000" pitchFamily="2" charset="2"/>
              <a:buChar char="§"/>
            </a:pPr>
            <a:r>
              <a:rPr lang="en-US" sz="2400" dirty="0"/>
              <a:t>Sinking fund</a:t>
            </a:r>
          </a:p>
        </p:txBody>
      </p:sp>
      <p:sp>
        <p:nvSpPr>
          <p:cNvPr id="4" name="Slide Number Placeholder 3"/>
          <p:cNvSpPr>
            <a:spLocks noGrp="1"/>
          </p:cNvSpPr>
          <p:nvPr>
            <p:ph type="sldNum" sz="quarter" idx="12"/>
          </p:nvPr>
        </p:nvSpPr>
        <p:spPr/>
        <p:txBody>
          <a:bodyPr/>
          <a:lstStyle/>
          <a:p>
            <a:fld id="{E6FFA990-F033-4C02-995F-31711A97E8DE}" type="slidenum">
              <a:rPr lang="en-US" smtClean="0"/>
              <a:pPr/>
              <a:t>23</a:t>
            </a:fld>
            <a:endParaRPr lang="en-US" dirty="0"/>
          </a:p>
        </p:txBody>
      </p:sp>
      <p:pic>
        <p:nvPicPr>
          <p:cNvPr id="2052" name="Picture 4" descr="C:\Users\jmorela\AppData\Local\Microsoft\Windows\Temporary Internet Files\Content.IE5\BAB524JM\MC900339254[1].wmf"/>
          <p:cNvPicPr>
            <a:picLocks noChangeAspect="1" noChangeArrowheads="1"/>
          </p:cNvPicPr>
          <p:nvPr/>
        </p:nvPicPr>
        <p:blipFill>
          <a:blip r:embed="rId3" cstate="print"/>
          <a:srcRect/>
          <a:stretch>
            <a:fillRect/>
          </a:stretch>
        </p:blipFill>
        <p:spPr bwMode="auto">
          <a:xfrm>
            <a:off x="4662673" y="4050031"/>
            <a:ext cx="1371600" cy="1372982"/>
          </a:xfrm>
          <a:prstGeom prst="rect">
            <a:avLst/>
          </a:prstGeom>
          <a:noFill/>
        </p:spPr>
      </p:pic>
      <p:pic>
        <p:nvPicPr>
          <p:cNvPr id="2053" name="Picture 5" descr="C:\Users\jmorela\AppData\Local\Microsoft\Windows\Temporary Internet Files\Content.IE5\3J4D6S7I\MC900339256[1].wmf"/>
          <p:cNvPicPr>
            <a:picLocks noChangeAspect="1" noChangeArrowheads="1"/>
          </p:cNvPicPr>
          <p:nvPr/>
        </p:nvPicPr>
        <p:blipFill>
          <a:blip r:embed="rId4" cstate="print"/>
          <a:srcRect/>
          <a:stretch>
            <a:fillRect/>
          </a:stretch>
        </p:blipFill>
        <p:spPr bwMode="auto">
          <a:xfrm>
            <a:off x="6298712" y="4951848"/>
            <a:ext cx="1143000" cy="1144152"/>
          </a:xfrm>
          <a:prstGeom prst="rect">
            <a:avLst/>
          </a:prstGeom>
          <a:noFill/>
        </p:spPr>
      </p:pic>
      <p:pic>
        <p:nvPicPr>
          <p:cNvPr id="2054" name="Picture 6" descr="C:\Users\jmorela\AppData\Local\Microsoft\Windows\Temporary Internet Files\Content.IE5\3W93EPSO\MC900297161[1].wmf"/>
          <p:cNvPicPr>
            <a:picLocks noChangeAspect="1" noChangeArrowheads="1"/>
          </p:cNvPicPr>
          <p:nvPr/>
        </p:nvPicPr>
        <p:blipFill>
          <a:blip r:embed="rId5" cstate="print"/>
          <a:srcRect/>
          <a:stretch>
            <a:fillRect/>
          </a:stretch>
        </p:blipFill>
        <p:spPr bwMode="auto">
          <a:xfrm>
            <a:off x="6395935" y="2907030"/>
            <a:ext cx="1833665" cy="1714500"/>
          </a:xfrm>
          <a:prstGeom prst="rect">
            <a:avLst/>
          </a:prstGeom>
          <a:noFill/>
        </p:spPr>
      </p:pic>
    </p:spTree>
    <p:extLst>
      <p:ext uri="{BB962C8B-B14F-4D97-AF65-F5344CB8AC3E}">
        <p14:creationId xmlns:p14="http://schemas.microsoft.com/office/powerpoint/2010/main" val="2237290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6934200" cy="702106"/>
          </a:xfrm>
        </p:spPr>
        <p:txBody>
          <a:bodyPr>
            <a:noAutofit/>
          </a:bodyPr>
          <a:lstStyle/>
          <a:p>
            <a:pPr algn="ctr"/>
            <a:r>
              <a:rPr lang="en-US" sz="4400" dirty="0"/>
              <a:t>Where </a:t>
            </a:r>
            <a:r>
              <a:rPr lang="en-US" sz="4400" dirty="0" smtClean="0"/>
              <a:t>the Cash is Held</a:t>
            </a:r>
            <a:endParaRPr lang="en-US" sz="4400" dirty="0"/>
          </a:p>
        </p:txBody>
      </p:sp>
      <p:sp>
        <p:nvSpPr>
          <p:cNvPr id="3" name="Content Placeholder 2"/>
          <p:cNvSpPr>
            <a:spLocks noGrp="1"/>
          </p:cNvSpPr>
          <p:nvPr>
            <p:ph idx="1"/>
          </p:nvPr>
        </p:nvSpPr>
        <p:spPr>
          <a:xfrm>
            <a:off x="1219200" y="2079121"/>
            <a:ext cx="6791325" cy="3610247"/>
          </a:xfrm>
        </p:spPr>
        <p:txBody>
          <a:bodyPr>
            <a:normAutofit/>
          </a:bodyPr>
          <a:lstStyle/>
          <a:p>
            <a:pPr>
              <a:spcBef>
                <a:spcPts val="1350"/>
              </a:spcBef>
              <a:buFont typeface="Wingdings" panose="05000000000000000000" pitchFamily="2" charset="2"/>
              <a:buChar char="§"/>
            </a:pPr>
            <a:r>
              <a:rPr lang="en-US" sz="2400" dirty="0"/>
              <a:t>Due to cash controls in SFMA: </a:t>
            </a:r>
          </a:p>
          <a:p>
            <a:pPr lvl="1">
              <a:spcBef>
                <a:spcPts val="1350"/>
              </a:spcBef>
              <a:buFont typeface="Wingdings" panose="05000000000000000000" pitchFamily="2" charset="2"/>
              <a:buChar char="§"/>
            </a:pPr>
            <a:r>
              <a:rPr lang="en-US" sz="2400" dirty="0"/>
              <a:t>Cash in Bank </a:t>
            </a:r>
            <a:r>
              <a:rPr lang="en-US" sz="2400" b="1" dirty="0"/>
              <a:t>must</a:t>
            </a:r>
            <a:r>
              <a:rPr lang="en-US" sz="2400" dirty="0"/>
              <a:t> be separated from Cash in State Treasury.</a:t>
            </a:r>
          </a:p>
          <a:p>
            <a:pPr lvl="1">
              <a:spcBef>
                <a:spcPts val="0"/>
              </a:spcBef>
              <a:buFont typeface="Wingdings" panose="05000000000000000000" pitchFamily="2" charset="2"/>
              <a:buChar char="§"/>
            </a:pPr>
            <a:r>
              <a:rPr lang="en-US" sz="2400" dirty="0"/>
              <a:t>Cash in State Treasury Funds (separate Treasury account numbers) </a:t>
            </a:r>
            <a:r>
              <a:rPr lang="en-US" sz="2400" b="1" dirty="0"/>
              <a:t>must be separated</a:t>
            </a:r>
            <a:r>
              <a:rPr lang="en-US" sz="2400" dirty="0"/>
              <a:t>.</a:t>
            </a:r>
          </a:p>
          <a:p>
            <a:pPr lvl="2">
              <a:spcBef>
                <a:spcPts val="0"/>
              </a:spcBef>
              <a:buFont typeface="Wingdings" panose="05000000000000000000" pitchFamily="2" charset="2"/>
              <a:buChar char="§"/>
            </a:pPr>
            <a:r>
              <a:rPr lang="en-US" sz="2400" dirty="0"/>
              <a:t>If the agency has multiple Treasury accounts, a separate D23 fund is required for each.</a:t>
            </a:r>
          </a:p>
        </p:txBody>
      </p:sp>
      <p:sp>
        <p:nvSpPr>
          <p:cNvPr id="4" name="Slide Number Placeholder 3"/>
          <p:cNvSpPr>
            <a:spLocks noGrp="1"/>
          </p:cNvSpPr>
          <p:nvPr>
            <p:ph type="sldNum" sz="quarter" idx="12"/>
          </p:nvPr>
        </p:nvSpPr>
        <p:spPr/>
        <p:txBody>
          <a:bodyPr/>
          <a:lstStyle/>
          <a:p>
            <a:fld id="{E6FFA990-F033-4C02-995F-31711A97E8DE}" type="slidenum">
              <a:rPr lang="en-US" smtClean="0"/>
              <a:pPr/>
              <a:t>24</a:t>
            </a:fld>
            <a:endParaRPr lang="en-US" dirty="0"/>
          </a:p>
        </p:txBody>
      </p:sp>
    </p:spTree>
    <p:extLst>
      <p:ext uri="{BB962C8B-B14F-4D97-AF65-F5344CB8AC3E}">
        <p14:creationId xmlns:p14="http://schemas.microsoft.com/office/powerpoint/2010/main" val="2710432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85800"/>
            <a:ext cx="7239000" cy="630455"/>
          </a:xfrm>
        </p:spPr>
        <p:txBody>
          <a:bodyPr>
            <a:noAutofit/>
          </a:bodyPr>
          <a:lstStyle/>
          <a:p>
            <a:pPr algn="ctr"/>
            <a:r>
              <a:rPr lang="en-US" sz="4400" dirty="0"/>
              <a:t>How Costs are Budgeted</a:t>
            </a:r>
          </a:p>
        </p:txBody>
      </p:sp>
      <p:sp>
        <p:nvSpPr>
          <p:cNvPr id="3" name="Content Placeholder 2"/>
          <p:cNvSpPr>
            <a:spLocks noGrp="1"/>
          </p:cNvSpPr>
          <p:nvPr>
            <p:ph idx="1"/>
          </p:nvPr>
        </p:nvSpPr>
        <p:spPr>
          <a:xfrm>
            <a:off x="1096206" y="2062814"/>
            <a:ext cx="6561894" cy="3421781"/>
          </a:xfrm>
        </p:spPr>
        <p:txBody>
          <a:bodyPr>
            <a:normAutofit/>
          </a:bodyPr>
          <a:lstStyle/>
          <a:p>
            <a:pPr>
              <a:spcBef>
                <a:spcPts val="1350"/>
              </a:spcBef>
              <a:buFont typeface="Wingdings" panose="05000000000000000000" pitchFamily="2" charset="2"/>
              <a:buChar char="§"/>
            </a:pPr>
            <a:r>
              <a:rPr lang="en-US" sz="2400" dirty="0"/>
              <a:t>Many times costs of issuance are required to be paid out of regular operating budgets.</a:t>
            </a:r>
          </a:p>
          <a:p>
            <a:pPr>
              <a:spcBef>
                <a:spcPts val="1350"/>
              </a:spcBef>
              <a:buFont typeface="Wingdings" panose="05000000000000000000" pitchFamily="2" charset="2"/>
              <a:buChar char="§"/>
            </a:pPr>
            <a:r>
              <a:rPr lang="en-US" sz="2400" dirty="0"/>
              <a:t>Some costs </a:t>
            </a:r>
            <a:r>
              <a:rPr lang="en-US" sz="2400" b="1" dirty="0"/>
              <a:t>may</a:t>
            </a:r>
            <a:r>
              <a:rPr lang="en-US" sz="2400" dirty="0"/>
              <a:t> be paid from a separate appropriation but this is less common.</a:t>
            </a:r>
          </a:p>
          <a:p>
            <a:pPr>
              <a:spcBef>
                <a:spcPts val="1350"/>
              </a:spcBef>
              <a:buFont typeface="Wingdings" panose="05000000000000000000" pitchFamily="2" charset="2"/>
              <a:buChar char="§"/>
            </a:pPr>
            <a:r>
              <a:rPr lang="en-US" sz="2400" dirty="0"/>
              <a:t>Advanced </a:t>
            </a:r>
            <a:r>
              <a:rPr lang="en-US" sz="2400" dirty="0" err="1"/>
              <a:t>refundings</a:t>
            </a:r>
            <a:r>
              <a:rPr lang="en-US" sz="2400" dirty="0"/>
              <a:t> require the establishment of administrative limitation (could be more than one) in a non-limited fund.</a:t>
            </a:r>
          </a:p>
          <a:p>
            <a:endParaRPr lang="en-US" sz="36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25</a:t>
            </a:fld>
            <a:endParaRPr lang="en-US" dirty="0"/>
          </a:p>
        </p:txBody>
      </p:sp>
    </p:spTree>
    <p:extLst>
      <p:ext uri="{BB962C8B-B14F-4D97-AF65-F5344CB8AC3E}">
        <p14:creationId xmlns:p14="http://schemas.microsoft.com/office/powerpoint/2010/main" val="207646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7086600" cy="3810000"/>
          </a:xfrm>
        </p:spPr>
        <p:txBody>
          <a:bodyPr>
            <a:normAutofit/>
          </a:bodyPr>
          <a:lstStyle/>
          <a:p>
            <a:pPr algn="ctr"/>
            <a:r>
              <a:rPr lang="en-US" sz="8000" dirty="0" smtClean="0"/>
              <a:t>Recording the Initial Debt Issuance</a:t>
            </a:r>
            <a:endParaRPr lang="en-US" sz="8000" dirty="0"/>
          </a:p>
        </p:txBody>
      </p:sp>
      <p:sp>
        <p:nvSpPr>
          <p:cNvPr id="4" name="Slide Number Placeholder 3"/>
          <p:cNvSpPr>
            <a:spLocks noGrp="1"/>
          </p:cNvSpPr>
          <p:nvPr>
            <p:ph type="sldNum" sz="quarter" idx="12"/>
          </p:nvPr>
        </p:nvSpPr>
        <p:spPr/>
        <p:txBody>
          <a:bodyPr/>
          <a:lstStyle/>
          <a:p>
            <a:fld id="{781FC40D-0284-4672-B97E-BD7E934CCFDD}"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533400"/>
            <a:ext cx="7086600" cy="899890"/>
          </a:xfrm>
        </p:spPr>
        <p:txBody>
          <a:bodyPr>
            <a:normAutofit/>
          </a:bodyPr>
          <a:lstStyle/>
          <a:p>
            <a:pPr algn="ctr"/>
            <a:r>
              <a:rPr lang="en-US" sz="4400" dirty="0" smtClean="0"/>
              <a:t>Official Statement</a:t>
            </a:r>
            <a:endParaRPr lang="en-US" sz="4400" dirty="0"/>
          </a:p>
        </p:txBody>
      </p:sp>
      <p:sp>
        <p:nvSpPr>
          <p:cNvPr id="3" name="Content Placeholder 2"/>
          <p:cNvSpPr>
            <a:spLocks noGrp="1"/>
          </p:cNvSpPr>
          <p:nvPr>
            <p:ph idx="1"/>
          </p:nvPr>
        </p:nvSpPr>
        <p:spPr>
          <a:xfrm>
            <a:off x="982133" y="2209800"/>
            <a:ext cx="7704667" cy="3790016"/>
          </a:xfrm>
        </p:spPr>
        <p:txBody>
          <a:bodyPr>
            <a:normAutofit/>
          </a:bodyPr>
          <a:lstStyle/>
          <a:p>
            <a:pPr algn="ctr">
              <a:buNone/>
            </a:pPr>
            <a:r>
              <a:rPr lang="en-US" sz="4000" dirty="0" smtClean="0"/>
              <a:t>$238,415,000</a:t>
            </a:r>
          </a:p>
          <a:p>
            <a:pPr algn="ctr">
              <a:buNone/>
            </a:pPr>
            <a:r>
              <a:rPr lang="en-US" sz="4000" dirty="0" smtClean="0"/>
              <a:t>State of Oregon </a:t>
            </a:r>
          </a:p>
          <a:p>
            <a:pPr algn="ctr">
              <a:buNone/>
            </a:pPr>
            <a:r>
              <a:rPr lang="en-US" sz="4000" dirty="0" smtClean="0"/>
              <a:t>2017 Series A </a:t>
            </a:r>
          </a:p>
          <a:p>
            <a:pPr algn="ctr">
              <a:buNone/>
            </a:pPr>
            <a:r>
              <a:rPr lang="en-US" sz="4000" dirty="0" smtClean="0"/>
              <a:t>General Obligation Bonds</a:t>
            </a:r>
          </a:p>
          <a:p>
            <a:pPr algn="ctr">
              <a:buNone/>
            </a:pPr>
            <a:r>
              <a:rPr lang="en-US" sz="4000" dirty="0" smtClean="0"/>
              <a:t>Feb 21, 2017</a:t>
            </a:r>
            <a:endParaRPr lang="en-US" sz="4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533400"/>
            <a:ext cx="6799800" cy="838200"/>
          </a:xfrm>
        </p:spPr>
        <p:txBody>
          <a:bodyPr>
            <a:normAutofit/>
          </a:bodyPr>
          <a:lstStyle/>
          <a:p>
            <a:pPr algn="ctr"/>
            <a:r>
              <a:rPr lang="en-US" sz="4400" dirty="0" smtClean="0"/>
              <a:t>Official Statement </a:t>
            </a:r>
            <a:endParaRPr lang="en-US" sz="4400" dirty="0"/>
          </a:p>
        </p:txBody>
      </p:sp>
      <p:sp>
        <p:nvSpPr>
          <p:cNvPr id="3" name="Content Placeholder 2"/>
          <p:cNvSpPr>
            <a:spLocks noGrp="1"/>
          </p:cNvSpPr>
          <p:nvPr>
            <p:ph idx="1"/>
          </p:nvPr>
        </p:nvSpPr>
        <p:spPr>
          <a:xfrm>
            <a:off x="1219201" y="2133600"/>
            <a:ext cx="7315200" cy="3777622"/>
          </a:xfrm>
        </p:spPr>
        <p:txBody>
          <a:bodyPr>
            <a:noAutofit/>
          </a:bodyPr>
          <a:lstStyle/>
          <a:p>
            <a:r>
              <a:rPr lang="en-US" sz="2000" dirty="0" smtClean="0"/>
              <a:t>Source of Funds:</a:t>
            </a:r>
          </a:p>
          <a:p>
            <a:pPr lvl="1">
              <a:buNone/>
            </a:pPr>
            <a:r>
              <a:rPr lang="en-US" sz="2000" dirty="0" smtClean="0"/>
              <a:t>Principal amount of 2017 bonds	 	    $238,415,000</a:t>
            </a:r>
          </a:p>
          <a:p>
            <a:pPr lvl="1">
              <a:buNone/>
            </a:pPr>
            <a:r>
              <a:rPr lang="en-US" sz="2000" dirty="0"/>
              <a:t>O</a:t>
            </a:r>
            <a:r>
              <a:rPr lang="en-US" sz="2000" dirty="0" smtClean="0"/>
              <a:t>riginal issue premium			         </a:t>
            </a:r>
            <a:r>
              <a:rPr lang="en-US" sz="2000" u="sng" dirty="0" smtClean="0"/>
              <a:t>       40,688,724</a:t>
            </a:r>
            <a:endParaRPr lang="en-US" sz="2000" dirty="0" smtClean="0"/>
          </a:p>
          <a:p>
            <a:pPr lvl="2">
              <a:buNone/>
            </a:pPr>
            <a:r>
              <a:rPr lang="en-US" sz="2000" dirty="0" smtClean="0"/>
              <a:t>Total sources		                          	    $279,103,724</a:t>
            </a:r>
          </a:p>
          <a:p>
            <a:r>
              <a:rPr lang="en-US" sz="2000" dirty="0" smtClean="0"/>
              <a:t>Uses of Funds:</a:t>
            </a:r>
          </a:p>
          <a:p>
            <a:pPr lvl="1">
              <a:buNone/>
            </a:pPr>
            <a:r>
              <a:rPr lang="en-US" sz="2000" dirty="0" smtClean="0"/>
              <a:t>Project construction and acquisition</a:t>
            </a:r>
            <a:r>
              <a:rPr lang="en-US" sz="2000" dirty="0"/>
              <a:t>	</a:t>
            </a:r>
            <a:r>
              <a:rPr lang="en-US" sz="2000" dirty="0" smtClean="0"/>
              <a:t>    $278,130,381</a:t>
            </a:r>
          </a:p>
          <a:p>
            <a:pPr lvl="1">
              <a:buNone/>
            </a:pPr>
            <a:r>
              <a:rPr lang="en-US" sz="2000" dirty="0" smtClean="0"/>
              <a:t>Underwriter’s discount			                      785,625</a:t>
            </a:r>
          </a:p>
          <a:p>
            <a:pPr lvl="1">
              <a:buNone/>
            </a:pPr>
            <a:r>
              <a:rPr lang="en-US" sz="2000" dirty="0" smtClean="0"/>
              <a:t>Cost of issuance			                	   </a:t>
            </a:r>
            <a:r>
              <a:rPr lang="en-US" sz="2000" u="sng" dirty="0" smtClean="0"/>
              <a:t>           188,018</a:t>
            </a:r>
          </a:p>
          <a:p>
            <a:pPr lvl="1">
              <a:buNone/>
            </a:pPr>
            <a:r>
              <a:rPr lang="en-US" sz="2000" dirty="0" smtClean="0"/>
              <a:t>	Total uses				                	    $279,103,724</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970199" cy="685800"/>
          </a:xfrm>
        </p:spPr>
        <p:txBody>
          <a:bodyPr>
            <a:noAutofit/>
          </a:bodyPr>
          <a:lstStyle/>
          <a:p>
            <a:pPr algn="ctr"/>
            <a:r>
              <a:rPr lang="en-US" sz="4400" dirty="0" smtClean="0"/>
              <a:t>Official Statement </a:t>
            </a:r>
            <a:endParaRPr lang="en-US" sz="4400" dirty="0"/>
          </a:p>
        </p:txBody>
      </p:sp>
      <p:sp>
        <p:nvSpPr>
          <p:cNvPr id="3" name="Content Placeholder 2"/>
          <p:cNvSpPr>
            <a:spLocks noGrp="1"/>
          </p:cNvSpPr>
          <p:nvPr>
            <p:ph idx="1"/>
          </p:nvPr>
        </p:nvSpPr>
        <p:spPr>
          <a:xfrm>
            <a:off x="1219201" y="2209800"/>
            <a:ext cx="7315200" cy="3701422"/>
          </a:xfrm>
        </p:spPr>
        <p:txBody>
          <a:bodyPr>
            <a:normAutofit/>
          </a:bodyPr>
          <a:lstStyle/>
          <a:p>
            <a:r>
              <a:rPr lang="en-US" sz="2000" dirty="0" smtClean="0"/>
              <a:t>Description of the 2017 Series A projects we will focus on:</a:t>
            </a:r>
          </a:p>
          <a:p>
            <a:pPr>
              <a:buNone/>
            </a:pPr>
            <a:endParaRPr lang="en-US" sz="2000" dirty="0" smtClean="0"/>
          </a:p>
          <a:p>
            <a:pPr lvl="1">
              <a:buFont typeface="Wingdings" panose="05000000000000000000" pitchFamily="2" charset="2"/>
              <a:buChar char="Ø"/>
            </a:pPr>
            <a:r>
              <a:rPr lang="en-US" sz="2000" u="sng" dirty="0"/>
              <a:t>Oregon Department of Corrections, Facility Capital Improvements (example)</a:t>
            </a:r>
          </a:p>
          <a:p>
            <a:pPr lvl="1">
              <a:buNone/>
            </a:pPr>
            <a:endParaRPr lang="en-US" sz="2000" dirty="0" smtClean="0"/>
          </a:p>
          <a:p>
            <a:pPr lvl="1">
              <a:buFont typeface="Wingdings" pitchFamily="2" charset="2"/>
              <a:buChar char="Ø"/>
            </a:pPr>
            <a:r>
              <a:rPr lang="en-US" sz="2000" u="sng" dirty="0" smtClean="0"/>
              <a:t>Oregon Department of Justice, Child Support Enforcement System (exercise)</a:t>
            </a:r>
          </a:p>
          <a:p>
            <a:pPr lvl="1">
              <a:buNone/>
            </a:pPr>
            <a:endParaRPr lang="en-US" sz="2000" dirty="0" smtClean="0"/>
          </a:p>
          <a:p>
            <a:pPr lvl="1">
              <a:buFont typeface="Wingdings" pitchFamily="2" charset="2"/>
              <a:buChar char="Ø"/>
            </a:pPr>
            <a:endParaRPr lang="en-US" sz="2000" u="sng"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7800" y="2368514"/>
            <a:ext cx="7372349" cy="2116375"/>
          </a:xfrm>
        </p:spPr>
        <p:txBody>
          <a:bodyPr>
            <a:noAutofit/>
          </a:bodyPr>
          <a:lstStyle/>
          <a:p>
            <a:pPr algn="ctr"/>
            <a:r>
              <a:rPr lang="en-US" sz="7200" dirty="0" smtClean="0"/>
              <a:t>Overview of Oregon’s Debt</a:t>
            </a:r>
            <a:endParaRPr lang="en-US" sz="7200"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3580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620000" cy="1313688"/>
          </a:xfrm>
        </p:spPr>
        <p:txBody>
          <a:bodyPr>
            <a:noAutofit/>
          </a:bodyPr>
          <a:lstStyle/>
          <a:p>
            <a:pPr algn="ctr"/>
            <a:r>
              <a:rPr lang="en-US" sz="4400" dirty="0" smtClean="0"/>
              <a:t>Department of Corrections</a:t>
            </a:r>
            <a:br>
              <a:rPr lang="en-US" sz="4400" dirty="0" smtClean="0"/>
            </a:br>
            <a:r>
              <a:rPr lang="en-US" sz="4400" dirty="0" smtClean="0"/>
              <a:t>Facility Capital Improvements</a:t>
            </a:r>
            <a:endParaRPr lang="en-US" sz="4400" dirty="0"/>
          </a:p>
        </p:txBody>
      </p:sp>
      <p:sp>
        <p:nvSpPr>
          <p:cNvPr id="3" name="Content Placeholder 2"/>
          <p:cNvSpPr>
            <a:spLocks noGrp="1"/>
          </p:cNvSpPr>
          <p:nvPr>
            <p:ph idx="1"/>
          </p:nvPr>
        </p:nvSpPr>
        <p:spPr>
          <a:xfrm>
            <a:off x="1371600" y="2438400"/>
            <a:ext cx="7315200" cy="3886200"/>
          </a:xfrm>
        </p:spPr>
        <p:txBody>
          <a:bodyPr>
            <a:normAutofit/>
          </a:bodyPr>
          <a:lstStyle/>
          <a:p>
            <a:r>
              <a:rPr lang="en-US" sz="2000" dirty="0" smtClean="0"/>
              <a:t>Source of Funds:</a:t>
            </a:r>
          </a:p>
          <a:p>
            <a:pPr lvl="1">
              <a:buNone/>
            </a:pPr>
            <a:r>
              <a:rPr lang="en-US" sz="2000" dirty="0" smtClean="0"/>
              <a:t>Principal amount of 2017 bonds		  $11,785,000</a:t>
            </a:r>
          </a:p>
          <a:p>
            <a:pPr lvl="1">
              <a:buNone/>
            </a:pPr>
            <a:r>
              <a:rPr lang="en-US" sz="2000" dirty="0"/>
              <a:t>O</a:t>
            </a:r>
            <a:r>
              <a:rPr lang="en-US" sz="2000" dirty="0" smtClean="0"/>
              <a:t>riginal issue premium			        </a:t>
            </a:r>
            <a:r>
              <a:rPr lang="en-US" sz="2000" u="sng" dirty="0" smtClean="0"/>
              <a:t>      2,023,239</a:t>
            </a:r>
            <a:endParaRPr lang="en-US" sz="2000" dirty="0" smtClean="0"/>
          </a:p>
          <a:p>
            <a:pPr lvl="2">
              <a:buNone/>
            </a:pPr>
            <a:r>
              <a:rPr lang="en-US" sz="2000" dirty="0" smtClean="0"/>
              <a:t>Total sources		   		   		  $13,808,239</a:t>
            </a:r>
          </a:p>
          <a:p>
            <a:r>
              <a:rPr lang="en-US" sz="2000" dirty="0" smtClean="0"/>
              <a:t>Uses of Funds:</a:t>
            </a:r>
          </a:p>
          <a:p>
            <a:pPr lvl="1">
              <a:buNone/>
            </a:pPr>
            <a:r>
              <a:rPr lang="en-US" sz="2000" dirty="0" smtClean="0"/>
              <a:t>Project Funds				                  $13,770,432</a:t>
            </a:r>
          </a:p>
          <a:p>
            <a:pPr lvl="1">
              <a:buNone/>
            </a:pPr>
            <a:r>
              <a:rPr lang="en-US" sz="2000" dirty="0" smtClean="0"/>
              <a:t>Underwriter’s discount			                    32,320</a:t>
            </a:r>
          </a:p>
          <a:p>
            <a:pPr lvl="1">
              <a:buNone/>
            </a:pPr>
            <a:r>
              <a:rPr lang="en-US" sz="2000" dirty="0" smtClean="0"/>
              <a:t>Cost of issuance			                     	   </a:t>
            </a:r>
            <a:r>
              <a:rPr lang="en-US" sz="2000" u="sng" dirty="0" smtClean="0"/>
              <a:t>           5,487</a:t>
            </a:r>
          </a:p>
          <a:p>
            <a:pPr lvl="1">
              <a:buNone/>
            </a:pPr>
            <a:r>
              <a:rPr lang="en-US" sz="2000" dirty="0" smtClean="0"/>
              <a:t>	Total uses				         		  $13,808,239</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381000"/>
            <a:ext cx="7162800" cy="1280890"/>
          </a:xfrm>
        </p:spPr>
        <p:txBody>
          <a:bodyPr>
            <a:noAutofit/>
          </a:bodyPr>
          <a:lstStyle/>
          <a:p>
            <a:pPr algn="ctr"/>
            <a:r>
              <a:rPr lang="en-US" sz="4400" dirty="0" smtClean="0"/>
              <a:t>Project Funds – </a:t>
            </a:r>
            <a:br>
              <a:rPr lang="en-US" sz="4400" dirty="0" smtClean="0"/>
            </a:br>
            <a:r>
              <a:rPr lang="en-US" sz="4400" dirty="0" smtClean="0"/>
              <a:t>Proceeds (Treasury)</a:t>
            </a:r>
            <a:endParaRPr lang="en-US" sz="4400" dirty="0"/>
          </a:p>
        </p:txBody>
      </p:sp>
      <p:sp>
        <p:nvSpPr>
          <p:cNvPr id="3" name="Content Placeholder 2"/>
          <p:cNvSpPr>
            <a:spLocks noGrp="1"/>
          </p:cNvSpPr>
          <p:nvPr>
            <p:ph idx="1"/>
          </p:nvPr>
        </p:nvSpPr>
        <p:spPr>
          <a:xfrm>
            <a:off x="1096206" y="2362200"/>
            <a:ext cx="7742994" cy="3962400"/>
          </a:xfrm>
        </p:spPr>
        <p:txBody>
          <a:bodyPr>
            <a:normAutofit/>
          </a:bodyPr>
          <a:lstStyle/>
          <a:p>
            <a:r>
              <a:rPr lang="en-US" sz="2000" b="1" dirty="0" smtClean="0"/>
              <a:t>T-code 190  </a:t>
            </a:r>
            <a:r>
              <a:rPr lang="en-US" sz="2000" dirty="0" smtClean="0"/>
              <a:t>To record face value of the bond</a:t>
            </a:r>
          </a:p>
          <a:p>
            <a:pPr>
              <a:buNone/>
            </a:pPr>
            <a:endParaRPr lang="en-US" sz="2000" dirty="0" smtClean="0"/>
          </a:p>
          <a:p>
            <a:pPr>
              <a:buNone/>
            </a:pPr>
            <a:r>
              <a:rPr lang="en-US" sz="2000" dirty="0" smtClean="0"/>
              <a:t>		- DR  0065 Unreconciled Deposit	  		 11,785,000.00</a:t>
            </a:r>
          </a:p>
          <a:p>
            <a:pPr>
              <a:buNone/>
            </a:pPr>
            <a:r>
              <a:rPr lang="en-US" sz="2000" dirty="0"/>
              <a:t> </a:t>
            </a:r>
            <a:r>
              <a:rPr lang="en-US" sz="2000" dirty="0" smtClean="0"/>
              <a:t>      (debits to GL 0070 – cash deposit with treasurer </a:t>
            </a:r>
          </a:p>
          <a:p>
            <a:pPr>
              <a:buNone/>
            </a:pPr>
            <a:r>
              <a:rPr lang="en-US" sz="2000" dirty="0"/>
              <a:t> </a:t>
            </a:r>
            <a:r>
              <a:rPr lang="en-US" sz="2000" dirty="0" smtClean="0"/>
              <a:t>       after reconciling to Screen 13 in R*stars)</a:t>
            </a:r>
          </a:p>
          <a:p>
            <a:pPr>
              <a:buNone/>
            </a:pPr>
            <a:r>
              <a:rPr lang="en-US" sz="2000" dirty="0" smtClean="0"/>
              <a:t>		- CR  3100 Rev Control – Cash         		 		11,785,000.00</a:t>
            </a:r>
          </a:p>
          <a:p>
            <a:pPr>
              <a:buNone/>
            </a:pPr>
            <a:r>
              <a:rPr lang="en-US" sz="2000" dirty="0" smtClean="0"/>
              <a:t>		  ( c/o 1501 GO Bonds – Debt service from GF)		        </a:t>
            </a:r>
          </a:p>
          <a:p>
            <a:pPr>
              <a:buNone/>
            </a:pPr>
            <a:endParaRPr lang="en-US" sz="2000" dirty="0" smtClean="0"/>
          </a:p>
          <a:p>
            <a:r>
              <a:rPr lang="en-US" sz="2000" dirty="0" smtClean="0"/>
              <a:t>Fund Type – Governmental (Capital Projects)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31</a:t>
            </a:fld>
            <a:endParaRPr lang="en-US" dirty="0"/>
          </a:p>
        </p:txBody>
      </p:sp>
    </p:spTree>
    <p:extLst>
      <p:ext uri="{BB962C8B-B14F-4D97-AF65-F5344CB8AC3E}">
        <p14:creationId xmlns:p14="http://schemas.microsoft.com/office/powerpoint/2010/main" val="841141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304800"/>
            <a:ext cx="7162800" cy="1280890"/>
          </a:xfrm>
        </p:spPr>
        <p:txBody>
          <a:bodyPr>
            <a:noAutofit/>
          </a:bodyPr>
          <a:lstStyle/>
          <a:p>
            <a:pPr algn="ctr"/>
            <a:r>
              <a:rPr lang="en-US" sz="4400" dirty="0" smtClean="0"/>
              <a:t>Project Funds – </a:t>
            </a:r>
            <a:br>
              <a:rPr lang="en-US" sz="4400" dirty="0" smtClean="0"/>
            </a:br>
            <a:r>
              <a:rPr lang="en-US" sz="4400" dirty="0" smtClean="0"/>
              <a:t>Premium (Treasury)</a:t>
            </a:r>
            <a:endParaRPr lang="en-US" sz="4400" dirty="0"/>
          </a:p>
        </p:txBody>
      </p:sp>
      <p:sp>
        <p:nvSpPr>
          <p:cNvPr id="3" name="Content Placeholder 2"/>
          <p:cNvSpPr>
            <a:spLocks noGrp="1"/>
          </p:cNvSpPr>
          <p:nvPr>
            <p:ph idx="1"/>
          </p:nvPr>
        </p:nvSpPr>
        <p:spPr>
          <a:xfrm>
            <a:off x="1096206" y="2438400"/>
            <a:ext cx="7361994" cy="3886200"/>
          </a:xfrm>
        </p:spPr>
        <p:txBody>
          <a:bodyPr>
            <a:normAutofit/>
          </a:bodyPr>
          <a:lstStyle/>
          <a:p>
            <a:r>
              <a:rPr lang="en-US" sz="2000" b="1" dirty="0" smtClean="0"/>
              <a:t>T-code 190  </a:t>
            </a:r>
            <a:r>
              <a:rPr lang="en-US" sz="2000" dirty="0" smtClean="0"/>
              <a:t>To record the premium received on bonds</a:t>
            </a:r>
          </a:p>
          <a:p>
            <a:pPr>
              <a:buNone/>
            </a:pPr>
            <a:endParaRPr lang="en-US" sz="2000" dirty="0" smtClean="0"/>
          </a:p>
          <a:p>
            <a:pPr>
              <a:buNone/>
            </a:pPr>
            <a:r>
              <a:rPr lang="en-US" sz="2000" dirty="0" smtClean="0"/>
              <a:t>		- </a:t>
            </a:r>
            <a:r>
              <a:rPr lang="en-US" sz="2000" dirty="0"/>
              <a:t>DR  0065 Unreconciled Deposit	  </a:t>
            </a:r>
            <a:r>
              <a:rPr lang="en-US" sz="2000" dirty="0" smtClean="0"/>
              <a:t>	 2,023,239.25</a:t>
            </a:r>
            <a:endParaRPr lang="en-US" sz="2000" dirty="0"/>
          </a:p>
          <a:p>
            <a:pPr>
              <a:buNone/>
            </a:pPr>
            <a:r>
              <a:rPr lang="en-US" sz="2000" dirty="0"/>
              <a:t>       (debits to GL 0070 – cash deposit with treasurer </a:t>
            </a:r>
          </a:p>
          <a:p>
            <a:pPr>
              <a:buNone/>
            </a:pPr>
            <a:r>
              <a:rPr lang="en-US" sz="2000" dirty="0"/>
              <a:t>        after reconciling to Screen 13 in R*stars </a:t>
            </a:r>
            <a:endParaRPr lang="en-US" sz="2000" dirty="0" smtClean="0"/>
          </a:p>
          <a:p>
            <a:pPr>
              <a:buNone/>
            </a:pPr>
            <a:r>
              <a:rPr lang="en-US" sz="2000" dirty="0" smtClean="0"/>
              <a:t>		- CR  3100 Rev Control – Cash 	  	   	  		 2,023,239.25</a:t>
            </a:r>
          </a:p>
          <a:p>
            <a:pPr>
              <a:buNone/>
            </a:pPr>
            <a:r>
              <a:rPr lang="en-US" sz="2000" dirty="0" smtClean="0"/>
              <a:t>		  (c/o 1510 OIP – Bonds)</a:t>
            </a:r>
          </a:p>
          <a:p>
            <a:pPr>
              <a:buNone/>
            </a:pPr>
            <a:endParaRPr lang="en-US" sz="2000" dirty="0" smtClean="0"/>
          </a:p>
          <a:p>
            <a:r>
              <a:rPr lang="en-US" sz="2000" dirty="0" smtClean="0"/>
              <a:t>Fund Type – Governmental (Capital Projects)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32</a:t>
            </a:fld>
            <a:endParaRPr lang="en-US" dirty="0"/>
          </a:p>
        </p:txBody>
      </p:sp>
    </p:spTree>
    <p:extLst>
      <p:ext uri="{BB962C8B-B14F-4D97-AF65-F5344CB8AC3E}">
        <p14:creationId xmlns:p14="http://schemas.microsoft.com/office/powerpoint/2010/main" val="121445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772400" cy="1280890"/>
          </a:xfrm>
        </p:spPr>
        <p:txBody>
          <a:bodyPr>
            <a:noAutofit/>
          </a:bodyPr>
          <a:lstStyle/>
          <a:p>
            <a:pPr algn="ctr"/>
            <a:r>
              <a:rPr lang="en-US" sz="3400" dirty="0" smtClean="0"/>
              <a:t>Project Funds – </a:t>
            </a:r>
            <a:br>
              <a:rPr lang="en-US" sz="3400" dirty="0" smtClean="0"/>
            </a:br>
            <a:r>
              <a:rPr lang="en-US" sz="3400" dirty="0" smtClean="0"/>
              <a:t>Underwriter’s Discount Costs(Treasury)</a:t>
            </a:r>
            <a:endParaRPr lang="en-US" sz="3400" dirty="0"/>
          </a:p>
        </p:txBody>
      </p:sp>
      <p:sp>
        <p:nvSpPr>
          <p:cNvPr id="3" name="Content Placeholder 2"/>
          <p:cNvSpPr>
            <a:spLocks noGrp="1"/>
          </p:cNvSpPr>
          <p:nvPr>
            <p:ph idx="1"/>
          </p:nvPr>
        </p:nvSpPr>
        <p:spPr>
          <a:xfrm>
            <a:off x="1096206" y="2286000"/>
            <a:ext cx="7514394" cy="4038600"/>
          </a:xfrm>
        </p:spPr>
        <p:txBody>
          <a:bodyPr>
            <a:normAutofit/>
          </a:bodyPr>
          <a:lstStyle/>
          <a:p>
            <a:r>
              <a:rPr lang="en-US" sz="2000" b="1" dirty="0" smtClean="0"/>
              <a:t>T-code 167R  </a:t>
            </a:r>
            <a:r>
              <a:rPr lang="en-US" sz="2000" dirty="0" smtClean="0"/>
              <a:t>To record the underwriter’s discount</a:t>
            </a:r>
          </a:p>
          <a:p>
            <a:pPr>
              <a:buNone/>
            </a:pPr>
            <a:endParaRPr lang="en-US" sz="2000" dirty="0" smtClean="0"/>
          </a:p>
          <a:p>
            <a:pPr>
              <a:buNone/>
            </a:pPr>
            <a:r>
              <a:rPr lang="en-US" sz="2000" dirty="0" smtClean="0"/>
              <a:t>	- DR  3500 Expend Control – Cash 	       	 32,320.29</a:t>
            </a:r>
          </a:p>
          <a:p>
            <a:pPr>
              <a:buNone/>
            </a:pPr>
            <a:r>
              <a:rPr lang="en-US" sz="2000" dirty="0" smtClean="0"/>
              <a:t>		   (c/o 4050 Bond Costs)</a:t>
            </a:r>
          </a:p>
          <a:p>
            <a:pPr>
              <a:buNone/>
            </a:pPr>
            <a:r>
              <a:rPr lang="en-US" sz="2000" dirty="0" smtClean="0"/>
              <a:t>	- CR  </a:t>
            </a:r>
            <a:r>
              <a:rPr lang="en-US" sz="2000" dirty="0"/>
              <a:t>0065 Unreconciled Deposit	   </a:t>
            </a:r>
            <a:r>
              <a:rPr lang="en-US" sz="2000" dirty="0" smtClean="0"/>
              <a:t>					32,320.29</a:t>
            </a:r>
            <a:endParaRPr lang="en-US" sz="2000" dirty="0"/>
          </a:p>
          <a:p>
            <a:pPr>
              <a:buNone/>
            </a:pPr>
            <a:r>
              <a:rPr lang="en-US" sz="2000" dirty="0" smtClean="0"/>
              <a:t>       (credits to </a:t>
            </a:r>
            <a:r>
              <a:rPr lang="en-US" sz="2000" dirty="0"/>
              <a:t>GL 0070 – cash deposit with treasurer </a:t>
            </a:r>
          </a:p>
          <a:p>
            <a:pPr>
              <a:buNone/>
            </a:pPr>
            <a:r>
              <a:rPr lang="en-US" sz="2000" dirty="0"/>
              <a:t>        after reconciling to Screen 13 in R*stars </a:t>
            </a:r>
            <a:endParaRPr lang="en-US" sz="2000" dirty="0" smtClean="0"/>
          </a:p>
          <a:p>
            <a:pPr>
              <a:buNone/>
            </a:pPr>
            <a:r>
              <a:rPr lang="en-US" sz="2000" dirty="0" smtClean="0"/>
              <a:t>		</a:t>
            </a:r>
          </a:p>
          <a:p>
            <a:r>
              <a:rPr lang="en-US" sz="2000" dirty="0" smtClean="0"/>
              <a:t>Fund Type – Governmental (Capital Projects)</a:t>
            </a:r>
          </a:p>
          <a:p>
            <a:pPr>
              <a:buNone/>
            </a:pPr>
            <a:endParaRPr lang="en-US" sz="2000"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33</a:t>
            </a:fld>
            <a:endParaRPr lang="en-US" dirty="0"/>
          </a:p>
        </p:txBody>
      </p:sp>
    </p:spTree>
    <p:extLst>
      <p:ext uri="{BB962C8B-B14F-4D97-AF65-F5344CB8AC3E}">
        <p14:creationId xmlns:p14="http://schemas.microsoft.com/office/powerpoint/2010/main" val="3924816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228600"/>
            <a:ext cx="7162800" cy="1509490"/>
          </a:xfrm>
        </p:spPr>
        <p:txBody>
          <a:bodyPr>
            <a:normAutofit fontScale="90000"/>
          </a:bodyPr>
          <a:lstStyle/>
          <a:p>
            <a:pPr algn="ctr"/>
            <a:r>
              <a:rPr lang="en-US" dirty="0" smtClean="0"/>
              <a:t>Project Funds – </a:t>
            </a:r>
            <a:br>
              <a:rPr lang="en-US" dirty="0" smtClean="0"/>
            </a:br>
            <a:r>
              <a:rPr lang="en-US" dirty="0" smtClean="0"/>
              <a:t>Premium(Treasury)</a:t>
            </a:r>
            <a:br>
              <a:rPr lang="en-US" dirty="0" smtClean="0"/>
            </a:br>
            <a:r>
              <a:rPr lang="en-US" u="sng" dirty="0" smtClean="0"/>
              <a:t>If not enough cash to record Bond Costs</a:t>
            </a:r>
            <a:r>
              <a:rPr lang="en-US" dirty="0" smtClean="0"/>
              <a:t>	</a:t>
            </a:r>
            <a:endParaRPr lang="en-US" dirty="0"/>
          </a:p>
        </p:txBody>
      </p:sp>
      <p:sp>
        <p:nvSpPr>
          <p:cNvPr id="3" name="Content Placeholder 2"/>
          <p:cNvSpPr>
            <a:spLocks noGrp="1"/>
          </p:cNvSpPr>
          <p:nvPr>
            <p:ph idx="1"/>
          </p:nvPr>
        </p:nvSpPr>
        <p:spPr>
          <a:xfrm>
            <a:off x="1096206" y="2438400"/>
            <a:ext cx="7666794" cy="3886200"/>
          </a:xfrm>
        </p:spPr>
        <p:txBody>
          <a:bodyPr>
            <a:normAutofit lnSpcReduction="10000"/>
          </a:bodyPr>
          <a:lstStyle/>
          <a:p>
            <a:r>
              <a:rPr lang="en-US" sz="2000" b="1" dirty="0"/>
              <a:t>T-code 190  </a:t>
            </a:r>
            <a:r>
              <a:rPr lang="en-US" sz="2000" dirty="0"/>
              <a:t>To record the premium received on </a:t>
            </a:r>
            <a:r>
              <a:rPr lang="en-US" sz="2000" dirty="0" smtClean="0"/>
              <a:t>bonds(subtract underwriter’s discount)</a:t>
            </a:r>
            <a:endParaRPr lang="en-US" sz="2000" dirty="0"/>
          </a:p>
          <a:p>
            <a:pPr>
              <a:buNone/>
            </a:pPr>
            <a:endParaRPr lang="en-US" sz="2000" dirty="0"/>
          </a:p>
          <a:p>
            <a:pPr>
              <a:buNone/>
            </a:pPr>
            <a:r>
              <a:rPr lang="en-US" sz="2000" dirty="0"/>
              <a:t>	- DR  0065 Unreconciled Deposit	   </a:t>
            </a:r>
            <a:r>
              <a:rPr lang="en-US" sz="2000" dirty="0" smtClean="0"/>
              <a:t>		1,990,918.96</a:t>
            </a:r>
            <a:endParaRPr lang="en-US" sz="2000" dirty="0"/>
          </a:p>
          <a:p>
            <a:pPr>
              <a:buNone/>
            </a:pPr>
            <a:r>
              <a:rPr lang="en-US" sz="2000" dirty="0"/>
              <a:t>       (debits to GL 0070 – cash deposit with treasurer </a:t>
            </a:r>
          </a:p>
          <a:p>
            <a:pPr>
              <a:buNone/>
            </a:pPr>
            <a:r>
              <a:rPr lang="en-US" sz="2000" dirty="0"/>
              <a:t>        after reconciling to Screen 13 in R*stars </a:t>
            </a:r>
          </a:p>
          <a:p>
            <a:pPr>
              <a:buNone/>
            </a:pPr>
            <a:r>
              <a:rPr lang="en-US" sz="2000" dirty="0"/>
              <a:t>	- CR  3100 Rev Control – Cash 	  	   	  </a:t>
            </a:r>
            <a:r>
              <a:rPr lang="en-US" sz="2000" dirty="0" smtClean="0"/>
              <a:t>			 1,990,918.96</a:t>
            </a:r>
            <a:endParaRPr lang="en-US" sz="2000" dirty="0"/>
          </a:p>
          <a:p>
            <a:pPr>
              <a:buNone/>
            </a:pPr>
            <a:r>
              <a:rPr lang="en-US" sz="2000" dirty="0"/>
              <a:t>		  (c/o 1510 OIP – Bonds)</a:t>
            </a:r>
          </a:p>
          <a:p>
            <a:pPr>
              <a:buNone/>
            </a:pPr>
            <a:endParaRPr lang="en-US" sz="2000" dirty="0"/>
          </a:p>
          <a:p>
            <a:r>
              <a:rPr lang="en-US" sz="2000" dirty="0"/>
              <a:t>Fund Type – Governmental (Capital Projects)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34</a:t>
            </a:fld>
            <a:endParaRPr lang="en-US" dirty="0"/>
          </a:p>
        </p:txBody>
      </p:sp>
    </p:spTree>
    <p:extLst>
      <p:ext uri="{BB962C8B-B14F-4D97-AF65-F5344CB8AC3E}">
        <p14:creationId xmlns:p14="http://schemas.microsoft.com/office/powerpoint/2010/main" val="331214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1433290"/>
          </a:xfrm>
        </p:spPr>
        <p:txBody>
          <a:bodyPr>
            <a:normAutofit fontScale="90000"/>
          </a:bodyPr>
          <a:lstStyle/>
          <a:p>
            <a:pPr algn="ctr"/>
            <a:r>
              <a:rPr lang="en-US" dirty="0" smtClean="0"/>
              <a:t>Project Funds – </a:t>
            </a:r>
            <a:br>
              <a:rPr lang="en-US" dirty="0" smtClean="0"/>
            </a:br>
            <a:r>
              <a:rPr lang="en-US" dirty="0" smtClean="0"/>
              <a:t>Underwriter’s Discount Costs(Treasury)</a:t>
            </a:r>
            <a:br>
              <a:rPr lang="en-US" dirty="0" smtClean="0"/>
            </a:br>
            <a:r>
              <a:rPr lang="en-US" u="sng" dirty="0"/>
              <a:t>If not enough cash to record Bond Costs</a:t>
            </a:r>
            <a:r>
              <a:rPr lang="en-US" sz="4000" u="sng" dirty="0"/>
              <a:t> </a:t>
            </a:r>
            <a:r>
              <a:rPr lang="en-US" dirty="0" smtClean="0"/>
              <a:t>	</a:t>
            </a:r>
            <a:endParaRPr lang="en-US" dirty="0"/>
          </a:p>
        </p:txBody>
      </p:sp>
      <p:sp>
        <p:nvSpPr>
          <p:cNvPr id="3" name="Content Placeholder 2"/>
          <p:cNvSpPr>
            <a:spLocks noGrp="1"/>
          </p:cNvSpPr>
          <p:nvPr>
            <p:ph idx="1"/>
          </p:nvPr>
        </p:nvSpPr>
        <p:spPr>
          <a:xfrm>
            <a:off x="1096206" y="2438400"/>
            <a:ext cx="7438194" cy="3886200"/>
          </a:xfrm>
        </p:spPr>
        <p:txBody>
          <a:bodyPr>
            <a:normAutofit fontScale="92500" lnSpcReduction="10000"/>
          </a:bodyPr>
          <a:lstStyle/>
          <a:p>
            <a:r>
              <a:rPr lang="en-US" sz="2000" b="1" dirty="0" smtClean="0"/>
              <a:t>T-code 409  </a:t>
            </a:r>
            <a:r>
              <a:rPr lang="en-US" sz="2000" dirty="0" smtClean="0"/>
              <a:t>To record the underwriter’s discount</a:t>
            </a:r>
          </a:p>
          <a:p>
            <a:pPr>
              <a:buNone/>
            </a:pPr>
            <a:r>
              <a:rPr lang="en-US" sz="2000" dirty="0" smtClean="0"/>
              <a:t>	- DR  3500 Expend Control – Cash 	          		32,320.29</a:t>
            </a:r>
          </a:p>
          <a:p>
            <a:pPr>
              <a:buNone/>
            </a:pPr>
            <a:r>
              <a:rPr lang="en-US" sz="2000" dirty="0" smtClean="0"/>
              <a:t>		   (c/o 4050 Bond Costs)</a:t>
            </a:r>
          </a:p>
          <a:p>
            <a:pPr>
              <a:buNone/>
            </a:pPr>
            <a:r>
              <a:rPr lang="en-US" sz="2000" dirty="0" smtClean="0"/>
              <a:t>	- CR  0070  </a:t>
            </a:r>
            <a:r>
              <a:rPr lang="en-US" sz="2000" dirty="0"/>
              <a:t>Cash on deposit w/</a:t>
            </a:r>
            <a:r>
              <a:rPr lang="en-US" sz="2000" dirty="0" err="1"/>
              <a:t>Treas</a:t>
            </a:r>
            <a:r>
              <a:rPr lang="en-US" sz="2000" dirty="0"/>
              <a:t>   </a:t>
            </a:r>
            <a:r>
              <a:rPr lang="en-US" sz="2000" dirty="0" smtClean="0"/>
              <a:t>					32,320.29</a:t>
            </a:r>
          </a:p>
          <a:p>
            <a:pPr>
              <a:buNone/>
            </a:pPr>
            <a:endParaRPr lang="en-US" sz="2000" dirty="0"/>
          </a:p>
          <a:p>
            <a:r>
              <a:rPr lang="en-US" sz="2000" b="1" dirty="0" smtClean="0"/>
              <a:t>T-code 410  </a:t>
            </a:r>
            <a:r>
              <a:rPr lang="en-US" sz="2000" dirty="0"/>
              <a:t>To record the </a:t>
            </a:r>
            <a:r>
              <a:rPr lang="en-US" sz="2000" dirty="0" smtClean="0"/>
              <a:t>remaining premium received on bonds</a:t>
            </a:r>
            <a:endParaRPr lang="en-US" sz="2000" dirty="0"/>
          </a:p>
          <a:p>
            <a:pPr>
              <a:buNone/>
            </a:pPr>
            <a:r>
              <a:rPr lang="en-US" sz="2000" dirty="0" smtClean="0"/>
              <a:t>	- </a:t>
            </a:r>
            <a:r>
              <a:rPr lang="en-US" sz="2000" dirty="0"/>
              <a:t>DR  </a:t>
            </a:r>
            <a:r>
              <a:rPr lang="en-US" sz="2000" dirty="0" smtClean="0"/>
              <a:t>0070 </a:t>
            </a:r>
            <a:r>
              <a:rPr lang="en-US" sz="2000" dirty="0"/>
              <a:t>Cash on deposit w/</a:t>
            </a:r>
            <a:r>
              <a:rPr lang="en-US" sz="2000" dirty="0" err="1"/>
              <a:t>Treas</a:t>
            </a:r>
            <a:r>
              <a:rPr lang="en-US" sz="2000" dirty="0"/>
              <a:t> </a:t>
            </a:r>
            <a:r>
              <a:rPr lang="en-US" sz="2000" dirty="0" smtClean="0"/>
              <a:t> </a:t>
            </a:r>
            <a:r>
              <a:rPr lang="en-US" sz="2000" dirty="0"/>
              <a:t>	         </a:t>
            </a:r>
            <a:r>
              <a:rPr lang="en-US" sz="2000" dirty="0" smtClean="0"/>
              <a:t>	 32,320.29</a:t>
            </a:r>
          </a:p>
          <a:p>
            <a:pPr>
              <a:buNone/>
            </a:pPr>
            <a:r>
              <a:rPr lang="en-US" sz="2000" dirty="0"/>
              <a:t>	</a:t>
            </a:r>
            <a:r>
              <a:rPr lang="en-US" sz="2000" dirty="0" smtClean="0"/>
              <a:t>- </a:t>
            </a:r>
            <a:r>
              <a:rPr lang="en-US" sz="2000" dirty="0"/>
              <a:t>CR  </a:t>
            </a:r>
            <a:r>
              <a:rPr lang="en-US" sz="2000" dirty="0" smtClean="0"/>
              <a:t>3100 Rev Control - Cash</a:t>
            </a:r>
            <a:r>
              <a:rPr lang="en-US" sz="2000" dirty="0"/>
              <a:t>	   		</a:t>
            </a:r>
            <a:r>
              <a:rPr lang="en-US" sz="2000" dirty="0" smtClean="0"/>
              <a:t>				32,320.29</a:t>
            </a:r>
            <a:endParaRPr lang="en-US" sz="2000" dirty="0"/>
          </a:p>
          <a:p>
            <a:pPr>
              <a:buNone/>
            </a:pPr>
            <a:r>
              <a:rPr lang="en-US" sz="2000" dirty="0" smtClean="0"/>
              <a:t>		 </a:t>
            </a:r>
            <a:r>
              <a:rPr lang="en-US" sz="2000" dirty="0"/>
              <a:t>(c/o 1510 OIP – Bonds)</a:t>
            </a:r>
            <a:endParaRPr lang="en-US" sz="2000" dirty="0" smtClean="0"/>
          </a:p>
          <a:p>
            <a:r>
              <a:rPr lang="en-US" sz="2000" dirty="0" smtClean="0"/>
              <a:t>Fund Type – Governmental (Capital Projects)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35</a:t>
            </a:fld>
            <a:endParaRPr lang="en-US" dirty="0"/>
          </a:p>
        </p:txBody>
      </p:sp>
    </p:spTree>
    <p:extLst>
      <p:ext uri="{BB962C8B-B14F-4D97-AF65-F5344CB8AC3E}">
        <p14:creationId xmlns:p14="http://schemas.microsoft.com/office/powerpoint/2010/main" val="3443823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81000"/>
            <a:ext cx="6604001" cy="1303867"/>
          </a:xfrm>
        </p:spPr>
        <p:txBody>
          <a:bodyPr>
            <a:normAutofit/>
          </a:bodyPr>
          <a:lstStyle/>
          <a:p>
            <a:pPr algn="ctr"/>
            <a:r>
              <a:rPr lang="en-US" dirty="0" smtClean="0"/>
              <a:t>Project Funds – </a:t>
            </a:r>
            <a:br>
              <a:rPr lang="en-US" dirty="0" smtClean="0"/>
            </a:br>
            <a:r>
              <a:rPr lang="en-US" dirty="0" smtClean="0"/>
              <a:t>Bond Issuance Costs(Treasury)</a:t>
            </a:r>
            <a:endParaRPr lang="en-US" dirty="0"/>
          </a:p>
        </p:txBody>
      </p:sp>
      <p:sp>
        <p:nvSpPr>
          <p:cNvPr id="3" name="Content Placeholder 2"/>
          <p:cNvSpPr>
            <a:spLocks noGrp="1"/>
          </p:cNvSpPr>
          <p:nvPr>
            <p:ph idx="1"/>
          </p:nvPr>
        </p:nvSpPr>
        <p:spPr>
          <a:xfrm>
            <a:off x="1371598" y="2362200"/>
            <a:ext cx="7391401" cy="3962400"/>
          </a:xfrm>
        </p:spPr>
        <p:txBody>
          <a:bodyPr>
            <a:normAutofit fontScale="32500" lnSpcReduction="20000"/>
          </a:bodyPr>
          <a:lstStyle/>
          <a:p>
            <a:r>
              <a:rPr lang="en-US" sz="6200" b="1" dirty="0" smtClean="0"/>
              <a:t>T-code 760  </a:t>
            </a:r>
            <a:r>
              <a:rPr lang="en-US" sz="6200" dirty="0" smtClean="0"/>
              <a:t>To remit the cost of issuance payment to DAS</a:t>
            </a:r>
          </a:p>
          <a:p>
            <a:pPr>
              <a:buNone/>
            </a:pPr>
            <a:r>
              <a:rPr lang="en-US" sz="6200" dirty="0" smtClean="0"/>
              <a:t>	- DR  3500 Expend Control – Cash 	          5,486.96</a:t>
            </a:r>
          </a:p>
          <a:p>
            <a:pPr>
              <a:buNone/>
            </a:pPr>
            <a:r>
              <a:rPr lang="en-US" sz="6200" dirty="0" smtClean="0"/>
              <a:t>		   (c/o 4050 Bond Costs)</a:t>
            </a:r>
          </a:p>
          <a:p>
            <a:pPr>
              <a:buNone/>
            </a:pPr>
            <a:r>
              <a:rPr lang="en-US" sz="6200" dirty="0" smtClean="0"/>
              <a:t>	- CR  0070 Cash on deposit w/</a:t>
            </a:r>
            <a:r>
              <a:rPr lang="en-US" sz="6200" dirty="0" err="1" smtClean="0"/>
              <a:t>Treas</a:t>
            </a:r>
            <a:r>
              <a:rPr lang="en-US" sz="6200" dirty="0"/>
              <a:t>	   </a:t>
            </a:r>
            <a:r>
              <a:rPr lang="en-US" sz="6200" dirty="0" smtClean="0"/>
              <a:t>				5,486.96</a:t>
            </a:r>
          </a:p>
          <a:p>
            <a:pPr>
              <a:buNone/>
            </a:pPr>
            <a:endParaRPr lang="en-US" sz="6200" dirty="0" smtClean="0"/>
          </a:p>
          <a:p>
            <a:r>
              <a:rPr lang="en-US" sz="6200" b="1" dirty="0" smtClean="0"/>
              <a:t>T-code 761 </a:t>
            </a:r>
            <a:r>
              <a:rPr lang="en-US" sz="6200" dirty="0"/>
              <a:t>To record the other side of </a:t>
            </a:r>
            <a:r>
              <a:rPr lang="en-US" sz="6200" dirty="0" smtClean="0"/>
              <a:t>payment </a:t>
            </a:r>
            <a:r>
              <a:rPr lang="en-US" sz="6200" dirty="0"/>
              <a:t>for </a:t>
            </a:r>
            <a:r>
              <a:rPr lang="en-US" sz="6200" dirty="0" smtClean="0"/>
              <a:t>DAS</a:t>
            </a:r>
          </a:p>
          <a:p>
            <a:pPr>
              <a:buNone/>
            </a:pPr>
            <a:r>
              <a:rPr lang="en-US" sz="6200" dirty="0"/>
              <a:t>	- DR 0070 Cash on deposit w/</a:t>
            </a:r>
            <a:r>
              <a:rPr lang="en-US" sz="6200" dirty="0" err="1"/>
              <a:t>Treas</a:t>
            </a:r>
            <a:r>
              <a:rPr lang="en-US" sz="6200" dirty="0"/>
              <a:t> 	          </a:t>
            </a:r>
            <a:r>
              <a:rPr lang="en-US" sz="6200" dirty="0" smtClean="0"/>
              <a:t> 5,486.96</a:t>
            </a:r>
            <a:endParaRPr lang="en-US" sz="6200" dirty="0"/>
          </a:p>
          <a:p>
            <a:pPr>
              <a:buNone/>
            </a:pPr>
            <a:r>
              <a:rPr lang="en-US" sz="6200" dirty="0"/>
              <a:t>	</a:t>
            </a:r>
            <a:r>
              <a:rPr lang="en-US" sz="6200" dirty="0" smtClean="0"/>
              <a:t>- </a:t>
            </a:r>
            <a:r>
              <a:rPr lang="en-US" sz="6200" dirty="0"/>
              <a:t>CR  </a:t>
            </a:r>
            <a:r>
              <a:rPr lang="en-US" sz="6200" dirty="0" smtClean="0"/>
              <a:t>0501 </a:t>
            </a:r>
            <a:r>
              <a:rPr lang="en-US" sz="6200" dirty="0"/>
              <a:t>A/R – Other billed </a:t>
            </a:r>
            <a:r>
              <a:rPr lang="en-US" sz="6200" dirty="0" smtClean="0"/>
              <a:t>		</a:t>
            </a:r>
            <a:r>
              <a:rPr lang="en-US" sz="6200" dirty="0"/>
              <a:t>	   	</a:t>
            </a:r>
            <a:r>
              <a:rPr lang="en-US" sz="6200" dirty="0" smtClean="0"/>
              <a:t> 		5,486.96</a:t>
            </a:r>
            <a:endParaRPr lang="en-US" sz="6200" dirty="0"/>
          </a:p>
          <a:p>
            <a:pPr>
              <a:buNone/>
            </a:pPr>
            <a:endParaRPr lang="en-US" sz="6200" dirty="0" smtClean="0"/>
          </a:p>
          <a:p>
            <a:pPr>
              <a:buNone/>
            </a:pPr>
            <a:r>
              <a:rPr lang="en-US" sz="6200" dirty="0" smtClean="0"/>
              <a:t>		Fund Type – Governmental (Capital Projects)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36</a:t>
            </a:fld>
            <a:endParaRPr lang="en-US" dirty="0"/>
          </a:p>
        </p:txBody>
      </p:sp>
    </p:spTree>
    <p:extLst>
      <p:ext uri="{BB962C8B-B14F-4D97-AF65-F5344CB8AC3E}">
        <p14:creationId xmlns:p14="http://schemas.microsoft.com/office/powerpoint/2010/main" val="1168337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747490"/>
          </a:xfrm>
        </p:spPr>
        <p:txBody>
          <a:bodyPr>
            <a:normAutofit fontScale="90000"/>
          </a:bodyPr>
          <a:lstStyle/>
          <a:p>
            <a:pPr algn="ctr"/>
            <a:r>
              <a:rPr lang="en-US" sz="4400" dirty="0" smtClean="0"/>
              <a:t>Accrued Interest</a:t>
            </a:r>
            <a:endParaRPr lang="en-US" sz="4400" dirty="0"/>
          </a:p>
        </p:txBody>
      </p:sp>
      <p:sp>
        <p:nvSpPr>
          <p:cNvPr id="3" name="Content Placeholder 2"/>
          <p:cNvSpPr>
            <a:spLocks noGrp="1"/>
          </p:cNvSpPr>
          <p:nvPr>
            <p:ph idx="1"/>
          </p:nvPr>
        </p:nvSpPr>
        <p:spPr>
          <a:xfrm>
            <a:off x="990600" y="1828800"/>
            <a:ext cx="8001000" cy="4114800"/>
          </a:xfrm>
        </p:spPr>
        <p:txBody>
          <a:bodyPr>
            <a:normAutofit/>
          </a:bodyPr>
          <a:lstStyle/>
          <a:p>
            <a:pPr>
              <a:buNone/>
            </a:pPr>
            <a:endParaRPr lang="en-US" dirty="0" smtClean="0"/>
          </a:p>
          <a:p>
            <a:r>
              <a:rPr lang="en-US" sz="2000" dirty="0" smtClean="0"/>
              <a:t>Record in the fund where principal and interest payments are made. </a:t>
            </a:r>
          </a:p>
          <a:p>
            <a:pPr>
              <a:buNone/>
            </a:pPr>
            <a:endParaRPr lang="en-US" sz="2000" dirty="0" smtClean="0"/>
          </a:p>
          <a:p>
            <a:r>
              <a:rPr lang="en-US" sz="2000" b="1" dirty="0" smtClean="0"/>
              <a:t> T-code 191 </a:t>
            </a:r>
            <a:r>
              <a:rPr lang="en-US" sz="2000" dirty="0" smtClean="0"/>
              <a:t>-  </a:t>
            </a:r>
            <a:r>
              <a:rPr lang="en-US" sz="2000" dirty="0"/>
              <a:t>Cash on Deposit with Treasury </a:t>
            </a:r>
            <a:endParaRPr lang="en-US" sz="2000" dirty="0" smtClean="0"/>
          </a:p>
          <a:p>
            <a:pPr lvl="1"/>
            <a:r>
              <a:rPr lang="en-US" sz="2000" dirty="0" smtClean="0"/>
              <a:t>DR </a:t>
            </a:r>
            <a:r>
              <a:rPr lang="en-US" sz="2000" dirty="0"/>
              <a:t>GL </a:t>
            </a:r>
            <a:r>
              <a:rPr lang="en-US" sz="2000" dirty="0" smtClean="0"/>
              <a:t>0065 </a:t>
            </a:r>
            <a:r>
              <a:rPr lang="en-US" sz="2000" dirty="0"/>
              <a:t>– </a:t>
            </a:r>
            <a:r>
              <a:rPr lang="en-US" sz="2000" dirty="0" smtClean="0"/>
              <a:t>Unreconciled Deposit</a:t>
            </a:r>
            <a:endParaRPr lang="en-US" sz="2000" dirty="0"/>
          </a:p>
          <a:p>
            <a:pPr lvl="1"/>
            <a:r>
              <a:rPr lang="en-US" sz="2000" dirty="0"/>
              <a:t>CR </a:t>
            </a:r>
            <a:r>
              <a:rPr lang="en-US" sz="2000" dirty="0" smtClean="0"/>
              <a:t>GL 1225 </a:t>
            </a:r>
            <a:r>
              <a:rPr lang="en-US" sz="2000" dirty="0"/>
              <a:t>– Accrued Interest on Bonds sold (use GL 1235 for COPs</a:t>
            </a:r>
            <a:r>
              <a:rPr lang="en-US" sz="2000" dirty="0" smtClean="0"/>
              <a:t>)</a:t>
            </a:r>
          </a:p>
          <a:p>
            <a:endParaRPr lang="en-US" sz="2000" dirty="0" smtClean="0"/>
          </a:p>
          <a:p>
            <a:r>
              <a:rPr lang="en-US" sz="2000" dirty="0" smtClean="0"/>
              <a:t>Do not use GL 1230 (It is for year-end accruals)</a:t>
            </a:r>
            <a:endParaRPr lang="en-US" sz="2000" dirty="0"/>
          </a:p>
          <a:p>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15200" cy="667512"/>
          </a:xfrm>
        </p:spPr>
        <p:txBody>
          <a:bodyPr>
            <a:noAutofit/>
          </a:bodyPr>
          <a:lstStyle/>
          <a:p>
            <a:pPr algn="ctr"/>
            <a:r>
              <a:rPr lang="en-US" sz="4400" dirty="0" smtClean="0"/>
              <a:t>Liability – Bond Payable</a:t>
            </a:r>
            <a:endParaRPr lang="en-US" sz="4400" dirty="0"/>
          </a:p>
        </p:txBody>
      </p:sp>
      <p:sp>
        <p:nvSpPr>
          <p:cNvPr id="3" name="Content Placeholder 2"/>
          <p:cNvSpPr>
            <a:spLocks noGrp="1"/>
          </p:cNvSpPr>
          <p:nvPr>
            <p:ph idx="1"/>
          </p:nvPr>
        </p:nvSpPr>
        <p:spPr>
          <a:xfrm>
            <a:off x="914400" y="2057400"/>
            <a:ext cx="7620000" cy="4648200"/>
          </a:xfrm>
        </p:spPr>
        <p:txBody>
          <a:bodyPr/>
          <a:lstStyle/>
          <a:p>
            <a:r>
              <a:rPr lang="en-US" sz="2000" b="1" dirty="0" smtClean="0"/>
              <a:t>T-code 504  </a:t>
            </a:r>
            <a:r>
              <a:rPr lang="en-US" sz="2000" dirty="0" smtClean="0"/>
              <a:t>To record face value of GO Bond liability</a:t>
            </a:r>
          </a:p>
          <a:p>
            <a:pPr>
              <a:buNone/>
            </a:pPr>
            <a:endParaRPr lang="en-US" sz="2000" dirty="0" smtClean="0"/>
          </a:p>
          <a:p>
            <a:pPr>
              <a:buNone/>
            </a:pPr>
            <a:r>
              <a:rPr lang="en-US" sz="2000" dirty="0" smtClean="0"/>
              <a:t>	-DR  3200 GAAP Revenue Offset       	11,785,000.00</a:t>
            </a:r>
          </a:p>
          <a:p>
            <a:pPr>
              <a:buNone/>
            </a:pPr>
            <a:r>
              <a:rPr lang="en-US" sz="2000" dirty="0" smtClean="0"/>
              <a:t>		  (c/o 1501 Bond Proceeds) </a:t>
            </a:r>
          </a:p>
          <a:p>
            <a:pPr>
              <a:buNone/>
            </a:pPr>
            <a:r>
              <a:rPr lang="en-US" sz="2000" dirty="0" smtClean="0"/>
              <a:t>	- CR 1714 Bond Payable – NC              		   	11,785,000.00</a:t>
            </a:r>
          </a:p>
          <a:p>
            <a:pPr>
              <a:buNone/>
            </a:pPr>
            <a:endParaRPr lang="en-US" sz="2000" dirty="0" smtClean="0"/>
          </a:p>
          <a:p>
            <a:r>
              <a:rPr lang="en-US" sz="2000" dirty="0" smtClean="0"/>
              <a:t>Fund Type – Government-wide Reporting Fund</a:t>
            </a:r>
          </a:p>
          <a:p>
            <a:pPr>
              <a:buNone/>
            </a:pPr>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91399" cy="976090"/>
          </a:xfrm>
        </p:spPr>
        <p:txBody>
          <a:bodyPr>
            <a:noAutofit/>
          </a:bodyPr>
          <a:lstStyle/>
          <a:p>
            <a:r>
              <a:rPr lang="en-US" sz="4400" dirty="0" smtClean="0"/>
              <a:t>Liability – Premium on Bonds</a:t>
            </a:r>
            <a:endParaRPr lang="en-US" sz="4400" dirty="0"/>
          </a:p>
        </p:txBody>
      </p:sp>
      <p:sp>
        <p:nvSpPr>
          <p:cNvPr id="3" name="Content Placeholder 2"/>
          <p:cNvSpPr>
            <a:spLocks noGrp="1"/>
          </p:cNvSpPr>
          <p:nvPr>
            <p:ph idx="1"/>
          </p:nvPr>
        </p:nvSpPr>
        <p:spPr>
          <a:xfrm>
            <a:off x="990600" y="2590800"/>
            <a:ext cx="7543800" cy="3733800"/>
          </a:xfrm>
        </p:spPr>
        <p:txBody>
          <a:bodyPr>
            <a:normAutofit/>
          </a:bodyPr>
          <a:lstStyle/>
          <a:p>
            <a:r>
              <a:rPr lang="en-US" sz="2000" b="1" dirty="0" smtClean="0"/>
              <a:t>T-code 504 </a:t>
            </a:r>
            <a:r>
              <a:rPr lang="en-US" sz="2000" dirty="0" smtClean="0"/>
              <a:t>To record the premium on bonds sold</a:t>
            </a:r>
          </a:p>
          <a:p>
            <a:pPr>
              <a:buNone/>
            </a:pPr>
            <a:endParaRPr lang="en-US" sz="2000" dirty="0" smtClean="0"/>
          </a:p>
          <a:p>
            <a:pPr>
              <a:buNone/>
            </a:pPr>
            <a:r>
              <a:rPr lang="en-US" sz="2000" dirty="0" smtClean="0"/>
              <a:t>	- DR  GL 3200 GAAP Revenue Offset           2,023,239.25</a:t>
            </a:r>
          </a:p>
          <a:p>
            <a:pPr>
              <a:buNone/>
            </a:pPr>
            <a:r>
              <a:rPr lang="en-US" sz="2000" dirty="0" smtClean="0"/>
              <a:t>		  (c/o 1510  OIP on Bonds)</a:t>
            </a:r>
          </a:p>
          <a:p>
            <a:pPr>
              <a:buNone/>
            </a:pPr>
            <a:r>
              <a:rPr lang="en-US" sz="2000" dirty="0" smtClean="0"/>
              <a:t>	- CR  GL 1713 Premium on Bonds 	                    	 2,023,239.25</a:t>
            </a:r>
          </a:p>
          <a:p>
            <a:pPr>
              <a:buNone/>
            </a:pPr>
            <a:endParaRPr lang="en-US" sz="2000" dirty="0" smtClean="0"/>
          </a:p>
          <a:p>
            <a:r>
              <a:rPr lang="en-US" sz="2000" dirty="0" smtClean="0"/>
              <a:t>Fund Type – Government-wide Reporting Fund</a:t>
            </a:r>
          </a:p>
          <a:p>
            <a:pPr>
              <a:buNone/>
            </a:pPr>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1800"/>
            <a:ext cx="7391399" cy="1357090"/>
          </a:xfrm>
        </p:spPr>
        <p:txBody>
          <a:bodyPr anchor="t">
            <a:noAutofit/>
          </a:bodyPr>
          <a:lstStyle/>
          <a:p>
            <a:pPr algn="ctr"/>
            <a:r>
              <a:rPr lang="en-US" sz="4400" dirty="0" smtClean="0"/>
              <a:t>Outstanding Debt Balance – As of FY 2003</a:t>
            </a:r>
            <a:endParaRPr lang="en-US" sz="4400" dirty="0"/>
          </a:p>
        </p:txBody>
      </p:sp>
      <p:pic>
        <p:nvPicPr>
          <p:cNvPr id="9" name="Picture 8"/>
          <p:cNvPicPr>
            <a:picLocks noChangeAspect="1"/>
          </p:cNvPicPr>
          <p:nvPr/>
        </p:nvPicPr>
        <p:blipFill>
          <a:blip r:embed="rId3"/>
          <a:stretch>
            <a:fillRect/>
          </a:stretch>
        </p:blipFill>
        <p:spPr>
          <a:xfrm>
            <a:off x="1492535" y="1828801"/>
            <a:ext cx="7031225" cy="4572000"/>
          </a:xfrm>
          <a:prstGeom prst="rect">
            <a:avLst/>
          </a:prstGeom>
          <a:ln>
            <a:solidFill>
              <a:schemeClr val="tx1"/>
            </a:solidFill>
          </a:ln>
        </p:spPr>
      </p:pic>
      <p:sp>
        <p:nvSpPr>
          <p:cNvPr id="13" name="Slide Number Placeholder 1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43693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381000"/>
            <a:ext cx="7162800" cy="1280890"/>
          </a:xfrm>
        </p:spPr>
        <p:txBody>
          <a:bodyPr>
            <a:noAutofit/>
          </a:bodyPr>
          <a:lstStyle/>
          <a:p>
            <a:pPr algn="ctr"/>
            <a:r>
              <a:rPr lang="en-US" sz="4400" dirty="0" smtClean="0"/>
              <a:t>Underwriter’s Discount </a:t>
            </a:r>
            <a:br>
              <a:rPr lang="en-US" sz="4400" dirty="0" smtClean="0"/>
            </a:br>
            <a:r>
              <a:rPr lang="en-US" sz="4400" dirty="0" smtClean="0"/>
              <a:t>or Issuance cost</a:t>
            </a:r>
            <a:endParaRPr lang="en-US" sz="4400" dirty="0"/>
          </a:p>
        </p:txBody>
      </p:sp>
      <p:sp>
        <p:nvSpPr>
          <p:cNvPr id="3" name="Content Placeholder 2"/>
          <p:cNvSpPr>
            <a:spLocks noGrp="1"/>
          </p:cNvSpPr>
          <p:nvPr>
            <p:ph idx="1"/>
          </p:nvPr>
        </p:nvSpPr>
        <p:spPr>
          <a:xfrm>
            <a:off x="1096206" y="2438400"/>
            <a:ext cx="7590594" cy="4160520"/>
          </a:xfrm>
        </p:spPr>
        <p:txBody>
          <a:bodyPr>
            <a:normAutofit/>
          </a:bodyPr>
          <a:lstStyle/>
          <a:p>
            <a:r>
              <a:rPr lang="en-US" sz="2000" dirty="0" smtClean="0"/>
              <a:t>Expense at the time of issuance</a:t>
            </a:r>
          </a:p>
          <a:p>
            <a:endParaRPr lang="en-US" sz="2000" dirty="0" smtClean="0"/>
          </a:p>
          <a:p>
            <a:r>
              <a:rPr lang="en-US" sz="2000" dirty="0" smtClean="0"/>
              <a:t>Capitalize prepaid insurance if any.</a:t>
            </a:r>
          </a:p>
          <a:p>
            <a:pPr lvl="1"/>
            <a:r>
              <a:rPr lang="en-US" sz="2000" dirty="0" smtClean="0"/>
              <a:t>Use T-code 514</a:t>
            </a:r>
          </a:p>
          <a:p>
            <a:pPr lvl="2"/>
            <a:r>
              <a:rPr lang="en-US" sz="2000" dirty="0" smtClean="0"/>
              <a:t>DR GL 0602 – Prepaid Insurance</a:t>
            </a:r>
          </a:p>
          <a:p>
            <a:pPr lvl="2"/>
            <a:r>
              <a:rPr lang="en-US" sz="2000" dirty="0" smtClean="0"/>
              <a:t>CR GL 3600 – GAAP Expenditure offset</a:t>
            </a:r>
          </a:p>
          <a:p>
            <a:pPr lvl="3"/>
            <a:r>
              <a:rPr lang="en-US" sz="2000" dirty="0" smtClean="0"/>
              <a:t>(c/o 4050 Bond costs for bonds, c/o 4055 COPs cost for COPs, c/o 4041 Direct Borrowings/ Placement costs)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823690"/>
          </a:xfrm>
        </p:spPr>
        <p:txBody>
          <a:bodyPr>
            <a:normAutofit/>
          </a:bodyPr>
          <a:lstStyle/>
          <a:p>
            <a:pPr algn="ctr"/>
            <a:r>
              <a:rPr lang="en-US" sz="4400" dirty="0" smtClean="0"/>
              <a:t>Variations</a:t>
            </a:r>
            <a:endParaRPr lang="en-US" sz="4400" dirty="0"/>
          </a:p>
        </p:txBody>
      </p:sp>
      <p:sp>
        <p:nvSpPr>
          <p:cNvPr id="3" name="Content Placeholder 2"/>
          <p:cNvSpPr>
            <a:spLocks noGrp="1"/>
          </p:cNvSpPr>
          <p:nvPr>
            <p:ph idx="1"/>
          </p:nvPr>
        </p:nvSpPr>
        <p:spPr>
          <a:xfrm>
            <a:off x="1295400" y="2438400"/>
            <a:ext cx="7315200" cy="3886200"/>
          </a:xfrm>
        </p:spPr>
        <p:txBody>
          <a:bodyPr>
            <a:normAutofit/>
          </a:bodyPr>
          <a:lstStyle/>
          <a:p>
            <a:r>
              <a:rPr lang="en-US" sz="2000" dirty="0" smtClean="0"/>
              <a:t>Cash in State Treasury vs. Cash in bank</a:t>
            </a:r>
          </a:p>
          <a:p>
            <a:pPr lvl="1">
              <a:buFont typeface="Wingdings" pitchFamily="2" charset="2"/>
              <a:buChar char="Ø"/>
            </a:pPr>
            <a:r>
              <a:rPr lang="en-US" sz="2000" dirty="0" smtClean="0"/>
              <a:t>Uses different t-codes</a:t>
            </a:r>
          </a:p>
          <a:p>
            <a:pPr lvl="1">
              <a:buNone/>
            </a:pPr>
            <a:endParaRPr lang="en-US" sz="2000" dirty="0" smtClean="0"/>
          </a:p>
          <a:p>
            <a:r>
              <a:rPr lang="en-US" sz="2000" dirty="0" smtClean="0"/>
              <a:t>Other types of debt </a:t>
            </a:r>
          </a:p>
          <a:p>
            <a:pPr lvl="1">
              <a:buFont typeface="Wingdings" pitchFamily="2" charset="2"/>
              <a:buChar char="Ø"/>
            </a:pPr>
            <a:r>
              <a:rPr lang="en-US" sz="2000" dirty="0" smtClean="0"/>
              <a:t>Certificates of Participation</a:t>
            </a:r>
          </a:p>
          <a:p>
            <a:pPr lvl="1">
              <a:buFont typeface="Wingdings" pitchFamily="2" charset="2"/>
              <a:buChar char="Ø"/>
            </a:pPr>
            <a:r>
              <a:rPr lang="en-US" sz="2000" dirty="0" smtClean="0"/>
              <a:t>Direct Borrowings/Placements</a:t>
            </a:r>
          </a:p>
          <a:p>
            <a:pPr lvl="1">
              <a:buFont typeface="Wingdings" pitchFamily="2" charset="2"/>
              <a:buChar char="Ø"/>
            </a:pPr>
            <a:r>
              <a:rPr lang="en-US" sz="2000" dirty="0" smtClean="0"/>
              <a:t>Uses different comp objects and general ledger accounts</a:t>
            </a:r>
          </a:p>
          <a:p>
            <a:pPr lvl="1"/>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457200"/>
            <a:ext cx="7162800" cy="976090"/>
          </a:xfrm>
        </p:spPr>
        <p:txBody>
          <a:bodyPr>
            <a:normAutofit/>
          </a:bodyPr>
          <a:lstStyle/>
          <a:p>
            <a:pPr algn="ctr"/>
            <a:r>
              <a:rPr lang="en-US" sz="4400" dirty="0" smtClean="0"/>
              <a:t>Basic Accounting Entry</a:t>
            </a:r>
            <a:endParaRPr lang="en-US" sz="4400" dirty="0"/>
          </a:p>
        </p:txBody>
      </p:sp>
      <p:sp>
        <p:nvSpPr>
          <p:cNvPr id="3" name="Content Placeholder 2"/>
          <p:cNvSpPr>
            <a:spLocks noGrp="1"/>
          </p:cNvSpPr>
          <p:nvPr>
            <p:ph idx="1"/>
          </p:nvPr>
        </p:nvSpPr>
        <p:spPr>
          <a:xfrm>
            <a:off x="1371600" y="2133600"/>
            <a:ext cx="7543799" cy="4191000"/>
          </a:xfrm>
        </p:spPr>
        <p:txBody>
          <a:bodyPr>
            <a:normAutofit/>
          </a:bodyPr>
          <a:lstStyle/>
          <a:p>
            <a:pPr>
              <a:buNone/>
            </a:pPr>
            <a:r>
              <a:rPr lang="en-US" sz="2000" dirty="0" smtClean="0"/>
              <a:t>DR  Cash			    		 	13,770,432.00</a:t>
            </a:r>
          </a:p>
          <a:p>
            <a:pPr>
              <a:buNone/>
            </a:pPr>
            <a:r>
              <a:rPr lang="en-US" sz="2000" dirty="0" smtClean="0"/>
              <a:t>DR  Bond Costs		 	           	 37,807.25</a:t>
            </a:r>
          </a:p>
          <a:p>
            <a:pPr>
              <a:buNone/>
            </a:pPr>
            <a:r>
              <a:rPr lang="en-US" sz="2000" dirty="0" smtClean="0"/>
              <a:t>	  CR  Bond Premium                                      			2,023,239.25</a:t>
            </a:r>
          </a:p>
          <a:p>
            <a:pPr>
              <a:buNone/>
            </a:pPr>
            <a:r>
              <a:rPr lang="en-US" sz="2000" dirty="0" smtClean="0"/>
              <a:t>	  CR  Bonds Payable	                           	        	11,785,000.00			</a:t>
            </a:r>
          </a:p>
          <a:p>
            <a:pPr>
              <a:buNone/>
            </a:pPr>
            <a:endParaRPr lang="en-US" sz="2000" dirty="0" smtClean="0"/>
          </a:p>
          <a:p>
            <a:pPr>
              <a:buNone/>
            </a:pPr>
            <a:r>
              <a:rPr lang="en-US" sz="2000" dirty="0" smtClean="0"/>
              <a:t>To record debt issuance. </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0"/>
            <a:ext cx="7467600" cy="2286000"/>
          </a:xfrm>
        </p:spPr>
        <p:txBody>
          <a:bodyPr>
            <a:normAutofit fontScale="90000"/>
          </a:bodyPr>
          <a:lstStyle/>
          <a:p>
            <a:pPr algn="ctr"/>
            <a:r>
              <a:rPr lang="en-US" sz="8000" dirty="0"/>
              <a:t>R</a:t>
            </a:r>
            <a:r>
              <a:rPr lang="en-US" sz="8000" dirty="0" smtClean="0"/>
              <a:t>ecording Debt Service Payments </a:t>
            </a:r>
            <a:endParaRPr lang="en-US" sz="8000" dirty="0"/>
          </a:p>
        </p:txBody>
      </p:sp>
      <p:sp>
        <p:nvSpPr>
          <p:cNvPr id="4" name="Slide Number Placeholder 3"/>
          <p:cNvSpPr>
            <a:spLocks noGrp="1"/>
          </p:cNvSpPr>
          <p:nvPr>
            <p:ph type="sldNum" sz="quarter" idx="12"/>
          </p:nvPr>
        </p:nvSpPr>
        <p:spPr/>
        <p:txBody>
          <a:bodyPr/>
          <a:lstStyle/>
          <a:p>
            <a:fld id="{781FC40D-0284-4672-B97E-BD7E934CCFDD}"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15200" cy="819912"/>
          </a:xfrm>
        </p:spPr>
        <p:txBody>
          <a:bodyPr>
            <a:normAutofit/>
          </a:bodyPr>
          <a:lstStyle/>
          <a:p>
            <a:pPr algn="ctr"/>
            <a:r>
              <a:rPr lang="en-US" sz="4400" dirty="0" smtClean="0"/>
              <a:t>Where to Record Payments?</a:t>
            </a:r>
            <a:endParaRPr lang="en-US" sz="4400" dirty="0"/>
          </a:p>
        </p:txBody>
      </p:sp>
      <p:sp>
        <p:nvSpPr>
          <p:cNvPr id="3" name="Content Placeholder 2"/>
          <p:cNvSpPr>
            <a:spLocks noGrp="1"/>
          </p:cNvSpPr>
          <p:nvPr>
            <p:ph idx="1"/>
          </p:nvPr>
        </p:nvSpPr>
        <p:spPr>
          <a:xfrm>
            <a:off x="1096206" y="2209800"/>
            <a:ext cx="7514394" cy="4114800"/>
          </a:xfrm>
        </p:spPr>
        <p:txBody>
          <a:bodyPr/>
          <a:lstStyle/>
          <a:p>
            <a:r>
              <a:rPr lang="en-US" sz="2000" dirty="0" smtClean="0"/>
              <a:t>Governmental activities	</a:t>
            </a:r>
          </a:p>
          <a:p>
            <a:pPr lvl="1">
              <a:buFont typeface="Wingdings" pitchFamily="2" charset="2"/>
              <a:buChar char="Ø"/>
            </a:pPr>
            <a:r>
              <a:rPr lang="en-US" sz="2000" dirty="0" smtClean="0"/>
              <a:t>Principal and interest payment in governmental fund</a:t>
            </a:r>
          </a:p>
          <a:p>
            <a:pPr lvl="1">
              <a:buFont typeface="Wingdings" pitchFamily="2" charset="2"/>
              <a:buChar char="Ø"/>
            </a:pPr>
            <a:r>
              <a:rPr lang="en-US" sz="2000" dirty="0" smtClean="0"/>
              <a:t>Liability adjusted in government-wide fund</a:t>
            </a:r>
          </a:p>
          <a:p>
            <a:pPr lvl="1">
              <a:buNone/>
            </a:pPr>
            <a:endParaRPr lang="en-US" sz="2000" dirty="0" smtClean="0"/>
          </a:p>
          <a:p>
            <a:r>
              <a:rPr lang="en-US" sz="2000" dirty="0" smtClean="0"/>
              <a:t>Proprietary funds</a:t>
            </a:r>
          </a:p>
          <a:p>
            <a:pPr lvl="1">
              <a:buFont typeface="Wingdings" pitchFamily="2" charset="2"/>
              <a:buChar char="Ø"/>
            </a:pPr>
            <a:r>
              <a:rPr lang="en-US" sz="2000" dirty="0" smtClean="0"/>
              <a:t>Payments and liability adjustments are recorded in the same fund</a:t>
            </a:r>
          </a:p>
          <a:p>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315200" cy="896112"/>
          </a:xfrm>
        </p:spPr>
        <p:txBody>
          <a:bodyPr>
            <a:normAutofit/>
          </a:bodyPr>
          <a:lstStyle/>
          <a:p>
            <a:pPr algn="ctr"/>
            <a:r>
              <a:rPr lang="en-US" sz="4400" dirty="0" smtClean="0"/>
              <a:t>Principal and Interest </a:t>
            </a:r>
            <a:endParaRPr lang="en-US" sz="4400" dirty="0"/>
          </a:p>
        </p:txBody>
      </p:sp>
      <p:sp>
        <p:nvSpPr>
          <p:cNvPr id="5" name="Content Placeholder 4"/>
          <p:cNvSpPr>
            <a:spLocks noGrp="1"/>
          </p:cNvSpPr>
          <p:nvPr>
            <p:ph idx="1"/>
          </p:nvPr>
        </p:nvSpPr>
        <p:spPr>
          <a:xfrm>
            <a:off x="1295400" y="1683895"/>
            <a:ext cx="7467600" cy="4869305"/>
          </a:xfrm>
        </p:spPr>
        <p:txBody>
          <a:bodyPr>
            <a:normAutofit fontScale="85000" lnSpcReduction="20000"/>
          </a:bodyPr>
          <a:lstStyle/>
          <a:p>
            <a:r>
              <a:rPr lang="en-US" sz="2400" dirty="0" smtClean="0"/>
              <a:t>Paid through DAS</a:t>
            </a:r>
          </a:p>
          <a:p>
            <a:pPr>
              <a:buNone/>
            </a:pPr>
            <a:endParaRPr lang="en-US" sz="2400" dirty="0" smtClean="0"/>
          </a:p>
          <a:p>
            <a:r>
              <a:rPr lang="en-US" sz="2400" dirty="0" smtClean="0"/>
              <a:t>Paid by agency</a:t>
            </a:r>
          </a:p>
          <a:p>
            <a:pPr>
              <a:buNone/>
            </a:pPr>
            <a:endParaRPr lang="en-US" sz="2400" dirty="0" smtClean="0"/>
          </a:p>
          <a:p>
            <a:r>
              <a:rPr lang="en-US" sz="2400" dirty="0" smtClean="0"/>
              <a:t>Comp objects – Interest expense</a:t>
            </a:r>
          </a:p>
          <a:p>
            <a:pPr lvl="1">
              <a:buFont typeface="Wingdings" pitchFamily="2" charset="2"/>
              <a:buChar char="Ø"/>
            </a:pPr>
            <a:r>
              <a:rPr lang="en-US" sz="2400" dirty="0" smtClean="0"/>
              <a:t>Bonds - 7250</a:t>
            </a:r>
          </a:p>
          <a:p>
            <a:pPr lvl="1">
              <a:buFont typeface="Wingdings" pitchFamily="2" charset="2"/>
              <a:buChar char="Ø"/>
            </a:pPr>
            <a:r>
              <a:rPr lang="en-US" sz="2400" dirty="0" smtClean="0"/>
              <a:t>COPs – 7300</a:t>
            </a:r>
          </a:p>
          <a:p>
            <a:pPr lvl="1">
              <a:buFont typeface="Wingdings" pitchFamily="2" charset="2"/>
              <a:buChar char="Ø"/>
            </a:pPr>
            <a:r>
              <a:rPr lang="en-US" sz="2400" dirty="0" smtClean="0"/>
              <a:t>Direct Placements/Borrowings - 7225</a:t>
            </a:r>
          </a:p>
          <a:p>
            <a:pPr lvl="1">
              <a:buNone/>
            </a:pPr>
            <a:endParaRPr lang="en-US" sz="2400" dirty="0" smtClean="0"/>
          </a:p>
          <a:p>
            <a:r>
              <a:rPr lang="en-US" sz="2400" dirty="0" smtClean="0"/>
              <a:t>Comp objects – Principal</a:t>
            </a:r>
          </a:p>
          <a:p>
            <a:pPr lvl="1">
              <a:buFont typeface="Wingdings" pitchFamily="2" charset="2"/>
              <a:buChar char="Ø"/>
            </a:pPr>
            <a:r>
              <a:rPr lang="en-US" sz="2400" dirty="0" smtClean="0"/>
              <a:t>Bonds - 7100</a:t>
            </a:r>
          </a:p>
          <a:p>
            <a:pPr lvl="1">
              <a:buFont typeface="Wingdings" pitchFamily="2" charset="2"/>
              <a:buChar char="Ø"/>
            </a:pPr>
            <a:r>
              <a:rPr lang="en-US" sz="2400" dirty="0" smtClean="0"/>
              <a:t>COPs  - 7150</a:t>
            </a:r>
          </a:p>
          <a:p>
            <a:pPr lvl="1">
              <a:buFont typeface="Wingdings" pitchFamily="2" charset="2"/>
              <a:buChar char="Ø"/>
            </a:pPr>
            <a:r>
              <a:rPr lang="en-US" sz="2400" dirty="0"/>
              <a:t>Direct Placements/Borrowings - </a:t>
            </a:r>
            <a:r>
              <a:rPr lang="en-US" sz="2400" dirty="0" smtClean="0"/>
              <a:t>7125</a:t>
            </a:r>
            <a:endParaRPr lang="en-US" sz="2400" dirty="0"/>
          </a:p>
          <a:p>
            <a:pPr lvl="1">
              <a:buFont typeface="Wingdings" pitchFamily="2" charset="2"/>
              <a:buChar char="Ø"/>
            </a:pPr>
            <a:endParaRPr lang="en-US" dirty="0" smtClean="0"/>
          </a:p>
          <a:p>
            <a:pPr>
              <a:buNone/>
            </a:pPr>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15200" cy="743712"/>
          </a:xfrm>
        </p:spPr>
        <p:txBody>
          <a:bodyPr>
            <a:noAutofit/>
          </a:bodyPr>
          <a:lstStyle/>
          <a:p>
            <a:pPr algn="ctr"/>
            <a:r>
              <a:rPr lang="en-US" sz="4400" dirty="0" smtClean="0"/>
              <a:t>Principal &amp; Interest Payment</a:t>
            </a:r>
            <a:endParaRPr lang="en-US" sz="4400" dirty="0"/>
          </a:p>
        </p:txBody>
      </p:sp>
      <p:sp>
        <p:nvSpPr>
          <p:cNvPr id="3" name="Content Placeholder 2"/>
          <p:cNvSpPr>
            <a:spLocks noGrp="1"/>
          </p:cNvSpPr>
          <p:nvPr>
            <p:ph idx="1"/>
          </p:nvPr>
        </p:nvSpPr>
        <p:spPr>
          <a:xfrm>
            <a:off x="1096206" y="1676400"/>
            <a:ext cx="7819194" cy="4876800"/>
          </a:xfrm>
        </p:spPr>
        <p:txBody>
          <a:bodyPr>
            <a:normAutofit/>
          </a:bodyPr>
          <a:lstStyle/>
          <a:p>
            <a:r>
              <a:rPr lang="en-US" sz="2000" b="1" dirty="0" smtClean="0"/>
              <a:t>T-code 760 </a:t>
            </a:r>
            <a:r>
              <a:rPr lang="en-US" sz="2000" dirty="0" smtClean="0"/>
              <a:t>To record DOC second payment on Series A GO Bond</a:t>
            </a:r>
          </a:p>
          <a:p>
            <a:endParaRPr lang="en-US" sz="2000" dirty="0" smtClean="0"/>
          </a:p>
          <a:p>
            <a:pPr>
              <a:buNone/>
            </a:pPr>
            <a:r>
              <a:rPr lang="en-US" sz="2000" dirty="0" smtClean="0"/>
              <a:t>	      -</a:t>
            </a:r>
            <a:r>
              <a:rPr lang="en-US" sz="2000" dirty="0"/>
              <a:t> </a:t>
            </a:r>
            <a:r>
              <a:rPr lang="en-US" sz="2000" dirty="0" smtClean="0"/>
              <a:t>   DR 3500 Exp Control – Cash 	 	835,000.00</a:t>
            </a:r>
          </a:p>
          <a:p>
            <a:pPr>
              <a:buNone/>
            </a:pPr>
            <a:r>
              <a:rPr lang="en-US" sz="2000" dirty="0" smtClean="0"/>
              <a:t>			(c/o 7100  Principal)	 		</a:t>
            </a:r>
          </a:p>
          <a:p>
            <a:pPr>
              <a:buNone/>
            </a:pPr>
            <a:r>
              <a:rPr lang="en-US" sz="2000" dirty="0" smtClean="0"/>
              <a:t>	      -    CR  0070 Cash w/Treasury					835,000.00</a:t>
            </a:r>
          </a:p>
          <a:p>
            <a:pPr>
              <a:buNone/>
            </a:pPr>
            <a:endParaRPr lang="en-US" sz="2000" dirty="0" smtClean="0"/>
          </a:p>
          <a:p>
            <a:pPr>
              <a:buNone/>
            </a:pPr>
            <a:r>
              <a:rPr lang="en-US" sz="2000" dirty="0" smtClean="0"/>
              <a:t>	      -	DR  3500 Exp Control – Cash 	 	294,625.00</a:t>
            </a:r>
          </a:p>
          <a:p>
            <a:pPr>
              <a:buNone/>
            </a:pPr>
            <a:r>
              <a:rPr lang="en-US" sz="2000" dirty="0" smtClean="0"/>
              <a:t>			(c/o 7250  Interest)		</a:t>
            </a:r>
          </a:p>
          <a:p>
            <a:pPr>
              <a:buNone/>
            </a:pPr>
            <a:r>
              <a:rPr lang="en-US" sz="2000" dirty="0" smtClean="0"/>
              <a:t>	      -	CR  0070 Cash w/Treasury						294,625.00		</a:t>
            </a:r>
          </a:p>
          <a:p>
            <a:r>
              <a:rPr lang="en-US" sz="2000" dirty="0" smtClean="0"/>
              <a:t>Fund Type – Governmental (Debt Service) </a:t>
            </a:r>
          </a:p>
        </p:txBody>
      </p:sp>
      <p:sp>
        <p:nvSpPr>
          <p:cNvPr id="4" name="Slide Number Placeholder 3"/>
          <p:cNvSpPr>
            <a:spLocks noGrp="1"/>
          </p:cNvSpPr>
          <p:nvPr>
            <p:ph type="sldNum" sz="quarter" idx="12"/>
          </p:nvPr>
        </p:nvSpPr>
        <p:spPr/>
        <p:txBody>
          <a:bodyPr/>
          <a:lstStyle/>
          <a:p>
            <a:fld id="{E6FFA990-F033-4C02-995F-31711A97E8DE}"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533400"/>
            <a:ext cx="7086600" cy="899890"/>
          </a:xfrm>
        </p:spPr>
        <p:txBody>
          <a:bodyPr>
            <a:normAutofit/>
          </a:bodyPr>
          <a:lstStyle/>
          <a:p>
            <a:pPr algn="ctr"/>
            <a:r>
              <a:rPr lang="en-US" sz="4400" dirty="0" smtClean="0"/>
              <a:t>Principal &amp; Interest Payment</a:t>
            </a:r>
            <a:endParaRPr lang="en-US" sz="4400" dirty="0"/>
          </a:p>
        </p:txBody>
      </p:sp>
      <p:sp>
        <p:nvSpPr>
          <p:cNvPr id="3" name="Content Placeholder 2"/>
          <p:cNvSpPr>
            <a:spLocks noGrp="1"/>
          </p:cNvSpPr>
          <p:nvPr>
            <p:ph idx="1"/>
          </p:nvPr>
        </p:nvSpPr>
        <p:spPr>
          <a:xfrm>
            <a:off x="1219200" y="2209800"/>
            <a:ext cx="7772400" cy="4389120"/>
          </a:xfrm>
        </p:spPr>
        <p:txBody>
          <a:bodyPr/>
          <a:lstStyle/>
          <a:p>
            <a:r>
              <a:rPr lang="en-US" sz="2000" b="1" dirty="0" smtClean="0"/>
              <a:t>T-Code 761 </a:t>
            </a:r>
            <a:r>
              <a:rPr lang="en-US" sz="2000" dirty="0" smtClean="0"/>
              <a:t>To record the other side of debt service payment for DAS</a:t>
            </a:r>
          </a:p>
          <a:p>
            <a:pPr>
              <a:buNone/>
            </a:pPr>
            <a:endParaRPr lang="en-US" sz="2000" dirty="0" smtClean="0"/>
          </a:p>
          <a:p>
            <a:pPr>
              <a:buNone/>
            </a:pPr>
            <a:r>
              <a:rPr lang="en-US" sz="2000" dirty="0" smtClean="0"/>
              <a:t>	- DR  0070   Cash w/Treasury	   	   835,000.00</a:t>
            </a:r>
          </a:p>
          <a:p>
            <a:pPr>
              <a:buNone/>
            </a:pPr>
            <a:r>
              <a:rPr lang="en-US" sz="2000" dirty="0" smtClean="0"/>
              <a:t>	- CR  0501    A/R – Billed		    	   			835,000.00</a:t>
            </a:r>
          </a:p>
          <a:p>
            <a:pPr>
              <a:buNone/>
            </a:pPr>
            <a:endParaRPr lang="en-US" sz="2000" dirty="0" smtClean="0"/>
          </a:p>
          <a:p>
            <a:pPr>
              <a:buNone/>
            </a:pPr>
            <a:r>
              <a:rPr lang="en-US" sz="2000" dirty="0" smtClean="0"/>
              <a:t>	- DR  0070   Cash w/Treasury	      	   294,625.00</a:t>
            </a:r>
          </a:p>
          <a:p>
            <a:pPr>
              <a:buNone/>
            </a:pPr>
            <a:r>
              <a:rPr lang="en-US" sz="2000" dirty="0" smtClean="0"/>
              <a:t>	- CR  0501   A/R - Billed 				      		 294,625.00</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589199" cy="762000"/>
          </a:xfrm>
        </p:spPr>
        <p:txBody>
          <a:bodyPr>
            <a:normAutofit/>
          </a:bodyPr>
          <a:lstStyle/>
          <a:p>
            <a:pPr algn="ctr"/>
            <a:r>
              <a:rPr lang="en-US" sz="4400" dirty="0" smtClean="0"/>
              <a:t>Lottery Bonds</a:t>
            </a:r>
            <a:endParaRPr lang="en-US" sz="4400" dirty="0"/>
          </a:p>
        </p:txBody>
      </p:sp>
      <p:sp>
        <p:nvSpPr>
          <p:cNvPr id="3" name="Content Placeholder 2"/>
          <p:cNvSpPr>
            <a:spLocks noGrp="1"/>
          </p:cNvSpPr>
          <p:nvPr>
            <p:ph idx="1"/>
          </p:nvPr>
        </p:nvSpPr>
        <p:spPr>
          <a:xfrm>
            <a:off x="1295400" y="1295400"/>
            <a:ext cx="7848600" cy="5334000"/>
          </a:xfrm>
        </p:spPr>
        <p:txBody>
          <a:bodyPr>
            <a:noAutofit/>
          </a:bodyPr>
          <a:lstStyle/>
          <a:p>
            <a:r>
              <a:rPr lang="en-US" sz="2000" dirty="0" smtClean="0"/>
              <a:t>DAS transfers lottery monies (Revenue) to agency accounts using</a:t>
            </a:r>
          </a:p>
          <a:p>
            <a:pPr lvl="1">
              <a:buFont typeface="Wingdings" pitchFamily="2" charset="2"/>
              <a:buChar char="Ø"/>
            </a:pPr>
            <a:r>
              <a:rPr lang="en-US" sz="2000" b="1" dirty="0" smtClean="0"/>
              <a:t>T-code 185R </a:t>
            </a:r>
            <a:r>
              <a:rPr lang="en-US" sz="2000" dirty="0" smtClean="0"/>
              <a:t>– moves money out of DAS</a:t>
            </a:r>
          </a:p>
          <a:p>
            <a:pPr lvl="2">
              <a:buFont typeface="Wingdings" pitchFamily="2" charset="2"/>
              <a:buChar char="Ø"/>
            </a:pPr>
            <a:r>
              <a:rPr lang="en-US" sz="2000" dirty="0" smtClean="0"/>
              <a:t>DR GL 3550 Operating Transfer Out</a:t>
            </a:r>
          </a:p>
          <a:p>
            <a:pPr lvl="2">
              <a:buFont typeface="Wingdings" pitchFamily="2" charset="2"/>
              <a:buChar char="Ø"/>
            </a:pPr>
            <a:r>
              <a:rPr lang="en-US" sz="2000" dirty="0" smtClean="0"/>
              <a:t>CR GL 0065 Unreconciled Cash</a:t>
            </a:r>
          </a:p>
          <a:p>
            <a:pPr lvl="2">
              <a:buFont typeface="Wingdings" pitchFamily="2" charset="2"/>
              <a:buChar char="Ø"/>
            </a:pPr>
            <a:endParaRPr lang="en-US" sz="2000" dirty="0" smtClean="0"/>
          </a:p>
          <a:p>
            <a:pPr lvl="1">
              <a:buFont typeface="Wingdings" pitchFamily="2" charset="2"/>
              <a:buChar char="Ø"/>
            </a:pPr>
            <a:r>
              <a:rPr lang="en-US" sz="2000" b="1" dirty="0" smtClean="0"/>
              <a:t>T-code 186</a:t>
            </a:r>
            <a:r>
              <a:rPr lang="en-US" sz="2000" dirty="0" smtClean="0"/>
              <a:t>-Deposit into agency</a:t>
            </a:r>
          </a:p>
          <a:p>
            <a:pPr lvl="2">
              <a:buFont typeface="Wingdings" pitchFamily="2" charset="2"/>
              <a:buChar char="Ø"/>
            </a:pPr>
            <a:r>
              <a:rPr lang="en-US" sz="2000" dirty="0" smtClean="0"/>
              <a:t>DR 0077 – Cash in Bank</a:t>
            </a:r>
          </a:p>
          <a:p>
            <a:pPr lvl="2">
              <a:buFont typeface="Wingdings" pitchFamily="2" charset="2"/>
              <a:buChar char="Ø"/>
            </a:pPr>
            <a:r>
              <a:rPr lang="en-US" sz="2000" dirty="0" smtClean="0"/>
              <a:t>CR 3150 Operating Transfer In control</a:t>
            </a:r>
          </a:p>
          <a:p>
            <a:pPr>
              <a:buNone/>
            </a:pPr>
            <a:endParaRPr lang="en-US" sz="2000" dirty="0" smtClean="0"/>
          </a:p>
          <a:p>
            <a:r>
              <a:rPr lang="en-US" sz="2000" b="1" dirty="0" smtClean="0"/>
              <a:t>T-code 568  </a:t>
            </a:r>
            <a:r>
              <a:rPr lang="en-US" sz="2000" dirty="0" smtClean="0"/>
              <a:t>Agency record debt service payment</a:t>
            </a:r>
          </a:p>
          <a:p>
            <a:pPr lvl="1">
              <a:buFont typeface="Wingdings" pitchFamily="2" charset="2"/>
              <a:buChar char="Ø"/>
            </a:pPr>
            <a:r>
              <a:rPr lang="en-US" sz="2000" dirty="0" smtClean="0"/>
              <a:t>DR  3500 Expend Control – Cash</a:t>
            </a:r>
          </a:p>
          <a:p>
            <a:pPr lvl="1">
              <a:buFont typeface="Wingdings" pitchFamily="2" charset="2"/>
              <a:buChar char="Ø"/>
            </a:pPr>
            <a:r>
              <a:rPr lang="en-US" sz="2000" dirty="0" smtClean="0"/>
              <a:t> 	(c/o 7100 – Principal on Bonds, or c/o 7250 – Interest on Bonds)</a:t>
            </a:r>
          </a:p>
          <a:p>
            <a:pPr lvl="1">
              <a:buFont typeface="Wingdings" pitchFamily="2" charset="2"/>
              <a:buChar char="Ø"/>
            </a:pPr>
            <a:r>
              <a:rPr lang="en-US" sz="2000" dirty="0" smtClean="0"/>
              <a:t>CR  0077 Cash in Bank</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823690"/>
          </a:xfrm>
        </p:spPr>
        <p:txBody>
          <a:bodyPr>
            <a:normAutofit/>
          </a:bodyPr>
          <a:lstStyle/>
          <a:p>
            <a:pPr algn="ctr"/>
            <a:r>
              <a:rPr lang="en-US" sz="4400" dirty="0" smtClean="0"/>
              <a:t>Certificate of Participation</a:t>
            </a:r>
            <a:endParaRPr lang="en-US" sz="4400" dirty="0"/>
          </a:p>
        </p:txBody>
      </p:sp>
      <p:sp>
        <p:nvSpPr>
          <p:cNvPr id="3" name="Content Placeholder 2"/>
          <p:cNvSpPr>
            <a:spLocks noGrp="1"/>
          </p:cNvSpPr>
          <p:nvPr>
            <p:ph idx="1"/>
          </p:nvPr>
        </p:nvSpPr>
        <p:spPr>
          <a:xfrm>
            <a:off x="1096206" y="1828800"/>
            <a:ext cx="7590594" cy="4191000"/>
          </a:xfrm>
        </p:spPr>
        <p:txBody>
          <a:bodyPr>
            <a:normAutofit fontScale="85000" lnSpcReduction="20000"/>
          </a:bodyPr>
          <a:lstStyle/>
          <a:p>
            <a:r>
              <a:rPr lang="en-US" sz="2200" dirty="0" smtClean="0"/>
              <a:t>COPs are issued through DAS</a:t>
            </a:r>
          </a:p>
          <a:p>
            <a:endParaRPr lang="en-US" sz="2200" dirty="0" smtClean="0"/>
          </a:p>
          <a:p>
            <a:r>
              <a:rPr lang="en-US" sz="2200" b="1" dirty="0"/>
              <a:t>T-code 760 </a:t>
            </a:r>
            <a:r>
              <a:rPr lang="en-US" sz="2200" dirty="0"/>
              <a:t>To </a:t>
            </a:r>
            <a:r>
              <a:rPr lang="en-US" sz="2200" dirty="0" smtClean="0"/>
              <a:t>payment </a:t>
            </a:r>
            <a:r>
              <a:rPr lang="en-US" sz="2200" dirty="0"/>
              <a:t>on </a:t>
            </a:r>
            <a:r>
              <a:rPr lang="en-US" sz="2200" dirty="0" smtClean="0"/>
              <a:t>COPs</a:t>
            </a:r>
            <a:endParaRPr lang="en-US" sz="2200" dirty="0"/>
          </a:p>
          <a:p>
            <a:pPr>
              <a:buNone/>
            </a:pPr>
            <a:r>
              <a:rPr lang="en-US" sz="2200" dirty="0"/>
              <a:t>	      -    DR 3500 </a:t>
            </a:r>
            <a:r>
              <a:rPr lang="en-US" sz="2200" dirty="0" err="1"/>
              <a:t>Exp</a:t>
            </a:r>
            <a:r>
              <a:rPr lang="en-US" sz="2200" dirty="0"/>
              <a:t> Control – Cash 	</a:t>
            </a:r>
            <a:endParaRPr lang="en-US" sz="2200" dirty="0" smtClean="0"/>
          </a:p>
          <a:p>
            <a:pPr>
              <a:buNone/>
            </a:pPr>
            <a:r>
              <a:rPr lang="en-US" sz="2200" dirty="0" smtClean="0"/>
              <a:t>			(c/o 7150 - Principal, or 7300 - Interest)	 	</a:t>
            </a:r>
            <a:endParaRPr lang="en-US" sz="2200" dirty="0"/>
          </a:p>
          <a:p>
            <a:pPr>
              <a:buNone/>
            </a:pPr>
            <a:r>
              <a:rPr lang="en-US" sz="2200" dirty="0" smtClean="0"/>
              <a:t>         </a:t>
            </a:r>
            <a:r>
              <a:rPr lang="en-US" sz="2200" dirty="0"/>
              <a:t>-    CR  0070 Cash w/Treasury	</a:t>
            </a:r>
            <a:endParaRPr lang="en-US" sz="2200" dirty="0" smtClean="0"/>
          </a:p>
          <a:p>
            <a:pPr>
              <a:buNone/>
            </a:pPr>
            <a:r>
              <a:rPr lang="en-US" sz="2200" dirty="0"/>
              <a:t>		</a:t>
            </a:r>
          </a:p>
          <a:p>
            <a:r>
              <a:rPr lang="en-US" sz="2200" b="1" dirty="0"/>
              <a:t>T-Code 761 </a:t>
            </a:r>
            <a:r>
              <a:rPr lang="en-US" sz="2200" dirty="0"/>
              <a:t>To record the other side of debt service payment for DAS</a:t>
            </a:r>
          </a:p>
          <a:p>
            <a:pPr>
              <a:buNone/>
            </a:pPr>
            <a:r>
              <a:rPr lang="en-US" sz="2200" dirty="0"/>
              <a:t>	</a:t>
            </a:r>
            <a:r>
              <a:rPr lang="en-US" sz="2200" dirty="0" smtClean="0"/>
              <a:t>	- </a:t>
            </a:r>
            <a:r>
              <a:rPr lang="en-US" sz="2200" dirty="0"/>
              <a:t>DR  0070   Cash w/Treasury	       </a:t>
            </a:r>
            <a:endParaRPr lang="en-US" sz="2200" dirty="0" smtClean="0"/>
          </a:p>
          <a:p>
            <a:pPr>
              <a:buNone/>
            </a:pPr>
            <a:r>
              <a:rPr lang="en-US" sz="2200" dirty="0"/>
              <a:t>	</a:t>
            </a:r>
            <a:r>
              <a:rPr lang="en-US" sz="2200" dirty="0" smtClean="0"/>
              <a:t>	- </a:t>
            </a:r>
            <a:r>
              <a:rPr lang="en-US" sz="2200" dirty="0"/>
              <a:t>CR  0501    A/R – Billed	</a:t>
            </a:r>
            <a:r>
              <a:rPr lang="en-US" dirty="0"/>
              <a:t>	    	   </a:t>
            </a:r>
          </a:p>
          <a:p>
            <a:pPr>
              <a:buNone/>
            </a:pPr>
            <a:r>
              <a:rPr lang="en-US" dirty="0"/>
              <a:t>	</a:t>
            </a:r>
          </a:p>
          <a:p>
            <a:pPr>
              <a:buNone/>
            </a:pPr>
            <a:r>
              <a:rPr lang="en-US" dirty="0"/>
              <a:t>			</a:t>
            </a:r>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512" y="291800"/>
            <a:ext cx="7619999" cy="1357090"/>
          </a:xfrm>
        </p:spPr>
        <p:txBody>
          <a:bodyPr anchor="t">
            <a:noAutofit/>
          </a:bodyPr>
          <a:lstStyle/>
          <a:p>
            <a:pPr algn="ctr"/>
            <a:r>
              <a:rPr lang="en-US" sz="4400" dirty="0" smtClean="0"/>
              <a:t>Outstanding Debt Balance – </a:t>
            </a:r>
            <a:br>
              <a:rPr lang="en-US" sz="4400" dirty="0" smtClean="0"/>
            </a:br>
            <a:r>
              <a:rPr lang="en-US" sz="4400" dirty="0" smtClean="0"/>
              <a:t>Past 10 years</a:t>
            </a:r>
            <a:endParaRPr lang="en-US" sz="4400" dirty="0"/>
          </a:p>
        </p:txBody>
      </p:sp>
      <p:pic>
        <p:nvPicPr>
          <p:cNvPr id="5" name="Content Placeholder 4"/>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501176" y="1828800"/>
            <a:ext cx="6883154" cy="4724399"/>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693923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381000"/>
            <a:ext cx="7086600" cy="1204690"/>
          </a:xfrm>
        </p:spPr>
        <p:txBody>
          <a:bodyPr>
            <a:noAutofit/>
          </a:bodyPr>
          <a:lstStyle/>
          <a:p>
            <a:pPr algn="ctr"/>
            <a:r>
              <a:rPr lang="en-US" sz="4400" dirty="0" smtClean="0"/>
              <a:t>ACH Wire Payment –  </a:t>
            </a:r>
            <a:br>
              <a:rPr lang="en-US" sz="4400" dirty="0" smtClean="0"/>
            </a:br>
            <a:r>
              <a:rPr lang="en-US" sz="4400" dirty="0" smtClean="0"/>
              <a:t>Outside Treasury</a:t>
            </a:r>
            <a:endParaRPr lang="en-US" sz="4400" dirty="0"/>
          </a:p>
        </p:txBody>
      </p:sp>
      <p:sp>
        <p:nvSpPr>
          <p:cNvPr id="3" name="Content Placeholder 2"/>
          <p:cNvSpPr>
            <a:spLocks noGrp="1"/>
          </p:cNvSpPr>
          <p:nvPr>
            <p:ph idx="1"/>
          </p:nvPr>
        </p:nvSpPr>
        <p:spPr>
          <a:xfrm>
            <a:off x="1096206" y="2133600"/>
            <a:ext cx="7590594" cy="4191000"/>
          </a:xfrm>
        </p:spPr>
        <p:txBody>
          <a:bodyPr>
            <a:normAutofit/>
          </a:bodyPr>
          <a:lstStyle/>
          <a:p>
            <a:r>
              <a:rPr lang="en-US" sz="2000" b="1" dirty="0" smtClean="0"/>
              <a:t>T-code 167R  </a:t>
            </a:r>
            <a:r>
              <a:rPr lang="en-US" sz="2000" dirty="0" smtClean="0"/>
              <a:t>(ACH wire transfer)</a:t>
            </a:r>
          </a:p>
          <a:p>
            <a:pPr>
              <a:buNone/>
            </a:pPr>
            <a:r>
              <a:rPr lang="en-US" sz="2000" dirty="0" smtClean="0"/>
              <a:t>	- DR  3500 Exp. Control – Cash </a:t>
            </a:r>
          </a:p>
          <a:p>
            <a:pPr>
              <a:buNone/>
            </a:pPr>
            <a:r>
              <a:rPr lang="en-US" sz="2000" dirty="0" smtClean="0"/>
              <a:t>		   (c/o 7100 Principal Bonds)</a:t>
            </a:r>
          </a:p>
          <a:p>
            <a:pPr>
              <a:buNone/>
            </a:pPr>
            <a:r>
              <a:rPr lang="en-US" sz="2000" dirty="0" smtClean="0"/>
              <a:t>	- CR  0065 Unreconciled Deposit</a:t>
            </a:r>
          </a:p>
          <a:p>
            <a:endParaRPr lang="en-US" sz="2000" dirty="0" smtClean="0"/>
          </a:p>
          <a:p>
            <a:r>
              <a:rPr lang="en-US" sz="2000" b="1" dirty="0"/>
              <a:t>T-code 167R  </a:t>
            </a:r>
            <a:r>
              <a:rPr lang="en-US" sz="2000" dirty="0"/>
              <a:t>(ACH wire transfer)</a:t>
            </a:r>
          </a:p>
          <a:p>
            <a:pPr>
              <a:buNone/>
            </a:pPr>
            <a:r>
              <a:rPr lang="en-US" sz="2000" dirty="0"/>
              <a:t>	- DR  3500 Exp. Control – Cash </a:t>
            </a:r>
          </a:p>
          <a:p>
            <a:pPr>
              <a:buNone/>
            </a:pPr>
            <a:r>
              <a:rPr lang="en-US" sz="2000" dirty="0"/>
              <a:t>		   (c/o </a:t>
            </a:r>
            <a:r>
              <a:rPr lang="en-US" sz="2000" dirty="0" smtClean="0"/>
              <a:t>7250 Interest Bonds)</a:t>
            </a:r>
            <a:endParaRPr lang="en-US" sz="2000" dirty="0"/>
          </a:p>
          <a:p>
            <a:pPr>
              <a:buNone/>
            </a:pPr>
            <a:r>
              <a:rPr lang="en-US" sz="2000" dirty="0"/>
              <a:t>	- CR  0065 Unreconciled Deposit</a:t>
            </a:r>
          </a:p>
        </p:txBody>
      </p:sp>
      <p:sp>
        <p:nvSpPr>
          <p:cNvPr id="4" name="Slide Number Placeholder 3"/>
          <p:cNvSpPr>
            <a:spLocks noGrp="1"/>
          </p:cNvSpPr>
          <p:nvPr>
            <p:ph type="sldNum" sz="quarter" idx="12"/>
          </p:nvPr>
        </p:nvSpPr>
        <p:spPr/>
        <p:txBody>
          <a:bodyPr/>
          <a:lstStyle/>
          <a:p>
            <a:fld id="{E6FFA990-F033-4C02-995F-31711A97E8DE}" type="slidenum">
              <a:rPr lang="en-US" smtClean="0"/>
              <a:pPr/>
              <a:t>50</a:t>
            </a:fld>
            <a:endParaRPr lang="en-US" dirty="0"/>
          </a:p>
        </p:txBody>
      </p:sp>
    </p:spTree>
    <p:extLst>
      <p:ext uri="{BB962C8B-B14F-4D97-AF65-F5344CB8AC3E}">
        <p14:creationId xmlns:p14="http://schemas.microsoft.com/office/powerpoint/2010/main" val="3462439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381000"/>
            <a:ext cx="7162800" cy="1280890"/>
          </a:xfrm>
        </p:spPr>
        <p:txBody>
          <a:bodyPr>
            <a:noAutofit/>
          </a:bodyPr>
          <a:lstStyle/>
          <a:p>
            <a:pPr algn="ctr"/>
            <a:r>
              <a:rPr lang="en-US" sz="4400" dirty="0" smtClean="0"/>
              <a:t>Transfer to Treasury – </a:t>
            </a:r>
            <a:br>
              <a:rPr lang="en-US" sz="4400" dirty="0" smtClean="0"/>
            </a:br>
            <a:r>
              <a:rPr lang="en-US" sz="4400" dirty="0" smtClean="0"/>
              <a:t>Suspense Account</a:t>
            </a:r>
            <a:endParaRPr lang="en-US" sz="4400" dirty="0"/>
          </a:p>
        </p:txBody>
      </p:sp>
      <p:sp>
        <p:nvSpPr>
          <p:cNvPr id="3" name="Content Placeholder 2"/>
          <p:cNvSpPr>
            <a:spLocks noGrp="1"/>
          </p:cNvSpPr>
          <p:nvPr>
            <p:ph idx="1"/>
          </p:nvPr>
        </p:nvSpPr>
        <p:spPr>
          <a:xfrm>
            <a:off x="1096206" y="2133600"/>
            <a:ext cx="7590594" cy="4191000"/>
          </a:xfrm>
        </p:spPr>
        <p:txBody>
          <a:bodyPr>
            <a:normAutofit lnSpcReduction="10000"/>
          </a:bodyPr>
          <a:lstStyle/>
          <a:p>
            <a:endParaRPr lang="en-US" sz="2000" dirty="0" smtClean="0"/>
          </a:p>
          <a:p>
            <a:r>
              <a:rPr lang="en-US" sz="2000" b="1" dirty="0" smtClean="0"/>
              <a:t>T-code 714 </a:t>
            </a:r>
            <a:r>
              <a:rPr lang="en-US" sz="2000" dirty="0" smtClean="0"/>
              <a:t>(BT with TC 715)</a:t>
            </a:r>
          </a:p>
          <a:p>
            <a:pPr>
              <a:buNone/>
            </a:pPr>
            <a:r>
              <a:rPr lang="en-US" sz="2000" dirty="0" smtClean="0"/>
              <a:t>	- DR  3500 Exp Control – Cash </a:t>
            </a:r>
          </a:p>
          <a:p>
            <a:pPr>
              <a:buNone/>
            </a:pPr>
            <a:r>
              <a:rPr lang="en-US" sz="2000" dirty="0"/>
              <a:t>	</a:t>
            </a:r>
            <a:r>
              <a:rPr lang="en-US" sz="2000" dirty="0" smtClean="0"/>
              <a:t>	(c/o 7100 – Principal Bonds)</a:t>
            </a:r>
          </a:p>
          <a:p>
            <a:pPr>
              <a:buNone/>
            </a:pPr>
            <a:r>
              <a:rPr lang="en-US" sz="2000" dirty="0" smtClean="0"/>
              <a:t>	- CR  0070 Cash on Deposit with Treasury</a:t>
            </a:r>
          </a:p>
          <a:p>
            <a:pPr>
              <a:buNone/>
            </a:pPr>
            <a:endParaRPr lang="en-US" sz="2000" dirty="0"/>
          </a:p>
          <a:p>
            <a:r>
              <a:rPr lang="en-US" sz="2000" b="1" dirty="0"/>
              <a:t>T-code 714 </a:t>
            </a:r>
            <a:r>
              <a:rPr lang="en-US" sz="2000" dirty="0"/>
              <a:t>(BT with TC 715)</a:t>
            </a:r>
          </a:p>
          <a:p>
            <a:pPr>
              <a:buNone/>
            </a:pPr>
            <a:r>
              <a:rPr lang="en-US" sz="2000" dirty="0"/>
              <a:t>	- DR  3500 </a:t>
            </a:r>
            <a:r>
              <a:rPr lang="en-US" sz="2000" dirty="0" err="1"/>
              <a:t>Exp</a:t>
            </a:r>
            <a:r>
              <a:rPr lang="en-US" sz="2000" dirty="0"/>
              <a:t> Control – Cash </a:t>
            </a:r>
            <a:endParaRPr lang="en-US" sz="2000" dirty="0" smtClean="0"/>
          </a:p>
          <a:p>
            <a:pPr>
              <a:buNone/>
            </a:pPr>
            <a:r>
              <a:rPr lang="en-US" sz="2000" dirty="0"/>
              <a:t>	</a:t>
            </a:r>
            <a:r>
              <a:rPr lang="en-US" sz="2000" dirty="0" smtClean="0"/>
              <a:t>	(</a:t>
            </a:r>
            <a:r>
              <a:rPr lang="en-US" sz="2000" dirty="0"/>
              <a:t>c/o </a:t>
            </a:r>
            <a:r>
              <a:rPr lang="en-US" sz="2000" dirty="0" smtClean="0"/>
              <a:t> 7250 – Interest Bonds)</a:t>
            </a:r>
            <a:endParaRPr lang="en-US" sz="2000" dirty="0"/>
          </a:p>
          <a:p>
            <a:pPr>
              <a:buNone/>
            </a:pPr>
            <a:r>
              <a:rPr lang="en-US" sz="2000" dirty="0"/>
              <a:t>	- CR  0070 Cash on Deposit with Treasury</a:t>
            </a:r>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533400"/>
            <a:ext cx="7162800" cy="899890"/>
          </a:xfrm>
        </p:spPr>
        <p:txBody>
          <a:bodyPr>
            <a:normAutofit/>
          </a:bodyPr>
          <a:lstStyle/>
          <a:p>
            <a:pPr algn="ctr"/>
            <a:r>
              <a:rPr lang="en-US" sz="4400" dirty="0" smtClean="0"/>
              <a:t>Reduce Liability</a:t>
            </a:r>
            <a:endParaRPr lang="en-US" sz="4400" dirty="0"/>
          </a:p>
        </p:txBody>
      </p:sp>
      <p:sp>
        <p:nvSpPr>
          <p:cNvPr id="3" name="Content Placeholder 2"/>
          <p:cNvSpPr>
            <a:spLocks noGrp="1"/>
          </p:cNvSpPr>
          <p:nvPr>
            <p:ph idx="1"/>
          </p:nvPr>
        </p:nvSpPr>
        <p:spPr>
          <a:xfrm>
            <a:off x="1096206" y="2057400"/>
            <a:ext cx="7590594" cy="4267200"/>
          </a:xfrm>
        </p:spPr>
        <p:txBody>
          <a:bodyPr>
            <a:normAutofit/>
          </a:bodyPr>
          <a:lstStyle/>
          <a:p>
            <a:r>
              <a:rPr lang="en-US" sz="2000" b="1" dirty="0" smtClean="0"/>
              <a:t>T-code 528 </a:t>
            </a:r>
            <a:r>
              <a:rPr lang="en-US" sz="2000" dirty="0" smtClean="0"/>
              <a:t>Reduce bond payable</a:t>
            </a:r>
          </a:p>
          <a:p>
            <a:pPr>
              <a:buNone/>
            </a:pPr>
            <a:endParaRPr lang="en-US" sz="2000" dirty="0" smtClean="0"/>
          </a:p>
          <a:p>
            <a:pPr>
              <a:buNone/>
            </a:pPr>
            <a:r>
              <a:rPr lang="en-US" sz="2000" dirty="0" smtClean="0"/>
              <a:t>	- DR  GL 1714 Bonds Payable NC	       		835,000.00</a:t>
            </a:r>
          </a:p>
          <a:p>
            <a:pPr>
              <a:buNone/>
            </a:pPr>
            <a:r>
              <a:rPr lang="en-US" sz="2000" dirty="0" smtClean="0"/>
              <a:t>	- CR  GL 3600 GAAP Expend Offset 		      			 835,000.00</a:t>
            </a:r>
          </a:p>
          <a:p>
            <a:pPr>
              <a:buNone/>
            </a:pPr>
            <a:r>
              <a:rPr lang="en-US" sz="2000" dirty="0" smtClean="0"/>
              <a:t>	         (c/o 7100 Principal)			  </a:t>
            </a:r>
          </a:p>
          <a:p>
            <a:pPr>
              <a:buNone/>
            </a:pPr>
            <a:endParaRPr lang="en-US" sz="2000" dirty="0" smtClean="0"/>
          </a:p>
          <a:p>
            <a:r>
              <a:rPr lang="en-US" sz="2000" dirty="0" smtClean="0"/>
              <a:t>Government-wide Reporting Fund</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82300"/>
            <a:ext cx="7772400" cy="1041700"/>
          </a:xfrm>
        </p:spPr>
        <p:txBody>
          <a:bodyPr>
            <a:noAutofit/>
          </a:bodyPr>
          <a:lstStyle/>
          <a:p>
            <a:pPr algn="ctr"/>
            <a:r>
              <a:rPr lang="en-US" sz="2700" dirty="0" smtClean="0"/>
              <a:t>GASB 88</a:t>
            </a:r>
            <a:r>
              <a:rPr lang="en-US" sz="2700" dirty="0"/>
              <a:t> Certain Disclosures Related to Debt, including Direct Borrowings and Direct Placements</a:t>
            </a:r>
            <a:r>
              <a:rPr lang="en-US" sz="2700" dirty="0" smtClean="0"/>
              <a:t> </a:t>
            </a:r>
            <a:endParaRPr lang="en-US" sz="2700" dirty="0"/>
          </a:p>
        </p:txBody>
      </p:sp>
      <p:sp>
        <p:nvSpPr>
          <p:cNvPr id="3" name="Content Placeholder 2"/>
          <p:cNvSpPr>
            <a:spLocks noGrp="1"/>
          </p:cNvSpPr>
          <p:nvPr>
            <p:ph idx="1"/>
          </p:nvPr>
        </p:nvSpPr>
        <p:spPr>
          <a:xfrm>
            <a:off x="1096207" y="1676400"/>
            <a:ext cx="7438194" cy="4234822"/>
          </a:xfrm>
        </p:spPr>
        <p:txBody>
          <a:bodyPr>
            <a:noAutofit/>
          </a:bodyPr>
          <a:lstStyle/>
          <a:p>
            <a:r>
              <a:rPr lang="en-US" sz="2000" dirty="0" smtClean="0"/>
              <a:t>Disclosure required by GASB 88:</a:t>
            </a:r>
          </a:p>
          <a:p>
            <a:pPr lvl="1"/>
            <a:r>
              <a:rPr lang="en-US" sz="2000" dirty="0"/>
              <a:t>Amount of unused lines of </a:t>
            </a:r>
            <a:r>
              <a:rPr lang="en-US" sz="2000" dirty="0" smtClean="0"/>
              <a:t>credit</a:t>
            </a:r>
          </a:p>
          <a:p>
            <a:pPr lvl="1"/>
            <a:r>
              <a:rPr lang="en-US" sz="2000" dirty="0"/>
              <a:t>Assets pledged as collateral for </a:t>
            </a:r>
            <a:r>
              <a:rPr lang="en-US" sz="2000" dirty="0" smtClean="0"/>
              <a:t>debt</a:t>
            </a:r>
          </a:p>
          <a:p>
            <a:pPr lvl="1"/>
            <a:r>
              <a:rPr lang="en-US" sz="2000" dirty="0"/>
              <a:t>Terms specified in debt agreements related to significant </a:t>
            </a:r>
            <a:endParaRPr lang="en-US" sz="2000" dirty="0" smtClean="0"/>
          </a:p>
          <a:p>
            <a:pPr lvl="2"/>
            <a:r>
              <a:rPr lang="en-US" sz="2000" dirty="0" smtClean="0"/>
              <a:t>(</a:t>
            </a:r>
            <a:r>
              <a:rPr lang="en-US" sz="2000" dirty="0"/>
              <a:t>1) events of </a:t>
            </a:r>
            <a:r>
              <a:rPr lang="en-US" sz="2000" dirty="0" smtClean="0"/>
              <a:t>default with </a:t>
            </a:r>
            <a:r>
              <a:rPr lang="en-US" sz="2000" dirty="0"/>
              <a:t>finance-related consequences, </a:t>
            </a:r>
            <a:endParaRPr lang="en-US" sz="2000" dirty="0" smtClean="0"/>
          </a:p>
          <a:p>
            <a:pPr lvl="2"/>
            <a:r>
              <a:rPr lang="en-US" sz="2000" dirty="0" smtClean="0"/>
              <a:t>(</a:t>
            </a:r>
            <a:r>
              <a:rPr lang="en-US" sz="2000" dirty="0"/>
              <a:t>2) termination events with </a:t>
            </a:r>
            <a:r>
              <a:rPr lang="en-US" sz="2000" dirty="0" smtClean="0"/>
              <a:t>finance related consequences</a:t>
            </a:r>
            <a:r>
              <a:rPr lang="en-US" sz="2000" dirty="0"/>
              <a:t>, and </a:t>
            </a:r>
            <a:endParaRPr lang="en-US" sz="2000" dirty="0" smtClean="0"/>
          </a:p>
          <a:p>
            <a:pPr lvl="2"/>
            <a:r>
              <a:rPr lang="en-US" sz="2000" dirty="0" smtClean="0"/>
              <a:t>(</a:t>
            </a:r>
            <a:r>
              <a:rPr lang="en-US" sz="2000" dirty="0"/>
              <a:t>3) subjective acceleration </a:t>
            </a:r>
            <a:r>
              <a:rPr lang="en-US" sz="2000" dirty="0" smtClean="0"/>
              <a:t>clauses</a:t>
            </a:r>
          </a:p>
          <a:p>
            <a:pPr lvl="2"/>
            <a:endParaRPr lang="en-US" sz="2000" dirty="0"/>
          </a:p>
          <a:p>
            <a:r>
              <a:rPr lang="en-US" sz="2000" dirty="0" smtClean="0"/>
              <a:t>Should provide separate information in </a:t>
            </a:r>
            <a:r>
              <a:rPr lang="en-US" sz="2000" dirty="0"/>
              <a:t>debt disclosures regarding (a) direct borrowings and direct placements </a:t>
            </a:r>
            <a:r>
              <a:rPr lang="en-US" sz="2000" dirty="0" smtClean="0"/>
              <a:t>of debt </a:t>
            </a:r>
            <a:r>
              <a:rPr lang="en-US" sz="2000" dirty="0"/>
              <a:t>from (b) other debt</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53</a:t>
            </a:fld>
            <a:endParaRPr lang="en-US" dirty="0"/>
          </a:p>
        </p:txBody>
      </p:sp>
    </p:spTree>
    <p:extLst>
      <p:ext uri="{BB962C8B-B14F-4D97-AF65-F5344CB8AC3E}">
        <p14:creationId xmlns:p14="http://schemas.microsoft.com/office/powerpoint/2010/main" val="2059145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42594"/>
            <a:ext cx="7040880" cy="652806"/>
          </a:xfrm>
        </p:spPr>
        <p:txBody>
          <a:bodyPr>
            <a:noAutofit/>
          </a:bodyPr>
          <a:lstStyle/>
          <a:p>
            <a:pPr algn="ctr"/>
            <a:r>
              <a:rPr lang="en-US" sz="4400" dirty="0" smtClean="0"/>
              <a:t>GASB 88 (continued)</a:t>
            </a:r>
            <a:endParaRPr lang="en-US" sz="44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54</a:t>
            </a:fld>
            <a:endParaRPr lang="en-US" dirty="0"/>
          </a:p>
        </p:txBody>
      </p:sp>
      <p:pic>
        <p:nvPicPr>
          <p:cNvPr id="5" name="Content Placeholder 4"/>
          <p:cNvPicPr>
            <a:picLocks noGrp="1" noChangeAspect="1"/>
          </p:cNvPicPr>
          <p:nvPr>
            <p:ph idx="1"/>
          </p:nvPr>
        </p:nvPicPr>
        <p:blipFill>
          <a:blip r:embed="rId3"/>
          <a:stretch>
            <a:fillRect/>
          </a:stretch>
        </p:blipFill>
        <p:spPr>
          <a:xfrm>
            <a:off x="1295400" y="1389294"/>
            <a:ext cx="7117080" cy="5392506"/>
          </a:xfrm>
          <a:prstGeom prst="rect">
            <a:avLst/>
          </a:prstGeom>
        </p:spPr>
      </p:pic>
    </p:spTree>
    <p:extLst>
      <p:ext uri="{BB962C8B-B14F-4D97-AF65-F5344CB8AC3E}">
        <p14:creationId xmlns:p14="http://schemas.microsoft.com/office/powerpoint/2010/main" val="1064790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599692"/>
            <a:ext cx="7040879" cy="771908"/>
          </a:xfrm>
        </p:spPr>
        <p:txBody>
          <a:bodyPr>
            <a:noAutofit/>
          </a:bodyPr>
          <a:lstStyle/>
          <a:p>
            <a:pPr algn="ctr"/>
            <a:r>
              <a:rPr lang="en-US" sz="4000" dirty="0" smtClean="0"/>
              <a:t>GASB 88 (continued)</a:t>
            </a:r>
            <a:endParaRPr lang="en-US" sz="4000" dirty="0"/>
          </a:p>
        </p:txBody>
      </p:sp>
      <p:pic>
        <p:nvPicPr>
          <p:cNvPr id="5" name="Content Placeholder 4"/>
          <p:cNvPicPr>
            <a:picLocks noGrp="1" noChangeAspect="1"/>
          </p:cNvPicPr>
          <p:nvPr>
            <p:ph idx="1"/>
          </p:nvPr>
        </p:nvPicPr>
        <p:blipFill>
          <a:blip r:embed="rId3"/>
          <a:stretch>
            <a:fillRect/>
          </a:stretch>
        </p:blipFill>
        <p:spPr>
          <a:xfrm>
            <a:off x="1112520" y="1524000"/>
            <a:ext cx="7879080" cy="5257800"/>
          </a:xfrm>
          <a:prstGeom prst="rect">
            <a:avLst/>
          </a:prstGeom>
        </p:spPr>
      </p:pic>
      <p:sp>
        <p:nvSpPr>
          <p:cNvPr id="4" name="Slide Number Placeholder 3"/>
          <p:cNvSpPr>
            <a:spLocks noGrp="1"/>
          </p:cNvSpPr>
          <p:nvPr>
            <p:ph type="sldNum" sz="quarter" idx="12"/>
          </p:nvPr>
        </p:nvSpPr>
        <p:spPr/>
        <p:txBody>
          <a:bodyPr/>
          <a:lstStyle/>
          <a:p>
            <a:fld id="{E6FFA990-F033-4C02-995F-31711A97E8DE}" type="slidenum">
              <a:rPr lang="en-US" smtClean="0"/>
              <a:pPr/>
              <a:t>55</a:t>
            </a:fld>
            <a:endParaRPr lang="en-US" dirty="0"/>
          </a:p>
        </p:txBody>
      </p:sp>
    </p:spTree>
    <p:extLst>
      <p:ext uri="{BB962C8B-B14F-4D97-AF65-F5344CB8AC3E}">
        <p14:creationId xmlns:p14="http://schemas.microsoft.com/office/powerpoint/2010/main" val="3187954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3320"/>
            <a:ext cx="7538538" cy="527280"/>
          </a:xfrm>
        </p:spPr>
        <p:txBody>
          <a:bodyPr>
            <a:noAutofit/>
          </a:bodyPr>
          <a:lstStyle/>
          <a:p>
            <a:pPr algn="ctr"/>
            <a:r>
              <a:rPr lang="en-US" dirty="0" smtClean="0"/>
              <a:t>GASB 88 – (continued) New Accounts</a:t>
            </a:r>
            <a:endParaRPr lang="en-US" dirty="0"/>
          </a:p>
        </p:txBody>
      </p:sp>
      <p:sp>
        <p:nvSpPr>
          <p:cNvPr id="3" name="Content Placeholder 2"/>
          <p:cNvSpPr>
            <a:spLocks noGrp="1"/>
          </p:cNvSpPr>
          <p:nvPr>
            <p:ph idx="1"/>
          </p:nvPr>
        </p:nvSpPr>
        <p:spPr>
          <a:xfrm>
            <a:off x="1371600" y="1131643"/>
            <a:ext cx="7538538" cy="5650157"/>
          </a:xfrm>
        </p:spPr>
        <p:txBody>
          <a:bodyPr>
            <a:noAutofit/>
          </a:bodyPr>
          <a:lstStyle/>
          <a:p>
            <a:r>
              <a:rPr lang="en-US" sz="2000" dirty="0" smtClean="0"/>
              <a:t>GLs:</a:t>
            </a:r>
          </a:p>
          <a:p>
            <a:pPr lvl="1"/>
            <a:r>
              <a:rPr lang="en-US" sz="2000" dirty="0"/>
              <a:t>1277 </a:t>
            </a:r>
            <a:r>
              <a:rPr lang="en-US" sz="2000" dirty="0" smtClean="0"/>
              <a:t>- </a:t>
            </a:r>
            <a:r>
              <a:rPr lang="en-US" sz="2000" dirty="0"/>
              <a:t> </a:t>
            </a:r>
            <a:r>
              <a:rPr lang="en-US" sz="2000" dirty="0" smtClean="0"/>
              <a:t>Bonds Pay -Current </a:t>
            </a:r>
            <a:r>
              <a:rPr lang="en-US" sz="2000" dirty="0"/>
              <a:t>– </a:t>
            </a:r>
            <a:r>
              <a:rPr lang="en-US" sz="2000" dirty="0" smtClean="0"/>
              <a:t>Direct Place/Borrow</a:t>
            </a:r>
          </a:p>
          <a:p>
            <a:pPr lvl="1"/>
            <a:r>
              <a:rPr lang="en-US" sz="2000" dirty="0" smtClean="0"/>
              <a:t>1732 -  Disc on Bonds Sold – Direct Place/Borrow</a:t>
            </a:r>
          </a:p>
          <a:p>
            <a:pPr lvl="1"/>
            <a:r>
              <a:rPr lang="en-US" sz="2000" dirty="0" smtClean="0"/>
              <a:t>1733 - </a:t>
            </a:r>
            <a:r>
              <a:rPr lang="en-US" sz="2000" dirty="0"/>
              <a:t> </a:t>
            </a:r>
            <a:r>
              <a:rPr lang="en-US" sz="2000" dirty="0" smtClean="0"/>
              <a:t>Prem on Bonds Sold </a:t>
            </a:r>
            <a:r>
              <a:rPr lang="en-US" sz="2000" dirty="0"/>
              <a:t>– </a:t>
            </a:r>
            <a:r>
              <a:rPr lang="en-US" sz="2000" dirty="0" smtClean="0"/>
              <a:t>Direct Place/Borrow</a:t>
            </a:r>
          </a:p>
          <a:p>
            <a:pPr lvl="1"/>
            <a:r>
              <a:rPr lang="fr-FR" sz="2000" dirty="0" smtClean="0"/>
              <a:t>1734 - </a:t>
            </a:r>
            <a:r>
              <a:rPr lang="fr-FR" sz="2000" dirty="0"/>
              <a:t> </a:t>
            </a:r>
            <a:r>
              <a:rPr lang="fr-FR" sz="2000" dirty="0" smtClean="0"/>
              <a:t>Bonds Pay-Noncurr </a:t>
            </a:r>
            <a:r>
              <a:rPr lang="fr-FR" sz="2000" dirty="0"/>
              <a:t>– </a:t>
            </a:r>
            <a:r>
              <a:rPr lang="fr-FR" sz="2000" dirty="0" smtClean="0"/>
              <a:t>Direct Place/</a:t>
            </a:r>
            <a:r>
              <a:rPr lang="fr-FR" sz="2000" dirty="0" err="1" smtClean="0"/>
              <a:t>Borrow</a:t>
            </a:r>
            <a:endParaRPr lang="en-US" sz="2000" dirty="0" smtClean="0"/>
          </a:p>
          <a:p>
            <a:r>
              <a:rPr lang="en-US" sz="2000" dirty="0" smtClean="0"/>
              <a:t>Comp Objects:</a:t>
            </a:r>
            <a:endParaRPr lang="en-US" sz="2000" dirty="0"/>
          </a:p>
          <a:p>
            <a:pPr lvl="1"/>
            <a:r>
              <a:rPr lang="en-US" sz="2000" dirty="0" smtClean="0"/>
              <a:t>1515  - Direct Placements/Borrowings </a:t>
            </a:r>
          </a:p>
          <a:p>
            <a:pPr lvl="1"/>
            <a:r>
              <a:rPr lang="en-US" sz="2000" dirty="0"/>
              <a:t>1516 </a:t>
            </a:r>
            <a:r>
              <a:rPr lang="en-US" sz="2000" dirty="0" smtClean="0"/>
              <a:t> - OID Direct Placements/Borrowings</a:t>
            </a:r>
          </a:p>
          <a:p>
            <a:pPr lvl="1"/>
            <a:r>
              <a:rPr lang="en-US" sz="2000" dirty="0" smtClean="0"/>
              <a:t>1517  - OIP Direct Placements/Borrowings </a:t>
            </a:r>
          </a:p>
          <a:p>
            <a:pPr lvl="1"/>
            <a:r>
              <a:rPr lang="en-US" sz="2000" dirty="0" smtClean="0"/>
              <a:t>4041 - Direct Placements/Borrowings Costs </a:t>
            </a:r>
          </a:p>
          <a:p>
            <a:pPr lvl="1"/>
            <a:r>
              <a:rPr lang="en-US" sz="2000" dirty="0"/>
              <a:t>7125 </a:t>
            </a:r>
            <a:r>
              <a:rPr lang="en-US" sz="2000" dirty="0" smtClean="0"/>
              <a:t>- Principal Direct Placements/Borrowings </a:t>
            </a:r>
          </a:p>
          <a:p>
            <a:pPr lvl="1"/>
            <a:r>
              <a:rPr lang="en-US" sz="2000" dirty="0"/>
              <a:t>7225 </a:t>
            </a:r>
            <a:r>
              <a:rPr lang="en-US" sz="2000" dirty="0" smtClean="0"/>
              <a:t> - Interest Direct Placements/Borrowings</a:t>
            </a:r>
          </a:p>
          <a:p>
            <a:pPr lvl="1"/>
            <a:r>
              <a:rPr lang="en-US" sz="2000" dirty="0" smtClean="0"/>
              <a:t> 7457 - Amort-Discount/Premium on Direct Place/Borrowings</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56</a:t>
            </a:fld>
            <a:endParaRPr lang="en-US" dirty="0"/>
          </a:p>
        </p:txBody>
      </p:sp>
    </p:spTree>
    <p:extLst>
      <p:ext uri="{BB962C8B-B14F-4D97-AF65-F5344CB8AC3E}">
        <p14:creationId xmlns:p14="http://schemas.microsoft.com/office/powerpoint/2010/main" val="962553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924222" cy="1417320"/>
          </a:xfrm>
        </p:spPr>
        <p:txBody>
          <a:bodyPr>
            <a:noAutofit/>
          </a:bodyPr>
          <a:lstStyle/>
          <a:p>
            <a:pPr algn="ctr"/>
            <a:r>
              <a:rPr lang="en-US" sz="4400" dirty="0" smtClean="0"/>
              <a:t>GASB 88 (continued) – </a:t>
            </a:r>
            <a:br>
              <a:rPr lang="en-US" sz="4400" dirty="0" smtClean="0"/>
            </a:br>
            <a:r>
              <a:rPr lang="en-US" sz="4400" dirty="0" smtClean="0"/>
              <a:t>Reclassify GL Accounts</a:t>
            </a:r>
            <a:endParaRPr lang="en-US" sz="4400" dirty="0"/>
          </a:p>
        </p:txBody>
      </p:sp>
      <p:sp>
        <p:nvSpPr>
          <p:cNvPr id="3" name="Content Placeholder 2"/>
          <p:cNvSpPr>
            <a:spLocks noGrp="1"/>
          </p:cNvSpPr>
          <p:nvPr>
            <p:ph idx="1"/>
          </p:nvPr>
        </p:nvSpPr>
        <p:spPr>
          <a:xfrm>
            <a:off x="1096206" y="2209800"/>
            <a:ext cx="7275816" cy="4114800"/>
          </a:xfrm>
        </p:spPr>
        <p:txBody>
          <a:bodyPr>
            <a:normAutofit/>
          </a:bodyPr>
          <a:lstStyle/>
          <a:p>
            <a:r>
              <a:rPr lang="en-US" sz="2000" dirty="0" smtClean="0"/>
              <a:t>Use T-codes 475 and 475R to reclassify GLs related to Direct Borrowings/Placements from Bonds Payable if any.</a:t>
            </a:r>
          </a:p>
          <a:p>
            <a:pPr marL="0" indent="0">
              <a:buNone/>
            </a:pPr>
            <a:r>
              <a:rPr lang="en-US" sz="2000" dirty="0"/>
              <a:t>	</a:t>
            </a:r>
            <a:endParaRPr lang="en-US" sz="2000" dirty="0" smtClean="0"/>
          </a:p>
          <a:p>
            <a:r>
              <a:rPr lang="en-US" sz="2000" dirty="0" smtClean="0"/>
              <a:t>You will also have to reclassify comp objects related to Direct Borrowings/Placements.</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57</a:t>
            </a:fld>
            <a:endParaRPr lang="en-US" dirty="0"/>
          </a:p>
        </p:txBody>
      </p:sp>
    </p:spTree>
    <p:extLst>
      <p:ext uri="{BB962C8B-B14F-4D97-AF65-F5344CB8AC3E}">
        <p14:creationId xmlns:p14="http://schemas.microsoft.com/office/powerpoint/2010/main" val="16116439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2667000"/>
          </a:xfrm>
        </p:spPr>
        <p:txBody>
          <a:bodyPr/>
          <a:lstStyle/>
          <a:p>
            <a:pPr algn="ctr"/>
            <a:r>
              <a:rPr lang="en-US" sz="8000" dirty="0" smtClean="0"/>
              <a:t>Exercise 1</a:t>
            </a:r>
            <a:endParaRPr lang="en-US" sz="8000" dirty="0"/>
          </a:p>
        </p:txBody>
      </p:sp>
      <p:sp>
        <p:nvSpPr>
          <p:cNvPr id="4" name="Slide Number Placeholder 3"/>
          <p:cNvSpPr>
            <a:spLocks noGrp="1"/>
          </p:cNvSpPr>
          <p:nvPr>
            <p:ph type="sldNum" sz="quarter" idx="12"/>
          </p:nvPr>
        </p:nvSpPr>
        <p:spPr/>
        <p:txBody>
          <a:bodyPr/>
          <a:lstStyle/>
          <a:p>
            <a:fld id="{781FC40D-0284-4672-B97E-BD7E934CCFDD}" type="slidenum">
              <a:rPr lang="en-US" smtClean="0"/>
              <a:pPr/>
              <a:t>58</a:t>
            </a:fld>
            <a:endParaRPr lang="en-US" dirty="0"/>
          </a:p>
        </p:txBody>
      </p:sp>
    </p:spTree>
    <p:extLst>
      <p:ext uri="{BB962C8B-B14F-4D97-AF65-F5344CB8AC3E}">
        <p14:creationId xmlns:p14="http://schemas.microsoft.com/office/powerpoint/2010/main" val="261401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315200" cy="896112"/>
          </a:xfrm>
        </p:spPr>
        <p:txBody>
          <a:bodyPr>
            <a:normAutofit/>
          </a:bodyPr>
          <a:lstStyle/>
          <a:p>
            <a:pPr algn="ctr"/>
            <a:r>
              <a:rPr lang="en-US" sz="4400" dirty="0" smtClean="0"/>
              <a:t>Exercise 1</a:t>
            </a:r>
            <a:endParaRPr lang="en-US" sz="4400" dirty="0"/>
          </a:p>
        </p:txBody>
      </p:sp>
      <p:sp>
        <p:nvSpPr>
          <p:cNvPr id="3" name="Content Placeholder 2"/>
          <p:cNvSpPr>
            <a:spLocks noGrp="1"/>
          </p:cNvSpPr>
          <p:nvPr>
            <p:ph idx="1"/>
          </p:nvPr>
        </p:nvSpPr>
        <p:spPr>
          <a:xfrm>
            <a:off x="1295400" y="2438400"/>
            <a:ext cx="7391400" cy="3886200"/>
          </a:xfrm>
        </p:spPr>
        <p:txBody>
          <a:bodyPr/>
          <a:lstStyle/>
          <a:p>
            <a:r>
              <a:rPr lang="en-US" sz="2000" dirty="0" smtClean="0"/>
              <a:t>Debt issuance – Series A GO Bond for Department of Justice</a:t>
            </a:r>
          </a:p>
          <a:p>
            <a:pPr lvl="1">
              <a:buFont typeface="Wingdings" pitchFamily="2" charset="2"/>
              <a:buChar char="Ø"/>
            </a:pPr>
            <a:r>
              <a:rPr lang="en-US" sz="2000" dirty="0" smtClean="0"/>
              <a:t>Proceeds and issuance cost </a:t>
            </a:r>
          </a:p>
          <a:p>
            <a:pPr lvl="1">
              <a:buFont typeface="Wingdings" pitchFamily="2" charset="2"/>
              <a:buChar char="Ø"/>
            </a:pPr>
            <a:r>
              <a:rPr lang="en-US" sz="2000" dirty="0" smtClean="0"/>
              <a:t>Establish liabilities accounts</a:t>
            </a:r>
          </a:p>
          <a:p>
            <a:r>
              <a:rPr lang="en-US" sz="2000" dirty="0" smtClean="0"/>
              <a:t>Debt service payment  – Department of Justice </a:t>
            </a:r>
          </a:p>
          <a:p>
            <a:r>
              <a:rPr lang="en-US" sz="2000" dirty="0" smtClean="0"/>
              <a:t>Reduce liability</a:t>
            </a:r>
          </a:p>
          <a:p>
            <a:r>
              <a:rPr lang="en-US" sz="2000" dirty="0" smtClean="0"/>
              <a:t> Assume a governmental fund for Department of Justice &amp; DAS</a:t>
            </a:r>
          </a:p>
          <a:p>
            <a:r>
              <a:rPr lang="en-US" sz="2000" dirty="0" smtClean="0"/>
              <a:t>Issuance is through DAS and Oregon State Treasury</a:t>
            </a:r>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10400" cy="873795"/>
          </a:xfrm>
        </p:spPr>
        <p:txBody>
          <a:bodyPr>
            <a:noAutofit/>
          </a:bodyPr>
          <a:lstStyle/>
          <a:p>
            <a:pPr algn="ctr"/>
            <a:r>
              <a:rPr lang="en-US" sz="4400" dirty="0" smtClean="0"/>
              <a:t>Types of Long-term Debt</a:t>
            </a:r>
            <a:endParaRPr lang="en-US" sz="4400" dirty="0"/>
          </a:p>
        </p:txBody>
      </p:sp>
      <p:sp>
        <p:nvSpPr>
          <p:cNvPr id="3" name="Content Placeholder 2"/>
          <p:cNvSpPr>
            <a:spLocks noGrp="1"/>
          </p:cNvSpPr>
          <p:nvPr>
            <p:ph idx="1"/>
          </p:nvPr>
        </p:nvSpPr>
        <p:spPr>
          <a:xfrm>
            <a:off x="1371600" y="2071006"/>
            <a:ext cx="7238999" cy="4101193"/>
          </a:xfrm>
        </p:spPr>
        <p:txBody>
          <a:bodyPr>
            <a:noAutofit/>
          </a:bodyPr>
          <a:lstStyle/>
          <a:p>
            <a:pPr>
              <a:spcBef>
                <a:spcPts val="1350"/>
              </a:spcBef>
              <a:buFont typeface="Wingdings" panose="05000000000000000000" pitchFamily="2" charset="2"/>
              <a:buChar char="§"/>
            </a:pPr>
            <a:r>
              <a:rPr lang="en-US" sz="2400" dirty="0"/>
              <a:t>General Obligation (GO) Bonds</a:t>
            </a:r>
          </a:p>
          <a:p>
            <a:pPr lvl="1">
              <a:spcBef>
                <a:spcPts val="1350"/>
              </a:spcBef>
              <a:buFont typeface="Wingdings" panose="05000000000000000000" pitchFamily="2" charset="2"/>
              <a:buChar char="§"/>
            </a:pPr>
            <a:r>
              <a:rPr lang="en-US" sz="2400" dirty="0"/>
              <a:t>Authorized by the Oregon Constitution.</a:t>
            </a:r>
          </a:p>
          <a:p>
            <a:pPr lvl="1">
              <a:spcBef>
                <a:spcPts val="1350"/>
              </a:spcBef>
              <a:buFont typeface="Wingdings" panose="05000000000000000000" pitchFamily="2" charset="2"/>
              <a:buChar char="§"/>
            </a:pPr>
            <a:r>
              <a:rPr lang="en-US" sz="2400" dirty="0"/>
              <a:t>Are direct, general obligations of the State of Oregon </a:t>
            </a:r>
          </a:p>
          <a:p>
            <a:pPr lvl="1">
              <a:spcBef>
                <a:spcPts val="1350"/>
              </a:spcBef>
              <a:buFont typeface="Wingdings" panose="05000000000000000000" pitchFamily="2" charset="2"/>
              <a:buChar char="§"/>
            </a:pPr>
            <a:r>
              <a:rPr lang="en-US" sz="2400" dirty="0"/>
              <a:t>The full faith, credit, and taxing power of the State of Oregon are irrevocably pledged to pay the bonds</a:t>
            </a:r>
          </a:p>
          <a:p>
            <a:pPr lvl="1">
              <a:spcBef>
                <a:spcPts val="1350"/>
              </a:spcBef>
              <a:buFont typeface="Wingdings" panose="05000000000000000000" pitchFamily="2" charset="2"/>
              <a:buChar char="§"/>
            </a:pPr>
            <a:r>
              <a:rPr lang="en-US" sz="2400" dirty="0"/>
              <a:t>Includes governmental, business, and fiduciary activities</a:t>
            </a:r>
          </a:p>
        </p:txBody>
      </p:sp>
      <p:sp>
        <p:nvSpPr>
          <p:cNvPr id="4" name="Slide Number Placeholder 3"/>
          <p:cNvSpPr>
            <a:spLocks noGrp="1"/>
          </p:cNvSpPr>
          <p:nvPr>
            <p:ph type="sldNum" sz="quarter" idx="12"/>
          </p:nvPr>
        </p:nvSpPr>
        <p:spPr/>
        <p:txBody>
          <a:bodyPr/>
          <a:lstStyle/>
          <a:p>
            <a:fld id="{E6FFA990-F033-4C02-995F-31711A97E8DE}" type="slidenum">
              <a:rPr lang="en-US" smtClean="0"/>
              <a:pPr/>
              <a:t>6</a:t>
            </a:fld>
            <a:endParaRPr lang="en-US" dirty="0"/>
          </a:p>
        </p:txBody>
      </p:sp>
    </p:spTree>
    <p:extLst>
      <p:ext uri="{BB962C8B-B14F-4D97-AF65-F5344CB8AC3E}">
        <p14:creationId xmlns:p14="http://schemas.microsoft.com/office/powerpoint/2010/main" val="2050476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15200" cy="812417"/>
          </a:xfrm>
        </p:spPr>
        <p:txBody>
          <a:bodyPr>
            <a:normAutofit/>
          </a:bodyPr>
          <a:lstStyle/>
          <a:p>
            <a:pPr algn="ctr"/>
            <a:r>
              <a:rPr lang="en-US" sz="4400" dirty="0" smtClean="0"/>
              <a:t>Answer: Debt Issuance </a:t>
            </a:r>
            <a:endParaRPr lang="en-US" sz="4400" dirty="0"/>
          </a:p>
        </p:txBody>
      </p:sp>
      <p:sp>
        <p:nvSpPr>
          <p:cNvPr id="3" name="Content Placeholder 2"/>
          <p:cNvSpPr>
            <a:spLocks noGrp="1"/>
          </p:cNvSpPr>
          <p:nvPr>
            <p:ph idx="1"/>
          </p:nvPr>
        </p:nvSpPr>
        <p:spPr>
          <a:xfrm>
            <a:off x="990600" y="2133600"/>
            <a:ext cx="7543801" cy="3777622"/>
          </a:xfrm>
        </p:spPr>
        <p:txBody>
          <a:bodyPr>
            <a:noAutofit/>
          </a:bodyPr>
          <a:lstStyle/>
          <a:p>
            <a:r>
              <a:rPr lang="en-US" sz="2000" b="1" dirty="0" smtClean="0"/>
              <a:t>1.  TC 190 </a:t>
            </a:r>
            <a:r>
              <a:rPr lang="en-US" sz="2000" dirty="0" smtClean="0"/>
              <a:t>Record bond proceeds at face value</a:t>
            </a:r>
          </a:p>
          <a:p>
            <a:pPr>
              <a:buNone/>
            </a:pPr>
            <a:r>
              <a:rPr lang="en-US" sz="2000" dirty="0" smtClean="0"/>
              <a:t>	- DR  0065 Unreconciled Deposit       2,655,000.00</a:t>
            </a:r>
          </a:p>
          <a:p>
            <a:pPr>
              <a:buNone/>
            </a:pPr>
            <a:r>
              <a:rPr lang="en-US" sz="2000" dirty="0" smtClean="0"/>
              <a:t>	- CR  c/o 1501 GO Bond Proceeds    			2,655,000.00</a:t>
            </a:r>
          </a:p>
          <a:p>
            <a:pPr>
              <a:buNone/>
            </a:pPr>
            <a:endParaRPr lang="en-US" sz="2000" dirty="0" smtClean="0"/>
          </a:p>
          <a:p>
            <a:r>
              <a:rPr lang="en-US" sz="2000" b="1" dirty="0" smtClean="0"/>
              <a:t>2.  TC 190 </a:t>
            </a:r>
            <a:r>
              <a:rPr lang="en-US" sz="2000" dirty="0" smtClean="0"/>
              <a:t>Record premium on GO Bonds</a:t>
            </a:r>
          </a:p>
          <a:p>
            <a:pPr>
              <a:buNone/>
            </a:pPr>
            <a:r>
              <a:rPr lang="en-US" sz="2000" dirty="0" smtClean="0"/>
              <a:t>	- DR  0065 Unreconciled Deposit          308,567.75</a:t>
            </a:r>
          </a:p>
          <a:p>
            <a:pPr>
              <a:buNone/>
            </a:pPr>
            <a:r>
              <a:rPr lang="en-US" sz="2000" dirty="0" smtClean="0"/>
              <a:t>	- CR  c/o 1510 OIP – Bonds	    		  		  308,567.75</a:t>
            </a:r>
          </a:p>
          <a:p>
            <a:pPr>
              <a:buNone/>
            </a:pPr>
            <a:endParaRPr lang="en-US" sz="2000" dirty="0" smtClean="0"/>
          </a:p>
          <a:p>
            <a:r>
              <a:rPr lang="en-US" sz="2000" dirty="0" smtClean="0"/>
              <a:t>Governmental Fund </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589199" cy="1011537"/>
          </a:xfrm>
        </p:spPr>
        <p:txBody>
          <a:bodyPr>
            <a:normAutofit/>
          </a:bodyPr>
          <a:lstStyle/>
          <a:p>
            <a:pPr algn="ctr"/>
            <a:r>
              <a:rPr lang="en-US" sz="4400" dirty="0" smtClean="0"/>
              <a:t>Answer: Debt Issuance </a:t>
            </a:r>
            <a:endParaRPr lang="en-US" sz="4400" dirty="0"/>
          </a:p>
        </p:txBody>
      </p:sp>
      <p:sp>
        <p:nvSpPr>
          <p:cNvPr id="3" name="Content Placeholder 2"/>
          <p:cNvSpPr>
            <a:spLocks noGrp="1"/>
          </p:cNvSpPr>
          <p:nvPr>
            <p:ph idx="1"/>
          </p:nvPr>
        </p:nvSpPr>
        <p:spPr>
          <a:xfrm>
            <a:off x="990600" y="2209800"/>
            <a:ext cx="7696200" cy="4389120"/>
          </a:xfrm>
        </p:spPr>
        <p:txBody>
          <a:bodyPr>
            <a:normAutofit/>
          </a:bodyPr>
          <a:lstStyle/>
          <a:p>
            <a:r>
              <a:rPr lang="en-US" sz="2000" b="1" dirty="0" smtClean="0"/>
              <a:t>3.  TC 167R </a:t>
            </a:r>
            <a:r>
              <a:rPr lang="en-US" sz="2000" dirty="0" smtClean="0"/>
              <a:t>Record underwriter’s discount costs</a:t>
            </a:r>
          </a:p>
          <a:p>
            <a:pPr>
              <a:buNone/>
            </a:pPr>
            <a:endParaRPr lang="en-US" sz="2000" dirty="0" smtClean="0"/>
          </a:p>
          <a:p>
            <a:pPr>
              <a:buNone/>
            </a:pPr>
            <a:r>
              <a:rPr lang="en-US" sz="2000" dirty="0" smtClean="0"/>
              <a:t>	- DR c/o 4050 Bond Costs			6,638.14</a:t>
            </a:r>
          </a:p>
          <a:p>
            <a:pPr>
              <a:buNone/>
            </a:pPr>
            <a:r>
              <a:rPr lang="en-US" sz="2000" dirty="0" smtClean="0"/>
              <a:t>	- CR 0065 Unreconciled Deposit					6,638.14</a:t>
            </a:r>
          </a:p>
          <a:p>
            <a:pPr>
              <a:buNone/>
            </a:pPr>
            <a:endParaRPr lang="en-US" sz="2000" dirty="0" smtClean="0"/>
          </a:p>
          <a:p>
            <a:pPr>
              <a:buNone/>
            </a:pPr>
            <a:endParaRPr lang="en-US" sz="2000" dirty="0" smtClean="0"/>
          </a:p>
          <a:p>
            <a:r>
              <a:rPr lang="en-US" sz="2000" dirty="0" smtClean="0"/>
              <a:t>Governmental fund </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391400" cy="1280890"/>
          </a:xfrm>
        </p:spPr>
        <p:txBody>
          <a:bodyPr>
            <a:normAutofit/>
          </a:bodyPr>
          <a:lstStyle/>
          <a:p>
            <a:pPr algn="ctr"/>
            <a:r>
              <a:rPr lang="en-US" dirty="0" smtClean="0"/>
              <a:t>Answer: Debt Issuance – </a:t>
            </a:r>
            <a:br>
              <a:rPr lang="en-US" dirty="0" smtClean="0"/>
            </a:br>
            <a:r>
              <a:rPr lang="en-US" u="sng" dirty="0" smtClean="0"/>
              <a:t>not enough cash to cover bond costs</a:t>
            </a:r>
            <a:endParaRPr lang="en-US" u="sng" dirty="0"/>
          </a:p>
        </p:txBody>
      </p:sp>
      <p:sp>
        <p:nvSpPr>
          <p:cNvPr id="3" name="Content Placeholder 2"/>
          <p:cNvSpPr>
            <a:spLocks noGrp="1"/>
          </p:cNvSpPr>
          <p:nvPr>
            <p:ph idx="1"/>
          </p:nvPr>
        </p:nvSpPr>
        <p:spPr>
          <a:xfrm>
            <a:off x="1096206" y="2209800"/>
            <a:ext cx="7590594" cy="4389120"/>
          </a:xfrm>
        </p:spPr>
        <p:txBody>
          <a:bodyPr>
            <a:normAutofit/>
          </a:bodyPr>
          <a:lstStyle/>
          <a:p>
            <a:r>
              <a:rPr lang="en-US" sz="2000" b="1" dirty="0" smtClean="0"/>
              <a:t>2a.  TC </a:t>
            </a:r>
            <a:r>
              <a:rPr lang="en-US" sz="2000" b="1" dirty="0"/>
              <a:t>190 </a:t>
            </a:r>
            <a:r>
              <a:rPr lang="en-US" sz="2000" dirty="0"/>
              <a:t>Record premium on GO </a:t>
            </a:r>
            <a:r>
              <a:rPr lang="en-US" sz="2000" dirty="0" smtClean="0"/>
              <a:t>Bonds (subtract underwriters discount)</a:t>
            </a:r>
          </a:p>
          <a:p>
            <a:endParaRPr lang="en-US" sz="2000" dirty="0"/>
          </a:p>
          <a:p>
            <a:pPr>
              <a:buNone/>
            </a:pPr>
            <a:r>
              <a:rPr lang="en-US" sz="2000" dirty="0"/>
              <a:t>	- DR  0065 Unreconciled Deposit        </a:t>
            </a:r>
            <a:r>
              <a:rPr lang="en-US" sz="2000" dirty="0" smtClean="0"/>
              <a:t>	  301,929.61</a:t>
            </a:r>
            <a:endParaRPr lang="en-US" sz="2000" dirty="0"/>
          </a:p>
          <a:p>
            <a:pPr>
              <a:buNone/>
            </a:pPr>
            <a:r>
              <a:rPr lang="en-US" sz="2000" dirty="0"/>
              <a:t>	- CR  c/o 1510 OIP – Bonds	    		 </a:t>
            </a:r>
            <a:r>
              <a:rPr lang="en-US" sz="2000" dirty="0" smtClean="0"/>
              <a:t>				  301,929.61</a:t>
            </a:r>
            <a:endParaRPr lang="en-US" sz="2000" dirty="0"/>
          </a:p>
          <a:p>
            <a:endParaRPr lang="en-US" sz="2000" dirty="0" smtClean="0"/>
          </a:p>
          <a:p>
            <a:r>
              <a:rPr lang="en-US" sz="2000" dirty="0" smtClean="0"/>
              <a:t>Governmental fund </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62</a:t>
            </a:fld>
            <a:endParaRPr lang="en-US" dirty="0"/>
          </a:p>
        </p:txBody>
      </p:sp>
    </p:spTree>
    <p:extLst>
      <p:ext uri="{BB962C8B-B14F-4D97-AF65-F5344CB8AC3E}">
        <p14:creationId xmlns:p14="http://schemas.microsoft.com/office/powerpoint/2010/main" val="6557287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391400" cy="1280890"/>
          </a:xfrm>
        </p:spPr>
        <p:txBody>
          <a:bodyPr>
            <a:normAutofit/>
          </a:bodyPr>
          <a:lstStyle/>
          <a:p>
            <a:pPr algn="ctr"/>
            <a:r>
              <a:rPr lang="en-US" dirty="0" smtClean="0"/>
              <a:t>Answer: Debt Issuance – </a:t>
            </a:r>
            <a:br>
              <a:rPr lang="en-US" dirty="0" smtClean="0"/>
            </a:br>
            <a:r>
              <a:rPr lang="en-US" u="sng" dirty="0" smtClean="0"/>
              <a:t>not </a:t>
            </a:r>
            <a:r>
              <a:rPr lang="en-US" u="sng" dirty="0"/>
              <a:t>enough cash to cover bond costs</a:t>
            </a:r>
          </a:p>
        </p:txBody>
      </p:sp>
      <p:sp>
        <p:nvSpPr>
          <p:cNvPr id="3" name="Content Placeholder 2"/>
          <p:cNvSpPr>
            <a:spLocks noGrp="1"/>
          </p:cNvSpPr>
          <p:nvPr>
            <p:ph idx="1"/>
          </p:nvPr>
        </p:nvSpPr>
        <p:spPr>
          <a:xfrm>
            <a:off x="1447800" y="2209800"/>
            <a:ext cx="7239000" cy="4389120"/>
          </a:xfrm>
        </p:spPr>
        <p:txBody>
          <a:bodyPr>
            <a:normAutofit fontScale="92500" lnSpcReduction="20000"/>
          </a:bodyPr>
          <a:lstStyle/>
          <a:p>
            <a:r>
              <a:rPr lang="en-US" sz="2200" b="1" dirty="0" smtClean="0"/>
              <a:t>3a. </a:t>
            </a:r>
            <a:r>
              <a:rPr lang="en-US" sz="2200" b="1" dirty="0"/>
              <a:t>T-code 409  </a:t>
            </a:r>
            <a:r>
              <a:rPr lang="en-US" sz="2200" dirty="0"/>
              <a:t>To record the underwriter’s discount</a:t>
            </a:r>
          </a:p>
          <a:p>
            <a:pPr>
              <a:buNone/>
            </a:pPr>
            <a:r>
              <a:rPr lang="en-US" sz="2200" dirty="0"/>
              <a:t>	- DR  3500 Expend Control – Cash 	        </a:t>
            </a:r>
            <a:r>
              <a:rPr lang="en-US" sz="2200" dirty="0" smtClean="0"/>
              <a:t>	  6,638.14</a:t>
            </a:r>
            <a:endParaRPr lang="en-US" sz="2200" dirty="0"/>
          </a:p>
          <a:p>
            <a:pPr>
              <a:buNone/>
            </a:pPr>
            <a:r>
              <a:rPr lang="en-US" sz="2200" dirty="0"/>
              <a:t>		   (c/o 4050 Bond Costs)</a:t>
            </a:r>
          </a:p>
          <a:p>
            <a:pPr>
              <a:buNone/>
            </a:pPr>
            <a:r>
              <a:rPr lang="en-US" sz="2200" dirty="0"/>
              <a:t>	- CR  0070  Cash on deposit w/</a:t>
            </a:r>
            <a:r>
              <a:rPr lang="en-US" sz="2200" dirty="0" err="1"/>
              <a:t>Treas</a:t>
            </a:r>
            <a:r>
              <a:rPr lang="en-US" sz="2200" dirty="0"/>
              <a:t>   		</a:t>
            </a:r>
            <a:r>
              <a:rPr lang="en-US" sz="2200" dirty="0" smtClean="0"/>
              <a:t>		6,638.14</a:t>
            </a:r>
            <a:endParaRPr lang="en-US" sz="2200" dirty="0"/>
          </a:p>
          <a:p>
            <a:pPr>
              <a:buNone/>
            </a:pPr>
            <a:endParaRPr lang="en-US" sz="2200" dirty="0"/>
          </a:p>
          <a:p>
            <a:r>
              <a:rPr lang="en-US" sz="2200" b="1" dirty="0"/>
              <a:t>T-code 410  </a:t>
            </a:r>
            <a:r>
              <a:rPr lang="en-US" sz="2200" dirty="0"/>
              <a:t>To record the remaining premium received on bonds</a:t>
            </a:r>
          </a:p>
          <a:p>
            <a:pPr>
              <a:buNone/>
            </a:pPr>
            <a:r>
              <a:rPr lang="en-US" sz="2200" dirty="0"/>
              <a:t>	- DR  0070 Cash on deposit w/</a:t>
            </a:r>
            <a:r>
              <a:rPr lang="en-US" sz="2200" dirty="0" err="1"/>
              <a:t>Treas</a:t>
            </a:r>
            <a:r>
              <a:rPr lang="en-US" sz="2200" dirty="0"/>
              <a:t>  	         </a:t>
            </a:r>
            <a:r>
              <a:rPr lang="en-US" sz="2200" dirty="0" smtClean="0"/>
              <a:t>	 6,638.14</a:t>
            </a:r>
            <a:endParaRPr lang="en-US" sz="2200" dirty="0"/>
          </a:p>
          <a:p>
            <a:pPr>
              <a:buNone/>
            </a:pPr>
            <a:r>
              <a:rPr lang="en-US" sz="2200" dirty="0"/>
              <a:t>	- CR  3100 Rev Control - Cash	   		</a:t>
            </a:r>
            <a:r>
              <a:rPr lang="en-US" sz="2200" dirty="0" smtClean="0"/>
              <a:t>			6,638.14</a:t>
            </a:r>
            <a:endParaRPr lang="en-US" sz="2200" dirty="0"/>
          </a:p>
          <a:p>
            <a:pPr>
              <a:buNone/>
            </a:pPr>
            <a:r>
              <a:rPr lang="en-US" sz="2200" dirty="0"/>
              <a:t>		 (c/o 1510 OIP – Bonds)</a:t>
            </a:r>
          </a:p>
          <a:p>
            <a:endParaRPr lang="en-US" sz="2200" dirty="0" smtClean="0"/>
          </a:p>
          <a:p>
            <a:r>
              <a:rPr lang="en-US" sz="2200" dirty="0" smtClean="0"/>
              <a:t>Governmental fund </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63</a:t>
            </a:fld>
            <a:endParaRPr lang="en-US" dirty="0"/>
          </a:p>
        </p:txBody>
      </p:sp>
    </p:spTree>
    <p:extLst>
      <p:ext uri="{BB962C8B-B14F-4D97-AF65-F5344CB8AC3E}">
        <p14:creationId xmlns:p14="http://schemas.microsoft.com/office/powerpoint/2010/main" val="39563197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743712"/>
          </a:xfrm>
        </p:spPr>
        <p:txBody>
          <a:bodyPr>
            <a:noAutofit/>
          </a:bodyPr>
          <a:lstStyle/>
          <a:p>
            <a:pPr algn="ctr"/>
            <a:r>
              <a:rPr lang="en-US" sz="4400" dirty="0" smtClean="0"/>
              <a:t>Answer: Debt Issuance</a:t>
            </a:r>
            <a:endParaRPr lang="en-US" sz="4400" dirty="0"/>
          </a:p>
        </p:txBody>
      </p:sp>
      <p:sp>
        <p:nvSpPr>
          <p:cNvPr id="3" name="Content Placeholder 2"/>
          <p:cNvSpPr>
            <a:spLocks noGrp="1"/>
          </p:cNvSpPr>
          <p:nvPr>
            <p:ph idx="1"/>
          </p:nvPr>
        </p:nvSpPr>
        <p:spPr>
          <a:xfrm>
            <a:off x="1143001" y="2133600"/>
            <a:ext cx="7391400" cy="3777622"/>
          </a:xfrm>
        </p:spPr>
        <p:txBody>
          <a:bodyPr>
            <a:noAutofit/>
          </a:bodyPr>
          <a:lstStyle/>
          <a:p>
            <a:r>
              <a:rPr lang="en-US" sz="2000" b="1" dirty="0" smtClean="0"/>
              <a:t>4.  T-code 760 </a:t>
            </a:r>
            <a:r>
              <a:rPr lang="en-US" sz="2000" dirty="0" smtClean="0"/>
              <a:t>To remit bond issuance costs to DAS</a:t>
            </a:r>
          </a:p>
          <a:p>
            <a:pPr>
              <a:buNone/>
            </a:pPr>
            <a:r>
              <a:rPr lang="en-US" sz="2000" dirty="0" smtClean="0"/>
              <a:t>	- DR  c/o 4050 Bond Costs			1,157.61</a:t>
            </a:r>
          </a:p>
          <a:p>
            <a:pPr>
              <a:buNone/>
            </a:pPr>
            <a:r>
              <a:rPr lang="en-US" sz="2000" dirty="0" smtClean="0"/>
              <a:t>	- CR  0070 Cash with Treasury	       			 1,157.61</a:t>
            </a:r>
          </a:p>
          <a:p>
            <a:pPr>
              <a:buNone/>
            </a:pPr>
            <a:endParaRPr lang="en-US" sz="2000" dirty="0" smtClean="0"/>
          </a:p>
          <a:p>
            <a:r>
              <a:rPr lang="en-US" sz="2000" b="1" dirty="0" smtClean="0"/>
              <a:t>5.  T-code 761 </a:t>
            </a:r>
            <a:r>
              <a:rPr lang="en-US" sz="2000" dirty="0" smtClean="0"/>
              <a:t>To collect bond issuance costs on invoice</a:t>
            </a:r>
          </a:p>
          <a:p>
            <a:pPr>
              <a:buNone/>
            </a:pPr>
            <a:r>
              <a:rPr lang="en-US" sz="2000" dirty="0" smtClean="0"/>
              <a:t>	- DR  0070 Cash with Treasury	       	 1,157.61</a:t>
            </a:r>
          </a:p>
          <a:p>
            <a:pPr>
              <a:buNone/>
            </a:pPr>
            <a:r>
              <a:rPr lang="en-US" sz="2000" dirty="0" smtClean="0"/>
              <a:t>	- CR  0501 A/R – Billed		       	 			1,157.61</a:t>
            </a:r>
          </a:p>
          <a:p>
            <a:pPr>
              <a:buNone/>
            </a:pPr>
            <a:endParaRPr lang="en-US" sz="2000" dirty="0" smtClean="0"/>
          </a:p>
          <a:p>
            <a:r>
              <a:rPr lang="en-US" sz="2000" dirty="0" smtClean="0"/>
              <a:t>Governmental Fund </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64</a:t>
            </a:fld>
            <a:endParaRPr lang="en-US" dirty="0"/>
          </a:p>
        </p:txBody>
      </p:sp>
    </p:spTree>
    <p:extLst>
      <p:ext uri="{BB962C8B-B14F-4D97-AF65-F5344CB8AC3E}">
        <p14:creationId xmlns:p14="http://schemas.microsoft.com/office/powerpoint/2010/main" val="34500571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09600"/>
            <a:ext cx="7505701" cy="819148"/>
          </a:xfrm>
        </p:spPr>
        <p:txBody>
          <a:bodyPr>
            <a:normAutofit/>
          </a:bodyPr>
          <a:lstStyle/>
          <a:p>
            <a:pPr algn="ctr"/>
            <a:r>
              <a:rPr lang="en-US" sz="4400" dirty="0" smtClean="0"/>
              <a:t>Answer: Establish New Debt </a:t>
            </a:r>
            <a:endParaRPr lang="en-US" sz="4400" dirty="0"/>
          </a:p>
        </p:txBody>
      </p:sp>
      <p:sp>
        <p:nvSpPr>
          <p:cNvPr id="3" name="Content Placeholder 2"/>
          <p:cNvSpPr>
            <a:spLocks noGrp="1"/>
          </p:cNvSpPr>
          <p:nvPr>
            <p:ph idx="1"/>
          </p:nvPr>
        </p:nvSpPr>
        <p:spPr>
          <a:xfrm>
            <a:off x="990601" y="2133600"/>
            <a:ext cx="7543800" cy="3777622"/>
          </a:xfrm>
        </p:spPr>
        <p:txBody>
          <a:bodyPr>
            <a:normAutofit lnSpcReduction="10000"/>
          </a:bodyPr>
          <a:lstStyle/>
          <a:p>
            <a:r>
              <a:rPr lang="en-US" sz="2000" b="1" dirty="0"/>
              <a:t>6</a:t>
            </a:r>
            <a:r>
              <a:rPr lang="en-US" sz="2000" b="1" dirty="0" smtClean="0"/>
              <a:t>.  T-code 504 </a:t>
            </a:r>
            <a:r>
              <a:rPr lang="en-US" sz="2000" dirty="0" smtClean="0"/>
              <a:t>Record bond payable at face value</a:t>
            </a:r>
          </a:p>
          <a:p>
            <a:pPr>
              <a:buNone/>
            </a:pPr>
            <a:r>
              <a:rPr lang="en-US" sz="2000" dirty="0" smtClean="0"/>
              <a:t>	- DR  c/o 1501 GO Bond Proceeds	        2,655,000.00</a:t>
            </a:r>
          </a:p>
          <a:p>
            <a:pPr>
              <a:buNone/>
            </a:pPr>
            <a:r>
              <a:rPr lang="en-US" sz="2000" dirty="0" smtClean="0"/>
              <a:t>	- CR  1714 Bonds Payable - NC	   		     		2,655,000.00</a:t>
            </a:r>
          </a:p>
          <a:p>
            <a:pPr>
              <a:buNone/>
            </a:pPr>
            <a:endParaRPr lang="en-US" sz="2000" dirty="0" smtClean="0"/>
          </a:p>
          <a:p>
            <a:r>
              <a:rPr lang="en-US" sz="2000" b="1" dirty="0" smtClean="0"/>
              <a:t>7.  T-code 504 </a:t>
            </a:r>
            <a:r>
              <a:rPr lang="en-US" sz="2000" dirty="0" smtClean="0"/>
              <a:t>Record Premium on Bonds Sold</a:t>
            </a:r>
          </a:p>
          <a:p>
            <a:pPr>
              <a:buNone/>
            </a:pPr>
            <a:r>
              <a:rPr lang="en-US" sz="2000" dirty="0" smtClean="0"/>
              <a:t>	- DR  c/o 1510 OIP – Bonds		         	  308,567.75</a:t>
            </a:r>
          </a:p>
          <a:p>
            <a:pPr>
              <a:buNone/>
            </a:pPr>
            <a:r>
              <a:rPr lang="en-US" sz="2000" dirty="0" smtClean="0"/>
              <a:t>	- CR  1713 Premium on Bonds	    	 	      		   308,567.75</a:t>
            </a:r>
          </a:p>
          <a:p>
            <a:pPr>
              <a:buNone/>
            </a:pPr>
            <a:endParaRPr lang="en-US" sz="2000" dirty="0" smtClean="0"/>
          </a:p>
          <a:p>
            <a:r>
              <a:rPr lang="en-US" sz="2000" dirty="0" smtClean="0"/>
              <a:t>Government-wide Reporting Fund </a:t>
            </a:r>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15200" cy="743712"/>
          </a:xfrm>
        </p:spPr>
        <p:txBody>
          <a:bodyPr>
            <a:noAutofit/>
          </a:bodyPr>
          <a:lstStyle/>
          <a:p>
            <a:pPr algn="ctr"/>
            <a:r>
              <a:rPr lang="en-US" sz="4400" dirty="0" smtClean="0"/>
              <a:t>Answer: Debt Payment </a:t>
            </a:r>
            <a:endParaRPr lang="en-US" sz="4400" dirty="0"/>
          </a:p>
        </p:txBody>
      </p:sp>
      <p:sp>
        <p:nvSpPr>
          <p:cNvPr id="3" name="Content Placeholder 2"/>
          <p:cNvSpPr>
            <a:spLocks noGrp="1"/>
          </p:cNvSpPr>
          <p:nvPr>
            <p:ph idx="1"/>
          </p:nvPr>
        </p:nvSpPr>
        <p:spPr>
          <a:xfrm>
            <a:off x="1096207" y="2133600"/>
            <a:ext cx="7438194" cy="3777622"/>
          </a:xfrm>
        </p:spPr>
        <p:txBody>
          <a:bodyPr>
            <a:noAutofit/>
          </a:bodyPr>
          <a:lstStyle/>
          <a:p>
            <a:r>
              <a:rPr lang="en-US" sz="2000" b="1" dirty="0" smtClean="0"/>
              <a:t>8.  T-code 760 </a:t>
            </a:r>
            <a:r>
              <a:rPr lang="en-US" sz="2000" dirty="0" smtClean="0"/>
              <a:t>To remit principal payment to DAS</a:t>
            </a:r>
          </a:p>
          <a:p>
            <a:pPr>
              <a:buNone/>
            </a:pPr>
            <a:r>
              <a:rPr lang="en-US" sz="2000" dirty="0" smtClean="0"/>
              <a:t>	- DR  c/o 7100 Principal on Bonds		 455,000.00</a:t>
            </a:r>
          </a:p>
          <a:p>
            <a:pPr>
              <a:buNone/>
            </a:pPr>
            <a:r>
              <a:rPr lang="en-US" sz="2000" dirty="0" smtClean="0"/>
              <a:t>	- CR  0070 Cash with Treasury	       				  455,000.00</a:t>
            </a:r>
          </a:p>
          <a:p>
            <a:pPr>
              <a:buNone/>
            </a:pPr>
            <a:endParaRPr lang="en-US" sz="2000" dirty="0" smtClean="0"/>
          </a:p>
          <a:p>
            <a:r>
              <a:rPr lang="en-US" sz="2000" b="1" dirty="0" smtClean="0"/>
              <a:t>9.  T-code 761 </a:t>
            </a:r>
            <a:r>
              <a:rPr lang="en-US" sz="2000" dirty="0" smtClean="0"/>
              <a:t>To collect principal on invoice</a:t>
            </a:r>
          </a:p>
          <a:p>
            <a:pPr>
              <a:buNone/>
            </a:pPr>
            <a:r>
              <a:rPr lang="en-US" sz="2000" dirty="0" smtClean="0"/>
              <a:t>	- DR  0070 Cash with Treasury	       	 	 455,000.00</a:t>
            </a:r>
          </a:p>
          <a:p>
            <a:pPr>
              <a:buNone/>
            </a:pPr>
            <a:r>
              <a:rPr lang="en-US" sz="2000" dirty="0" smtClean="0"/>
              <a:t>	- CR  0501 A/R – Billed		       	 				 455,000.00</a:t>
            </a:r>
          </a:p>
          <a:p>
            <a:pPr>
              <a:buNone/>
            </a:pPr>
            <a:endParaRPr lang="en-US" sz="2000" dirty="0" smtClean="0"/>
          </a:p>
          <a:p>
            <a:r>
              <a:rPr lang="en-US" sz="2000" dirty="0" smtClean="0"/>
              <a:t>Governmental Fund </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838200"/>
          </a:xfrm>
        </p:spPr>
        <p:txBody>
          <a:bodyPr>
            <a:normAutofit/>
          </a:bodyPr>
          <a:lstStyle/>
          <a:p>
            <a:pPr algn="ctr"/>
            <a:r>
              <a:rPr lang="en-US" sz="4400" dirty="0" smtClean="0"/>
              <a:t>Answer: Debt Payment </a:t>
            </a:r>
            <a:endParaRPr lang="en-US" sz="4400" dirty="0"/>
          </a:p>
        </p:txBody>
      </p:sp>
      <p:sp>
        <p:nvSpPr>
          <p:cNvPr id="3" name="Content Placeholder 2"/>
          <p:cNvSpPr>
            <a:spLocks noGrp="1"/>
          </p:cNvSpPr>
          <p:nvPr>
            <p:ph idx="1"/>
          </p:nvPr>
        </p:nvSpPr>
        <p:spPr>
          <a:xfrm>
            <a:off x="1096207" y="2133600"/>
            <a:ext cx="7438194" cy="3777622"/>
          </a:xfrm>
        </p:spPr>
        <p:txBody>
          <a:bodyPr>
            <a:noAutofit/>
          </a:bodyPr>
          <a:lstStyle/>
          <a:p>
            <a:r>
              <a:rPr lang="en-US" sz="2000" b="1" dirty="0" smtClean="0"/>
              <a:t>10.  T-code 760 </a:t>
            </a:r>
            <a:r>
              <a:rPr lang="en-US" sz="2000" dirty="0" smtClean="0"/>
              <a:t>To remit interest on bonds to DAS</a:t>
            </a:r>
          </a:p>
          <a:p>
            <a:pPr>
              <a:buNone/>
            </a:pPr>
            <a:r>
              <a:rPr lang="en-US" sz="2000" dirty="0" smtClean="0"/>
              <a:t>	- DR  c/o 7250 Interest on Bonds          	66,375.00</a:t>
            </a:r>
          </a:p>
          <a:p>
            <a:pPr>
              <a:buNone/>
            </a:pPr>
            <a:r>
              <a:rPr lang="en-US" sz="2000" dirty="0" smtClean="0"/>
              <a:t>	- CR  0070 Cash with Treasury	         			 66,375.00</a:t>
            </a:r>
          </a:p>
          <a:p>
            <a:pPr>
              <a:buNone/>
            </a:pPr>
            <a:endParaRPr lang="en-US" sz="2000" dirty="0" smtClean="0"/>
          </a:p>
          <a:p>
            <a:r>
              <a:rPr lang="en-US" sz="2000" b="1" dirty="0" smtClean="0"/>
              <a:t>11.  T-code 761 </a:t>
            </a:r>
            <a:r>
              <a:rPr lang="en-US" sz="2000" dirty="0" smtClean="0"/>
              <a:t>Collect interest on invoice</a:t>
            </a:r>
          </a:p>
          <a:p>
            <a:pPr>
              <a:buNone/>
            </a:pPr>
            <a:r>
              <a:rPr lang="en-US" sz="2000" dirty="0" smtClean="0"/>
              <a:t>	- DR  0070 Cash with Treasury	         </a:t>
            </a:r>
            <a:r>
              <a:rPr lang="en-US" sz="2000" dirty="0"/>
              <a:t> </a:t>
            </a:r>
            <a:r>
              <a:rPr lang="en-US" sz="2000" dirty="0" smtClean="0"/>
              <a:t>	66,375.00</a:t>
            </a:r>
          </a:p>
          <a:p>
            <a:pPr>
              <a:buNone/>
            </a:pPr>
            <a:r>
              <a:rPr lang="en-US" sz="2000" dirty="0" smtClean="0"/>
              <a:t>	- CR  0501 A/R Billed			              			 66,375.00</a:t>
            </a:r>
          </a:p>
          <a:p>
            <a:pPr>
              <a:buNone/>
            </a:pPr>
            <a:endParaRPr lang="en-US" sz="2000" dirty="0" smtClean="0"/>
          </a:p>
          <a:p>
            <a:r>
              <a:rPr lang="en-US" sz="2000" dirty="0" smtClean="0"/>
              <a:t>Governmental Fund </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2463"/>
            <a:ext cx="6817799" cy="935337"/>
          </a:xfrm>
        </p:spPr>
        <p:txBody>
          <a:bodyPr>
            <a:normAutofit/>
          </a:bodyPr>
          <a:lstStyle/>
          <a:p>
            <a:pPr algn="ctr"/>
            <a:r>
              <a:rPr lang="en-US" sz="4400" dirty="0" smtClean="0"/>
              <a:t>Answer: Reduce Liability </a:t>
            </a:r>
            <a:endParaRPr lang="en-US" sz="4400" dirty="0"/>
          </a:p>
        </p:txBody>
      </p:sp>
      <p:sp>
        <p:nvSpPr>
          <p:cNvPr id="3" name="Content Placeholder 2"/>
          <p:cNvSpPr>
            <a:spLocks noGrp="1"/>
          </p:cNvSpPr>
          <p:nvPr>
            <p:ph idx="1"/>
          </p:nvPr>
        </p:nvSpPr>
        <p:spPr>
          <a:xfrm>
            <a:off x="914400" y="2362200"/>
            <a:ext cx="7772400" cy="4038600"/>
          </a:xfrm>
        </p:spPr>
        <p:txBody>
          <a:bodyPr>
            <a:normAutofit/>
          </a:bodyPr>
          <a:lstStyle/>
          <a:p>
            <a:r>
              <a:rPr lang="en-US" sz="2000" b="1" dirty="0" smtClean="0"/>
              <a:t>12.  T-code 528 </a:t>
            </a:r>
            <a:r>
              <a:rPr lang="en-US" sz="2000" dirty="0" smtClean="0"/>
              <a:t>To reduce bond payable for principal payment</a:t>
            </a:r>
          </a:p>
          <a:p>
            <a:endParaRPr lang="en-US" sz="2000" dirty="0" smtClean="0"/>
          </a:p>
          <a:p>
            <a:pPr>
              <a:buNone/>
            </a:pPr>
            <a:r>
              <a:rPr lang="en-US" sz="2000" dirty="0" smtClean="0"/>
              <a:t>	- DR  1714 Bonds Payable NC	          	 455,000.00</a:t>
            </a:r>
          </a:p>
          <a:p>
            <a:pPr>
              <a:buNone/>
            </a:pPr>
            <a:r>
              <a:rPr lang="en-US" sz="2000" dirty="0" smtClean="0"/>
              <a:t>	- CR  c/o 7100 Principal on Bonds	          			 455,000.00</a:t>
            </a:r>
          </a:p>
          <a:p>
            <a:pPr>
              <a:buNone/>
            </a:pPr>
            <a:endParaRPr lang="en-US" sz="2000" dirty="0" smtClean="0"/>
          </a:p>
          <a:p>
            <a:r>
              <a:rPr lang="en-US" sz="2000" dirty="0" smtClean="0"/>
              <a:t>Government-wide Reporting Fund</a:t>
            </a:r>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24" y="1981200"/>
            <a:ext cx="6894576" cy="2819400"/>
          </a:xfrm>
        </p:spPr>
        <p:txBody>
          <a:bodyPr/>
          <a:lstStyle/>
          <a:p>
            <a:pPr algn="ctr"/>
            <a:r>
              <a:rPr lang="en-US" sz="8000" dirty="0" smtClean="0"/>
              <a:t>Refunding a Debt Issue</a:t>
            </a:r>
            <a:endParaRPr lang="en-US" sz="8000" dirty="0"/>
          </a:p>
        </p:txBody>
      </p:sp>
      <p:sp>
        <p:nvSpPr>
          <p:cNvPr id="4" name="Slide Number Placeholder 3"/>
          <p:cNvSpPr>
            <a:spLocks noGrp="1"/>
          </p:cNvSpPr>
          <p:nvPr>
            <p:ph type="sldNum" sz="quarter" idx="12"/>
          </p:nvPr>
        </p:nvSpPr>
        <p:spPr/>
        <p:txBody>
          <a:bodyPr/>
          <a:lstStyle/>
          <a:p>
            <a:fld id="{781FC40D-0284-4672-B97E-BD7E934CCFDD}"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1933"/>
            <a:ext cx="7086600" cy="1456824"/>
          </a:xfrm>
        </p:spPr>
        <p:txBody>
          <a:bodyPr>
            <a:noAutofit/>
          </a:bodyPr>
          <a:lstStyle/>
          <a:p>
            <a:pPr algn="ctr"/>
            <a:r>
              <a:rPr lang="en-US" sz="4400" dirty="0" smtClean="0"/>
              <a:t>Types of Long-term Debt (cont.)</a:t>
            </a:r>
            <a:endParaRPr lang="en-US" sz="4400" dirty="0"/>
          </a:p>
        </p:txBody>
      </p:sp>
      <p:sp>
        <p:nvSpPr>
          <p:cNvPr id="3" name="Content Placeholder 2"/>
          <p:cNvSpPr>
            <a:spLocks noGrp="1"/>
          </p:cNvSpPr>
          <p:nvPr>
            <p:ph idx="1"/>
          </p:nvPr>
        </p:nvSpPr>
        <p:spPr>
          <a:xfrm>
            <a:off x="1371600" y="2041157"/>
            <a:ext cx="7162800" cy="4359643"/>
          </a:xfrm>
        </p:spPr>
        <p:txBody>
          <a:bodyPr>
            <a:normAutofit fontScale="92500"/>
          </a:bodyPr>
          <a:lstStyle/>
          <a:p>
            <a:pPr>
              <a:buFont typeface="Wingdings" panose="05000000000000000000" pitchFamily="2" charset="2"/>
              <a:buChar char="§"/>
            </a:pPr>
            <a:r>
              <a:rPr lang="en-US" sz="2400" dirty="0"/>
              <a:t>GO Bond examples:</a:t>
            </a:r>
          </a:p>
          <a:p>
            <a:pPr lvl="1">
              <a:buFont typeface="Wingdings" panose="05000000000000000000" pitchFamily="2" charset="2"/>
              <a:buChar char="§"/>
            </a:pPr>
            <a:r>
              <a:rPr lang="en-US" sz="2400" dirty="0"/>
              <a:t>Pension bond liability.</a:t>
            </a:r>
          </a:p>
          <a:p>
            <a:pPr lvl="1">
              <a:buFont typeface="Wingdings" panose="05000000000000000000" pitchFamily="2" charset="2"/>
              <a:buChar char="§"/>
            </a:pPr>
            <a:r>
              <a:rPr lang="en-US" sz="2400" dirty="0"/>
              <a:t>Higher education facilities.</a:t>
            </a:r>
          </a:p>
          <a:p>
            <a:pPr lvl="1">
              <a:buFont typeface="Wingdings" panose="05000000000000000000" pitchFamily="2" charset="2"/>
              <a:buChar char="§"/>
            </a:pPr>
            <a:r>
              <a:rPr lang="en-US" sz="2400" dirty="0"/>
              <a:t>Correctional facilities for adult and youth offenders.</a:t>
            </a:r>
          </a:p>
          <a:p>
            <a:pPr lvl="1">
              <a:buFont typeface="Wingdings" panose="05000000000000000000" pitchFamily="2" charset="2"/>
              <a:buChar char="§"/>
            </a:pPr>
            <a:r>
              <a:rPr lang="en-US" sz="2400" dirty="0"/>
              <a:t>State hospital replacement.</a:t>
            </a:r>
          </a:p>
          <a:p>
            <a:pPr lvl="1">
              <a:buFont typeface="Wingdings" panose="05000000000000000000" pitchFamily="2" charset="2"/>
              <a:buChar char="§"/>
            </a:pPr>
            <a:r>
              <a:rPr lang="en-US" sz="2400" dirty="0"/>
              <a:t>Statewide building projects.</a:t>
            </a:r>
          </a:p>
          <a:p>
            <a:pPr lvl="1">
              <a:buFont typeface="Wingdings" panose="05000000000000000000" pitchFamily="2" charset="2"/>
              <a:buChar char="§"/>
            </a:pPr>
            <a:r>
              <a:rPr lang="en-US" sz="2400" dirty="0"/>
              <a:t>Seismic rehab of public schools and emergency buildings.</a:t>
            </a:r>
          </a:p>
          <a:p>
            <a:pPr lvl="1">
              <a:buFont typeface="Wingdings" panose="05000000000000000000" pitchFamily="2" charset="2"/>
              <a:buChar char="§"/>
            </a:pPr>
            <a:r>
              <a:rPr lang="en-US" sz="2400" dirty="0"/>
              <a:t>Loan programs at Veterans’ Affairs, Housing, Energy, and DEQ.</a:t>
            </a:r>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a:t>
            </a:fld>
            <a:endParaRPr lang="en-US" dirty="0"/>
          </a:p>
        </p:txBody>
      </p:sp>
    </p:spTree>
    <p:extLst>
      <p:ext uri="{BB962C8B-B14F-4D97-AF65-F5344CB8AC3E}">
        <p14:creationId xmlns:p14="http://schemas.microsoft.com/office/powerpoint/2010/main" val="24361133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42594"/>
            <a:ext cx="6934200" cy="729006"/>
          </a:xfrm>
        </p:spPr>
        <p:txBody>
          <a:bodyPr>
            <a:noAutofit/>
          </a:bodyPr>
          <a:lstStyle/>
          <a:p>
            <a:pPr algn="ctr"/>
            <a:r>
              <a:rPr lang="en-US" sz="4400" dirty="0" smtClean="0"/>
              <a:t>Types of Refunding</a:t>
            </a:r>
            <a:endParaRPr lang="en-US" sz="4400" dirty="0"/>
          </a:p>
        </p:txBody>
      </p:sp>
      <p:sp>
        <p:nvSpPr>
          <p:cNvPr id="3" name="Content Placeholder 2"/>
          <p:cNvSpPr>
            <a:spLocks noGrp="1"/>
          </p:cNvSpPr>
          <p:nvPr>
            <p:ph idx="1"/>
          </p:nvPr>
        </p:nvSpPr>
        <p:spPr>
          <a:xfrm>
            <a:off x="457200" y="1524000"/>
            <a:ext cx="8229600" cy="5181600"/>
          </a:xfrm>
        </p:spPr>
        <p:txBody>
          <a:bodyPr>
            <a:normAutofit fontScale="25000" lnSpcReduction="20000"/>
          </a:bodyPr>
          <a:lstStyle/>
          <a:p>
            <a:r>
              <a:rPr lang="en-US" sz="8000" u="sng" dirty="0"/>
              <a:t>Debt refunding</a:t>
            </a:r>
            <a:r>
              <a:rPr lang="en-US" sz="8000" dirty="0"/>
              <a:t>:  The State issues debt and uses the proceeds to repay previously issued debt</a:t>
            </a:r>
            <a:r>
              <a:rPr lang="en-US" sz="8000" dirty="0" smtClean="0"/>
              <a:t>.</a:t>
            </a:r>
          </a:p>
          <a:p>
            <a:r>
              <a:rPr lang="en-US" sz="8000" u="sng" dirty="0" smtClean="0"/>
              <a:t>Current </a:t>
            </a:r>
            <a:r>
              <a:rPr lang="en-US" sz="8000" u="sng" dirty="0"/>
              <a:t>refunding</a:t>
            </a:r>
            <a:r>
              <a:rPr lang="en-US" sz="8000" dirty="0"/>
              <a:t>: New debt  used to redeem the existing debt within 90 days of </a:t>
            </a:r>
            <a:r>
              <a:rPr lang="en-US" sz="8000" dirty="0" smtClean="0"/>
              <a:t>issuance.</a:t>
            </a:r>
          </a:p>
          <a:p>
            <a:r>
              <a:rPr lang="en-US" sz="8000" u="sng" dirty="0" smtClean="0"/>
              <a:t>Advanced </a:t>
            </a:r>
            <a:r>
              <a:rPr lang="en-US" sz="8000" u="sng" dirty="0"/>
              <a:t>refunding</a:t>
            </a:r>
            <a:r>
              <a:rPr lang="en-US" sz="8000" dirty="0"/>
              <a:t>: Proceeds held by escrow for future </a:t>
            </a:r>
            <a:r>
              <a:rPr lang="en-US" sz="8000" dirty="0" smtClean="0"/>
              <a:t>payments.</a:t>
            </a:r>
          </a:p>
          <a:p>
            <a:endParaRPr lang="en-US" sz="8000" dirty="0" smtClean="0"/>
          </a:p>
          <a:p>
            <a:r>
              <a:rPr lang="en-US" sz="8000" u="sng" dirty="0" smtClean="0"/>
              <a:t>In-substance </a:t>
            </a:r>
            <a:r>
              <a:rPr lang="en-US" sz="8000" u="sng" dirty="0"/>
              <a:t>defeasance</a:t>
            </a:r>
            <a:r>
              <a:rPr lang="en-US" sz="8000" dirty="0"/>
              <a:t>: Debt is considered </a:t>
            </a:r>
            <a:r>
              <a:rPr lang="en-US" sz="8000" dirty="0" err="1"/>
              <a:t>defeased</a:t>
            </a:r>
            <a:r>
              <a:rPr lang="en-US" sz="8000" dirty="0"/>
              <a:t> “in-substance” if all of the following conditions apply:</a:t>
            </a:r>
          </a:p>
          <a:p>
            <a:pPr lvl="3"/>
            <a:r>
              <a:rPr lang="en-US" sz="8000" dirty="0" smtClean="0"/>
              <a:t>The </a:t>
            </a:r>
            <a:r>
              <a:rPr lang="en-US" sz="8000" dirty="0"/>
              <a:t>placement of the resources in escrow is irrevocable.</a:t>
            </a:r>
          </a:p>
          <a:p>
            <a:pPr lvl="3"/>
            <a:r>
              <a:rPr lang="en-US" sz="8000" dirty="0"/>
              <a:t>Escrow resources can be used only for the scheduled debt service payments on the old debt.</a:t>
            </a:r>
          </a:p>
          <a:p>
            <a:pPr lvl="3"/>
            <a:r>
              <a:rPr lang="en-US" sz="8000" dirty="0"/>
              <a:t>The possibility of the State having to make future payments on that debt is remote.</a:t>
            </a:r>
          </a:p>
          <a:p>
            <a:pPr lvl="3"/>
            <a:r>
              <a:rPr lang="en-US" sz="8000" dirty="0"/>
              <a:t>All escrow resources are monetary and essentially risk-free.</a:t>
            </a:r>
          </a:p>
          <a:p>
            <a:pPr lvl="3"/>
            <a:r>
              <a:rPr lang="en-US" sz="8000" dirty="0"/>
              <a:t>Cash flows approximately coincide as to timing and amount with scheduled debt service payments.</a:t>
            </a:r>
          </a:p>
          <a:p>
            <a:endParaRPr lang="en-US" dirty="0" smtClean="0"/>
          </a:p>
          <a:p>
            <a:pPr>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67599" cy="899890"/>
          </a:xfrm>
        </p:spPr>
        <p:txBody>
          <a:bodyPr>
            <a:noAutofit/>
          </a:bodyPr>
          <a:lstStyle/>
          <a:p>
            <a:pPr algn="ctr"/>
            <a:r>
              <a:rPr lang="en-US" sz="4400" dirty="0" smtClean="0"/>
              <a:t>COPs Refunded with Q Bonds</a:t>
            </a:r>
            <a:endParaRPr lang="en-US" sz="4400" dirty="0"/>
          </a:p>
        </p:txBody>
      </p:sp>
      <p:sp>
        <p:nvSpPr>
          <p:cNvPr id="3" name="Content Placeholder 2"/>
          <p:cNvSpPr>
            <a:spLocks noGrp="1"/>
          </p:cNvSpPr>
          <p:nvPr>
            <p:ph idx="1"/>
          </p:nvPr>
        </p:nvSpPr>
        <p:spPr>
          <a:xfrm>
            <a:off x="731520" y="2014194"/>
            <a:ext cx="7680960" cy="3931920"/>
          </a:xfrm>
        </p:spPr>
        <p:txBody>
          <a:bodyPr>
            <a:normAutofit/>
          </a:bodyPr>
          <a:lstStyle/>
          <a:p>
            <a:r>
              <a:rPr lang="en-US" sz="2100" dirty="0" smtClean="0"/>
              <a:t>What GAAP fund accounts for the refunding debt? </a:t>
            </a:r>
          </a:p>
          <a:p>
            <a:pPr lvl="1"/>
            <a:r>
              <a:rPr lang="en-US" sz="2100" dirty="0" smtClean="0"/>
              <a:t>GAAP Fund 2003 – General Obligation Bond</a:t>
            </a:r>
          </a:p>
          <a:p>
            <a:pPr lvl="1"/>
            <a:r>
              <a:rPr lang="en-US" sz="2100" dirty="0" smtClean="0"/>
              <a:t>Report the debt itself in the Government-wide Reporting Fund</a:t>
            </a:r>
          </a:p>
          <a:p>
            <a:pPr lvl="1"/>
            <a:endParaRPr lang="en-US" sz="2100" dirty="0"/>
          </a:p>
          <a:p>
            <a:r>
              <a:rPr lang="en-US" sz="2100" dirty="0"/>
              <a:t>What GAAP fund accounts for the payoff of old debt? </a:t>
            </a:r>
          </a:p>
          <a:p>
            <a:pPr marL="274320" lvl="1" indent="0">
              <a:buNone/>
            </a:pPr>
            <a:r>
              <a:rPr lang="en-US" sz="2100" dirty="0" smtClean="0"/>
              <a:t>GAAP Fund 2002 – Certificate of Participation Bond</a:t>
            </a:r>
            <a:endParaRPr lang="en-US" sz="2100" dirty="0"/>
          </a:p>
          <a:p>
            <a:pPr marL="274320" lvl="1" indent="0">
              <a:buNone/>
            </a:pPr>
            <a:endParaRPr lang="en-US" sz="2100" dirty="0"/>
          </a:p>
          <a:p>
            <a:pPr lvl="1"/>
            <a:endParaRPr lang="en-US" sz="1800" dirty="0" smtClean="0"/>
          </a:p>
          <a:p>
            <a:pPr lvl="1"/>
            <a:endParaRPr lang="en-US" sz="18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71</a:t>
            </a:fld>
            <a:endParaRPr lang="en-US" dirty="0"/>
          </a:p>
        </p:txBody>
      </p:sp>
    </p:spTree>
    <p:extLst>
      <p:ext uri="{BB962C8B-B14F-4D97-AF65-F5344CB8AC3E}">
        <p14:creationId xmlns:p14="http://schemas.microsoft.com/office/powerpoint/2010/main" val="12188438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391399" cy="1280890"/>
          </a:xfrm>
        </p:spPr>
        <p:txBody>
          <a:bodyPr>
            <a:noAutofit/>
          </a:bodyPr>
          <a:lstStyle/>
          <a:p>
            <a:pPr algn="ctr"/>
            <a:r>
              <a:rPr lang="en-US" sz="4400" dirty="0" smtClean="0"/>
              <a:t>COPs Refunded with Q Bonds (continued)</a:t>
            </a:r>
            <a:endParaRPr lang="en-US" sz="4400" dirty="0"/>
          </a:p>
        </p:txBody>
      </p:sp>
      <p:sp>
        <p:nvSpPr>
          <p:cNvPr id="3" name="Content Placeholder 2"/>
          <p:cNvSpPr>
            <a:spLocks noGrp="1"/>
          </p:cNvSpPr>
          <p:nvPr>
            <p:ph idx="1"/>
          </p:nvPr>
        </p:nvSpPr>
        <p:spPr>
          <a:xfrm>
            <a:off x="731520" y="1828800"/>
            <a:ext cx="7680960" cy="3931920"/>
          </a:xfrm>
        </p:spPr>
        <p:txBody>
          <a:bodyPr>
            <a:normAutofit lnSpcReduction="10000"/>
          </a:bodyPr>
          <a:lstStyle/>
          <a:p>
            <a:pPr marL="274320" lvl="1" indent="0">
              <a:buNone/>
            </a:pPr>
            <a:endParaRPr lang="en-US" sz="2100" dirty="0"/>
          </a:p>
          <a:p>
            <a:r>
              <a:rPr lang="en-US" sz="2100" dirty="0" smtClean="0"/>
              <a:t>Which GAAP funds report the deferred gain or loss on refunding?</a:t>
            </a:r>
          </a:p>
          <a:p>
            <a:pPr lvl="1"/>
            <a:r>
              <a:rPr lang="en-US" sz="2100" dirty="0" smtClean="0"/>
              <a:t>Government-wide Reporting Fund or Proprietary fund</a:t>
            </a:r>
          </a:p>
          <a:p>
            <a:pPr lvl="1"/>
            <a:r>
              <a:rPr lang="en-US" sz="2100" dirty="0" smtClean="0"/>
              <a:t>Deferred gain is recorded as Deferred Inflows – Gain on Debt Refunding</a:t>
            </a:r>
          </a:p>
          <a:p>
            <a:pPr lvl="1"/>
            <a:r>
              <a:rPr lang="en-US" sz="2100" dirty="0" smtClean="0"/>
              <a:t>Deferred loss is recorded as Deferred Outflows – Loss on Debt Refunding</a:t>
            </a:r>
          </a:p>
          <a:p>
            <a:pPr lvl="1"/>
            <a:r>
              <a:rPr lang="en-US" sz="2100" dirty="0"/>
              <a:t>Do not net deferred gain and loss</a:t>
            </a:r>
            <a:r>
              <a:rPr lang="en-US" sz="2100" dirty="0" smtClean="0"/>
              <a:t>.</a:t>
            </a:r>
          </a:p>
          <a:p>
            <a:pPr lvl="1"/>
            <a:r>
              <a:rPr lang="en-US" sz="2100" dirty="0" smtClean="0"/>
              <a:t>Deferred gain or loss is amortized over the remaining life of old debt or refunding debt whichever is shorter</a:t>
            </a:r>
            <a:endParaRPr lang="en-US" sz="2100" dirty="0"/>
          </a:p>
          <a:p>
            <a:pPr lvl="1"/>
            <a:endParaRPr lang="en-US" sz="1800" dirty="0" smtClean="0"/>
          </a:p>
          <a:p>
            <a:pPr lvl="1"/>
            <a:endParaRPr lang="en-US" sz="18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72</a:t>
            </a:fld>
            <a:endParaRPr lang="en-US" dirty="0"/>
          </a:p>
        </p:txBody>
      </p:sp>
    </p:spTree>
    <p:extLst>
      <p:ext uri="{BB962C8B-B14F-4D97-AF65-F5344CB8AC3E}">
        <p14:creationId xmlns:p14="http://schemas.microsoft.com/office/powerpoint/2010/main" val="8184451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823690"/>
          </a:xfrm>
        </p:spPr>
        <p:txBody>
          <a:bodyPr>
            <a:normAutofit/>
          </a:bodyPr>
          <a:lstStyle/>
          <a:p>
            <a:pPr algn="ctr"/>
            <a:r>
              <a:rPr lang="en-US" sz="4400" dirty="0" smtClean="0"/>
              <a:t>What Goes Where?</a:t>
            </a:r>
            <a:endParaRPr lang="en-US" sz="4400" dirty="0"/>
          </a:p>
        </p:txBody>
      </p:sp>
      <p:sp>
        <p:nvSpPr>
          <p:cNvPr id="3" name="Content Placeholder 2"/>
          <p:cNvSpPr>
            <a:spLocks noGrp="1"/>
          </p:cNvSpPr>
          <p:nvPr>
            <p:ph idx="1"/>
          </p:nvPr>
        </p:nvSpPr>
        <p:spPr>
          <a:xfrm>
            <a:off x="457200" y="2438400"/>
            <a:ext cx="8229600" cy="3886200"/>
          </a:xfrm>
        </p:spPr>
        <p:txBody>
          <a:bodyPr>
            <a:normAutofit/>
          </a:bodyPr>
          <a:lstStyle/>
          <a:p>
            <a:pPr>
              <a:buNone/>
            </a:pPr>
            <a:r>
              <a:rPr lang="en-US" sz="2000" dirty="0" smtClean="0"/>
              <a:t>Debt service fund ~ Cash transactions</a:t>
            </a:r>
          </a:p>
          <a:p>
            <a:pPr>
              <a:buNone/>
            </a:pPr>
            <a:endParaRPr lang="en-US" sz="2000" dirty="0" smtClean="0"/>
          </a:p>
          <a:p>
            <a:pPr lvl="1">
              <a:buFont typeface="Wingdings" pitchFamily="2" charset="2"/>
              <a:buChar char="Ø"/>
            </a:pPr>
            <a:r>
              <a:rPr lang="en-US" sz="2000" dirty="0" smtClean="0"/>
              <a:t>	Face value of refunding debt issuance</a:t>
            </a:r>
          </a:p>
          <a:p>
            <a:pPr lvl="1">
              <a:buFont typeface="Wingdings" pitchFamily="2" charset="2"/>
              <a:buChar char="Ø"/>
            </a:pPr>
            <a:r>
              <a:rPr lang="en-US" sz="2000" dirty="0" smtClean="0"/>
              <a:t>	Premium or discount on issuance</a:t>
            </a:r>
          </a:p>
          <a:p>
            <a:pPr lvl="1">
              <a:buFont typeface="Wingdings" pitchFamily="2" charset="2"/>
              <a:buChar char="Ø"/>
            </a:pPr>
            <a:r>
              <a:rPr lang="en-US" sz="2000" dirty="0" smtClean="0"/>
              <a:t>	Underwriter’s discount</a:t>
            </a:r>
          </a:p>
          <a:p>
            <a:pPr lvl="1">
              <a:buFont typeface="Wingdings" pitchFamily="2" charset="2"/>
              <a:buChar char="Ø"/>
            </a:pPr>
            <a:r>
              <a:rPr lang="en-US" sz="2000" dirty="0" smtClean="0"/>
              <a:t>	Bond issuance costs</a:t>
            </a:r>
          </a:p>
          <a:p>
            <a:pPr lvl="1">
              <a:buFont typeface="Wingdings" pitchFamily="2" charset="2"/>
              <a:buChar char="Ø"/>
            </a:pPr>
            <a:r>
              <a:rPr lang="en-US" sz="2000" dirty="0" smtClean="0"/>
              <a:t>   Remittance to Escrow for refunded debt        </a:t>
            </a:r>
          </a:p>
        </p:txBody>
      </p:sp>
      <p:sp>
        <p:nvSpPr>
          <p:cNvPr id="4" name="Slide Number Placeholder 3"/>
          <p:cNvSpPr>
            <a:spLocks noGrp="1"/>
          </p:cNvSpPr>
          <p:nvPr>
            <p:ph type="sldNum" sz="quarter" idx="12"/>
          </p:nvPr>
        </p:nvSpPr>
        <p:spPr/>
        <p:txBody>
          <a:bodyPr/>
          <a:lstStyle/>
          <a:p>
            <a:fld id="{E6FFA990-F033-4C02-995F-31711A97E8DE}"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533400"/>
            <a:ext cx="7162800" cy="899890"/>
          </a:xfrm>
        </p:spPr>
        <p:txBody>
          <a:bodyPr>
            <a:normAutofit/>
          </a:bodyPr>
          <a:lstStyle/>
          <a:p>
            <a:pPr algn="ctr"/>
            <a:r>
              <a:rPr lang="en-US" sz="4400" dirty="0" smtClean="0"/>
              <a:t>What Goes Where?</a:t>
            </a:r>
            <a:endParaRPr lang="en-US" sz="4400" dirty="0"/>
          </a:p>
        </p:txBody>
      </p:sp>
      <p:sp>
        <p:nvSpPr>
          <p:cNvPr id="3" name="Content Placeholder 2"/>
          <p:cNvSpPr>
            <a:spLocks noGrp="1"/>
          </p:cNvSpPr>
          <p:nvPr>
            <p:ph idx="1"/>
          </p:nvPr>
        </p:nvSpPr>
        <p:spPr>
          <a:xfrm>
            <a:off x="457200" y="2209800"/>
            <a:ext cx="8229600" cy="4114800"/>
          </a:xfrm>
        </p:spPr>
        <p:txBody>
          <a:bodyPr/>
          <a:lstStyle/>
          <a:p>
            <a:pPr>
              <a:buNone/>
            </a:pPr>
            <a:r>
              <a:rPr lang="en-US" sz="2000" dirty="0" smtClean="0"/>
              <a:t>Government-wide reporting fund / Proprietary fund ~ Use full accrual method</a:t>
            </a:r>
          </a:p>
          <a:p>
            <a:pPr>
              <a:buNone/>
            </a:pPr>
            <a:endParaRPr lang="en-US" sz="2000" dirty="0" smtClean="0"/>
          </a:p>
          <a:p>
            <a:pPr lvl="1">
              <a:buFont typeface="Wingdings" pitchFamily="2" charset="2"/>
              <a:buChar char="Ø"/>
            </a:pPr>
            <a:r>
              <a:rPr lang="en-US" sz="2000" dirty="0" smtClean="0"/>
              <a:t>Establish refunding debt</a:t>
            </a:r>
          </a:p>
          <a:p>
            <a:pPr lvl="1">
              <a:buFont typeface="Wingdings" pitchFamily="2" charset="2"/>
              <a:buChar char="Ø"/>
            </a:pPr>
            <a:r>
              <a:rPr lang="en-US" sz="2000" dirty="0" smtClean="0"/>
              <a:t>Capitalize premium/discount</a:t>
            </a:r>
          </a:p>
          <a:p>
            <a:pPr lvl="1">
              <a:buFont typeface="Wingdings" pitchFamily="2" charset="2"/>
              <a:buChar char="Ø"/>
            </a:pPr>
            <a:r>
              <a:rPr lang="en-US" sz="2000" dirty="0" smtClean="0"/>
              <a:t>Remove old debt and contra accounts</a:t>
            </a:r>
          </a:p>
          <a:p>
            <a:pPr lvl="1">
              <a:buFont typeface="Wingdings" pitchFamily="2" charset="2"/>
              <a:buChar char="Ø"/>
            </a:pPr>
            <a:r>
              <a:rPr lang="en-US" sz="2000" dirty="0" smtClean="0"/>
              <a:t>Record deferred gain/loss on debt refunding</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86600" cy="899890"/>
          </a:xfrm>
        </p:spPr>
        <p:txBody>
          <a:bodyPr>
            <a:normAutofit/>
          </a:bodyPr>
          <a:lstStyle/>
          <a:p>
            <a:pPr algn="ctr"/>
            <a:r>
              <a:rPr lang="en-US" sz="4400" dirty="0" smtClean="0"/>
              <a:t>Example: Bond Refunding</a:t>
            </a:r>
            <a:endParaRPr lang="en-US" sz="4400" dirty="0"/>
          </a:p>
        </p:txBody>
      </p:sp>
      <p:sp>
        <p:nvSpPr>
          <p:cNvPr id="3" name="Content Placeholder 2"/>
          <p:cNvSpPr>
            <a:spLocks noGrp="1"/>
          </p:cNvSpPr>
          <p:nvPr>
            <p:ph idx="1"/>
          </p:nvPr>
        </p:nvSpPr>
        <p:spPr>
          <a:xfrm>
            <a:off x="803717" y="2133600"/>
            <a:ext cx="8229600" cy="4191000"/>
          </a:xfrm>
        </p:spPr>
        <p:txBody>
          <a:bodyPr>
            <a:normAutofit/>
          </a:bodyPr>
          <a:lstStyle/>
          <a:p>
            <a:r>
              <a:rPr lang="en-US" sz="2000" dirty="0" smtClean="0"/>
              <a:t>Old debt ~ Advance refunded 2009 Series A COP,</a:t>
            </a:r>
          </a:p>
          <a:p>
            <a:pPr>
              <a:buNone/>
            </a:pPr>
            <a:r>
              <a:rPr lang="en-US" sz="2000" dirty="0" smtClean="0"/>
              <a:t>	Junction City; Original face value was $4,745,000.00 </a:t>
            </a:r>
          </a:p>
          <a:p>
            <a:pPr>
              <a:buNone/>
            </a:pPr>
            <a:endParaRPr lang="en-US" sz="2000" dirty="0" smtClean="0"/>
          </a:p>
          <a:p>
            <a:r>
              <a:rPr lang="en-US" sz="2000" dirty="0" smtClean="0"/>
              <a:t>New debt ~ Refunds COP with 2016 Series F GO Bond (XI-Q)  for $347,000.00 </a:t>
            </a:r>
          </a:p>
          <a:p>
            <a:pPr>
              <a:buNone/>
            </a:pPr>
            <a:endParaRPr lang="en-US" sz="2000" dirty="0" smtClean="0"/>
          </a:p>
          <a:p>
            <a:r>
              <a:rPr lang="en-US" sz="2000" dirty="0" smtClean="0"/>
              <a:t>Amount to escrow agent  is $396,969.92</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471710"/>
            <a:ext cx="7162800" cy="976090"/>
          </a:xfrm>
        </p:spPr>
        <p:txBody>
          <a:bodyPr>
            <a:normAutofit/>
          </a:bodyPr>
          <a:lstStyle/>
          <a:p>
            <a:pPr algn="ctr"/>
            <a:r>
              <a:rPr lang="en-US" sz="4400" dirty="0" smtClean="0"/>
              <a:t>Checklist for Recording Debt</a:t>
            </a:r>
            <a:endParaRPr lang="en-US" sz="4400" dirty="0"/>
          </a:p>
        </p:txBody>
      </p:sp>
      <p:sp>
        <p:nvSpPr>
          <p:cNvPr id="3" name="Content Placeholder 2"/>
          <p:cNvSpPr>
            <a:spLocks noGrp="1"/>
          </p:cNvSpPr>
          <p:nvPr>
            <p:ph idx="1"/>
          </p:nvPr>
        </p:nvSpPr>
        <p:spPr>
          <a:xfrm>
            <a:off x="1371600" y="2133600"/>
            <a:ext cx="7315199" cy="4343400"/>
          </a:xfrm>
        </p:spPr>
        <p:txBody>
          <a:bodyPr>
            <a:normAutofit/>
          </a:bodyPr>
          <a:lstStyle/>
          <a:p>
            <a:pPr>
              <a:buFont typeface="Wingdings" pitchFamily="2" charset="2"/>
              <a:buChar char="ü"/>
            </a:pPr>
            <a:r>
              <a:rPr lang="en-US" sz="2000" dirty="0" smtClean="0"/>
              <a:t>Review documents from DAS</a:t>
            </a:r>
          </a:p>
          <a:p>
            <a:pPr marL="880110" lvl="1" indent="-514350">
              <a:buFont typeface="Wingdings" pitchFamily="2" charset="2"/>
              <a:buChar char="Ø"/>
            </a:pPr>
            <a:r>
              <a:rPr lang="en-US" sz="2000" dirty="0"/>
              <a:t>Interagency </a:t>
            </a:r>
            <a:r>
              <a:rPr lang="en-US" sz="2000" dirty="0" smtClean="0"/>
              <a:t>Agreement (page 11)</a:t>
            </a:r>
            <a:endParaRPr lang="en-US" sz="2000" dirty="0"/>
          </a:p>
          <a:p>
            <a:pPr marL="880110" lvl="1" indent="-514350">
              <a:buFont typeface="Wingdings" pitchFamily="2" charset="2"/>
              <a:buChar char="Ø"/>
            </a:pPr>
            <a:r>
              <a:rPr lang="en-US" sz="2000" dirty="0" smtClean="0"/>
              <a:t>Sources and Uses Statement (page 12)</a:t>
            </a:r>
          </a:p>
          <a:p>
            <a:pPr marL="880110" lvl="1" indent="-514350">
              <a:buFont typeface="Wingdings" pitchFamily="2" charset="2"/>
              <a:buChar char="Ø"/>
            </a:pPr>
            <a:r>
              <a:rPr lang="en-US" sz="2000" dirty="0" smtClean="0"/>
              <a:t>Savings Summary  (page 14)</a:t>
            </a:r>
          </a:p>
          <a:p>
            <a:pPr marL="880110" lvl="1" indent="-514350">
              <a:buFont typeface="Wingdings" pitchFamily="2" charset="2"/>
              <a:buChar char="Ø"/>
            </a:pPr>
            <a:r>
              <a:rPr lang="en-US" sz="2000" dirty="0"/>
              <a:t>Revised debt service schedules</a:t>
            </a:r>
          </a:p>
          <a:p>
            <a:pPr marL="514350" indent="-514350">
              <a:buNone/>
            </a:pPr>
            <a:endParaRPr lang="en-US" sz="2000" dirty="0" smtClean="0"/>
          </a:p>
          <a:p>
            <a:pPr marL="514350" indent="-514350">
              <a:buFont typeface="Wingdings" pitchFamily="2" charset="2"/>
              <a:buChar char="ü"/>
            </a:pPr>
            <a:r>
              <a:rPr lang="en-US" sz="2000" dirty="0" smtClean="0"/>
              <a:t>Set up new D23 funds if required</a:t>
            </a:r>
          </a:p>
          <a:p>
            <a:pPr marL="514350" indent="-51435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391399" cy="899890"/>
          </a:xfrm>
        </p:spPr>
        <p:txBody>
          <a:bodyPr>
            <a:noAutofit/>
          </a:bodyPr>
          <a:lstStyle/>
          <a:p>
            <a:pPr algn="ctr"/>
            <a:r>
              <a:rPr lang="en-US" sz="4400" dirty="0" smtClean="0"/>
              <a:t>Checklist for Recording Debt</a:t>
            </a:r>
            <a:endParaRPr lang="en-US" sz="4400" dirty="0"/>
          </a:p>
        </p:txBody>
      </p:sp>
      <p:sp>
        <p:nvSpPr>
          <p:cNvPr id="3" name="Content Placeholder 2"/>
          <p:cNvSpPr>
            <a:spLocks noGrp="1"/>
          </p:cNvSpPr>
          <p:nvPr>
            <p:ph idx="1"/>
          </p:nvPr>
        </p:nvSpPr>
        <p:spPr>
          <a:xfrm>
            <a:off x="838200" y="2133600"/>
            <a:ext cx="8001000" cy="4541520"/>
          </a:xfrm>
        </p:spPr>
        <p:txBody>
          <a:bodyPr>
            <a:normAutofit/>
          </a:bodyPr>
          <a:lstStyle/>
          <a:p>
            <a:pPr>
              <a:buFont typeface="Wingdings" pitchFamily="2" charset="2"/>
              <a:buChar char="ü"/>
            </a:pPr>
            <a:r>
              <a:rPr lang="en-US" sz="2000" dirty="0" smtClean="0"/>
              <a:t>Prior to recording  the sale, reconcile GL accounts related to debt</a:t>
            </a:r>
          </a:p>
          <a:p>
            <a:pPr>
              <a:buNone/>
            </a:pPr>
            <a:endParaRPr lang="en-US" sz="2000" dirty="0" smtClean="0"/>
          </a:p>
          <a:p>
            <a:pPr>
              <a:buFont typeface="Wingdings" pitchFamily="2" charset="2"/>
              <a:buChar char="ü"/>
            </a:pPr>
            <a:r>
              <a:rPr lang="en-US" sz="2000" dirty="0" smtClean="0"/>
              <a:t>Using  an amortization schedule amortize related debt accounts for old debt up to settlement date </a:t>
            </a:r>
          </a:p>
          <a:p>
            <a:pPr>
              <a:buNone/>
            </a:pPr>
            <a:endParaRPr lang="en-US" sz="2000" dirty="0" smtClean="0"/>
          </a:p>
          <a:p>
            <a:pPr>
              <a:buFont typeface="Wingdings" pitchFamily="2" charset="2"/>
              <a:buChar char="ü"/>
            </a:pPr>
            <a:r>
              <a:rPr lang="en-US" sz="2000" dirty="0" smtClean="0"/>
              <a:t>Verify the balances in amortized GL accounts</a:t>
            </a:r>
          </a:p>
          <a:p>
            <a:pPr>
              <a:buNone/>
            </a:pPr>
            <a:endParaRPr lang="en-US" sz="2000" dirty="0" smtClean="0"/>
          </a:p>
          <a:p>
            <a:pPr>
              <a:buFont typeface="Wingdings" pitchFamily="2" charset="2"/>
              <a:buChar char="ü"/>
            </a:pPr>
            <a:r>
              <a:rPr lang="en-US" sz="2000" dirty="0" smtClean="0"/>
              <a:t>Calculate percentage of refunded debt by dividing principal amount that is refunded by balance of old debt prior to sale.</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457200"/>
            <a:ext cx="7162800" cy="976090"/>
          </a:xfrm>
        </p:spPr>
        <p:txBody>
          <a:bodyPr>
            <a:noAutofit/>
          </a:bodyPr>
          <a:lstStyle/>
          <a:p>
            <a:pPr algn="ctr"/>
            <a:r>
              <a:rPr lang="en-US" sz="4400" dirty="0" smtClean="0"/>
              <a:t>Checklist for Recording Debt</a:t>
            </a:r>
            <a:endParaRPr lang="en-US" sz="4400" dirty="0"/>
          </a:p>
        </p:txBody>
      </p:sp>
      <p:sp>
        <p:nvSpPr>
          <p:cNvPr id="3" name="Content Placeholder 2"/>
          <p:cNvSpPr>
            <a:spLocks noGrp="1"/>
          </p:cNvSpPr>
          <p:nvPr>
            <p:ph idx="1"/>
          </p:nvPr>
        </p:nvSpPr>
        <p:spPr>
          <a:xfrm>
            <a:off x="457200" y="2133600"/>
            <a:ext cx="8229600" cy="4389120"/>
          </a:xfrm>
        </p:spPr>
        <p:txBody>
          <a:bodyPr>
            <a:normAutofit/>
          </a:bodyPr>
          <a:lstStyle/>
          <a:p>
            <a:pPr>
              <a:buFont typeface="Wingdings" pitchFamily="2" charset="2"/>
              <a:buChar char="ü"/>
            </a:pPr>
            <a:r>
              <a:rPr lang="en-US" sz="2000" dirty="0" smtClean="0"/>
              <a:t>Prepare  T-accounts to analyze transactions and ensure entries will result in accurate balances. (very helpful)</a:t>
            </a:r>
          </a:p>
          <a:p>
            <a:pPr>
              <a:buNone/>
            </a:pPr>
            <a:endParaRPr lang="en-US" sz="2000" dirty="0" smtClean="0"/>
          </a:p>
          <a:p>
            <a:pPr>
              <a:buFont typeface="Wingdings" pitchFamily="2" charset="2"/>
              <a:buChar char="ü"/>
            </a:pPr>
            <a:r>
              <a:rPr lang="en-US" sz="2000" dirty="0" smtClean="0"/>
              <a:t>Prepare batches to record:</a:t>
            </a:r>
          </a:p>
          <a:p>
            <a:pPr lvl="1">
              <a:buFont typeface="Wingdings" pitchFamily="2" charset="2"/>
              <a:buChar char="Ø"/>
            </a:pPr>
            <a:r>
              <a:rPr lang="en-US" sz="2000" dirty="0" smtClean="0"/>
              <a:t>Cash transactions</a:t>
            </a:r>
          </a:p>
          <a:p>
            <a:pPr lvl="1">
              <a:buFont typeface="Wingdings" pitchFamily="2" charset="2"/>
              <a:buChar char="Ø"/>
            </a:pPr>
            <a:r>
              <a:rPr lang="en-US" sz="2000" dirty="0" smtClean="0"/>
              <a:t>Removal of refunded debt and related accounts from  books in government-wide or proprietary funds</a:t>
            </a:r>
          </a:p>
          <a:p>
            <a:pPr lvl="1">
              <a:buFont typeface="Wingdings" pitchFamily="2" charset="2"/>
              <a:buChar char="Ø"/>
            </a:pPr>
            <a:r>
              <a:rPr lang="en-US" sz="2000" dirty="0" smtClean="0"/>
              <a:t>Record refunding debt in government-wide or proprietary funds</a:t>
            </a:r>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471710"/>
            <a:ext cx="7162800" cy="899890"/>
          </a:xfrm>
        </p:spPr>
        <p:txBody>
          <a:bodyPr>
            <a:normAutofit/>
          </a:bodyPr>
          <a:lstStyle/>
          <a:p>
            <a:pPr algn="ctr"/>
            <a:r>
              <a:rPr lang="en-US" sz="4400" dirty="0" smtClean="0"/>
              <a:t>Cash Transactions</a:t>
            </a:r>
            <a:endParaRPr lang="en-US" sz="4400" dirty="0"/>
          </a:p>
        </p:txBody>
      </p:sp>
      <p:sp>
        <p:nvSpPr>
          <p:cNvPr id="3" name="Content Placeholder 2"/>
          <p:cNvSpPr>
            <a:spLocks noGrp="1"/>
          </p:cNvSpPr>
          <p:nvPr>
            <p:ph idx="1"/>
          </p:nvPr>
        </p:nvSpPr>
        <p:spPr>
          <a:xfrm>
            <a:off x="457200" y="2133600"/>
            <a:ext cx="8229600" cy="4191000"/>
          </a:xfrm>
        </p:spPr>
        <p:txBody>
          <a:bodyPr>
            <a:normAutofit fontScale="92500" lnSpcReduction="10000"/>
          </a:bodyPr>
          <a:lstStyle/>
          <a:p>
            <a:r>
              <a:rPr lang="en-US" sz="2800" b="1" dirty="0" smtClean="0"/>
              <a:t>T-code 567  </a:t>
            </a:r>
            <a:r>
              <a:rPr lang="en-US" sz="2800" dirty="0" smtClean="0"/>
              <a:t>To record face value of refunding debt </a:t>
            </a:r>
          </a:p>
          <a:p>
            <a:pPr>
              <a:buNone/>
            </a:pPr>
            <a:endParaRPr lang="en-US" sz="2600" dirty="0" smtClean="0"/>
          </a:p>
          <a:p>
            <a:pPr>
              <a:buNone/>
            </a:pPr>
            <a:r>
              <a:rPr lang="en-US" sz="2600" dirty="0" smtClean="0"/>
              <a:t>	- DR  0077 Cash in Bank</a:t>
            </a:r>
            <a:r>
              <a:rPr lang="en-US" sz="2600" dirty="0"/>
              <a:t>		</a:t>
            </a:r>
            <a:r>
              <a:rPr lang="en-US" sz="2600" dirty="0" smtClean="0"/>
              <a:t>		 347,000.00</a:t>
            </a:r>
          </a:p>
          <a:p>
            <a:pPr>
              <a:buNone/>
            </a:pPr>
            <a:r>
              <a:rPr lang="en-US" sz="2600" dirty="0" smtClean="0"/>
              <a:t>	 - CR  3100 Rev Control – Cash 					347,000.00</a:t>
            </a:r>
          </a:p>
          <a:p>
            <a:pPr>
              <a:buNone/>
            </a:pPr>
            <a:r>
              <a:rPr lang="en-US" sz="2600" dirty="0" smtClean="0"/>
              <a:t>     			  (c/o 1505 Proceeds from Refunding </a:t>
            </a:r>
          </a:p>
          <a:p>
            <a:pPr>
              <a:buNone/>
            </a:pPr>
            <a:r>
              <a:rPr lang="en-US" sz="2600" dirty="0" smtClean="0"/>
              <a:t>			 Bond/COP Debt)</a:t>
            </a:r>
          </a:p>
          <a:p>
            <a:pPr>
              <a:buNone/>
            </a:pPr>
            <a:endParaRPr lang="en-US" sz="2800" dirty="0" smtClean="0"/>
          </a:p>
          <a:p>
            <a:r>
              <a:rPr lang="en-US" sz="2800" dirty="0" smtClean="0"/>
              <a:t>Fund Type – Governmental (Debt Service)</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3642"/>
            <a:ext cx="7162800" cy="1373405"/>
          </a:xfrm>
        </p:spPr>
        <p:txBody>
          <a:bodyPr>
            <a:noAutofit/>
          </a:bodyPr>
          <a:lstStyle/>
          <a:p>
            <a:pPr algn="ctr"/>
            <a:r>
              <a:rPr lang="en-US" sz="4400" dirty="0" smtClean="0"/>
              <a:t>Types of Long-term Debt (cont.)</a:t>
            </a:r>
            <a:endParaRPr lang="en-US" sz="4400" dirty="0"/>
          </a:p>
        </p:txBody>
      </p:sp>
      <p:sp>
        <p:nvSpPr>
          <p:cNvPr id="3" name="Content Placeholder 2"/>
          <p:cNvSpPr>
            <a:spLocks noGrp="1"/>
          </p:cNvSpPr>
          <p:nvPr>
            <p:ph idx="1"/>
          </p:nvPr>
        </p:nvSpPr>
        <p:spPr>
          <a:xfrm>
            <a:off x="1096206" y="2114550"/>
            <a:ext cx="7438194" cy="3634740"/>
          </a:xfrm>
        </p:spPr>
        <p:txBody>
          <a:bodyPr>
            <a:normAutofit/>
          </a:bodyPr>
          <a:lstStyle/>
          <a:p>
            <a:pPr>
              <a:spcBef>
                <a:spcPts val="1800"/>
              </a:spcBef>
              <a:buFont typeface="Wingdings" panose="05000000000000000000" pitchFamily="2" charset="2"/>
              <a:buChar char="§"/>
            </a:pPr>
            <a:r>
              <a:rPr lang="en-US" sz="2400" dirty="0"/>
              <a:t>Revenue Bonds</a:t>
            </a:r>
          </a:p>
          <a:p>
            <a:pPr lvl="1">
              <a:spcBef>
                <a:spcPts val="1800"/>
              </a:spcBef>
              <a:buFont typeface="Wingdings" panose="05000000000000000000" pitchFamily="2" charset="2"/>
              <a:buChar char="§"/>
            </a:pPr>
            <a:r>
              <a:rPr lang="en-US" sz="2400" dirty="0"/>
              <a:t>Authorized by Oregon Revised Statutes.</a:t>
            </a:r>
          </a:p>
          <a:p>
            <a:pPr lvl="1">
              <a:spcBef>
                <a:spcPts val="1800"/>
              </a:spcBef>
              <a:buFont typeface="Wingdings" panose="05000000000000000000" pitchFamily="2" charset="2"/>
              <a:buChar char="§"/>
            </a:pPr>
            <a:r>
              <a:rPr lang="en-US" sz="2400" dirty="0"/>
              <a:t>Secured by pledge of revenues derived from the operation of the program funded by bond issuance.</a:t>
            </a:r>
          </a:p>
          <a:p>
            <a:pPr lvl="1">
              <a:spcBef>
                <a:spcPts val="1800"/>
              </a:spcBef>
              <a:buFont typeface="Wingdings" panose="05000000000000000000" pitchFamily="2" charset="2"/>
              <a:buChar char="§"/>
            </a:pPr>
            <a:r>
              <a:rPr lang="en-US" sz="2400" dirty="0"/>
              <a:t>Includes both governmental and business activities.</a:t>
            </a:r>
          </a:p>
        </p:txBody>
      </p:sp>
      <p:sp>
        <p:nvSpPr>
          <p:cNvPr id="4" name="Slide Number Placeholder 3"/>
          <p:cNvSpPr>
            <a:spLocks noGrp="1"/>
          </p:cNvSpPr>
          <p:nvPr>
            <p:ph type="sldNum" sz="quarter" idx="12"/>
          </p:nvPr>
        </p:nvSpPr>
        <p:spPr/>
        <p:txBody>
          <a:bodyPr/>
          <a:lstStyle/>
          <a:p>
            <a:fld id="{E6FFA990-F033-4C02-995F-31711A97E8DE}" type="slidenum">
              <a:rPr lang="en-US" smtClean="0"/>
              <a:pPr/>
              <a:t>8</a:t>
            </a:fld>
            <a:endParaRPr lang="en-US" dirty="0"/>
          </a:p>
        </p:txBody>
      </p:sp>
    </p:spTree>
    <p:extLst>
      <p:ext uri="{BB962C8B-B14F-4D97-AF65-F5344CB8AC3E}">
        <p14:creationId xmlns:p14="http://schemas.microsoft.com/office/powerpoint/2010/main" val="3858794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04088"/>
            <a:ext cx="7315200" cy="743712"/>
          </a:xfrm>
        </p:spPr>
        <p:txBody>
          <a:bodyPr>
            <a:noAutofit/>
          </a:bodyPr>
          <a:lstStyle/>
          <a:p>
            <a:pPr algn="ctr"/>
            <a:r>
              <a:rPr lang="en-US" sz="4400" dirty="0" smtClean="0"/>
              <a:t>Cash Transactions </a:t>
            </a:r>
            <a:endParaRPr lang="en-US" sz="4400" dirty="0"/>
          </a:p>
        </p:txBody>
      </p:sp>
      <p:sp>
        <p:nvSpPr>
          <p:cNvPr id="3" name="Content Placeholder 2"/>
          <p:cNvSpPr>
            <a:spLocks noGrp="1"/>
          </p:cNvSpPr>
          <p:nvPr>
            <p:ph idx="1"/>
          </p:nvPr>
        </p:nvSpPr>
        <p:spPr>
          <a:xfrm>
            <a:off x="457200" y="1600200"/>
            <a:ext cx="8229600" cy="4724400"/>
          </a:xfrm>
        </p:spPr>
        <p:txBody>
          <a:bodyPr>
            <a:normAutofit/>
          </a:bodyPr>
          <a:lstStyle/>
          <a:p>
            <a:r>
              <a:rPr lang="en-US" sz="2000" b="1" dirty="0" smtClean="0"/>
              <a:t>T-code 567  </a:t>
            </a:r>
            <a:r>
              <a:rPr lang="en-US" sz="2000" dirty="0" smtClean="0"/>
              <a:t>Record original issue premium</a:t>
            </a:r>
          </a:p>
          <a:p>
            <a:pPr>
              <a:buNone/>
            </a:pPr>
            <a:r>
              <a:rPr lang="en-US" sz="2000" dirty="0" smtClean="0"/>
              <a:t>	- DR  0077 Cash in Bank		            		 51,195.08</a:t>
            </a:r>
          </a:p>
          <a:p>
            <a:pPr>
              <a:buNone/>
            </a:pPr>
            <a:r>
              <a:rPr lang="en-US" sz="2000" dirty="0" smtClean="0"/>
              <a:t>	- CR  3100 Revenue Control - cash                 		     		   51,195.08</a:t>
            </a:r>
          </a:p>
          <a:p>
            <a:pPr marL="822960" lvl="3" indent="0">
              <a:buNone/>
            </a:pPr>
            <a:r>
              <a:rPr lang="en-US" sz="2000" dirty="0" smtClean="0"/>
              <a:t>(c/o 1510 Premium on Bonds)</a:t>
            </a:r>
          </a:p>
          <a:p>
            <a:r>
              <a:rPr lang="en-US" sz="2000" b="1" dirty="0" smtClean="0"/>
              <a:t>T-code 568  </a:t>
            </a:r>
            <a:r>
              <a:rPr lang="en-US" sz="2000" dirty="0" smtClean="0"/>
              <a:t>Record underwriter’s discount and cost of issuance</a:t>
            </a:r>
          </a:p>
          <a:p>
            <a:pPr>
              <a:buNone/>
            </a:pPr>
            <a:r>
              <a:rPr lang="en-US" sz="2000" dirty="0" smtClean="0"/>
              <a:t>	- DR  3500 Exp Control – Cash 		        	     1,225.16</a:t>
            </a:r>
          </a:p>
          <a:p>
            <a:pPr>
              <a:buNone/>
            </a:pPr>
            <a:r>
              <a:rPr lang="en-US" sz="2000" dirty="0" smtClean="0"/>
              <a:t>		(c/o 4050 Bond Costs)		         </a:t>
            </a:r>
          </a:p>
          <a:p>
            <a:pPr>
              <a:buNone/>
            </a:pPr>
            <a:r>
              <a:rPr lang="en-US" sz="2000" dirty="0" smtClean="0"/>
              <a:t>	- CR  0077 Cash in Bank	                	    			             1,225.16</a:t>
            </a:r>
          </a:p>
          <a:p>
            <a:endParaRPr lang="en-US" sz="2000" dirty="0" smtClean="0"/>
          </a:p>
          <a:p>
            <a:r>
              <a:rPr lang="en-US" sz="2000" dirty="0" smtClean="0"/>
              <a:t>Fund Type ~ Governmental (Debt Service)</a:t>
            </a:r>
          </a:p>
          <a:p>
            <a:pPr lvl="1">
              <a:buNone/>
            </a:pPr>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162800" cy="823690"/>
          </a:xfrm>
        </p:spPr>
        <p:txBody>
          <a:bodyPr>
            <a:normAutofit/>
          </a:bodyPr>
          <a:lstStyle/>
          <a:p>
            <a:pPr algn="ctr"/>
            <a:r>
              <a:rPr lang="en-US" sz="4400" dirty="0" smtClean="0"/>
              <a:t>Payment to Escrow Agent</a:t>
            </a:r>
            <a:endParaRPr lang="en-US" sz="4400" dirty="0"/>
          </a:p>
        </p:txBody>
      </p:sp>
      <p:sp>
        <p:nvSpPr>
          <p:cNvPr id="3" name="Content Placeholder 2"/>
          <p:cNvSpPr>
            <a:spLocks noGrp="1"/>
          </p:cNvSpPr>
          <p:nvPr>
            <p:ph idx="1"/>
          </p:nvPr>
        </p:nvSpPr>
        <p:spPr>
          <a:xfrm>
            <a:off x="1096206" y="2362200"/>
            <a:ext cx="7590594" cy="3962400"/>
          </a:xfrm>
        </p:spPr>
        <p:txBody>
          <a:bodyPr/>
          <a:lstStyle/>
          <a:p>
            <a:r>
              <a:rPr lang="en-US" sz="2000" b="1" dirty="0" smtClean="0"/>
              <a:t>T-code 568 </a:t>
            </a:r>
            <a:r>
              <a:rPr lang="en-US" sz="2000" dirty="0" smtClean="0"/>
              <a:t>Record payment to escrow</a:t>
            </a:r>
          </a:p>
          <a:p>
            <a:pPr>
              <a:buNone/>
            </a:pPr>
            <a:r>
              <a:rPr lang="en-US" sz="2000" dirty="0" smtClean="0"/>
              <a:t>	</a:t>
            </a:r>
          </a:p>
          <a:p>
            <a:pPr>
              <a:buNone/>
            </a:pPr>
            <a:r>
              <a:rPr lang="en-US" sz="2000" dirty="0" smtClean="0"/>
              <a:t>	- DR  3500 Expend Control – Cash    	 	396,969.92</a:t>
            </a:r>
          </a:p>
          <a:p>
            <a:pPr>
              <a:buNone/>
            </a:pPr>
            <a:r>
              <a:rPr lang="en-US" sz="2000" dirty="0" smtClean="0"/>
              <a:t>		(c/o 7050 </a:t>
            </a:r>
            <a:r>
              <a:rPr lang="en-US" sz="2000" dirty="0" err="1" smtClean="0"/>
              <a:t>Rfnd</a:t>
            </a:r>
            <a:r>
              <a:rPr lang="en-US" sz="2000" dirty="0" smtClean="0"/>
              <a:t> Pym to Escrow)</a:t>
            </a:r>
          </a:p>
          <a:p>
            <a:pPr>
              <a:buNone/>
            </a:pPr>
            <a:r>
              <a:rPr lang="en-US" sz="2000" dirty="0" smtClean="0"/>
              <a:t>	- CR  0077 Cash in Bank		    				396,969.92</a:t>
            </a:r>
          </a:p>
          <a:p>
            <a:pPr>
              <a:buNone/>
            </a:pPr>
            <a:endParaRPr lang="en-US" sz="2000" dirty="0" smtClean="0"/>
          </a:p>
          <a:p>
            <a:endParaRPr lang="en-US" sz="2000" dirty="0" smtClean="0"/>
          </a:p>
          <a:p>
            <a:r>
              <a:rPr lang="en-US" sz="2000" dirty="0" smtClean="0"/>
              <a:t>Fund Type – Governmental (Debt Service)</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04088"/>
            <a:ext cx="7315200" cy="743712"/>
          </a:xfrm>
        </p:spPr>
        <p:txBody>
          <a:bodyPr>
            <a:noAutofit/>
          </a:bodyPr>
          <a:lstStyle/>
          <a:p>
            <a:pPr algn="ctr"/>
            <a:r>
              <a:rPr lang="en-US" sz="4400" dirty="0" smtClean="0"/>
              <a:t>Eliminate Old Debt</a:t>
            </a:r>
            <a:endParaRPr lang="en-US" sz="4400" dirty="0"/>
          </a:p>
        </p:txBody>
      </p:sp>
      <p:sp>
        <p:nvSpPr>
          <p:cNvPr id="3" name="Content Placeholder 2"/>
          <p:cNvSpPr>
            <a:spLocks noGrp="1"/>
          </p:cNvSpPr>
          <p:nvPr>
            <p:ph idx="1"/>
          </p:nvPr>
        </p:nvSpPr>
        <p:spPr>
          <a:xfrm>
            <a:off x="457200" y="1676400"/>
            <a:ext cx="8229600" cy="4800600"/>
          </a:xfrm>
        </p:spPr>
        <p:txBody>
          <a:bodyPr>
            <a:normAutofit/>
          </a:bodyPr>
          <a:lstStyle/>
          <a:p>
            <a:r>
              <a:rPr lang="en-US" sz="2000" b="1" dirty="0" smtClean="0"/>
              <a:t>T-code 528 </a:t>
            </a:r>
            <a:r>
              <a:rPr lang="en-US" sz="2000" dirty="0" smtClean="0"/>
              <a:t>to remove the COP payable in the Government-wide reporting fund</a:t>
            </a:r>
          </a:p>
          <a:p>
            <a:pPr>
              <a:buNone/>
            </a:pPr>
            <a:r>
              <a:rPr lang="en-US" sz="2000" dirty="0" smtClean="0"/>
              <a:t>	- DR  1704 COP Payable - NC	              355,000.00</a:t>
            </a:r>
          </a:p>
          <a:p>
            <a:pPr>
              <a:buNone/>
            </a:pPr>
            <a:r>
              <a:rPr lang="en-US" sz="2000" dirty="0" smtClean="0"/>
              <a:t>	- CR  3600 GAAP Exp Offset 		    					  355,000.00</a:t>
            </a:r>
          </a:p>
          <a:p>
            <a:pPr>
              <a:buNone/>
            </a:pPr>
            <a:r>
              <a:rPr lang="en-US" sz="2000" dirty="0" smtClean="0"/>
              <a:t>		(c/o 7050 </a:t>
            </a:r>
            <a:r>
              <a:rPr lang="en-US" sz="2000" dirty="0" err="1" smtClean="0"/>
              <a:t>Rfnd</a:t>
            </a:r>
            <a:r>
              <a:rPr lang="en-US" sz="2000" dirty="0" smtClean="0"/>
              <a:t> Pym to Escrow)            </a:t>
            </a:r>
          </a:p>
          <a:p>
            <a:pPr>
              <a:buNone/>
            </a:pPr>
            <a:endParaRPr lang="en-US" sz="2000" dirty="0" smtClean="0"/>
          </a:p>
          <a:p>
            <a:r>
              <a:rPr lang="en-US" sz="2000" b="1" dirty="0" smtClean="0"/>
              <a:t>T-code 514 </a:t>
            </a:r>
            <a:r>
              <a:rPr lang="en-US" sz="2000" dirty="0" smtClean="0"/>
              <a:t>To remove partial premium on COP</a:t>
            </a:r>
          </a:p>
          <a:p>
            <a:pPr>
              <a:buNone/>
            </a:pPr>
            <a:r>
              <a:rPr lang="en-US" sz="2000" dirty="0" smtClean="0"/>
              <a:t>	- DR  1703 Premium on COP			41,715.08</a:t>
            </a:r>
          </a:p>
          <a:p>
            <a:pPr>
              <a:buNone/>
            </a:pPr>
            <a:r>
              <a:rPr lang="en-US" sz="2000" dirty="0" smtClean="0"/>
              <a:t>	- CR  3600 GAAP Exp Offset (c/o 7050)				    41,715.08</a:t>
            </a:r>
          </a:p>
          <a:p>
            <a:endParaRPr lang="en-US" sz="2000" dirty="0" smtClean="0"/>
          </a:p>
          <a:p>
            <a:r>
              <a:rPr lang="en-US" sz="2000" dirty="0" smtClean="0"/>
              <a:t>Fund Type – Government-wide Reporting  </a:t>
            </a:r>
          </a:p>
          <a:p>
            <a:endParaRPr lang="en-US" sz="20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56642"/>
            <a:ext cx="7239000" cy="819912"/>
          </a:xfrm>
        </p:spPr>
        <p:txBody>
          <a:bodyPr>
            <a:normAutofit/>
          </a:bodyPr>
          <a:lstStyle/>
          <a:p>
            <a:pPr algn="ctr"/>
            <a:r>
              <a:rPr lang="en-US" sz="4400" dirty="0" smtClean="0"/>
              <a:t>Record New Debt</a:t>
            </a:r>
            <a:endParaRPr lang="en-US" sz="44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400" b="1" dirty="0" smtClean="0"/>
              <a:t>T-code 504  </a:t>
            </a:r>
            <a:r>
              <a:rPr lang="en-US" sz="2400" dirty="0" smtClean="0"/>
              <a:t>To record the face value of the refunding debt in the Government-wide reporting fund</a:t>
            </a:r>
          </a:p>
          <a:p>
            <a:pPr>
              <a:buNone/>
            </a:pPr>
            <a:r>
              <a:rPr lang="en-US" sz="2400" dirty="0" smtClean="0"/>
              <a:t>	- DR  3200 GAAP Rev Offset 	        347,000.00</a:t>
            </a:r>
          </a:p>
          <a:p>
            <a:pPr>
              <a:buNone/>
            </a:pPr>
            <a:r>
              <a:rPr lang="en-US" sz="2400" dirty="0" smtClean="0"/>
              <a:t> 		(c/o 1505 Proceeds on </a:t>
            </a:r>
            <a:r>
              <a:rPr lang="en-US" sz="2400" dirty="0" err="1" smtClean="0"/>
              <a:t>Rfnd</a:t>
            </a:r>
            <a:r>
              <a:rPr lang="en-US" sz="2400" dirty="0" smtClean="0"/>
              <a:t> Bonds)		         </a:t>
            </a:r>
          </a:p>
          <a:p>
            <a:pPr>
              <a:buNone/>
            </a:pPr>
            <a:r>
              <a:rPr lang="en-US" sz="2400" dirty="0" smtClean="0"/>
              <a:t>	- CR  1714 Bond Payable NC		        			 347,000.00</a:t>
            </a:r>
          </a:p>
          <a:p>
            <a:pPr>
              <a:buNone/>
            </a:pPr>
            <a:endParaRPr lang="en-US" sz="2400" dirty="0" smtClean="0"/>
          </a:p>
          <a:p>
            <a:r>
              <a:rPr lang="en-US" sz="2400" b="1" dirty="0" smtClean="0"/>
              <a:t>T-code 504 </a:t>
            </a:r>
            <a:r>
              <a:rPr lang="en-US" sz="2400" dirty="0" smtClean="0"/>
              <a:t>To capitalize premium on bond</a:t>
            </a:r>
          </a:p>
          <a:p>
            <a:pPr>
              <a:buNone/>
            </a:pPr>
            <a:r>
              <a:rPr lang="en-US" sz="2400" dirty="0" smtClean="0"/>
              <a:t>	- DR  3200 GAAP Rev Offset 		  51,195.08</a:t>
            </a:r>
          </a:p>
          <a:p>
            <a:pPr>
              <a:buNone/>
            </a:pPr>
            <a:r>
              <a:rPr lang="en-US" sz="2400" dirty="0" smtClean="0"/>
              <a:t>		(c/o1510 Premium)</a:t>
            </a:r>
          </a:p>
          <a:p>
            <a:pPr>
              <a:buNone/>
            </a:pPr>
            <a:r>
              <a:rPr lang="en-US" sz="2400" dirty="0" smtClean="0"/>
              <a:t>	- CR	 1713 OIP on Bonds Sold				  	 51,195.08</a:t>
            </a:r>
          </a:p>
          <a:p>
            <a:pPr>
              <a:buNone/>
            </a:pPr>
            <a:r>
              <a:rPr lang="en-US" dirty="0" smtClean="0"/>
              <a:t> </a:t>
            </a:r>
          </a:p>
          <a:p>
            <a:r>
              <a:rPr lang="en-US" dirty="0" smtClean="0"/>
              <a:t>Fund Type – Government-wide Reporting </a:t>
            </a:r>
          </a:p>
          <a:p>
            <a:pPr lvl="1">
              <a:buNone/>
            </a:pPr>
            <a:endParaRPr lang="en-US" dirty="0" smtClean="0"/>
          </a:p>
          <a:p>
            <a:pPr lvl="1">
              <a:buFontTx/>
              <a:buChar char="-"/>
            </a:pPr>
            <a:endParaRPr lang="en-US" dirty="0" smtClean="0"/>
          </a:p>
        </p:txBody>
      </p:sp>
      <p:sp>
        <p:nvSpPr>
          <p:cNvPr id="4" name="Slide Number Placeholder 3"/>
          <p:cNvSpPr>
            <a:spLocks noGrp="1"/>
          </p:cNvSpPr>
          <p:nvPr>
            <p:ph type="sldNum" sz="quarter" idx="12"/>
          </p:nvPr>
        </p:nvSpPr>
        <p:spPr/>
        <p:txBody>
          <a:bodyPr/>
          <a:lstStyle/>
          <a:p>
            <a:fld id="{E6FFA990-F033-4C02-995F-31711A97E8DE}" type="slidenum">
              <a:rPr lang="en-US" smtClean="0"/>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162800" cy="823690"/>
          </a:xfrm>
        </p:spPr>
        <p:txBody>
          <a:bodyPr>
            <a:normAutofit/>
          </a:bodyPr>
          <a:lstStyle/>
          <a:p>
            <a:pPr algn="ctr"/>
            <a:r>
              <a:rPr lang="en-US" sz="4000" dirty="0" smtClean="0"/>
              <a:t>Deferred Gain/Loss Calculation</a:t>
            </a:r>
            <a:endParaRPr lang="en-US" sz="4000" dirty="0"/>
          </a:p>
        </p:txBody>
      </p:sp>
      <p:sp>
        <p:nvSpPr>
          <p:cNvPr id="3" name="Content Placeholder 2"/>
          <p:cNvSpPr>
            <a:spLocks noGrp="1"/>
          </p:cNvSpPr>
          <p:nvPr>
            <p:ph idx="1"/>
          </p:nvPr>
        </p:nvSpPr>
        <p:spPr>
          <a:xfrm>
            <a:off x="1295401" y="1676400"/>
            <a:ext cx="7239000" cy="4953000"/>
          </a:xfrm>
        </p:spPr>
        <p:txBody>
          <a:bodyPr>
            <a:normAutofit lnSpcReduction="10000"/>
          </a:bodyPr>
          <a:lstStyle/>
          <a:p>
            <a:pPr>
              <a:buNone/>
            </a:pPr>
            <a:r>
              <a:rPr lang="en-US" sz="2200" dirty="0" smtClean="0"/>
              <a:t>Face value of refunded debt		 	 355,000.00</a:t>
            </a:r>
          </a:p>
          <a:p>
            <a:pPr>
              <a:buNone/>
            </a:pPr>
            <a:r>
              <a:rPr lang="en-US" sz="2200" dirty="0" smtClean="0"/>
              <a:t>Unamortized Premium on COP	</a:t>
            </a:r>
            <a:r>
              <a:rPr lang="en-US" sz="2200" dirty="0"/>
              <a:t> </a:t>
            </a:r>
            <a:r>
              <a:rPr lang="en-US" sz="2200" dirty="0" smtClean="0"/>
              <a:t> 	   </a:t>
            </a:r>
            <a:r>
              <a:rPr lang="en-US" sz="2200" u="sng" dirty="0" smtClean="0"/>
              <a:t>41,715.08</a:t>
            </a:r>
            <a:r>
              <a:rPr lang="en-US" sz="2200" dirty="0" smtClean="0"/>
              <a:t>			</a:t>
            </a:r>
          </a:p>
          <a:p>
            <a:pPr>
              <a:buNone/>
            </a:pPr>
            <a:r>
              <a:rPr lang="en-US" sz="2200" dirty="0" smtClean="0"/>
              <a:t>Net Carrying Value		  			396,715.08 (a)</a:t>
            </a:r>
          </a:p>
          <a:p>
            <a:pPr>
              <a:buNone/>
            </a:pPr>
            <a:endParaRPr lang="en-US" sz="2200" dirty="0" smtClean="0"/>
          </a:p>
          <a:p>
            <a:pPr>
              <a:buNone/>
            </a:pPr>
            <a:r>
              <a:rPr lang="en-US" sz="2200" dirty="0" smtClean="0"/>
              <a:t>Bond Payable				   	   	 347,000.00</a:t>
            </a:r>
          </a:p>
          <a:p>
            <a:pPr>
              <a:buNone/>
            </a:pPr>
            <a:r>
              <a:rPr lang="en-US" sz="2200" dirty="0" smtClean="0"/>
              <a:t>Original Issue Premium 			   	   51,195.08</a:t>
            </a:r>
          </a:p>
          <a:p>
            <a:pPr>
              <a:buNone/>
            </a:pPr>
            <a:r>
              <a:rPr lang="en-US" sz="2200" dirty="0" smtClean="0"/>
              <a:t>Underwriter’s Discount			       	        (970.29)</a:t>
            </a:r>
          </a:p>
          <a:p>
            <a:pPr>
              <a:buNone/>
            </a:pPr>
            <a:r>
              <a:rPr lang="en-US" sz="2200" dirty="0" smtClean="0"/>
              <a:t>Costs of Issuance			        	</a:t>
            </a:r>
            <a:r>
              <a:rPr lang="en-US" sz="2200" u="sng" dirty="0" smtClean="0"/>
              <a:t> 	 (254.87)</a:t>
            </a:r>
          </a:p>
          <a:p>
            <a:pPr>
              <a:buNone/>
            </a:pPr>
            <a:r>
              <a:rPr lang="en-US" sz="2200" dirty="0" smtClean="0"/>
              <a:t>Net Proceeds to Escrow			  	  396,969.92</a:t>
            </a:r>
            <a:r>
              <a:rPr lang="en-US" sz="2200" u="sng" dirty="0" smtClean="0"/>
              <a:t> (b)</a:t>
            </a:r>
          </a:p>
          <a:p>
            <a:pPr>
              <a:buNone/>
            </a:pPr>
            <a:endParaRPr lang="en-US" sz="2200" u="sng" dirty="0" smtClean="0"/>
          </a:p>
          <a:p>
            <a:pPr>
              <a:buNone/>
            </a:pPr>
            <a:r>
              <a:rPr lang="en-US" sz="2200" dirty="0" smtClean="0"/>
              <a:t>	Deferred Loss on Refunding (b - a)      </a:t>
            </a:r>
            <a:r>
              <a:rPr lang="en-US" sz="2200" u="dbl" dirty="0" smtClean="0"/>
              <a:t>  254.84</a:t>
            </a:r>
            <a:endParaRPr lang="en-US" sz="2200" u="dbl"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819912"/>
          </a:xfrm>
        </p:spPr>
        <p:txBody>
          <a:bodyPr>
            <a:normAutofit/>
          </a:bodyPr>
          <a:lstStyle/>
          <a:p>
            <a:pPr algn="ctr"/>
            <a:r>
              <a:rPr lang="en-US" sz="4000" dirty="0" smtClean="0"/>
              <a:t>Deferred Gain/Loss on Refunding</a:t>
            </a:r>
            <a:endParaRPr lang="en-US" sz="4000" dirty="0"/>
          </a:p>
        </p:txBody>
      </p:sp>
      <p:sp>
        <p:nvSpPr>
          <p:cNvPr id="3" name="Content Placeholder 2"/>
          <p:cNvSpPr>
            <a:spLocks noGrp="1"/>
          </p:cNvSpPr>
          <p:nvPr>
            <p:ph idx="1"/>
          </p:nvPr>
        </p:nvSpPr>
        <p:spPr>
          <a:xfrm>
            <a:off x="533400" y="1828800"/>
            <a:ext cx="8229600" cy="4800600"/>
          </a:xfrm>
        </p:spPr>
        <p:txBody>
          <a:bodyPr>
            <a:normAutofit/>
          </a:bodyPr>
          <a:lstStyle/>
          <a:p>
            <a:r>
              <a:rPr lang="en-US" sz="2400" b="1" dirty="0" smtClean="0"/>
              <a:t>T-code 514 </a:t>
            </a:r>
            <a:r>
              <a:rPr lang="en-US" sz="2400" dirty="0" smtClean="0"/>
              <a:t>To record loss on debt refunding</a:t>
            </a:r>
          </a:p>
          <a:p>
            <a:pPr>
              <a:buNone/>
            </a:pPr>
            <a:endParaRPr lang="en-US" sz="1400" dirty="0" smtClean="0"/>
          </a:p>
          <a:p>
            <a:pPr>
              <a:buNone/>
            </a:pPr>
            <a:r>
              <a:rPr lang="en-US" sz="2400" dirty="0" smtClean="0"/>
              <a:t>	- DR  1000 Deferred Outflows-Loss on Debt </a:t>
            </a:r>
          </a:p>
          <a:p>
            <a:pPr>
              <a:buNone/>
            </a:pPr>
            <a:r>
              <a:rPr lang="en-US" sz="2400" dirty="0" smtClean="0"/>
              <a:t>			Refunding		       		254.84</a:t>
            </a:r>
          </a:p>
          <a:p>
            <a:pPr>
              <a:buNone/>
            </a:pPr>
            <a:r>
              <a:rPr lang="en-US" sz="2400" dirty="0" smtClean="0"/>
              <a:t>	- CR  3600 GAAP Exp Offset             	    		254.84</a:t>
            </a:r>
          </a:p>
          <a:p>
            <a:pPr>
              <a:buNone/>
            </a:pPr>
            <a:r>
              <a:rPr lang="en-US" sz="2400" dirty="0"/>
              <a:t>	</a:t>
            </a:r>
            <a:r>
              <a:rPr lang="en-US" sz="2400" dirty="0" smtClean="0"/>
              <a:t>		</a:t>
            </a:r>
            <a:r>
              <a:rPr lang="en-US" sz="2400" dirty="0"/>
              <a:t>(c/o 7050 </a:t>
            </a:r>
            <a:r>
              <a:rPr lang="en-US" sz="2400" dirty="0" err="1"/>
              <a:t>Rfnd</a:t>
            </a:r>
            <a:r>
              <a:rPr lang="en-US" sz="2400" dirty="0"/>
              <a:t> Pym to Escrow)</a:t>
            </a:r>
            <a:endParaRPr lang="en-US" sz="2400" dirty="0" smtClean="0"/>
          </a:p>
          <a:p>
            <a:pPr>
              <a:buNone/>
            </a:pPr>
            <a:endParaRPr lang="en-US" sz="1400" dirty="0" smtClean="0"/>
          </a:p>
          <a:p>
            <a:r>
              <a:rPr lang="en-US" sz="2400" dirty="0" smtClean="0"/>
              <a:t>Fund Type – Government-wide reporting</a:t>
            </a:r>
            <a:endParaRPr lang="en-US" sz="24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7674" y="609600"/>
            <a:ext cx="7786326" cy="685800"/>
          </a:xfrm>
        </p:spPr>
        <p:txBody>
          <a:bodyPr>
            <a:normAutofit fontScale="90000"/>
          </a:bodyPr>
          <a:lstStyle/>
          <a:p>
            <a:pPr algn="ctr"/>
            <a:r>
              <a:rPr lang="en-US" dirty="0" smtClean="0">
                <a:solidFill>
                  <a:schemeClr val="tx2">
                    <a:lumMod val="75000"/>
                  </a:schemeClr>
                </a:solidFill>
              </a:rPr>
              <a:t>GASB 86 </a:t>
            </a:r>
            <a:r>
              <a:rPr lang="en-US" i="1" dirty="0" smtClean="0">
                <a:solidFill>
                  <a:schemeClr val="tx2">
                    <a:lumMod val="75000"/>
                  </a:schemeClr>
                </a:solidFill>
              </a:rPr>
              <a:t>Certain Debt Extinguishment Issues</a:t>
            </a:r>
            <a:endParaRPr lang="en-US" i="1" dirty="0">
              <a:solidFill>
                <a:schemeClr val="tx2">
                  <a:lumMod val="75000"/>
                </a:schemeClr>
              </a:solidFill>
            </a:endParaRPr>
          </a:p>
        </p:txBody>
      </p:sp>
      <p:sp>
        <p:nvSpPr>
          <p:cNvPr id="3" name="Content Placeholder 2"/>
          <p:cNvSpPr>
            <a:spLocks noGrp="1"/>
          </p:cNvSpPr>
          <p:nvPr>
            <p:ph idx="1"/>
          </p:nvPr>
        </p:nvSpPr>
        <p:spPr>
          <a:xfrm>
            <a:off x="548640" y="1371600"/>
            <a:ext cx="8043567" cy="5715000"/>
          </a:xfrm>
        </p:spPr>
        <p:txBody>
          <a:bodyPr>
            <a:normAutofit fontScale="55000" lnSpcReduction="20000"/>
          </a:bodyPr>
          <a:lstStyle/>
          <a:p>
            <a:pPr>
              <a:lnSpc>
                <a:spcPct val="120000"/>
              </a:lnSpc>
            </a:pPr>
            <a:endParaRPr lang="en-US" sz="2900" dirty="0">
              <a:solidFill>
                <a:schemeClr val="tx2">
                  <a:lumMod val="75000"/>
                </a:schemeClr>
              </a:solidFill>
            </a:endParaRPr>
          </a:p>
          <a:p>
            <a:pPr marL="662940" lvl="1" indent="-457200">
              <a:lnSpc>
                <a:spcPct val="120000"/>
              </a:lnSpc>
            </a:pPr>
            <a:r>
              <a:rPr lang="en-US" sz="3600" dirty="0">
                <a:solidFill>
                  <a:schemeClr val="tx1"/>
                </a:solidFill>
              </a:rPr>
              <a:t>Establishes accounting and financial reporting requirements for in-substance defeasance of debt </a:t>
            </a:r>
            <a:r>
              <a:rPr lang="en-US" sz="3600" i="1" u="sng" dirty="0">
                <a:solidFill>
                  <a:schemeClr val="tx1"/>
                </a:solidFill>
              </a:rPr>
              <a:t>using existing resources other than the proceeds of refunding debt</a:t>
            </a:r>
            <a:r>
              <a:rPr lang="en-US" sz="3600" i="1" dirty="0" smtClean="0">
                <a:solidFill>
                  <a:schemeClr val="tx1"/>
                </a:solidFill>
              </a:rPr>
              <a:t>. (gain/loss recognized in the period of defeasance)</a:t>
            </a:r>
            <a:endParaRPr lang="en-US" sz="3600" i="1" dirty="0">
              <a:solidFill>
                <a:schemeClr val="tx1"/>
              </a:solidFill>
            </a:endParaRPr>
          </a:p>
          <a:p>
            <a:pPr marL="662940" lvl="1" indent="-457200"/>
            <a:endParaRPr lang="en-US" sz="3600" i="1" dirty="0">
              <a:solidFill>
                <a:schemeClr val="tx1"/>
              </a:solidFill>
            </a:endParaRPr>
          </a:p>
          <a:p>
            <a:pPr marL="662940" lvl="1" indent="-457200">
              <a:lnSpc>
                <a:spcPct val="120000"/>
              </a:lnSpc>
            </a:pPr>
            <a:r>
              <a:rPr lang="en-US" sz="3600" dirty="0">
                <a:solidFill>
                  <a:schemeClr val="tx1"/>
                </a:solidFill>
              </a:rPr>
              <a:t>Include </a:t>
            </a:r>
            <a:r>
              <a:rPr lang="en-US" sz="3600" i="1" u="sng" dirty="0">
                <a:solidFill>
                  <a:schemeClr val="tx1"/>
                </a:solidFill>
              </a:rPr>
              <a:t>remaining prepaid insurance</a:t>
            </a:r>
            <a:r>
              <a:rPr lang="en-US" sz="3600" i="1" dirty="0">
                <a:solidFill>
                  <a:schemeClr val="tx1"/>
                </a:solidFill>
              </a:rPr>
              <a:t> </a:t>
            </a:r>
            <a:r>
              <a:rPr lang="en-US" sz="3600" dirty="0">
                <a:solidFill>
                  <a:schemeClr val="tx1"/>
                </a:solidFill>
              </a:rPr>
              <a:t>associated with debt that is extinguished in the </a:t>
            </a:r>
            <a:r>
              <a:rPr lang="en-US" sz="3600" i="1" u="sng" dirty="0">
                <a:solidFill>
                  <a:schemeClr val="tx1"/>
                </a:solidFill>
              </a:rPr>
              <a:t>net carrying amount of debt </a:t>
            </a:r>
            <a:r>
              <a:rPr lang="en-US" sz="3600" dirty="0">
                <a:solidFill>
                  <a:schemeClr val="tx1"/>
                </a:solidFill>
              </a:rPr>
              <a:t>for purpose of calculating the gain or loss on refunding.  This applies to all </a:t>
            </a:r>
            <a:r>
              <a:rPr lang="en-US" sz="3600" dirty="0" err="1">
                <a:solidFill>
                  <a:schemeClr val="tx1"/>
                </a:solidFill>
              </a:rPr>
              <a:t>refundings</a:t>
            </a:r>
            <a:r>
              <a:rPr lang="en-US" sz="3600" dirty="0">
                <a:solidFill>
                  <a:schemeClr val="tx1"/>
                </a:solidFill>
              </a:rPr>
              <a:t>.</a:t>
            </a:r>
          </a:p>
          <a:p>
            <a:pPr marL="662940" lvl="1" indent="-457200"/>
            <a:endParaRPr lang="en-US" sz="3600" u="sng" dirty="0">
              <a:solidFill>
                <a:schemeClr val="tx1"/>
              </a:solidFill>
            </a:endParaRPr>
          </a:p>
          <a:p>
            <a:pPr marL="662940" lvl="1" indent="-457200">
              <a:lnSpc>
                <a:spcPct val="120000"/>
              </a:lnSpc>
            </a:pPr>
            <a:r>
              <a:rPr lang="en-US" sz="3600" dirty="0">
                <a:solidFill>
                  <a:schemeClr val="tx1"/>
                </a:solidFill>
              </a:rPr>
              <a:t>Substitution of essentially risk-free investments with not essentially risk-free investments in subsequent periods would reverse in-substance defeasance accounting. </a:t>
            </a:r>
          </a:p>
          <a:p>
            <a:pPr marL="662940" lvl="1" indent="-457200"/>
            <a:endParaRPr lang="en-US" sz="3600" b="1" dirty="0">
              <a:solidFill>
                <a:schemeClr val="tx1"/>
              </a:solidFill>
            </a:endParaRPr>
          </a:p>
          <a:p>
            <a:pPr marL="662940" lvl="1" indent="-457200"/>
            <a:r>
              <a:rPr lang="en-US" sz="3600" dirty="0">
                <a:solidFill>
                  <a:schemeClr val="tx1"/>
                </a:solidFill>
              </a:rPr>
              <a:t>Effective </a:t>
            </a:r>
            <a:r>
              <a:rPr lang="en-US" sz="3600" u="sng" dirty="0">
                <a:solidFill>
                  <a:schemeClr val="tx1"/>
                </a:solidFill>
              </a:rPr>
              <a:t>FY 2018</a:t>
            </a:r>
            <a:r>
              <a:rPr lang="en-US" sz="3600" dirty="0">
                <a:solidFill>
                  <a:schemeClr val="tx1"/>
                </a:solidFill>
              </a:rPr>
              <a:t>.</a:t>
            </a: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5" name="Slide Number Placeholder 3"/>
          <p:cNvSpPr>
            <a:spLocks noGrp="1"/>
          </p:cNvSpPr>
          <p:nvPr>
            <p:ph type="sldNum" sz="quarter" idx="12"/>
          </p:nvPr>
        </p:nvSpPr>
        <p:spPr>
          <a:xfrm>
            <a:off x="564761" y="777875"/>
            <a:ext cx="584978" cy="365125"/>
          </a:xfrm>
        </p:spPr>
        <p:txBody>
          <a:bodyPr/>
          <a:lstStyle/>
          <a:p>
            <a:fld id="{781FC40D-0284-4672-B97E-BD7E934CCFDD}" type="slidenum">
              <a:rPr lang="en-US" smtClean="0"/>
              <a:pPr/>
              <a:t>86</a:t>
            </a:fld>
            <a:endParaRPr lang="en-US" dirty="0"/>
          </a:p>
        </p:txBody>
      </p:sp>
    </p:spTree>
    <p:extLst>
      <p:ext uri="{BB962C8B-B14F-4D97-AF65-F5344CB8AC3E}">
        <p14:creationId xmlns:p14="http://schemas.microsoft.com/office/powerpoint/2010/main" val="182250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1204690"/>
          </a:xfrm>
        </p:spPr>
        <p:txBody>
          <a:bodyPr>
            <a:normAutofit/>
          </a:bodyPr>
          <a:lstStyle/>
          <a:p>
            <a:r>
              <a:rPr lang="en-US" sz="3200" dirty="0"/>
              <a:t>GASB 86</a:t>
            </a:r>
            <a:r>
              <a:rPr lang="en-US" sz="3200" i="1" dirty="0">
                <a:solidFill>
                  <a:schemeClr val="tx2">
                    <a:lumMod val="75000"/>
                  </a:schemeClr>
                </a:solidFill>
              </a:rPr>
              <a:t> </a:t>
            </a:r>
            <a:r>
              <a:rPr lang="en-US" sz="3200" dirty="0">
                <a:solidFill>
                  <a:schemeClr val="tx2">
                    <a:lumMod val="75000"/>
                  </a:schemeClr>
                </a:solidFill>
              </a:rPr>
              <a:t>Certain </a:t>
            </a:r>
            <a:r>
              <a:rPr lang="en-US" sz="3200" dirty="0" smtClean="0">
                <a:solidFill>
                  <a:schemeClr val="tx2">
                    <a:lumMod val="75000"/>
                  </a:schemeClr>
                </a:solidFill>
              </a:rPr>
              <a:t>Debt Extinguishment </a:t>
            </a:r>
            <a:r>
              <a:rPr lang="en-US" sz="3200" dirty="0">
                <a:solidFill>
                  <a:schemeClr val="tx2">
                    <a:lumMod val="75000"/>
                  </a:schemeClr>
                </a:solidFill>
              </a:rPr>
              <a:t>Issues</a:t>
            </a:r>
            <a:r>
              <a:rPr lang="en-US" sz="3200" dirty="0"/>
              <a:t> </a:t>
            </a:r>
          </a:p>
        </p:txBody>
      </p:sp>
      <p:sp>
        <p:nvSpPr>
          <p:cNvPr id="3" name="Content Placeholder 2"/>
          <p:cNvSpPr>
            <a:spLocks noGrp="1"/>
          </p:cNvSpPr>
          <p:nvPr>
            <p:ph idx="1"/>
          </p:nvPr>
        </p:nvSpPr>
        <p:spPr>
          <a:xfrm>
            <a:off x="1295401" y="1828800"/>
            <a:ext cx="7239000" cy="4724400"/>
          </a:xfrm>
        </p:spPr>
        <p:txBody>
          <a:bodyPr>
            <a:normAutofit/>
          </a:bodyPr>
          <a:lstStyle/>
          <a:p>
            <a:pPr>
              <a:buNone/>
            </a:pPr>
            <a:r>
              <a:rPr lang="en-US" sz="2000" u="sng" dirty="0">
                <a:solidFill>
                  <a:schemeClr val="tx1"/>
                </a:solidFill>
              </a:rPr>
              <a:t>Example:</a:t>
            </a:r>
          </a:p>
          <a:p>
            <a:pPr>
              <a:buNone/>
            </a:pPr>
            <a:r>
              <a:rPr lang="en-US" sz="2000" dirty="0">
                <a:solidFill>
                  <a:schemeClr val="tx1"/>
                </a:solidFill>
              </a:rPr>
              <a:t>Existing Bond:  </a:t>
            </a:r>
          </a:p>
          <a:p>
            <a:pPr>
              <a:buNone/>
            </a:pPr>
            <a:r>
              <a:rPr lang="en-US" sz="2000" dirty="0">
                <a:solidFill>
                  <a:schemeClr val="tx1"/>
                </a:solidFill>
              </a:rPr>
              <a:t>Bonds payable – noncurrent:  $90,000.00 </a:t>
            </a:r>
          </a:p>
          <a:p>
            <a:pPr>
              <a:buNone/>
            </a:pPr>
            <a:r>
              <a:rPr lang="en-US" sz="2000" dirty="0">
                <a:solidFill>
                  <a:schemeClr val="tx1"/>
                </a:solidFill>
              </a:rPr>
              <a:t>Unamortized discount as of date of defeasance: $2,000.00</a:t>
            </a:r>
          </a:p>
          <a:p>
            <a:pPr>
              <a:buNone/>
            </a:pPr>
            <a:r>
              <a:rPr lang="en-US" sz="2000" dirty="0">
                <a:solidFill>
                  <a:schemeClr val="tx1"/>
                </a:solidFill>
              </a:rPr>
              <a:t>Remaining Prepaid Insurance: $1,200.00</a:t>
            </a:r>
          </a:p>
          <a:p>
            <a:pPr>
              <a:buNone/>
            </a:pPr>
            <a:endParaRPr lang="en-US" sz="2000" dirty="0">
              <a:solidFill>
                <a:schemeClr val="tx1"/>
              </a:solidFill>
            </a:endParaRPr>
          </a:p>
          <a:p>
            <a:pPr>
              <a:buNone/>
            </a:pPr>
            <a:r>
              <a:rPr lang="en-US" sz="2000" dirty="0">
                <a:solidFill>
                  <a:schemeClr val="tx1"/>
                </a:solidFill>
              </a:rPr>
              <a:t>Agency cash payment to escrow to </a:t>
            </a:r>
            <a:r>
              <a:rPr lang="en-US" sz="2000" dirty="0" err="1">
                <a:solidFill>
                  <a:schemeClr val="tx1"/>
                </a:solidFill>
              </a:rPr>
              <a:t>defease</a:t>
            </a:r>
            <a:r>
              <a:rPr lang="en-US" sz="2000" dirty="0">
                <a:solidFill>
                  <a:schemeClr val="tx1"/>
                </a:solidFill>
              </a:rPr>
              <a:t> debt (using existing resources): $100,000.00 </a:t>
            </a:r>
          </a:p>
        </p:txBody>
      </p:sp>
      <p:sp>
        <p:nvSpPr>
          <p:cNvPr id="4" name="Slide Number Placeholder 3"/>
          <p:cNvSpPr>
            <a:spLocks noGrp="1"/>
          </p:cNvSpPr>
          <p:nvPr>
            <p:ph type="sldNum" sz="quarter" idx="12"/>
          </p:nvPr>
        </p:nvSpPr>
        <p:spPr/>
        <p:txBody>
          <a:bodyPr/>
          <a:lstStyle/>
          <a:p>
            <a:fld id="{E6FFA990-F033-4C02-995F-31711A97E8DE}" type="slidenum">
              <a:rPr lang="en-US" smtClean="0"/>
              <a:pPr/>
              <a:t>87</a:t>
            </a:fld>
            <a:endParaRPr lang="en-US" dirty="0"/>
          </a:p>
        </p:txBody>
      </p:sp>
    </p:spTree>
    <p:extLst>
      <p:ext uri="{BB962C8B-B14F-4D97-AF65-F5344CB8AC3E}">
        <p14:creationId xmlns:p14="http://schemas.microsoft.com/office/powerpoint/2010/main" val="13061139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457200"/>
            <a:ext cx="7406640" cy="1066800"/>
          </a:xfrm>
        </p:spPr>
        <p:txBody>
          <a:bodyPr>
            <a:normAutofit fontScale="90000"/>
          </a:bodyPr>
          <a:lstStyle/>
          <a:p>
            <a:pPr algn="ctr"/>
            <a:r>
              <a:rPr lang="en-US" dirty="0" smtClean="0">
                <a:solidFill>
                  <a:schemeClr val="tx2">
                    <a:lumMod val="75000"/>
                  </a:schemeClr>
                </a:solidFill>
              </a:rPr>
              <a:t>GASB 86 </a:t>
            </a:r>
            <a:r>
              <a:rPr lang="en-US" i="1" dirty="0" smtClean="0">
                <a:solidFill>
                  <a:schemeClr val="tx2">
                    <a:lumMod val="75000"/>
                  </a:schemeClr>
                </a:solidFill>
              </a:rPr>
              <a:t>Certain Debt Extinguishment Issues - Entries</a:t>
            </a:r>
            <a:endParaRPr lang="en-US" i="1" dirty="0">
              <a:solidFill>
                <a:schemeClr val="tx2">
                  <a:lumMod val="75000"/>
                </a:schemeClr>
              </a:solidFill>
            </a:endParaRPr>
          </a:p>
        </p:txBody>
      </p:sp>
      <p:sp>
        <p:nvSpPr>
          <p:cNvPr id="3" name="Content Placeholder 2"/>
          <p:cNvSpPr>
            <a:spLocks noGrp="1"/>
          </p:cNvSpPr>
          <p:nvPr>
            <p:ph idx="1"/>
          </p:nvPr>
        </p:nvSpPr>
        <p:spPr>
          <a:xfrm>
            <a:off x="857251" y="1964155"/>
            <a:ext cx="7404653" cy="3735805"/>
          </a:xfrm>
        </p:spPr>
        <p:txBody>
          <a:bodyPr>
            <a:normAutofit lnSpcReduction="10000"/>
          </a:bodyPr>
          <a:lstStyle/>
          <a:p>
            <a:endParaRPr lang="en-US" sz="2000" dirty="0">
              <a:solidFill>
                <a:schemeClr val="tx1"/>
              </a:solidFill>
            </a:endParaRPr>
          </a:p>
          <a:p>
            <a:r>
              <a:rPr lang="en-US" sz="2000" b="1" dirty="0">
                <a:solidFill>
                  <a:schemeClr val="tx1"/>
                </a:solidFill>
              </a:rPr>
              <a:t>TC 167R </a:t>
            </a:r>
            <a:r>
              <a:rPr lang="en-US" sz="2000" dirty="0">
                <a:solidFill>
                  <a:schemeClr val="tx1"/>
                </a:solidFill>
              </a:rPr>
              <a:t>Record </a:t>
            </a:r>
            <a:r>
              <a:rPr lang="en-US" sz="2000" dirty="0" smtClean="0">
                <a:solidFill>
                  <a:schemeClr val="tx1"/>
                </a:solidFill>
              </a:rPr>
              <a:t>payment to escrow from existing resources.</a:t>
            </a:r>
            <a:endParaRPr lang="en-US" sz="2000" dirty="0">
              <a:solidFill>
                <a:schemeClr val="tx1"/>
              </a:solidFill>
            </a:endParaRPr>
          </a:p>
          <a:p>
            <a:pPr>
              <a:buNone/>
            </a:pPr>
            <a:endParaRPr lang="en-US" sz="2000" dirty="0">
              <a:solidFill>
                <a:schemeClr val="tx1"/>
              </a:solidFill>
            </a:endParaRPr>
          </a:p>
          <a:p>
            <a:pPr>
              <a:buNone/>
            </a:pPr>
            <a:r>
              <a:rPr lang="en-US" sz="2000" dirty="0">
                <a:solidFill>
                  <a:schemeClr val="tx1"/>
                </a:solidFill>
              </a:rPr>
              <a:t>	- </a:t>
            </a:r>
            <a:r>
              <a:rPr lang="en-US" sz="2000" dirty="0" smtClean="0">
                <a:solidFill>
                  <a:schemeClr val="tx1"/>
                </a:solidFill>
              </a:rPr>
              <a:t> </a:t>
            </a:r>
            <a:r>
              <a:rPr lang="en-US" sz="2000" dirty="0">
                <a:solidFill>
                  <a:schemeClr val="tx1"/>
                </a:solidFill>
              </a:rPr>
              <a:t>DR 3500 Expend </a:t>
            </a:r>
            <a:r>
              <a:rPr lang="en-US" sz="2000" dirty="0" err="1">
                <a:solidFill>
                  <a:schemeClr val="tx1"/>
                </a:solidFill>
              </a:rPr>
              <a:t>Cntrl</a:t>
            </a:r>
            <a:r>
              <a:rPr lang="en-US" sz="2000" dirty="0">
                <a:solidFill>
                  <a:schemeClr val="tx1"/>
                </a:solidFill>
              </a:rPr>
              <a:t>–Cash 		</a:t>
            </a:r>
            <a:r>
              <a:rPr lang="en-US" sz="2000" dirty="0" smtClean="0">
                <a:solidFill>
                  <a:schemeClr val="tx1"/>
                </a:solidFill>
              </a:rPr>
              <a:t>	100,000.00</a:t>
            </a:r>
          </a:p>
          <a:p>
            <a:pPr>
              <a:buNone/>
            </a:pPr>
            <a:r>
              <a:rPr lang="en-US" sz="2000" dirty="0">
                <a:solidFill>
                  <a:schemeClr val="tx1"/>
                </a:solidFill>
              </a:rPr>
              <a:t>	 (C/O 4051 Bond Refund Debt </a:t>
            </a:r>
            <a:r>
              <a:rPr lang="en-US" sz="2000" dirty="0" err="1">
                <a:solidFill>
                  <a:schemeClr val="tx1"/>
                </a:solidFill>
              </a:rPr>
              <a:t>Pmt</a:t>
            </a:r>
            <a:r>
              <a:rPr lang="en-US" sz="2000" dirty="0">
                <a:solidFill>
                  <a:schemeClr val="tx1"/>
                </a:solidFill>
              </a:rPr>
              <a:t>)</a:t>
            </a:r>
          </a:p>
          <a:p>
            <a:pPr>
              <a:buNone/>
            </a:pPr>
            <a:r>
              <a:rPr lang="en-US" sz="2000" dirty="0">
                <a:solidFill>
                  <a:schemeClr val="tx1"/>
                </a:solidFill>
              </a:rPr>
              <a:t>	</a:t>
            </a:r>
            <a:r>
              <a:rPr lang="en-US" sz="2000" dirty="0" smtClean="0">
                <a:solidFill>
                  <a:schemeClr val="tx1"/>
                </a:solidFill>
              </a:rPr>
              <a:t>	- </a:t>
            </a:r>
            <a:r>
              <a:rPr lang="en-US" sz="2000" dirty="0">
                <a:solidFill>
                  <a:schemeClr val="tx1"/>
                </a:solidFill>
              </a:rPr>
              <a:t>CR 0065 Unreconciled Deposit			</a:t>
            </a:r>
            <a:r>
              <a:rPr lang="en-US" sz="2000" dirty="0" smtClean="0">
                <a:solidFill>
                  <a:schemeClr val="tx1"/>
                </a:solidFill>
              </a:rPr>
              <a:t>	100,000.00</a:t>
            </a:r>
            <a:endParaRPr lang="en-US" sz="2000" dirty="0">
              <a:solidFill>
                <a:schemeClr val="tx1"/>
              </a:solidFill>
            </a:endParaRPr>
          </a:p>
          <a:p>
            <a:pPr>
              <a:buNone/>
            </a:pPr>
            <a:endParaRPr lang="en-US" sz="2000" dirty="0">
              <a:solidFill>
                <a:schemeClr val="tx1"/>
              </a:solidFill>
            </a:endParaRPr>
          </a:p>
          <a:p>
            <a:pPr>
              <a:buNone/>
            </a:pPr>
            <a:endParaRPr lang="en-US" sz="2000" dirty="0">
              <a:solidFill>
                <a:schemeClr val="tx1"/>
              </a:solidFill>
            </a:endParaRPr>
          </a:p>
          <a:p>
            <a:r>
              <a:rPr lang="en-US" sz="2000" dirty="0">
                <a:solidFill>
                  <a:schemeClr val="tx1"/>
                </a:solidFill>
              </a:rPr>
              <a:t>Governmental fund </a:t>
            </a:r>
          </a:p>
          <a:p>
            <a:endParaRPr lang="en-US" dirty="0" smtClean="0">
              <a:solidFill>
                <a:schemeClr val="tx2">
                  <a:lumMod val="75000"/>
                </a:schemeClr>
              </a:solidFill>
            </a:endParaRP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5" name="Slide Number Placeholder 3"/>
          <p:cNvSpPr>
            <a:spLocks noGrp="1"/>
          </p:cNvSpPr>
          <p:nvPr>
            <p:ph type="sldNum" sz="quarter" idx="12"/>
          </p:nvPr>
        </p:nvSpPr>
        <p:spPr>
          <a:xfrm>
            <a:off x="564761" y="777875"/>
            <a:ext cx="584978" cy="365125"/>
          </a:xfrm>
        </p:spPr>
        <p:txBody>
          <a:bodyPr/>
          <a:lstStyle/>
          <a:p>
            <a:fld id="{781FC40D-0284-4672-B97E-BD7E934CCFDD}" type="slidenum">
              <a:rPr lang="en-US" smtClean="0"/>
              <a:pPr/>
              <a:t>88</a:t>
            </a:fld>
            <a:endParaRPr lang="en-US" dirty="0"/>
          </a:p>
        </p:txBody>
      </p:sp>
    </p:spTree>
    <p:extLst>
      <p:ext uri="{BB962C8B-B14F-4D97-AF65-F5344CB8AC3E}">
        <p14:creationId xmlns:p14="http://schemas.microsoft.com/office/powerpoint/2010/main" val="797306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599" y="381000"/>
            <a:ext cx="7328263" cy="1295400"/>
          </a:xfrm>
        </p:spPr>
        <p:txBody>
          <a:bodyPr>
            <a:normAutofit fontScale="90000"/>
          </a:bodyPr>
          <a:lstStyle/>
          <a:p>
            <a:pPr algn="ctr"/>
            <a:r>
              <a:rPr lang="en-US" dirty="0" smtClean="0">
                <a:solidFill>
                  <a:schemeClr val="tx2">
                    <a:lumMod val="75000"/>
                  </a:schemeClr>
                </a:solidFill>
              </a:rPr>
              <a:t>GASB 86 </a:t>
            </a:r>
            <a:r>
              <a:rPr lang="en-US" i="1" dirty="0" smtClean="0">
                <a:solidFill>
                  <a:schemeClr val="tx2">
                    <a:lumMod val="75000"/>
                  </a:schemeClr>
                </a:solidFill>
              </a:rPr>
              <a:t>Certain Debt Extinguishment Issues – Entries - continued</a:t>
            </a:r>
            <a:endParaRPr lang="en-US" i="1" dirty="0">
              <a:solidFill>
                <a:schemeClr val="tx2">
                  <a:lumMod val="75000"/>
                </a:schemeClr>
              </a:solidFill>
            </a:endParaRPr>
          </a:p>
        </p:txBody>
      </p:sp>
      <p:sp>
        <p:nvSpPr>
          <p:cNvPr id="3" name="Content Placeholder 2"/>
          <p:cNvSpPr>
            <a:spLocks noGrp="1"/>
          </p:cNvSpPr>
          <p:nvPr>
            <p:ph idx="1"/>
          </p:nvPr>
        </p:nvSpPr>
        <p:spPr>
          <a:xfrm>
            <a:off x="857250" y="1964155"/>
            <a:ext cx="7842613" cy="4589045"/>
          </a:xfrm>
        </p:spPr>
        <p:txBody>
          <a:bodyPr>
            <a:normAutofit fontScale="55000" lnSpcReduction="20000"/>
          </a:bodyPr>
          <a:lstStyle/>
          <a:p>
            <a:endParaRPr lang="en-US" sz="3600" dirty="0">
              <a:solidFill>
                <a:schemeClr val="tx1"/>
              </a:solidFill>
            </a:endParaRPr>
          </a:p>
          <a:p>
            <a:r>
              <a:rPr lang="en-US" sz="3600" b="1" dirty="0">
                <a:solidFill>
                  <a:schemeClr val="tx1"/>
                </a:solidFill>
              </a:rPr>
              <a:t>TC 528  </a:t>
            </a:r>
            <a:r>
              <a:rPr lang="en-US" sz="3600" u="sng" dirty="0">
                <a:solidFill>
                  <a:schemeClr val="tx1"/>
                </a:solidFill>
              </a:rPr>
              <a:t>Eliminate </a:t>
            </a:r>
            <a:r>
              <a:rPr lang="en-US" sz="3600" u="sng" dirty="0" err="1">
                <a:solidFill>
                  <a:schemeClr val="tx1"/>
                </a:solidFill>
              </a:rPr>
              <a:t>defeased</a:t>
            </a:r>
            <a:r>
              <a:rPr lang="en-US" sz="3600" u="sng" dirty="0">
                <a:solidFill>
                  <a:schemeClr val="tx1"/>
                </a:solidFill>
              </a:rPr>
              <a:t> debt.</a:t>
            </a:r>
          </a:p>
          <a:p>
            <a:pPr>
              <a:buNone/>
            </a:pPr>
            <a:r>
              <a:rPr lang="en-US" sz="3600" dirty="0">
                <a:solidFill>
                  <a:schemeClr val="tx1"/>
                </a:solidFill>
              </a:rPr>
              <a:t>	-  DR 1714 Bonds Payable - Noncurrent		</a:t>
            </a:r>
            <a:r>
              <a:rPr lang="en-US" sz="3600" dirty="0" smtClean="0">
                <a:solidFill>
                  <a:schemeClr val="tx1"/>
                </a:solidFill>
              </a:rPr>
              <a:t>90,000.00</a:t>
            </a:r>
            <a:endParaRPr lang="en-US" sz="3600" dirty="0">
              <a:solidFill>
                <a:schemeClr val="tx1"/>
              </a:solidFill>
            </a:endParaRPr>
          </a:p>
          <a:p>
            <a:pPr>
              <a:buNone/>
            </a:pPr>
            <a:r>
              <a:rPr lang="en-US" sz="3600" dirty="0">
                <a:solidFill>
                  <a:schemeClr val="tx1"/>
                </a:solidFill>
              </a:rPr>
              <a:t>		- CR 3600 GAAP Expend Offset 					</a:t>
            </a:r>
            <a:r>
              <a:rPr lang="en-US" sz="3600" dirty="0" smtClean="0">
                <a:solidFill>
                  <a:schemeClr val="tx1"/>
                </a:solidFill>
              </a:rPr>
              <a:t>		90,000.00</a:t>
            </a:r>
            <a:endParaRPr lang="en-US" sz="3600" dirty="0">
              <a:solidFill>
                <a:schemeClr val="tx1"/>
              </a:solidFill>
            </a:endParaRPr>
          </a:p>
          <a:p>
            <a:pPr>
              <a:buNone/>
            </a:pPr>
            <a:r>
              <a:rPr lang="en-US" sz="3600" dirty="0">
                <a:solidFill>
                  <a:schemeClr val="tx1"/>
                </a:solidFill>
              </a:rPr>
              <a:t>			 (C/O 4051 Bond Refund Debt </a:t>
            </a:r>
            <a:r>
              <a:rPr lang="en-US" sz="3600" dirty="0" err="1">
                <a:solidFill>
                  <a:schemeClr val="tx1"/>
                </a:solidFill>
              </a:rPr>
              <a:t>Pmt</a:t>
            </a:r>
            <a:r>
              <a:rPr lang="en-US" sz="3600" dirty="0">
                <a:solidFill>
                  <a:schemeClr val="tx1"/>
                </a:solidFill>
              </a:rPr>
              <a:t>)</a:t>
            </a:r>
          </a:p>
          <a:p>
            <a:pPr>
              <a:buNone/>
            </a:pPr>
            <a:endParaRPr lang="en-US" sz="3600" dirty="0">
              <a:solidFill>
                <a:schemeClr val="tx1"/>
              </a:solidFill>
            </a:endParaRPr>
          </a:p>
          <a:p>
            <a:r>
              <a:rPr lang="en-US" sz="3600" b="1" dirty="0">
                <a:solidFill>
                  <a:schemeClr val="tx1"/>
                </a:solidFill>
              </a:rPr>
              <a:t>TC 514R  </a:t>
            </a:r>
            <a:r>
              <a:rPr lang="en-US" sz="3600" u="sng" dirty="0">
                <a:solidFill>
                  <a:schemeClr val="tx1"/>
                </a:solidFill>
              </a:rPr>
              <a:t>Eliminate discount related to </a:t>
            </a:r>
            <a:r>
              <a:rPr lang="en-US" sz="3600" u="sng" dirty="0" err="1">
                <a:solidFill>
                  <a:schemeClr val="tx1"/>
                </a:solidFill>
              </a:rPr>
              <a:t>defeased</a:t>
            </a:r>
            <a:r>
              <a:rPr lang="en-US" sz="3600" u="sng" dirty="0">
                <a:solidFill>
                  <a:schemeClr val="tx1"/>
                </a:solidFill>
              </a:rPr>
              <a:t> debt.</a:t>
            </a:r>
          </a:p>
          <a:p>
            <a:pPr>
              <a:buNone/>
            </a:pPr>
            <a:r>
              <a:rPr lang="en-US" sz="3600" dirty="0">
                <a:solidFill>
                  <a:schemeClr val="tx1"/>
                </a:solidFill>
              </a:rPr>
              <a:t>	-  DR 3600 GAAP Expend Offset 				2,000.00</a:t>
            </a:r>
          </a:p>
          <a:p>
            <a:pPr>
              <a:buNone/>
            </a:pPr>
            <a:r>
              <a:rPr lang="en-US" sz="3600" dirty="0">
                <a:solidFill>
                  <a:schemeClr val="tx1"/>
                </a:solidFill>
              </a:rPr>
              <a:t>		 (C/O 4051 Bond Refund Debt </a:t>
            </a:r>
            <a:r>
              <a:rPr lang="en-US" sz="3600" dirty="0" err="1">
                <a:solidFill>
                  <a:schemeClr val="tx1"/>
                </a:solidFill>
              </a:rPr>
              <a:t>Pmt</a:t>
            </a:r>
            <a:r>
              <a:rPr lang="en-US" sz="3600" dirty="0">
                <a:solidFill>
                  <a:schemeClr val="tx1"/>
                </a:solidFill>
              </a:rPr>
              <a:t>)</a:t>
            </a:r>
          </a:p>
          <a:p>
            <a:pPr>
              <a:buNone/>
            </a:pPr>
            <a:r>
              <a:rPr lang="en-US" sz="3600" dirty="0">
                <a:solidFill>
                  <a:schemeClr val="tx1"/>
                </a:solidFill>
              </a:rPr>
              <a:t>		- CR 1712 Discount on Bonds Sold					</a:t>
            </a:r>
            <a:r>
              <a:rPr lang="en-US" sz="3600" dirty="0" smtClean="0">
                <a:solidFill>
                  <a:schemeClr val="tx1"/>
                </a:solidFill>
              </a:rPr>
              <a:t>	 2,000.00</a:t>
            </a:r>
            <a:endParaRPr lang="en-US" sz="3600" dirty="0">
              <a:solidFill>
                <a:schemeClr val="tx1"/>
              </a:solidFill>
            </a:endParaRPr>
          </a:p>
          <a:p>
            <a:pPr>
              <a:buNone/>
            </a:pPr>
            <a:r>
              <a:rPr lang="en-US" sz="3600" dirty="0">
                <a:solidFill>
                  <a:schemeClr val="tx1"/>
                </a:solidFill>
              </a:rPr>
              <a:t>			</a:t>
            </a:r>
          </a:p>
          <a:p>
            <a:r>
              <a:rPr lang="en-US" sz="3600" dirty="0">
                <a:solidFill>
                  <a:schemeClr val="tx1"/>
                </a:solidFill>
              </a:rPr>
              <a:t>Government-wide Reporting Fund</a:t>
            </a:r>
          </a:p>
          <a:p>
            <a:endParaRPr lang="en-US" dirty="0" smtClean="0">
              <a:solidFill>
                <a:schemeClr val="tx2">
                  <a:lumMod val="75000"/>
                </a:schemeClr>
              </a:solidFill>
            </a:endParaRP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5" name="Slide Number Placeholder 3"/>
          <p:cNvSpPr>
            <a:spLocks noGrp="1"/>
          </p:cNvSpPr>
          <p:nvPr>
            <p:ph type="sldNum" sz="quarter" idx="12"/>
          </p:nvPr>
        </p:nvSpPr>
        <p:spPr>
          <a:xfrm>
            <a:off x="564761" y="777875"/>
            <a:ext cx="584978" cy="365125"/>
          </a:xfrm>
        </p:spPr>
        <p:txBody>
          <a:bodyPr/>
          <a:lstStyle/>
          <a:p>
            <a:fld id="{781FC40D-0284-4672-B97E-BD7E934CCFDD}" type="slidenum">
              <a:rPr lang="en-US" smtClean="0"/>
              <a:pPr/>
              <a:t>89</a:t>
            </a:fld>
            <a:endParaRPr lang="en-US" dirty="0"/>
          </a:p>
        </p:txBody>
      </p:sp>
    </p:spTree>
    <p:extLst>
      <p:ext uri="{BB962C8B-B14F-4D97-AF65-F5344CB8AC3E}">
        <p14:creationId xmlns:p14="http://schemas.microsoft.com/office/powerpoint/2010/main" val="197672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8342"/>
            <a:ext cx="7238999" cy="1404005"/>
          </a:xfrm>
        </p:spPr>
        <p:txBody>
          <a:bodyPr>
            <a:noAutofit/>
          </a:bodyPr>
          <a:lstStyle/>
          <a:p>
            <a:pPr algn="ctr"/>
            <a:r>
              <a:rPr lang="en-US" sz="4400" dirty="0" smtClean="0"/>
              <a:t>Types of Long-term Debt (cont.)</a:t>
            </a:r>
            <a:endParaRPr lang="en-US" sz="4400" dirty="0"/>
          </a:p>
        </p:txBody>
      </p:sp>
      <p:sp>
        <p:nvSpPr>
          <p:cNvPr id="3" name="Content Placeholder 2"/>
          <p:cNvSpPr>
            <a:spLocks noGrp="1"/>
          </p:cNvSpPr>
          <p:nvPr>
            <p:ph idx="1"/>
          </p:nvPr>
        </p:nvSpPr>
        <p:spPr>
          <a:xfrm>
            <a:off x="1371599" y="2023111"/>
            <a:ext cx="7238999" cy="3920489"/>
          </a:xfrm>
        </p:spPr>
        <p:txBody>
          <a:bodyPr>
            <a:normAutofit fontScale="92500" lnSpcReduction="10000"/>
          </a:bodyPr>
          <a:lstStyle/>
          <a:p>
            <a:pPr>
              <a:spcBef>
                <a:spcPts val="1350"/>
              </a:spcBef>
              <a:buFont typeface="Wingdings" panose="05000000000000000000" pitchFamily="2" charset="2"/>
              <a:buChar char="§"/>
            </a:pPr>
            <a:r>
              <a:rPr lang="en-US" sz="2600" dirty="0"/>
              <a:t>Revenue Bond examples:</a:t>
            </a:r>
          </a:p>
          <a:p>
            <a:pPr lvl="1">
              <a:spcBef>
                <a:spcPts val="1350"/>
              </a:spcBef>
              <a:buFont typeface="Wingdings" panose="05000000000000000000" pitchFamily="2" charset="2"/>
              <a:buChar char="§"/>
            </a:pPr>
            <a:r>
              <a:rPr lang="en-US" sz="2600" dirty="0"/>
              <a:t>Lottery bonds finance education, economic development, state parks, light rail, acquisition of state forestland, watershed improvements, and economic development projects in rural and distressed communities.</a:t>
            </a:r>
          </a:p>
          <a:p>
            <a:pPr lvl="1">
              <a:spcBef>
                <a:spcPts val="1350"/>
              </a:spcBef>
              <a:buFont typeface="Wingdings" panose="05000000000000000000" pitchFamily="2" charset="2"/>
              <a:buChar char="§"/>
            </a:pPr>
            <a:r>
              <a:rPr lang="en-US" sz="2600" dirty="0"/>
              <a:t>Highway user taxes repay bonds issued to fund road building and improvement.</a:t>
            </a:r>
          </a:p>
          <a:p>
            <a:pPr lvl="1">
              <a:spcBef>
                <a:spcPts val="1350"/>
              </a:spcBef>
              <a:buFont typeface="Wingdings" panose="05000000000000000000" pitchFamily="2" charset="2"/>
              <a:buChar char="§"/>
            </a:pPr>
            <a:r>
              <a:rPr lang="en-US" sz="2600" dirty="0"/>
              <a:t>Single family loans and multi-family housing projects.</a:t>
            </a:r>
          </a:p>
          <a:p>
            <a:pPr marL="0" indent="0">
              <a:spcBef>
                <a:spcPts val="1350"/>
              </a:spcBef>
              <a:buNone/>
            </a:pPr>
            <a:endParaRPr lang="en-US" sz="2600" dirty="0" smtClean="0"/>
          </a:p>
          <a:p>
            <a:pPr>
              <a:spcBef>
                <a:spcPts val="900"/>
              </a:spcBef>
            </a:pPr>
            <a:endParaRPr lang="en-US" dirty="0" smtClean="0"/>
          </a:p>
          <a:p>
            <a:pPr>
              <a:spcBef>
                <a:spcPts val="900"/>
              </a:spcBef>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9</a:t>
            </a:fld>
            <a:endParaRPr lang="en-US" dirty="0"/>
          </a:p>
        </p:txBody>
      </p:sp>
    </p:spTree>
    <p:extLst>
      <p:ext uri="{BB962C8B-B14F-4D97-AF65-F5344CB8AC3E}">
        <p14:creationId xmlns:p14="http://schemas.microsoft.com/office/powerpoint/2010/main" val="34503349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599" y="381000"/>
            <a:ext cx="7328263" cy="1143000"/>
          </a:xfrm>
        </p:spPr>
        <p:txBody>
          <a:bodyPr>
            <a:normAutofit fontScale="90000"/>
          </a:bodyPr>
          <a:lstStyle/>
          <a:p>
            <a:pPr algn="ctr"/>
            <a:r>
              <a:rPr lang="en-US" dirty="0" smtClean="0">
                <a:solidFill>
                  <a:schemeClr val="tx2">
                    <a:lumMod val="75000"/>
                  </a:schemeClr>
                </a:solidFill>
              </a:rPr>
              <a:t>GASB 86 </a:t>
            </a:r>
            <a:r>
              <a:rPr lang="en-US" i="1" dirty="0" smtClean="0">
                <a:solidFill>
                  <a:schemeClr val="tx2">
                    <a:lumMod val="75000"/>
                  </a:schemeClr>
                </a:solidFill>
              </a:rPr>
              <a:t>Certain Debt Extinguishment Issues – Entries - continued</a:t>
            </a:r>
            <a:endParaRPr lang="en-US" i="1" dirty="0">
              <a:solidFill>
                <a:schemeClr val="tx2">
                  <a:lumMod val="75000"/>
                </a:schemeClr>
              </a:solidFill>
            </a:endParaRPr>
          </a:p>
        </p:txBody>
      </p:sp>
      <p:sp>
        <p:nvSpPr>
          <p:cNvPr id="3" name="Content Placeholder 2"/>
          <p:cNvSpPr>
            <a:spLocks noGrp="1"/>
          </p:cNvSpPr>
          <p:nvPr>
            <p:ph idx="1"/>
          </p:nvPr>
        </p:nvSpPr>
        <p:spPr>
          <a:xfrm>
            <a:off x="857250" y="1964155"/>
            <a:ext cx="7842613" cy="4665245"/>
          </a:xfrm>
        </p:spPr>
        <p:txBody>
          <a:bodyPr>
            <a:normAutofit/>
          </a:bodyPr>
          <a:lstStyle/>
          <a:p>
            <a:endParaRPr lang="en-US" sz="2000" dirty="0">
              <a:solidFill>
                <a:schemeClr val="tx1"/>
              </a:solidFill>
            </a:endParaRPr>
          </a:p>
          <a:p>
            <a:r>
              <a:rPr lang="en-US" sz="2000" b="1" dirty="0">
                <a:solidFill>
                  <a:schemeClr val="tx1"/>
                </a:solidFill>
              </a:rPr>
              <a:t>TC 514R  </a:t>
            </a:r>
            <a:r>
              <a:rPr lang="en-US" sz="2000" u="sng" dirty="0">
                <a:solidFill>
                  <a:schemeClr val="tx1"/>
                </a:solidFill>
              </a:rPr>
              <a:t>Eliminate prepaid insurance related to </a:t>
            </a:r>
            <a:r>
              <a:rPr lang="en-US" sz="2000" u="sng" dirty="0" err="1">
                <a:solidFill>
                  <a:schemeClr val="tx1"/>
                </a:solidFill>
              </a:rPr>
              <a:t>defeased</a:t>
            </a:r>
            <a:r>
              <a:rPr lang="en-US" sz="2000" u="sng" dirty="0">
                <a:solidFill>
                  <a:schemeClr val="tx1"/>
                </a:solidFill>
              </a:rPr>
              <a:t> debt.</a:t>
            </a:r>
          </a:p>
          <a:p>
            <a:pPr>
              <a:buNone/>
            </a:pPr>
            <a:r>
              <a:rPr lang="en-US" sz="2000" dirty="0">
                <a:solidFill>
                  <a:schemeClr val="tx1"/>
                </a:solidFill>
              </a:rPr>
              <a:t>	-  DR 3600 GAAP Expend Offset 			</a:t>
            </a:r>
            <a:r>
              <a:rPr lang="en-US" sz="2000" dirty="0" smtClean="0">
                <a:solidFill>
                  <a:schemeClr val="tx1"/>
                </a:solidFill>
              </a:rPr>
              <a:t>1,200.00</a:t>
            </a:r>
            <a:endParaRPr lang="en-US" sz="2000" dirty="0">
              <a:solidFill>
                <a:schemeClr val="tx1"/>
              </a:solidFill>
            </a:endParaRPr>
          </a:p>
          <a:p>
            <a:pPr>
              <a:buNone/>
            </a:pPr>
            <a:r>
              <a:rPr lang="en-US" sz="2000" dirty="0">
                <a:solidFill>
                  <a:schemeClr val="tx1"/>
                </a:solidFill>
              </a:rPr>
              <a:t>		 (C/O 4051 Bond Refund Debt </a:t>
            </a:r>
            <a:r>
              <a:rPr lang="en-US" sz="2000" dirty="0" err="1">
                <a:solidFill>
                  <a:schemeClr val="tx1"/>
                </a:solidFill>
              </a:rPr>
              <a:t>Pmt</a:t>
            </a:r>
            <a:r>
              <a:rPr lang="en-US" sz="2000" dirty="0">
                <a:solidFill>
                  <a:schemeClr val="tx1"/>
                </a:solidFill>
              </a:rPr>
              <a:t>)</a:t>
            </a:r>
          </a:p>
          <a:p>
            <a:pPr>
              <a:buNone/>
            </a:pPr>
            <a:r>
              <a:rPr lang="en-US" sz="2000" dirty="0">
                <a:solidFill>
                  <a:schemeClr val="tx1"/>
                </a:solidFill>
              </a:rPr>
              <a:t>		- CR 0602 Prepaid Expense					</a:t>
            </a:r>
            <a:r>
              <a:rPr lang="en-US" sz="2000" dirty="0" smtClean="0">
                <a:solidFill>
                  <a:schemeClr val="tx1"/>
                </a:solidFill>
              </a:rPr>
              <a:t>		1,200.00</a:t>
            </a:r>
            <a:endParaRPr lang="en-US" sz="2000" dirty="0">
              <a:solidFill>
                <a:schemeClr val="tx1"/>
              </a:solidFill>
            </a:endParaRPr>
          </a:p>
          <a:p>
            <a:pPr>
              <a:buNone/>
            </a:pPr>
            <a:r>
              <a:rPr lang="en-US" sz="2000" dirty="0">
                <a:solidFill>
                  <a:schemeClr val="tx1"/>
                </a:solidFill>
              </a:rPr>
              <a:t>			</a:t>
            </a:r>
          </a:p>
          <a:p>
            <a:r>
              <a:rPr lang="en-US" sz="2000" dirty="0">
                <a:solidFill>
                  <a:schemeClr val="tx1"/>
                </a:solidFill>
              </a:rPr>
              <a:t>Government-wide Reporting Fund</a:t>
            </a:r>
          </a:p>
          <a:p>
            <a:endParaRPr lang="en-US" dirty="0" smtClean="0">
              <a:solidFill>
                <a:schemeClr val="tx2">
                  <a:lumMod val="75000"/>
                </a:schemeClr>
              </a:solidFill>
            </a:endParaRP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5" name="Slide Number Placeholder 3"/>
          <p:cNvSpPr>
            <a:spLocks noGrp="1"/>
          </p:cNvSpPr>
          <p:nvPr>
            <p:ph type="sldNum" sz="quarter" idx="12"/>
          </p:nvPr>
        </p:nvSpPr>
        <p:spPr>
          <a:xfrm>
            <a:off x="564761" y="777875"/>
            <a:ext cx="584978" cy="365125"/>
          </a:xfrm>
        </p:spPr>
        <p:txBody>
          <a:bodyPr/>
          <a:lstStyle/>
          <a:p>
            <a:fld id="{781FC40D-0284-4672-B97E-BD7E934CCFDD}" type="slidenum">
              <a:rPr lang="en-US" smtClean="0"/>
              <a:pPr/>
              <a:t>90</a:t>
            </a:fld>
            <a:endParaRPr lang="en-US" dirty="0"/>
          </a:p>
        </p:txBody>
      </p:sp>
    </p:spTree>
    <p:extLst>
      <p:ext uri="{BB962C8B-B14F-4D97-AF65-F5344CB8AC3E}">
        <p14:creationId xmlns:p14="http://schemas.microsoft.com/office/powerpoint/2010/main" val="2304697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533400"/>
            <a:ext cx="7101840" cy="1295400"/>
          </a:xfrm>
        </p:spPr>
        <p:txBody>
          <a:bodyPr>
            <a:normAutofit fontScale="90000"/>
          </a:bodyPr>
          <a:lstStyle/>
          <a:p>
            <a:pPr algn="ctr"/>
            <a:r>
              <a:rPr lang="en-US" dirty="0" smtClean="0">
                <a:solidFill>
                  <a:schemeClr val="tx2">
                    <a:lumMod val="75000"/>
                  </a:schemeClr>
                </a:solidFill>
              </a:rPr>
              <a:t>GASB 86 </a:t>
            </a:r>
            <a:r>
              <a:rPr lang="en-US" i="1" dirty="0" smtClean="0">
                <a:solidFill>
                  <a:schemeClr val="tx2">
                    <a:lumMod val="75000"/>
                  </a:schemeClr>
                </a:solidFill>
              </a:rPr>
              <a:t>Certain Debt Extinguishment Issues – Entries - continued</a:t>
            </a:r>
            <a:endParaRPr lang="en-US" i="1" dirty="0">
              <a:solidFill>
                <a:schemeClr val="tx2">
                  <a:lumMod val="75000"/>
                </a:schemeClr>
              </a:solidFill>
            </a:endParaRPr>
          </a:p>
        </p:txBody>
      </p:sp>
      <p:sp>
        <p:nvSpPr>
          <p:cNvPr id="3" name="Content Placeholder 2"/>
          <p:cNvSpPr>
            <a:spLocks noGrp="1"/>
          </p:cNvSpPr>
          <p:nvPr>
            <p:ph idx="1"/>
          </p:nvPr>
        </p:nvSpPr>
        <p:spPr>
          <a:xfrm>
            <a:off x="1149739" y="1922045"/>
            <a:ext cx="7657893" cy="4478755"/>
          </a:xfrm>
        </p:spPr>
        <p:txBody>
          <a:bodyPr>
            <a:normAutofit fontScale="62500" lnSpcReduction="20000"/>
          </a:bodyPr>
          <a:lstStyle/>
          <a:p>
            <a:endParaRPr lang="en-US" dirty="0">
              <a:solidFill>
                <a:schemeClr val="tx1"/>
              </a:solidFill>
            </a:endParaRPr>
          </a:p>
          <a:p>
            <a:pPr marL="34290" indent="0">
              <a:buNone/>
            </a:pPr>
            <a:r>
              <a:rPr lang="en-US" sz="3200" dirty="0">
                <a:solidFill>
                  <a:schemeClr val="tx1"/>
                </a:solidFill>
              </a:rPr>
              <a:t>Agencies must calculate gain or loss as follows:</a:t>
            </a:r>
          </a:p>
          <a:p>
            <a:pPr marL="34290" indent="0">
              <a:buNone/>
            </a:pPr>
            <a:r>
              <a:rPr lang="en-US" sz="3200" dirty="0">
                <a:solidFill>
                  <a:schemeClr val="tx1"/>
                </a:solidFill>
              </a:rPr>
              <a:t> </a:t>
            </a:r>
          </a:p>
          <a:p>
            <a:pPr marL="411480" lvl="2" indent="0">
              <a:buNone/>
            </a:pPr>
            <a:r>
              <a:rPr lang="en-US" sz="3200" dirty="0">
                <a:solidFill>
                  <a:schemeClr val="tx1"/>
                </a:solidFill>
              </a:rPr>
              <a:t>	Face value of refunded debt		                		$90,000</a:t>
            </a:r>
          </a:p>
          <a:p>
            <a:pPr marL="34290" indent="0">
              <a:buNone/>
            </a:pPr>
            <a:r>
              <a:rPr lang="en-US" sz="3200" dirty="0">
                <a:solidFill>
                  <a:schemeClr val="tx1"/>
                </a:solidFill>
              </a:rPr>
              <a:t>	Discount on refunded debt					</a:t>
            </a:r>
            <a:r>
              <a:rPr lang="en-US" sz="3200" dirty="0" smtClean="0">
                <a:solidFill>
                  <a:schemeClr val="tx1"/>
                </a:solidFill>
              </a:rPr>
              <a:t>	   </a:t>
            </a:r>
            <a:r>
              <a:rPr lang="en-US" sz="3200" dirty="0">
                <a:solidFill>
                  <a:schemeClr val="tx1"/>
                </a:solidFill>
              </a:rPr>
              <a:t>(2,000)</a:t>
            </a:r>
          </a:p>
          <a:p>
            <a:pPr marL="34290" indent="0">
              <a:buNone/>
            </a:pPr>
            <a:r>
              <a:rPr lang="en-US" sz="3200" dirty="0">
                <a:solidFill>
                  <a:schemeClr val="tx1"/>
                </a:solidFill>
              </a:rPr>
              <a:t>	Prepaid Insurance						</a:t>
            </a:r>
            <a:r>
              <a:rPr lang="en-US" sz="3200" dirty="0" smtClean="0">
                <a:solidFill>
                  <a:schemeClr val="tx1"/>
                </a:solidFill>
              </a:rPr>
              <a:t>		  </a:t>
            </a:r>
            <a:r>
              <a:rPr lang="en-US" sz="3200" u="sng" dirty="0" smtClean="0">
                <a:solidFill>
                  <a:schemeClr val="tx1"/>
                </a:solidFill>
              </a:rPr>
              <a:t> </a:t>
            </a:r>
            <a:r>
              <a:rPr lang="en-US" sz="3200" u="sng" dirty="0">
                <a:solidFill>
                  <a:schemeClr val="tx1"/>
                </a:solidFill>
              </a:rPr>
              <a:t>(1,200)</a:t>
            </a:r>
            <a:endParaRPr lang="en-US" sz="3200" dirty="0">
              <a:solidFill>
                <a:schemeClr val="tx1"/>
              </a:solidFill>
            </a:endParaRPr>
          </a:p>
          <a:p>
            <a:pPr marL="34290" indent="0">
              <a:buNone/>
            </a:pPr>
            <a:r>
              <a:rPr lang="en-US" sz="3200" dirty="0">
                <a:solidFill>
                  <a:schemeClr val="tx1"/>
                </a:solidFill>
              </a:rPr>
              <a:t>	Net carrying amount		           				</a:t>
            </a:r>
            <a:r>
              <a:rPr lang="en-US" sz="3200" dirty="0" smtClean="0">
                <a:solidFill>
                  <a:schemeClr val="tx1"/>
                </a:solidFill>
              </a:rPr>
              <a:t>	  </a:t>
            </a:r>
            <a:r>
              <a:rPr lang="en-US" sz="3200" u="sng" dirty="0" smtClean="0">
                <a:solidFill>
                  <a:schemeClr val="tx1"/>
                </a:solidFill>
              </a:rPr>
              <a:t>86,800 (a)</a:t>
            </a:r>
            <a:endParaRPr lang="en-US" sz="3200" dirty="0">
              <a:solidFill>
                <a:schemeClr val="tx1"/>
              </a:solidFill>
            </a:endParaRPr>
          </a:p>
          <a:p>
            <a:pPr marL="34290" indent="0">
              <a:buNone/>
            </a:pPr>
            <a:r>
              <a:rPr lang="en-US" sz="3200" dirty="0">
                <a:solidFill>
                  <a:schemeClr val="tx1"/>
                </a:solidFill>
              </a:rPr>
              <a:t> 	</a:t>
            </a:r>
          </a:p>
          <a:p>
            <a:pPr marL="34290" indent="0">
              <a:buNone/>
            </a:pPr>
            <a:r>
              <a:rPr lang="en-US" sz="3200" dirty="0">
                <a:solidFill>
                  <a:schemeClr val="tx1"/>
                </a:solidFill>
              </a:rPr>
              <a:t>	Payment to escrow agent	         	         	 		</a:t>
            </a:r>
            <a:r>
              <a:rPr lang="en-US" sz="3200" dirty="0" smtClean="0">
                <a:solidFill>
                  <a:schemeClr val="tx1"/>
                </a:solidFill>
              </a:rPr>
              <a:t>1</a:t>
            </a:r>
            <a:r>
              <a:rPr lang="en-US" sz="3200" u="sng" dirty="0" smtClean="0">
                <a:solidFill>
                  <a:schemeClr val="tx1"/>
                </a:solidFill>
              </a:rPr>
              <a:t>00,000 (b)</a:t>
            </a:r>
            <a:endParaRPr lang="en-US" sz="3200" dirty="0">
              <a:solidFill>
                <a:schemeClr val="tx1"/>
              </a:solidFill>
            </a:endParaRPr>
          </a:p>
          <a:p>
            <a:pPr marL="34290" indent="0">
              <a:buNone/>
            </a:pPr>
            <a:r>
              <a:rPr lang="en-US" sz="3200" dirty="0">
                <a:solidFill>
                  <a:schemeClr val="tx1"/>
                </a:solidFill>
              </a:rPr>
              <a:t>	 </a:t>
            </a:r>
          </a:p>
          <a:p>
            <a:pPr marL="34290" indent="0">
              <a:buNone/>
            </a:pPr>
            <a:r>
              <a:rPr lang="en-US" sz="3200" dirty="0">
                <a:solidFill>
                  <a:schemeClr val="tx1"/>
                </a:solidFill>
              </a:rPr>
              <a:t>	Loss on refunding	</a:t>
            </a:r>
            <a:r>
              <a:rPr lang="en-US" sz="3200" dirty="0" smtClean="0">
                <a:solidFill>
                  <a:schemeClr val="tx1"/>
                </a:solidFill>
              </a:rPr>
              <a:t> (b-a)</a:t>
            </a:r>
            <a:r>
              <a:rPr lang="en-US" sz="3200" dirty="0">
                <a:solidFill>
                  <a:schemeClr val="tx1"/>
                </a:solidFill>
              </a:rPr>
              <a:t>	         			 	</a:t>
            </a:r>
            <a:r>
              <a:rPr lang="en-US" sz="3200" dirty="0" smtClean="0">
                <a:solidFill>
                  <a:schemeClr val="tx1"/>
                </a:solidFill>
              </a:rPr>
              <a:t>	</a:t>
            </a:r>
            <a:r>
              <a:rPr lang="en-US" sz="3200" u="dbl" dirty="0" smtClean="0">
                <a:solidFill>
                  <a:schemeClr val="tx1"/>
                </a:solidFill>
              </a:rPr>
              <a:t> </a:t>
            </a:r>
            <a:r>
              <a:rPr lang="en-US" sz="3200" u="dbl" dirty="0">
                <a:solidFill>
                  <a:schemeClr val="tx1"/>
                </a:solidFill>
              </a:rPr>
              <a:t>(13,200)</a:t>
            </a:r>
            <a:endParaRPr lang="en-US" sz="3200" dirty="0">
              <a:solidFill>
                <a:schemeClr val="tx1"/>
              </a:solidFill>
            </a:endParaRPr>
          </a:p>
          <a:p>
            <a:pPr marL="34290" indent="0">
              <a:buNone/>
            </a:pPr>
            <a:r>
              <a:rPr lang="en-US" sz="3200" b="1" dirty="0"/>
              <a:t> </a:t>
            </a:r>
            <a:endParaRPr lang="en-US" sz="3200" dirty="0"/>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5" name="Slide Number Placeholder 3"/>
          <p:cNvSpPr>
            <a:spLocks noGrp="1"/>
          </p:cNvSpPr>
          <p:nvPr>
            <p:ph type="sldNum" sz="quarter" idx="12"/>
          </p:nvPr>
        </p:nvSpPr>
        <p:spPr>
          <a:xfrm>
            <a:off x="564761" y="777875"/>
            <a:ext cx="584978" cy="365125"/>
          </a:xfrm>
        </p:spPr>
        <p:txBody>
          <a:bodyPr/>
          <a:lstStyle/>
          <a:p>
            <a:fld id="{781FC40D-0284-4672-B97E-BD7E934CCFDD}" type="slidenum">
              <a:rPr lang="en-US" smtClean="0"/>
              <a:pPr/>
              <a:t>91</a:t>
            </a:fld>
            <a:endParaRPr lang="en-US" dirty="0"/>
          </a:p>
        </p:txBody>
      </p:sp>
    </p:spTree>
    <p:extLst>
      <p:ext uri="{BB962C8B-B14F-4D97-AF65-F5344CB8AC3E}">
        <p14:creationId xmlns:p14="http://schemas.microsoft.com/office/powerpoint/2010/main" val="4042625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81000"/>
            <a:ext cx="7292168" cy="1219200"/>
          </a:xfrm>
        </p:spPr>
        <p:txBody>
          <a:bodyPr>
            <a:noAutofit/>
          </a:bodyPr>
          <a:lstStyle/>
          <a:p>
            <a:pPr algn="ctr"/>
            <a:r>
              <a:rPr lang="en-US" sz="3200" dirty="0" smtClean="0">
                <a:solidFill>
                  <a:schemeClr val="tx2">
                    <a:lumMod val="75000"/>
                  </a:schemeClr>
                </a:solidFill>
              </a:rPr>
              <a:t>GASB 86 </a:t>
            </a:r>
            <a:r>
              <a:rPr lang="en-US" sz="3200" i="1" dirty="0" smtClean="0">
                <a:solidFill>
                  <a:schemeClr val="tx2">
                    <a:lumMod val="75000"/>
                  </a:schemeClr>
                </a:solidFill>
              </a:rPr>
              <a:t>Certain Debt Extinguishment Issues – Entries - continued</a:t>
            </a:r>
            <a:endParaRPr lang="en-US" sz="3200" i="1" dirty="0">
              <a:solidFill>
                <a:schemeClr val="tx2">
                  <a:lumMod val="75000"/>
                </a:schemeClr>
              </a:solidFill>
            </a:endParaRPr>
          </a:p>
        </p:txBody>
      </p:sp>
      <p:sp>
        <p:nvSpPr>
          <p:cNvPr id="3" name="Content Placeholder 2"/>
          <p:cNvSpPr>
            <a:spLocks noGrp="1"/>
          </p:cNvSpPr>
          <p:nvPr>
            <p:ph idx="1"/>
          </p:nvPr>
        </p:nvSpPr>
        <p:spPr>
          <a:xfrm>
            <a:off x="857250" y="1964155"/>
            <a:ext cx="7842613" cy="4512845"/>
          </a:xfrm>
        </p:spPr>
        <p:txBody>
          <a:bodyPr>
            <a:normAutofit fontScale="25000" lnSpcReduction="20000"/>
          </a:bodyPr>
          <a:lstStyle/>
          <a:p>
            <a:endParaRPr lang="en-US" sz="6200" dirty="0">
              <a:solidFill>
                <a:schemeClr val="tx1"/>
              </a:solidFill>
            </a:endParaRPr>
          </a:p>
          <a:p>
            <a:r>
              <a:rPr lang="en-US" sz="8000" b="1" dirty="0">
                <a:solidFill>
                  <a:schemeClr val="tx1"/>
                </a:solidFill>
              </a:rPr>
              <a:t>TC 113:  </a:t>
            </a:r>
            <a:r>
              <a:rPr lang="en-US" sz="8000" u="sng" dirty="0">
                <a:solidFill>
                  <a:schemeClr val="tx1"/>
                </a:solidFill>
              </a:rPr>
              <a:t>To record loss on refunding</a:t>
            </a:r>
            <a:r>
              <a:rPr lang="en-US" sz="8000" dirty="0">
                <a:solidFill>
                  <a:schemeClr val="tx1"/>
                </a:solidFill>
              </a:rPr>
              <a:t>.</a:t>
            </a:r>
          </a:p>
          <a:p>
            <a:pPr>
              <a:buNone/>
            </a:pPr>
            <a:r>
              <a:rPr lang="en-US" sz="8000" dirty="0">
                <a:solidFill>
                  <a:schemeClr val="tx1"/>
                </a:solidFill>
              </a:rPr>
              <a:t>	-  DR 1714 3200 GAAP Revenue Offset 			13,200.00</a:t>
            </a:r>
          </a:p>
          <a:p>
            <a:pPr>
              <a:buNone/>
            </a:pPr>
            <a:r>
              <a:rPr lang="en-US" sz="8000" dirty="0">
                <a:solidFill>
                  <a:schemeClr val="tx1"/>
                </a:solidFill>
              </a:rPr>
              <a:t>	   (C/O 2317 Gain/Loss on Refunding)</a:t>
            </a:r>
          </a:p>
          <a:p>
            <a:pPr>
              <a:buNone/>
            </a:pPr>
            <a:r>
              <a:rPr lang="en-US" sz="8000" dirty="0">
                <a:solidFill>
                  <a:schemeClr val="tx1"/>
                </a:solidFill>
              </a:rPr>
              <a:t>		</a:t>
            </a:r>
            <a:r>
              <a:rPr lang="en-US" sz="8000" dirty="0" smtClean="0">
                <a:solidFill>
                  <a:schemeClr val="tx1"/>
                </a:solidFill>
              </a:rPr>
              <a:t>	- CR </a:t>
            </a:r>
            <a:r>
              <a:rPr lang="en-US" sz="8000" dirty="0">
                <a:solidFill>
                  <a:schemeClr val="tx1"/>
                </a:solidFill>
              </a:rPr>
              <a:t>3060 Prior period adjustment				</a:t>
            </a:r>
            <a:r>
              <a:rPr lang="en-US" sz="8000" dirty="0" smtClean="0">
                <a:solidFill>
                  <a:schemeClr val="tx1"/>
                </a:solidFill>
              </a:rPr>
              <a:t>	13,200.00</a:t>
            </a:r>
            <a:endParaRPr lang="en-US" sz="8000" dirty="0">
              <a:solidFill>
                <a:schemeClr val="tx1"/>
              </a:solidFill>
            </a:endParaRPr>
          </a:p>
          <a:p>
            <a:pPr>
              <a:buNone/>
            </a:pPr>
            <a:r>
              <a:rPr lang="en-US" sz="8000" dirty="0">
                <a:solidFill>
                  <a:schemeClr val="tx1"/>
                </a:solidFill>
              </a:rPr>
              <a:t>			 						</a:t>
            </a:r>
          </a:p>
          <a:p>
            <a:r>
              <a:rPr lang="en-US" sz="8000" b="1" dirty="0">
                <a:solidFill>
                  <a:schemeClr val="tx1"/>
                </a:solidFill>
              </a:rPr>
              <a:t>TC 114:  </a:t>
            </a:r>
            <a:r>
              <a:rPr lang="en-US" sz="8000" u="sng" dirty="0">
                <a:solidFill>
                  <a:schemeClr val="tx1"/>
                </a:solidFill>
              </a:rPr>
              <a:t>To reclassify Bond Refund Debt Payment</a:t>
            </a:r>
            <a:r>
              <a:rPr lang="en-US" sz="8000" dirty="0">
                <a:solidFill>
                  <a:schemeClr val="tx1"/>
                </a:solidFill>
              </a:rPr>
              <a:t>.</a:t>
            </a:r>
          </a:p>
          <a:p>
            <a:pPr>
              <a:buNone/>
            </a:pPr>
            <a:r>
              <a:rPr lang="en-US" sz="8000" dirty="0">
                <a:solidFill>
                  <a:schemeClr val="tx1"/>
                </a:solidFill>
              </a:rPr>
              <a:t>	-  DR 3060 Prior period adjustment 			</a:t>
            </a:r>
            <a:r>
              <a:rPr lang="en-US" sz="8000" dirty="0" smtClean="0">
                <a:solidFill>
                  <a:schemeClr val="tx1"/>
                </a:solidFill>
              </a:rPr>
              <a:t>13,200.00</a:t>
            </a:r>
            <a:endParaRPr lang="en-US" sz="8000" dirty="0">
              <a:solidFill>
                <a:schemeClr val="tx1"/>
              </a:solidFill>
            </a:endParaRPr>
          </a:p>
          <a:p>
            <a:pPr>
              <a:buNone/>
            </a:pPr>
            <a:r>
              <a:rPr lang="en-US" sz="8000" dirty="0">
                <a:solidFill>
                  <a:schemeClr val="tx1"/>
                </a:solidFill>
              </a:rPr>
              <a:t>	 	 </a:t>
            </a:r>
            <a:r>
              <a:rPr lang="en-US" sz="8000" dirty="0" smtClean="0">
                <a:solidFill>
                  <a:schemeClr val="tx1"/>
                </a:solidFill>
              </a:rPr>
              <a:t>	 </a:t>
            </a:r>
            <a:r>
              <a:rPr lang="en-US" sz="8000" dirty="0">
                <a:solidFill>
                  <a:schemeClr val="tx1"/>
                </a:solidFill>
              </a:rPr>
              <a:t>- </a:t>
            </a:r>
            <a:r>
              <a:rPr lang="en-US" sz="8000" dirty="0" smtClean="0">
                <a:solidFill>
                  <a:schemeClr val="tx1"/>
                </a:solidFill>
              </a:rPr>
              <a:t>CR </a:t>
            </a:r>
            <a:r>
              <a:rPr lang="en-US" sz="8000" dirty="0">
                <a:solidFill>
                  <a:schemeClr val="tx1"/>
                </a:solidFill>
              </a:rPr>
              <a:t>3600 GAAP Expend Offset 				</a:t>
            </a:r>
            <a:r>
              <a:rPr lang="en-US" sz="8000" dirty="0" smtClean="0">
                <a:solidFill>
                  <a:schemeClr val="tx1"/>
                </a:solidFill>
              </a:rPr>
              <a:t>	13,200.00</a:t>
            </a:r>
            <a:endParaRPr lang="en-US" sz="8000" dirty="0">
              <a:solidFill>
                <a:schemeClr val="tx1"/>
              </a:solidFill>
            </a:endParaRPr>
          </a:p>
          <a:p>
            <a:pPr>
              <a:buNone/>
            </a:pPr>
            <a:r>
              <a:rPr lang="en-US" sz="8000" dirty="0">
                <a:solidFill>
                  <a:schemeClr val="tx1"/>
                </a:solidFill>
              </a:rPr>
              <a:t>		 </a:t>
            </a:r>
            <a:r>
              <a:rPr lang="en-US" sz="8000" dirty="0" smtClean="0">
                <a:solidFill>
                  <a:schemeClr val="tx1"/>
                </a:solidFill>
              </a:rPr>
              <a:t>	(</a:t>
            </a:r>
            <a:r>
              <a:rPr lang="en-US" sz="8000" dirty="0">
                <a:solidFill>
                  <a:schemeClr val="tx1"/>
                </a:solidFill>
              </a:rPr>
              <a:t>C/O 4051 Bond Refund Debt </a:t>
            </a:r>
            <a:r>
              <a:rPr lang="en-US" sz="8000" dirty="0" err="1">
                <a:solidFill>
                  <a:schemeClr val="tx1"/>
                </a:solidFill>
              </a:rPr>
              <a:t>Pmt</a:t>
            </a:r>
            <a:r>
              <a:rPr lang="en-US" sz="8000" dirty="0">
                <a:solidFill>
                  <a:schemeClr val="tx1"/>
                </a:solidFill>
              </a:rPr>
              <a:t>) </a:t>
            </a:r>
          </a:p>
          <a:p>
            <a:pPr>
              <a:buNone/>
            </a:pPr>
            <a:r>
              <a:rPr lang="en-US" sz="8000" dirty="0">
                <a:solidFill>
                  <a:schemeClr val="tx1"/>
                </a:solidFill>
              </a:rPr>
              <a:t>		</a:t>
            </a:r>
          </a:p>
          <a:p>
            <a:r>
              <a:rPr lang="en-US" sz="8000" dirty="0">
                <a:solidFill>
                  <a:schemeClr val="tx1"/>
                </a:solidFill>
              </a:rPr>
              <a:t>Government-wide Reporting Fund</a:t>
            </a:r>
          </a:p>
          <a:p>
            <a:endParaRPr lang="en-US" dirty="0" smtClean="0">
              <a:solidFill>
                <a:schemeClr val="tx2">
                  <a:lumMod val="75000"/>
                </a:schemeClr>
              </a:solidFill>
            </a:endParaRP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5" name="Slide Number Placeholder 3"/>
          <p:cNvSpPr>
            <a:spLocks noGrp="1"/>
          </p:cNvSpPr>
          <p:nvPr>
            <p:ph type="sldNum" sz="quarter" idx="12"/>
          </p:nvPr>
        </p:nvSpPr>
        <p:spPr>
          <a:xfrm>
            <a:off x="564761" y="762000"/>
            <a:ext cx="584978" cy="365125"/>
          </a:xfrm>
        </p:spPr>
        <p:txBody>
          <a:bodyPr/>
          <a:lstStyle/>
          <a:p>
            <a:fld id="{781FC40D-0284-4672-B97E-BD7E934CCFDD}" type="slidenum">
              <a:rPr lang="en-US" smtClean="0"/>
              <a:pPr/>
              <a:t>92</a:t>
            </a:fld>
            <a:endParaRPr lang="en-US" dirty="0"/>
          </a:p>
        </p:txBody>
      </p:sp>
    </p:spTree>
    <p:extLst>
      <p:ext uri="{BB962C8B-B14F-4D97-AF65-F5344CB8AC3E}">
        <p14:creationId xmlns:p14="http://schemas.microsoft.com/office/powerpoint/2010/main" val="253585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15335"/>
            <a:ext cx="6934200" cy="1399465"/>
          </a:xfrm>
        </p:spPr>
        <p:txBody>
          <a:bodyPr/>
          <a:lstStyle/>
          <a:p>
            <a:pPr algn="ctr"/>
            <a:r>
              <a:rPr lang="en-US" sz="8000" dirty="0" smtClean="0"/>
              <a:t>Exercise 2</a:t>
            </a:r>
            <a:endParaRPr lang="en-US" sz="8000" dirty="0"/>
          </a:p>
        </p:txBody>
      </p:sp>
      <p:sp>
        <p:nvSpPr>
          <p:cNvPr id="4" name="Slide Number Placeholder 3"/>
          <p:cNvSpPr>
            <a:spLocks noGrp="1"/>
          </p:cNvSpPr>
          <p:nvPr>
            <p:ph type="sldNum" sz="quarter" idx="12"/>
          </p:nvPr>
        </p:nvSpPr>
        <p:spPr/>
        <p:txBody>
          <a:bodyPr/>
          <a:lstStyle/>
          <a:p>
            <a:fld id="{781FC40D-0284-4672-B97E-BD7E934CCFDD}" type="slidenum">
              <a:rPr lang="en-US" smtClean="0"/>
              <a:pPr/>
              <a:t>93</a:t>
            </a:fld>
            <a:endParaRPr lang="en-US" dirty="0"/>
          </a:p>
        </p:txBody>
      </p:sp>
    </p:spTree>
    <p:extLst>
      <p:ext uri="{BB962C8B-B14F-4D97-AF65-F5344CB8AC3E}">
        <p14:creationId xmlns:p14="http://schemas.microsoft.com/office/powerpoint/2010/main" val="27635442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12463"/>
            <a:ext cx="6512999" cy="1087737"/>
          </a:xfrm>
        </p:spPr>
        <p:txBody>
          <a:bodyPr>
            <a:normAutofit/>
          </a:bodyPr>
          <a:lstStyle/>
          <a:p>
            <a:pPr algn="ctr"/>
            <a:r>
              <a:rPr lang="en-US" sz="4400" dirty="0" smtClean="0"/>
              <a:t>Exercise 2</a:t>
            </a:r>
            <a:endParaRPr lang="en-US" sz="4400" dirty="0"/>
          </a:p>
        </p:txBody>
      </p:sp>
      <p:sp>
        <p:nvSpPr>
          <p:cNvPr id="3" name="Content Placeholder 2"/>
          <p:cNvSpPr>
            <a:spLocks noGrp="1"/>
          </p:cNvSpPr>
          <p:nvPr>
            <p:ph idx="1"/>
          </p:nvPr>
        </p:nvSpPr>
        <p:spPr>
          <a:xfrm>
            <a:off x="838200" y="2438400"/>
            <a:ext cx="7848600" cy="3886200"/>
          </a:xfrm>
        </p:spPr>
        <p:txBody>
          <a:bodyPr>
            <a:normAutofit/>
          </a:bodyPr>
          <a:lstStyle/>
          <a:p>
            <a:r>
              <a:rPr lang="en-US" sz="2400" dirty="0" smtClean="0"/>
              <a:t>Record Cash Transactions</a:t>
            </a:r>
          </a:p>
          <a:p>
            <a:r>
              <a:rPr lang="en-US" sz="2400" dirty="0" smtClean="0"/>
              <a:t>Remove old debt</a:t>
            </a:r>
          </a:p>
          <a:p>
            <a:r>
              <a:rPr lang="en-US" sz="2400" dirty="0" smtClean="0"/>
              <a:t>Record refunding debt</a:t>
            </a:r>
          </a:p>
          <a:p>
            <a:r>
              <a:rPr lang="en-US" sz="2400" dirty="0" smtClean="0"/>
              <a:t>Record deferred gain/loss on refunding</a:t>
            </a:r>
          </a:p>
          <a:p>
            <a:r>
              <a:rPr lang="en-US" sz="2400" dirty="0" smtClean="0"/>
              <a:t>Assume Governmental Fund </a:t>
            </a:r>
          </a:p>
          <a:p>
            <a:r>
              <a:rPr lang="en-US" sz="2400" dirty="0" smtClean="0"/>
              <a:t>Issuance is through DAS</a:t>
            </a:r>
            <a:endParaRPr lang="en-US" sz="2400"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51688"/>
            <a:ext cx="7315200" cy="819912"/>
          </a:xfrm>
        </p:spPr>
        <p:txBody>
          <a:bodyPr>
            <a:normAutofit/>
          </a:bodyPr>
          <a:lstStyle/>
          <a:p>
            <a:pPr algn="ctr"/>
            <a:r>
              <a:rPr lang="en-US" sz="4400" dirty="0" smtClean="0"/>
              <a:t>Answer: Cash Transactions </a:t>
            </a:r>
            <a:endParaRPr lang="en-US" sz="4400" dirty="0"/>
          </a:p>
        </p:txBody>
      </p:sp>
      <p:sp>
        <p:nvSpPr>
          <p:cNvPr id="3" name="Content Placeholder 2"/>
          <p:cNvSpPr>
            <a:spLocks noGrp="1"/>
          </p:cNvSpPr>
          <p:nvPr>
            <p:ph idx="1"/>
          </p:nvPr>
        </p:nvSpPr>
        <p:spPr>
          <a:xfrm>
            <a:off x="990600" y="1524000"/>
            <a:ext cx="7696200" cy="4800600"/>
          </a:xfrm>
        </p:spPr>
        <p:txBody>
          <a:bodyPr>
            <a:normAutofit fontScale="85000" lnSpcReduction="20000"/>
          </a:bodyPr>
          <a:lstStyle/>
          <a:p>
            <a:r>
              <a:rPr lang="en-US" sz="2400" b="1" dirty="0" smtClean="0"/>
              <a:t>1.  T-Code 567 </a:t>
            </a:r>
            <a:r>
              <a:rPr lang="en-US" sz="2400" dirty="0" smtClean="0"/>
              <a:t>To record refunding debt proceeds</a:t>
            </a:r>
          </a:p>
          <a:p>
            <a:endParaRPr lang="en-US" sz="2400" dirty="0" smtClean="0"/>
          </a:p>
          <a:p>
            <a:pPr>
              <a:buNone/>
            </a:pPr>
            <a:r>
              <a:rPr lang="en-US" sz="2400" dirty="0" smtClean="0"/>
              <a:t>	- DR  0077 Cash in Bank				15,216,000.00</a:t>
            </a:r>
          </a:p>
          <a:p>
            <a:pPr>
              <a:buNone/>
            </a:pPr>
            <a:r>
              <a:rPr lang="en-US" sz="2400" dirty="0" smtClean="0"/>
              <a:t>	- CR  3100 Rev Control – Cash						15,216,000.00</a:t>
            </a:r>
          </a:p>
          <a:p>
            <a:pPr>
              <a:buNone/>
            </a:pPr>
            <a:r>
              <a:rPr lang="en-US" sz="2400" dirty="0" smtClean="0"/>
              <a:t>		 (c/o 1505 Proceeds from Refunding)		</a:t>
            </a:r>
          </a:p>
          <a:p>
            <a:pPr>
              <a:buNone/>
            </a:pPr>
            <a:endParaRPr lang="en-US" sz="2400" dirty="0" smtClean="0"/>
          </a:p>
          <a:p>
            <a:r>
              <a:rPr lang="en-US" sz="2400" b="1" dirty="0" smtClean="0"/>
              <a:t>2.  T-Code 567 </a:t>
            </a:r>
            <a:r>
              <a:rPr lang="en-US" sz="2400" dirty="0" smtClean="0"/>
              <a:t>To record  cash from premium</a:t>
            </a:r>
          </a:p>
          <a:p>
            <a:endParaRPr lang="en-US" sz="2400" dirty="0" smtClean="0"/>
          </a:p>
          <a:p>
            <a:pPr>
              <a:buNone/>
            </a:pPr>
            <a:r>
              <a:rPr lang="en-US" sz="2400" dirty="0" smtClean="0"/>
              <a:t>	- DR  0077 Cash in Bank	         	         2,936,471.95</a:t>
            </a:r>
          </a:p>
          <a:p>
            <a:pPr>
              <a:buNone/>
            </a:pPr>
            <a:r>
              <a:rPr lang="en-US" sz="2400" dirty="0" smtClean="0"/>
              <a:t>	- CR  3100 Rev Control – Cash	   					  2,936,471.95</a:t>
            </a:r>
          </a:p>
          <a:p>
            <a:pPr>
              <a:buNone/>
            </a:pPr>
            <a:r>
              <a:rPr lang="en-US" sz="2400" dirty="0" smtClean="0"/>
              <a:t>		(c/o 1510 Premium - Bond)			</a:t>
            </a:r>
            <a:r>
              <a:rPr lang="en-US" dirty="0" smtClean="0"/>
              <a:t> </a:t>
            </a:r>
          </a:p>
          <a:p>
            <a:pPr>
              <a:buNone/>
            </a:pPr>
            <a:endParaRPr lang="en-US" dirty="0" smtClean="0"/>
          </a:p>
          <a:p>
            <a:r>
              <a:rPr lang="en-US" sz="2400" dirty="0"/>
              <a:t>Fund Type – Governmental Fund (Debt Service)</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FFA990-F033-4C02-995F-31711A97E8DE}" type="slidenum">
              <a:rPr lang="en-US" smtClean="0"/>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533400"/>
            <a:ext cx="7280717" cy="904492"/>
          </a:xfrm>
        </p:spPr>
        <p:txBody>
          <a:bodyPr>
            <a:normAutofit fontScale="90000"/>
          </a:bodyPr>
          <a:lstStyle/>
          <a:p>
            <a:pPr algn="ctr"/>
            <a:r>
              <a:rPr lang="en-US" sz="4900" dirty="0"/>
              <a:t>Answer: Cash Transactions </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400" dirty="0" smtClean="0"/>
              <a:t> </a:t>
            </a:r>
            <a:endParaRPr lang="en-US" dirty="0"/>
          </a:p>
        </p:txBody>
      </p:sp>
      <p:sp>
        <p:nvSpPr>
          <p:cNvPr id="3" name="Content Placeholder 2"/>
          <p:cNvSpPr>
            <a:spLocks noGrp="1"/>
          </p:cNvSpPr>
          <p:nvPr>
            <p:ph idx="1"/>
          </p:nvPr>
        </p:nvSpPr>
        <p:spPr>
          <a:xfrm>
            <a:off x="1096205" y="1854582"/>
            <a:ext cx="7556111" cy="4317617"/>
          </a:xfrm>
        </p:spPr>
        <p:txBody>
          <a:bodyPr>
            <a:normAutofit/>
          </a:bodyPr>
          <a:lstStyle/>
          <a:p>
            <a:r>
              <a:rPr lang="en-US" sz="2000" b="1" dirty="0" smtClean="0"/>
              <a:t>3.  T-code 568 </a:t>
            </a:r>
            <a:r>
              <a:rPr lang="en-US" sz="2000" dirty="0" smtClean="0"/>
              <a:t>Record underwriter’s discount and cost of issuance</a:t>
            </a:r>
          </a:p>
          <a:p>
            <a:endParaRPr lang="en-US" sz="2000" dirty="0" smtClean="0"/>
          </a:p>
          <a:p>
            <a:pPr>
              <a:buNone/>
            </a:pPr>
            <a:r>
              <a:rPr lang="en-US" sz="2000" dirty="0" smtClean="0"/>
              <a:t>	- DR 3500 Expend Control – Cash		51,246.05</a:t>
            </a:r>
          </a:p>
          <a:p>
            <a:pPr>
              <a:buNone/>
            </a:pPr>
            <a:r>
              <a:rPr lang="en-US" sz="2000" dirty="0" smtClean="0"/>
              <a:t>		(c/o 4050 Bond Costs)				</a:t>
            </a:r>
          </a:p>
          <a:p>
            <a:pPr>
              <a:buNone/>
            </a:pPr>
            <a:r>
              <a:rPr lang="en-US" sz="2000" dirty="0" smtClean="0"/>
              <a:t>	- CR 0077 Cash in Bank 						51,246.05</a:t>
            </a:r>
          </a:p>
          <a:p>
            <a:pPr>
              <a:buNone/>
            </a:pPr>
            <a:endParaRPr lang="en-US" sz="2000" dirty="0" smtClean="0"/>
          </a:p>
          <a:p>
            <a:pPr>
              <a:buNone/>
            </a:pPr>
            <a:endParaRPr lang="en-US" sz="2000" dirty="0" smtClean="0"/>
          </a:p>
          <a:p>
            <a:r>
              <a:rPr lang="en-US" sz="2000" dirty="0"/>
              <a:t>Fund Type – Governmental Fund (Debt Service)</a:t>
            </a:r>
          </a:p>
        </p:txBody>
      </p:sp>
      <p:sp>
        <p:nvSpPr>
          <p:cNvPr id="4" name="Slide Number Placeholder 3"/>
          <p:cNvSpPr>
            <a:spLocks noGrp="1"/>
          </p:cNvSpPr>
          <p:nvPr>
            <p:ph type="sldNum" sz="quarter" idx="12"/>
          </p:nvPr>
        </p:nvSpPr>
        <p:spPr/>
        <p:txBody>
          <a:bodyPr/>
          <a:lstStyle/>
          <a:p>
            <a:fld id="{E6FFA990-F033-4C02-995F-31711A97E8DE}" type="slidenum">
              <a:rPr lang="en-US" smtClean="0"/>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15200" cy="914400"/>
          </a:xfrm>
        </p:spPr>
        <p:txBody>
          <a:bodyPr>
            <a:normAutofit fontScale="90000"/>
          </a:bodyPr>
          <a:lstStyle/>
          <a:p>
            <a:pPr algn="ctr"/>
            <a:r>
              <a:rPr lang="en-US" sz="4900" dirty="0"/>
              <a:t>Answer: Cash Transactions</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400" dirty="0" smtClean="0"/>
              <a:t> </a:t>
            </a:r>
            <a:endParaRPr lang="en-US" dirty="0"/>
          </a:p>
        </p:txBody>
      </p:sp>
      <p:sp>
        <p:nvSpPr>
          <p:cNvPr id="3" name="Content Placeholder 2"/>
          <p:cNvSpPr>
            <a:spLocks noGrp="1"/>
          </p:cNvSpPr>
          <p:nvPr>
            <p:ph idx="1"/>
          </p:nvPr>
        </p:nvSpPr>
        <p:spPr>
          <a:xfrm>
            <a:off x="812800" y="1752600"/>
            <a:ext cx="7848600" cy="4572000"/>
          </a:xfrm>
        </p:spPr>
        <p:txBody>
          <a:bodyPr>
            <a:normAutofit/>
          </a:bodyPr>
          <a:lstStyle/>
          <a:p>
            <a:pPr>
              <a:buNone/>
            </a:pPr>
            <a:endParaRPr lang="en-US" sz="1400" dirty="0" smtClean="0"/>
          </a:p>
          <a:p>
            <a:r>
              <a:rPr lang="en-US" sz="2000" b="1" dirty="0" smtClean="0"/>
              <a:t>4.  T-code 568 </a:t>
            </a:r>
            <a:r>
              <a:rPr lang="en-US" sz="2000" dirty="0" smtClean="0"/>
              <a:t>Record payment to escrow</a:t>
            </a:r>
          </a:p>
          <a:p>
            <a:endParaRPr lang="en-US" sz="2000" dirty="0" smtClean="0"/>
          </a:p>
          <a:p>
            <a:pPr>
              <a:buNone/>
            </a:pPr>
            <a:r>
              <a:rPr lang="en-US" sz="2000" dirty="0" smtClean="0"/>
              <a:t>	- DR  3500 Exp Control - Cash		18,101,225.90</a:t>
            </a:r>
          </a:p>
          <a:p>
            <a:pPr>
              <a:buNone/>
            </a:pPr>
            <a:r>
              <a:rPr lang="en-US" sz="2000" dirty="0"/>
              <a:t>	 </a:t>
            </a:r>
            <a:r>
              <a:rPr lang="en-US" sz="2000" dirty="0" smtClean="0"/>
              <a:t> (c/o 7050 </a:t>
            </a:r>
            <a:r>
              <a:rPr lang="en-US" sz="2000" dirty="0" err="1" smtClean="0"/>
              <a:t>Rfnd</a:t>
            </a:r>
            <a:r>
              <a:rPr lang="en-US" sz="2000" dirty="0" smtClean="0"/>
              <a:t> Pym to Escrow)			      </a:t>
            </a:r>
          </a:p>
          <a:p>
            <a:pPr>
              <a:buNone/>
            </a:pPr>
            <a:r>
              <a:rPr lang="en-US" sz="2000" dirty="0" smtClean="0"/>
              <a:t>	- CR  0077 Cash in Bank					18,101,225.90</a:t>
            </a:r>
          </a:p>
          <a:p>
            <a:pPr>
              <a:buNone/>
            </a:pPr>
            <a:endParaRPr lang="en-US" sz="2000" dirty="0" smtClean="0"/>
          </a:p>
          <a:p>
            <a:pPr>
              <a:buNone/>
            </a:pPr>
            <a:endParaRPr lang="en-US" sz="2000" dirty="0"/>
          </a:p>
          <a:p>
            <a:pPr>
              <a:buNone/>
            </a:pPr>
            <a:endParaRPr lang="en-US" sz="2000" dirty="0" smtClean="0"/>
          </a:p>
          <a:p>
            <a:r>
              <a:rPr lang="en-US" sz="2000" dirty="0"/>
              <a:t>Fund Type – Governmental Fund (Debt Service)</a:t>
            </a:r>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97</a:t>
            </a:fld>
            <a:endParaRPr lang="en-US" dirty="0"/>
          </a:p>
        </p:txBody>
      </p:sp>
    </p:spTree>
    <p:extLst>
      <p:ext uri="{BB962C8B-B14F-4D97-AF65-F5344CB8AC3E}">
        <p14:creationId xmlns:p14="http://schemas.microsoft.com/office/powerpoint/2010/main" val="26959392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315200" cy="896112"/>
          </a:xfrm>
        </p:spPr>
        <p:txBody>
          <a:bodyPr>
            <a:normAutofit/>
          </a:bodyPr>
          <a:lstStyle/>
          <a:p>
            <a:pPr algn="ctr"/>
            <a:r>
              <a:rPr lang="en-US" sz="4400" dirty="0" smtClean="0"/>
              <a:t>Answer: Debt Elimination</a:t>
            </a:r>
            <a:endParaRPr lang="en-US" sz="4400" dirty="0"/>
          </a:p>
        </p:txBody>
      </p:sp>
      <p:sp>
        <p:nvSpPr>
          <p:cNvPr id="3" name="Content Placeholder 2"/>
          <p:cNvSpPr>
            <a:spLocks noGrp="1"/>
          </p:cNvSpPr>
          <p:nvPr>
            <p:ph idx="1"/>
          </p:nvPr>
        </p:nvSpPr>
        <p:spPr>
          <a:xfrm>
            <a:off x="457200" y="1752600"/>
            <a:ext cx="8229600" cy="4648200"/>
          </a:xfrm>
        </p:spPr>
        <p:txBody>
          <a:bodyPr>
            <a:normAutofit lnSpcReduction="10000"/>
          </a:bodyPr>
          <a:lstStyle/>
          <a:p>
            <a:r>
              <a:rPr lang="en-US" sz="2400" b="1" dirty="0" smtClean="0"/>
              <a:t>5.  T-code 528 </a:t>
            </a:r>
            <a:r>
              <a:rPr lang="en-US" sz="2400" dirty="0" smtClean="0"/>
              <a:t>To remove defeased debt</a:t>
            </a:r>
          </a:p>
          <a:p>
            <a:pPr>
              <a:buNone/>
            </a:pPr>
            <a:r>
              <a:rPr lang="en-US" sz="2400" dirty="0" smtClean="0"/>
              <a:t>	- DR  1704 COP Payable			15,870,000.00</a:t>
            </a:r>
          </a:p>
          <a:p>
            <a:pPr>
              <a:buNone/>
            </a:pPr>
            <a:r>
              <a:rPr lang="en-US" sz="2400" dirty="0" smtClean="0"/>
              <a:t>	- CR  3600 GAAP Exp Offset 					15,870,000.00</a:t>
            </a:r>
          </a:p>
          <a:p>
            <a:pPr>
              <a:buNone/>
            </a:pPr>
            <a:r>
              <a:rPr lang="en-US" sz="2400" dirty="0" smtClean="0"/>
              <a:t>	  	(c/o 7050 </a:t>
            </a:r>
            <a:r>
              <a:rPr lang="en-US" sz="2400" dirty="0" err="1" smtClean="0"/>
              <a:t>Rfnd</a:t>
            </a:r>
            <a:r>
              <a:rPr lang="en-US" sz="2400" dirty="0" smtClean="0"/>
              <a:t> Pym to Escrow)	</a:t>
            </a:r>
          </a:p>
          <a:p>
            <a:pPr>
              <a:buNone/>
            </a:pPr>
            <a:endParaRPr lang="en-US" sz="2400" dirty="0" smtClean="0"/>
          </a:p>
          <a:p>
            <a:r>
              <a:rPr lang="en-US" sz="2400" b="1" dirty="0" smtClean="0"/>
              <a:t>6.  T-code 514 </a:t>
            </a:r>
            <a:r>
              <a:rPr lang="en-US" sz="2400" dirty="0" smtClean="0"/>
              <a:t>To remove premium on COP</a:t>
            </a:r>
          </a:p>
          <a:p>
            <a:pPr>
              <a:buNone/>
            </a:pPr>
            <a:r>
              <a:rPr lang="en-US" sz="2400" dirty="0" smtClean="0"/>
              <a:t>	- DR  1703 Premium on COP		  1,273,821.57</a:t>
            </a:r>
          </a:p>
          <a:p>
            <a:pPr>
              <a:buNone/>
            </a:pPr>
            <a:r>
              <a:rPr lang="en-US" sz="2400" dirty="0" smtClean="0"/>
              <a:t>	- CR  3600 (c/o 7050)			    				 1,273,821.57</a:t>
            </a:r>
          </a:p>
          <a:p>
            <a:pPr>
              <a:buNone/>
            </a:pPr>
            <a:endParaRPr lang="en-US" sz="2400" dirty="0" smtClean="0"/>
          </a:p>
          <a:p>
            <a:r>
              <a:rPr lang="en-US" sz="2400" dirty="0"/>
              <a:t>Fund Type – Government-wide Reporting Fund </a:t>
            </a:r>
          </a:p>
        </p:txBody>
      </p:sp>
      <p:sp>
        <p:nvSpPr>
          <p:cNvPr id="4" name="Slide Number Placeholder 3"/>
          <p:cNvSpPr>
            <a:spLocks noGrp="1"/>
          </p:cNvSpPr>
          <p:nvPr>
            <p:ph type="sldNum" sz="quarter" idx="12"/>
          </p:nvPr>
        </p:nvSpPr>
        <p:spPr>
          <a:xfrm>
            <a:off x="511228" y="787783"/>
            <a:ext cx="707972" cy="365125"/>
          </a:xfrm>
        </p:spPr>
        <p:txBody>
          <a:bodyPr/>
          <a:lstStyle/>
          <a:p>
            <a:fld id="{E6FFA990-F033-4C02-995F-31711A97E8DE}" type="slidenum">
              <a:rPr lang="en-US" smtClean="0"/>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315200" cy="762000"/>
          </a:xfrm>
        </p:spPr>
        <p:txBody>
          <a:bodyPr>
            <a:noAutofit/>
          </a:bodyPr>
          <a:lstStyle/>
          <a:p>
            <a:pPr algn="ctr"/>
            <a:r>
              <a:rPr lang="en-US" sz="4400" dirty="0" smtClean="0"/>
              <a:t>Answer: Record New Debt</a:t>
            </a:r>
            <a:endParaRPr lang="en-US" sz="4400" dirty="0"/>
          </a:p>
        </p:txBody>
      </p:sp>
      <p:sp>
        <p:nvSpPr>
          <p:cNvPr id="3" name="Content Placeholder 2"/>
          <p:cNvSpPr>
            <a:spLocks noGrp="1"/>
          </p:cNvSpPr>
          <p:nvPr>
            <p:ph idx="1"/>
          </p:nvPr>
        </p:nvSpPr>
        <p:spPr>
          <a:xfrm>
            <a:off x="457200" y="1676400"/>
            <a:ext cx="8229600" cy="4800600"/>
          </a:xfrm>
        </p:spPr>
        <p:txBody>
          <a:bodyPr>
            <a:normAutofit/>
          </a:bodyPr>
          <a:lstStyle/>
          <a:p>
            <a:r>
              <a:rPr lang="en-US" sz="2000" b="1" dirty="0" smtClean="0"/>
              <a:t>7.  T-code 504 </a:t>
            </a:r>
            <a:r>
              <a:rPr lang="en-US" sz="2000" dirty="0" smtClean="0"/>
              <a:t>To record bond payable</a:t>
            </a:r>
          </a:p>
          <a:p>
            <a:pPr>
              <a:buNone/>
            </a:pPr>
            <a:r>
              <a:rPr lang="en-US" sz="2000" dirty="0" smtClean="0"/>
              <a:t>	- DR  3200 GAAP Rev Offset 	  		  15,216,000.00</a:t>
            </a:r>
          </a:p>
          <a:p>
            <a:pPr>
              <a:buNone/>
            </a:pPr>
            <a:r>
              <a:rPr lang="en-US" sz="2000" dirty="0" smtClean="0"/>
              <a:t>		(c/o 1505 Proceeds from </a:t>
            </a:r>
            <a:r>
              <a:rPr lang="en-US" sz="2000" dirty="0" err="1" smtClean="0"/>
              <a:t>Rfndg</a:t>
            </a:r>
            <a:r>
              <a:rPr lang="en-US" sz="2000" dirty="0" smtClean="0"/>
              <a:t>)		     </a:t>
            </a:r>
          </a:p>
          <a:p>
            <a:pPr>
              <a:buNone/>
            </a:pPr>
            <a:r>
              <a:rPr lang="en-US" sz="2000" dirty="0" smtClean="0"/>
              <a:t>	- CR  1714 Bond Payable		    					 15,216,000.00</a:t>
            </a:r>
          </a:p>
          <a:p>
            <a:pPr>
              <a:buNone/>
            </a:pPr>
            <a:endParaRPr lang="en-US" sz="2000" dirty="0" smtClean="0"/>
          </a:p>
          <a:p>
            <a:r>
              <a:rPr lang="en-US" sz="2000" b="1" dirty="0" smtClean="0"/>
              <a:t>8.  T-code 504 </a:t>
            </a:r>
            <a:r>
              <a:rPr lang="en-US" sz="2000" dirty="0" smtClean="0"/>
              <a:t>To capitalize premium</a:t>
            </a:r>
          </a:p>
          <a:p>
            <a:pPr>
              <a:buNone/>
            </a:pPr>
            <a:r>
              <a:rPr lang="en-US" sz="2000" dirty="0" smtClean="0"/>
              <a:t>	- DR  3200 (c/o 1510 Premium-Bond)           2,936,471.65</a:t>
            </a:r>
          </a:p>
          <a:p>
            <a:pPr>
              <a:buNone/>
            </a:pPr>
            <a:r>
              <a:rPr lang="en-US" sz="2000" dirty="0" smtClean="0"/>
              <a:t>	- CR  1713 Premium on Bond	        		   		   2,936,471.65</a:t>
            </a:r>
          </a:p>
          <a:p>
            <a:pPr>
              <a:buNone/>
            </a:pPr>
            <a:endParaRPr lang="en-US" sz="2000" dirty="0" smtClean="0"/>
          </a:p>
          <a:p>
            <a:r>
              <a:rPr lang="en-US" sz="2000" dirty="0" smtClean="0"/>
              <a:t>Fund </a:t>
            </a:r>
            <a:r>
              <a:rPr lang="en-US" sz="2000" dirty="0"/>
              <a:t>Type – Government-wide Reporting Fund </a:t>
            </a:r>
          </a:p>
        </p:txBody>
      </p:sp>
      <p:sp>
        <p:nvSpPr>
          <p:cNvPr id="4" name="Slide Number Placeholder 3"/>
          <p:cNvSpPr>
            <a:spLocks noGrp="1"/>
          </p:cNvSpPr>
          <p:nvPr>
            <p:ph type="sldNum" sz="quarter" idx="12"/>
          </p:nvPr>
        </p:nvSpPr>
        <p:spPr>
          <a:xfrm>
            <a:off x="511228" y="787783"/>
            <a:ext cx="631772" cy="365125"/>
          </a:xfrm>
        </p:spPr>
        <p:txBody>
          <a:bodyPr/>
          <a:lstStyle/>
          <a:p>
            <a:fld id="{E6FFA990-F033-4C02-995F-31711A97E8DE}" type="slidenum">
              <a:rPr lang="en-US" smtClean="0"/>
              <a:pPr/>
              <a:t>99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0E7A523623CB4F8C0C3CD503D8FBAF" ma:contentTypeVersion="10" ma:contentTypeDescription="Create a new document." ma:contentTypeScope="" ma:versionID="9b1f0a128b820d3fcb20353df2d8d6c3">
  <xsd:schema xmlns:xsd="http://www.w3.org/2001/XMLSchema" xmlns:xs="http://www.w3.org/2001/XMLSchema" xmlns:p="http://schemas.microsoft.com/office/2006/metadata/properties" xmlns:ns1="http://schemas.microsoft.com/sharepoint/v3" xmlns:ns2="9333e0c0-1495-4f6e-9f18-9c5629cbe005" xmlns:ns3="c11a4dd1-9999-41de-ad6b-508521c3559d" targetNamespace="http://schemas.microsoft.com/office/2006/metadata/properties" ma:root="true" ma:fieldsID="f0e6b6247e372e1f093a66a1bf209789" ns1:_="" ns2:_="" ns3:_="">
    <xsd:import namespace="http://schemas.microsoft.com/sharepoint/v3"/>
    <xsd:import namespace="9333e0c0-1495-4f6e-9f18-9c5629cbe005"/>
    <xsd:import namespace="c11a4dd1-9999-41de-ad6b-508521c3559d"/>
    <xsd:element name="properties">
      <xsd:complexType>
        <xsd:sequence>
          <xsd:element name="documentManagement">
            <xsd:complexType>
              <xsd:all>
                <xsd:element ref="ns1:PublishingStartDate" minOccurs="0"/>
                <xsd:element ref="ns1:PublishingExpirationDate" minOccurs="0"/>
                <xsd:element ref="ns2:Topic_x0020_Area" minOccurs="0"/>
                <xsd:element ref="ns2:Chapter" minOccurs="0"/>
                <xsd:element ref="ns2:Alpha_x002f_Number" minOccurs="0"/>
                <xsd:element ref="ns2:Document_x0020_title" minOccurs="0"/>
                <xsd:element ref="ns3:SharedWithUsers" minOccurs="0"/>
                <xsd:element ref="ns2:Effect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33e0c0-1495-4f6e-9f18-9c5629cbe005" elementFormDefault="qualified">
    <xsd:import namespace="http://schemas.microsoft.com/office/2006/documentManagement/types"/>
    <xsd:import namespace="http://schemas.microsoft.com/office/infopath/2007/PartnerControls"/>
    <xsd:element name="Topic_x0020_Area" ma:index="10" nillable="true" ma:displayName="Topic" ma:format="Dropdown" ma:internalName="Topic_x0020_Area">
      <xsd:simpleType>
        <xsd:restriction base="dms:Choice">
          <xsd:enumeration value="OAM"/>
          <xsd:enumeration value="Forms"/>
          <xsd:enumeration value="Debt Disclosures"/>
          <xsd:enumeration value="General Disclosures"/>
          <xsd:enumeration value="SEFA Disclosures"/>
          <xsd:enumeration value="YEC"/>
          <xsd:enumeration value="Publications"/>
          <xsd:enumeration value="Reports"/>
          <xsd:enumeration value="Policies"/>
          <xsd:enumeration value="Training"/>
          <xsd:enumeration value="Statewide Balancing"/>
          <xsd:enumeration value="Accounts Receivable"/>
          <xsd:enumeration value="Security"/>
        </xsd:restriction>
      </xsd:simpleType>
    </xsd:element>
    <xsd:element name="Chapter" ma:index="11" nillable="true" ma:displayName="Chapter" ma:format="Dropdown" ma:internalName="Chapter">
      <xsd:simpleType>
        <xsd:union memberTypes="dms:Text">
          <xsd:simpleType>
            <xsd:restriction base="dms:Choice">
              <xsd:enumeration value="01 - Introduction"/>
              <xsd:enumeration value="05 - R*STARS"/>
              <xsd:enumeration value="10 - Internal control"/>
              <xsd:enumeration value="15 - Accounting &amp; financial reporting"/>
              <xsd:enumeration value="20 - Budgetary accounting &amp; reporting"/>
              <xsd:enumeration value="25 - Management accounting"/>
              <xsd:enumeration value="30 - Federal compliance"/>
              <xsd:enumeration value="35 - Accounts receivable management"/>
              <xsd:enumeration value="40 - Travel"/>
              <xsd:enumeration value="45 - Payroll"/>
              <xsd:enumeration value="50 - Tax issues"/>
              <xsd:enumeration value="55 - Other programs"/>
              <xsd:enumeration value="60 - Chart of accounts"/>
              <xsd:enumeration value="65 - Glossary"/>
              <xsd:enumeration value="70 - Agency lists"/>
              <xsd:enumeration value="75 - Forms"/>
              <xsd:enumeration value="A-G"/>
              <xsd:enumeration value="H- Sample of completed disclosure forms"/>
              <xsd:enumeration value="I- Forms"/>
            </xsd:restriction>
          </xsd:simpleType>
        </xsd:union>
      </xsd:simpleType>
    </xsd:element>
    <xsd:element name="Alpha_x002f_Number" ma:index="12" nillable="true" ma:displayName="Document ID" ma:internalName="Alpha_x002f_Number">
      <xsd:simpleType>
        <xsd:restriction base="dms:Text">
          <xsd:maxLength value="255"/>
        </xsd:restriction>
      </xsd:simpleType>
    </xsd:element>
    <xsd:element name="Document_x0020_title" ma:index="13" nillable="true" ma:displayName="Document Title" ma:description="Enter full title of the document and the URL of the document." ma:format="Hyperlink" ma:internalName="Document_x0020_title">
      <xsd:complexType>
        <xsd:complexContent>
          <xsd:extension base="dms:URL">
            <xsd:sequence>
              <xsd:element name="Url" type="dms:ValidUrl" minOccurs="0" nillable="true"/>
              <xsd:element name="Description" type="xsd:string" nillable="true"/>
            </xsd:sequence>
          </xsd:extension>
        </xsd:complexContent>
      </xsd:complexType>
    </xsd:element>
    <xsd:element name="Effective_x0020_Date" ma:index="15" nillable="true" ma:displayName="Effective Date" ma:internalName="Effective_x0020_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_x0020_title xmlns="9333e0c0-1495-4f6e-9f18-9c5629cbe005">
      <Url xsi:nil="true"/>
      <Description xsi:nil="true"/>
    </Document_x0020_title>
    <Chapter xmlns="9333e0c0-1495-4f6e-9f18-9c5629cbe005" xsi:nil="true"/>
    <Alpha_x002f_Number xmlns="9333e0c0-1495-4f6e-9f18-9c5629cbe005" xsi:nil="true"/>
    <Topic_x0020_Area xmlns="9333e0c0-1495-4f6e-9f18-9c5629cbe005">Training</Topic_x0020_Area>
    <Effective_x0020_Date xmlns="9333e0c0-1495-4f6e-9f18-9c5629cbe005" xsi:nil="true"/>
  </documentManagement>
</p:properties>
</file>

<file path=customXml/itemProps1.xml><?xml version="1.0" encoding="utf-8"?>
<ds:datastoreItem xmlns:ds="http://schemas.openxmlformats.org/officeDocument/2006/customXml" ds:itemID="{D02E3946-257C-4C59-9B0F-72DA20A6357A}"/>
</file>

<file path=customXml/itemProps2.xml><?xml version="1.0" encoding="utf-8"?>
<ds:datastoreItem xmlns:ds="http://schemas.openxmlformats.org/officeDocument/2006/customXml" ds:itemID="{A5730AC1-69EB-4F57-8920-8A50C8310573}"/>
</file>

<file path=customXml/itemProps3.xml><?xml version="1.0" encoding="utf-8"?>
<ds:datastoreItem xmlns:ds="http://schemas.openxmlformats.org/officeDocument/2006/customXml" ds:itemID="{4CF0662E-587A-4FF8-BD0E-1E8C76EDA7C4}"/>
</file>

<file path=docProps/app.xml><?xml version="1.0" encoding="utf-8"?>
<Properties xmlns="http://schemas.openxmlformats.org/officeDocument/2006/extended-properties" xmlns:vt="http://schemas.openxmlformats.org/officeDocument/2006/docPropsVTypes">
  <Template>Wisp</Template>
  <TotalTime>20982</TotalTime>
  <Words>14528</Words>
  <Application>Microsoft Office PowerPoint</Application>
  <PresentationFormat>On-screen Show (4:3)</PresentationFormat>
  <Paragraphs>2001</Paragraphs>
  <Slides>135</Slides>
  <Notes>135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135</vt:i4>
      </vt:variant>
    </vt:vector>
  </HeadingPairs>
  <TitlesOfParts>
    <vt:vector size="142" baseType="lpstr">
      <vt:lpstr>Arial</vt:lpstr>
      <vt:lpstr>Calibri</vt:lpstr>
      <vt:lpstr>Cambria</vt:lpstr>
      <vt:lpstr>Garamond</vt:lpstr>
      <vt:lpstr>Wingdings</vt:lpstr>
      <vt:lpstr>Wingdings 3</vt:lpstr>
      <vt:lpstr>Wisp</vt:lpstr>
      <vt:lpstr>Long-term Debt Training</vt:lpstr>
      <vt:lpstr>Agenda</vt:lpstr>
      <vt:lpstr>Overview of Oregon’s Debt</vt:lpstr>
      <vt:lpstr>Outstanding Debt Balance – As of FY 2003</vt:lpstr>
      <vt:lpstr>Outstanding Debt Balance –  Past 10 years</vt:lpstr>
      <vt:lpstr>Types of Long-term Debt</vt:lpstr>
      <vt:lpstr>Types of Long-term Debt (cont.)</vt:lpstr>
      <vt:lpstr>Types of Long-term Debt (cont.)</vt:lpstr>
      <vt:lpstr>Types of Long-term Debt (cont.)</vt:lpstr>
      <vt:lpstr>Types of Long-term Debt (cont.)</vt:lpstr>
      <vt:lpstr>Types of Long-term Debt (cont.)</vt:lpstr>
      <vt:lpstr>Types of Long-term Debt (cont.)</vt:lpstr>
      <vt:lpstr>Types of Long-term Debt (cont.)</vt:lpstr>
      <vt:lpstr>Types of Long-term Debt (cont.)</vt:lpstr>
      <vt:lpstr>Types of Long-term Debt (cont.)</vt:lpstr>
      <vt:lpstr>Types of Long-term Debt (cont.)</vt:lpstr>
      <vt:lpstr>Determining the Appropriate Fund Structure </vt:lpstr>
      <vt:lpstr>Important Factors</vt:lpstr>
      <vt:lpstr>Purpose of Debt</vt:lpstr>
      <vt:lpstr>Source of Repayment </vt:lpstr>
      <vt:lpstr>Governmental Funds Structure</vt:lpstr>
      <vt:lpstr>Proprietary/Fiduciary Funds Structure</vt:lpstr>
      <vt:lpstr>Legal Requirements</vt:lpstr>
      <vt:lpstr>Where the Cash is Held</vt:lpstr>
      <vt:lpstr>How Costs are Budgeted</vt:lpstr>
      <vt:lpstr>Recording the Initial Debt Issuance</vt:lpstr>
      <vt:lpstr>Official Statement</vt:lpstr>
      <vt:lpstr>Official Statement </vt:lpstr>
      <vt:lpstr>Official Statement </vt:lpstr>
      <vt:lpstr>Department of Corrections Facility Capital Improvements</vt:lpstr>
      <vt:lpstr>Project Funds –  Proceeds (Treasury)</vt:lpstr>
      <vt:lpstr>Project Funds –  Premium (Treasury)</vt:lpstr>
      <vt:lpstr>Project Funds –  Underwriter’s Discount Costs(Treasury)</vt:lpstr>
      <vt:lpstr>Project Funds –  Premium(Treasury) If not enough cash to record Bond Costs </vt:lpstr>
      <vt:lpstr>Project Funds –  Underwriter’s Discount Costs(Treasury) If not enough cash to record Bond Costs  </vt:lpstr>
      <vt:lpstr>Project Funds –  Bond Issuance Costs(Treasury)</vt:lpstr>
      <vt:lpstr>Accrued Interest</vt:lpstr>
      <vt:lpstr>Liability – Bond Payable</vt:lpstr>
      <vt:lpstr>Liability – Premium on Bonds</vt:lpstr>
      <vt:lpstr>Underwriter’s Discount  or Issuance cost</vt:lpstr>
      <vt:lpstr>Variations</vt:lpstr>
      <vt:lpstr>Basic Accounting Entry</vt:lpstr>
      <vt:lpstr>Recording Debt Service Payments </vt:lpstr>
      <vt:lpstr>Where to Record Payments?</vt:lpstr>
      <vt:lpstr>Principal and Interest </vt:lpstr>
      <vt:lpstr>Principal &amp; Interest Payment</vt:lpstr>
      <vt:lpstr>Principal &amp; Interest Payment</vt:lpstr>
      <vt:lpstr>Lottery Bonds</vt:lpstr>
      <vt:lpstr>Certificate of Participation</vt:lpstr>
      <vt:lpstr>ACH Wire Payment –   Outside Treasury</vt:lpstr>
      <vt:lpstr>Transfer to Treasury –  Suspense Account</vt:lpstr>
      <vt:lpstr>Reduce Liability</vt:lpstr>
      <vt:lpstr>GASB 88 Certain Disclosures Related to Debt, including Direct Borrowings and Direct Placements </vt:lpstr>
      <vt:lpstr>GASB 88 (continued)</vt:lpstr>
      <vt:lpstr>GASB 88 (continued)</vt:lpstr>
      <vt:lpstr>GASB 88 – (continued) New Accounts</vt:lpstr>
      <vt:lpstr>GASB 88 (continued) –  Reclassify GL Accounts</vt:lpstr>
      <vt:lpstr>Exercise 1</vt:lpstr>
      <vt:lpstr>Exercise 1</vt:lpstr>
      <vt:lpstr>Answer: Debt Issuance </vt:lpstr>
      <vt:lpstr>Answer: Debt Issuance </vt:lpstr>
      <vt:lpstr>Answer: Debt Issuance –  not enough cash to cover bond costs</vt:lpstr>
      <vt:lpstr>Answer: Debt Issuance –  not enough cash to cover bond costs</vt:lpstr>
      <vt:lpstr>Answer: Debt Issuance</vt:lpstr>
      <vt:lpstr>Answer: Establish New Debt </vt:lpstr>
      <vt:lpstr>Answer: Debt Payment </vt:lpstr>
      <vt:lpstr>Answer: Debt Payment </vt:lpstr>
      <vt:lpstr>Answer: Reduce Liability </vt:lpstr>
      <vt:lpstr>Refunding a Debt Issue</vt:lpstr>
      <vt:lpstr>Types of Refunding</vt:lpstr>
      <vt:lpstr>COPs Refunded with Q Bonds</vt:lpstr>
      <vt:lpstr>COPs Refunded with Q Bonds (continued)</vt:lpstr>
      <vt:lpstr>What Goes Where?</vt:lpstr>
      <vt:lpstr>What Goes Where?</vt:lpstr>
      <vt:lpstr>Example: Bond Refunding</vt:lpstr>
      <vt:lpstr>Checklist for Recording Debt</vt:lpstr>
      <vt:lpstr>Checklist for Recording Debt</vt:lpstr>
      <vt:lpstr>Checklist for Recording Debt</vt:lpstr>
      <vt:lpstr>Cash Transactions</vt:lpstr>
      <vt:lpstr>Cash Transactions </vt:lpstr>
      <vt:lpstr>Payment to Escrow Agent</vt:lpstr>
      <vt:lpstr>Eliminate Old Debt</vt:lpstr>
      <vt:lpstr>Record New Debt</vt:lpstr>
      <vt:lpstr>Deferred Gain/Loss Calculation</vt:lpstr>
      <vt:lpstr>Deferred Gain/Loss on Refunding</vt:lpstr>
      <vt:lpstr>GASB 86 Certain Debt Extinguishment Issues</vt:lpstr>
      <vt:lpstr>GASB 86 Certain Debt Extinguishment Issues </vt:lpstr>
      <vt:lpstr>GASB 86 Certain Debt Extinguishment Issues - Entries</vt:lpstr>
      <vt:lpstr>GASB 86 Certain Debt Extinguishment Issues – Entries - continued</vt:lpstr>
      <vt:lpstr>GASB 86 Certain Debt Extinguishment Issues – Entries - continued</vt:lpstr>
      <vt:lpstr>GASB 86 Certain Debt Extinguishment Issues – Entries - continued</vt:lpstr>
      <vt:lpstr>GASB 86 Certain Debt Extinguishment Issues – Entries - continued</vt:lpstr>
      <vt:lpstr>Exercise 2</vt:lpstr>
      <vt:lpstr>Exercise 2</vt:lpstr>
      <vt:lpstr>Answer: Cash Transactions </vt:lpstr>
      <vt:lpstr>Answer: Cash Transactions       </vt:lpstr>
      <vt:lpstr>Answer: Cash Transactions      </vt:lpstr>
      <vt:lpstr>Answer: Debt Elimination</vt:lpstr>
      <vt:lpstr>Answer: Record New Debt</vt:lpstr>
      <vt:lpstr> 9. Answer: Deferred Gain/(Loss)       </vt:lpstr>
      <vt:lpstr>Answer: Deferred Gain/(Loss) </vt:lpstr>
      <vt:lpstr>Recording Year End Transactions</vt:lpstr>
      <vt:lpstr>Premium Amortization Calculation</vt:lpstr>
      <vt:lpstr> Premium Amortization Entry</vt:lpstr>
      <vt:lpstr>…or Discount</vt:lpstr>
      <vt:lpstr>Loss Amortization Entry</vt:lpstr>
      <vt:lpstr>Interest Payable Calculation</vt:lpstr>
      <vt:lpstr>Interest Payable Entry</vt:lpstr>
      <vt:lpstr>Current Liability Calculation</vt:lpstr>
      <vt:lpstr>Arbitrage Rebate Payable</vt:lpstr>
      <vt:lpstr>Arbitrage Rebate Entry (part 1)</vt:lpstr>
      <vt:lpstr>Arbitrage Rebate Entry (part 2)</vt:lpstr>
      <vt:lpstr>Reclass Cash in Bank</vt:lpstr>
      <vt:lpstr>Reclass Cash in Bank Entry</vt:lpstr>
      <vt:lpstr>Disclosure Requirements</vt:lpstr>
      <vt:lpstr>Changes in Debt Outstanding</vt:lpstr>
      <vt:lpstr>Changes in Debt Outstanding</vt:lpstr>
      <vt:lpstr>Debt Repayment Schedule</vt:lpstr>
      <vt:lpstr>Debt Refunding</vt:lpstr>
      <vt:lpstr>Debt Refunding</vt:lpstr>
      <vt:lpstr>Defeased Debt</vt:lpstr>
      <vt:lpstr>Defeased Debt Schedule</vt:lpstr>
      <vt:lpstr>Disclosure Bloopers</vt:lpstr>
      <vt:lpstr>6610/6620 Doesn’t Match</vt:lpstr>
      <vt:lpstr>6610/6620 Doesn’t Match (continued)</vt:lpstr>
      <vt:lpstr>6610/6620 Doesn’t Match (continued)</vt:lpstr>
      <vt:lpstr>  Netted Additions/Deductions</vt:lpstr>
      <vt:lpstr>Netted Additions/Deductions (continued)</vt:lpstr>
      <vt:lpstr>Zero Balance</vt:lpstr>
      <vt:lpstr>Duplication of Work</vt:lpstr>
      <vt:lpstr>Proceeds being used for:</vt:lpstr>
      <vt:lpstr>Does it make sense?</vt:lpstr>
      <vt:lpstr>Questions?</vt:lpstr>
      <vt:lpstr>Resources</vt:lpstr>
      <vt:lpstr>PowerPoint Presentation</vt:lpstr>
    </vt:vector>
  </TitlesOfParts>
  <Company>State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Debt Training</dc:title>
  <dc:creator>Jane Moreland</dc:creator>
  <cp:lastModifiedBy>CHASE Stacey A * DAS</cp:lastModifiedBy>
  <cp:revision>1500</cp:revision>
  <cp:lastPrinted>2019-06-20T20:35:35Z</cp:lastPrinted>
  <dcterms:created xsi:type="dcterms:W3CDTF">2013-03-14T18:01:10Z</dcterms:created>
  <dcterms:modified xsi:type="dcterms:W3CDTF">2019-06-28T18:06:16Z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TC010721231033</vt:lpwstr>
  </property>
  <property fmtid="{D5CDD505-2E9C-101B-9397-08002B2CF9AE}" pid="3" name="ContentTypeId">
    <vt:lpwstr>0x010100CE0E7A523623CB4F8C0C3CD503D8FBAF</vt:lpwstr>
  </property>
</Properties>
</file>