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20.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presentation.xml" ContentType="application/vnd.openxmlformats-officedocument.presentationml.presentation.main+xml"/>
  <Override PartName="/ppt/slides/slide11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108.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116.xml" ContentType="application/vnd.openxmlformats-officedocument.presentationml.slide+xml"/>
  <Override PartName="/ppt/slides/slide107.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Layouts/slideLayout9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97.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45.xml" ContentType="application/vnd.openxmlformats-officedocument.presentationml.slideLayout+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slideLayouts/slideLayout44.xml" ContentType="application/vnd.openxmlformats-officedocument.presentationml.slideLayout+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94.xml" ContentType="application/vnd.openxmlformats-officedocument.presentationml.notesSlide+xml"/>
  <Override PartName="/ppt/notesSlides/notesSlide72.xml" ContentType="application/vnd.openxmlformats-officedocument.presentationml.notesSlide+xml"/>
  <Override PartName="/ppt/slideLayouts/slideLayout76.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55.xml" ContentType="application/vnd.openxmlformats-officedocument.presentationml.slideLayout+xml"/>
  <Override PartName="/ppt/slideLayouts/slideLayout91.xml" ContentType="application/vnd.openxmlformats-officedocument.presentationml.slideLayout+xml"/>
  <Override PartName="/ppt/slideLayouts/slideLayout56.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Masters/slideMaster1.xml" ContentType="application/vnd.openxmlformats-officedocument.presentationml.slideMaster+xml"/>
  <Override PartName="/ppt/slideLayouts/slideLayout94.xml" ContentType="application/vnd.openxmlformats-officedocument.presentationml.slideLayout+xml"/>
  <Override PartName="/ppt/slideLayouts/slideLayout70.xml" ContentType="application/vnd.openxmlformats-officedocument.presentationml.slideLayout+xml"/>
  <Override PartName="/ppt/slideLayouts/slideLayout75.xml" ContentType="application/vnd.openxmlformats-officedocument.presentationml.slideLayout+xml"/>
  <Override PartName="/ppt/slideLayouts/slideLayout57.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60.xml" ContentType="application/vnd.openxmlformats-officedocument.presentationml.slideLayout+xml"/>
  <Override PartName="/ppt/slideLayouts/slideLayout73.xml" ContentType="application/vnd.openxmlformats-officedocument.presentationml.slideLayout+xml"/>
  <Override PartName="/ppt/slideLayouts/slideLayout80.xml" ContentType="application/vnd.openxmlformats-officedocument.presentationml.slideLayout+xml"/>
  <Override PartName="/ppt/slideLayouts/slideLayout61.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4.xml" ContentType="application/vnd.openxmlformats-officedocument.presentationml.slideLayout+xml"/>
  <Override PartName="/ppt/slideLayouts/slideLayout77.xml" ContentType="application/vnd.openxmlformats-officedocument.presentationml.slideLayout+xml"/>
  <Override PartName="/ppt/slideLayouts/slideLayout72.xml" ContentType="application/vnd.openxmlformats-officedocument.presentationml.slideLayout+xml"/>
  <Override PartName="/ppt/slideLayouts/slideLayout59.xml" ContentType="application/vnd.openxmlformats-officedocument.presentationml.slideLayout+xml"/>
  <Override PartName="/ppt/slideLayouts/slideLayout71.xml" ContentType="application/vnd.openxmlformats-officedocument.presentationml.slideLayout+xml"/>
  <Override PartName="/ppt/slideLayouts/slideLayout58.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96.xml" ContentType="application/vnd.openxmlformats-officedocument.presentationml.slideLayou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103.xml" ContentType="application/vnd.openxmlformats-officedocument.presentationml.notesSlide+xml"/>
  <Override PartName="/ppt/slideLayouts/slideLayout66.xml" ContentType="application/vnd.openxmlformats-officedocument.presentationml.slideLayout+xml"/>
  <Override PartName="/ppt/notesSlides/notesSlide104.xml" ContentType="application/vnd.openxmlformats-officedocument.presentationml.notesSlide+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notesSlides/notesSlide99.xml" ContentType="application/vnd.openxmlformats-officedocument.presentationml.notesSlide+xml"/>
  <Override PartName="/ppt/slideLayouts/slideLayout46.xml" ContentType="application/vnd.openxmlformats-officedocument.presentationml.slideLayout+xml"/>
  <Override PartName="/ppt/notesSlides/notesSlide95.xml" ContentType="application/vnd.openxmlformats-officedocument.presentationml.notesSl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slideLayouts/slideLayout49.xml" ContentType="application/vnd.openxmlformats-officedocument.presentationml.slideLayout+xml"/>
  <Override PartName="/ppt/notesSlides/notesSlide98.xml" ContentType="application/vnd.openxmlformats-officedocument.presentationml.notesSlide+xml"/>
  <Override PartName="/ppt/notesSlides/notesSlide105.xml" ContentType="application/vnd.openxmlformats-officedocument.presentationml.notesSlide+xml"/>
  <Override PartName="/ppt/slideLayouts/slideLayout95.xml" ContentType="application/vnd.openxmlformats-officedocument.presentationml.slideLayout+xml"/>
  <Override PartName="/ppt/slideLayouts/slideLayout68.xml" ContentType="application/vnd.openxmlformats-officedocument.presentationml.slideLayout+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08.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slideLayouts/slideLayout50.xml" ContentType="application/vnd.openxmlformats-officedocument.presentationml.slideLayout+xml"/>
  <Override PartName="/ppt/slideLayouts/slideLayout69.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Override4.xml" ContentType="application/vnd.openxmlformats-officedocument.themeOverride+xml"/>
  <Override PartName="/ppt/theme/theme7.xml" ContentType="application/vnd.openxmlformats-officedocument.theme+xml"/>
  <Override PartName="/ppt/theme/themeOverride1.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15" r:id="rId5"/>
    <p:sldMasterId id="2147483734" r:id="rId6"/>
    <p:sldMasterId id="2147483746" r:id="rId7"/>
    <p:sldMasterId id="2147483758" r:id="rId8"/>
    <p:sldMasterId id="2147483770" r:id="rId9"/>
  </p:sldMasterIdLst>
  <p:notesMasterIdLst>
    <p:notesMasterId r:id="rId132"/>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8480CA-55EC-44B4-A48C-A2DCDAFAF9D8}">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5" d="100"/>
          <a:sy n="115" d="100"/>
        </p:scale>
        <p:origin x="12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customXml" Target="../customXml/item2.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viewProps" Target="viewProps.xml"/><Relationship Id="rId139" Type="http://schemas.openxmlformats.org/officeDocument/2006/relationships/customXml" Target="../customXml/item3.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theme" Target="theme/theme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customXml" Target="../customXml/item1.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notesMaster" Target="notesMasters/notesMaster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858CF58-AA90-4F40-A71C-EA59D42A51EF}" type="datetimeFigureOut">
              <a:rPr lang="en-US" smtClean="0"/>
              <a:t>6/10/2019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2C690D6-5A18-47E1-BC39-0094E262BA79}" type="slidenum">
              <a:rPr lang="en-US" smtClean="0"/>
              <a:t>‹#›</a:t>
            </a:fld>
            <a:endParaRPr lang="en-US"/>
          </a:p>
        </p:txBody>
      </p:sp>
    </p:spTree>
    <p:extLst>
      <p:ext uri="{BB962C8B-B14F-4D97-AF65-F5344CB8AC3E}">
        <p14:creationId xmlns:p14="http://schemas.microsoft.com/office/powerpoint/2010/main" val="63317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95800"/>
            <a:ext cx="5608320" cy="3660459"/>
          </a:xfrm>
        </p:spPr>
        <p:txBody>
          <a:bodyPr/>
          <a:lstStyle/>
          <a:p>
            <a:r>
              <a:rPr lang="en-US" sz="1400" dirty="0"/>
              <a:t>Good morning!  I am going to review the </a:t>
            </a:r>
            <a:r>
              <a:rPr lang="en-US" sz="1400" dirty="0" smtClean="0"/>
              <a:t>year-end schedule. </a:t>
            </a:r>
          </a:p>
          <a:p>
            <a:endParaRPr lang="en-US" sz="1400" dirty="0" smtClean="0"/>
          </a:p>
          <a:p>
            <a:r>
              <a:rPr lang="en-US" sz="1400" dirty="0" smtClean="0"/>
              <a:t> I will cover important due dates and go over</a:t>
            </a:r>
            <a:r>
              <a:rPr lang="en-US" sz="1400" baseline="0" dirty="0" smtClean="0"/>
              <a:t> the days that R*Stars and Datamart reports will be updated and available during year end close.</a:t>
            </a:r>
          </a:p>
          <a:p>
            <a:endParaRPr lang="en-US" sz="1400" baseline="0" dirty="0" smtClean="0"/>
          </a:p>
          <a:p>
            <a:endParaRPr lang="en-US" sz="1400" dirty="0" smtClean="0"/>
          </a:p>
          <a:p>
            <a:endParaRPr lang="en-US" sz="1400" dirty="0"/>
          </a:p>
          <a:p>
            <a:endParaRPr lang="en-US" dirty="0"/>
          </a:p>
        </p:txBody>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1032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13</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100" dirty="0" smtClean="0"/>
              <a:t>August 2 is the soft close date.  Shoot for August 2 as your</a:t>
            </a:r>
            <a:r>
              <a:rPr lang="en-US" sz="1100" baseline="0" dirty="0" smtClean="0"/>
              <a:t> actual close date – not “oh no I have one only more week!”  This will allow you and SARS to review and make any necessary adjustments to avoid rushing and eliminate the need for any post close adjustments.</a:t>
            </a:r>
          </a:p>
          <a:p>
            <a:endParaRPr lang="en-US" sz="1100" baseline="0" dirty="0" smtClean="0"/>
          </a:p>
          <a:p>
            <a:r>
              <a:rPr lang="en-US" sz="1100" baseline="0" dirty="0" smtClean="0"/>
              <a:t>Specifically work with the agencies with which you have imbalances.  Review the imbalance reports each time they are updated to verify corrections and identify any new imbalances that need to be addressed.</a:t>
            </a:r>
          </a:p>
          <a:p>
            <a:endParaRPr lang="en-US" sz="1100" baseline="0" dirty="0" smtClean="0"/>
          </a:p>
          <a:p>
            <a:r>
              <a:rPr lang="en-US" sz="1100" baseline="0" dirty="0" smtClean="0"/>
              <a:t>Additionally, review any correspondence with your SARS analyst to ensure all outstanding issues are resolved.</a:t>
            </a:r>
          </a:p>
          <a:p>
            <a:endParaRPr lang="en-US" sz="1100" baseline="0" dirty="0" smtClean="0"/>
          </a:p>
          <a:p>
            <a:r>
              <a:rPr lang="en-US" sz="1100" baseline="0" dirty="0" smtClean="0"/>
              <a:t>Again target August 2 for all adjustments.</a:t>
            </a:r>
          </a:p>
        </p:txBody>
      </p:sp>
    </p:spTree>
    <p:extLst>
      <p:ext uri="{BB962C8B-B14F-4D97-AF65-F5344CB8AC3E}">
        <p14:creationId xmlns:p14="http://schemas.microsoft.com/office/powerpoint/2010/main" val="14471072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37842284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23255329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9888605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057515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638375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8345420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5839668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6675273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7952889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72158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14</a:t>
            </a:fld>
            <a:endParaRPr lang="en-US" dirty="0">
              <a:solidFill>
                <a:prstClr val="black"/>
              </a:solidFill>
            </a:endParaRPr>
          </a:p>
        </p:txBody>
      </p:sp>
      <p:sp>
        <p:nvSpPr>
          <p:cNvPr id="5" name="Notes Placeholder 4"/>
          <p:cNvSpPr>
            <a:spLocks noGrp="1"/>
          </p:cNvSpPr>
          <p:nvPr>
            <p:ph type="body" sz="quarter" idx="11"/>
          </p:nvPr>
        </p:nvSpPr>
        <p:spPr>
          <a:xfrm>
            <a:off x="762000" y="4572000"/>
            <a:ext cx="5608320" cy="3660459"/>
          </a:xfrm>
        </p:spPr>
        <p:txBody>
          <a:bodyPr/>
          <a:lstStyle/>
          <a:p>
            <a:r>
              <a:rPr lang="en-US" sz="1400" dirty="0" smtClean="0"/>
              <a:t>There has been  a lot of dates thrown at you in the past few minutes. The next two slides layout the dates we have discussed in calendar format. It summarizes the SFMA Closing Schedule and Datamart Processing calendar along with key SARS dates for your reference.</a:t>
            </a:r>
            <a:endParaRPr lang="en-US" sz="1400" dirty="0"/>
          </a:p>
          <a:p>
            <a:endParaRPr lang="en-US" sz="1400" dirty="0" smtClean="0"/>
          </a:p>
          <a:p>
            <a:r>
              <a:rPr lang="en-US" sz="1400" dirty="0" smtClean="0"/>
              <a:t>The dates noted are the dates the reports are viewable.</a:t>
            </a:r>
            <a:endParaRPr lang="en-US" sz="1400" dirty="0"/>
          </a:p>
        </p:txBody>
      </p:sp>
    </p:spTree>
    <p:extLst>
      <p:ext uri="{BB962C8B-B14F-4D97-AF65-F5344CB8AC3E}">
        <p14:creationId xmlns:p14="http://schemas.microsoft.com/office/powerpoint/2010/main" val="6487019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0A1F-3778-4CA6-B89B-DB3F7B099F9B}"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97681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sz="1400" dirty="0"/>
          </a:p>
          <a:p>
            <a:r>
              <a:rPr lang="en-US" sz="1400" dirty="0" smtClean="0"/>
              <a:t>Note the soft close</a:t>
            </a:r>
            <a:r>
              <a:rPr lang="en-US" sz="1400" baseline="0" dirty="0" smtClean="0"/>
              <a:t> as discussed earlier on </a:t>
            </a:r>
            <a:r>
              <a:rPr lang="en-US" sz="1400" dirty="0" smtClean="0"/>
              <a:t>Friday, August 2.  We encourage you to have all journal entries in by that date so there is time for any unexpected corrections.</a:t>
            </a:r>
          </a:p>
          <a:p>
            <a:endParaRPr lang="en-US" sz="1400" dirty="0" smtClean="0"/>
          </a:p>
          <a:p>
            <a:r>
              <a:rPr lang="en-US" sz="1400" dirty="0" smtClean="0"/>
              <a:t>Remember August 16</a:t>
            </a:r>
            <a:r>
              <a:rPr lang="en-US" sz="1400" baseline="30000" dirty="0" smtClean="0"/>
              <a:t>th</a:t>
            </a:r>
            <a:r>
              <a:rPr lang="en-US" sz="1400" baseline="0" dirty="0" smtClean="0"/>
              <a:t> is the gold star dates for all disclosures.</a:t>
            </a:r>
            <a:endParaRPr lang="en-US" sz="1400" dirty="0" smtClean="0"/>
          </a:p>
          <a:p>
            <a:endParaRPr lang="en-US" sz="1400" dirty="0"/>
          </a:p>
          <a:p>
            <a:pPr lvl="0"/>
            <a:r>
              <a:rPr lang="en-US" sz="1400" dirty="0">
                <a:solidFill>
                  <a:prstClr val="black"/>
                </a:solidFill>
              </a:rPr>
              <a:t>Unless you have any questions, that’s it for me!</a:t>
            </a:r>
          </a:p>
          <a:p>
            <a:pPr lvl="0"/>
            <a:endParaRPr lang="en-US" sz="1400" dirty="0">
              <a:solidFill>
                <a:prstClr val="black"/>
              </a:solidFill>
            </a:endParaRPr>
          </a:p>
          <a:p>
            <a:r>
              <a:rPr lang="en-US" sz="1400" dirty="0" smtClean="0"/>
              <a:t>Next</a:t>
            </a:r>
            <a:r>
              <a:rPr lang="en-US" sz="1400" baseline="0" dirty="0" smtClean="0"/>
              <a:t> Stacey will give you an update on GASB 84.</a:t>
            </a:r>
          </a:p>
          <a:p>
            <a:endParaRPr lang="en-US" sz="1400" dirty="0"/>
          </a:p>
          <a:p>
            <a:endParaRPr lang="en-US" sz="1400" dirty="0"/>
          </a:p>
        </p:txBody>
      </p:sp>
    </p:spTree>
    <p:extLst>
      <p:ext uri="{BB962C8B-B14F-4D97-AF65-F5344CB8AC3E}">
        <p14:creationId xmlns:p14="http://schemas.microsoft.com/office/powerpoint/2010/main" val="3035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7412"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3F1CEF7-43ED-4406-93B3-683B2EB7025E}"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7413"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7414"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215D1C4-1FA0-48D0-B2F3-8751E3DF4C3A}" type="slidenum">
              <a:rPr lang="en-US" smtClean="0">
                <a:solidFill>
                  <a:prstClr val="black"/>
                </a:solidFill>
              </a:rPr>
              <a:pPr fontAlgn="base">
                <a:spcBef>
                  <a:spcPct val="0"/>
                </a:spcBef>
                <a:spcAft>
                  <a:spcPct val="0"/>
                </a:spcAft>
                <a:defRPr/>
              </a:pPr>
              <a:t>16</a:t>
            </a:fld>
            <a:endParaRPr lang="en-US" smtClean="0">
              <a:solidFill>
                <a:prstClr val="black"/>
              </a:solidFill>
            </a:endParaRPr>
          </a:p>
        </p:txBody>
      </p:sp>
      <p:sp>
        <p:nvSpPr>
          <p:cNvPr id="17415"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363587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17</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3982877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18</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83609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Flowcharts officially referenced in the statement.</a:t>
            </a:r>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19</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7425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Flowcharts officially referenced in the statement.</a:t>
            </a:r>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20</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257616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Flowcharts officially referenced in the statement.</a:t>
            </a:r>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21</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144521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baseline="0"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22</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247183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1212850"/>
            <a:ext cx="7721600" cy="4344988"/>
          </a:xfrm>
        </p:spPr>
      </p:sp>
      <p:sp>
        <p:nvSpPr>
          <p:cNvPr id="3" name="Notes Placeholder 2"/>
          <p:cNvSpPr>
            <a:spLocks noGrp="1"/>
          </p:cNvSpPr>
          <p:nvPr>
            <p:ph type="body" idx="1"/>
          </p:nvPr>
        </p:nvSpPr>
        <p:spPr>
          <a:xfrm>
            <a:off x="747010" y="5759726"/>
            <a:ext cx="5608320" cy="2397361"/>
          </a:xfrm>
        </p:spPr>
        <p:txBody>
          <a:bodyPr/>
          <a:lstStyle/>
          <a:p>
            <a:endParaRPr lang="en-US" sz="1400" dirty="0"/>
          </a:p>
          <a:p>
            <a:r>
              <a:rPr lang="en-US" sz="1400" baseline="0" dirty="0" smtClean="0"/>
              <a:t>August 16</a:t>
            </a:r>
            <a:r>
              <a:rPr lang="en-US" sz="1400" baseline="30000" dirty="0" smtClean="0"/>
              <a:t>th</a:t>
            </a:r>
            <a:r>
              <a:rPr lang="en-US" sz="1400" baseline="0" dirty="0" smtClean="0"/>
              <a:t> is a gold star date.  </a:t>
            </a:r>
            <a:r>
              <a:rPr lang="en-US" sz="1400" dirty="0" smtClean="0"/>
              <a:t>Both the </a:t>
            </a:r>
            <a:r>
              <a:rPr lang="en-US" sz="1400" u="sng" dirty="0" smtClean="0"/>
              <a:t>agency disclosures </a:t>
            </a:r>
            <a:r>
              <a:rPr lang="en-US" sz="1400" dirty="0" smtClean="0"/>
              <a:t>and the </a:t>
            </a:r>
            <a:r>
              <a:rPr lang="en-US" sz="1400" u="sng" dirty="0" smtClean="0"/>
              <a:t>SEFA disclosures </a:t>
            </a:r>
            <a:r>
              <a:rPr lang="en-US" sz="1400" dirty="0" smtClean="0"/>
              <a:t> are due</a:t>
            </a:r>
            <a:r>
              <a:rPr lang="en-US" sz="1400" baseline="0" dirty="0" smtClean="0"/>
              <a:t> on </a:t>
            </a:r>
            <a:r>
              <a:rPr lang="en-US" sz="1400" dirty="0" smtClean="0"/>
              <a:t>August 16th – and both submissions are comprise gold star date</a:t>
            </a:r>
            <a:r>
              <a:rPr lang="en-US" sz="1400" baseline="0" dirty="0" smtClean="0"/>
              <a:t> requirement.</a:t>
            </a:r>
          </a:p>
          <a:p>
            <a:endParaRPr lang="en-US" sz="1400" baseline="0" dirty="0" smtClean="0"/>
          </a:p>
          <a:p>
            <a:r>
              <a:rPr lang="en-US" sz="1400" baseline="0" dirty="0" smtClean="0"/>
              <a:t>A list of the all of the gold star criteria dates can be found on the SARS website.</a:t>
            </a:r>
          </a:p>
          <a:p>
            <a:endParaRPr lang="en-US" sz="1400" baseline="0" dirty="0" smtClean="0"/>
          </a:p>
          <a:p>
            <a:r>
              <a:rPr lang="en-US" sz="1400" baseline="0" dirty="0" smtClean="0"/>
              <a:t>Contact the  component units that you typically have transactions with to identify and confirm outstanding balances and record as agreed. Communicate two times </a:t>
            </a:r>
            <a:r>
              <a:rPr lang="en-US" sz="1200" b="0" i="0" u="none" strike="noStrike" kern="1200" baseline="0" dirty="0" smtClean="0">
                <a:solidFill>
                  <a:schemeClr val="tx1"/>
                </a:solidFill>
                <a:latin typeface="+mn-lt"/>
                <a:ea typeface="+mn-ea"/>
                <a:cs typeface="+mn-cs"/>
              </a:rPr>
              <a:t>in order to provide late-arriving information or to change previously communicated amounts.  </a:t>
            </a:r>
            <a:r>
              <a:rPr lang="en-US" sz="1400" baseline="0" dirty="0" smtClean="0"/>
              <a:t>The outstanding balance that you report must agree to the Balance Sheet.  </a:t>
            </a:r>
          </a:p>
          <a:p>
            <a:endParaRPr lang="en-US" sz="1400" baseline="0" dirty="0" smtClean="0"/>
          </a:p>
          <a:p>
            <a:r>
              <a:rPr lang="en-US" sz="1400" baseline="0" dirty="0" smtClean="0"/>
              <a:t>Outstanding balances of $100,000 or more  with component units must be reported on Disclosure 30.  All outstanding balances need to be recorded but only disclose those greater than $100,000.</a:t>
            </a:r>
          </a:p>
          <a:p>
            <a:endParaRPr lang="en-US" sz="1400" baseline="0" dirty="0" smtClean="0"/>
          </a:p>
          <a:p>
            <a:endParaRPr lang="en-US" sz="1400" baseline="0" dirty="0" smtClean="0"/>
          </a:p>
          <a:p>
            <a:r>
              <a:rPr lang="en-US" sz="1400" baseline="0" dirty="0" smtClean="0"/>
              <a:t>Additionally , the Schedule of Key Dates can be found in the Guide to Year-End Closing - Chapter A</a:t>
            </a:r>
            <a:endParaRPr lang="en-US" sz="1400" dirty="0" smtClean="0"/>
          </a:p>
          <a:p>
            <a:endParaRPr lang="en-US" sz="1400" dirty="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75524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Emphasis:</a:t>
            </a:r>
            <a:r>
              <a:rPr lang="en-US" baseline="0" dirty="0" smtClean="0"/>
              <a:t> STARTING POINT!!</a:t>
            </a:r>
          </a:p>
          <a:p>
            <a:pPr eaLnBrk="1" hangingPunct="1">
              <a:spcBef>
                <a:spcPct val="0"/>
              </a:spcBef>
            </a:pPr>
            <a:endParaRPr lang="en-US" baseline="0" dirty="0" smtClean="0"/>
          </a:p>
          <a:p>
            <a:r>
              <a:rPr lang="en-US" dirty="0" smtClean="0"/>
              <a:t>Agency funds (GAAP funds 6405 and 6406).</a:t>
            </a:r>
          </a:p>
          <a:p>
            <a:pPr lvl="1"/>
            <a:r>
              <a:rPr lang="en-US" dirty="0" smtClean="0"/>
              <a:t>-Repurposed as clearing accounts for use </a:t>
            </a:r>
            <a:r>
              <a:rPr lang="en-US" b="1" dirty="0" smtClean="0"/>
              <a:t>by Oregon State Treasury (OST) and Oregon Housing and Community Services (OHCS) only</a:t>
            </a:r>
            <a:r>
              <a:rPr lang="en-US" dirty="0" smtClean="0"/>
              <a:t>.</a:t>
            </a:r>
          </a:p>
          <a:p>
            <a:pPr eaLnBrk="1" hangingPunct="1">
              <a:spcBef>
                <a:spcPct val="0"/>
              </a:spcBef>
            </a:pPr>
            <a:endParaRPr lang="en-US" baseline="0"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23</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59122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aseline="0" dirty="0" smtClean="0"/>
              <a:t>Private purpose trust funds – include trust or equivalent arrangement</a:t>
            </a:r>
          </a:p>
          <a:p>
            <a:pPr eaLnBrk="1" hangingPunct="1">
              <a:spcBef>
                <a:spcPct val="0"/>
              </a:spcBef>
            </a:pPr>
            <a:r>
              <a:rPr lang="en-US" baseline="0" dirty="0" smtClean="0"/>
              <a:t>Custodial funds – no held in trust</a:t>
            </a:r>
          </a:p>
          <a:p>
            <a:pPr eaLnBrk="1" hangingPunct="1">
              <a:spcBef>
                <a:spcPct val="0"/>
              </a:spcBef>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Refer to OAM 05.20.00 for GAAP </a:t>
            </a:r>
            <a:r>
              <a:rPr lang="en-US" smtClean="0"/>
              <a:t>fund numbers</a:t>
            </a:r>
            <a:endParaRPr lang="en-US" dirty="0" smtClean="0"/>
          </a:p>
          <a:p>
            <a:pPr eaLnBrk="1" hangingPunct="1">
              <a:spcBef>
                <a:spcPct val="0"/>
              </a:spcBef>
            </a:pPr>
            <a:endParaRPr lang="en-US" baseline="0" dirty="0" smtClean="0"/>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24</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209491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As</a:t>
            </a:r>
            <a:r>
              <a:rPr lang="en-US" baseline="0" dirty="0" smtClean="0"/>
              <a:t> a result…next slide</a:t>
            </a: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25</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144525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New account codes to record custodial fund inflows and outflows?</a:t>
            </a:r>
          </a:p>
          <a:p>
            <a:pPr lvl="1"/>
            <a:r>
              <a:rPr lang="en-US" dirty="0" smtClean="0"/>
              <a:t>	-PCAs</a:t>
            </a:r>
          </a:p>
          <a:p>
            <a:pPr lvl="1"/>
            <a:r>
              <a:rPr lang="en-US" dirty="0" smtClean="0"/>
              <a:t>	-Comptroller object codes?</a:t>
            </a:r>
          </a:p>
          <a:p>
            <a:pPr lvl="1"/>
            <a:r>
              <a:rPr lang="en-US" dirty="0" smtClean="0"/>
              <a:t>	-Agency object codes?</a:t>
            </a:r>
          </a:p>
          <a:p>
            <a:pPr lvl="1"/>
            <a:r>
              <a:rPr lang="en-US" dirty="0" smtClean="0"/>
              <a:t>	-Project numbers (to track individual accounts)?</a:t>
            </a:r>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26</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3425166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Deposit liabilities:</a:t>
            </a:r>
          </a:p>
          <a:p>
            <a:pPr eaLnBrk="1" hangingPunct="1">
              <a:spcBef>
                <a:spcPct val="0"/>
              </a:spcBef>
            </a:pPr>
            <a:r>
              <a:rPr lang="en-US" baseline="0" dirty="0" smtClean="0"/>
              <a:t>-clear the deposit liability</a:t>
            </a:r>
          </a:p>
          <a:p>
            <a:pPr eaLnBrk="1" hangingPunct="1">
              <a:spcBef>
                <a:spcPct val="0"/>
              </a:spcBef>
            </a:pPr>
            <a:r>
              <a:rPr lang="en-US" baseline="0" dirty="0" smtClean="0"/>
              <a:t>– record revenue</a:t>
            </a:r>
          </a:p>
          <a:p>
            <a:pPr eaLnBrk="1" hangingPunct="1">
              <a:spcBef>
                <a:spcPct val="0"/>
              </a:spcBef>
            </a:pPr>
            <a:r>
              <a:rPr lang="en-US" baseline="0" dirty="0" smtClean="0"/>
              <a:t>– record change in accounting principal in the “new fiduciary fund”; there isn’t a change in fund equity in the original fund.</a:t>
            </a:r>
          </a:p>
          <a:p>
            <a:pPr eaLnBrk="1" hangingPunct="1">
              <a:spcBef>
                <a:spcPct val="0"/>
              </a:spcBef>
            </a:pPr>
            <a:endParaRPr lang="en-US" baseline="0" dirty="0" smtClean="0"/>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27</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65995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dirty="0" smtClean="0"/>
              <a:t>RECAP!!</a:t>
            </a:r>
          </a:p>
          <a:p>
            <a:pPr eaLnBrk="1" hangingPunct="1">
              <a:spcBef>
                <a:spcPct val="0"/>
              </a:spcBef>
            </a:pPr>
            <a:endParaRPr lang="en-US" dirty="0" smtClean="0"/>
          </a:p>
          <a:p>
            <a:pPr eaLnBrk="1" hangingPunct="1">
              <a:spcBef>
                <a:spcPct val="0"/>
              </a:spcBef>
            </a:pPr>
            <a:r>
              <a:rPr lang="en-US" dirty="0" smtClean="0"/>
              <a:t>To</a:t>
            </a:r>
            <a:r>
              <a:rPr lang="en-US" baseline="0" dirty="0" smtClean="0"/>
              <a:t> ensure changes aren’t inadvertently made associated with FY2019 efforts, we encourage agencies wait to begin reclassifying activity after all FY2019 reporting is completed.</a:t>
            </a: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28</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25483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Associations</a:t>
            </a:r>
            <a:r>
              <a:rPr lang="en-US" baseline="0" dirty="0" smtClean="0"/>
              <a:t> and boards: link to governmental accounting standards board</a:t>
            </a:r>
            <a:endParaRPr lang="en-US" dirty="0" smtClean="0"/>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29</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850195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Associations</a:t>
            </a:r>
            <a:r>
              <a:rPr lang="en-US" baseline="0" dirty="0" smtClean="0"/>
              <a:t> and boards: link to governmental accounting standards board</a:t>
            </a:r>
            <a:endParaRPr lang="en-US" dirty="0" smtClean="0"/>
          </a:p>
          <a:p>
            <a:pPr eaLnBrk="1" hangingPunct="1">
              <a:spcBef>
                <a:spcPct val="0"/>
              </a:spcBef>
            </a:pPr>
            <a:endParaRPr lang="en-US" dirty="0"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30</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102550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9460"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508ACE2-8677-431B-88E5-065FB15CF7FC}" type="datetime1">
              <a:rPr lang="en-US" smtClean="0">
                <a:solidFill>
                  <a:prstClr val="black"/>
                </a:solidFill>
              </a:rPr>
              <a:pPr fontAlgn="base">
                <a:spcBef>
                  <a:spcPct val="0"/>
                </a:spcBef>
                <a:spcAft>
                  <a:spcPct val="0"/>
                </a:spcAft>
                <a:defRPr/>
              </a:pPr>
              <a:t>6/10/2019</a:t>
            </a:fld>
            <a:endParaRPr lang="en-US" smtClean="0">
              <a:solidFill>
                <a:prstClr val="black"/>
              </a:solidFill>
            </a:endParaRPr>
          </a:p>
        </p:txBody>
      </p:sp>
      <p:sp>
        <p:nvSpPr>
          <p:cNvPr id="19461"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
        <p:nvSpPr>
          <p:cNvPr id="19462"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070BE51-F7C7-4726-820E-3AA1BB1DC069}" type="slidenum">
              <a:rPr lang="en-US" smtClean="0">
                <a:solidFill>
                  <a:prstClr val="black"/>
                </a:solidFill>
              </a:rPr>
              <a:pPr fontAlgn="base">
                <a:spcBef>
                  <a:spcPct val="0"/>
                </a:spcBef>
                <a:spcAft>
                  <a:spcPct val="0"/>
                </a:spcAft>
                <a:defRPr/>
              </a:pPr>
              <a:t>31</a:t>
            </a:fld>
            <a:endParaRPr lang="en-US" smtClean="0">
              <a:solidFill>
                <a:prstClr val="black"/>
              </a:solidFill>
            </a:endParaRPr>
          </a:p>
        </p:txBody>
      </p:sp>
      <p:sp>
        <p:nvSpPr>
          <p:cNvPr id="19463"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solidFill>
                <a:prstClr val="black"/>
              </a:solidFill>
            </a:endParaRPr>
          </a:p>
        </p:txBody>
      </p:sp>
    </p:spTree>
    <p:extLst>
      <p:ext uri="{BB962C8B-B14F-4D97-AF65-F5344CB8AC3E}">
        <p14:creationId xmlns:p14="http://schemas.microsoft.com/office/powerpoint/2010/main" val="3946707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endParaRPr lang="en-US" dirty="0" smtClean="0"/>
          </a:p>
          <a:p>
            <a:r>
              <a:rPr lang="en-US" dirty="0" smtClean="0"/>
              <a:t>My</a:t>
            </a:r>
            <a:r>
              <a:rPr lang="en-US" baseline="0" dirty="0" smtClean="0"/>
              <a:t> name Alyssa Engelson. I joined SARS in March 2018, so this will be my first time presenting at Year-End Close training!</a:t>
            </a:r>
          </a:p>
          <a:p>
            <a:endParaRPr lang="en-US" baseline="0" dirty="0" smtClean="0"/>
          </a:p>
          <a:p>
            <a:r>
              <a:rPr lang="en-US" baseline="0" dirty="0" smtClean="0"/>
              <a:t>Today, I am fortunate enough today to present about GASB 87!</a:t>
            </a:r>
          </a:p>
          <a:p>
            <a:endParaRPr lang="en-US" baseline="0" dirty="0" smtClean="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0632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1162050"/>
            <a:ext cx="7454900" cy="4194175"/>
          </a:xfrm>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6</a:t>
            </a:fld>
            <a:endParaRPr lang="en-US" dirty="0">
              <a:solidFill>
                <a:prstClr val="black"/>
              </a:solidFill>
            </a:endParaRPr>
          </a:p>
        </p:txBody>
      </p:sp>
      <p:sp>
        <p:nvSpPr>
          <p:cNvPr id="5" name="Notes Placeholder 4"/>
          <p:cNvSpPr>
            <a:spLocks noGrp="1"/>
          </p:cNvSpPr>
          <p:nvPr>
            <p:ph type="body" sz="quarter" idx="11"/>
          </p:nvPr>
        </p:nvSpPr>
        <p:spPr>
          <a:xfrm>
            <a:off x="609600" y="5879701"/>
            <a:ext cx="5562600" cy="2950265"/>
          </a:xfrm>
        </p:spPr>
        <p:txBody>
          <a:bodyPr/>
          <a:lstStyle/>
          <a:p>
            <a:r>
              <a:rPr lang="en-US" sz="1400" dirty="0" smtClean="0"/>
              <a:t>We will now review the year-end schedule for the R*STARS reports.  A full report run will occur on July 13th which will close June business (month 12).  </a:t>
            </a:r>
          </a:p>
          <a:p>
            <a:endParaRPr lang="en-US" sz="1400" dirty="0" smtClean="0"/>
          </a:p>
          <a:p>
            <a:r>
              <a:rPr lang="en-US" sz="1400" dirty="0" smtClean="0"/>
              <a:t>Beginning July 14th, agencies can request various R*STARS reports which will run each Tuesday evening, therefore the reports will be viewable on Wednesday morning throughout month 13 (July 15 through Aug 9)</a:t>
            </a:r>
          </a:p>
          <a:p>
            <a:endParaRPr lang="en-US" sz="1400" dirty="0" smtClean="0"/>
          </a:p>
          <a:p>
            <a:r>
              <a:rPr lang="en-US" sz="1400" dirty="0" smtClean="0"/>
              <a:t>The link to the SFMA calendar is noted on the slide for your reference</a:t>
            </a:r>
          </a:p>
          <a:p>
            <a:endParaRPr lang="en-US" sz="1600" dirty="0"/>
          </a:p>
        </p:txBody>
      </p:sp>
    </p:spTree>
    <p:extLst>
      <p:ext uri="{BB962C8B-B14F-4D97-AF65-F5344CB8AC3E}">
        <p14:creationId xmlns:p14="http://schemas.microsoft.com/office/powerpoint/2010/main" val="1039137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is an overview of what I</a:t>
            </a:r>
            <a:r>
              <a:rPr lang="en-US" baseline="0" dirty="0" smtClean="0"/>
              <a:t> plan to cover during this presentation.</a:t>
            </a:r>
          </a:p>
          <a:p>
            <a:endParaRPr lang="en-US" baseline="0" dirty="0" smtClean="0"/>
          </a:p>
          <a:p>
            <a:r>
              <a:rPr lang="en-US" baseline="0" dirty="0" smtClean="0"/>
              <a:t>We’ll be doing a quick recap of what Rob Hamilton presented during last year’s year-end close training to provide some background information on GASB 87.</a:t>
            </a:r>
          </a:p>
          <a:p>
            <a:endParaRPr lang="en-US" baseline="0" dirty="0" smtClean="0"/>
          </a:p>
          <a:p>
            <a:r>
              <a:rPr lang="en-US" baseline="0" dirty="0" smtClean="0"/>
              <a:t>Then, I’ll provide some updates on what has happened since last year-end close training! (Hint: it’s a lot!)</a:t>
            </a:r>
          </a:p>
          <a:p>
            <a:endParaRPr lang="en-US" baseline="0" dirty="0" smtClean="0"/>
          </a:p>
          <a:p>
            <a:r>
              <a:rPr lang="en-US" baseline="0" dirty="0" smtClean="0"/>
              <a:t>I’ll be giving some detail on some planning phases that the GASB 87 implementation team has drafted, which can be used as a resource as you navigate the implementation world.</a:t>
            </a:r>
          </a:p>
          <a:p>
            <a:endParaRPr lang="en-US" baseline="0" dirty="0" smtClean="0"/>
          </a:p>
          <a:p>
            <a:r>
              <a:rPr lang="en-US" baseline="0" dirty="0" smtClean="0"/>
              <a:t>Next, I’ll present an overview of the results from the Asset Class Matrix poll SARS performed in April 2019.</a:t>
            </a:r>
          </a:p>
          <a:p>
            <a:endParaRPr lang="en-US" baseline="0" dirty="0" smtClean="0"/>
          </a:p>
          <a:p>
            <a:r>
              <a:rPr lang="en-US" baseline="0" dirty="0" smtClean="0"/>
              <a:t>After that, I will be presenting the Lease Matrix, which is another tool developed form the implementation group. </a:t>
            </a:r>
          </a:p>
          <a:p>
            <a:endParaRPr lang="en-US" baseline="0" dirty="0" smtClean="0"/>
          </a:p>
          <a:p>
            <a:r>
              <a:rPr lang="en-US" baseline="0" dirty="0" smtClean="0"/>
              <a:t>Finally, we will conclude with a summary of the next steps as we get close to implementing this standard!</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7732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information</a:t>
            </a:r>
          </a:p>
          <a:p>
            <a:endParaRPr lang="en-US" dirty="0" smtClean="0"/>
          </a:p>
          <a:p>
            <a:r>
              <a:rPr lang="en-US" b="1" dirty="0" smtClean="0"/>
              <a:t>A lease is a contract that conveys control of the right to use another entity’s nonfinancial asset (the underlying asset) as specified in the contract for a period of time in an exchange or exchange-like transaction</a:t>
            </a:r>
          </a:p>
          <a:p>
            <a:pPr marL="640594" lvl="1" indent="-174708">
              <a:buFont typeface="Arial" panose="020B0604020202020204" pitchFamily="34" charset="0"/>
              <a:buChar char="•"/>
            </a:pPr>
            <a:r>
              <a:rPr lang="en-US" b="0" dirty="0" smtClean="0"/>
              <a:t> Please note, the underlying asset does </a:t>
            </a:r>
            <a:r>
              <a:rPr lang="en-US" b="0" u="sng" dirty="0" smtClean="0"/>
              <a:t>not</a:t>
            </a:r>
            <a:r>
              <a:rPr lang="en-US" b="0" dirty="0" smtClean="0"/>
              <a:t> have to be a capital asset</a:t>
            </a:r>
          </a:p>
          <a:p>
            <a:r>
              <a:rPr lang="en-US" b="1" dirty="0" smtClean="0"/>
              <a:t>Lease term is</a:t>
            </a:r>
            <a:r>
              <a:rPr lang="en-US" b="1" baseline="0" dirty="0" smtClean="0"/>
              <a:t> the </a:t>
            </a:r>
            <a:r>
              <a:rPr lang="en-US" b="1" dirty="0" smtClean="0"/>
              <a:t>noncancelable portion plus options that are “reasonably certain” of being exercised</a:t>
            </a:r>
          </a:p>
          <a:p>
            <a:r>
              <a:rPr lang="en-US" b="0" dirty="0" smtClean="0"/>
              <a:t>What is reasonably certain?</a:t>
            </a:r>
            <a:r>
              <a:rPr lang="en-US" b="0" baseline="0" dirty="0" smtClean="0"/>
              <a:t> This language is straight from the Standard. Since we couldn’t find a definition provided by GASB, we interpret reasonably certain to mean that with all the information available to you at the time, you know that your agency will absolutely exercise the option to extend the lease. </a:t>
            </a:r>
            <a:endParaRPr lang="en-US" b="0" dirty="0" smtClean="0"/>
          </a:p>
          <a:p>
            <a:pPr marL="640594" lvl="1" indent="-174708">
              <a:buFont typeface="Arial" panose="020B0604020202020204" pitchFamily="34" charset="0"/>
              <a:buChar char="•"/>
            </a:pPr>
            <a:r>
              <a:rPr lang="en-US" b="0" dirty="0" smtClean="0"/>
              <a:t>For</a:t>
            </a:r>
            <a:r>
              <a:rPr lang="en-US" b="0" baseline="0" dirty="0" smtClean="0"/>
              <a:t> e</a:t>
            </a:r>
            <a:r>
              <a:rPr lang="en-US" b="0" dirty="0" smtClean="0"/>
              <a:t>xample, if there is a clause</a:t>
            </a:r>
            <a:r>
              <a:rPr lang="en-US" b="0" baseline="0" dirty="0" smtClean="0"/>
              <a:t> that the lease could be extended by 6 months and the agency is sure they will exercise that option, that 6 months should be added to the total lease term.</a:t>
            </a:r>
            <a:endParaRPr lang="en-US" b="0" dirty="0" smtClean="0"/>
          </a:p>
          <a:p>
            <a:r>
              <a:rPr lang="en-US" b="1" dirty="0" smtClean="0"/>
              <a:t>Contracts that contain a lease component </a:t>
            </a:r>
            <a:r>
              <a:rPr lang="en-US" b="1" i="1" u="sng" dirty="0" smtClean="0"/>
              <a:t>and</a:t>
            </a:r>
            <a:r>
              <a:rPr lang="en-US" b="1" dirty="0" smtClean="0"/>
              <a:t> a nonlease component </a:t>
            </a:r>
            <a:r>
              <a:rPr lang="en-US" b="1" u="sng" dirty="0" smtClean="0"/>
              <a:t>must be accounted for separately</a:t>
            </a:r>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96029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Standard</a:t>
            </a:r>
            <a:r>
              <a:rPr lang="en-US" b="1" baseline="0" dirty="0" smtClean="0"/>
              <a:t> is e</a:t>
            </a:r>
            <a:r>
              <a:rPr lang="en-US" b="1" dirty="0" smtClean="0"/>
              <a:t>ffective for July 1, 2020 (FY</a:t>
            </a:r>
            <a:r>
              <a:rPr lang="en-US" b="1" baseline="0" dirty="0" smtClean="0"/>
              <a:t> 2021)</a:t>
            </a:r>
          </a:p>
          <a:p>
            <a:r>
              <a:rPr lang="en-US" b="0" baseline="0" dirty="0" smtClean="0"/>
              <a:t>While it may seem like we have quite a while until the Standard is implemented, this Standard requires a lot of pre-work before implementation. We hope this training will help provide a head-start!</a:t>
            </a:r>
            <a:endParaRPr lang="en-US" b="0" dirty="0" smtClean="0"/>
          </a:p>
          <a:p>
            <a:pPr marL="640594" lvl="1" indent="-174708">
              <a:buFont typeface="Arial" panose="020B0604020202020204" pitchFamily="34" charset="0"/>
              <a:buChar char="•"/>
            </a:pPr>
            <a:r>
              <a:rPr lang="en-US" b="0" dirty="0" smtClean="0"/>
              <a:t>Current Exposure</a:t>
            </a:r>
            <a:r>
              <a:rPr lang="en-US" b="0" baseline="0" dirty="0" smtClean="0"/>
              <a:t> Draft was released in February 2019</a:t>
            </a:r>
            <a:endParaRPr lang="en-US" b="0" dirty="0" smtClean="0"/>
          </a:p>
          <a:p>
            <a:pPr marL="640594" lvl="1" indent="-174708">
              <a:buFont typeface="Arial" panose="020B0604020202020204" pitchFamily="34" charset="0"/>
              <a:buChar char="•"/>
            </a:pPr>
            <a:r>
              <a:rPr lang="en-US" b="0" dirty="0" smtClean="0"/>
              <a:t>Final draft expected July 2019</a:t>
            </a:r>
          </a:p>
          <a:p>
            <a:r>
              <a:rPr lang="en-US" b="1" dirty="0" smtClean="0"/>
              <a:t>GASB 87 establishes a single model for lease accounting on the foundational principle that leases are financings of the right to use an underlying asset</a:t>
            </a:r>
          </a:p>
          <a:p>
            <a:pPr marL="640594" lvl="1" indent="-174708">
              <a:buFont typeface="Arial" panose="020B0604020202020204" pitchFamily="34" charset="0"/>
              <a:buChar char="•"/>
            </a:pPr>
            <a:r>
              <a:rPr lang="en-US" b="0" dirty="0" smtClean="0"/>
              <a:t>No more operating or capital leases</a:t>
            </a:r>
          </a:p>
          <a:p>
            <a:pPr marL="640594" lvl="1" indent="-174708">
              <a:buFont typeface="Arial" panose="020B0604020202020204" pitchFamily="34" charset="0"/>
              <a:buChar char="•"/>
            </a:pPr>
            <a:r>
              <a:rPr lang="en-US" b="0" dirty="0" smtClean="0"/>
              <a:t>Under the new Standard, accounting for leases will be most similar to a capital lease, </a:t>
            </a:r>
            <a:r>
              <a:rPr lang="en-US" b="0" u="sng" dirty="0" smtClean="0"/>
              <a:t>but it is not the same</a:t>
            </a:r>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994303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has happened since the last</a:t>
            </a:r>
            <a:r>
              <a:rPr lang="en-US" baseline="0" dirty="0" smtClean="0"/>
              <a:t> year-end close training?</a:t>
            </a:r>
            <a:endParaRPr lang="en-US" dirty="0" smtClean="0"/>
          </a:p>
          <a:p>
            <a:endParaRPr lang="en-US" dirty="0" smtClean="0"/>
          </a:p>
          <a:p>
            <a:r>
              <a:rPr lang="en-US" dirty="0" smtClean="0"/>
              <a:t>As of March 2019, Stacey</a:t>
            </a:r>
            <a:r>
              <a:rPr lang="en-US" baseline="0" dirty="0" smtClean="0"/>
              <a:t> Chase has been named the Senior Financial Reporting &amp; Policy Analyst. She will be leading the GASB 87 implementation efforts along with other GASB standards. Barb Watson and I will be supporting Stacey and will be available to answer any questions agencies may have before, during, and after the GASB 87 Implementation.</a:t>
            </a:r>
          </a:p>
          <a:p>
            <a:endParaRPr lang="en-US" baseline="0" dirty="0" smtClean="0"/>
          </a:p>
          <a:p>
            <a:r>
              <a:rPr lang="en-US" baseline="0" dirty="0" smtClean="0"/>
              <a:t>There was an Implementation Team formed and we had our first meeting on October 30, 2018. We have 30 members on the team from 14 different state agencies. We’ve had a total of 4 meetings so far, and our last meeting was held on April 3, 2019. The Implementation team has worked together to identify opportunities and challenges during the early stages of the implementation process. Together, we have developed planning phases, an asset class matrix and lease matrix to help with implementation. We will be discussing these tools a little later in the presentation.</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49638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phases </a:t>
            </a:r>
            <a:r>
              <a:rPr lang="en-US" baseline="0" dirty="0" smtClean="0"/>
              <a:t>were drafted by the implementation team to help successfully implement GASB 87. With so many different elements required in the Standard, the planning phases were drafted as an aid to visually represent the steps that need to be taken with relation to the implementation process. Please note that the planning phases drafted are a starting point. Agencies should include different or additional goals as needed for their specific agency. </a:t>
            </a:r>
          </a:p>
          <a:p>
            <a:endParaRPr lang="en-US" baseline="0" dirty="0" smtClean="0"/>
          </a:p>
          <a:p>
            <a:r>
              <a:rPr lang="en-US" baseline="0" dirty="0" smtClean="0"/>
              <a:t>Three phases that were identified include:</a:t>
            </a:r>
          </a:p>
          <a:p>
            <a:r>
              <a:rPr lang="en-US" baseline="0" dirty="0" smtClean="0"/>
              <a:t>Phase 1- Research/Identify</a:t>
            </a:r>
          </a:p>
          <a:p>
            <a:r>
              <a:rPr lang="en-US" baseline="0" dirty="0" smtClean="0"/>
              <a:t>Phase 2- Develop</a:t>
            </a:r>
          </a:p>
          <a:p>
            <a:r>
              <a:rPr lang="en-US" baseline="0" dirty="0" smtClean="0"/>
              <a:t>Phase 3- Execution</a:t>
            </a:r>
          </a:p>
          <a:p>
            <a:endParaRPr lang="en-US" baseline="0" dirty="0" smtClean="0"/>
          </a:p>
          <a:p>
            <a:r>
              <a:rPr lang="en-US" baseline="0" dirty="0" smtClean="0"/>
              <a:t>Let’s find out what action items are included in each stage.</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4647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a:t>
            </a:r>
            <a:r>
              <a:rPr lang="en-US" baseline="0" dirty="0" smtClean="0"/>
              <a:t> 1- Research</a:t>
            </a:r>
          </a:p>
          <a:p>
            <a:endParaRPr lang="en-US" baseline="0" dirty="0" smtClean="0"/>
          </a:p>
          <a:p>
            <a:r>
              <a:rPr lang="en-US" baseline="0" dirty="0" smtClean="0"/>
              <a:t>The following are some actions items that were identified that needed to be the starting point of implementation. The answers to these actions items will aide in how to best move forward in phase(s) 2 &amp; 3.</a:t>
            </a:r>
          </a:p>
          <a:p>
            <a:endParaRPr lang="en-US" baseline="0" dirty="0" smtClean="0"/>
          </a:p>
          <a:p>
            <a:r>
              <a:rPr lang="en-US" baseline="0" dirty="0" smtClean="0"/>
              <a:t>During the research phase, it is encouraged that agencies:</a:t>
            </a:r>
          </a:p>
          <a:p>
            <a:pPr marL="174708" indent="-174708">
              <a:buFont typeface="Arial" panose="020B0604020202020204" pitchFamily="34" charset="0"/>
              <a:buChar char="•"/>
            </a:pPr>
            <a:r>
              <a:rPr lang="en-US" b="1" dirty="0" smtClean="0"/>
              <a:t>Identify other contracts not previously deemed a ‘lease’ that identify ‘right to use’ assets</a:t>
            </a:r>
          </a:p>
          <a:p>
            <a:pPr marL="640594" lvl="1" indent="-174708">
              <a:buFont typeface="Arial" panose="020B0604020202020204" pitchFamily="34" charset="0"/>
              <a:buChar char="•"/>
            </a:pPr>
            <a:r>
              <a:rPr lang="en-US" dirty="0" smtClean="0"/>
              <a:t>Outside</a:t>
            </a:r>
            <a:r>
              <a:rPr lang="en-US" baseline="0" dirty="0" smtClean="0"/>
              <a:t> of leases, it may be important to look at other documents that may not have been deemed a ‘lease’ before GASB 87</a:t>
            </a:r>
            <a:endParaRPr lang="en-US" dirty="0" smtClean="0"/>
          </a:p>
          <a:p>
            <a:pPr marL="174708" indent="-174708">
              <a:buFont typeface="Arial" panose="020B0604020202020204" pitchFamily="34" charset="0"/>
              <a:buChar char="•"/>
            </a:pPr>
            <a:r>
              <a:rPr lang="en-US" b="1" dirty="0" smtClean="0"/>
              <a:t>Identify impacted employees in agency divisions</a:t>
            </a:r>
          </a:p>
          <a:p>
            <a:pPr marL="640594" lvl="1" indent="-174708">
              <a:buFont typeface="Arial" panose="020B0604020202020204" pitchFamily="34" charset="0"/>
              <a:buChar char="•"/>
            </a:pPr>
            <a:r>
              <a:rPr lang="en-US" dirty="0" smtClean="0"/>
              <a:t>Some </a:t>
            </a:r>
            <a:r>
              <a:rPr lang="en-US" baseline="0" dirty="0" smtClean="0"/>
              <a:t>agencies might need to contact their Procurement personnel to help obtain/interpret leases </a:t>
            </a:r>
            <a:r>
              <a:rPr lang="en-US" dirty="0" smtClean="0"/>
              <a:t> </a:t>
            </a:r>
          </a:p>
          <a:p>
            <a:pPr marL="640594" lvl="1" indent="-174708">
              <a:buFont typeface="Arial" panose="020B0604020202020204" pitchFamily="34" charset="0"/>
              <a:buChar char="•"/>
            </a:pPr>
            <a:r>
              <a:rPr lang="en-US" dirty="0" smtClean="0"/>
              <a:t>For example,</a:t>
            </a:r>
            <a:r>
              <a:rPr lang="en-US" baseline="0" dirty="0" smtClean="0"/>
              <a:t> </a:t>
            </a:r>
            <a:r>
              <a:rPr lang="en-US" dirty="0" smtClean="0"/>
              <a:t>DAS-SARS</a:t>
            </a:r>
            <a:r>
              <a:rPr lang="en-US" baseline="0" dirty="0" smtClean="0"/>
              <a:t> has worked with DAS Procurement and DAS Real Estate Services. Those divisions were instrumental in obtaining key information related to existing DAS leases to understand the impact the new Standard will have on the agency as a whole. DAS Real Estate Services is looking to provide as much information as possible for all agencies that have leases through them.</a:t>
            </a:r>
          </a:p>
          <a:p>
            <a:pPr marL="640594" lvl="1" indent="-174708">
              <a:buFont typeface="Arial" panose="020B0604020202020204" pitchFamily="34" charset="0"/>
              <a:buChar char="•"/>
            </a:pPr>
            <a:r>
              <a:rPr lang="en-US" baseline="0" dirty="0" smtClean="0"/>
              <a:t>SARS is looking to work directly with RICOH, and statewide copier contracts held with RICOH, so that agencies wouldn’t need to. </a:t>
            </a:r>
            <a:endParaRPr lang="en-US" dirty="0" smtClean="0"/>
          </a:p>
          <a:p>
            <a:pPr marL="174708" indent="-174708">
              <a:buFont typeface="Arial" panose="020B0604020202020204" pitchFamily="34" charset="0"/>
              <a:buChar char="•"/>
            </a:pPr>
            <a:r>
              <a:rPr lang="en-US" b="1" dirty="0" smtClean="0"/>
              <a:t>Determine resources available to obtain required data elements in Lease Matrix</a:t>
            </a:r>
          </a:p>
          <a:p>
            <a:pPr marL="640594" lvl="1" indent="-174708">
              <a:buFont typeface="Arial" panose="020B0604020202020204" pitchFamily="34" charset="0"/>
              <a:buChar char="•"/>
            </a:pPr>
            <a:r>
              <a:rPr lang="en-US" dirty="0" smtClean="0"/>
              <a:t>Is there</a:t>
            </a:r>
            <a:r>
              <a:rPr lang="en-US" baseline="0" dirty="0" smtClean="0"/>
              <a:t> an application that could help streamline how information is gathered? Some agencies that are part of the implementation team are looking to see if their Fixed Asset Systems can extract information for them.</a:t>
            </a:r>
            <a:endParaRPr lang="en-US" dirty="0" smtClean="0"/>
          </a:p>
          <a:p>
            <a:pPr marL="174708" indent="-174708">
              <a:buFont typeface="Arial" panose="020B0604020202020204" pitchFamily="34" charset="0"/>
              <a:buChar char="•"/>
            </a:pPr>
            <a:r>
              <a:rPr lang="en-US" b="1" dirty="0" smtClean="0"/>
              <a:t>Identify data availability challenges</a:t>
            </a:r>
          </a:p>
          <a:p>
            <a:pPr marL="640594" lvl="1" indent="-174708">
              <a:buFont typeface="Arial" panose="020B0604020202020204" pitchFamily="34" charset="0"/>
              <a:buChar char="•"/>
            </a:pPr>
            <a:r>
              <a:rPr lang="en-US" b="0" dirty="0" smtClean="0"/>
              <a:t>What required</a:t>
            </a:r>
            <a:r>
              <a:rPr lang="en-US" b="0" baseline="0" dirty="0" smtClean="0"/>
              <a:t> information is difficult to obtain just by looking at the lease document? What are ways these challenges could be resolved?</a:t>
            </a:r>
          </a:p>
          <a:p>
            <a:pPr marL="174708" indent="-174708">
              <a:buFont typeface="Arial" panose="020B0604020202020204" pitchFamily="34" charset="0"/>
              <a:buChar char="•"/>
            </a:pPr>
            <a:endParaRPr lang="en-US" b="0" baseline="0" dirty="0" smtClean="0"/>
          </a:p>
          <a:p>
            <a:r>
              <a:rPr lang="en-US" b="0" baseline="0" dirty="0" smtClean="0"/>
              <a:t>Once these actions items have been completed, the agency could move onto the next phase, development!</a:t>
            </a:r>
            <a:endParaRPr lang="en-US" b="0" dirty="0" smtClean="0"/>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199543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a:t>
            </a:r>
            <a:r>
              <a:rPr lang="en-US" baseline="0" dirty="0" smtClean="0"/>
              <a:t> 2- Develop</a:t>
            </a:r>
          </a:p>
          <a:p>
            <a:endParaRPr lang="en-US" baseline="0" dirty="0" smtClean="0"/>
          </a:p>
          <a:p>
            <a:r>
              <a:rPr lang="en-US" baseline="0" dirty="0" smtClean="0"/>
              <a:t>The answers to these actions items will aide in phase 3-Execution</a:t>
            </a:r>
          </a:p>
          <a:p>
            <a:endParaRPr lang="en-US" baseline="0" dirty="0" smtClean="0"/>
          </a:p>
          <a:p>
            <a:r>
              <a:rPr lang="en-US" baseline="0" dirty="0" smtClean="0"/>
              <a:t>During the development phase, it is encouraged that agencies:</a:t>
            </a:r>
          </a:p>
          <a:p>
            <a:pPr marL="174708" indent="-174708">
              <a:buFont typeface="Arial" panose="020B0604020202020204" pitchFamily="34" charset="0"/>
              <a:buChar char="•"/>
            </a:pPr>
            <a:r>
              <a:rPr lang="en-US" b="1" dirty="0" smtClean="0"/>
              <a:t>Create a process for evaluating and identifying</a:t>
            </a:r>
            <a:r>
              <a:rPr lang="en-US" b="1" baseline="0" dirty="0" smtClean="0"/>
              <a:t> leases based on standard criteria</a:t>
            </a:r>
            <a:endParaRPr lang="en-US" b="1" dirty="0" smtClean="0"/>
          </a:p>
          <a:p>
            <a:pPr marL="640594" lvl="1" indent="-174708">
              <a:buFont typeface="Arial" panose="020B0604020202020204" pitchFamily="34" charset="0"/>
              <a:buChar char="•"/>
            </a:pPr>
            <a:r>
              <a:rPr lang="en-US" dirty="0" smtClean="0"/>
              <a:t>Consider using the Lease Data</a:t>
            </a:r>
            <a:r>
              <a:rPr lang="en-US" baseline="0" dirty="0" smtClean="0"/>
              <a:t> Matrix, which will be presented in a few more slides.</a:t>
            </a:r>
            <a:endParaRPr lang="en-US" dirty="0" smtClean="0"/>
          </a:p>
          <a:p>
            <a:pPr marL="174708" indent="-174708">
              <a:buFont typeface="Arial" panose="020B0604020202020204" pitchFamily="34" charset="0"/>
              <a:buChar char="•"/>
            </a:pPr>
            <a:r>
              <a:rPr lang="en-US" b="1" dirty="0" smtClean="0"/>
              <a:t>Develop</a:t>
            </a:r>
            <a:r>
              <a:rPr lang="en-US" b="1" baseline="0" dirty="0" smtClean="0"/>
              <a:t> an internal training strategy for impacted employees identified during Phase 1</a:t>
            </a:r>
            <a:endParaRPr lang="en-US" b="1" dirty="0" smtClean="0"/>
          </a:p>
          <a:p>
            <a:pPr marL="640594" lvl="1" indent="-174708">
              <a:buFont typeface="Arial" panose="020B0604020202020204" pitchFamily="34" charset="0"/>
              <a:buChar char="•"/>
            </a:pPr>
            <a:r>
              <a:rPr lang="en-US" dirty="0" smtClean="0"/>
              <a:t>Ensure all impacted employees are familiar</a:t>
            </a:r>
            <a:r>
              <a:rPr lang="en-US" baseline="0" dirty="0" smtClean="0"/>
              <a:t> with key points of the Standard and understand their resources if they have questions</a:t>
            </a:r>
            <a:endParaRPr lang="en-US" dirty="0" smtClean="0"/>
          </a:p>
          <a:p>
            <a:pPr marL="174708" indent="-174708">
              <a:buFont typeface="Arial" panose="020B0604020202020204" pitchFamily="34" charset="0"/>
              <a:buChar char="•"/>
            </a:pPr>
            <a:r>
              <a:rPr lang="en-US" b="1" dirty="0" smtClean="0"/>
              <a:t>Develop a mechanism</a:t>
            </a:r>
            <a:r>
              <a:rPr lang="en-US" b="1" baseline="0" dirty="0" smtClean="0"/>
              <a:t> to share required data between impacted employees identified in Phase 1</a:t>
            </a:r>
            <a:endParaRPr lang="en-US" b="1" dirty="0" smtClean="0"/>
          </a:p>
          <a:p>
            <a:pPr marL="640594" lvl="1" indent="-174708">
              <a:buFont typeface="Arial" panose="020B0604020202020204" pitchFamily="34" charset="0"/>
              <a:buChar char="•"/>
            </a:pPr>
            <a:r>
              <a:rPr lang="en-US" dirty="0" smtClean="0"/>
              <a:t>Consider using a central data repository so associates from different division can access</a:t>
            </a:r>
            <a:r>
              <a:rPr lang="en-US" baseline="0" dirty="0" smtClean="0"/>
              <a:t> all applicable data relating to leases</a:t>
            </a:r>
          </a:p>
          <a:p>
            <a:endParaRPr lang="en-US" b="0" baseline="0" dirty="0" smtClean="0"/>
          </a:p>
          <a:p>
            <a:r>
              <a:rPr lang="en-US" b="0" baseline="0" dirty="0" smtClean="0"/>
              <a:t>Once these actions items have been completed, the agency could move onto the next phase, execution!</a:t>
            </a:r>
            <a:endParaRPr lang="en-US" b="0" dirty="0" smtClean="0"/>
          </a:p>
          <a:p>
            <a:pPr marL="640594" lvl="1"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37180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a:t>
            </a:r>
            <a:r>
              <a:rPr lang="en-US" baseline="0" dirty="0" smtClean="0"/>
              <a:t> 3- Execution</a:t>
            </a:r>
          </a:p>
          <a:p>
            <a:endParaRPr lang="en-US" baseline="0" dirty="0" smtClean="0"/>
          </a:p>
          <a:p>
            <a:r>
              <a:rPr lang="en-US" baseline="0" dirty="0" smtClean="0"/>
              <a:t>The answers to these actions items will aide in a smooth implementation.</a:t>
            </a:r>
          </a:p>
          <a:p>
            <a:endParaRPr lang="en-US" baseline="0" dirty="0" smtClean="0"/>
          </a:p>
          <a:p>
            <a:r>
              <a:rPr lang="en-US" baseline="0" dirty="0" smtClean="0"/>
              <a:t>During the execution phase, it is encouraged that agencies:</a:t>
            </a:r>
          </a:p>
          <a:p>
            <a:pPr marL="174708" indent="-174708">
              <a:buFont typeface="Arial" panose="020B0604020202020204" pitchFamily="34" charset="0"/>
              <a:buChar char="•"/>
            </a:pPr>
            <a:r>
              <a:rPr lang="en-US" b="1" dirty="0" smtClean="0"/>
              <a:t>Evaluate</a:t>
            </a:r>
            <a:r>
              <a:rPr lang="en-US" b="1" baseline="0" dirty="0" smtClean="0"/>
              <a:t> and identify leases based on GASB 87 criteria</a:t>
            </a:r>
            <a:endParaRPr lang="en-US" b="1" dirty="0" smtClean="0"/>
          </a:p>
          <a:p>
            <a:pPr marL="640594" lvl="1" indent="-174708">
              <a:buFont typeface="Arial" panose="020B0604020202020204" pitchFamily="34" charset="0"/>
              <a:buChar char="•"/>
            </a:pPr>
            <a:r>
              <a:rPr lang="en-US" dirty="0" smtClean="0"/>
              <a:t>Using processes</a:t>
            </a:r>
            <a:r>
              <a:rPr lang="en-US" baseline="0" dirty="0" smtClean="0"/>
              <a:t> established during the development phase</a:t>
            </a:r>
            <a:endParaRPr lang="en-US" dirty="0" smtClean="0"/>
          </a:p>
          <a:p>
            <a:pPr marL="174708" indent="-174708">
              <a:buFont typeface="Arial" panose="020B0604020202020204" pitchFamily="34" charset="0"/>
              <a:buChar char="•"/>
            </a:pPr>
            <a:r>
              <a:rPr lang="en-US" b="1" dirty="0" smtClean="0"/>
              <a:t>Gain all required data</a:t>
            </a:r>
            <a:r>
              <a:rPr lang="en-US" b="1" baseline="0" dirty="0" smtClean="0"/>
              <a:t> elements associated with existing leases</a:t>
            </a:r>
            <a:endParaRPr lang="en-US" b="1" dirty="0" smtClean="0"/>
          </a:p>
          <a:p>
            <a:pPr marL="640594" lvl="1" indent="-174708">
              <a:buFont typeface="Arial" panose="020B0604020202020204" pitchFamily="34" charset="0"/>
              <a:buChar char="•"/>
            </a:pPr>
            <a:r>
              <a:rPr lang="en-US" dirty="0" smtClean="0"/>
              <a:t>This includes any ‘contracts’ that were identified as having a ‘right-to-use’ asset</a:t>
            </a:r>
          </a:p>
          <a:p>
            <a:pPr marL="640594" lvl="1" indent="-174708">
              <a:buFont typeface="Arial" panose="020B0604020202020204" pitchFamily="34" charset="0"/>
              <a:buChar char="•"/>
            </a:pPr>
            <a:r>
              <a:rPr lang="en-US" dirty="0" smtClean="0"/>
              <a:t>Again, consider using the Lease Data Matrix (to be presented)</a:t>
            </a:r>
            <a:r>
              <a:rPr lang="en-US" baseline="0" dirty="0" smtClean="0"/>
              <a:t> for a uniform approach in gathering required data</a:t>
            </a:r>
            <a:endParaRPr lang="en-US" dirty="0" smtClean="0"/>
          </a:p>
          <a:p>
            <a:pPr marL="174708" indent="-174708">
              <a:buFont typeface="Arial" panose="020B0604020202020204" pitchFamily="34" charset="0"/>
              <a:buChar char="•"/>
            </a:pPr>
            <a:r>
              <a:rPr lang="en-US" b="1" dirty="0" smtClean="0"/>
              <a:t>Collect all required data elements associated with future leases</a:t>
            </a:r>
          </a:p>
          <a:p>
            <a:pPr marL="174708" indent="-174708">
              <a:buFont typeface="Arial" panose="020B0604020202020204" pitchFamily="34" charset="0"/>
              <a:buChar char="•"/>
            </a:pPr>
            <a:r>
              <a:rPr lang="en-US" b="1" dirty="0" smtClean="0"/>
              <a:t>Share required data elements between impacted</a:t>
            </a:r>
            <a:r>
              <a:rPr lang="en-US" b="1" baseline="0" dirty="0" smtClean="0"/>
              <a:t> employees</a:t>
            </a:r>
            <a:endParaRPr lang="en-US" b="1" dirty="0" smtClean="0"/>
          </a:p>
          <a:p>
            <a:pPr marL="640594" lvl="1" indent="-174708">
              <a:buFont typeface="Arial" panose="020B0604020202020204" pitchFamily="34" charset="0"/>
              <a:buChar char="•"/>
            </a:pPr>
            <a:r>
              <a:rPr lang="en-US" b="0" dirty="0" smtClean="0"/>
              <a:t>Use mechanism</a:t>
            </a:r>
            <a:r>
              <a:rPr lang="en-US" b="0" baseline="0" dirty="0" smtClean="0"/>
              <a:t> identified during development phase</a:t>
            </a:r>
          </a:p>
          <a:p>
            <a:pPr marL="640594" lvl="1" indent="-174708">
              <a:buFont typeface="Arial" panose="020B0604020202020204" pitchFamily="34" charset="0"/>
              <a:buChar char="•"/>
            </a:pPr>
            <a:r>
              <a:rPr lang="en-US" b="0" baseline="0" dirty="0" smtClean="0"/>
              <a:t>Will likely be sharing information between accountants, procurement staff, and facilities management staff</a:t>
            </a:r>
          </a:p>
          <a:p>
            <a:pPr marL="174708" indent="-174708">
              <a:buFont typeface="Arial" panose="020B0604020202020204" pitchFamily="34" charset="0"/>
              <a:buChar char="•"/>
            </a:pPr>
            <a:r>
              <a:rPr lang="en-US" b="1" dirty="0" smtClean="0"/>
              <a:t>Enter required data</a:t>
            </a:r>
            <a:r>
              <a:rPr lang="en-US" b="1" baseline="0" dirty="0" smtClean="0"/>
              <a:t> elements into SFMA or equivalent </a:t>
            </a:r>
            <a:endParaRPr lang="en-US" b="1" dirty="0" smtClean="0"/>
          </a:p>
          <a:p>
            <a:pPr marL="640594" lvl="1" indent="-174708">
              <a:buFont typeface="Arial" panose="020B0604020202020204" pitchFamily="34" charset="0"/>
              <a:buChar char="•"/>
            </a:pPr>
            <a:r>
              <a:rPr lang="en-US" b="0" dirty="0" smtClean="0"/>
              <a:t>SARS working</a:t>
            </a:r>
            <a:r>
              <a:rPr lang="en-US" b="0" baseline="0" dirty="0" smtClean="0"/>
              <a:t> on developing proper GL Accounts and T-Codes </a:t>
            </a:r>
          </a:p>
          <a:p>
            <a:pPr marL="640594" lvl="1" indent="-174708">
              <a:buFont typeface="Arial" panose="020B0604020202020204" pitchFamily="34" charset="0"/>
              <a:buChar char="•"/>
            </a:pPr>
            <a:r>
              <a:rPr lang="en-US" b="0" baseline="0" dirty="0" smtClean="0"/>
              <a:t>More guidance to come as implementation gets closer</a:t>
            </a:r>
          </a:p>
          <a:p>
            <a:pPr marL="640594" lvl="1" indent="-174708">
              <a:buFont typeface="Arial" panose="020B0604020202020204" pitchFamily="34" charset="0"/>
              <a:buChar char="•"/>
            </a:pPr>
            <a:endParaRPr lang="en-US" b="0" baseline="0" dirty="0" smtClean="0"/>
          </a:p>
          <a:p>
            <a:pPr marL="465887" lvl="1"/>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93374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SARS Planning</a:t>
            </a:r>
            <a:r>
              <a:rPr lang="en-US" baseline="0" dirty="0" smtClean="0"/>
              <a:t> Phases</a:t>
            </a:r>
          </a:p>
          <a:p>
            <a:endParaRPr lang="en-US" baseline="0" dirty="0" smtClean="0"/>
          </a:p>
          <a:p>
            <a:r>
              <a:rPr lang="en-US" baseline="0" dirty="0" smtClean="0"/>
              <a:t>At SARS, we developed our own planning phases to help us create goals and visually ensure we are incorporating all necessary steps before the implementation date. The following are some of the highlights:</a:t>
            </a:r>
          </a:p>
          <a:p>
            <a:pPr marL="174708" indent="-174708">
              <a:buFont typeface="Arial" panose="020B0604020202020204" pitchFamily="34" charset="0"/>
              <a:buChar char="•"/>
            </a:pPr>
            <a:r>
              <a:rPr lang="en-US" b="1" dirty="0" smtClean="0"/>
              <a:t>Analyze</a:t>
            </a:r>
            <a:r>
              <a:rPr lang="en-US" b="1" baseline="0" dirty="0" smtClean="0"/>
              <a:t> impacted OAM policies and applicable paragraphs</a:t>
            </a:r>
            <a:endParaRPr lang="en-US" b="1" dirty="0" smtClean="0"/>
          </a:p>
          <a:p>
            <a:pPr marL="640594" lvl="1" indent="-174708">
              <a:buFont typeface="Arial" panose="020B0604020202020204" pitchFamily="34" charset="0"/>
              <a:buChar char="•"/>
            </a:pPr>
            <a:r>
              <a:rPr lang="en-US" dirty="0" smtClean="0"/>
              <a:t>We will be revising applicable OAM policies identified</a:t>
            </a:r>
          </a:p>
          <a:p>
            <a:pPr marL="174708" indent="-174708">
              <a:buFont typeface="Arial" panose="020B0604020202020204" pitchFamily="34" charset="0"/>
              <a:buChar char="•"/>
            </a:pPr>
            <a:r>
              <a:rPr lang="en-US" b="1" dirty="0" smtClean="0"/>
              <a:t>Identify impacted GL Accounts, Comp Objects, and T-Codes</a:t>
            </a:r>
          </a:p>
          <a:p>
            <a:pPr marL="640594" lvl="1" indent="-174708">
              <a:buFont typeface="Arial" panose="020B0604020202020204" pitchFamily="34" charset="0"/>
              <a:buChar char="•"/>
            </a:pPr>
            <a:r>
              <a:rPr lang="en-US" dirty="0" smtClean="0"/>
              <a:t>We developed an Asset Class Matrix, which was sent out statewide, to help with this identification.</a:t>
            </a:r>
            <a:r>
              <a:rPr lang="en-US" baseline="0" dirty="0" smtClean="0"/>
              <a:t> I will be presenting the results of that inquiry on the next slide.</a:t>
            </a:r>
            <a:endParaRPr lang="en-US" dirty="0" smtClean="0"/>
          </a:p>
          <a:p>
            <a:pPr marL="174708" indent="-174708">
              <a:buFont typeface="Arial" panose="020B0604020202020204" pitchFamily="34" charset="0"/>
              <a:buChar char="•"/>
            </a:pPr>
            <a:r>
              <a:rPr lang="en-US" b="1" dirty="0" smtClean="0"/>
              <a:t>Determine how Financial Statements/ Cash Flow formats</a:t>
            </a:r>
            <a:r>
              <a:rPr lang="en-US" b="1" baseline="0" dirty="0" smtClean="0"/>
              <a:t> will be impacted</a:t>
            </a:r>
          </a:p>
          <a:p>
            <a:pPr marL="640594" lvl="1" indent="-174708">
              <a:buFont typeface="Arial" panose="020B0604020202020204" pitchFamily="34" charset="0"/>
              <a:buChar char="•"/>
            </a:pPr>
            <a:r>
              <a:rPr lang="en-US" b="0" baseline="0" dirty="0" smtClean="0"/>
              <a:t>SARS will be making all format changes, as needed, to ensure the statements are in compliance with the Standard.</a:t>
            </a:r>
            <a:endParaRPr lang="en-US" b="0" dirty="0" smtClean="0"/>
          </a:p>
          <a:p>
            <a:pPr marL="174708" indent="-174708">
              <a:buFont typeface="Arial" panose="020B0604020202020204" pitchFamily="34" charset="0"/>
              <a:buChar char="•"/>
            </a:pPr>
            <a:r>
              <a:rPr lang="en-US" b="1" dirty="0" smtClean="0"/>
              <a:t>SARS will distribute new disclosures </a:t>
            </a:r>
          </a:p>
          <a:p>
            <a:pPr marL="640594" lvl="1" indent="-174708">
              <a:buFont typeface="Arial" panose="020B0604020202020204" pitchFamily="34" charset="0"/>
              <a:buChar char="•"/>
            </a:pPr>
            <a:r>
              <a:rPr lang="en-US" b="0" dirty="0" smtClean="0"/>
              <a:t>Expect</a:t>
            </a:r>
            <a:r>
              <a:rPr lang="en-US" b="0" baseline="0" dirty="0" smtClean="0"/>
              <a:t> new disclosures by for FY 2021.</a:t>
            </a:r>
          </a:p>
          <a:p>
            <a:pPr marL="174708" indent="-174708">
              <a:buFont typeface="Arial" panose="020B0604020202020204" pitchFamily="34" charset="0"/>
              <a:buChar char="•"/>
            </a:pPr>
            <a:r>
              <a:rPr lang="en-US" b="1" dirty="0" smtClean="0"/>
              <a:t>Will generate training material for statewide implementation</a:t>
            </a:r>
          </a:p>
          <a:p>
            <a:pPr marL="640594" lvl="1" indent="-174708">
              <a:buFont typeface="Arial" panose="020B0604020202020204" pitchFamily="34" charset="0"/>
              <a:buChar char="•"/>
            </a:pPr>
            <a:r>
              <a:rPr lang="en-US" b="0" dirty="0" smtClean="0"/>
              <a:t>Before implementation in FY</a:t>
            </a:r>
            <a:r>
              <a:rPr lang="en-US" b="0" baseline="0" dirty="0" smtClean="0"/>
              <a:t> 2021, SARS will put together a training which will be available to all state agencies. This training will be to help provide additional implementation guidance.</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112931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action items on SARS’ planning phases is to identify</a:t>
            </a:r>
            <a:r>
              <a:rPr lang="en-US" baseline="0" dirty="0" smtClean="0"/>
              <a:t> all GL Accounts, Comp Objects and T-Codes affected by the changes brought on by the Standard. As such, SARS will need to update the Chart of Accounts to ensure completeness. </a:t>
            </a:r>
          </a:p>
          <a:p>
            <a:endParaRPr lang="en-US" baseline="0" dirty="0" smtClean="0"/>
          </a:p>
          <a:p>
            <a:r>
              <a:rPr lang="en-US" baseline="0" dirty="0" smtClean="0"/>
              <a:t>SARS developed the Asset Class Matrix to help understand the quantity and category of the leases agencies currently have, both as lessees and lessors. Ultimately, SARS wanted to understand if agencies had a large number of leases that wouldn’t be able to be classified using the current Asset Classes represented in the Chart of Accounts. </a:t>
            </a:r>
          </a:p>
          <a:p>
            <a:endParaRPr lang="en-US" baseline="0" dirty="0" smtClean="0"/>
          </a:p>
          <a:p>
            <a:r>
              <a:rPr lang="en-US" baseline="0" dirty="0" smtClean="0"/>
              <a:t>In April 2019, SARS sent out a statewide request asking all agencies to provide a general estimate of the number of leases per asset class they had.  </a:t>
            </a:r>
          </a:p>
          <a:p>
            <a:endParaRPr lang="en-US" baseline="0" dirty="0" smtClean="0"/>
          </a:p>
          <a:p>
            <a:r>
              <a:rPr lang="en-US" baseline="0" dirty="0" smtClean="0"/>
              <a:t>Leases that were excluded from the poll include leases with other agencies and software leases.</a:t>
            </a:r>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588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8" y="381000"/>
            <a:ext cx="6788150" cy="3819525"/>
          </a:xfrm>
        </p:spPr>
      </p:sp>
      <p:sp>
        <p:nvSpPr>
          <p:cNvPr id="3" name="Notes Placeholder 2"/>
          <p:cNvSpPr>
            <a:spLocks noGrp="1"/>
          </p:cNvSpPr>
          <p:nvPr>
            <p:ph type="body" idx="1"/>
          </p:nvPr>
        </p:nvSpPr>
        <p:spPr>
          <a:xfrm>
            <a:off x="685800" y="4648200"/>
            <a:ext cx="5334000" cy="3733800"/>
          </a:xfrm>
        </p:spPr>
        <p:txBody>
          <a:bodyPr/>
          <a:lstStyle/>
          <a:p>
            <a:r>
              <a:rPr lang="en-US" sz="1400" dirty="0" smtClean="0"/>
              <a:t>Now </a:t>
            </a:r>
            <a:r>
              <a:rPr lang="en-US" sz="1400" dirty="0"/>
              <a:t>m</a:t>
            </a:r>
            <a:r>
              <a:rPr lang="en-US" sz="1400" dirty="0" smtClean="0"/>
              <a:t>oving on to the Datamart Table updates.</a:t>
            </a:r>
          </a:p>
          <a:p>
            <a:endParaRPr lang="en-US" sz="1400" dirty="0" smtClean="0"/>
          </a:p>
          <a:p>
            <a:r>
              <a:rPr lang="en-US" sz="1400" dirty="0" smtClean="0"/>
              <a:t>Weekend Updates occur for the GL Detail Table, GL Summary Table &amp; the All Accounting Event Table</a:t>
            </a:r>
          </a:p>
          <a:p>
            <a:endParaRPr lang="en-US" sz="1400" dirty="0"/>
          </a:p>
          <a:p>
            <a:r>
              <a:rPr lang="en-US" sz="1400" dirty="0" smtClean="0"/>
              <a:t>The YE tables contain the current fiscal year only. The </a:t>
            </a:r>
            <a:r>
              <a:rPr lang="en-US" sz="1400" dirty="0"/>
              <a:t>YE GL Detail Table and the YE GL Summary Table update three times per week during Month </a:t>
            </a:r>
            <a:r>
              <a:rPr lang="en-US" sz="1400" dirty="0" smtClean="0"/>
              <a:t>13</a:t>
            </a:r>
            <a:r>
              <a:rPr lang="en-US" sz="1400" dirty="0"/>
              <a:t> </a:t>
            </a:r>
            <a:r>
              <a:rPr lang="en-US" sz="1400" dirty="0" smtClean="0"/>
              <a:t>– on Tuesday, Thursday, and Saturday evenings. Therefore updated information can be viewed on Monday, Wednesday and Friday.</a:t>
            </a:r>
          </a:p>
          <a:p>
            <a:endParaRPr lang="en-US" sz="1400" dirty="0" smtClean="0"/>
          </a:p>
          <a:p>
            <a:r>
              <a:rPr lang="en-US" sz="1400" dirty="0" smtClean="0"/>
              <a:t>The YE Accounting Event Table is updated each Wednesday evening during Month 13 allowing us to retrieve updated information each Thursday.</a:t>
            </a:r>
          </a:p>
          <a:p>
            <a:endParaRPr lang="en-US" sz="1400" dirty="0" smtClean="0"/>
          </a:p>
          <a:p>
            <a:r>
              <a:rPr lang="en-US" sz="1400" dirty="0" smtClean="0"/>
              <a:t>Please note that the repository reports that contain YE in the title and the Statewide Balancing reports update on the </a:t>
            </a:r>
            <a:r>
              <a:rPr lang="en-US" sz="1400" b="1" dirty="0" smtClean="0"/>
              <a:t>same schedule.</a:t>
            </a:r>
            <a:endParaRPr lang="en-US" sz="1400" b="1" dirty="0"/>
          </a:p>
          <a:p>
            <a:endParaRPr lang="en-US" sz="1400" b="1" dirty="0"/>
          </a:p>
        </p:txBody>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38721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SARS summarized all of the results received by agencies</a:t>
            </a:r>
            <a:r>
              <a:rPr lang="en-US" baseline="0" dirty="0" smtClean="0"/>
              <a:t> and found the following:</a:t>
            </a:r>
          </a:p>
          <a:p>
            <a:endParaRPr lang="en-US" baseline="0" dirty="0" smtClean="0"/>
          </a:p>
          <a:p>
            <a:r>
              <a:rPr lang="en-US" dirty="0" smtClean="0"/>
              <a:t>Lessees:</a:t>
            </a:r>
          </a:p>
          <a:p>
            <a:pPr marL="174708" indent="-174708">
              <a:buFont typeface="Arial" panose="020B0604020202020204" pitchFamily="34" charset="0"/>
              <a:buChar char="•"/>
            </a:pPr>
            <a:r>
              <a:rPr lang="en-US" dirty="0" smtClean="0"/>
              <a:t>86 agencies were polled</a:t>
            </a:r>
          </a:p>
          <a:p>
            <a:pPr marL="174708" indent="-174708">
              <a:buFont typeface="Arial" panose="020B0604020202020204" pitchFamily="34" charset="0"/>
              <a:buChar char="•"/>
            </a:pPr>
            <a:r>
              <a:rPr lang="en-US" dirty="0" smtClean="0"/>
              <a:t>70 responded to the request</a:t>
            </a:r>
          </a:p>
          <a:p>
            <a:pPr marL="174708" indent="-174708">
              <a:buFont typeface="Arial" panose="020B0604020202020204" pitchFamily="34" charset="0"/>
              <a:buChar char="•"/>
            </a:pPr>
            <a:r>
              <a:rPr lang="en-US" dirty="0" smtClean="0"/>
              <a:t>3,302 leases identified so far</a:t>
            </a:r>
          </a:p>
          <a:p>
            <a:endParaRPr lang="en-US" dirty="0" smtClean="0"/>
          </a:p>
          <a:p>
            <a:r>
              <a:rPr lang="en-US" dirty="0" smtClean="0"/>
              <a:t>Lessors:</a:t>
            </a:r>
          </a:p>
          <a:p>
            <a:pPr marL="174708" indent="-174708">
              <a:buFont typeface="Arial" panose="020B0604020202020204" pitchFamily="34" charset="0"/>
              <a:buChar char="•"/>
            </a:pPr>
            <a:r>
              <a:rPr lang="en-US" dirty="0" smtClean="0"/>
              <a:t>86 agencies were polled</a:t>
            </a:r>
          </a:p>
          <a:p>
            <a:pPr marL="174708" indent="-174708">
              <a:buFont typeface="Arial" panose="020B0604020202020204" pitchFamily="34" charset="0"/>
              <a:buChar char="•"/>
            </a:pPr>
            <a:r>
              <a:rPr lang="en-US" dirty="0" smtClean="0"/>
              <a:t>70 responded to the request</a:t>
            </a:r>
          </a:p>
          <a:p>
            <a:pPr marL="174708" indent="-174708">
              <a:buFont typeface="Arial" panose="020B0604020202020204" pitchFamily="34" charset="0"/>
              <a:buChar char="•"/>
            </a:pPr>
            <a:r>
              <a:rPr lang="en-US" dirty="0" smtClean="0"/>
              <a:t>729 leases identified so far</a:t>
            </a:r>
          </a:p>
          <a:p>
            <a:endParaRPr lang="en-US" dirty="0" smtClean="0"/>
          </a:p>
          <a:p>
            <a:r>
              <a:rPr lang="en-US" dirty="0" smtClean="0"/>
              <a:t>Generally speaking, we found that the asset classes in the current Chart of</a:t>
            </a:r>
            <a:r>
              <a:rPr lang="en-US" baseline="0" dirty="0" smtClean="0"/>
              <a:t> Accounts are sufficient to represent the types of leases agencies have.</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65925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Lease</a:t>
            </a:r>
            <a:r>
              <a:rPr lang="en-US" baseline="0" dirty="0" smtClean="0"/>
              <a:t> Matrix</a:t>
            </a:r>
          </a:p>
          <a:p>
            <a:endParaRPr lang="en-US" baseline="0" dirty="0" smtClean="0"/>
          </a:p>
          <a:p>
            <a:r>
              <a:rPr lang="en-US" baseline="0" dirty="0" smtClean="0"/>
              <a:t>The lease matrix was a tool developed by team members of the implementation team. This tool was developed because the requirements of the standard are many, and the group wanted a resource to help them ensure they are capturing all required data elements from the Standard.</a:t>
            </a:r>
          </a:p>
          <a:p>
            <a:endParaRPr lang="en-US" baseline="0" dirty="0" smtClean="0"/>
          </a:p>
          <a:p>
            <a:r>
              <a:rPr lang="en-US" baseline="0" dirty="0" smtClean="0"/>
              <a:t>The goal of the lease matrix is to provide a uniform approach to identify essential data elements required by the Standard. The goal would be to use this matrix for all existing leases (at implementation) and new leases (following implementation). This would not be required, but hopefully most agencies find this to be a useful tool that can be utilized.</a:t>
            </a:r>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877935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two slides</a:t>
            </a:r>
            <a:r>
              <a:rPr lang="en-US" baseline="0" dirty="0" smtClean="0"/>
              <a:t> are a visual representation of what the most current draft of the lease data matrix looks like. We know you likely won’t be able to make out the detail on this slide, but this Lease Data Matrix will be up on our website for your convenience. Please note, this data matrix is still in draft form.</a:t>
            </a:r>
          </a:p>
          <a:p>
            <a:endParaRPr lang="en-US" baseline="0" dirty="0" smtClean="0"/>
          </a:p>
          <a:p>
            <a:r>
              <a:rPr lang="en-US" baseline="0" dirty="0" smtClean="0"/>
              <a:t>Overall, there are 33 essential data elements listed. Each essential data element has a definition listed. This will be helpful for all staff, in case they have questions, as well as if this matrix will be passed to departments like Procurement. These definitions will provide some consistent guidance on what the essential data element is.</a:t>
            </a:r>
          </a:p>
          <a:p>
            <a:endParaRPr lang="en-US" baseline="0" dirty="0" smtClean="0"/>
          </a:p>
          <a:p>
            <a:r>
              <a:rPr lang="en-US" baseline="0" dirty="0" smtClean="0"/>
              <a:t>Each essential data element also has the GASB 87 reference listed to eliminate the guess work on how that essential data element was determined to be essential.</a:t>
            </a:r>
          </a:p>
          <a:p>
            <a:endParaRPr lang="en-US" baseline="0" dirty="0" smtClean="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461373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remaining columns are a space for the employee completing the matrix to fill in the information that is needed. These columns include the data figure, responsible party, source document, and the source system. That way, any employee could pick up the lease, and this lease matrix attached, and know who the responsible party for providing the information was, where that responsible party obtained that information, and from which source system the information came from. </a:t>
            </a:r>
          </a:p>
          <a:p>
            <a:pPr defTabSz="931774">
              <a:defRPr/>
            </a:pPr>
            <a:endParaRPr lang="en-US" baseline="0" dirty="0" smtClean="0"/>
          </a:p>
          <a:p>
            <a:pPr defTabSz="931774">
              <a:defRPr/>
            </a:pPr>
            <a:r>
              <a:rPr lang="en-US" baseline="0" dirty="0" smtClean="0"/>
              <a:t>It is our hope this tool can be used so that the information gathering process is as transparent as possible, and if any questions arise, it will be easy to know who to contact.</a:t>
            </a:r>
          </a:p>
          <a:p>
            <a:pPr defTabSz="931774">
              <a:defRPr/>
            </a:pPr>
            <a:endParaRPr lang="en-US" baseline="0" dirty="0" smtClean="0"/>
          </a:p>
          <a:p>
            <a:pPr defTabSz="931774">
              <a:defRPr/>
            </a:pPr>
            <a:r>
              <a:rPr lang="en-US" baseline="0" dirty="0" smtClean="0"/>
              <a:t>Overall, this lease data matrix is a tool for you to use. SARS will </a:t>
            </a:r>
            <a:r>
              <a:rPr lang="en-US" u="sng" baseline="0" dirty="0" smtClean="0"/>
              <a:t>not</a:t>
            </a:r>
            <a:r>
              <a:rPr lang="en-US" baseline="0" dirty="0" smtClean="0"/>
              <a:t> need a copy of this matrix, if you choose to use it.</a:t>
            </a:r>
            <a:endParaRPr lang="en-US" dirty="0" smtClean="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351183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Next</a:t>
            </a:r>
            <a:r>
              <a:rPr lang="en-US" baseline="0" dirty="0" smtClean="0"/>
              <a:t> Steps</a:t>
            </a:r>
            <a:endParaRPr lang="en-US" dirty="0" smtClean="0"/>
          </a:p>
          <a:p>
            <a:endParaRPr lang="en-US" dirty="0" smtClean="0"/>
          </a:p>
          <a:p>
            <a:r>
              <a:rPr lang="en-US" b="1" dirty="0" smtClean="0"/>
              <a:t>Finalized Exposure Draft expected July 2019</a:t>
            </a:r>
          </a:p>
          <a:p>
            <a:pPr defTabSz="931774">
              <a:defRPr/>
            </a:pPr>
            <a:r>
              <a:rPr lang="en-US" b="1" dirty="0" smtClean="0"/>
              <a:t>Agencies are encouraged to create a process for evaluating and identifying leases based on standard criteria</a:t>
            </a:r>
          </a:p>
          <a:p>
            <a:pPr marL="174708" indent="-174708" defTabSz="931774">
              <a:buFont typeface="Arial" panose="020B0604020202020204" pitchFamily="34" charset="0"/>
              <a:buChar char="•"/>
              <a:defRPr/>
            </a:pPr>
            <a:r>
              <a:rPr lang="en-US" b="0" dirty="0" smtClean="0"/>
              <a:t>Feel free to use the Lease Data</a:t>
            </a:r>
            <a:r>
              <a:rPr lang="en-US" b="0" baseline="0" dirty="0" smtClean="0"/>
              <a:t> Matrix as a guide on where to get started. To the best of our knowledge, the elements listed capture what is required of the Standard. </a:t>
            </a:r>
          </a:p>
          <a:p>
            <a:pPr marL="174708" indent="-174708" defTabSz="931774">
              <a:buFont typeface="Arial" panose="020B0604020202020204" pitchFamily="34" charset="0"/>
              <a:buChar char="•"/>
              <a:defRPr/>
            </a:pPr>
            <a:r>
              <a:rPr lang="en-US" b="0" baseline="0" dirty="0" smtClean="0"/>
              <a:t>Start now to find out what methods work best for your agencies.</a:t>
            </a:r>
            <a:endParaRPr lang="en-US" b="0" dirty="0" smtClean="0"/>
          </a:p>
          <a:p>
            <a:r>
              <a:rPr lang="en-US" b="1" dirty="0" smtClean="0"/>
              <a:t>Begin to identify impacted employees in agency divisions </a:t>
            </a:r>
          </a:p>
          <a:p>
            <a:pPr marL="174708" indent="-174708">
              <a:buFont typeface="Arial" panose="020B0604020202020204" pitchFamily="34" charset="0"/>
              <a:buChar char="•"/>
            </a:pPr>
            <a:r>
              <a:rPr lang="en-US" b="0" dirty="0" smtClean="0"/>
              <a:t>This may</a:t>
            </a:r>
            <a:r>
              <a:rPr lang="en-US" b="0" baseline="0" dirty="0" smtClean="0"/>
              <a:t> include forming new relationships with departments like Procurement to help relieve some of the pressure of an accountant having to perform all of the work gathering required data elements on their own.</a:t>
            </a:r>
            <a:endParaRPr lang="en-US" b="1" dirty="0" smtClean="0"/>
          </a:p>
          <a:p>
            <a:r>
              <a:rPr lang="en-US" b="1" dirty="0" smtClean="0"/>
              <a:t>Start identifying other contracts not previously deemed a ‘lease’ that identify ‘right to use’ assets</a:t>
            </a:r>
          </a:p>
          <a:p>
            <a:pPr marL="174708" indent="-174708">
              <a:buFont typeface="Arial" panose="020B0604020202020204" pitchFamily="34" charset="0"/>
              <a:buChar char="•"/>
            </a:pPr>
            <a:r>
              <a:rPr lang="en-US" b="0" dirty="0" smtClean="0"/>
              <a:t>While the</a:t>
            </a:r>
            <a:r>
              <a:rPr lang="en-US" b="0" baseline="0" dirty="0" smtClean="0"/>
              <a:t> implementation for this Standard seems far away, it isn’t. This new Standard will require a lot of work to prepare for proper implementation, so get a head start!</a:t>
            </a:r>
            <a:endParaRPr lang="en-US" b="0" dirty="0" smtClean="0"/>
          </a:p>
          <a:p>
            <a:r>
              <a:rPr lang="en-US" b="1" dirty="0" smtClean="0"/>
              <a:t>SARS will be developing new chart of account options</a:t>
            </a:r>
          </a:p>
          <a:p>
            <a:pPr marL="174708" indent="-174708">
              <a:buFont typeface="Arial" panose="020B0604020202020204" pitchFamily="34" charset="0"/>
              <a:buChar char="•"/>
            </a:pPr>
            <a:r>
              <a:rPr lang="en-US" b="0" dirty="0" smtClean="0"/>
              <a:t>SARS team is</a:t>
            </a:r>
            <a:r>
              <a:rPr lang="en-US" b="0" baseline="0" dirty="0" smtClean="0"/>
              <a:t> actively working on developing options. More information will be provided as it becomes available</a:t>
            </a:r>
            <a:r>
              <a:rPr lang="en-US" b="1" baseline="0" dirty="0" smtClean="0"/>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930858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5153B-6D81-4E2A-941F-7EDDA8B986C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150154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Good morning everyone:</a:t>
            </a:r>
          </a:p>
          <a:p>
            <a:endParaRPr lang="en-US" sz="1200" dirty="0" smtClean="0"/>
          </a:p>
          <a:p>
            <a:r>
              <a:rPr lang="en-US" sz="1200" dirty="0" smtClean="0"/>
              <a:t>As</a:t>
            </a:r>
            <a:r>
              <a:rPr lang="en-US" sz="1200" baseline="0" dirty="0" smtClean="0"/>
              <a:t> we</a:t>
            </a:r>
            <a:r>
              <a:rPr lang="en-US" sz="1200" dirty="0" smtClean="0"/>
              <a:t> </a:t>
            </a:r>
            <a:r>
              <a:rPr lang="en-US" sz="1200" baseline="0" dirty="0" smtClean="0"/>
              <a:t>are rapidly approaching the end of the 17-19 biennium, so we thought it would be a good idea to review the application of budgetary policies. </a:t>
            </a:r>
          </a:p>
          <a:p>
            <a:r>
              <a:rPr lang="en-US" sz="1200" baseline="0" dirty="0" smtClean="0"/>
              <a:t>The differences between Generally Accepted Accounting Principles and Budgetary Accounting Policies become very apparent when transitioning from one biennium to another.  </a:t>
            </a:r>
          </a:p>
          <a:p>
            <a:r>
              <a:rPr lang="en-US" sz="1200" baseline="0" dirty="0" smtClean="0"/>
              <a:t>Since the start of a new biennium only happens every two years, we wanted to provide a bit of a refresher.</a:t>
            </a:r>
          </a:p>
          <a:p>
            <a:endParaRPr lang="en-US" sz="1200" baseline="0" dirty="0" smtClean="0"/>
          </a:p>
          <a:p>
            <a:endParaRPr lang="en-US" sz="2000"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2566160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B5D75-AFFC-4654-955F-9375AE24E1D8}" type="slidenum">
              <a:rPr lang="en-US">
                <a:solidFill>
                  <a:srgbClr val="000000"/>
                </a:solidFill>
              </a:rPr>
              <a:pPr/>
              <a:t>50</a:t>
            </a:fld>
            <a:endParaRPr lang="en-US">
              <a:solidFill>
                <a:srgbClr val="000000"/>
              </a:solidFill>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sz="1200" dirty="0" smtClean="0"/>
              <a:t>My</a:t>
            </a:r>
            <a:r>
              <a:rPr lang="en-US" sz="1200" baseline="0" dirty="0" smtClean="0"/>
              <a:t> goal today is to provide you with the tools necessary to confidently answer this question: Can I still record this transaction in the 17 - 19 biennium, aka AY19?</a:t>
            </a:r>
            <a:endParaRPr lang="en-US" sz="1200" dirty="0" smtClean="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281447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Here is</a:t>
            </a:r>
            <a:r>
              <a:rPr lang="en-US" sz="1200" baseline="0" dirty="0" smtClean="0"/>
              <a:t> a summary of the topics we will cover today regarding Budgetary Policies:</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1961492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8E555-93E2-432A-8433-92B0374783E3}" type="slidenum">
              <a:rPr lang="en-US">
                <a:solidFill>
                  <a:srgbClr val="000000"/>
                </a:solidFill>
              </a:rPr>
              <a:pPr/>
              <a:t>52</a:t>
            </a:fld>
            <a:endParaRPr lang="en-US">
              <a:solidFill>
                <a:srgbClr val="000000"/>
              </a:solidFill>
            </a:endParaRPr>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sz="1200" dirty="0" smtClean="0"/>
              <a:t>As accountants, have the challenge of not only closing the fiscal year but also closing the appropriation year.</a:t>
            </a:r>
          </a:p>
          <a:p>
            <a:endParaRPr lang="en-US" sz="1200" dirty="0" smtClean="0"/>
          </a:p>
          <a:p>
            <a:r>
              <a:rPr lang="en-US" sz="1200" dirty="0" smtClean="0"/>
              <a:t>Let</a:t>
            </a:r>
            <a:r>
              <a:rPr lang="en-US" sz="1200" baseline="0" dirty="0" smtClean="0"/>
              <a:t>’s start out by looking at the difference between a fiscal year and an appropriation year.</a:t>
            </a:r>
          </a:p>
          <a:p>
            <a:endParaRPr lang="en-US" sz="1200" baseline="0" dirty="0" smtClean="0"/>
          </a:p>
          <a:p>
            <a:r>
              <a:rPr lang="en-US" sz="1200" baseline="0" dirty="0" smtClean="0"/>
              <a:t>A fiscal year begins each July 1 and runs through the following June 30—every year.  It is identified by the calendar year in which it ends, so we are about to wrap up fiscal year 19 and begin fiscal year 20.  Generally Accepted Accounting Principles, or GAAP, provides the basis to determine in which fiscal year a transaction should be recognized.</a:t>
            </a:r>
          </a:p>
          <a:p>
            <a:endParaRPr lang="en-US" sz="1200" baseline="0" dirty="0" smtClean="0"/>
          </a:p>
          <a:p>
            <a:r>
              <a:rPr lang="en-US" sz="1200" baseline="0" dirty="0" smtClean="0"/>
              <a:t>The appropriation year, or AY, begins on July 1 of an odd-numbered year and continues until June 30 of the following odd-numbered year.  </a:t>
            </a:r>
          </a:p>
          <a:p>
            <a:r>
              <a:rPr lang="en-US" sz="1200" baseline="0" dirty="0" smtClean="0"/>
              <a:t>It is also identified by the calendar year in which it ends, so we are about to finish appropriation year 19 and begin appropriation year 21. </a:t>
            </a:r>
          </a:p>
          <a:p>
            <a:endParaRPr lang="en-US" sz="1200" baseline="0" dirty="0" smtClean="0"/>
          </a:p>
        </p:txBody>
      </p:sp>
    </p:spTree>
    <p:extLst>
      <p:ext uri="{BB962C8B-B14F-4D97-AF65-F5344CB8AC3E}">
        <p14:creationId xmlns:p14="http://schemas.microsoft.com/office/powerpoint/2010/main" val="241635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8</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400" dirty="0" smtClean="0"/>
              <a:t>Here is a screen print of the repository reports. </a:t>
            </a:r>
          </a:p>
          <a:p>
            <a:endParaRPr lang="en-US" sz="1400" dirty="0" smtClean="0"/>
          </a:p>
          <a:p>
            <a:r>
              <a:rPr lang="en-US" sz="1400" dirty="0" smtClean="0"/>
              <a:t>Looking specifically at  </a:t>
            </a:r>
            <a:r>
              <a:rPr lang="en-US" sz="1400" dirty="0"/>
              <a:t>DAFR 6610 YE Period 13 </a:t>
            </a:r>
            <a:r>
              <a:rPr lang="en-US" sz="1400" dirty="0" smtClean="0"/>
              <a:t>(also referred to as the operating statement), starting </a:t>
            </a:r>
            <a:r>
              <a:rPr lang="en-US" sz="1400" dirty="0"/>
              <a:t>July </a:t>
            </a:r>
            <a:r>
              <a:rPr lang="en-US" sz="1400" dirty="0" smtClean="0"/>
              <a:t>15th, </a:t>
            </a:r>
            <a:r>
              <a:rPr lang="en-US" sz="1400" dirty="0"/>
              <a:t>which is the first day of Month 13, be sure to select the report with YE in the title, as shown here, to obtain the most current information. </a:t>
            </a:r>
            <a:r>
              <a:rPr lang="en-US" sz="1400" dirty="0" smtClean="0"/>
              <a:t>  As a reminder, this will display current fiscal year information only.  </a:t>
            </a:r>
          </a:p>
          <a:p>
            <a:endParaRPr lang="en-US" sz="1400" dirty="0"/>
          </a:p>
          <a:p>
            <a:r>
              <a:rPr lang="en-US" sz="1400" dirty="0" smtClean="0"/>
              <a:t>This </a:t>
            </a:r>
            <a:r>
              <a:rPr lang="en-US" sz="1400" dirty="0"/>
              <a:t>report is similar to the regular </a:t>
            </a:r>
            <a:r>
              <a:rPr lang="en-US" sz="1400" dirty="0" smtClean="0"/>
              <a:t>DAFR6610</a:t>
            </a:r>
            <a:r>
              <a:rPr lang="en-US" sz="1400" dirty="0"/>
              <a:t>, but this Datamart report is linked to the YE tables.  </a:t>
            </a:r>
            <a:r>
              <a:rPr lang="en-US" sz="1400" dirty="0" smtClean="0"/>
              <a:t>If you run the DAFR 6610 without</a:t>
            </a:r>
            <a:r>
              <a:rPr lang="en-US" sz="1400" baseline="0" dirty="0" smtClean="0"/>
              <a:t> the YE during month 13, you will retrieve data as on month 12. </a:t>
            </a:r>
            <a:endParaRPr lang="en-US" sz="1400" dirty="0" smtClean="0"/>
          </a:p>
        </p:txBody>
      </p:sp>
    </p:spTree>
    <p:extLst>
      <p:ext uri="{BB962C8B-B14F-4D97-AF65-F5344CB8AC3E}">
        <p14:creationId xmlns:p14="http://schemas.microsoft.com/office/powerpoint/2010/main" val="4171669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08E1A-46CF-4A06-B894-6B7D350C87C0}" type="slidenum">
              <a:rPr lang="en-US">
                <a:solidFill>
                  <a:srgbClr val="000000"/>
                </a:solidFill>
              </a:rPr>
              <a:pPr/>
              <a:t>53</a:t>
            </a:fld>
            <a:endParaRPr lang="en-US">
              <a:solidFill>
                <a:srgbClr val="000000"/>
              </a:solidFill>
            </a:endParaRP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sz="1200" dirty="0" smtClean="0"/>
              <a:t>I want to point out that in the slides today, I regularly refer to the General Fund.  </a:t>
            </a:r>
          </a:p>
          <a:p>
            <a:r>
              <a:rPr lang="en-US" sz="1200" dirty="0" smtClean="0"/>
              <a:t>There are</a:t>
            </a:r>
            <a:r>
              <a:rPr lang="en-US" sz="1200" baseline="0" dirty="0" smtClean="0"/>
              <a:t> several</a:t>
            </a:r>
            <a:r>
              <a:rPr lang="en-US" sz="1200" dirty="0" smtClean="0"/>
              <a:t> different definitions of what the General Fund is made up of depending on whether you are talking about GAAP</a:t>
            </a:r>
            <a:r>
              <a:rPr lang="en-US" sz="1200" baseline="0" dirty="0" smtClean="0"/>
              <a:t> reporting requirements, banking, or some other definition. </a:t>
            </a:r>
          </a:p>
          <a:p>
            <a:r>
              <a:rPr lang="en-US" sz="1200" dirty="0" smtClean="0"/>
              <a:t>For this</a:t>
            </a:r>
            <a:r>
              <a:rPr lang="en-US" sz="1200" baseline="0" dirty="0" smtClean="0"/>
              <a:t> presentation I am only talking about</a:t>
            </a:r>
            <a:r>
              <a:rPr lang="en-US" sz="1200" dirty="0" smtClean="0"/>
              <a:t> the </a:t>
            </a:r>
            <a:r>
              <a:rPr lang="en-US" sz="1200" b="1" dirty="0" smtClean="0"/>
              <a:t>budgetary</a:t>
            </a:r>
            <a:r>
              <a:rPr lang="en-US" sz="1200" dirty="0" smtClean="0"/>
              <a:t> General Fund, which represents </a:t>
            </a:r>
            <a:r>
              <a:rPr lang="en-US" sz="1200" b="1" dirty="0" smtClean="0"/>
              <a:t>appropriated funds</a:t>
            </a:r>
            <a:r>
              <a:rPr lang="en-US" sz="1200" dirty="0" smtClean="0"/>
              <a:t> that begin with</a:t>
            </a:r>
            <a:r>
              <a:rPr lang="en-US" sz="1200" baseline="0" dirty="0" smtClean="0"/>
              <a:t> the number “8”.  </a:t>
            </a:r>
          </a:p>
          <a:p>
            <a:endParaRPr lang="en-US" sz="1200" dirty="0" smtClean="0"/>
          </a:p>
          <a:p>
            <a:r>
              <a:rPr lang="en-US" sz="1200" dirty="0" smtClean="0"/>
              <a:t>A</a:t>
            </a:r>
            <a:r>
              <a:rPr lang="en-US" sz="1200" baseline="0" dirty="0" smtClean="0"/>
              <a:t> key to remember: for the </a:t>
            </a:r>
            <a:r>
              <a:rPr lang="en-US" sz="1200" b="1" u="sng" baseline="0" dirty="0" smtClean="0"/>
              <a:t>budgetary</a:t>
            </a:r>
            <a:r>
              <a:rPr lang="en-US" sz="1200" baseline="0" dirty="0" smtClean="0"/>
              <a:t> </a:t>
            </a:r>
            <a:r>
              <a:rPr lang="en-US" sz="1200" dirty="0" smtClean="0"/>
              <a:t>General Fund,</a:t>
            </a:r>
            <a:r>
              <a:rPr lang="en-US" sz="1200" baseline="0" dirty="0" smtClean="0"/>
              <a:t> revenue is recognized in the appropriation year in which the cash was received.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There is no accrual of revenues in the General Fund for </a:t>
            </a:r>
            <a:r>
              <a:rPr lang="en-US" sz="1200" b="1" u="none" baseline="0" dirty="0" smtClean="0"/>
              <a:t>budgetary</a:t>
            </a:r>
            <a:r>
              <a:rPr lang="en-US" sz="1200" baseline="0" dirty="0" smtClean="0"/>
              <a:t> purposes. It is strictly cash basis with the possible exception of some entries at the Department of Revenue or for Capital Construction.  However, as a side note, for </a:t>
            </a:r>
            <a:r>
              <a:rPr lang="en-US" sz="1200" b="1" baseline="0" dirty="0" smtClean="0"/>
              <a:t>financial </a:t>
            </a:r>
            <a:r>
              <a:rPr lang="en-US" sz="1200" baseline="0" dirty="0" smtClean="0"/>
              <a:t>reporting purposes an accrual will take place.  We will see examples of this in the slides that follow.</a:t>
            </a:r>
          </a:p>
          <a:p>
            <a:pPr algn="l"/>
            <a:endParaRPr lang="en-US" sz="1200" baseline="0" dirty="0" smtClean="0"/>
          </a:p>
          <a:p>
            <a:r>
              <a:rPr lang="en-US" sz="1200" dirty="0" smtClean="0"/>
              <a:t>These</a:t>
            </a:r>
            <a:r>
              <a:rPr lang="en-US" sz="1200" baseline="0" dirty="0" smtClean="0"/>
              <a:t> budgetary guidelines </a:t>
            </a:r>
            <a:r>
              <a:rPr lang="en-US" sz="1200" dirty="0" smtClean="0"/>
              <a:t>do </a:t>
            </a:r>
            <a:r>
              <a:rPr lang="en-US" sz="1200" b="1" u="sng" dirty="0"/>
              <a:t>not</a:t>
            </a:r>
            <a:r>
              <a:rPr lang="en-US" sz="1200" b="1" dirty="0"/>
              <a:t> </a:t>
            </a:r>
            <a:r>
              <a:rPr lang="en-US" sz="1200" dirty="0"/>
              <a:t>apply to all fund </a:t>
            </a:r>
            <a:r>
              <a:rPr lang="en-US" sz="1200" dirty="0" smtClean="0"/>
              <a:t>types; </a:t>
            </a:r>
            <a:r>
              <a:rPr lang="en-US" sz="1200" b="1" dirty="0"/>
              <a:t>only to the </a:t>
            </a:r>
            <a:r>
              <a:rPr lang="en-US" sz="1200" b="1" u="sng" dirty="0"/>
              <a:t>general </a:t>
            </a:r>
            <a:r>
              <a:rPr lang="en-US" sz="1200" b="1" u="sng" dirty="0" smtClean="0"/>
              <a:t>fund</a:t>
            </a:r>
            <a:r>
              <a:rPr lang="en-US" sz="1200" dirty="0" smtClean="0"/>
              <a:t>.</a:t>
            </a:r>
          </a:p>
          <a:p>
            <a:r>
              <a:rPr lang="en-US" sz="1200" dirty="0" smtClean="0"/>
              <a:t>Revenue recognition for</a:t>
            </a:r>
            <a:r>
              <a:rPr lang="en-US" sz="1200" baseline="0" dirty="0" smtClean="0"/>
              <a:t> Federal, Lottery, and Other Funds are not addressed in the budgetary chapter  of the OAM.</a:t>
            </a:r>
            <a:endParaRPr lang="en-US" sz="1200" dirty="0" smtClean="0"/>
          </a:p>
          <a:p>
            <a:endParaRPr lang="en-US" sz="1200" dirty="0" smtClean="0"/>
          </a:p>
          <a:p>
            <a:r>
              <a:rPr lang="en-US" sz="1200" baseline="0" dirty="0" smtClean="0"/>
              <a:t>These rules are critical because of the calculation done to determine if the general fund revenue is sufficient to trigger the “kicker”.</a:t>
            </a:r>
            <a:endParaRPr lang="en-US" sz="1050" dirty="0"/>
          </a:p>
          <a:p>
            <a:endParaRPr lang="en-US" sz="1050" dirty="0"/>
          </a:p>
        </p:txBody>
      </p:sp>
    </p:spTree>
    <p:extLst>
      <p:ext uri="{BB962C8B-B14F-4D97-AF65-F5344CB8AC3E}">
        <p14:creationId xmlns:p14="http://schemas.microsoft.com/office/powerpoint/2010/main" val="2568118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DB841-4289-425A-ABCF-D5F81AAC40FC}" type="slidenum">
              <a:rPr lang="en-US">
                <a:solidFill>
                  <a:srgbClr val="000000"/>
                </a:solidFill>
              </a:rPr>
              <a:pPr/>
              <a:t>54</a:t>
            </a:fld>
            <a:endParaRPr lang="en-US">
              <a:solidFill>
                <a:srgbClr val="000000"/>
              </a:solidFill>
            </a:endParaRP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sz="1200" dirty="0" smtClean="0"/>
              <a:t>Here’s an example based</a:t>
            </a:r>
            <a:r>
              <a:rPr lang="en-US" sz="1200" baseline="0" dirty="0" smtClean="0"/>
              <a:t> on this concept:</a:t>
            </a:r>
          </a:p>
          <a:p>
            <a:endParaRPr lang="en-US" sz="1200" dirty="0" smtClean="0"/>
          </a:p>
          <a:p>
            <a:r>
              <a:rPr lang="en-US" sz="1200" dirty="0" smtClean="0"/>
              <a:t>An </a:t>
            </a:r>
            <a:r>
              <a:rPr lang="en-US" sz="1200" dirty="0"/>
              <a:t>agency </a:t>
            </a:r>
            <a:r>
              <a:rPr lang="en-US" sz="1200" dirty="0" smtClean="0"/>
              <a:t>receives General Fund revenue on July 5</a:t>
            </a:r>
            <a:r>
              <a:rPr lang="en-US" sz="1200" baseline="30000" dirty="0" smtClean="0"/>
              <a:t>th</a:t>
            </a:r>
            <a:r>
              <a:rPr lang="en-US" sz="1200" baseline="0" dirty="0" smtClean="0"/>
              <a:t> for an amount owed to the State on June 30</a:t>
            </a:r>
            <a:r>
              <a:rPr lang="en-US" sz="1200" baseline="30000" dirty="0" smtClean="0"/>
              <a:t>th</a:t>
            </a:r>
            <a:r>
              <a:rPr lang="en-US" sz="1200" baseline="0" dirty="0" smtClean="0"/>
              <a:t>.  For this scenario, the timing crosses both the fiscal year and the appropriation year.</a:t>
            </a:r>
          </a:p>
          <a:p>
            <a:endParaRPr lang="en-US" sz="1200" baseline="30000" dirty="0"/>
          </a:p>
          <a:p>
            <a:r>
              <a:rPr lang="en-US" sz="1200" dirty="0" smtClean="0"/>
              <a:t>For </a:t>
            </a:r>
            <a:r>
              <a:rPr lang="en-US" sz="1200" b="1" u="sng" dirty="0" smtClean="0"/>
              <a:t>budgetary</a:t>
            </a:r>
            <a:r>
              <a:rPr lang="en-US" sz="1200" dirty="0" smtClean="0"/>
              <a:t> reporting purposes, this revenue is </a:t>
            </a:r>
            <a:r>
              <a:rPr lang="en-US" sz="1200" dirty="0"/>
              <a:t>recorded in </a:t>
            </a:r>
            <a:r>
              <a:rPr lang="en-US" sz="1200" dirty="0" smtClean="0"/>
              <a:t>appropriation year 21.</a:t>
            </a:r>
          </a:p>
          <a:p>
            <a:endParaRPr lang="en-US" sz="1200" dirty="0" smtClean="0"/>
          </a:p>
          <a:p>
            <a:r>
              <a:rPr lang="en-US" sz="1200" dirty="0" smtClean="0"/>
              <a:t>However, for </a:t>
            </a:r>
            <a:r>
              <a:rPr lang="en-US" sz="1200" b="1" u="sng" dirty="0"/>
              <a:t>financial</a:t>
            </a:r>
            <a:r>
              <a:rPr lang="en-US" sz="1200" dirty="0"/>
              <a:t> reporting purposes, </a:t>
            </a:r>
            <a:r>
              <a:rPr lang="en-US" sz="1200" dirty="0" smtClean="0"/>
              <a:t>this would be considered</a:t>
            </a:r>
            <a:r>
              <a:rPr lang="en-US" sz="1200" baseline="0" dirty="0" smtClean="0"/>
              <a:t> </a:t>
            </a:r>
            <a:r>
              <a:rPr lang="en-US" sz="1200" dirty="0" smtClean="0"/>
              <a:t>revenue in </a:t>
            </a:r>
            <a:r>
              <a:rPr lang="en-US" sz="1200" dirty="0"/>
              <a:t>fiscal year </a:t>
            </a:r>
            <a:r>
              <a:rPr lang="en-US" sz="1200" dirty="0" smtClean="0"/>
              <a:t>19</a:t>
            </a:r>
            <a:r>
              <a:rPr lang="en-US" sz="1200" baseline="0" dirty="0" smtClean="0"/>
              <a:t> and should be accrued.</a:t>
            </a:r>
            <a:endParaRPr lang="en-US" sz="1200" dirty="0"/>
          </a:p>
          <a:p>
            <a:endParaRPr lang="en-US" sz="1200" dirty="0"/>
          </a:p>
        </p:txBody>
      </p:sp>
    </p:spTree>
    <p:extLst>
      <p:ext uri="{BB962C8B-B14F-4D97-AF65-F5344CB8AC3E}">
        <p14:creationId xmlns:p14="http://schemas.microsoft.com/office/powerpoint/2010/main" val="2248727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234C5-A6F0-4FAF-9343-DC8397B77060}" type="slidenum">
              <a:rPr lang="en-US">
                <a:solidFill>
                  <a:srgbClr val="000000"/>
                </a:solidFill>
              </a:rPr>
              <a:pPr/>
              <a:t>55</a:t>
            </a:fld>
            <a:endParaRPr lang="en-US">
              <a:solidFill>
                <a:srgbClr val="000000"/>
              </a:solidFill>
            </a:endParaRP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sz="1200" baseline="0" dirty="0" smtClean="0"/>
              <a:t>For financial reporting requirements, </a:t>
            </a:r>
            <a:r>
              <a:rPr lang="en-US" sz="1200" dirty="0" smtClean="0"/>
              <a:t>accrue </a:t>
            </a:r>
            <a:r>
              <a:rPr lang="en-US" sz="1200" dirty="0"/>
              <a:t>the </a:t>
            </a:r>
            <a:r>
              <a:rPr lang="en-US" sz="1200" dirty="0" smtClean="0"/>
              <a:t>revenue using t-code </a:t>
            </a:r>
            <a:r>
              <a:rPr lang="en-US" sz="1200" dirty="0"/>
              <a:t>436 in month </a:t>
            </a:r>
            <a:r>
              <a:rPr lang="en-US" sz="1200" dirty="0" smtClean="0"/>
              <a:t>13, </a:t>
            </a:r>
            <a:r>
              <a:rPr lang="en-US" sz="1200" dirty="0"/>
              <a:t>fiscal year </a:t>
            </a:r>
            <a:r>
              <a:rPr lang="en-US" sz="1200" dirty="0" smtClean="0"/>
              <a:t>19, </a:t>
            </a:r>
            <a:r>
              <a:rPr lang="en-US" sz="1200" dirty="0"/>
              <a:t>and </a:t>
            </a:r>
            <a:r>
              <a:rPr lang="en-US" sz="1200" dirty="0" smtClean="0"/>
              <a:t>appropriation year 19.  </a:t>
            </a:r>
          </a:p>
          <a:p>
            <a:r>
              <a:rPr lang="en-US" sz="1200" dirty="0" smtClean="0"/>
              <a:t>This will debit GL 0503 and credit GL 3105</a:t>
            </a:r>
            <a:r>
              <a:rPr lang="en-US" sz="1200" baseline="0" dirty="0" smtClean="0"/>
              <a:t>.</a:t>
            </a:r>
          </a:p>
          <a:p>
            <a:endParaRPr lang="en-US" sz="1200" dirty="0"/>
          </a:p>
          <a:p>
            <a:r>
              <a:rPr lang="en-US" sz="1200" dirty="0"/>
              <a:t>This entry will </a:t>
            </a:r>
            <a:r>
              <a:rPr lang="en-US" sz="1200" dirty="0" smtClean="0"/>
              <a:t>automatically </a:t>
            </a:r>
            <a:r>
              <a:rPr lang="en-US" sz="1200" dirty="0"/>
              <a:t>reverse in month 1 of fiscal year </a:t>
            </a:r>
            <a:r>
              <a:rPr lang="en-US" sz="1200" dirty="0" smtClean="0"/>
              <a:t>20, and appropriation year 19.</a:t>
            </a:r>
          </a:p>
          <a:p>
            <a:endParaRPr lang="en-US"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As</a:t>
            </a:r>
            <a:r>
              <a:rPr lang="en-US" sz="1200" baseline="0" dirty="0" smtClean="0"/>
              <a:t> a result of these entries, revenue is recognized in fiscal year 19 in accordance with GAAP (via t-code 436), and after t-code 981 is posted, there is a zero net impact to revenue for appropriation year 19.</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endParaRPr lang="en-US" sz="1200" dirty="0"/>
          </a:p>
          <a:p>
            <a:endParaRPr lang="en-US" sz="2000" dirty="0"/>
          </a:p>
        </p:txBody>
      </p:sp>
    </p:spTree>
    <p:extLst>
      <p:ext uri="{BB962C8B-B14F-4D97-AF65-F5344CB8AC3E}">
        <p14:creationId xmlns:p14="http://schemas.microsoft.com/office/powerpoint/2010/main" val="2750104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1D4A6-0797-41E1-83D3-37C7C54B16DE}" type="slidenum">
              <a:rPr lang="en-US">
                <a:solidFill>
                  <a:srgbClr val="000000"/>
                </a:solidFill>
              </a:rPr>
              <a:pPr/>
              <a:t>56</a:t>
            </a:fld>
            <a:endParaRPr lang="en-US">
              <a:solidFill>
                <a:srgbClr val="000000"/>
              </a:solidFill>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sz="1200" dirty="0" smtClean="0"/>
              <a:t>For budgetary purposes, </a:t>
            </a:r>
            <a:r>
              <a:rPr lang="en-US" sz="1200" dirty="0"/>
              <a:t>record the general fund </a:t>
            </a:r>
            <a:r>
              <a:rPr lang="en-US" sz="1200" dirty="0" smtClean="0"/>
              <a:t>cash using t-code </a:t>
            </a:r>
            <a:r>
              <a:rPr lang="en-US" sz="1200" dirty="0"/>
              <a:t>190 in month </a:t>
            </a:r>
            <a:r>
              <a:rPr lang="en-US" sz="1200" dirty="0" smtClean="0"/>
              <a:t>1, </a:t>
            </a:r>
            <a:r>
              <a:rPr lang="en-US" sz="1200" dirty="0"/>
              <a:t>fiscal year </a:t>
            </a:r>
            <a:r>
              <a:rPr lang="en-US" sz="1200" dirty="0" smtClean="0"/>
              <a:t>20 , appropriation year 21.  </a:t>
            </a:r>
          </a:p>
          <a:p>
            <a:r>
              <a:rPr lang="en-US" sz="1200" dirty="0" smtClean="0"/>
              <a:t>This will debit GL 0065 and credit GL 3100</a:t>
            </a:r>
            <a:r>
              <a:rPr lang="en-US" sz="1200" baseline="0" dirty="0" smtClean="0"/>
              <a:t>.  This records the revenue in appropriation year 21, which is in accordance with the OAM budgetary policy.</a:t>
            </a:r>
          </a:p>
          <a:p>
            <a:endParaRPr lang="en-US" sz="1200" baseline="0" dirty="0" smtClean="0"/>
          </a:p>
          <a:p>
            <a:r>
              <a:rPr lang="en-US" sz="1200" baseline="0" dirty="0" smtClean="0"/>
              <a:t>The auto-reversal t-code 981 and t-code 190 are both recorded in </a:t>
            </a:r>
            <a:r>
              <a:rPr lang="en-US" sz="1200" b="1" baseline="0" dirty="0" smtClean="0"/>
              <a:t>fiscal</a:t>
            </a:r>
            <a:r>
              <a:rPr lang="en-US" sz="1200" baseline="0" dirty="0" smtClean="0"/>
              <a:t> year 20, and thus, there is a zero net impact to revenue.</a:t>
            </a:r>
          </a:p>
        </p:txBody>
      </p:sp>
    </p:spTree>
    <p:extLst>
      <p:ext uri="{BB962C8B-B14F-4D97-AF65-F5344CB8AC3E}">
        <p14:creationId xmlns:p14="http://schemas.microsoft.com/office/powerpoint/2010/main" val="3826790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251EF-38B8-4AA5-AA4C-878F3FC395C2}" type="slidenum">
              <a:rPr lang="en-US">
                <a:solidFill>
                  <a:srgbClr val="000000"/>
                </a:solidFill>
              </a:rPr>
              <a:pPr/>
              <a:t>57</a:t>
            </a:fld>
            <a:endParaRPr lang="en-US">
              <a:solidFill>
                <a:srgbClr val="000000"/>
              </a:solidFill>
            </a:endParaRPr>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sz="1200" dirty="0" smtClean="0"/>
              <a:t>If </a:t>
            </a:r>
            <a:r>
              <a:rPr lang="en-US" sz="1200" dirty="0"/>
              <a:t>you have document supported general fund accounts receivable that will </a:t>
            </a:r>
            <a:r>
              <a:rPr lang="en-US" sz="1200" u="sng" dirty="0"/>
              <a:t>not</a:t>
            </a:r>
            <a:r>
              <a:rPr lang="en-US" sz="1200" dirty="0"/>
              <a:t> be collected by June 30 </a:t>
            </a:r>
            <a:r>
              <a:rPr lang="en-US" sz="1200" dirty="0" smtClean="0"/>
              <a:t>you </a:t>
            </a:r>
            <a:r>
              <a:rPr lang="en-US" sz="1200" dirty="0"/>
              <a:t>will need to move them to the new </a:t>
            </a:r>
            <a:r>
              <a:rPr lang="en-US" sz="1200" dirty="0" smtClean="0"/>
              <a:t>biennium.</a:t>
            </a:r>
          </a:p>
          <a:p>
            <a:r>
              <a:rPr lang="en-US" sz="1200" dirty="0" smtClean="0"/>
              <a:t>_____________________________</a:t>
            </a:r>
            <a:endParaRPr lang="en-US" sz="1200" dirty="0"/>
          </a:p>
          <a:p>
            <a:r>
              <a:rPr lang="en-US" sz="1200" dirty="0" smtClean="0"/>
              <a:t>Non-document </a:t>
            </a:r>
            <a:r>
              <a:rPr lang="en-US" sz="1200" dirty="0"/>
              <a:t>supported receivables </a:t>
            </a:r>
            <a:r>
              <a:rPr lang="en-US" sz="1200" dirty="0" smtClean="0"/>
              <a:t>do not need to be moved.</a:t>
            </a:r>
          </a:p>
          <a:p>
            <a:r>
              <a:rPr lang="en-US" sz="1200" dirty="0" err="1" smtClean="0"/>
              <a:t>Tcode</a:t>
            </a:r>
            <a:r>
              <a:rPr lang="en-US" sz="1200" dirty="0" smtClean="0"/>
              <a:t> 436 is usuall</a:t>
            </a:r>
            <a:r>
              <a:rPr lang="en-US" sz="1200" baseline="0" dirty="0" smtClean="0"/>
              <a:t>y used and it will </a:t>
            </a:r>
            <a:r>
              <a:rPr lang="en-US" sz="1200" dirty="0" smtClean="0"/>
              <a:t>auto </a:t>
            </a:r>
            <a:r>
              <a:rPr lang="en-US" sz="1200" dirty="0"/>
              <a:t>reverse </a:t>
            </a:r>
            <a:r>
              <a:rPr lang="en-US" sz="1200" i="0" dirty="0" smtClean="0"/>
              <a:t>with</a:t>
            </a:r>
            <a:r>
              <a:rPr lang="en-US" sz="1200" i="0" baseline="0" dirty="0" smtClean="0"/>
              <a:t> a system generated </a:t>
            </a:r>
            <a:r>
              <a:rPr lang="en-US" sz="1200" i="0" dirty="0" err="1" smtClean="0"/>
              <a:t>tcode</a:t>
            </a:r>
            <a:r>
              <a:rPr lang="en-US" sz="1200" i="0" dirty="0" smtClean="0"/>
              <a:t> 981</a:t>
            </a:r>
          </a:p>
          <a:p>
            <a:r>
              <a:rPr lang="en-US" sz="1200" dirty="0" smtClean="0"/>
              <a:t>But</a:t>
            </a:r>
            <a:r>
              <a:rPr lang="en-US" sz="1200" baseline="0" dirty="0" smtClean="0"/>
              <a:t> if </a:t>
            </a:r>
            <a:r>
              <a:rPr lang="en-US" sz="1200" baseline="0" dirty="0" err="1" smtClean="0"/>
              <a:t>tcode</a:t>
            </a:r>
            <a:r>
              <a:rPr lang="en-US" sz="1200" baseline="0" dirty="0" smtClean="0"/>
              <a:t> 104 is used, it will need to be manually reversed with a 104R </a:t>
            </a:r>
            <a:endParaRPr lang="en-US" sz="1200" dirty="0"/>
          </a:p>
          <a:p>
            <a:endParaRPr lang="en-US" sz="1200" dirty="0"/>
          </a:p>
          <a:p>
            <a:endParaRPr lang="en-US" dirty="0"/>
          </a:p>
        </p:txBody>
      </p:sp>
    </p:spTree>
    <p:extLst>
      <p:ext uri="{BB962C8B-B14F-4D97-AF65-F5344CB8AC3E}">
        <p14:creationId xmlns:p14="http://schemas.microsoft.com/office/powerpoint/2010/main" val="690566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F15AC-D1C1-4DEA-B065-71C68BC992DA}" type="slidenum">
              <a:rPr lang="en-US">
                <a:solidFill>
                  <a:srgbClr val="000000"/>
                </a:solidFill>
              </a:rPr>
              <a:pPr/>
              <a:t>58</a:t>
            </a:fld>
            <a:endParaRPr lang="en-US">
              <a:solidFill>
                <a:srgbClr val="000000"/>
              </a:solidFill>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Let’s look at an example to see why it is necessary to move the document supported receivables:</a:t>
            </a:r>
          </a:p>
          <a:p>
            <a:endParaRPr lang="en-US" sz="1200" dirty="0" smtClean="0"/>
          </a:p>
          <a:p>
            <a:r>
              <a:rPr lang="en-US" sz="1200" dirty="0" smtClean="0"/>
              <a:t>Let’s say in appropriation year 19 you recorded </a:t>
            </a:r>
            <a:r>
              <a:rPr lang="en-US" sz="1200" dirty="0"/>
              <a:t>an entry with </a:t>
            </a:r>
            <a:r>
              <a:rPr lang="en-US" sz="1200" dirty="0" smtClean="0"/>
              <a:t>T-code </a:t>
            </a:r>
            <a:r>
              <a:rPr lang="en-US" sz="1200" dirty="0"/>
              <a:t>103 which recognized revenue that you now </a:t>
            </a:r>
            <a:r>
              <a:rPr lang="en-US" sz="1200" dirty="0" smtClean="0"/>
              <a:t>know </a:t>
            </a:r>
            <a:r>
              <a:rPr lang="en-US" sz="1200" dirty="0"/>
              <a:t>will not be received in </a:t>
            </a:r>
            <a:r>
              <a:rPr lang="en-US" sz="1200" dirty="0" smtClean="0"/>
              <a:t>AY 19. </a:t>
            </a:r>
          </a:p>
          <a:p>
            <a:endParaRPr lang="en-US" sz="1200" dirty="0" smtClean="0"/>
          </a:p>
          <a:p>
            <a:r>
              <a:rPr lang="en-US" sz="1200" dirty="0" smtClean="0"/>
              <a:t>The following steps</a:t>
            </a:r>
            <a:r>
              <a:rPr lang="en-US" sz="1200" baseline="0" dirty="0" smtClean="0"/>
              <a:t> will show how to move the General Fund Accounts Receivable forward to the new biennium.</a:t>
            </a:r>
            <a:endParaRPr lang="en-US" sz="1200" dirty="0"/>
          </a:p>
          <a:p>
            <a:endParaRPr lang="en-US" sz="2000" dirty="0"/>
          </a:p>
        </p:txBody>
      </p:sp>
    </p:spTree>
    <p:extLst>
      <p:ext uri="{BB962C8B-B14F-4D97-AF65-F5344CB8AC3E}">
        <p14:creationId xmlns:p14="http://schemas.microsoft.com/office/powerpoint/2010/main" val="249982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DC48A-4C4D-4023-A123-927E4C18287C}" type="slidenum">
              <a:rPr lang="en-US">
                <a:solidFill>
                  <a:srgbClr val="000000"/>
                </a:solidFill>
              </a:rPr>
              <a:pPr/>
              <a:t>59</a:t>
            </a:fld>
            <a:endParaRPr lang="en-US">
              <a:solidFill>
                <a:srgbClr val="000000"/>
              </a:solidFill>
            </a:endParaRPr>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sz="1200" dirty="0" smtClean="0"/>
              <a:t>First you </a:t>
            </a:r>
            <a:r>
              <a:rPr lang="en-US" sz="1200" dirty="0"/>
              <a:t>will first need to reverse the accounts receivable that </a:t>
            </a:r>
            <a:r>
              <a:rPr lang="en-US" sz="1200" dirty="0" smtClean="0"/>
              <a:t>was</a:t>
            </a:r>
            <a:r>
              <a:rPr lang="en-US" sz="1200" baseline="0" dirty="0" smtClean="0"/>
              <a:t> established previously with T-code 103 by using</a:t>
            </a:r>
            <a:r>
              <a:rPr lang="en-US" sz="1200" dirty="0" smtClean="0"/>
              <a:t> T-code </a:t>
            </a:r>
            <a:r>
              <a:rPr lang="en-US" sz="1200" dirty="0"/>
              <a:t>118 in month 12, fiscal year </a:t>
            </a:r>
            <a:r>
              <a:rPr lang="en-US" sz="1200" dirty="0" smtClean="0"/>
              <a:t>19, appropriation year 19.</a:t>
            </a:r>
            <a:endParaRPr lang="en-US" sz="1200" dirty="0"/>
          </a:p>
          <a:p>
            <a:endParaRPr lang="en-US" sz="1200" dirty="0"/>
          </a:p>
        </p:txBody>
      </p:sp>
    </p:spTree>
    <p:extLst>
      <p:ext uri="{BB962C8B-B14F-4D97-AF65-F5344CB8AC3E}">
        <p14:creationId xmlns:p14="http://schemas.microsoft.com/office/powerpoint/2010/main" val="38298525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EC2CC-C281-45F1-8056-7A57547CFC7C}" type="slidenum">
              <a:rPr lang="en-US">
                <a:solidFill>
                  <a:srgbClr val="000000"/>
                </a:solidFill>
              </a:rPr>
              <a:pPr/>
              <a:t>60</a:t>
            </a:fld>
            <a:endParaRPr lang="en-US">
              <a:solidFill>
                <a:srgbClr val="000000"/>
              </a:solidFill>
            </a:endParaRPr>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r>
              <a:rPr lang="en-US" sz="1200" dirty="0" smtClean="0"/>
              <a:t>Next use T-code </a:t>
            </a:r>
            <a:r>
              <a:rPr lang="en-US" sz="1200" dirty="0"/>
              <a:t>436 in month </a:t>
            </a:r>
            <a:r>
              <a:rPr lang="en-US" sz="1200" dirty="0" smtClean="0"/>
              <a:t>13, </a:t>
            </a:r>
            <a:r>
              <a:rPr lang="en-US" sz="1200" dirty="0"/>
              <a:t>fiscal year </a:t>
            </a:r>
            <a:r>
              <a:rPr lang="en-US" sz="1200" dirty="0" smtClean="0"/>
              <a:t>19, appropriation year 19 </a:t>
            </a:r>
            <a:r>
              <a:rPr lang="en-US" sz="1200" dirty="0"/>
              <a:t>to accrue the receivable for </a:t>
            </a:r>
            <a:r>
              <a:rPr lang="en-US" sz="1200" b="1" dirty="0" smtClean="0"/>
              <a:t>financial</a:t>
            </a:r>
            <a:r>
              <a:rPr lang="en-US" sz="1200" baseline="0" dirty="0" smtClean="0"/>
              <a:t> </a:t>
            </a:r>
            <a:r>
              <a:rPr lang="en-US" sz="1200" dirty="0" smtClean="0"/>
              <a:t>reporting purposes.</a:t>
            </a:r>
            <a:endParaRPr lang="en-US" sz="1200" dirty="0"/>
          </a:p>
          <a:p>
            <a:r>
              <a:rPr lang="en-US" sz="1200" dirty="0" smtClean="0"/>
              <a:t>This entry will automatically </a:t>
            </a:r>
            <a:r>
              <a:rPr lang="en-US" sz="1200" dirty="0"/>
              <a:t>reverse with a system generated </a:t>
            </a:r>
            <a:r>
              <a:rPr lang="en-US" sz="1200" dirty="0" smtClean="0"/>
              <a:t>entry</a:t>
            </a:r>
            <a:r>
              <a:rPr lang="en-US" sz="1200" baseline="0" dirty="0" smtClean="0"/>
              <a:t>.</a:t>
            </a:r>
            <a:endParaRPr lang="en-US" sz="1200" dirty="0"/>
          </a:p>
          <a:p>
            <a:endParaRPr lang="en-US" sz="2000" dirty="0"/>
          </a:p>
          <a:p>
            <a:endParaRPr lang="en-US" sz="2000" dirty="0"/>
          </a:p>
        </p:txBody>
      </p:sp>
    </p:spTree>
    <p:extLst>
      <p:ext uri="{BB962C8B-B14F-4D97-AF65-F5344CB8AC3E}">
        <p14:creationId xmlns:p14="http://schemas.microsoft.com/office/powerpoint/2010/main" val="16303249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D2273-B083-4CB4-A8B4-DB0A088FC2C3}" type="slidenum">
              <a:rPr lang="en-US">
                <a:solidFill>
                  <a:srgbClr val="000000"/>
                </a:solidFill>
              </a:rPr>
              <a:pPr/>
              <a:t>61</a:t>
            </a:fld>
            <a:endParaRPr lang="en-US">
              <a:solidFill>
                <a:srgbClr val="000000"/>
              </a:solidFill>
            </a:endParaRPr>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r>
              <a:rPr lang="en-US" sz="1200" dirty="0" smtClean="0"/>
              <a:t>Next, re-establish </a:t>
            </a:r>
            <a:r>
              <a:rPr lang="en-US" sz="1200" dirty="0"/>
              <a:t>the document supported accounts receivable in the new </a:t>
            </a:r>
            <a:r>
              <a:rPr lang="en-US" sz="1200" dirty="0" smtClean="0"/>
              <a:t>biennium, AY21, </a:t>
            </a:r>
            <a:r>
              <a:rPr lang="en-US" sz="1200" dirty="0"/>
              <a:t>by </a:t>
            </a:r>
            <a:r>
              <a:rPr lang="en-US" sz="1200" dirty="0" smtClean="0"/>
              <a:t>using T-code </a:t>
            </a:r>
            <a:r>
              <a:rPr lang="en-US" sz="1200" dirty="0"/>
              <a:t>213 in month 1, fiscal year </a:t>
            </a:r>
            <a:r>
              <a:rPr lang="en-US" sz="1200" dirty="0" smtClean="0"/>
              <a:t>20, and appropriation year 21.</a:t>
            </a:r>
          </a:p>
          <a:p>
            <a:endParaRPr lang="en-US" sz="1200" dirty="0" smtClean="0"/>
          </a:p>
          <a:p>
            <a:r>
              <a:rPr lang="en-US" sz="1200" dirty="0" smtClean="0"/>
              <a:t>This effectively</a:t>
            </a:r>
            <a:r>
              <a:rPr lang="en-US" sz="1200" baseline="0" dirty="0" smtClean="0"/>
              <a:t> moves the document supported General Fund accounts receivable forward to the new biennium.</a:t>
            </a:r>
            <a:endParaRPr lang="en-US" sz="1200" dirty="0"/>
          </a:p>
          <a:p>
            <a:endParaRPr lang="en-US" sz="1200" dirty="0"/>
          </a:p>
        </p:txBody>
      </p:sp>
    </p:spTree>
    <p:extLst>
      <p:ext uri="{BB962C8B-B14F-4D97-AF65-F5344CB8AC3E}">
        <p14:creationId xmlns:p14="http://schemas.microsoft.com/office/powerpoint/2010/main" val="1374181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58E30-5C76-4665-AEB2-845D8015E33C}" type="slidenum">
              <a:rPr lang="en-US">
                <a:solidFill>
                  <a:srgbClr val="000000"/>
                </a:solidFill>
              </a:rPr>
              <a:pPr/>
              <a:t>62</a:t>
            </a:fld>
            <a:endParaRPr lang="en-US">
              <a:solidFill>
                <a:srgbClr val="000000"/>
              </a:solidFill>
            </a:endParaRPr>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sz="1200" baseline="0" dirty="0" smtClean="0"/>
              <a:t>Finally,  w</a:t>
            </a:r>
            <a:r>
              <a:rPr lang="en-US" sz="1200" dirty="0" smtClean="0"/>
              <a:t>hen </a:t>
            </a:r>
            <a:r>
              <a:rPr lang="en-US" sz="1200" dirty="0"/>
              <a:t>the revenue is collected, </a:t>
            </a:r>
            <a:r>
              <a:rPr lang="en-US" sz="1200" dirty="0" smtClean="0"/>
              <a:t>record </a:t>
            </a:r>
            <a:r>
              <a:rPr lang="en-US" sz="1200" dirty="0"/>
              <a:t>the cash revenue and liquidate the accounts receivable with a </a:t>
            </a:r>
            <a:r>
              <a:rPr lang="en-US" sz="1200" dirty="0" smtClean="0"/>
              <a:t>T-code </a:t>
            </a:r>
            <a:r>
              <a:rPr lang="en-US" sz="1200" dirty="0"/>
              <a:t>176 in </a:t>
            </a:r>
            <a:r>
              <a:rPr lang="en-US" sz="1200" dirty="0" smtClean="0"/>
              <a:t>month 2 (or whatever month the cash is received), </a:t>
            </a:r>
            <a:r>
              <a:rPr lang="en-US" sz="1200" dirty="0"/>
              <a:t>fiscal year </a:t>
            </a:r>
            <a:r>
              <a:rPr lang="en-US" sz="1200" dirty="0" smtClean="0"/>
              <a:t>20, </a:t>
            </a:r>
            <a:r>
              <a:rPr lang="en-US" sz="1200" dirty="0"/>
              <a:t>and </a:t>
            </a:r>
            <a:r>
              <a:rPr lang="en-US" sz="1200" dirty="0" smtClean="0"/>
              <a:t>appropriation year 21.</a:t>
            </a:r>
            <a:endParaRPr lang="en-US" sz="1200" dirty="0"/>
          </a:p>
          <a:p>
            <a:endParaRPr lang="en-US" sz="1200" dirty="0"/>
          </a:p>
        </p:txBody>
      </p:sp>
    </p:spTree>
    <p:extLst>
      <p:ext uri="{BB962C8B-B14F-4D97-AF65-F5344CB8AC3E}">
        <p14:creationId xmlns:p14="http://schemas.microsoft.com/office/powerpoint/2010/main" val="299870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9</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400" dirty="0"/>
              <a:t>Here is </a:t>
            </a:r>
            <a:r>
              <a:rPr lang="en-US" sz="1400" dirty="0" smtClean="0"/>
              <a:t>another repository report </a:t>
            </a:r>
            <a:r>
              <a:rPr lang="en-US" sz="1400" dirty="0"/>
              <a:t>example, this time with the </a:t>
            </a:r>
            <a:r>
              <a:rPr lang="en-US" sz="1400" dirty="0" smtClean="0"/>
              <a:t>balance sheet listed as DAFR </a:t>
            </a:r>
            <a:r>
              <a:rPr lang="en-US" sz="1400" dirty="0"/>
              <a:t>6620 YE </a:t>
            </a:r>
            <a:r>
              <a:rPr lang="en-US" sz="1400" dirty="0" smtClean="0"/>
              <a:t>Period 13. It </a:t>
            </a:r>
            <a:r>
              <a:rPr lang="en-US" sz="1400" dirty="0"/>
              <a:t>is similarly linked to the YE tables.  </a:t>
            </a:r>
          </a:p>
          <a:p>
            <a:endParaRPr lang="en-US" sz="1400" dirty="0" smtClean="0"/>
          </a:p>
          <a:p>
            <a:r>
              <a:rPr lang="en-US" sz="1400" dirty="0"/>
              <a:t>Please remember that these year end tables are updated for a limited time.  Their last update will occur on the evening of Thursday, August </a:t>
            </a:r>
            <a:r>
              <a:rPr lang="en-US" sz="1400" dirty="0" smtClean="0"/>
              <a:t>8th, </a:t>
            </a:r>
            <a:r>
              <a:rPr lang="en-US" sz="1400" dirty="0"/>
              <a:t>therefore viewable on Friday, August </a:t>
            </a:r>
            <a:r>
              <a:rPr lang="en-US" sz="1400" dirty="0" smtClean="0"/>
              <a:t>9</a:t>
            </a:r>
            <a:r>
              <a:rPr lang="en-US" sz="1400" baseline="30000" dirty="0" smtClean="0"/>
              <a:t>th</a:t>
            </a:r>
            <a:r>
              <a:rPr lang="en-US" sz="1400" dirty="0"/>
              <a:t>, which is the last day of Month 13.  On Monday, August </a:t>
            </a:r>
            <a:r>
              <a:rPr lang="en-US" sz="1400" dirty="0" smtClean="0"/>
              <a:t>12th, </a:t>
            </a:r>
            <a:r>
              <a:rPr lang="en-US" sz="1400" dirty="0"/>
              <a:t>be sure to revert to using the regular DAFR 6610 and 6620 reports.  </a:t>
            </a:r>
          </a:p>
        </p:txBody>
      </p:sp>
    </p:spTree>
    <p:extLst>
      <p:ext uri="{BB962C8B-B14F-4D97-AF65-F5344CB8AC3E}">
        <p14:creationId xmlns:p14="http://schemas.microsoft.com/office/powerpoint/2010/main" val="4200937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C23AA-6A5B-4BB2-B344-46DF90A82FE4}" type="slidenum">
              <a:rPr lang="en-US">
                <a:solidFill>
                  <a:srgbClr val="000000"/>
                </a:solidFill>
              </a:rPr>
              <a:pPr/>
              <a:t>63</a:t>
            </a:fld>
            <a:endParaRPr lang="en-US">
              <a:solidFill>
                <a:srgbClr val="000000"/>
              </a:solidFill>
            </a:endParaRPr>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pPr>
              <a:lnSpc>
                <a:spcPct val="90000"/>
              </a:lnSpc>
            </a:pPr>
            <a:r>
              <a:rPr lang="en-US" sz="1200" dirty="0"/>
              <a:t>So after all of these transactions are done you will have:</a:t>
            </a:r>
          </a:p>
          <a:p>
            <a:pPr>
              <a:lnSpc>
                <a:spcPct val="90000"/>
              </a:lnSpc>
            </a:pPr>
            <a:r>
              <a:rPr lang="en-US" sz="1200" dirty="0" smtClean="0"/>
              <a:t>Accrued </a:t>
            </a:r>
            <a:r>
              <a:rPr lang="en-US" sz="1200" dirty="0"/>
              <a:t>revenue reported in fiscal year </a:t>
            </a:r>
            <a:r>
              <a:rPr lang="en-US" sz="1200" dirty="0" smtClean="0"/>
              <a:t>19.</a:t>
            </a:r>
          </a:p>
          <a:p>
            <a:pPr>
              <a:lnSpc>
                <a:spcPct val="90000"/>
              </a:lnSpc>
            </a:pPr>
            <a:endParaRPr lang="en-US" sz="1200" dirty="0"/>
          </a:p>
          <a:p>
            <a:pPr>
              <a:lnSpc>
                <a:spcPct val="90000"/>
              </a:lnSpc>
            </a:pPr>
            <a:r>
              <a:rPr lang="en-US" sz="1200" dirty="0" smtClean="0"/>
              <a:t>The</a:t>
            </a:r>
            <a:r>
              <a:rPr lang="en-US" sz="1200" baseline="0" dirty="0" smtClean="0"/>
              <a:t> a</a:t>
            </a:r>
            <a:r>
              <a:rPr lang="en-US" sz="1200" dirty="0" smtClean="0"/>
              <a:t>uto reversal will result in a zero</a:t>
            </a:r>
            <a:r>
              <a:rPr lang="en-US" sz="1200" baseline="0" dirty="0" smtClean="0"/>
              <a:t> net effect to the revenue in appropriation year 19.</a:t>
            </a:r>
          </a:p>
          <a:p>
            <a:pPr>
              <a:lnSpc>
                <a:spcPct val="90000"/>
              </a:lnSpc>
            </a:pPr>
            <a:endParaRPr lang="en-US" sz="1200" dirty="0"/>
          </a:p>
          <a:p>
            <a:pPr>
              <a:lnSpc>
                <a:spcPct val="90000"/>
              </a:lnSpc>
            </a:pPr>
            <a:r>
              <a:rPr lang="en-US" sz="1200" dirty="0" smtClean="0"/>
              <a:t>A </a:t>
            </a:r>
            <a:r>
              <a:rPr lang="en-US" sz="1200" dirty="0"/>
              <a:t>document supported accounts receivable that is moved from </a:t>
            </a:r>
            <a:r>
              <a:rPr lang="en-US" sz="1200" dirty="0" smtClean="0"/>
              <a:t>appropriation year 19 </a:t>
            </a:r>
            <a:r>
              <a:rPr lang="en-US" sz="1200" dirty="0"/>
              <a:t>to </a:t>
            </a:r>
            <a:r>
              <a:rPr lang="en-US" sz="1200" dirty="0" smtClean="0"/>
              <a:t>appropriation year 21.</a:t>
            </a:r>
          </a:p>
          <a:p>
            <a:pPr>
              <a:lnSpc>
                <a:spcPct val="90000"/>
              </a:lnSpc>
            </a:pPr>
            <a:endParaRPr lang="en-US" sz="1200" dirty="0"/>
          </a:p>
          <a:p>
            <a:pPr>
              <a:lnSpc>
                <a:spcPct val="90000"/>
              </a:lnSpc>
            </a:pPr>
            <a:r>
              <a:rPr lang="en-US" sz="1200" dirty="0"/>
              <a:t>And finally, </a:t>
            </a:r>
            <a:r>
              <a:rPr lang="en-US" sz="1200" dirty="0" smtClean="0"/>
              <a:t>General Fund cash </a:t>
            </a:r>
            <a:r>
              <a:rPr lang="en-US" sz="1200" dirty="0"/>
              <a:t>revenue that will be reported in </a:t>
            </a:r>
            <a:r>
              <a:rPr lang="en-US" sz="1200" dirty="0" smtClean="0"/>
              <a:t>appropriation year 21.</a:t>
            </a:r>
          </a:p>
          <a:p>
            <a:pPr>
              <a:lnSpc>
                <a:spcPct val="90000"/>
              </a:lnSpc>
            </a:pPr>
            <a:endParaRPr lang="en-US" sz="1200" dirty="0"/>
          </a:p>
          <a:p>
            <a:pPr>
              <a:lnSpc>
                <a:spcPct val="90000"/>
              </a:lnSpc>
            </a:pPr>
            <a:endParaRPr lang="en-US" sz="1800" dirty="0"/>
          </a:p>
        </p:txBody>
      </p:sp>
    </p:spTree>
    <p:extLst>
      <p:ext uri="{BB962C8B-B14F-4D97-AF65-F5344CB8AC3E}">
        <p14:creationId xmlns:p14="http://schemas.microsoft.com/office/powerpoint/2010/main" val="1017869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231467" cy="4493260"/>
          </a:xfrm>
        </p:spPr>
        <p:txBody>
          <a:bodyPr>
            <a:normAutofit/>
          </a:bodyPr>
          <a:lstStyle/>
          <a:p>
            <a:r>
              <a:rPr lang="en-US" sz="1200" dirty="0" smtClean="0"/>
              <a:t>In the event that it is necessary to record</a:t>
            </a:r>
            <a:r>
              <a:rPr lang="en-US" sz="1200" baseline="0" dirty="0" smtClean="0"/>
              <a:t> a reduction of revenue, first determine if the biennium is open or closed.</a:t>
            </a:r>
          </a:p>
          <a:p>
            <a:endParaRPr lang="en-US" sz="1200" baseline="0" dirty="0" smtClean="0"/>
          </a:p>
          <a:p>
            <a:r>
              <a:rPr lang="en-US" sz="1200" baseline="0" dirty="0" smtClean="0"/>
              <a:t>If the biennium is still open, record  the reduction of revenue in the same appropriation year as the original revenue was posted.</a:t>
            </a:r>
          </a:p>
          <a:p>
            <a:endParaRPr lang="en-US" sz="1200" baseline="0" dirty="0" smtClean="0"/>
          </a:p>
          <a:p>
            <a:r>
              <a:rPr lang="en-US" sz="1200" baseline="0" dirty="0" smtClean="0"/>
              <a:t>If the biennium is closed, it will have to be recorded as an expenditure.</a:t>
            </a:r>
            <a:endParaRPr lang="en-US" sz="1200" dirty="0" smtClean="0"/>
          </a:p>
          <a:p>
            <a:endParaRPr lang="en-US" sz="1200" dirty="0" smtClean="0"/>
          </a:p>
          <a:p>
            <a:r>
              <a:rPr lang="en-US" sz="1200" baseline="0" dirty="0" smtClean="0"/>
              <a:t>And </a:t>
            </a:r>
            <a:r>
              <a:rPr lang="en-US" sz="1200" u="sng" baseline="0" dirty="0" smtClean="0"/>
              <a:t>please remember</a:t>
            </a:r>
            <a:r>
              <a:rPr lang="en-US" sz="1200" baseline="0" dirty="0" smtClean="0"/>
              <a:t>: this is true for all appropriated fund types, not just the general fund. </a:t>
            </a:r>
            <a:endParaRPr lang="en-US" sz="1200"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8094314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CEE6A-78A4-4F7C-8B17-3EDC0A92A830}" type="slidenum">
              <a:rPr lang="en-US">
                <a:solidFill>
                  <a:srgbClr val="000000"/>
                </a:solidFill>
              </a:rPr>
              <a:pPr/>
              <a:t>65</a:t>
            </a:fld>
            <a:endParaRPr lang="en-US">
              <a:solidFill>
                <a:srgbClr val="000000"/>
              </a:solidFill>
            </a:endParaRPr>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pPr>
              <a:lnSpc>
                <a:spcPct val="90000"/>
              </a:lnSpc>
            </a:pPr>
            <a:r>
              <a:rPr lang="en-US" sz="1200" dirty="0" smtClean="0"/>
              <a:t>And,</a:t>
            </a:r>
            <a:r>
              <a:rPr lang="en-US" sz="1200" baseline="0" dirty="0" smtClean="0"/>
              <a:t> of course, t</a:t>
            </a:r>
            <a:r>
              <a:rPr lang="en-US" sz="1200" dirty="0" smtClean="0"/>
              <a:t>here </a:t>
            </a:r>
            <a:r>
              <a:rPr lang="en-US" sz="1200" dirty="0"/>
              <a:t>are differences between GAAP and </a:t>
            </a:r>
            <a:r>
              <a:rPr lang="en-US" sz="1200" dirty="0" smtClean="0"/>
              <a:t>budget regarding transfers as well:</a:t>
            </a:r>
          </a:p>
          <a:p>
            <a:pPr>
              <a:lnSpc>
                <a:spcPct val="90000"/>
              </a:lnSpc>
            </a:pPr>
            <a:endParaRPr lang="en-US" sz="1200" dirty="0"/>
          </a:p>
          <a:p>
            <a:pPr>
              <a:lnSpc>
                <a:spcPct val="90000"/>
              </a:lnSpc>
            </a:pPr>
            <a:r>
              <a:rPr lang="en-US" sz="1200" dirty="0"/>
              <a:t>If you have an </a:t>
            </a:r>
            <a:r>
              <a:rPr lang="en-US" sz="1200" dirty="0" err="1"/>
              <a:t>interfund</a:t>
            </a:r>
            <a:r>
              <a:rPr lang="en-US" sz="1200" dirty="0"/>
              <a:t> transfer that involves a transfer </a:t>
            </a:r>
            <a:r>
              <a:rPr lang="en-US" sz="1200" dirty="0" smtClean="0"/>
              <a:t>to, </a:t>
            </a:r>
            <a:r>
              <a:rPr lang="en-US" sz="1200" dirty="0"/>
              <a:t>or </a:t>
            </a:r>
            <a:r>
              <a:rPr lang="en-US" sz="1200" dirty="0" smtClean="0"/>
              <a:t>from, </a:t>
            </a:r>
            <a:r>
              <a:rPr lang="en-US" sz="1200" dirty="0"/>
              <a:t>the general </a:t>
            </a:r>
            <a:r>
              <a:rPr lang="en-US" sz="1200" dirty="0" smtClean="0"/>
              <a:t>fund it </a:t>
            </a:r>
            <a:r>
              <a:rPr lang="en-US" sz="1200" dirty="0"/>
              <a:t>must be recognized in the appropriation year when the </a:t>
            </a:r>
            <a:r>
              <a:rPr lang="en-US" sz="1200" u="sng" dirty="0"/>
              <a:t>cash is </a:t>
            </a:r>
            <a:r>
              <a:rPr lang="en-US" sz="1200" u="sng" dirty="0" smtClean="0"/>
              <a:t>moved.</a:t>
            </a:r>
          </a:p>
          <a:p>
            <a:pPr>
              <a:lnSpc>
                <a:spcPct val="90000"/>
              </a:lnSpc>
            </a:pPr>
            <a:endParaRPr lang="en-US" sz="1200" u="sng" dirty="0"/>
          </a:p>
          <a:p>
            <a:pPr>
              <a:lnSpc>
                <a:spcPct val="90000"/>
              </a:lnSpc>
            </a:pPr>
            <a:r>
              <a:rPr lang="en-US" sz="1200" dirty="0" smtClean="0"/>
              <a:t>If cash </a:t>
            </a:r>
            <a:r>
              <a:rPr lang="en-US" sz="1200" dirty="0"/>
              <a:t>is moved </a:t>
            </a:r>
            <a:r>
              <a:rPr lang="en-US" sz="1200" dirty="0" smtClean="0"/>
              <a:t>July 1 or later, </a:t>
            </a:r>
            <a:r>
              <a:rPr lang="en-US" sz="1200" dirty="0"/>
              <a:t>it must be recorded in the </a:t>
            </a:r>
            <a:r>
              <a:rPr lang="en-US" sz="1200" dirty="0" smtClean="0"/>
              <a:t>new biennium (AY21).</a:t>
            </a:r>
          </a:p>
          <a:p>
            <a:pPr>
              <a:lnSpc>
                <a:spcPct val="90000"/>
              </a:lnSpc>
            </a:pPr>
            <a:endParaRPr lang="en-US" sz="1200" dirty="0" smtClean="0"/>
          </a:p>
          <a:p>
            <a:pPr>
              <a:lnSpc>
                <a:spcPct val="90000"/>
              </a:lnSpc>
            </a:pPr>
            <a:r>
              <a:rPr lang="en-US" sz="1200" dirty="0" smtClean="0"/>
              <a:t>Both </a:t>
            </a:r>
            <a:r>
              <a:rPr lang="en-US" sz="1200" dirty="0"/>
              <a:t>sides of the </a:t>
            </a:r>
            <a:r>
              <a:rPr lang="en-US" sz="1200" dirty="0" smtClean="0"/>
              <a:t>transaction, both the to and the from, must </a:t>
            </a:r>
            <a:r>
              <a:rPr lang="en-US" sz="1200" dirty="0"/>
              <a:t>be recorded in the same </a:t>
            </a:r>
            <a:r>
              <a:rPr lang="en-US" sz="1200" dirty="0" smtClean="0"/>
              <a:t>biennium</a:t>
            </a:r>
            <a:r>
              <a:rPr lang="en-US" sz="1200" baseline="0" dirty="0" smtClean="0"/>
              <a:t> by both agencies or both funds.</a:t>
            </a:r>
          </a:p>
          <a:p>
            <a:pPr>
              <a:lnSpc>
                <a:spcPct val="90000"/>
              </a:lnSpc>
            </a:pPr>
            <a:endParaRPr lang="en-US" sz="1200" dirty="0"/>
          </a:p>
          <a:p>
            <a:pPr>
              <a:lnSpc>
                <a:spcPct val="90000"/>
              </a:lnSpc>
            </a:pPr>
            <a:r>
              <a:rPr lang="en-US" sz="1200" dirty="0" smtClean="0"/>
              <a:t>So, as with any transfer, you </a:t>
            </a:r>
            <a:r>
              <a:rPr lang="en-US" sz="1200" dirty="0"/>
              <a:t>need to communicate with the other agency. </a:t>
            </a:r>
          </a:p>
          <a:p>
            <a:pPr>
              <a:lnSpc>
                <a:spcPct val="90000"/>
              </a:lnSpc>
            </a:pPr>
            <a:endParaRPr lang="en-US" sz="1200" dirty="0"/>
          </a:p>
        </p:txBody>
      </p:sp>
    </p:spTree>
    <p:extLst>
      <p:ext uri="{BB962C8B-B14F-4D97-AF65-F5344CB8AC3E}">
        <p14:creationId xmlns:p14="http://schemas.microsoft.com/office/powerpoint/2010/main" val="594354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F5F6C-053D-4B72-BCBD-6055455AC82E}" type="slidenum">
              <a:rPr lang="en-US">
                <a:solidFill>
                  <a:srgbClr val="000000"/>
                </a:solidFill>
              </a:rPr>
              <a:pPr/>
              <a:t>66</a:t>
            </a:fld>
            <a:endParaRPr lang="en-US">
              <a:solidFill>
                <a:srgbClr val="000000"/>
              </a:solidFill>
            </a:endParaRPr>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sz="1200" dirty="0"/>
              <a:t>Let’s look at an example:</a:t>
            </a:r>
          </a:p>
          <a:p>
            <a:r>
              <a:rPr lang="en-US" sz="1200" dirty="0"/>
              <a:t>Agency A collects general fund revenue on June 29</a:t>
            </a:r>
            <a:r>
              <a:rPr lang="en-US" sz="1200" baseline="30000" dirty="0"/>
              <a:t>th</a:t>
            </a:r>
            <a:r>
              <a:rPr lang="en-US" sz="1200" dirty="0"/>
              <a:t> but does not </a:t>
            </a:r>
            <a:r>
              <a:rPr lang="en-US" sz="1200" dirty="0" smtClean="0"/>
              <a:t>transfer </a:t>
            </a:r>
            <a:r>
              <a:rPr lang="en-US" sz="1200" dirty="0"/>
              <a:t>the money to agency B until July 6</a:t>
            </a:r>
            <a:r>
              <a:rPr lang="en-US" sz="1200" baseline="30000" dirty="0"/>
              <a:t>th</a:t>
            </a:r>
          </a:p>
          <a:p>
            <a:endParaRPr lang="en-US" sz="1200" dirty="0" smtClean="0"/>
          </a:p>
          <a:p>
            <a:r>
              <a:rPr lang="en-US" sz="1200" dirty="0" smtClean="0"/>
              <a:t>Agency </a:t>
            </a:r>
            <a:r>
              <a:rPr lang="en-US" sz="1200" dirty="0"/>
              <a:t>A would record General Fund revenue in month 12, fiscal year </a:t>
            </a:r>
            <a:r>
              <a:rPr lang="en-US" sz="1200" dirty="0" smtClean="0"/>
              <a:t>19, </a:t>
            </a:r>
            <a:r>
              <a:rPr lang="en-US" sz="1200" dirty="0"/>
              <a:t>and </a:t>
            </a:r>
            <a:r>
              <a:rPr lang="en-US" sz="1200" dirty="0" smtClean="0"/>
              <a:t>appropriation year 19</a:t>
            </a:r>
            <a:endParaRPr lang="en-US" sz="1200" dirty="0"/>
          </a:p>
          <a:p>
            <a:endParaRPr lang="en-US" sz="1200" dirty="0"/>
          </a:p>
        </p:txBody>
      </p:sp>
    </p:spTree>
    <p:extLst>
      <p:ext uri="{BB962C8B-B14F-4D97-AF65-F5344CB8AC3E}">
        <p14:creationId xmlns:p14="http://schemas.microsoft.com/office/powerpoint/2010/main" val="750959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2D734-4A2F-4691-9BE2-16D902554A19}" type="slidenum">
              <a:rPr lang="en-US">
                <a:solidFill>
                  <a:srgbClr val="000000"/>
                </a:solidFill>
              </a:rPr>
              <a:pPr/>
              <a:t>67</a:t>
            </a:fld>
            <a:endParaRPr lang="en-US">
              <a:solidFill>
                <a:srgbClr val="000000"/>
              </a:solidFill>
            </a:endParaRPr>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sz="1200" dirty="0" smtClean="0"/>
              <a:t>Because the transfer did</a:t>
            </a:r>
            <a:r>
              <a:rPr lang="en-US" sz="1200" baseline="0" dirty="0" smtClean="0"/>
              <a:t> not occur until July 6, </a:t>
            </a:r>
            <a:r>
              <a:rPr lang="en-US" sz="1200" dirty="0" smtClean="0"/>
              <a:t>Agency </a:t>
            </a:r>
            <a:r>
              <a:rPr lang="en-US" sz="1200" dirty="0"/>
              <a:t>A will also record a General fund transfer </a:t>
            </a:r>
            <a:r>
              <a:rPr lang="en-US" sz="1200" dirty="0" smtClean="0"/>
              <a:t>out to </a:t>
            </a:r>
            <a:r>
              <a:rPr lang="en-US" sz="1200" dirty="0"/>
              <a:t>Agency B with </a:t>
            </a:r>
            <a:r>
              <a:rPr lang="en-US" sz="1200" dirty="0" smtClean="0"/>
              <a:t>T-code 720 </a:t>
            </a:r>
            <a:r>
              <a:rPr lang="en-US" sz="1200" dirty="0"/>
              <a:t>in month 1, fiscal year </a:t>
            </a:r>
            <a:r>
              <a:rPr lang="en-US" sz="1200" dirty="0" smtClean="0"/>
              <a:t>20, </a:t>
            </a:r>
            <a:r>
              <a:rPr lang="en-US" sz="1200" dirty="0"/>
              <a:t>and </a:t>
            </a:r>
            <a:r>
              <a:rPr lang="en-US" sz="1200" dirty="0" smtClean="0"/>
              <a:t>appropriation year 21.</a:t>
            </a:r>
          </a:p>
          <a:p>
            <a:endParaRPr lang="en-US" sz="1200" dirty="0" smtClean="0"/>
          </a:p>
          <a:p>
            <a:r>
              <a:rPr lang="en-US" sz="1200" dirty="0" smtClean="0"/>
              <a:t>Agency B will record a General</a:t>
            </a:r>
            <a:r>
              <a:rPr lang="en-US" sz="1200" baseline="0" dirty="0" smtClean="0"/>
              <a:t> Fund transfer in from Agency A with T-code 721, also in month 1, fiscal year 20 and appropriation year 21.</a:t>
            </a:r>
            <a:endParaRPr lang="en-US" sz="1200" dirty="0"/>
          </a:p>
          <a:p>
            <a:endParaRPr lang="en-US" sz="2000" dirty="0"/>
          </a:p>
        </p:txBody>
      </p:sp>
    </p:spTree>
    <p:extLst>
      <p:ext uri="{BB962C8B-B14F-4D97-AF65-F5344CB8AC3E}">
        <p14:creationId xmlns:p14="http://schemas.microsoft.com/office/powerpoint/2010/main" val="2924357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FC294-114B-45D4-9818-17E0258EBE25}" type="slidenum">
              <a:rPr lang="en-US">
                <a:solidFill>
                  <a:srgbClr val="000000"/>
                </a:solidFill>
              </a:rPr>
              <a:pPr/>
              <a:t>68</a:t>
            </a:fld>
            <a:endParaRPr lang="en-US">
              <a:solidFill>
                <a:srgbClr val="000000"/>
              </a:solidFill>
            </a:endParaRP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sz="1200" dirty="0" smtClean="0"/>
              <a:t>For </a:t>
            </a:r>
            <a:r>
              <a:rPr lang="en-US" sz="1200" b="1" dirty="0" smtClean="0"/>
              <a:t>financial</a:t>
            </a:r>
            <a:r>
              <a:rPr lang="en-US" sz="1200" dirty="0" smtClean="0"/>
              <a:t> reporting purposes, an entry by each agency is also needed to accrue the General Fund transfer in</a:t>
            </a:r>
            <a:r>
              <a:rPr lang="en-US" sz="1200" baseline="0" dirty="0" smtClean="0"/>
              <a:t> Month 13 of fiscal year 19 and AY19.</a:t>
            </a:r>
            <a:endParaRPr lang="en-US" sz="1200" dirty="0" smtClean="0"/>
          </a:p>
          <a:p>
            <a:endParaRPr lang="en-US" sz="1200" dirty="0" smtClean="0"/>
          </a:p>
          <a:p>
            <a:r>
              <a:rPr lang="en-US" sz="1200" dirty="0" smtClean="0"/>
              <a:t>This </a:t>
            </a:r>
            <a:r>
              <a:rPr lang="en-US" sz="1200" baseline="0" dirty="0" smtClean="0"/>
              <a:t>accrual will be offset by an auto-reversal, which will also post to appropriation year 19 resulting in a net zero effect to </a:t>
            </a:r>
            <a:r>
              <a:rPr lang="en-US" sz="1200" baseline="0" dirty="0" err="1" smtClean="0"/>
              <a:t>interfund</a:t>
            </a:r>
            <a:r>
              <a:rPr lang="en-US" sz="1200" baseline="0" dirty="0" smtClean="0"/>
              <a:t> transfers for appropriation year 19.</a:t>
            </a:r>
            <a:endParaRPr lang="en-US" sz="1200" dirty="0" smtClean="0"/>
          </a:p>
          <a:p>
            <a:endParaRPr lang="en-US" sz="1200" dirty="0"/>
          </a:p>
          <a:p>
            <a:endParaRPr lang="en-US" sz="1200" dirty="0"/>
          </a:p>
        </p:txBody>
      </p:sp>
    </p:spTree>
    <p:extLst>
      <p:ext uri="{BB962C8B-B14F-4D97-AF65-F5344CB8AC3E}">
        <p14:creationId xmlns:p14="http://schemas.microsoft.com/office/powerpoint/2010/main" val="2947705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B4A0C-D189-4730-B9CA-EAE41B8D9E1A}" type="slidenum">
              <a:rPr lang="en-US">
                <a:solidFill>
                  <a:srgbClr val="000000"/>
                </a:solidFill>
              </a:rPr>
              <a:pPr/>
              <a:t>69</a:t>
            </a:fld>
            <a:endParaRPr lang="en-US">
              <a:solidFill>
                <a:srgbClr val="000000"/>
              </a:solidFill>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Now, let’s take a look at the entries:</a:t>
            </a:r>
          </a:p>
          <a:p>
            <a:endParaRPr lang="en-US" sz="1200" dirty="0" smtClean="0"/>
          </a:p>
          <a:p>
            <a:r>
              <a:rPr lang="en-US" sz="1200" dirty="0" smtClean="0"/>
              <a:t>Agency </a:t>
            </a:r>
            <a:r>
              <a:rPr lang="en-US" sz="1200" dirty="0"/>
              <a:t>A accrues the transfer </a:t>
            </a:r>
            <a:r>
              <a:rPr lang="en-US" sz="1200" dirty="0" smtClean="0"/>
              <a:t>out to Agency B with T-code </a:t>
            </a:r>
            <a:r>
              <a:rPr lang="en-US" sz="1200" dirty="0"/>
              <a:t>919 in month 13, fiscal year </a:t>
            </a:r>
            <a:r>
              <a:rPr lang="en-US" sz="1200" dirty="0" smtClean="0"/>
              <a:t>19, appropriation year 19, and</a:t>
            </a:r>
          </a:p>
          <a:p>
            <a:endParaRPr lang="en-US" sz="1200" dirty="0"/>
          </a:p>
          <a:p>
            <a:r>
              <a:rPr lang="en-US" sz="1200" dirty="0"/>
              <a:t>Agency B accrues the transfer </a:t>
            </a:r>
            <a:r>
              <a:rPr lang="en-US" sz="1200" dirty="0" smtClean="0"/>
              <a:t>in with T-code 920, with the same date parameters</a:t>
            </a:r>
            <a:endParaRPr lang="en-US" sz="1200" dirty="0"/>
          </a:p>
          <a:p>
            <a:endParaRPr lang="en-US" sz="1200" dirty="0"/>
          </a:p>
        </p:txBody>
      </p:sp>
    </p:spTree>
    <p:extLst>
      <p:ext uri="{BB962C8B-B14F-4D97-AF65-F5344CB8AC3E}">
        <p14:creationId xmlns:p14="http://schemas.microsoft.com/office/powerpoint/2010/main" val="3446468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6B748-09AA-48BB-8795-61A5B9C9679A}" type="slidenum">
              <a:rPr lang="en-US">
                <a:solidFill>
                  <a:srgbClr val="000000"/>
                </a:solidFill>
              </a:rPr>
              <a:pPr/>
              <a:t>70</a:t>
            </a:fld>
            <a:endParaRPr lang="en-US">
              <a:solidFill>
                <a:srgbClr val="000000"/>
              </a:solidFill>
            </a:endParaRPr>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sz="1200" dirty="0" smtClean="0"/>
              <a:t>Remember, a</a:t>
            </a:r>
            <a:r>
              <a:rPr lang="en-US" sz="1200" baseline="0" dirty="0" smtClean="0"/>
              <a:t> </a:t>
            </a:r>
            <a:r>
              <a:rPr lang="en-US" sz="1200" dirty="0" smtClean="0"/>
              <a:t>transfer of</a:t>
            </a:r>
            <a:r>
              <a:rPr lang="en-US" sz="1200" baseline="0" dirty="0" smtClean="0"/>
              <a:t> expenditures using T-codes 415 and 416 is not an </a:t>
            </a:r>
            <a:r>
              <a:rPr lang="en-US" sz="1200" baseline="0" dirty="0" err="1" smtClean="0"/>
              <a:t>interfund</a:t>
            </a:r>
            <a:r>
              <a:rPr lang="en-US" sz="1200" baseline="0" dirty="0" smtClean="0"/>
              <a:t> transfer, rather it is a movement of expenditures and cash from the fund where the original expenditure was paid, to a more appropriate fund within the agency.</a:t>
            </a:r>
          </a:p>
          <a:p>
            <a:endParaRPr lang="en-US" sz="1200" baseline="0" dirty="0" smtClean="0"/>
          </a:p>
          <a:p>
            <a:r>
              <a:rPr lang="en-US" sz="1200" baseline="0" dirty="0" smtClean="0"/>
              <a:t>The movement of expenditures must be recorded in the same appropriation year and the same fiscal year as the original expenditures.</a:t>
            </a:r>
            <a:endParaRPr lang="en-US" sz="1200" dirty="0" smtClean="0"/>
          </a:p>
          <a:p>
            <a:endParaRPr lang="en-US" sz="1200" dirty="0" smtClean="0"/>
          </a:p>
          <a:p>
            <a:endParaRPr lang="en-US" sz="1200" dirty="0"/>
          </a:p>
          <a:p>
            <a:endParaRPr lang="en-US" sz="1200" dirty="0"/>
          </a:p>
        </p:txBody>
      </p:sp>
    </p:spTree>
    <p:extLst>
      <p:ext uri="{BB962C8B-B14F-4D97-AF65-F5344CB8AC3E}">
        <p14:creationId xmlns:p14="http://schemas.microsoft.com/office/powerpoint/2010/main" val="8564863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95CB0-015A-47BC-8445-5045C912CEC1}" type="slidenum">
              <a:rPr lang="en-US">
                <a:solidFill>
                  <a:srgbClr val="000000"/>
                </a:solidFill>
              </a:rPr>
              <a:pPr/>
              <a:t>71</a:t>
            </a:fld>
            <a:endParaRPr lang="en-US">
              <a:solidFill>
                <a:srgbClr val="000000"/>
              </a:solidFill>
            </a:endParaRPr>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r>
              <a:rPr lang="en-US" sz="1200" dirty="0"/>
              <a:t>For example:</a:t>
            </a:r>
          </a:p>
          <a:p>
            <a:r>
              <a:rPr lang="en-US" sz="1200" dirty="0"/>
              <a:t>On June </a:t>
            </a:r>
            <a:r>
              <a:rPr lang="en-US" sz="1200" dirty="0" smtClean="0"/>
              <a:t>28 </a:t>
            </a:r>
            <a:r>
              <a:rPr lang="en-US" sz="1200" dirty="0"/>
              <a:t>the General </a:t>
            </a:r>
            <a:r>
              <a:rPr lang="en-US" sz="1200" dirty="0" smtClean="0"/>
              <a:t>Fund </a:t>
            </a:r>
            <a:r>
              <a:rPr lang="en-US" sz="1200" dirty="0"/>
              <a:t>at your agency paid for expenditures that are actually an </a:t>
            </a:r>
            <a:r>
              <a:rPr lang="en-US" sz="1200" dirty="0" smtClean="0"/>
              <a:t>other funds </a:t>
            </a:r>
            <a:r>
              <a:rPr lang="en-US" sz="1200" dirty="0"/>
              <a:t>budget </a:t>
            </a:r>
            <a:r>
              <a:rPr lang="en-US" sz="1200" dirty="0" smtClean="0"/>
              <a:t>item.</a:t>
            </a:r>
          </a:p>
          <a:p>
            <a:endParaRPr lang="en-US" sz="1200" dirty="0"/>
          </a:p>
          <a:p>
            <a:r>
              <a:rPr lang="en-US" sz="1200" dirty="0"/>
              <a:t>On July </a:t>
            </a:r>
            <a:r>
              <a:rPr lang="en-US" sz="1200" dirty="0" smtClean="0"/>
              <a:t>22, which is after the close of June in SFMA, </a:t>
            </a:r>
            <a:r>
              <a:rPr lang="en-US" sz="1200" dirty="0"/>
              <a:t>the expenditure is moved from the General fund to </a:t>
            </a:r>
            <a:r>
              <a:rPr lang="en-US" sz="1200" dirty="0" smtClean="0"/>
              <a:t>the other fund budget.  Notice that calendar-wise,</a:t>
            </a:r>
            <a:r>
              <a:rPr lang="en-US" sz="1200" baseline="0" dirty="0" smtClean="0"/>
              <a:t> we are now in fiscal year 20.</a:t>
            </a:r>
            <a:endParaRPr lang="en-US" sz="1200" dirty="0"/>
          </a:p>
          <a:p>
            <a:endParaRPr lang="en-US" sz="2000" dirty="0"/>
          </a:p>
        </p:txBody>
      </p:sp>
    </p:spTree>
    <p:extLst>
      <p:ext uri="{BB962C8B-B14F-4D97-AF65-F5344CB8AC3E}">
        <p14:creationId xmlns:p14="http://schemas.microsoft.com/office/powerpoint/2010/main" val="2825576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1E18C-DEBB-48BA-AADC-71839AE42F3B}" type="slidenum">
              <a:rPr lang="en-US">
                <a:solidFill>
                  <a:srgbClr val="000000"/>
                </a:solidFill>
              </a:rPr>
              <a:pPr/>
              <a:t>72</a:t>
            </a:fld>
            <a:endParaRPr lang="en-US">
              <a:solidFill>
                <a:srgbClr val="000000"/>
              </a:solidFill>
            </a:endParaRPr>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r>
              <a:rPr lang="en-US" sz="1200" dirty="0"/>
              <a:t>For budgetary purposes the expenditures are reported in the </a:t>
            </a:r>
            <a:r>
              <a:rPr lang="en-US" sz="1200" dirty="0" smtClean="0"/>
              <a:t>old biennium (AY19) </a:t>
            </a:r>
            <a:r>
              <a:rPr lang="en-US" sz="1200" dirty="0"/>
              <a:t>but </a:t>
            </a:r>
            <a:r>
              <a:rPr lang="en-US" sz="1200" dirty="0" smtClean="0"/>
              <a:t>an</a:t>
            </a:r>
            <a:r>
              <a:rPr lang="en-US" sz="1200" baseline="0" dirty="0" smtClean="0"/>
              <a:t> entry is still needed for financial reporting purposes.</a:t>
            </a:r>
          </a:p>
          <a:p>
            <a:endParaRPr lang="en-US" sz="1200" baseline="0" dirty="0" smtClean="0"/>
          </a:p>
          <a:p>
            <a:r>
              <a:rPr lang="en-US" sz="1200" baseline="0" dirty="0" smtClean="0"/>
              <a:t>Since the GAAP fund for the two D23 funds is not the same, the agency must record entries in Month 1 of fiscal year 20 and record an additional entry to accrue the movement of expenditures in Month 13 of fiscal year 19 for financial reporting purposes.  </a:t>
            </a:r>
          </a:p>
          <a:p>
            <a:endParaRPr lang="en-US" sz="1200" baseline="0" dirty="0" smtClean="0"/>
          </a:p>
          <a:p>
            <a:endParaRPr lang="en-US" sz="1200" dirty="0"/>
          </a:p>
        </p:txBody>
      </p:sp>
    </p:spTree>
    <p:extLst>
      <p:ext uri="{BB962C8B-B14F-4D97-AF65-F5344CB8AC3E}">
        <p14:creationId xmlns:p14="http://schemas.microsoft.com/office/powerpoint/2010/main" val="238322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1188" y="1066800"/>
            <a:ext cx="5575300" cy="3136900"/>
          </a:xfrm>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10</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400" dirty="0" smtClean="0"/>
              <a:t>Next up is the Statewide Balance Reports</a:t>
            </a:r>
          </a:p>
          <a:p>
            <a:endParaRPr lang="en-US" sz="1400" dirty="0" smtClean="0"/>
          </a:p>
          <a:p>
            <a:r>
              <a:rPr lang="en-US" sz="1400" dirty="0" smtClean="0"/>
              <a:t>As stated earlier these reports update on the </a:t>
            </a:r>
            <a:r>
              <a:rPr lang="en-US" sz="1400" dirty="0"/>
              <a:t>same Tuesday/Thursday/Saturday </a:t>
            </a:r>
            <a:r>
              <a:rPr lang="en-US" sz="1400" dirty="0" smtClean="0"/>
              <a:t>schedule as the YE repository reports.</a:t>
            </a:r>
          </a:p>
          <a:p>
            <a:endParaRPr lang="en-US" sz="1400" dirty="0"/>
          </a:p>
          <a:p>
            <a:r>
              <a:rPr lang="en-US" sz="1400" dirty="0" smtClean="0"/>
              <a:t>This slide lists the link for the </a:t>
            </a:r>
            <a:r>
              <a:rPr lang="en-US" sz="1400" dirty="0"/>
              <a:t>Statewide Balance </a:t>
            </a:r>
            <a:r>
              <a:rPr lang="en-US" sz="1400" dirty="0" smtClean="0"/>
              <a:t>Reports as well as the processing dates.</a:t>
            </a:r>
          </a:p>
          <a:p>
            <a:endParaRPr lang="en-US" sz="1400" dirty="0"/>
          </a:p>
          <a:p>
            <a:r>
              <a:rPr lang="en-US" sz="1400" dirty="0" smtClean="0"/>
              <a:t>Because of the increased frequency in the Statewide </a:t>
            </a:r>
            <a:r>
              <a:rPr lang="en-US" sz="1400" dirty="0"/>
              <a:t>Balance </a:t>
            </a:r>
            <a:r>
              <a:rPr lang="en-US" sz="1400" dirty="0" smtClean="0"/>
              <a:t>Report </a:t>
            </a:r>
            <a:r>
              <a:rPr lang="en-US" sz="1400" dirty="0"/>
              <a:t>updates </a:t>
            </a:r>
            <a:r>
              <a:rPr lang="en-US" sz="1400" dirty="0" smtClean="0"/>
              <a:t>during month 13, we will not be sending out a notice every time these reports are updated. But you can always reference the website which displays the latest  date as shown on the </a:t>
            </a:r>
            <a:r>
              <a:rPr lang="en-US" sz="1400" b="1" u="sng" dirty="0" smtClean="0"/>
              <a:t>next</a:t>
            </a:r>
            <a:r>
              <a:rPr lang="en-US" sz="1400" u="sng" dirty="0" smtClean="0"/>
              <a:t> </a:t>
            </a:r>
            <a:r>
              <a:rPr lang="en-US" sz="1400" dirty="0" smtClean="0"/>
              <a:t>slide.</a:t>
            </a:r>
            <a:endParaRPr lang="en-US" sz="1400" dirty="0"/>
          </a:p>
        </p:txBody>
      </p:sp>
    </p:spTree>
    <p:extLst>
      <p:ext uri="{BB962C8B-B14F-4D97-AF65-F5344CB8AC3E}">
        <p14:creationId xmlns:p14="http://schemas.microsoft.com/office/powerpoint/2010/main" val="3232266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6E617-724B-4617-AC59-F2E15DD50858}" type="slidenum">
              <a:rPr lang="en-US">
                <a:solidFill>
                  <a:srgbClr val="000000"/>
                </a:solidFill>
              </a:rPr>
              <a:pPr/>
              <a:t>73</a:t>
            </a:fld>
            <a:endParaRPr lang="en-US">
              <a:solidFill>
                <a:srgbClr val="000000"/>
              </a:solidFill>
            </a:endParaRPr>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sz="1200" dirty="0" smtClean="0"/>
              <a:t>To record this movement of expenditures, use</a:t>
            </a:r>
            <a:r>
              <a:rPr lang="en-US" sz="1200" baseline="0" dirty="0" smtClean="0"/>
              <a:t> T-code 415 in the Other Fund in appropriation year 19 and T-code 416 in the General Fund, also in appropriation year 19 (because the biennium is still open).</a:t>
            </a:r>
          </a:p>
          <a:p>
            <a:endParaRPr lang="en-US" sz="1200" baseline="0" dirty="0" smtClean="0"/>
          </a:p>
          <a:p>
            <a:r>
              <a:rPr lang="en-US" sz="1200" baseline="0" dirty="0" smtClean="0"/>
              <a:t>The debits and credits cancel each other out, but the expenditure is now appropriately reported in Other Funds in the appropriation year 19—the year of the budgeted expenditure—and just as important—the appropriation year of the original expenditure.</a:t>
            </a:r>
          </a:p>
          <a:p>
            <a:endParaRPr lang="en-US" sz="1200" baseline="0" dirty="0" smtClean="0"/>
          </a:p>
          <a:p>
            <a:endParaRPr lang="en-US" sz="2000" dirty="0" smtClean="0"/>
          </a:p>
          <a:p>
            <a:endParaRPr lang="en-US" sz="2000" dirty="0"/>
          </a:p>
          <a:p>
            <a:endParaRPr lang="en-US" dirty="0"/>
          </a:p>
        </p:txBody>
      </p:sp>
    </p:spTree>
    <p:extLst>
      <p:ext uri="{BB962C8B-B14F-4D97-AF65-F5344CB8AC3E}">
        <p14:creationId xmlns:p14="http://schemas.microsoft.com/office/powerpoint/2010/main" val="7927010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93635-368A-454C-A779-83CD16B0DAE8}" type="slidenum">
              <a:rPr lang="en-US">
                <a:solidFill>
                  <a:srgbClr val="000000"/>
                </a:solidFill>
              </a:rPr>
              <a:pPr/>
              <a:t>74</a:t>
            </a:fld>
            <a:endParaRPr lang="en-US">
              <a:solidFill>
                <a:srgbClr val="000000"/>
              </a:solidFill>
            </a:endParaRPr>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en-US" sz="1200" dirty="0"/>
              <a:t>In month 13, fiscal year </a:t>
            </a:r>
            <a:r>
              <a:rPr lang="en-US" sz="1200" dirty="0" smtClean="0"/>
              <a:t>19, </a:t>
            </a:r>
            <a:r>
              <a:rPr lang="en-US" sz="1200" dirty="0"/>
              <a:t>and </a:t>
            </a:r>
            <a:r>
              <a:rPr lang="en-US" sz="1200" dirty="0" smtClean="0"/>
              <a:t>appropriation year 19,</a:t>
            </a:r>
            <a:r>
              <a:rPr lang="en-US" sz="1200" baseline="0" dirty="0" smtClean="0"/>
              <a:t> </a:t>
            </a:r>
            <a:r>
              <a:rPr lang="en-US" sz="1200" dirty="0" smtClean="0"/>
              <a:t>record an entry using T-code </a:t>
            </a:r>
            <a:r>
              <a:rPr lang="en-US" sz="1200" dirty="0"/>
              <a:t>925 in </a:t>
            </a:r>
            <a:r>
              <a:rPr lang="en-US" sz="1200" dirty="0" smtClean="0"/>
              <a:t>Other Funds </a:t>
            </a:r>
            <a:r>
              <a:rPr lang="en-US" sz="1200" dirty="0"/>
              <a:t>and </a:t>
            </a:r>
            <a:r>
              <a:rPr lang="en-US" sz="1200" dirty="0" smtClean="0"/>
              <a:t>T-code </a:t>
            </a:r>
            <a:r>
              <a:rPr lang="en-US" sz="1200" dirty="0"/>
              <a:t>926 in the </a:t>
            </a:r>
            <a:r>
              <a:rPr lang="en-US" sz="1200" dirty="0" smtClean="0"/>
              <a:t>General Fund to move the expenditure and recognize a due to, due from between the funds.</a:t>
            </a:r>
          </a:p>
          <a:p>
            <a:endParaRPr lang="en-US" sz="1200" dirty="0"/>
          </a:p>
        </p:txBody>
      </p:sp>
    </p:spTree>
    <p:extLst>
      <p:ext uri="{BB962C8B-B14F-4D97-AF65-F5344CB8AC3E}">
        <p14:creationId xmlns:p14="http://schemas.microsoft.com/office/powerpoint/2010/main" val="18386126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CE3A4-3A9F-4F36-95C2-7DF9F402B2C2}" type="slidenum">
              <a:rPr lang="en-US">
                <a:solidFill>
                  <a:srgbClr val="000000"/>
                </a:solidFill>
              </a:rPr>
              <a:pPr/>
              <a:t>75</a:t>
            </a:fld>
            <a:endParaRPr lang="en-US">
              <a:solidFill>
                <a:srgbClr val="000000"/>
              </a:solidFill>
            </a:endParaRPr>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r>
              <a:rPr lang="en-US" sz="1200" dirty="0" smtClean="0"/>
              <a:t>Now let’s talk about expenditure recognition. </a:t>
            </a:r>
          </a:p>
          <a:p>
            <a:endParaRPr lang="en-US" sz="1200" dirty="0" smtClean="0"/>
          </a:p>
          <a:p>
            <a:r>
              <a:rPr lang="en-US" sz="1200" dirty="0" smtClean="0"/>
              <a:t>As a reminder, this applies to all budgetary fund types.</a:t>
            </a:r>
          </a:p>
          <a:p>
            <a:endParaRPr lang="en-US" sz="1200" dirty="0" smtClean="0"/>
          </a:p>
          <a:p>
            <a:r>
              <a:rPr lang="en-US" sz="1200" baseline="0" dirty="0" smtClean="0"/>
              <a:t>In order to</a:t>
            </a:r>
            <a:r>
              <a:rPr lang="en-US" sz="1200" dirty="0" smtClean="0"/>
              <a:t> charge obligations against</a:t>
            </a:r>
            <a:r>
              <a:rPr lang="en-US" sz="1200" baseline="0" dirty="0" smtClean="0"/>
              <a:t> appropriation year 19, the services must be performed, or supplies received, by June 30, </a:t>
            </a:r>
            <a:r>
              <a:rPr lang="en-US" sz="1200" u="sng" baseline="0" dirty="0" smtClean="0"/>
              <a:t>and</a:t>
            </a:r>
            <a:r>
              <a:rPr lang="en-US" sz="1200" u="none" baseline="0" dirty="0" smtClean="0"/>
              <a:t>, the vendor must be paid by December 31, 2019.</a:t>
            </a:r>
            <a:endParaRPr lang="en-US" sz="1200" dirty="0" smtClean="0"/>
          </a:p>
          <a:p>
            <a:endParaRPr lang="en-US" sz="2000" dirty="0" smtClean="0"/>
          </a:p>
          <a:p>
            <a:endParaRPr lang="en-US" dirty="0"/>
          </a:p>
        </p:txBody>
      </p:sp>
    </p:spTree>
    <p:extLst>
      <p:ext uri="{BB962C8B-B14F-4D97-AF65-F5344CB8AC3E}">
        <p14:creationId xmlns:p14="http://schemas.microsoft.com/office/powerpoint/2010/main" val="4144045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55D30-BE94-4EE5-8EE8-CC759CEC0C40}" type="slidenum">
              <a:rPr lang="en-US">
                <a:solidFill>
                  <a:srgbClr val="000000"/>
                </a:solidFill>
              </a:rPr>
              <a:pPr/>
              <a:t>76</a:t>
            </a:fld>
            <a:endParaRPr lang="en-US">
              <a:solidFill>
                <a:srgbClr val="000000"/>
              </a:solidFill>
            </a:endParaRPr>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sz="1200" dirty="0" smtClean="0"/>
          </a:p>
          <a:p>
            <a:r>
              <a:rPr lang="en-US" sz="1200" dirty="0" smtClean="0"/>
              <a:t>OAM 20.20 defines encumbrance as</a:t>
            </a:r>
            <a:r>
              <a:rPr lang="en-US" sz="1200" baseline="0" dirty="0" smtClean="0"/>
              <a:t> a formal commitment to purchase goods or services within the current biennium (AY 19). </a:t>
            </a:r>
            <a:endParaRPr lang="en-US" sz="1200" dirty="0" smtClean="0"/>
          </a:p>
          <a:p>
            <a:endParaRPr lang="en-US" sz="1200" dirty="0" smtClean="0"/>
          </a:p>
          <a:p>
            <a:r>
              <a:rPr lang="en-US" sz="1200" baseline="0" dirty="0" smtClean="0"/>
              <a:t>Encumbrances are </a:t>
            </a:r>
          </a:p>
          <a:p>
            <a:r>
              <a:rPr lang="en-US" sz="1200" baseline="0" dirty="0" smtClean="0"/>
              <a:t> </a:t>
            </a:r>
            <a:r>
              <a:rPr lang="en-US" sz="1200" b="1" baseline="0" dirty="0" smtClean="0"/>
              <a:t>1)</a:t>
            </a:r>
            <a:r>
              <a:rPr lang="en-US" sz="1200" baseline="0" dirty="0" smtClean="0"/>
              <a:t> an obligation that is recorded as a liability </a:t>
            </a:r>
          </a:p>
          <a:p>
            <a:r>
              <a:rPr lang="en-US" sz="1200" b="1" baseline="0" dirty="0" smtClean="0"/>
              <a:t>AND 2</a:t>
            </a:r>
            <a:r>
              <a:rPr lang="en-US" sz="1200" baseline="0" dirty="0" smtClean="0"/>
              <a:t>) there is an intention to liquidate/pay the liability with financial resources of the current biennium (AY19).</a:t>
            </a:r>
          </a:p>
          <a:p>
            <a:endParaRPr lang="en-US" sz="1200" baseline="0" dirty="0" smtClean="0"/>
          </a:p>
        </p:txBody>
      </p:sp>
    </p:spTree>
    <p:extLst>
      <p:ext uri="{BB962C8B-B14F-4D97-AF65-F5344CB8AC3E}">
        <p14:creationId xmlns:p14="http://schemas.microsoft.com/office/powerpoint/2010/main" val="3463106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42E47-CE64-4207-A455-B21C615125A6}" type="slidenum">
              <a:rPr lang="en-US">
                <a:solidFill>
                  <a:srgbClr val="000000"/>
                </a:solidFill>
              </a:rPr>
              <a:pPr/>
              <a:t>77</a:t>
            </a:fld>
            <a:endParaRPr lang="en-US">
              <a:solidFill>
                <a:srgbClr val="000000"/>
              </a:solidFill>
            </a:endParaRPr>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r>
              <a:rPr lang="en-US" sz="1200" dirty="0" smtClean="0"/>
              <a:t>Even</a:t>
            </a:r>
            <a:r>
              <a:rPr lang="en-US" sz="1200" baseline="0" dirty="0" smtClean="0"/>
              <a:t> if there is a signed contract for goods or services, b</a:t>
            </a:r>
            <a:r>
              <a:rPr lang="en-US" sz="1200" dirty="0" smtClean="0"/>
              <a:t>ut by </a:t>
            </a:r>
            <a:r>
              <a:rPr lang="en-US" sz="1200" dirty="0"/>
              <a:t>June </a:t>
            </a:r>
            <a:r>
              <a:rPr lang="en-US" sz="1200" dirty="0" smtClean="0"/>
              <a:t>30, the contract </a:t>
            </a:r>
            <a:r>
              <a:rPr lang="en-US" sz="1200" dirty="0"/>
              <a:t>has not been fulfilled</a:t>
            </a:r>
            <a:r>
              <a:rPr lang="en-US" sz="1200" dirty="0" smtClean="0"/>
              <a:t>, the </a:t>
            </a:r>
            <a:r>
              <a:rPr lang="en-US" sz="1200" dirty="0"/>
              <a:t>encumbrance is no longer valid for </a:t>
            </a:r>
            <a:r>
              <a:rPr lang="en-US" sz="1200" dirty="0" smtClean="0"/>
              <a:t>AY19. </a:t>
            </a:r>
          </a:p>
          <a:p>
            <a:endParaRPr lang="en-US" sz="1200" dirty="0"/>
          </a:p>
          <a:p>
            <a:r>
              <a:rPr lang="en-US" sz="1200" dirty="0"/>
              <a:t>You will not be able to charge any more expenditures to </a:t>
            </a:r>
            <a:r>
              <a:rPr lang="en-US" sz="1200" dirty="0" smtClean="0"/>
              <a:t>the 17-19 biennium—appropriation year 19.</a:t>
            </a:r>
            <a:endParaRPr lang="en-US" sz="1200" dirty="0"/>
          </a:p>
          <a:p>
            <a:endParaRPr lang="en-US" sz="2000" dirty="0"/>
          </a:p>
        </p:txBody>
      </p:sp>
    </p:spTree>
    <p:extLst>
      <p:ext uri="{BB962C8B-B14F-4D97-AF65-F5344CB8AC3E}">
        <p14:creationId xmlns:p14="http://schemas.microsoft.com/office/powerpoint/2010/main" val="2155427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806D1-E12A-4DE9-B231-7D14426FB3FD}" type="slidenum">
              <a:rPr lang="en-US">
                <a:solidFill>
                  <a:srgbClr val="000000"/>
                </a:solidFill>
              </a:rPr>
              <a:pPr/>
              <a:t>78</a:t>
            </a:fld>
            <a:endParaRPr lang="en-US">
              <a:solidFill>
                <a:srgbClr val="000000"/>
              </a:solidFill>
            </a:endParaRPr>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pPr>
              <a:lnSpc>
                <a:spcPct val="90000"/>
              </a:lnSpc>
            </a:pPr>
            <a:r>
              <a:rPr lang="en-US" sz="1200" dirty="0"/>
              <a:t>You will need to review all of your outstanding encumbrances</a:t>
            </a:r>
            <a:r>
              <a:rPr lang="en-US" sz="1200" dirty="0" smtClean="0"/>
              <a:t>:</a:t>
            </a:r>
          </a:p>
          <a:p>
            <a:pPr>
              <a:lnSpc>
                <a:spcPct val="90000"/>
              </a:lnSpc>
            </a:pPr>
            <a:endParaRPr lang="en-US" sz="1200" dirty="0"/>
          </a:p>
          <a:p>
            <a:pPr>
              <a:lnSpc>
                <a:spcPct val="90000"/>
              </a:lnSpc>
            </a:pPr>
            <a:r>
              <a:rPr lang="en-US" sz="1200" dirty="0" smtClean="0"/>
              <a:t>Some </a:t>
            </a:r>
            <a:r>
              <a:rPr lang="en-US" sz="1200" dirty="0"/>
              <a:t>may </a:t>
            </a:r>
            <a:r>
              <a:rPr lang="en-US" sz="1200" dirty="0" smtClean="0"/>
              <a:t>no </a:t>
            </a:r>
            <a:r>
              <a:rPr lang="en-US" sz="1200" dirty="0"/>
              <a:t>longer be </a:t>
            </a:r>
            <a:r>
              <a:rPr lang="en-US" sz="1200" dirty="0" smtClean="0"/>
              <a:t>valid.</a:t>
            </a:r>
            <a:r>
              <a:rPr lang="en-US" sz="1200" baseline="0" dirty="0" smtClean="0"/>
              <a:t>  If so, record entries to eliminate them.</a:t>
            </a:r>
          </a:p>
          <a:p>
            <a:pPr>
              <a:lnSpc>
                <a:spcPct val="90000"/>
              </a:lnSpc>
            </a:pPr>
            <a:endParaRPr lang="en-US" sz="1200" dirty="0"/>
          </a:p>
          <a:p>
            <a:pPr>
              <a:lnSpc>
                <a:spcPct val="90000"/>
              </a:lnSpc>
            </a:pPr>
            <a:r>
              <a:rPr lang="en-US" sz="1200" dirty="0" smtClean="0"/>
              <a:t>If </a:t>
            </a:r>
            <a:r>
              <a:rPr lang="en-US" sz="1200" dirty="0"/>
              <a:t>the goods or services were received </a:t>
            </a:r>
            <a:r>
              <a:rPr lang="en-US" sz="1200" dirty="0" smtClean="0"/>
              <a:t>by </a:t>
            </a:r>
            <a:r>
              <a:rPr lang="en-US" sz="1200" dirty="0"/>
              <a:t>June 30, the encumbrance should be liquidated and a liability </a:t>
            </a:r>
            <a:r>
              <a:rPr lang="en-US" sz="1200" dirty="0" smtClean="0"/>
              <a:t>recorded (payable).</a:t>
            </a:r>
          </a:p>
          <a:p>
            <a:pPr>
              <a:lnSpc>
                <a:spcPct val="90000"/>
              </a:lnSpc>
            </a:pPr>
            <a:endParaRPr lang="en-US" sz="1200" dirty="0"/>
          </a:p>
          <a:p>
            <a:pPr>
              <a:lnSpc>
                <a:spcPct val="90000"/>
              </a:lnSpc>
            </a:pPr>
            <a:r>
              <a:rPr lang="en-US" sz="1200" dirty="0" smtClean="0"/>
              <a:t>If </a:t>
            </a:r>
            <a:r>
              <a:rPr lang="en-US" sz="1200" dirty="0"/>
              <a:t>the goods or services were </a:t>
            </a:r>
            <a:r>
              <a:rPr lang="en-US" sz="1200" b="1" dirty="0"/>
              <a:t>not </a:t>
            </a:r>
            <a:r>
              <a:rPr lang="en-US" sz="1200" dirty="0"/>
              <a:t>received by June 30, </a:t>
            </a:r>
            <a:r>
              <a:rPr lang="en-US" sz="1200" dirty="0" smtClean="0"/>
              <a:t>there</a:t>
            </a:r>
            <a:r>
              <a:rPr lang="en-US" sz="1200" baseline="0" dirty="0" smtClean="0"/>
              <a:t> are two options: </a:t>
            </a:r>
          </a:p>
          <a:p>
            <a:pPr>
              <a:lnSpc>
                <a:spcPct val="90000"/>
              </a:lnSpc>
            </a:pPr>
            <a:r>
              <a:rPr lang="en-US" sz="1200" baseline="0" dirty="0" smtClean="0"/>
              <a:t>either cancel the encumbrance, </a:t>
            </a:r>
          </a:p>
          <a:p>
            <a:pPr>
              <a:lnSpc>
                <a:spcPct val="90000"/>
              </a:lnSpc>
            </a:pPr>
            <a:r>
              <a:rPr lang="en-US" sz="1200" baseline="0" dirty="0" smtClean="0"/>
              <a:t>or eliminate and move</a:t>
            </a:r>
            <a:r>
              <a:rPr lang="en-US" sz="1200" dirty="0" smtClean="0"/>
              <a:t> the encumbrance to </a:t>
            </a:r>
            <a:r>
              <a:rPr lang="en-US" sz="1200" dirty="0"/>
              <a:t>the </a:t>
            </a:r>
            <a:r>
              <a:rPr lang="en-US" sz="1200" dirty="0" smtClean="0"/>
              <a:t>21</a:t>
            </a:r>
            <a:r>
              <a:rPr lang="en-US" sz="1200" baseline="0" dirty="0" smtClean="0"/>
              <a:t> </a:t>
            </a:r>
            <a:r>
              <a:rPr lang="en-US" sz="1200" dirty="0" smtClean="0"/>
              <a:t>biennium </a:t>
            </a:r>
            <a:r>
              <a:rPr lang="en-US" sz="1200" dirty="0"/>
              <a:t>and </a:t>
            </a:r>
            <a:r>
              <a:rPr lang="en-US" sz="1200" dirty="0" smtClean="0"/>
              <a:t>disclose</a:t>
            </a:r>
            <a:r>
              <a:rPr lang="en-US" sz="1200" baseline="0" dirty="0" smtClean="0"/>
              <a:t> the </a:t>
            </a:r>
            <a:r>
              <a:rPr lang="en-US" sz="1200" dirty="0" smtClean="0"/>
              <a:t>commitment when submitting the</a:t>
            </a:r>
            <a:r>
              <a:rPr lang="en-US" sz="1200" baseline="0" dirty="0" smtClean="0"/>
              <a:t> disclosure forms</a:t>
            </a:r>
            <a:r>
              <a:rPr lang="en-US" sz="1200" dirty="0" smtClean="0"/>
              <a:t>.</a:t>
            </a:r>
            <a:r>
              <a:rPr lang="en-US" sz="1200" baseline="0" dirty="0" smtClean="0"/>
              <a:t>  </a:t>
            </a:r>
          </a:p>
          <a:p>
            <a:pPr>
              <a:lnSpc>
                <a:spcPct val="90000"/>
              </a:lnSpc>
            </a:pPr>
            <a:r>
              <a:rPr lang="en-US" sz="1200" baseline="0" dirty="0" smtClean="0"/>
              <a:t>W</a:t>
            </a:r>
            <a:r>
              <a:rPr lang="en-US" sz="1200" dirty="0" smtClean="0"/>
              <a:t>e </a:t>
            </a:r>
            <a:r>
              <a:rPr lang="en-US" sz="1200" dirty="0"/>
              <a:t>will </a:t>
            </a:r>
            <a:r>
              <a:rPr lang="en-US" sz="1200" dirty="0" smtClean="0"/>
              <a:t>discuss commitments</a:t>
            </a:r>
            <a:r>
              <a:rPr lang="en-US" sz="1200" baseline="0" dirty="0" smtClean="0"/>
              <a:t> further in a </a:t>
            </a:r>
            <a:r>
              <a:rPr lang="en-US" sz="1200" dirty="0" smtClean="0"/>
              <a:t>few minutes.</a:t>
            </a:r>
            <a:endParaRPr lang="en-US" sz="1200" dirty="0"/>
          </a:p>
          <a:p>
            <a:pPr>
              <a:lnSpc>
                <a:spcPct val="90000"/>
              </a:lnSpc>
            </a:pPr>
            <a:endParaRPr lang="en-US" sz="1200" dirty="0"/>
          </a:p>
        </p:txBody>
      </p:sp>
    </p:spTree>
    <p:extLst>
      <p:ext uri="{BB962C8B-B14F-4D97-AF65-F5344CB8AC3E}">
        <p14:creationId xmlns:p14="http://schemas.microsoft.com/office/powerpoint/2010/main" val="23134602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5230B-98F2-48EF-8114-84B5B8B299D4}" type="slidenum">
              <a:rPr lang="en-US">
                <a:solidFill>
                  <a:srgbClr val="000000"/>
                </a:solidFill>
              </a:rPr>
              <a:pPr/>
              <a:t>79</a:t>
            </a:fld>
            <a:endParaRPr lang="en-US">
              <a:solidFill>
                <a:srgbClr val="000000"/>
              </a:solidFill>
            </a:endParaRPr>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r>
              <a:rPr lang="en-US" sz="1200" dirty="0" smtClean="0"/>
              <a:t>In the event that you determine</a:t>
            </a:r>
            <a:r>
              <a:rPr lang="en-US" sz="1200" baseline="0" dirty="0" smtClean="0"/>
              <a:t> that there are invalid encumbrances, eliminate them for financial reporting purposes with T-code 931R, which will auto reverse in Month 1 of fiscal year 20  Later, if the encumbrance is still outstanding, the encumbrance canceling program will permanently remove it in December.</a:t>
            </a:r>
            <a:endParaRPr lang="en-US" sz="1200" dirty="0" smtClean="0"/>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25471282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7C35-3E6A-4FAD-B760-87F6DFBA6106}" type="slidenum">
              <a:rPr lang="en-US">
                <a:solidFill>
                  <a:srgbClr val="000000"/>
                </a:solidFill>
              </a:rPr>
              <a:pPr/>
              <a:t>80</a:t>
            </a:fld>
            <a:endParaRPr lang="en-US">
              <a:solidFill>
                <a:srgbClr val="000000"/>
              </a:solidFill>
            </a:endParaRPr>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r>
              <a:rPr lang="en-US" sz="1200" dirty="0"/>
              <a:t>If you determine that goods or services </a:t>
            </a:r>
            <a:r>
              <a:rPr lang="en-US" sz="1200" b="1" dirty="0"/>
              <a:t>have</a:t>
            </a:r>
            <a:r>
              <a:rPr lang="en-US" sz="1200" dirty="0"/>
              <a:t> been received and you </a:t>
            </a:r>
            <a:r>
              <a:rPr lang="en-US" sz="1200" b="1" dirty="0"/>
              <a:t>have</a:t>
            </a:r>
            <a:r>
              <a:rPr lang="en-US" sz="1200" dirty="0"/>
              <a:t> received an invoice</a:t>
            </a:r>
          </a:p>
          <a:p>
            <a:r>
              <a:rPr lang="en-US" sz="1200" dirty="0"/>
              <a:t>During month 13 you would record </a:t>
            </a:r>
            <a:r>
              <a:rPr lang="en-US" sz="1200" dirty="0" smtClean="0"/>
              <a:t>an entry to accrue the payable using T-code 225.</a:t>
            </a:r>
            <a:endParaRPr lang="en-US" sz="1200" dirty="0"/>
          </a:p>
          <a:p>
            <a:endParaRPr lang="en-US" sz="1200" dirty="0"/>
          </a:p>
        </p:txBody>
      </p:sp>
    </p:spTree>
    <p:extLst>
      <p:ext uri="{BB962C8B-B14F-4D97-AF65-F5344CB8AC3E}">
        <p14:creationId xmlns:p14="http://schemas.microsoft.com/office/powerpoint/2010/main" val="19786718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501A1-1117-4BA1-8965-F540DD8F1694}" type="slidenum">
              <a:rPr lang="en-US">
                <a:solidFill>
                  <a:srgbClr val="000000"/>
                </a:solidFill>
              </a:rPr>
              <a:pPr/>
              <a:t>81</a:t>
            </a:fld>
            <a:endParaRPr lang="en-US">
              <a:solidFill>
                <a:srgbClr val="000000"/>
              </a:solidFill>
            </a:endParaRPr>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r>
              <a:rPr lang="en-US" sz="1200" dirty="0" smtClean="0"/>
              <a:t>The effect of that transaction </a:t>
            </a:r>
            <a:r>
              <a:rPr lang="en-US" sz="1200" dirty="0"/>
              <a:t>will </a:t>
            </a:r>
            <a:r>
              <a:rPr lang="en-US" sz="1200" dirty="0" smtClean="0"/>
              <a:t>be that an</a:t>
            </a:r>
            <a:r>
              <a:rPr lang="en-US" sz="1200" baseline="0" dirty="0" smtClean="0"/>
              <a:t> expenditure is </a:t>
            </a:r>
            <a:r>
              <a:rPr lang="en-US" sz="1200" dirty="0" smtClean="0"/>
              <a:t>accrued </a:t>
            </a:r>
            <a:r>
              <a:rPr lang="en-US" sz="1200" dirty="0"/>
              <a:t>for fiscal year </a:t>
            </a:r>
            <a:r>
              <a:rPr lang="en-US" sz="1200" dirty="0" smtClean="0"/>
              <a:t>19</a:t>
            </a:r>
            <a:r>
              <a:rPr lang="en-US" sz="1200" baseline="0" dirty="0" smtClean="0"/>
              <a:t> and</a:t>
            </a:r>
            <a:r>
              <a:rPr lang="en-US" sz="1200" dirty="0" smtClean="0"/>
              <a:t> appropriation</a:t>
            </a:r>
            <a:r>
              <a:rPr lang="en-US" sz="1200" baseline="0" dirty="0" smtClean="0"/>
              <a:t> year</a:t>
            </a:r>
            <a:r>
              <a:rPr lang="en-US" sz="1200" dirty="0" smtClean="0"/>
              <a:t> 19 </a:t>
            </a:r>
            <a:r>
              <a:rPr lang="en-US" sz="1200" dirty="0"/>
              <a:t>with an offsetting </a:t>
            </a:r>
            <a:r>
              <a:rPr lang="en-US" sz="1200" dirty="0" smtClean="0"/>
              <a:t>liability.</a:t>
            </a:r>
          </a:p>
          <a:p>
            <a:endParaRPr lang="en-US" sz="1200" dirty="0"/>
          </a:p>
          <a:p>
            <a:r>
              <a:rPr lang="en-US" sz="1200" dirty="0" smtClean="0"/>
              <a:t>The encumbrance will be liquidated </a:t>
            </a:r>
            <a:r>
              <a:rPr lang="en-US" sz="1200" dirty="0"/>
              <a:t>and </a:t>
            </a:r>
            <a:r>
              <a:rPr lang="en-US" sz="1200" dirty="0" smtClean="0"/>
              <a:t>removed </a:t>
            </a:r>
            <a:r>
              <a:rPr lang="en-US" sz="1200" dirty="0"/>
              <a:t>from the appropriation table</a:t>
            </a:r>
          </a:p>
          <a:p>
            <a:endParaRPr lang="en-US" sz="1200" dirty="0"/>
          </a:p>
        </p:txBody>
      </p:sp>
    </p:spTree>
    <p:extLst>
      <p:ext uri="{BB962C8B-B14F-4D97-AF65-F5344CB8AC3E}">
        <p14:creationId xmlns:p14="http://schemas.microsoft.com/office/powerpoint/2010/main" val="12899101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18EF7-F967-4BBC-80DF-271DFD487C02}" type="slidenum">
              <a:rPr lang="en-US">
                <a:solidFill>
                  <a:srgbClr val="000000"/>
                </a:solidFill>
              </a:rPr>
              <a:pPr/>
              <a:t>82</a:t>
            </a:fld>
            <a:endParaRPr lang="en-US">
              <a:solidFill>
                <a:srgbClr val="000000"/>
              </a:solidFill>
            </a:endParaRPr>
          </a:p>
        </p:txBody>
      </p:sp>
      <p:sp>
        <p:nvSpPr>
          <p:cNvPr id="560130" name="Rectangle 2"/>
          <p:cNvSpPr>
            <a:spLocks noGrp="1" noRot="1" noChangeAspect="1" noChangeArrowheads="1" noTextEdit="1"/>
          </p:cNvSpPr>
          <p:nvPr>
            <p:ph type="sldImg"/>
          </p:nvPr>
        </p:nvSpPr>
        <p:spPr>
          <a:xfrm>
            <a:off x="377825" y="696913"/>
            <a:ext cx="6213475" cy="3495675"/>
          </a:xfrm>
          <a:ln/>
        </p:spPr>
      </p:sp>
      <p:sp>
        <p:nvSpPr>
          <p:cNvPr id="560131" name="Rectangle 3"/>
          <p:cNvSpPr>
            <a:spLocks noGrp="1" noChangeArrowheads="1"/>
          </p:cNvSpPr>
          <p:nvPr>
            <p:ph type="body" idx="1"/>
          </p:nvPr>
        </p:nvSpPr>
        <p:spPr/>
        <p:txBody>
          <a:bodyPr/>
          <a:lstStyle/>
          <a:p>
            <a:r>
              <a:rPr lang="en-US" sz="1200" baseline="0" dirty="0" smtClean="0"/>
              <a:t>If the goods or services are received by June 30, but the invoice has not yet been received by the end of Month 13, a slightly different approach is needed.</a:t>
            </a:r>
          </a:p>
          <a:p>
            <a:endParaRPr lang="en-US" sz="1200" dirty="0" smtClean="0"/>
          </a:p>
          <a:p>
            <a:r>
              <a:rPr lang="en-US" sz="1200" dirty="0" smtClean="0"/>
              <a:t>Since </a:t>
            </a:r>
            <a:r>
              <a:rPr lang="en-US" sz="1200" dirty="0"/>
              <a:t>the obligation becomes a liability when the goods or services are </a:t>
            </a:r>
            <a:r>
              <a:rPr lang="en-US" sz="1200" dirty="0" smtClean="0"/>
              <a:t>received, record </a:t>
            </a:r>
            <a:r>
              <a:rPr lang="en-US" sz="1200" dirty="0"/>
              <a:t>an accounts payable accrual with </a:t>
            </a:r>
            <a:r>
              <a:rPr lang="en-US" sz="1200" dirty="0" err="1" smtClean="0"/>
              <a:t>Tcode</a:t>
            </a:r>
            <a:r>
              <a:rPr lang="en-US" sz="1200" dirty="0" smtClean="0"/>
              <a:t> </a:t>
            </a:r>
            <a:r>
              <a:rPr lang="en-US" sz="1200" dirty="0"/>
              <a:t>437 in month 13</a:t>
            </a:r>
            <a:r>
              <a:rPr lang="en-US" sz="1200" dirty="0" smtClean="0"/>
              <a:t>.</a:t>
            </a:r>
          </a:p>
          <a:p>
            <a:endParaRPr lang="en-US" sz="1200" dirty="0"/>
          </a:p>
          <a:p>
            <a:r>
              <a:rPr lang="en-US" sz="1200" dirty="0" smtClean="0"/>
              <a:t>However, </a:t>
            </a:r>
            <a:r>
              <a:rPr lang="en-US" sz="1200" dirty="0"/>
              <a:t>since </a:t>
            </a:r>
            <a:r>
              <a:rPr lang="en-US" sz="1200" dirty="0" smtClean="0"/>
              <a:t>the invoice has not been received, do </a:t>
            </a:r>
            <a:r>
              <a:rPr lang="en-US" sz="1200" dirty="0"/>
              <a:t>not </a:t>
            </a:r>
            <a:r>
              <a:rPr lang="en-US" sz="1200" dirty="0" smtClean="0"/>
              <a:t>yet </a:t>
            </a:r>
            <a:r>
              <a:rPr lang="en-US" sz="1200" dirty="0"/>
              <a:t>remove the document-supported </a:t>
            </a:r>
            <a:r>
              <a:rPr lang="en-US" sz="1200" dirty="0" smtClean="0"/>
              <a:t>encumbrance.</a:t>
            </a:r>
          </a:p>
          <a:p>
            <a:endParaRPr lang="en-US" sz="1200" dirty="0" smtClean="0"/>
          </a:p>
          <a:p>
            <a:r>
              <a:rPr lang="en-US" sz="1200" dirty="0" smtClean="0"/>
              <a:t>Instead, record</a:t>
            </a:r>
            <a:r>
              <a:rPr lang="en-US" sz="1200" baseline="0" dirty="0" smtClean="0"/>
              <a:t> an additional entry for </a:t>
            </a:r>
            <a:r>
              <a:rPr lang="en-US" sz="1200" b="1" u="sng" baseline="0" dirty="0" smtClean="0"/>
              <a:t>financial</a:t>
            </a:r>
            <a:r>
              <a:rPr lang="en-US" sz="1200" baseline="0" dirty="0" smtClean="0"/>
              <a:t> reporting purposes to prevent the same obligation from being reported as an encumbrance.  </a:t>
            </a:r>
          </a:p>
          <a:p>
            <a:r>
              <a:rPr lang="en-US" sz="1200" baseline="0" dirty="0" smtClean="0"/>
              <a:t>This additional entry is to use T-code 931R, which will offset the document supported encumbrance that has already been established.</a:t>
            </a:r>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313461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11</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400" dirty="0"/>
              <a:t>This is a screen shot of the Statewide Balance Reports website.  For </a:t>
            </a:r>
            <a:r>
              <a:rPr lang="en-US" sz="1400" dirty="0" smtClean="0"/>
              <a:t>June (Month 12), </a:t>
            </a:r>
            <a:r>
              <a:rPr lang="en-US" sz="1400" dirty="0"/>
              <a:t>we run the Statewide Balance Reports weekly, and </a:t>
            </a:r>
            <a:r>
              <a:rPr lang="en-US" sz="1400" dirty="0" smtClean="0"/>
              <a:t>they will  be run three </a:t>
            </a:r>
            <a:r>
              <a:rPr lang="en-US" sz="1400" dirty="0"/>
              <a:t>times per week </a:t>
            </a:r>
            <a:r>
              <a:rPr lang="en-US" sz="1400" dirty="0" smtClean="0"/>
              <a:t>during Month </a:t>
            </a:r>
            <a:r>
              <a:rPr lang="en-US" sz="1400" dirty="0"/>
              <a:t>13</a:t>
            </a:r>
            <a:r>
              <a:rPr lang="en-US" sz="1400" dirty="0" smtClean="0"/>
              <a:t>.</a:t>
            </a:r>
          </a:p>
          <a:p>
            <a:endParaRPr lang="en-US" sz="1400" dirty="0" smtClean="0"/>
          </a:p>
          <a:p>
            <a:r>
              <a:rPr lang="en-US" sz="1400" dirty="0" smtClean="0"/>
              <a:t>The blue box indicates the date when the reports were updated and what timeframe the data reflects.  Under </a:t>
            </a:r>
            <a:r>
              <a:rPr lang="en-US" sz="1400" i="1" u="none" dirty="0" smtClean="0"/>
              <a:t>Resources</a:t>
            </a:r>
            <a:r>
              <a:rPr lang="en-US" sz="1400" dirty="0" smtClean="0"/>
              <a:t>, </a:t>
            </a:r>
            <a:r>
              <a:rPr lang="en-US" sz="1400" baseline="0" dirty="0" smtClean="0"/>
              <a:t> </a:t>
            </a:r>
            <a:r>
              <a:rPr lang="en-US" sz="1400" dirty="0" smtClean="0"/>
              <a:t>there is a link to </a:t>
            </a:r>
            <a:r>
              <a:rPr lang="en-US" sz="1400" baseline="0" dirty="0" smtClean="0"/>
              <a:t>the Statewide Balancing Report Schedule for the whole year, listing the Report date and the respective period end date.</a:t>
            </a:r>
          </a:p>
          <a:p>
            <a:endParaRPr lang="en-US" sz="1400" baseline="0" dirty="0" smtClean="0"/>
          </a:p>
          <a:p>
            <a:r>
              <a:rPr lang="en-US" sz="1400" baseline="0" dirty="0" smtClean="0"/>
              <a:t>Note the link to </a:t>
            </a:r>
            <a:r>
              <a:rPr lang="en-US" sz="1400" i="1" baseline="0" dirty="0" smtClean="0">
                <a:solidFill>
                  <a:srgbClr val="FF0000"/>
                </a:solidFill>
              </a:rPr>
              <a:t>System Contacts </a:t>
            </a:r>
            <a:r>
              <a:rPr lang="en-US" sz="1400" baseline="0" dirty="0" smtClean="0"/>
              <a:t>– this is helpful in determining who you should contact within the offsetting agency if there is an imbalance.</a:t>
            </a:r>
            <a:endParaRPr lang="en-US" sz="1400" dirty="0"/>
          </a:p>
          <a:p>
            <a:endParaRPr lang="en-US" dirty="0" smtClean="0"/>
          </a:p>
          <a:p>
            <a:endParaRPr lang="en-US" dirty="0"/>
          </a:p>
        </p:txBody>
      </p:sp>
    </p:spTree>
    <p:extLst>
      <p:ext uri="{BB962C8B-B14F-4D97-AF65-F5344CB8AC3E}">
        <p14:creationId xmlns:p14="http://schemas.microsoft.com/office/powerpoint/2010/main" val="27488140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10266-5D42-4932-8974-E877155A1DD6}" type="slidenum">
              <a:rPr lang="en-US">
                <a:solidFill>
                  <a:srgbClr val="000000"/>
                </a:solidFill>
              </a:rPr>
              <a:pPr/>
              <a:t>83</a:t>
            </a:fld>
            <a:endParaRPr lang="en-US">
              <a:solidFill>
                <a:srgbClr val="000000"/>
              </a:solidFill>
            </a:endParaRPr>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sz="1200" dirty="0"/>
              <a:t>In month 1 of fiscal year </a:t>
            </a:r>
            <a:r>
              <a:rPr lang="en-US" sz="1200" dirty="0" smtClean="0"/>
              <a:t>20</a:t>
            </a:r>
            <a:r>
              <a:rPr lang="en-US" sz="1200" baseline="0" dirty="0" smtClean="0"/>
              <a:t> </a:t>
            </a:r>
            <a:r>
              <a:rPr lang="en-US" sz="1200" dirty="0" smtClean="0"/>
              <a:t>the </a:t>
            </a:r>
            <a:r>
              <a:rPr lang="en-US" sz="1200" dirty="0"/>
              <a:t>system will </a:t>
            </a:r>
            <a:r>
              <a:rPr lang="en-US" sz="1200" dirty="0" smtClean="0"/>
              <a:t>auto-reverse </a:t>
            </a:r>
            <a:r>
              <a:rPr lang="en-US" sz="1200" dirty="0"/>
              <a:t>both of these entries and the reversals will post to </a:t>
            </a:r>
            <a:r>
              <a:rPr lang="en-US" sz="1200" dirty="0" smtClean="0"/>
              <a:t>appropriation year 19 </a:t>
            </a:r>
            <a:r>
              <a:rPr lang="en-US" sz="1200" dirty="0"/>
              <a:t>since the original entries were </a:t>
            </a:r>
            <a:r>
              <a:rPr lang="en-US" sz="1200" dirty="0" smtClean="0"/>
              <a:t>recorded</a:t>
            </a:r>
            <a:r>
              <a:rPr lang="en-US" sz="1200" baseline="0" dirty="0" smtClean="0"/>
              <a:t> there</a:t>
            </a:r>
            <a:r>
              <a:rPr lang="en-US" sz="1200" dirty="0" smtClean="0"/>
              <a:t>.</a:t>
            </a:r>
            <a:endParaRPr lang="en-US" sz="1200" dirty="0"/>
          </a:p>
        </p:txBody>
      </p:sp>
    </p:spTree>
    <p:extLst>
      <p:ext uri="{BB962C8B-B14F-4D97-AF65-F5344CB8AC3E}">
        <p14:creationId xmlns:p14="http://schemas.microsoft.com/office/powerpoint/2010/main" val="35299054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DAF7E-53C8-4EBD-84F7-5B92137BDF0E}" type="slidenum">
              <a:rPr lang="en-US">
                <a:solidFill>
                  <a:srgbClr val="000000"/>
                </a:solidFill>
              </a:rPr>
              <a:pPr/>
              <a:t>84</a:t>
            </a:fld>
            <a:endParaRPr lang="en-US">
              <a:solidFill>
                <a:srgbClr val="000000"/>
              </a:solidFill>
            </a:endParaRPr>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pPr>
              <a:lnSpc>
                <a:spcPct val="90000"/>
              </a:lnSpc>
            </a:pPr>
            <a:r>
              <a:rPr lang="en-US" sz="1200" dirty="0" smtClean="0"/>
              <a:t>The</a:t>
            </a:r>
            <a:r>
              <a:rPr lang="en-US" sz="1200" baseline="0" dirty="0" smtClean="0"/>
              <a:t> e</a:t>
            </a:r>
            <a:r>
              <a:rPr lang="en-US" sz="1200" dirty="0" smtClean="0"/>
              <a:t>ffect of these transactions</a:t>
            </a:r>
            <a:r>
              <a:rPr lang="en-US" sz="1200" baseline="0" dirty="0" smtClean="0"/>
              <a:t> are that</a:t>
            </a:r>
            <a:r>
              <a:rPr lang="en-US" sz="1200" dirty="0" smtClean="0"/>
              <a:t>:</a:t>
            </a:r>
          </a:p>
          <a:p>
            <a:pPr>
              <a:lnSpc>
                <a:spcPct val="90000"/>
              </a:lnSpc>
            </a:pPr>
            <a:endParaRPr lang="en-US" sz="1200" dirty="0"/>
          </a:p>
          <a:p>
            <a:pPr>
              <a:lnSpc>
                <a:spcPct val="90000"/>
              </a:lnSpc>
            </a:pPr>
            <a:r>
              <a:rPr lang="en-US" sz="1200" dirty="0" smtClean="0"/>
              <a:t>The obligation is recorded as an accrued expenditure</a:t>
            </a:r>
            <a:r>
              <a:rPr lang="en-US" sz="1200" baseline="0" dirty="0" smtClean="0"/>
              <a:t> in fiscal year 19 and appropriation year 19 with an offsetting liability.</a:t>
            </a:r>
          </a:p>
          <a:p>
            <a:pPr>
              <a:lnSpc>
                <a:spcPct val="90000"/>
              </a:lnSpc>
            </a:pPr>
            <a:endParaRPr lang="en-US" sz="1200" dirty="0"/>
          </a:p>
          <a:p>
            <a:pPr>
              <a:lnSpc>
                <a:spcPct val="90000"/>
              </a:lnSpc>
            </a:pPr>
            <a:r>
              <a:rPr lang="en-US" sz="1200" dirty="0" smtClean="0"/>
              <a:t>The encumbrance for the obligation is eliminated</a:t>
            </a:r>
            <a:r>
              <a:rPr lang="en-US" sz="1200" baseline="0" dirty="0" smtClean="0"/>
              <a:t> for fiscal year 19 </a:t>
            </a:r>
            <a:r>
              <a:rPr lang="en-US" sz="1200" b="1" u="sng" baseline="0" dirty="0" smtClean="0"/>
              <a:t>financial</a:t>
            </a:r>
            <a:r>
              <a:rPr lang="en-US" sz="1200" baseline="0" dirty="0" smtClean="0"/>
              <a:t> reporting; but</a:t>
            </a:r>
          </a:p>
          <a:p>
            <a:pPr>
              <a:lnSpc>
                <a:spcPct val="90000"/>
              </a:lnSpc>
            </a:pPr>
            <a:endParaRPr lang="en-US" sz="1200" dirty="0"/>
          </a:p>
          <a:p>
            <a:pPr>
              <a:lnSpc>
                <a:spcPct val="90000"/>
              </a:lnSpc>
            </a:pPr>
            <a:r>
              <a:rPr lang="en-US" sz="1200" dirty="0"/>
              <a:t>The document supported encumbrance is still on the books as an </a:t>
            </a:r>
            <a:r>
              <a:rPr lang="en-US" sz="1200" dirty="0" smtClean="0"/>
              <a:t>appropriation year 19 </a:t>
            </a:r>
            <a:r>
              <a:rPr lang="en-US" sz="1200" dirty="0"/>
              <a:t>encumbrance </a:t>
            </a:r>
            <a:r>
              <a:rPr lang="en-US" sz="1200" dirty="0" smtClean="0"/>
              <a:t>for </a:t>
            </a:r>
            <a:r>
              <a:rPr lang="en-US" sz="1200" b="1" dirty="0" smtClean="0"/>
              <a:t>budgetary</a:t>
            </a:r>
            <a:r>
              <a:rPr lang="en-US" sz="1200" dirty="0" smtClean="0"/>
              <a:t> purposes.</a:t>
            </a:r>
            <a:endParaRPr lang="en-US" sz="1200" dirty="0"/>
          </a:p>
          <a:p>
            <a:pPr>
              <a:lnSpc>
                <a:spcPct val="90000"/>
              </a:lnSpc>
            </a:pPr>
            <a:endParaRPr lang="en-US" sz="1200" dirty="0"/>
          </a:p>
          <a:p>
            <a:pPr>
              <a:lnSpc>
                <a:spcPct val="90000"/>
              </a:lnSpc>
            </a:pPr>
            <a:r>
              <a:rPr lang="en-US" sz="1200" dirty="0"/>
              <a:t>But let’s take this one step further so you can see the entire process</a:t>
            </a:r>
          </a:p>
          <a:p>
            <a:pPr>
              <a:lnSpc>
                <a:spcPct val="90000"/>
              </a:lnSpc>
            </a:pPr>
            <a:endParaRPr lang="en-US" sz="1200" dirty="0"/>
          </a:p>
        </p:txBody>
      </p:sp>
    </p:spTree>
    <p:extLst>
      <p:ext uri="{BB962C8B-B14F-4D97-AF65-F5344CB8AC3E}">
        <p14:creationId xmlns:p14="http://schemas.microsoft.com/office/powerpoint/2010/main" val="18595414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12BAD-185C-43A0-B6B5-C006F6A1FCBA}" type="slidenum">
              <a:rPr lang="en-US">
                <a:solidFill>
                  <a:srgbClr val="000000"/>
                </a:solidFill>
              </a:rPr>
              <a:pPr/>
              <a:t>85</a:t>
            </a:fld>
            <a:endParaRPr lang="en-US">
              <a:solidFill>
                <a:srgbClr val="000000"/>
              </a:solidFill>
            </a:endParaRPr>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r>
              <a:rPr lang="en-US" sz="1200" baseline="0" dirty="0" smtClean="0"/>
              <a:t>Extending the previous scenario, assume the invoice for goods or services received by June 30 finally arrives in September and payment is made September 16.</a:t>
            </a:r>
          </a:p>
          <a:p>
            <a:endParaRPr lang="en-US" sz="1200" baseline="0" dirty="0" smtClean="0"/>
          </a:p>
          <a:p>
            <a:r>
              <a:rPr lang="en-US" sz="1200" baseline="0" dirty="0" smtClean="0"/>
              <a:t>At this point, Month 13 has already closed, as has Month 1 and 2 of fiscal year 20. </a:t>
            </a:r>
          </a:p>
          <a:p>
            <a:r>
              <a:rPr lang="en-US" sz="1200" baseline="0" dirty="0" smtClean="0"/>
              <a:t> </a:t>
            </a:r>
          </a:p>
          <a:p>
            <a:r>
              <a:rPr lang="en-US" sz="1200" baseline="0" dirty="0" smtClean="0"/>
              <a:t>Record the entry using T-code 225 in fiscal year 20; however, since the goods or services were received by June 30, it would still be recorded in appropriation year 19.</a:t>
            </a:r>
            <a:endParaRPr lang="en-US" sz="1200" dirty="0" smtClean="0"/>
          </a:p>
          <a:p>
            <a:endParaRPr lang="en-US" sz="1200" dirty="0" smtClean="0"/>
          </a:p>
          <a:p>
            <a:endParaRPr lang="en-US" sz="2000" dirty="0"/>
          </a:p>
        </p:txBody>
      </p:sp>
    </p:spTree>
    <p:extLst>
      <p:ext uri="{BB962C8B-B14F-4D97-AF65-F5344CB8AC3E}">
        <p14:creationId xmlns:p14="http://schemas.microsoft.com/office/powerpoint/2010/main" val="3361730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80B5C-3488-4099-92DD-31D0D5E7B7AE}" type="slidenum">
              <a:rPr lang="en-US">
                <a:solidFill>
                  <a:srgbClr val="000000"/>
                </a:solidFill>
              </a:rPr>
              <a:pPr/>
              <a:t>86</a:t>
            </a:fld>
            <a:endParaRPr lang="en-US">
              <a:solidFill>
                <a:srgbClr val="000000"/>
              </a:solidFill>
            </a:endParaRPr>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sz="1200" dirty="0" smtClean="0"/>
              <a:t>RSTARS </a:t>
            </a:r>
            <a:r>
              <a:rPr lang="en-US" sz="1200" dirty="0"/>
              <a:t>generates </a:t>
            </a:r>
            <a:r>
              <a:rPr lang="en-US" sz="1200" dirty="0" smtClean="0"/>
              <a:t>T-code </a:t>
            </a:r>
            <a:r>
              <a:rPr lang="en-US" sz="1200" dirty="0"/>
              <a:t>380 to liquidate the voucher payable when the warrant is issued and, </a:t>
            </a:r>
            <a:endParaRPr lang="en-US" sz="1200" dirty="0" smtClean="0"/>
          </a:p>
          <a:p>
            <a:r>
              <a:rPr lang="en-US" sz="1200" dirty="0" smtClean="0"/>
              <a:t>please note</a:t>
            </a:r>
            <a:r>
              <a:rPr lang="en-US" sz="1200" dirty="0"/>
              <a:t>, this entry will be to the </a:t>
            </a:r>
            <a:r>
              <a:rPr lang="en-US" sz="1200" b="0" i="0" dirty="0" smtClean="0"/>
              <a:t>same</a:t>
            </a:r>
            <a:r>
              <a:rPr lang="en-US" sz="1200" dirty="0" smtClean="0"/>
              <a:t> month (in this case Sept), </a:t>
            </a:r>
            <a:r>
              <a:rPr lang="en-US" sz="1200" dirty="0"/>
              <a:t>fiscal year, and appropriation year. </a:t>
            </a:r>
          </a:p>
          <a:p>
            <a:endParaRPr lang="en-US" sz="1200" dirty="0"/>
          </a:p>
        </p:txBody>
      </p:sp>
    </p:spTree>
    <p:extLst>
      <p:ext uri="{BB962C8B-B14F-4D97-AF65-F5344CB8AC3E}">
        <p14:creationId xmlns:p14="http://schemas.microsoft.com/office/powerpoint/2010/main" val="3760238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647F6-3BDD-467E-A7CC-171ED9875181}" type="slidenum">
              <a:rPr lang="en-US">
                <a:solidFill>
                  <a:srgbClr val="000000"/>
                </a:solidFill>
              </a:rPr>
              <a:pPr/>
              <a:t>87</a:t>
            </a:fld>
            <a:endParaRPr lang="en-US">
              <a:solidFill>
                <a:srgbClr val="000000"/>
              </a:solidFill>
            </a:endParaRPr>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r>
              <a:rPr lang="en-US" sz="1200" dirty="0" smtClean="0"/>
              <a:t>In</a:t>
            </a:r>
            <a:r>
              <a:rPr lang="en-US" sz="1200" baseline="0" dirty="0" smtClean="0"/>
              <a:t> the end, the effects of the transactions are that the cash expenditure is recorded to fiscal year 20 for appropriation year 19, which is offset by the automatic-reversal of accrued expenditure, and the document-supported encumbrance is liquidated.</a:t>
            </a:r>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30399752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smtClean="0"/>
              <a:t>This last scenario is where</a:t>
            </a:r>
            <a:r>
              <a:rPr lang="en-US" sz="1200" baseline="0" dirty="0" smtClean="0"/>
              <a:t> the goods or services are not received by June 30. </a:t>
            </a:r>
          </a:p>
          <a:p>
            <a:pPr>
              <a:lnSpc>
                <a:spcPct val="90000"/>
              </a:lnSpc>
            </a:pPr>
            <a:r>
              <a:rPr lang="en-US" sz="1200" baseline="0" dirty="0" smtClean="0"/>
              <a:t> </a:t>
            </a:r>
          </a:p>
          <a:p>
            <a:pPr>
              <a:lnSpc>
                <a:spcPct val="90000"/>
              </a:lnSpc>
            </a:pPr>
            <a:r>
              <a:rPr lang="en-US" sz="1200" baseline="0" dirty="0" smtClean="0"/>
              <a:t>As I mentioned a few slides ago, there are two options to address this issue: using T-code 931R, you can eliminate the encumbrance for </a:t>
            </a:r>
            <a:r>
              <a:rPr lang="en-US" sz="1200" b="1" u="sng" baseline="0" dirty="0" smtClean="0"/>
              <a:t>financial</a:t>
            </a:r>
            <a:r>
              <a:rPr lang="en-US" sz="1200" baseline="0" dirty="0" smtClean="0"/>
              <a:t> reporting purposes; or, </a:t>
            </a:r>
          </a:p>
          <a:p>
            <a:pPr>
              <a:lnSpc>
                <a:spcPct val="90000"/>
              </a:lnSpc>
            </a:pPr>
            <a:r>
              <a:rPr lang="en-US" sz="1200" baseline="0" dirty="0" smtClean="0"/>
              <a:t>using T-code 206 you can cancel the encumbrance altogether.</a:t>
            </a:r>
          </a:p>
          <a:p>
            <a:pPr>
              <a:lnSpc>
                <a:spcPct val="90000"/>
              </a:lnSpc>
            </a:pPr>
            <a:endParaRPr lang="en-US" sz="1200" baseline="0" dirty="0" smtClean="0"/>
          </a:p>
          <a:p>
            <a:pPr>
              <a:lnSpc>
                <a:spcPct val="90000"/>
              </a:lnSpc>
            </a:pPr>
            <a:r>
              <a:rPr lang="en-US" sz="1200" baseline="0" dirty="0" smtClean="0"/>
              <a:t>But an entry will be necessary to re-establish the encumbrance in the following biennium if your agency is still planning on making the purchase of goods or services.</a:t>
            </a:r>
            <a:endParaRPr lang="en-US" sz="1200"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88</a:t>
            </a:fld>
            <a:endParaRPr lang="en-US">
              <a:solidFill>
                <a:srgbClr val="000000"/>
              </a:solidFill>
            </a:endParaRPr>
          </a:p>
        </p:txBody>
      </p:sp>
    </p:spTree>
    <p:extLst>
      <p:ext uri="{BB962C8B-B14F-4D97-AF65-F5344CB8AC3E}">
        <p14:creationId xmlns:p14="http://schemas.microsoft.com/office/powerpoint/2010/main" val="22818591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384D5-4EF4-475A-8EEF-38A1C4FE90ED}" type="slidenum">
              <a:rPr lang="en-US">
                <a:solidFill>
                  <a:srgbClr val="000000"/>
                </a:solidFill>
              </a:rPr>
              <a:pPr/>
              <a:t>89</a:t>
            </a:fld>
            <a:endParaRPr lang="en-US">
              <a:solidFill>
                <a:srgbClr val="000000"/>
              </a:solidFill>
            </a:endParaRPr>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pPr>
              <a:lnSpc>
                <a:spcPct val="90000"/>
              </a:lnSpc>
            </a:pPr>
            <a:r>
              <a:rPr lang="en-US" sz="1200" dirty="0" smtClean="0"/>
              <a:t>Re-establish </a:t>
            </a:r>
            <a:r>
              <a:rPr lang="en-US" sz="1200" dirty="0"/>
              <a:t>the encumbrance in </a:t>
            </a:r>
            <a:r>
              <a:rPr lang="en-US" sz="1200" dirty="0" smtClean="0"/>
              <a:t>appropriation year 21 </a:t>
            </a:r>
            <a:r>
              <a:rPr lang="en-US" sz="1200" dirty="0"/>
              <a:t>with </a:t>
            </a:r>
            <a:r>
              <a:rPr lang="en-US" sz="1200" dirty="0" smtClean="0"/>
              <a:t>T-code </a:t>
            </a:r>
            <a:r>
              <a:rPr lang="en-US" sz="1200" dirty="0"/>
              <a:t>212 in Month 1, fiscal year </a:t>
            </a:r>
            <a:r>
              <a:rPr lang="en-US" sz="1200" dirty="0" smtClean="0"/>
              <a:t>20</a:t>
            </a:r>
            <a:endParaRPr lang="en-US" sz="1200" dirty="0"/>
          </a:p>
          <a:p>
            <a:pPr>
              <a:lnSpc>
                <a:spcPct val="90000"/>
              </a:lnSpc>
            </a:pPr>
            <a:endParaRPr lang="en-US" sz="1200" dirty="0" smtClean="0"/>
          </a:p>
          <a:p>
            <a:pPr>
              <a:lnSpc>
                <a:spcPct val="90000"/>
              </a:lnSpc>
            </a:pPr>
            <a:r>
              <a:rPr lang="en-US" sz="1200" dirty="0" smtClean="0"/>
              <a:t>Please note that the </a:t>
            </a:r>
            <a:r>
              <a:rPr lang="en-US" sz="1200" dirty="0"/>
              <a:t>timing of this is important. </a:t>
            </a:r>
            <a:r>
              <a:rPr lang="en-US" sz="1200" dirty="0" smtClean="0"/>
              <a:t> </a:t>
            </a:r>
          </a:p>
          <a:p>
            <a:pPr>
              <a:lnSpc>
                <a:spcPct val="90000"/>
              </a:lnSpc>
            </a:pPr>
            <a:r>
              <a:rPr lang="en-US" sz="1200" dirty="0" smtClean="0"/>
              <a:t>If the appropriation year</a:t>
            </a:r>
            <a:r>
              <a:rPr lang="en-US" sz="1200" baseline="0" dirty="0" smtClean="0"/>
              <a:t> 19 encumbrance is not canceled or eliminated soon after July 1, there is the risk that someone processing a payment sometime between July 1 and the cancelation or elimination of the encumbrance will input the transaction in the wrong biennium.</a:t>
            </a:r>
            <a:endParaRPr lang="en-US" sz="1200" dirty="0" smtClean="0"/>
          </a:p>
          <a:p>
            <a:pPr>
              <a:lnSpc>
                <a:spcPct val="90000"/>
              </a:lnSpc>
            </a:pPr>
            <a:endParaRPr lang="en-US" sz="1200" dirty="0"/>
          </a:p>
          <a:p>
            <a:pPr>
              <a:lnSpc>
                <a:spcPct val="90000"/>
              </a:lnSpc>
            </a:pPr>
            <a:endParaRPr lang="en-US" sz="1200" dirty="0"/>
          </a:p>
          <a:p>
            <a:pPr>
              <a:lnSpc>
                <a:spcPct val="90000"/>
              </a:lnSpc>
            </a:pPr>
            <a:endParaRPr lang="en-US" sz="1800" dirty="0"/>
          </a:p>
        </p:txBody>
      </p:sp>
    </p:spTree>
    <p:extLst>
      <p:ext uri="{BB962C8B-B14F-4D97-AF65-F5344CB8AC3E}">
        <p14:creationId xmlns:p14="http://schemas.microsoft.com/office/powerpoint/2010/main" val="24368817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9DBC8-B1AD-4AA6-991E-0D6706DCA191}" type="slidenum">
              <a:rPr lang="en-US">
                <a:solidFill>
                  <a:srgbClr val="000000"/>
                </a:solidFill>
              </a:rPr>
              <a:pPr/>
              <a:t>90</a:t>
            </a:fld>
            <a:endParaRPr lang="en-US">
              <a:solidFill>
                <a:srgbClr val="000000"/>
              </a:solidFill>
            </a:endParaRPr>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sz="1200" dirty="0" smtClean="0"/>
              <a:t>The</a:t>
            </a:r>
            <a:r>
              <a:rPr lang="en-US" sz="1200" baseline="0" dirty="0" smtClean="0"/>
              <a:t> e</a:t>
            </a:r>
            <a:r>
              <a:rPr lang="en-US" sz="1200" dirty="0" smtClean="0"/>
              <a:t>ffect </a:t>
            </a:r>
            <a:r>
              <a:rPr lang="en-US" sz="1200" dirty="0"/>
              <a:t>of </a:t>
            </a:r>
            <a:r>
              <a:rPr lang="en-US" sz="1200" dirty="0" smtClean="0"/>
              <a:t>these transactions are:</a:t>
            </a:r>
          </a:p>
          <a:p>
            <a:endParaRPr lang="en-US" sz="1200" dirty="0"/>
          </a:p>
          <a:p>
            <a:r>
              <a:rPr lang="en-US" sz="1200" dirty="0" smtClean="0"/>
              <a:t>The</a:t>
            </a:r>
            <a:r>
              <a:rPr lang="en-US" sz="1200" baseline="0" dirty="0" smtClean="0"/>
              <a:t> document supported </a:t>
            </a:r>
            <a:r>
              <a:rPr lang="en-US" sz="1200" dirty="0" smtClean="0"/>
              <a:t>encumbrance </a:t>
            </a:r>
            <a:r>
              <a:rPr lang="en-US" sz="1200" dirty="0"/>
              <a:t>is removed from </a:t>
            </a:r>
            <a:r>
              <a:rPr lang="en-US" sz="1200" dirty="0" smtClean="0"/>
              <a:t>appropriation year 19,</a:t>
            </a:r>
          </a:p>
          <a:p>
            <a:endParaRPr lang="en-US" sz="1200" dirty="0"/>
          </a:p>
          <a:p>
            <a:r>
              <a:rPr lang="en-US" sz="1200" dirty="0"/>
              <a:t>And re-established in </a:t>
            </a:r>
            <a:r>
              <a:rPr lang="en-US" sz="1200" dirty="0" smtClean="0"/>
              <a:t>appropriation year 21.</a:t>
            </a:r>
          </a:p>
          <a:p>
            <a:endParaRPr lang="en-US" sz="1200" dirty="0"/>
          </a:p>
          <a:p>
            <a:r>
              <a:rPr lang="en-US" sz="1200" dirty="0" smtClean="0"/>
              <a:t>In </a:t>
            </a:r>
            <a:r>
              <a:rPr lang="en-US" sz="1200" dirty="0"/>
              <a:t>addition, a commitment needs to be reported in your disclosures</a:t>
            </a:r>
          </a:p>
          <a:p>
            <a:endParaRPr lang="en-US" sz="1200" dirty="0"/>
          </a:p>
        </p:txBody>
      </p:sp>
    </p:spTree>
    <p:extLst>
      <p:ext uri="{BB962C8B-B14F-4D97-AF65-F5344CB8AC3E}">
        <p14:creationId xmlns:p14="http://schemas.microsoft.com/office/powerpoint/2010/main" val="492137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82A09-1ED4-4C34-A8FD-9E7FB6A5AFDB}" type="slidenum">
              <a:rPr lang="en-US">
                <a:solidFill>
                  <a:srgbClr val="000000"/>
                </a:solidFill>
              </a:rPr>
              <a:pPr/>
              <a:t>91</a:t>
            </a:fld>
            <a:endParaRPr lang="en-US">
              <a:solidFill>
                <a:srgbClr val="000000"/>
              </a:solidFill>
            </a:endParaRP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US" sz="1200" dirty="0"/>
              <a:t>So what is a commitment</a:t>
            </a:r>
            <a:r>
              <a:rPr lang="en-US" sz="1200" dirty="0" smtClean="0"/>
              <a:t>?</a:t>
            </a:r>
          </a:p>
          <a:p>
            <a:endParaRPr lang="en-US" sz="1200" dirty="0" smtClean="0"/>
          </a:p>
          <a:p>
            <a:r>
              <a:rPr lang="en-US" sz="1200" dirty="0" smtClean="0"/>
              <a:t>Commitments represent:</a:t>
            </a:r>
          </a:p>
          <a:p>
            <a:r>
              <a:rPr lang="en-US" sz="1200" dirty="0" smtClean="0"/>
              <a:t> -obligations related to unperformed agreements that are </a:t>
            </a:r>
            <a:r>
              <a:rPr lang="en-US" sz="1200" b="1" u="sng" dirty="0" smtClean="0"/>
              <a:t>not encumbered</a:t>
            </a:r>
          </a:p>
          <a:p>
            <a:r>
              <a:rPr lang="en-US" sz="1200" baseline="0" dirty="0" smtClean="0"/>
              <a:t>-</a:t>
            </a:r>
            <a:r>
              <a:rPr lang="en-US" sz="1200" dirty="0" smtClean="0"/>
              <a:t>they are not expected to be paid with current financial resources (FY</a:t>
            </a:r>
            <a:r>
              <a:rPr lang="en-US" sz="1200" baseline="0" dirty="0" smtClean="0"/>
              <a:t> 19)</a:t>
            </a:r>
            <a:endParaRPr lang="en-US" sz="1200" dirty="0" smtClean="0"/>
          </a:p>
          <a:p>
            <a:r>
              <a:rPr lang="en-US" sz="1200" dirty="0" smtClean="0"/>
              <a:t>-they</a:t>
            </a:r>
            <a:r>
              <a:rPr lang="en-US" sz="1200" baseline="0" dirty="0" smtClean="0"/>
              <a:t> </a:t>
            </a:r>
            <a:r>
              <a:rPr lang="en-US" sz="1200" dirty="0" smtClean="0"/>
              <a:t>are not reported in the financial statements as a liability</a:t>
            </a:r>
          </a:p>
          <a:p>
            <a:r>
              <a:rPr lang="en-US" sz="1200" dirty="0" smtClean="0"/>
              <a:t>-but they are disclosed in the notes</a:t>
            </a:r>
          </a:p>
          <a:p>
            <a:endParaRPr lang="en-US" sz="1200" dirty="0"/>
          </a:p>
          <a:p>
            <a:endParaRPr lang="en-US" sz="1200" dirty="0"/>
          </a:p>
          <a:p>
            <a:endParaRPr lang="en-US" sz="1200" dirty="0"/>
          </a:p>
        </p:txBody>
      </p:sp>
    </p:spTree>
    <p:extLst>
      <p:ext uri="{BB962C8B-B14F-4D97-AF65-F5344CB8AC3E}">
        <p14:creationId xmlns:p14="http://schemas.microsoft.com/office/powerpoint/2010/main" val="6399140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A6E09-3F02-47AB-B9D6-9C9F96EFA4F0}" type="slidenum">
              <a:rPr lang="en-US">
                <a:solidFill>
                  <a:srgbClr val="000000"/>
                </a:solidFill>
              </a:rPr>
              <a:pPr/>
              <a:t>92</a:t>
            </a:fld>
            <a:endParaRPr lang="en-US">
              <a:solidFill>
                <a:srgbClr val="000000"/>
              </a:solidFill>
            </a:endParaRPr>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r>
              <a:rPr lang="en-US" sz="1200" dirty="0"/>
              <a:t>For fiscal year </a:t>
            </a:r>
            <a:r>
              <a:rPr lang="en-US" sz="1200" dirty="0" smtClean="0"/>
              <a:t>19, report commitments </a:t>
            </a:r>
            <a:r>
              <a:rPr lang="en-US" sz="1200" dirty="0"/>
              <a:t>for goods ordered or services contracted </a:t>
            </a:r>
            <a:r>
              <a:rPr lang="en-US" sz="1200" dirty="0" smtClean="0"/>
              <a:t>for, but </a:t>
            </a:r>
            <a:r>
              <a:rPr lang="en-US" sz="1200" dirty="0"/>
              <a:t>that have not been </a:t>
            </a:r>
            <a:r>
              <a:rPr lang="en-US" sz="1200" dirty="0" smtClean="0"/>
              <a:t>fulfilled </a:t>
            </a:r>
            <a:r>
              <a:rPr lang="en-US" sz="1200" dirty="0"/>
              <a:t>by June </a:t>
            </a:r>
            <a:r>
              <a:rPr lang="en-US" sz="1200" dirty="0" smtClean="0"/>
              <a:t>30.</a:t>
            </a:r>
            <a:endParaRPr lang="en-US" sz="1200" dirty="0"/>
          </a:p>
          <a:p>
            <a:r>
              <a:rPr lang="en-US" sz="1200" dirty="0"/>
              <a:t>When they are </a:t>
            </a:r>
            <a:r>
              <a:rPr lang="en-US" sz="1200" dirty="0" smtClean="0"/>
              <a:t>received </a:t>
            </a:r>
            <a:r>
              <a:rPr lang="en-US" sz="1200" dirty="0"/>
              <a:t>they will be paid for out of the </a:t>
            </a:r>
            <a:r>
              <a:rPr lang="en-US" sz="1200" dirty="0" smtClean="0"/>
              <a:t>AY21 budget.</a:t>
            </a:r>
            <a:endParaRPr lang="en-US" sz="1200" dirty="0"/>
          </a:p>
          <a:p>
            <a:endParaRPr lang="en-US" sz="1200" dirty="0"/>
          </a:p>
        </p:txBody>
      </p:sp>
    </p:spTree>
    <p:extLst>
      <p:ext uri="{BB962C8B-B14F-4D97-AF65-F5344CB8AC3E}">
        <p14:creationId xmlns:p14="http://schemas.microsoft.com/office/powerpoint/2010/main" val="335823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A996B1-9D60-4685-8643-D7FECBA69AE0}" type="slidenum">
              <a:rPr lang="en-US" smtClean="0">
                <a:solidFill>
                  <a:prstClr val="black"/>
                </a:solidFill>
              </a:rPr>
              <a:pPr/>
              <a:t>12</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sz="1000" dirty="0" smtClean="0"/>
              <a:t>Here is a list of resources that may come in handy during month 13. </a:t>
            </a:r>
          </a:p>
          <a:p>
            <a:endParaRPr lang="en-US" sz="1000" dirty="0" smtClean="0"/>
          </a:p>
          <a:p>
            <a:r>
              <a:rPr lang="en-US" sz="1000" dirty="0" smtClean="0"/>
              <a:t>The agency guide on the SARS website is quite extensive and provides a check list in Section D.10.  It is</a:t>
            </a:r>
            <a:r>
              <a:rPr lang="en-US" sz="1000" baseline="0" dirty="0" smtClean="0"/>
              <a:t> in the process of being updated and we will send out a notice to the CAFR newslist when complete. </a:t>
            </a:r>
            <a:r>
              <a:rPr lang="en-US" sz="1000" dirty="0" smtClean="0"/>
              <a:t> I strongly encourage you to become familiar with it -especially if you are new to the year end process.</a:t>
            </a:r>
          </a:p>
          <a:p>
            <a:endParaRPr lang="en-US" sz="1000" dirty="0"/>
          </a:p>
          <a:p>
            <a:r>
              <a:rPr lang="en-US" sz="1000" dirty="0" smtClean="0"/>
              <a:t>The year-end</a:t>
            </a:r>
            <a:r>
              <a:rPr lang="en-US" sz="1000" baseline="0" dirty="0" smtClean="0"/>
              <a:t> </a:t>
            </a:r>
            <a:r>
              <a:rPr lang="en-US" sz="1000" dirty="0" smtClean="0"/>
              <a:t>guide also includes </a:t>
            </a:r>
            <a:r>
              <a:rPr lang="en-US" sz="1000" dirty="0"/>
              <a:t>instructions on accessing the </a:t>
            </a:r>
            <a:r>
              <a:rPr lang="en-US" sz="1000" dirty="0" smtClean="0"/>
              <a:t>repository</a:t>
            </a:r>
            <a:r>
              <a:rPr lang="en-US" sz="1000" baseline="0" dirty="0" smtClean="0"/>
              <a:t> </a:t>
            </a:r>
            <a:r>
              <a:rPr lang="en-US" sz="1000" dirty="0" smtClean="0"/>
              <a:t>reports in section D.4</a:t>
            </a:r>
          </a:p>
          <a:p>
            <a:endParaRPr lang="en-US" sz="1000" dirty="0" smtClean="0"/>
          </a:p>
          <a:p>
            <a:r>
              <a:rPr lang="en-US" sz="1000" dirty="0" smtClean="0"/>
              <a:t>Analyze </a:t>
            </a:r>
            <a:r>
              <a:rPr lang="en-US" sz="1000" baseline="0" dirty="0" smtClean="0"/>
              <a:t>the Datamart Reports each time they are updated to ensure they reflect what is expected and ensure adjustments have been properly booked</a:t>
            </a:r>
          </a:p>
          <a:p>
            <a:endParaRPr lang="en-US" sz="1000" baseline="0" dirty="0" smtClean="0"/>
          </a:p>
          <a:p>
            <a:r>
              <a:rPr lang="en-US" sz="1000" baseline="0" dirty="0" smtClean="0"/>
              <a:t>Instructions for ordering R*STARS reports can be found in section D.3 – helpful reports include “Status of Appropriation and Expenditure”;  “Trial Balance by Fund/GL”;  “Revenues &amp; Expenditures by Fund, Program, Object</a:t>
            </a:r>
          </a:p>
          <a:p>
            <a:endParaRPr lang="en-US" sz="1000" baseline="0" dirty="0" smtClean="0"/>
          </a:p>
          <a:p>
            <a:r>
              <a:rPr lang="en-US" sz="1000" baseline="0" dirty="0" smtClean="0"/>
              <a:t>As mentioned before analyze the Statewide Balance Reports each time they are updated</a:t>
            </a:r>
          </a:p>
          <a:p>
            <a:endParaRPr lang="en-US" sz="1000" baseline="0" dirty="0" smtClean="0"/>
          </a:p>
          <a:p>
            <a:r>
              <a:rPr lang="en-US" sz="1000" baseline="0" dirty="0" smtClean="0"/>
              <a:t>Also refer to your prior year closing entries and disclosures</a:t>
            </a:r>
          </a:p>
          <a:p>
            <a:endParaRPr lang="en-US" sz="1000" baseline="0" dirty="0" smtClean="0"/>
          </a:p>
          <a:p>
            <a:r>
              <a:rPr lang="en-US" sz="1000" baseline="0" dirty="0" smtClean="0"/>
              <a:t>Chapter 15 of the OAM covers just about everything</a:t>
            </a:r>
          </a:p>
          <a:p>
            <a:endParaRPr lang="en-US" sz="1000" baseline="0" dirty="0" smtClean="0"/>
          </a:p>
          <a:p>
            <a:r>
              <a:rPr lang="en-US" sz="1000" baseline="0" dirty="0" smtClean="0"/>
              <a:t>And last but certainly no least – use your SARS Analyst – if they don’t know they can track down someone who does!</a:t>
            </a:r>
          </a:p>
          <a:p>
            <a:endParaRPr lang="en-US" sz="1100" dirty="0" smtClean="0"/>
          </a:p>
          <a:p>
            <a:endParaRPr lang="en-US" sz="1100" dirty="0"/>
          </a:p>
        </p:txBody>
      </p:sp>
    </p:spTree>
    <p:extLst>
      <p:ext uri="{BB962C8B-B14F-4D97-AF65-F5344CB8AC3E}">
        <p14:creationId xmlns:p14="http://schemas.microsoft.com/office/powerpoint/2010/main" val="4191753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F2721-7B65-42D0-BFD5-D598C21D2CBD}" type="slidenum">
              <a:rPr lang="en-US">
                <a:solidFill>
                  <a:srgbClr val="000000"/>
                </a:solidFill>
              </a:rPr>
              <a:pPr/>
              <a:t>93</a:t>
            </a:fld>
            <a:endParaRPr lang="en-US">
              <a:solidFill>
                <a:srgbClr val="000000"/>
              </a:solidFill>
            </a:endParaRP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sz="1200" dirty="0"/>
              <a:t>Generally commitments are:</a:t>
            </a:r>
          </a:p>
          <a:p>
            <a:r>
              <a:rPr lang="en-US" sz="1200" dirty="0" smtClean="0"/>
              <a:t>Long-term </a:t>
            </a:r>
            <a:r>
              <a:rPr lang="en-US" sz="1200" dirty="0"/>
              <a:t>contracts or agreements associated with </a:t>
            </a:r>
          </a:p>
          <a:p>
            <a:r>
              <a:rPr lang="en-US" sz="1200" dirty="0" smtClean="0"/>
              <a:t>Grants</a:t>
            </a:r>
            <a:endParaRPr lang="en-US" sz="1200" dirty="0"/>
          </a:p>
          <a:p>
            <a:r>
              <a:rPr lang="en-US" sz="1200" dirty="0"/>
              <a:t>Loans </a:t>
            </a:r>
          </a:p>
          <a:p>
            <a:r>
              <a:rPr lang="en-US" sz="1200" dirty="0" smtClean="0"/>
              <a:t>Leases</a:t>
            </a:r>
          </a:p>
          <a:p>
            <a:r>
              <a:rPr lang="en-US" sz="1200" dirty="0" smtClean="0"/>
              <a:t>And/or</a:t>
            </a:r>
            <a:endParaRPr lang="en-US" sz="1200" dirty="0"/>
          </a:p>
          <a:p>
            <a:r>
              <a:rPr lang="en-US" sz="1200" dirty="0"/>
              <a:t>Capital construction</a:t>
            </a:r>
          </a:p>
          <a:p>
            <a:endParaRPr lang="en-US" sz="1200" dirty="0"/>
          </a:p>
          <a:p>
            <a:endParaRPr lang="en-US" sz="1200" dirty="0"/>
          </a:p>
        </p:txBody>
      </p:sp>
    </p:spTree>
    <p:extLst>
      <p:ext uri="{BB962C8B-B14F-4D97-AF65-F5344CB8AC3E}">
        <p14:creationId xmlns:p14="http://schemas.microsoft.com/office/powerpoint/2010/main" val="10396382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0E921-EADF-48A4-832D-43099F202CA0}" type="slidenum">
              <a:rPr lang="en-US">
                <a:solidFill>
                  <a:srgbClr val="000000"/>
                </a:solidFill>
              </a:rPr>
              <a:pPr/>
              <a:t>94</a:t>
            </a:fld>
            <a:endParaRPr lang="en-US">
              <a:solidFill>
                <a:srgbClr val="000000"/>
              </a:solidFill>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pPr>
              <a:lnSpc>
                <a:spcPct val="90000"/>
              </a:lnSpc>
            </a:pPr>
            <a:r>
              <a:rPr lang="en-US" sz="1200" dirty="0" smtClean="0"/>
              <a:t>An </a:t>
            </a:r>
            <a:r>
              <a:rPr lang="en-US" sz="1200" dirty="0"/>
              <a:t>obligation </a:t>
            </a:r>
            <a:r>
              <a:rPr lang="en-US" sz="1200" dirty="0" smtClean="0"/>
              <a:t>can be </a:t>
            </a:r>
            <a:r>
              <a:rPr lang="en-US" sz="1200" dirty="0"/>
              <a:t>either </a:t>
            </a:r>
            <a:r>
              <a:rPr lang="en-US" sz="1200" dirty="0" smtClean="0"/>
              <a:t>an encumbrance or a commitment, </a:t>
            </a:r>
            <a:r>
              <a:rPr lang="en-US" sz="1200" dirty="0"/>
              <a:t>but not </a:t>
            </a:r>
            <a:r>
              <a:rPr lang="en-US" sz="1200" dirty="0" smtClean="0"/>
              <a:t>both  -  do </a:t>
            </a:r>
            <a:r>
              <a:rPr lang="en-US" sz="1200" dirty="0"/>
              <a:t>not </a:t>
            </a:r>
            <a:r>
              <a:rPr lang="en-US" sz="1200" dirty="0" smtClean="0"/>
              <a:t>duplicate (this especially</a:t>
            </a:r>
            <a:r>
              <a:rPr lang="en-US" sz="1200" baseline="0" dirty="0" smtClean="0"/>
              <a:t> applies to the first year of a biennium when encumbrances do not need to be eliminated).</a:t>
            </a:r>
          </a:p>
          <a:p>
            <a:pPr>
              <a:lnSpc>
                <a:spcPct val="90000"/>
              </a:lnSpc>
            </a:pPr>
            <a:endParaRPr lang="en-US" sz="1200" dirty="0"/>
          </a:p>
          <a:p>
            <a:pPr>
              <a:lnSpc>
                <a:spcPct val="90000"/>
              </a:lnSpc>
            </a:pPr>
            <a:r>
              <a:rPr lang="en-US" sz="1200" dirty="0" smtClean="0"/>
              <a:t>There </a:t>
            </a:r>
            <a:r>
              <a:rPr lang="en-US" sz="1200" dirty="0"/>
              <a:t>is further information about commitments and encumbrances in the OAM or if your situation is not clear </a:t>
            </a:r>
            <a:r>
              <a:rPr lang="en-US" sz="1200" dirty="0" smtClean="0"/>
              <a:t>please </a:t>
            </a:r>
            <a:r>
              <a:rPr lang="en-US" sz="1200" dirty="0"/>
              <a:t>call your SARS analyst for </a:t>
            </a:r>
            <a:r>
              <a:rPr lang="en-US" sz="1200" dirty="0" smtClean="0"/>
              <a:t>assistance.</a:t>
            </a:r>
            <a:endParaRPr lang="en-US" sz="1200" dirty="0"/>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35141736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5ED2B-5AA4-4FB4-8D0B-842EF9CF37D9}" type="slidenum">
              <a:rPr lang="en-US">
                <a:solidFill>
                  <a:srgbClr val="000000"/>
                </a:solidFill>
              </a:rPr>
              <a:pPr/>
              <a:t>95</a:t>
            </a:fld>
            <a:endParaRPr lang="en-US">
              <a:solidFill>
                <a:srgbClr val="000000"/>
              </a:solidFill>
            </a:endParaRPr>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sz="1200" dirty="0" smtClean="0"/>
              <a:t>As a reminder:</a:t>
            </a:r>
          </a:p>
          <a:p>
            <a:r>
              <a:rPr lang="en-US" sz="1200" dirty="0" smtClean="0"/>
              <a:t>If </a:t>
            </a:r>
            <a:r>
              <a:rPr lang="en-US" sz="1200" dirty="0"/>
              <a:t>you are using </a:t>
            </a:r>
            <a:r>
              <a:rPr lang="en-US" sz="1200" dirty="0" smtClean="0"/>
              <a:t>balance </a:t>
            </a:r>
            <a:r>
              <a:rPr lang="en-US" sz="1200" dirty="0"/>
              <a:t>type 33 </a:t>
            </a:r>
            <a:r>
              <a:rPr lang="en-US" sz="1200" dirty="0" smtClean="0"/>
              <a:t>(Grant Commitment) to </a:t>
            </a:r>
            <a:r>
              <a:rPr lang="en-US" sz="1200" dirty="0"/>
              <a:t>track your grant </a:t>
            </a:r>
            <a:r>
              <a:rPr lang="en-US" sz="1200" dirty="0" smtClean="0"/>
              <a:t>activity, </a:t>
            </a:r>
            <a:r>
              <a:rPr lang="en-US" sz="1200" dirty="0"/>
              <a:t>please be sure to record those commitments in your disclosures. </a:t>
            </a:r>
          </a:p>
        </p:txBody>
      </p:sp>
    </p:spTree>
    <p:extLst>
      <p:ext uri="{BB962C8B-B14F-4D97-AF65-F5344CB8AC3E}">
        <p14:creationId xmlns:p14="http://schemas.microsoft.com/office/powerpoint/2010/main" val="23598532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4DB53-D72A-40F4-83EC-52CEF78BC5AD}" type="slidenum">
              <a:rPr lang="en-US">
                <a:solidFill>
                  <a:srgbClr val="000000"/>
                </a:solidFill>
              </a:rPr>
              <a:pPr/>
              <a:t>96</a:t>
            </a:fld>
            <a:endParaRPr lang="en-US">
              <a:solidFill>
                <a:srgbClr val="000000"/>
              </a:solidFill>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pPr>
              <a:lnSpc>
                <a:spcPct val="90000"/>
              </a:lnSpc>
            </a:pPr>
            <a:r>
              <a:rPr lang="en-US" sz="1200" dirty="0" smtClean="0"/>
              <a:t>A reduction of expense is used only</a:t>
            </a:r>
            <a:r>
              <a:rPr lang="en-US" sz="1200" baseline="0" dirty="0" smtClean="0"/>
              <a:t> in special circumstance</a:t>
            </a:r>
            <a:r>
              <a:rPr lang="en-US" sz="1200" dirty="0" smtClean="0"/>
              <a:t>s as defined in the OAM.  </a:t>
            </a:r>
          </a:p>
          <a:p>
            <a:pPr>
              <a:lnSpc>
                <a:spcPct val="90000"/>
              </a:lnSpc>
            </a:pPr>
            <a:r>
              <a:rPr lang="en-US" sz="1200" dirty="0" smtClean="0"/>
              <a:t>This includes, but is</a:t>
            </a:r>
            <a:r>
              <a:rPr lang="en-US" sz="1200" baseline="0" dirty="0" smtClean="0"/>
              <a:t> not limited to: refunds for overpayment; purchase rebate; job rotations; amounts collected or reimbursements for hosting special events,  insurance recoveries, to name a few.  </a:t>
            </a:r>
          </a:p>
          <a:p>
            <a:pPr>
              <a:lnSpc>
                <a:spcPct val="90000"/>
              </a:lnSpc>
            </a:pPr>
            <a:r>
              <a:rPr lang="en-US" sz="1200" baseline="0" dirty="0" smtClean="0"/>
              <a:t>Be sure to see OAM 20.40 for additional details.</a:t>
            </a:r>
          </a:p>
          <a:p>
            <a:pPr>
              <a:lnSpc>
                <a:spcPct val="90000"/>
              </a:lnSpc>
            </a:pPr>
            <a:endParaRPr lang="en-US" sz="1200" baseline="0" dirty="0" smtClean="0"/>
          </a:p>
          <a:p>
            <a:pPr>
              <a:lnSpc>
                <a:spcPct val="90000"/>
              </a:lnSpc>
            </a:pPr>
            <a:r>
              <a:rPr lang="en-US" sz="1200" baseline="0" dirty="0" smtClean="0"/>
              <a:t>Remember:</a:t>
            </a:r>
          </a:p>
          <a:p>
            <a:pPr>
              <a:lnSpc>
                <a:spcPct val="90000"/>
              </a:lnSpc>
            </a:pPr>
            <a:r>
              <a:rPr lang="en-US" sz="1200" dirty="0" smtClean="0"/>
              <a:t>The reduction may not exceed the actual expense.</a:t>
            </a:r>
          </a:p>
          <a:p>
            <a:pPr>
              <a:lnSpc>
                <a:spcPct val="90000"/>
              </a:lnSpc>
            </a:pPr>
            <a:endParaRPr lang="en-US" sz="1200" dirty="0" smtClean="0"/>
          </a:p>
          <a:p>
            <a:pPr>
              <a:lnSpc>
                <a:spcPct val="90000"/>
              </a:lnSpc>
            </a:pPr>
            <a:r>
              <a:rPr lang="en-US" sz="1200" dirty="0" smtClean="0"/>
              <a:t>The reduction must occur in the same appropriation year as the original expenditure.</a:t>
            </a:r>
          </a:p>
          <a:p>
            <a:pPr>
              <a:lnSpc>
                <a:spcPct val="90000"/>
              </a:lnSpc>
            </a:pPr>
            <a:endParaRPr lang="en-US" sz="1200" dirty="0" smtClean="0"/>
          </a:p>
          <a:p>
            <a:pPr>
              <a:lnSpc>
                <a:spcPct val="90000"/>
              </a:lnSpc>
            </a:pPr>
            <a:r>
              <a:rPr lang="en-US" sz="1200" dirty="0" smtClean="0"/>
              <a:t>And, if the appropriation year has already closed, the transaction must be reported as revenue in the new biennium.  If the expenditure</a:t>
            </a:r>
            <a:r>
              <a:rPr lang="en-US" sz="1200" baseline="0" dirty="0" smtClean="0"/>
              <a:t> was made from the general fund, but the AY is closed, talk to your SFMS analyst on the steps needed to revert the money to the general fund.</a:t>
            </a:r>
            <a:endParaRPr lang="en-US" sz="1200" dirty="0" smtClean="0"/>
          </a:p>
          <a:p>
            <a:pPr>
              <a:lnSpc>
                <a:spcPct val="90000"/>
              </a:lnSpc>
            </a:pPr>
            <a:endParaRPr lang="en-US" sz="1200" dirty="0" smtClean="0"/>
          </a:p>
          <a:p>
            <a:pPr>
              <a:lnSpc>
                <a:spcPct val="90000"/>
              </a:lnSpc>
            </a:pPr>
            <a:endParaRPr lang="en-US" sz="1200" dirty="0" smtClean="0"/>
          </a:p>
          <a:p>
            <a:pPr>
              <a:lnSpc>
                <a:spcPct val="90000"/>
              </a:lnSpc>
            </a:pPr>
            <a:endParaRPr lang="en-US" sz="1200" dirty="0" smtClean="0"/>
          </a:p>
          <a:p>
            <a:pPr>
              <a:lnSpc>
                <a:spcPct val="90000"/>
              </a:lnSpc>
            </a:pPr>
            <a:endParaRPr lang="en-US" sz="1200" dirty="0" smtClean="0"/>
          </a:p>
        </p:txBody>
      </p:sp>
    </p:spTree>
    <p:extLst>
      <p:ext uri="{BB962C8B-B14F-4D97-AF65-F5344CB8AC3E}">
        <p14:creationId xmlns:p14="http://schemas.microsoft.com/office/powerpoint/2010/main" val="24670320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what I have covered today is in the </a:t>
            </a:r>
            <a:r>
              <a:rPr lang="en-US" baseline="0" dirty="0" smtClean="0"/>
              <a:t>budgetary chapter of the OAM and the link is there on the bottom of the slide; however, if you have questions feel free to contact your SARS analyst. </a:t>
            </a:r>
            <a:endParaRPr lang="en-US"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97</a:t>
            </a:fld>
            <a:endParaRPr lang="en-US">
              <a:solidFill>
                <a:srgbClr val="000000"/>
              </a:solidFill>
            </a:endParaRPr>
          </a:p>
        </p:txBody>
      </p:sp>
    </p:spTree>
    <p:extLst>
      <p:ext uri="{BB962C8B-B14F-4D97-AF65-F5344CB8AC3E}">
        <p14:creationId xmlns:p14="http://schemas.microsoft.com/office/powerpoint/2010/main" val="10963804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q</a:t>
            </a:r>
            <a:r>
              <a:rPr lang="en-US" dirty="0" smtClean="0"/>
              <a:t>uestions?</a:t>
            </a:r>
          </a:p>
          <a:p>
            <a:endParaRPr lang="en-US" dirty="0"/>
          </a:p>
          <a:p>
            <a:r>
              <a:rPr lang="en-US" baseline="0" dirty="0" smtClean="0"/>
              <a:t>Okay, now I will speak briefly about SEFA.</a:t>
            </a:r>
            <a:endParaRPr lang="en-US" dirty="0"/>
          </a:p>
        </p:txBody>
      </p:sp>
      <p:sp>
        <p:nvSpPr>
          <p:cNvPr id="4" name="Slide Number Placeholder 3"/>
          <p:cNvSpPr>
            <a:spLocks noGrp="1"/>
          </p:cNvSpPr>
          <p:nvPr>
            <p:ph type="sldNum" sz="quarter" idx="10"/>
          </p:nvPr>
        </p:nvSpPr>
        <p:spPr/>
        <p:txBody>
          <a:bodyPr/>
          <a:lstStyle/>
          <a:p>
            <a:fld id="{04647505-EB0D-4C7B-9F55-CECD1E4DEA66}"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val="13675082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few words about SEFA.  Thankfully, this section is not nearly as loquacious as Budgetary</a:t>
            </a:r>
            <a:r>
              <a:rPr lang="en-US" baseline="0" dirty="0" smtClean="0"/>
              <a:t> verses </a:t>
            </a:r>
            <a:r>
              <a:rPr lang="en-US" baseline="0" smtClean="0"/>
              <a:t>Financial accounting.</a:t>
            </a:r>
            <a:endParaRPr lang="en-US" dirty="0"/>
          </a:p>
        </p:txBody>
      </p:sp>
      <p:sp>
        <p:nvSpPr>
          <p:cNvPr id="4" name="Slide Number Placeholder 3"/>
          <p:cNvSpPr>
            <a:spLocks noGrp="1"/>
          </p:cNvSpPr>
          <p:nvPr>
            <p:ph type="sldNum" sz="quarter" idx="10"/>
          </p:nvPr>
        </p:nvSpPr>
        <p:spPr/>
        <p:txBody>
          <a:bodyPr/>
          <a:lstStyle/>
          <a:p>
            <a:fld id="{02112C2B-73D8-4CD2-A038-9978C9E7AEDC}"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40839640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your agency has a post-close adjustment</a:t>
            </a:r>
            <a:r>
              <a:rPr lang="en-US" sz="1200" baseline="0" dirty="0" smtClean="0"/>
              <a:t> or </a:t>
            </a:r>
            <a:r>
              <a:rPr lang="en-US" sz="1200" dirty="0" smtClean="0"/>
              <a:t>receives</a:t>
            </a:r>
            <a:r>
              <a:rPr lang="en-US" sz="1200" baseline="0" dirty="0" smtClean="0"/>
              <a:t> an audit adjustment that involves a federal program, you will need to notify your SARS analyst. Include the CFDA number and title in the email .</a:t>
            </a:r>
          </a:p>
          <a:p>
            <a:endParaRPr lang="en-US" sz="1200" baseline="0" dirty="0" smtClean="0"/>
          </a:p>
          <a:p>
            <a:r>
              <a:rPr lang="en-US" sz="1200" baseline="0" dirty="0" smtClean="0"/>
              <a:t>At that time SARS and SOS auditors will determine if the adjustments will have a material effect to the SEFA.</a:t>
            </a:r>
          </a:p>
          <a:p>
            <a:endParaRPr lang="en-US" sz="1200" baseline="0" dirty="0" smtClean="0"/>
          </a:p>
          <a:p>
            <a:r>
              <a:rPr lang="en-US" sz="1200" baseline="0" dirty="0" smtClean="0"/>
              <a:t>If it is determined the adjustment will have a material effect, your SARS analyst will request a SEFA correction form.</a:t>
            </a:r>
            <a:endParaRPr lang="en-US" sz="1200" dirty="0"/>
          </a:p>
        </p:txBody>
      </p:sp>
      <p:sp>
        <p:nvSpPr>
          <p:cNvPr id="4" name="Slide Number Placeholder 3"/>
          <p:cNvSpPr>
            <a:spLocks noGrp="1"/>
          </p:cNvSpPr>
          <p:nvPr>
            <p:ph type="sldNum" sz="quarter" idx="10"/>
          </p:nvPr>
        </p:nvSpPr>
        <p:spPr/>
        <p:txBody>
          <a:bodyPr/>
          <a:lstStyle/>
          <a:p>
            <a:fld id="{02112C2B-73D8-4CD2-A038-9978C9E7AEDC}"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1688025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Correction Forms:</a:t>
            </a:r>
            <a:r>
              <a:rPr lang="en-US" sz="1600" baseline="0" dirty="0" smtClean="0"/>
              <a:t> </a:t>
            </a:r>
            <a:r>
              <a:rPr lang="en-US" sz="1600" dirty="0" smtClean="0"/>
              <a:t>You only need to complete the correction forms if the data</a:t>
            </a:r>
            <a:r>
              <a:rPr lang="en-US" sz="1600" baseline="0" dirty="0" smtClean="0"/>
              <a:t> in RSTARS is incorrect.  For instance, an incorrect grant number was used; an incorrect amount was recorded; or a distribution to a </a:t>
            </a:r>
            <a:r>
              <a:rPr lang="en-US" sz="1600" baseline="0" dirty="0" err="1" smtClean="0"/>
              <a:t>subrecipient</a:t>
            </a:r>
            <a:r>
              <a:rPr lang="en-US" sz="1600" baseline="0" dirty="0" smtClean="0"/>
              <a:t> was recorded as a direct expenditure.  There could be other examples, but this gives the concept.</a:t>
            </a:r>
          </a:p>
          <a:p>
            <a:endParaRPr lang="en-US" sz="1600" baseline="0" dirty="0" smtClean="0"/>
          </a:p>
          <a:p>
            <a:r>
              <a:rPr lang="en-US" sz="1600" baseline="0" dirty="0" smtClean="0"/>
              <a:t>If you are correcting </a:t>
            </a:r>
            <a:r>
              <a:rPr lang="en-US" sz="1600" baseline="0" dirty="0" err="1" smtClean="0"/>
              <a:t>subrecipient</a:t>
            </a:r>
            <a:r>
              <a:rPr lang="en-US" sz="1600" baseline="0" dirty="0" smtClean="0"/>
              <a:t> information (which is on the expenditure correction tab), there is now a separate column for the tax ID number.  Please enter the number without a hyphen.  This is because SARS uses an Access database to compile the SEFA and the tables do not accept hyphens.</a:t>
            </a:r>
          </a:p>
          <a:p>
            <a:endParaRPr lang="en-US" sz="1600" baseline="0" dirty="0" smtClean="0"/>
          </a:p>
          <a:p>
            <a:r>
              <a:rPr lang="en-US" sz="1600" baseline="0" dirty="0" smtClean="0"/>
              <a:t>Non-Cash Assistance Reporting: This year agencies will receive an Excel workbook to report non-cash assistance information.  There is a separate tab for revenue, transfers-in, expenditures, transfers-out, and distribution to </a:t>
            </a:r>
            <a:r>
              <a:rPr lang="en-US" sz="1600" baseline="0" dirty="0" err="1" smtClean="0"/>
              <a:t>subrecipients</a:t>
            </a:r>
            <a:r>
              <a:rPr lang="en-US" sz="1600" baseline="0" dirty="0" smtClean="0"/>
              <a:t>.  Included in the workbook are tabs that have examples and instructions on how to complete each tab.  Use these forms even if your agency is only reporting one line of information.  Using these Excel forms will make it much easier for the SEFA compiler to assemble a master spreadsheet that will be used to load data in to the Access database.</a:t>
            </a:r>
          </a:p>
          <a:p>
            <a:endParaRPr lang="en-US" sz="1600" baseline="0" dirty="0" smtClean="0"/>
          </a:p>
          <a:p>
            <a:r>
              <a:rPr lang="en-US" sz="1600" dirty="0" smtClean="0"/>
              <a:t>Lastly, Chapter F of the Year-End Closing Guide is dedicated to SEFA</a:t>
            </a:r>
            <a:r>
              <a:rPr lang="en-US" sz="1600" baseline="0" dirty="0" smtClean="0"/>
              <a:t> and there is a lot of good information in the chapter.</a:t>
            </a:r>
            <a:endParaRPr lang="en-US" sz="1600" dirty="0" smtClean="0"/>
          </a:p>
          <a:p>
            <a:endParaRPr lang="en-US" sz="1600" dirty="0" smtClean="0"/>
          </a:p>
          <a:p>
            <a:r>
              <a:rPr lang="en-US" sz="1600" dirty="0" smtClean="0"/>
              <a:t>Section F.6,</a:t>
            </a:r>
            <a:r>
              <a:rPr lang="en-US" sz="1600" baseline="0" dirty="0" smtClean="0"/>
              <a:t> beginning on page F-5, is about SEFA Year-End Reporting.  This section includes information of the different reports within the SEFA Repository queries in the Datamart.  It also gives detailed instruction on how to save the queries to be sent to your SARS analyst.</a:t>
            </a:r>
          </a:p>
          <a:p>
            <a:endParaRPr lang="en-US" sz="1600" baseline="0" dirty="0" smtClean="0"/>
          </a:p>
          <a:p>
            <a:r>
              <a:rPr lang="en-US" sz="1600" baseline="0" dirty="0" smtClean="0"/>
              <a:t>The Year-End Closing Guide is in the process of being updated.  When the update is complete, an email will be sent to all agencies.</a:t>
            </a:r>
            <a:endParaRPr lang="en-US" sz="1600" dirty="0"/>
          </a:p>
        </p:txBody>
      </p:sp>
      <p:sp>
        <p:nvSpPr>
          <p:cNvPr id="4" name="Slide Number Placeholder 3"/>
          <p:cNvSpPr>
            <a:spLocks noGrp="1"/>
          </p:cNvSpPr>
          <p:nvPr>
            <p:ph type="sldNum" sz="quarter" idx="10"/>
          </p:nvPr>
        </p:nvSpPr>
        <p:spPr/>
        <p:txBody>
          <a:bodyPr/>
          <a:lstStyle/>
          <a:p>
            <a:fld id="{02112C2B-73D8-4CD2-A038-9978C9E7AEDC}"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4272154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questions?</a:t>
            </a:r>
          </a:p>
          <a:p>
            <a:endParaRPr lang="en-US" baseline="0" dirty="0" smtClean="0"/>
          </a:p>
          <a:p>
            <a:r>
              <a:rPr lang="en-US" baseline="0" dirty="0" smtClean="0"/>
              <a:t>Now it is my great honor to introduce Shrikant </a:t>
            </a:r>
            <a:r>
              <a:rPr lang="en-US" baseline="0" dirty="0" err="1" smtClean="0"/>
              <a:t>Vajratkar</a:t>
            </a:r>
            <a:r>
              <a:rPr lang="en-US" baseline="0" dirty="0" smtClean="0"/>
              <a:t> to tell us all about restricted cash </a:t>
            </a:r>
            <a:r>
              <a:rPr lang="en-US" baseline="0" smtClean="0"/>
              <a:t>and investments.</a:t>
            </a:r>
            <a:endParaRPr lang="en-US"/>
          </a:p>
        </p:txBody>
      </p:sp>
      <p:sp>
        <p:nvSpPr>
          <p:cNvPr id="4" name="Slide Number Placeholder 3"/>
          <p:cNvSpPr>
            <a:spLocks noGrp="1"/>
          </p:cNvSpPr>
          <p:nvPr>
            <p:ph type="sldNum" sz="quarter" idx="10"/>
          </p:nvPr>
        </p:nvSpPr>
        <p:spPr/>
        <p:txBody>
          <a:bodyPr/>
          <a:lstStyle/>
          <a:p>
            <a:fld id="{02112C2B-73D8-4CD2-A038-9978C9E7AEDC}"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74202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B78DDEE-145C-4B02-A98D-CA8468209A96}" type="datetimeFigureOut">
              <a:rPr lang="en-US" smtClean="0"/>
              <a:t>6/10/2019</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954D9423-37CB-4D72-BCC1-82692E2A9C39}"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0185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21367408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36081593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13506463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1240797108"/>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CA8D5CC-64CD-44D2-A877-64FDCC8B8240}" type="datetimeFigureOut">
              <a:rPr lang="en-US" smtClean="0">
                <a:solidFill>
                  <a:srgbClr val="62B4C6">
                    <a:lumMod val="50000"/>
                  </a:srgbClr>
                </a:solidFill>
              </a:rPr>
              <a:pPr/>
              <a:t>6/10/2019</a:t>
            </a:fld>
            <a:endParaRPr lang="en-US">
              <a:solidFill>
                <a:srgbClr val="62B4C6">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solidFill>
                <a:srgbClr val="62B4C6">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4B6FAD2-DBC9-4DBB-8DE1-9C3E8B73B09E}" type="slidenum">
              <a:rPr lang="en-US" smtClean="0">
                <a:solidFill>
                  <a:srgbClr val="62B4C6">
                    <a:lumMod val="50000"/>
                  </a:srgbClr>
                </a:solidFill>
              </a:rPr>
              <a:pPr/>
              <a:t>‹#›</a:t>
            </a:fld>
            <a:endParaRPr lang="en-US">
              <a:solidFill>
                <a:srgbClr val="62B4C6">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34859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21850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CA8D5CC-64CD-44D2-A877-64FDCC8B8240}" type="datetimeFigureOut">
              <a:rPr lang="en-US" smtClean="0">
                <a:solidFill>
                  <a:srgbClr val="F3F3F2"/>
                </a:solidFill>
              </a:rPr>
              <a:pPr/>
              <a:t>6/10/2019</a:t>
            </a:fld>
            <a:endParaRPr lang="en-US">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4B6FAD2-DBC9-4DBB-8DE1-9C3E8B73B09E}" type="slidenum">
              <a:rPr lang="en-US" smtClean="0">
                <a:solidFill>
                  <a:srgbClr val="F3F3F2"/>
                </a:solidFill>
              </a:rPr>
              <a:pPr/>
              <a:t>‹#›</a:t>
            </a:fld>
            <a:endParaRPr lang="en-US">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78303928"/>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59120408"/>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11629565"/>
      </p:ext>
    </p:extLst>
  </p:cSld>
  <p:clrMapOvr>
    <a:masterClrMapping/>
  </p:clrMapOvr>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029225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981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0B78DDEE-145C-4B02-A98D-CA8468209A96}" type="datetimeFigureOut">
              <a:rPr lang="en-US" smtClean="0"/>
              <a:t>6/10/2019</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954D9423-37CB-4D72-BCC1-82692E2A9C39}"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28581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214639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70325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06933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658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69C7C76B-4BFA-4F50-AD61-4794E5A3D28E}" type="datetime1">
              <a:rPr lang="en-US" smtClean="0">
                <a:solidFill>
                  <a:srgbClr val="4A66AC">
                    <a:lumMod val="50000"/>
                  </a:srgbClr>
                </a:solidFill>
              </a:rPr>
              <a:pPr/>
              <a:t>6/10/2019</a:t>
            </a:fld>
            <a:endParaRPr lang="en-US" dirty="0">
              <a:solidFill>
                <a:srgbClr val="4A66AC">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4A66AC">
                  <a:lumMod val="50000"/>
                </a:srgbClr>
              </a:solidFill>
            </a:endParaRPr>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04A3A10D-7D5E-4932-A76F-CD1632FD3D96}" type="slidenum">
              <a:rPr lang="en-US" smtClean="0">
                <a:solidFill>
                  <a:srgbClr val="4A66AC">
                    <a:lumMod val="50000"/>
                  </a:srgbClr>
                </a:solidFill>
              </a:rPr>
              <a:pPr/>
              <a:t>‹#›</a:t>
            </a:fld>
            <a:endParaRPr lang="en-US" dirty="0">
              <a:solidFill>
                <a:srgbClr val="4A66AC">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91117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861DB-AEC2-4473-84DD-194A73701D68}"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0820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48D3BEC6-6866-4005-8B06-C9650AD419AA}" type="datetime1">
              <a:rPr lang="en-US" smtClean="0">
                <a:solidFill>
                  <a:srgbClr val="ACCBF9"/>
                </a:solidFill>
              </a:rPr>
              <a:pPr/>
              <a:t>6/10/2019</a:t>
            </a:fld>
            <a:endParaRPr lang="en-US" dirty="0">
              <a:solidFill>
                <a:srgbClr val="ACCBF9"/>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ACCBF9"/>
              </a:solidFill>
            </a:endParaRPr>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fld id="{04A3A10D-7D5E-4932-A76F-CD1632FD3D96}" type="slidenum">
              <a:rPr lang="en-US" smtClean="0">
                <a:solidFill>
                  <a:srgbClr val="ACCBF9"/>
                </a:solidFill>
              </a:rPr>
              <a:pPr/>
              <a:t>‹#›</a:t>
            </a:fld>
            <a:endParaRPr lang="en-US" dirty="0">
              <a:solidFill>
                <a:srgbClr val="ACCBF9"/>
              </a:solidFill>
            </a:endParaRPr>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712522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ED4581-1437-4312-AA0E-4DB95435775D}"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2589616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7E6B27-908B-43ED-BB84-C2CAEDEE3DAF}"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7136135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6BDC91-A461-438F-8E34-9AAC385EF55E}"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00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CD8B3-FACA-400B-A982-FED63545DCFB}"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9933865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765052" y="6375679"/>
            <a:ext cx="1233355" cy="348462"/>
          </a:xfrm>
        </p:spPr>
        <p:txBody>
          <a:bodyPr/>
          <a:lstStyle/>
          <a:p>
            <a:fld id="{00BA0315-3C2E-45B8-A2FF-C4D5ED0B7EA0}"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5" y="6375679"/>
            <a:ext cx="1232456" cy="345796"/>
          </a:xfrm>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611167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183644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fld id="{6F72748F-34BC-4C34-A6C2-CFC7335094A5}"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74871" y="6375679"/>
            <a:ext cx="1263280" cy="345796"/>
          </a:xfrm>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83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27584-F767-4B2E-BB99-7AE692991ADF}"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6266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3F0F81-EA46-4648-8EAD-3D93162BC3BC}"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9504328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E2F9850-4E86-4B56-BE11-6D280888B900}" type="datetime2">
              <a:rPr lang="en-US" smtClean="0">
                <a:solidFill>
                  <a:srgbClr val="191B0E"/>
                </a:solidFill>
              </a:rPr>
              <a:pPr>
                <a:defRPr/>
              </a:pPr>
              <a:t>Monday, June 10, 2019</a:t>
            </a:fld>
            <a:endParaRPr lang="en-US">
              <a:solidFill>
                <a:srgbClr val="191B0E"/>
              </a:solidFill>
            </a:endParaRPr>
          </a:p>
        </p:txBody>
      </p:sp>
      <p:sp>
        <p:nvSpPr>
          <p:cNvPr id="5" name="Footer Placeholder 4"/>
          <p:cNvSpPr>
            <a:spLocks noGrp="1"/>
          </p:cNvSpPr>
          <p:nvPr>
            <p:ph type="ftr" sz="quarter" idx="11"/>
          </p:nvPr>
        </p:nvSpPr>
        <p:spPr>
          <a:xfrm>
            <a:off x="2584056" y="6453386"/>
            <a:ext cx="7023377" cy="404614"/>
          </a:xfrm>
        </p:spPr>
        <p:txBody>
          <a:bodyPr/>
          <a:lstStyle>
            <a:lvl1pPr algn="ctr">
              <a:defRPr baseline="0">
                <a:solidFill>
                  <a:schemeClr val="tx2"/>
                </a:solidFill>
              </a:defRPr>
            </a:lvl1pPr>
          </a:lstStyle>
          <a:p>
            <a:pPr>
              <a:defRPr/>
            </a:pPr>
            <a:endParaRPr lang="en-US">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D9BFE47C-899D-4519-988C-611E25274B86}" type="slidenum">
              <a:rPr lang="en-US" smtClean="0">
                <a:solidFill>
                  <a:srgbClr val="191B0E"/>
                </a:solidFill>
              </a:rPr>
              <a:pPr>
                <a:defRPr/>
              </a:pPr>
              <a:t>‹#›</a:t>
            </a:fld>
            <a:endParaRPr lang="en-US" dirty="0">
              <a:solidFill>
                <a:srgbClr val="191B0E"/>
              </a:solidFill>
            </a:endParaRPr>
          </a:p>
        </p:txBody>
      </p:sp>
      <p:grpSp>
        <p:nvGrpSpPr>
          <p:cNvPr id="8" name="Group 7"/>
          <p:cNvGrpSpPr/>
          <p:nvPr/>
        </p:nvGrpSpPr>
        <p:grpSpPr>
          <a:xfrm>
            <a:off x="752858" y="744470"/>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874682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5" name="Footer Placeholder 4"/>
          <p:cNvSpPr>
            <a:spLocks noGrp="1"/>
          </p:cNvSpPr>
          <p:nvPr>
            <p:ph type="ftr" sz="quarter" idx="11"/>
          </p:nvPr>
        </p:nvSpPr>
        <p:spPr/>
        <p:txBody>
          <a:body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273173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2"/>
            <a:ext cx="9612971"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9" y="6453386"/>
            <a:ext cx="1622409" cy="404614"/>
          </a:xfrm>
        </p:spPr>
        <p:txBody>
          <a:bodyPr/>
          <a:lstStyle>
            <a:lvl1pPr>
              <a:defRPr>
                <a:solidFill>
                  <a:schemeClr val="tx2"/>
                </a:solidFill>
              </a:defRPr>
            </a:lvl1p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5" name="Footer Placeholder 4"/>
          <p:cNvSpPr>
            <a:spLocks noGrp="1"/>
          </p:cNvSpPr>
          <p:nvPr>
            <p:ph type="ftr" sz="quarter" idx="11"/>
          </p:nvPr>
        </p:nvSpPr>
        <p:spPr>
          <a:xfrm>
            <a:off x="2584313" y="6453386"/>
            <a:ext cx="7023377" cy="404614"/>
          </a:xfrm>
        </p:spPr>
        <p:txBody>
          <a:bodyPr/>
          <a:lstStyle>
            <a:lvl1pPr algn="ctr">
              <a:defRPr>
                <a:solidFill>
                  <a:schemeClr val="tx2"/>
                </a:solidFill>
              </a:defRPr>
            </a:lvl1pPr>
          </a:lstStyle>
          <a:p>
            <a:pPr>
              <a:defRPr/>
            </a:pPr>
            <a:endParaRPr lang="en-US">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0980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6" name="Footer Placeholder 5"/>
          <p:cNvSpPr>
            <a:spLocks noGrp="1"/>
          </p:cNvSpPr>
          <p:nvPr>
            <p:ph type="ftr" sz="quarter" idx="11"/>
          </p:nvPr>
        </p:nvSpPr>
        <p:spPr/>
        <p:txBody>
          <a:bodyPr/>
          <a:lstStyle/>
          <a:p>
            <a:pPr>
              <a:defRPr/>
            </a:pPr>
            <a:endParaRPr lang="en-US">
              <a:solidFill>
                <a:srgbClr val="191B0E"/>
              </a:solidFill>
            </a:endParaRPr>
          </a:p>
        </p:txBody>
      </p:sp>
      <p:sp>
        <p:nvSpPr>
          <p:cNvPr id="7" name="Slide Number Placeholder 6"/>
          <p:cNvSpPr>
            <a:spLocks noGrp="1"/>
          </p:cNvSpPr>
          <p:nvPr>
            <p:ph type="sldNum" sz="quarter" idx="12"/>
          </p:nvPr>
        </p:nvSpPr>
        <p:spPr/>
        <p:txBody>
          <a:body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52069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371601" y="330520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525013" y="330520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8" name="Footer Placeholder 7"/>
          <p:cNvSpPr>
            <a:spLocks noGrp="1"/>
          </p:cNvSpPr>
          <p:nvPr>
            <p:ph type="ftr" sz="quarter" idx="11"/>
          </p:nvPr>
        </p:nvSpPr>
        <p:spPr/>
        <p:txBody>
          <a:bodyPr/>
          <a:lstStyle/>
          <a:p>
            <a:pPr>
              <a:defRPr/>
            </a:pPr>
            <a:endParaRPr lang="en-US">
              <a:solidFill>
                <a:srgbClr val="191B0E"/>
              </a:solidFill>
            </a:endParaRPr>
          </a:p>
        </p:txBody>
      </p:sp>
      <p:sp>
        <p:nvSpPr>
          <p:cNvPr id="9" name="Slide Number Placeholder 8"/>
          <p:cNvSpPr>
            <a:spLocks noGrp="1"/>
          </p:cNvSpPr>
          <p:nvPr>
            <p:ph type="sldNum" sz="quarter" idx="12"/>
          </p:nvPr>
        </p:nvSpPr>
        <p:spPr/>
        <p:txBody>
          <a:body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418279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4F59BCD-ADED-49C2-80D9-1FFAE519B196}" type="datetime2">
              <a:rPr lang="en-US" smtClean="0">
                <a:solidFill>
                  <a:srgbClr val="191B0E"/>
                </a:solidFill>
              </a:rPr>
              <a:pPr>
                <a:defRPr/>
              </a:pPr>
              <a:t>Monday, June 10, 2019</a:t>
            </a:fld>
            <a:endParaRPr lang="en-US" dirty="0">
              <a:solidFill>
                <a:srgbClr val="191B0E"/>
              </a:solidFill>
            </a:endParaRPr>
          </a:p>
        </p:txBody>
      </p:sp>
      <p:sp>
        <p:nvSpPr>
          <p:cNvPr id="4" name="Footer Placeholder 3"/>
          <p:cNvSpPr>
            <a:spLocks noGrp="1"/>
          </p:cNvSpPr>
          <p:nvPr>
            <p:ph type="ftr" sz="quarter" idx="11"/>
          </p:nvPr>
        </p:nvSpPr>
        <p:spPr/>
        <p:txBody>
          <a:bodyPr/>
          <a:lstStyle/>
          <a:p>
            <a:pPr>
              <a:defRPr/>
            </a:pPr>
            <a:endParaRPr lang="en-US">
              <a:solidFill>
                <a:srgbClr val="191B0E"/>
              </a:solidFill>
            </a:endParaRPr>
          </a:p>
        </p:txBody>
      </p:sp>
      <p:sp>
        <p:nvSpPr>
          <p:cNvPr id="5" name="Slide Number Placeholder 4"/>
          <p:cNvSpPr>
            <a:spLocks noGrp="1"/>
          </p:cNvSpPr>
          <p:nvPr>
            <p:ph type="sldNum" sz="quarter" idx="12"/>
          </p:nvPr>
        </p:nvSpPr>
        <p:spPr/>
        <p:txBody>
          <a:bodyPr/>
          <a:lstStyle/>
          <a:p>
            <a:pPr>
              <a:defRPr/>
            </a:pPr>
            <a:fld id="{48CC2869-C071-445A-B094-0A0CBD30D54D}"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4237081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C1F232-E274-45D1-96BD-CD2E915DAA3C}" type="datetime2">
              <a:rPr lang="en-US" smtClean="0">
                <a:solidFill>
                  <a:srgbClr val="191B0E"/>
                </a:solidFill>
              </a:rPr>
              <a:pPr>
                <a:defRPr/>
              </a:pPr>
              <a:t>Monday, June 10, 2019</a:t>
            </a:fld>
            <a:endParaRPr lang="en-US">
              <a:solidFill>
                <a:srgbClr val="191B0E"/>
              </a:solidFill>
            </a:endParaRPr>
          </a:p>
        </p:txBody>
      </p:sp>
      <p:sp>
        <p:nvSpPr>
          <p:cNvPr id="3" name="Footer Placeholder 2"/>
          <p:cNvSpPr>
            <a:spLocks noGrp="1"/>
          </p:cNvSpPr>
          <p:nvPr>
            <p:ph type="ftr" sz="quarter" idx="11"/>
          </p:nvPr>
        </p:nvSpPr>
        <p:spPr/>
        <p:txBody>
          <a:bodyPr/>
          <a:lstStyle/>
          <a:p>
            <a:pPr>
              <a:defRPr/>
            </a:pPr>
            <a:endParaRPr lang="en-US">
              <a:solidFill>
                <a:srgbClr val="191B0E"/>
              </a:solidFill>
            </a:endParaRPr>
          </a:p>
        </p:txBody>
      </p:sp>
      <p:sp>
        <p:nvSpPr>
          <p:cNvPr id="4" name="Slide Number Placeholder 3"/>
          <p:cNvSpPr>
            <a:spLocks noGrp="1"/>
          </p:cNvSpPr>
          <p:nvPr>
            <p:ph type="sldNum" sz="quarter" idx="12"/>
          </p:nvPr>
        </p:nvSpPr>
        <p:spPr/>
        <p:txBody>
          <a:bodyPr/>
          <a:lstStyle/>
          <a:p>
            <a:pPr>
              <a:defRPr/>
            </a:pPr>
            <a:fld id="{0DE93C8F-129B-4182-A0DF-FA239072A604}" type="slidenum">
              <a:rPr lang="en-US" smtClean="0">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16632975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0B78DDEE-145C-4B02-A98D-CA8468209A96}" type="datetimeFigureOut">
              <a:rPr lang="en-US" smtClean="0"/>
              <a:t>6/10/2019</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954D9423-37CB-4D72-BCC1-82692E2A9C39}"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65420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a:solidFill>
                <a:srgbClr val="191B0E"/>
              </a:solidFill>
            </a:endParaRPr>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168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a:solidFill>
                <a:srgbClr val="191B0E"/>
              </a:solidFill>
            </a:endParaRPr>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104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5" name="Footer Placeholder 4"/>
          <p:cNvSpPr>
            <a:spLocks noGrp="1"/>
          </p:cNvSpPr>
          <p:nvPr>
            <p:ph type="ftr" sz="quarter" idx="11"/>
          </p:nvPr>
        </p:nvSpPr>
        <p:spPr/>
        <p:txBody>
          <a:body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3269425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1" y="624156"/>
            <a:ext cx="7632700"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CFEDDE6-9905-477B-A27A-82593E9B7387}" type="datetime2">
              <a:rPr lang="en-US" smtClean="0">
                <a:solidFill>
                  <a:srgbClr val="191B0E"/>
                </a:solidFill>
              </a:rPr>
              <a:pPr>
                <a:defRPr/>
              </a:pPr>
              <a:t>Monday, June 10, 2019</a:t>
            </a:fld>
            <a:endParaRPr lang="en-US" dirty="0">
              <a:solidFill>
                <a:srgbClr val="191B0E"/>
              </a:solidFill>
            </a:endParaRPr>
          </a:p>
        </p:txBody>
      </p:sp>
      <p:sp>
        <p:nvSpPr>
          <p:cNvPr id="5" name="Footer Placeholder 4"/>
          <p:cNvSpPr>
            <a:spLocks noGrp="1"/>
          </p:cNvSpPr>
          <p:nvPr>
            <p:ph type="ftr" sz="quarter" idx="11"/>
          </p:nvPr>
        </p:nvSpPr>
        <p:spPr/>
        <p:txBody>
          <a:body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p>
            <a:pPr>
              <a:defRPr/>
            </a:pPr>
            <a:fld id="{79E6D5BA-416B-4A36-A2A9-5E693D02D627}" type="slidenum">
              <a:rPr lang="en-US" smtClean="0">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2395731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AD18FDFC-1671-4604-AA00-AE0DCC080F3D}" type="datetime2">
              <a:rPr lang="en-US">
                <a:solidFill>
                  <a:srgbClr val="191B0E"/>
                </a:solidFill>
              </a:rPr>
              <a:pPr>
                <a:defRPr/>
              </a:pPr>
              <a:t>Monday, June 10, 2019</a:t>
            </a:fld>
            <a:endParaRPr lang="en-US" dirty="0">
              <a:solidFill>
                <a:srgbClr val="191B0E"/>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6" name="Slide Number Placeholder 4"/>
          <p:cNvSpPr>
            <a:spLocks noGrp="1"/>
          </p:cNvSpPr>
          <p:nvPr>
            <p:ph type="sldNum" sz="quarter" idx="12"/>
          </p:nvPr>
        </p:nvSpPr>
        <p:spPr/>
        <p:txBody>
          <a:bodyPr/>
          <a:lstStyle>
            <a:lvl1pPr>
              <a:defRPr/>
            </a:lvl1pPr>
          </a:lstStyle>
          <a:p>
            <a:pPr>
              <a:defRPr/>
            </a:pPr>
            <a:fld id="{A903A92B-E04E-46B4-BFC6-9527D031F3D8}"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1557087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19661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1677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57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961784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3973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8DDEE-145C-4B02-A98D-CA8468209A96}"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2211355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407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765765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28807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4978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0984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846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422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094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703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8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8DDEE-145C-4B02-A98D-CA8468209A96}"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549370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4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1C95D4D-5D62-46AD-88A2-3719D222ADC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478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2362412141"/>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21639-6255-429D-8C93-BBA818B26E92}"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2721124004"/>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959670-C65C-4C61-83CE-5C6AA277F43A}"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774604913"/>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94088A-73A4-4A40-B3DE-57D4090C0AC8}"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1214973729"/>
      </p:ext>
    </p:extLst>
  </p:cSld>
  <p:clrMapOvr>
    <a:masterClrMapping/>
  </p:clrMapOvr>
  <p:transition advClick="0"/>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2402BE-F0A8-4685-95FE-4212E91B7298}"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2566702020"/>
      </p:ext>
    </p:extLst>
  </p:cSld>
  <p:clrMapOvr>
    <a:masterClrMapping/>
  </p:clrMapOvr>
  <p:transition advClick="0"/>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046F0B-AEC8-4CF9-9E49-91FB1388463B}"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273307563"/>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6D62EA-B3B1-4FD9-8626-CB129DB0B5A8}"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252617489"/>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0B837-1D56-4E55-B463-6A2D88A0275E}"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831982933"/>
      </p:ext>
    </p:extLst>
  </p:cSld>
  <p:clrMapOvr>
    <a:masterClrMapping/>
  </p:clrMapOvr>
  <p:transition advClick="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78DDEE-145C-4B02-A98D-CA8468209A96}"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2570130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555753-9726-4E22-B34C-056F90B67E68}"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2700565821"/>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endParaRPr lang="en-US" dirty="0">
              <a:solidFill>
                <a:srgbClr val="0F6FC6">
                  <a:shade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781058518"/>
      </p:ext>
    </p:extLst>
  </p:cSld>
  <p:clrMapOvr>
    <a:masterClrMapping/>
  </p:clrMapOvr>
  <p:transition advClick="0"/>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endParaRPr lang="en-US" dirty="0">
              <a:solidFill>
                <a:srgbClr val="0F6FC6">
                  <a:shade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0F6FC6">
                    <a:lumMod val="60000"/>
                    <a:lumOff val="40000"/>
                  </a:srgbClr>
                </a:solidFil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0F6FC6">
                    <a:lumMod val="60000"/>
                    <a:lumOff val="40000"/>
                  </a:srgbClr>
                </a:solidFill>
              </a:rPr>
              <a:t>”</a:t>
            </a:r>
          </a:p>
        </p:txBody>
      </p:sp>
    </p:spTree>
    <p:extLst>
      <p:ext uri="{BB962C8B-B14F-4D97-AF65-F5344CB8AC3E}">
        <p14:creationId xmlns:p14="http://schemas.microsoft.com/office/powerpoint/2010/main" val="3666507139"/>
      </p:ext>
    </p:extLst>
  </p:cSld>
  <p:clrMapOvr>
    <a:masterClrMapping/>
  </p:clrMapOvr>
  <p:transition advClick="0"/>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endParaRPr lang="en-US" dirty="0">
              <a:solidFill>
                <a:srgbClr val="0F6FC6">
                  <a:shade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1659714585"/>
      </p:ext>
    </p:extLst>
  </p:cSld>
  <p:clrMapOvr>
    <a:masterClrMapping/>
  </p:clrMapOvr>
  <p:transition advClick="0"/>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endParaRPr lang="en-US" dirty="0">
              <a:solidFill>
                <a:srgbClr val="0F6FC6">
                  <a:shade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0F6FC6">
                    <a:lumMod val="60000"/>
                    <a:lumOff val="40000"/>
                  </a:srgbClr>
                </a:solidFil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0F6FC6">
                    <a:lumMod val="60000"/>
                    <a:lumOff val="40000"/>
                  </a:srgbClr>
                </a:solidFill>
              </a:rPr>
              <a:t>”</a:t>
            </a:r>
          </a:p>
        </p:txBody>
      </p:sp>
    </p:spTree>
    <p:extLst>
      <p:ext uri="{BB962C8B-B14F-4D97-AF65-F5344CB8AC3E}">
        <p14:creationId xmlns:p14="http://schemas.microsoft.com/office/powerpoint/2010/main" val="1866992904"/>
      </p:ext>
    </p:extLst>
  </p:cSld>
  <p:clrMapOvr>
    <a:masterClrMapping/>
  </p:clrMapOvr>
  <p:transition advClick="0"/>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endParaRPr lang="en-US" dirty="0">
              <a:solidFill>
                <a:srgbClr val="0F6FC6">
                  <a:shade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ECBC48-B423-46A9-B531-C1CA1082C81E}"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063171481"/>
      </p:ext>
    </p:extLst>
  </p:cSld>
  <p:clrMapOvr>
    <a:masterClrMapping/>
  </p:clrMapOvr>
  <p:transition advClick="0"/>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6CC622-58C6-474C-92C4-BA949E5BDBF1}"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917671295"/>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4D6B1D-74AA-4809-AE8D-CE1F52AD30D1}" type="slidenum">
              <a:rPr lang="en-US" smtClean="0">
                <a:solidFill>
                  <a:srgbClr val="0F6FC6"/>
                </a:solidFill>
              </a:rPr>
              <a:pPr/>
              <a:t>‹#›</a:t>
            </a:fld>
            <a:endParaRPr lang="en-US">
              <a:solidFill>
                <a:srgbClr val="0F6FC6"/>
              </a:solidFill>
            </a:endParaRPr>
          </a:p>
        </p:txBody>
      </p:sp>
    </p:spTree>
    <p:extLst>
      <p:ext uri="{BB962C8B-B14F-4D97-AF65-F5344CB8AC3E}">
        <p14:creationId xmlns:p14="http://schemas.microsoft.com/office/powerpoint/2010/main" val="3531357218"/>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4820" name="Rectangle 4"/>
          <p:cNvSpPr>
            <a:spLocks noChangeArrowheads="1"/>
          </p:cNvSpPr>
          <p:nvPr userDrawn="1"/>
        </p:nvSpPr>
        <p:spPr bwMode="auto">
          <a:xfrm>
            <a:off x="0" y="1981200"/>
            <a:ext cx="12192000" cy="2133600"/>
          </a:xfrm>
          <a:prstGeom prst="rect">
            <a:avLst/>
          </a:prstGeom>
          <a:solidFill>
            <a:schemeClr val="bg1"/>
          </a:solidFill>
          <a:ln w="9525">
            <a:solidFill>
              <a:schemeClr val="bg1"/>
            </a:solidFill>
            <a:miter lim="800000"/>
            <a:headEnd/>
            <a:tailEnd/>
          </a:ln>
          <a:effectLst/>
        </p:spPr>
        <p:txBody>
          <a:bodyPr wrap="none" anchor="ctr"/>
          <a:lstStyle/>
          <a:p>
            <a:pPr fontAlgn="base">
              <a:spcBef>
                <a:spcPct val="0"/>
              </a:spcBef>
              <a:spcAft>
                <a:spcPct val="0"/>
              </a:spcAft>
            </a:pPr>
            <a:endParaRPr lang="en-US" sz="1800">
              <a:solidFill>
                <a:prstClr val="black"/>
              </a:solidFill>
            </a:endParaRPr>
          </a:p>
        </p:txBody>
      </p:sp>
      <p:sp>
        <p:nvSpPr>
          <p:cNvPr id="34818" name="Rectangle 2"/>
          <p:cNvSpPr>
            <a:spLocks noGrp="1" noChangeArrowheads="1"/>
          </p:cNvSpPr>
          <p:nvPr>
            <p:ph type="ctrTitle"/>
          </p:nvPr>
        </p:nvSpPr>
        <p:spPr>
          <a:xfrm>
            <a:off x="2336800" y="2286001"/>
            <a:ext cx="9245600" cy="1470025"/>
          </a:xfrm>
        </p:spPr>
        <p:txBody>
          <a:bodyPr/>
          <a:lstStyle>
            <a:lvl1pPr>
              <a:defRPr/>
            </a:lvl1pPr>
          </a:lstStyle>
          <a:p>
            <a:r>
              <a:rPr lang="en-US" smtClean="0"/>
              <a:t>Click to edit Master title style</a:t>
            </a:r>
            <a:endParaRPr lang="en-US"/>
          </a:p>
        </p:txBody>
      </p:sp>
      <p:pic>
        <p:nvPicPr>
          <p:cNvPr id="34821" name="Picture 5" descr="DAS_logo_v"/>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08001" y="2514601"/>
            <a:ext cx="1401233" cy="949325"/>
          </a:xfrm>
          <a:prstGeom prst="rect">
            <a:avLst/>
          </a:prstGeom>
          <a:noFill/>
          <a:ln w="9525">
            <a:noFill/>
            <a:miter lim="800000"/>
            <a:headEnd/>
            <a:tailEnd/>
          </a:ln>
        </p:spPr>
      </p:pic>
    </p:spTree>
    <p:extLst>
      <p:ext uri="{BB962C8B-B14F-4D97-AF65-F5344CB8AC3E}">
        <p14:creationId xmlns:p14="http://schemas.microsoft.com/office/powerpoint/2010/main" val="4090029453"/>
      </p:ext>
    </p:extLst>
  </p:cSld>
  <p:clrMapOvr>
    <a:masterClrMapping/>
  </p:clrMapOvr>
  <p:transition advClick="0"/>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542" y="456406"/>
            <a:ext cx="10974917" cy="13731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8543" y="1980407"/>
            <a:ext cx="5360459" cy="18474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8543" y="4018360"/>
            <a:ext cx="5360459" cy="1849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223001" y="1980408"/>
            <a:ext cx="5360459" cy="3887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164542" y="6248798"/>
            <a:ext cx="3862917" cy="456406"/>
          </a:xfrm>
        </p:spPr>
        <p:txBody>
          <a:bodyPr/>
          <a:lstStyle>
            <a:lvl1pPr>
              <a:defRPr/>
            </a:lvl1pPr>
          </a:lstStyle>
          <a:p>
            <a:endParaRPr lang="en-US">
              <a:solidFill>
                <a:prstClr val="black">
                  <a:tint val="75000"/>
                </a:prstClr>
              </a:solidFill>
            </a:endParaRPr>
          </a:p>
        </p:txBody>
      </p:sp>
      <p:sp>
        <p:nvSpPr>
          <p:cNvPr id="8" name="Date Placeholder 7"/>
          <p:cNvSpPr>
            <a:spLocks noGrp="1"/>
          </p:cNvSpPr>
          <p:nvPr>
            <p:ph type="dt" sz="half" idx="12"/>
          </p:nvPr>
        </p:nvSpPr>
        <p:spPr>
          <a:xfrm>
            <a:off x="608542" y="6244829"/>
            <a:ext cx="2846917" cy="476250"/>
          </a:xfrm>
          <a:prstGeom prst="rect">
            <a:avLst/>
          </a:prstGeom>
        </p:spPr>
        <p:txBody>
          <a:bodyPr lIns="114300" tIns="57150" rIns="114300" bIns="57150"/>
          <a:lstStyle>
            <a:lvl1pPr>
              <a:defRPr/>
            </a:lvl1pPr>
          </a:lstStyle>
          <a:p>
            <a:endParaRPr lang="en-US">
              <a:solidFill>
                <a:prstClr val="black">
                  <a:tint val="75000"/>
                </a:prstClr>
              </a:solidFill>
            </a:endParaRPr>
          </a:p>
        </p:txBody>
      </p:sp>
      <p:sp>
        <p:nvSpPr>
          <p:cNvPr id="9" name="Slide Number Placeholder 5"/>
          <p:cNvSpPr txBox="1">
            <a:spLocks/>
          </p:cNvSpPr>
          <p:nvPr userDrawn="1"/>
        </p:nvSpPr>
        <p:spPr>
          <a:xfrm>
            <a:off x="11484864" y="6305550"/>
            <a:ext cx="609600" cy="476250"/>
          </a:xfrm>
          <a:prstGeom prst="rect">
            <a:avLst/>
          </a:prstGeom>
        </p:spPr>
        <p:txBody>
          <a:bodyPr anchor="b"/>
          <a:lstStyle/>
          <a:p>
            <a:pPr algn="ctr" fontAlgn="base">
              <a:spcBef>
                <a:spcPct val="0"/>
              </a:spcBef>
              <a:spcAft>
                <a:spcPct val="0"/>
              </a:spcAft>
              <a:defRPr/>
            </a:pPr>
            <a:fld id="{E96CC622-58C6-474C-92C4-BA949E5BDBF1}" type="slidenum">
              <a:rPr lang="en-US" sz="1200" smtClean="0">
                <a:solidFill>
                  <a:srgbClr val="DBEFF9">
                    <a:shade val="50000"/>
                    <a:satMod val="200000"/>
                  </a:srgbClr>
                </a:solidFill>
              </a:rPr>
              <a:pPr algn="ctr" fontAlgn="base">
                <a:spcBef>
                  <a:spcPct val="0"/>
                </a:spcBef>
                <a:spcAft>
                  <a:spcPct val="0"/>
                </a:spcAft>
                <a:defRPr/>
              </a:pPr>
              <a:t>‹#›</a:t>
            </a:fld>
            <a:endParaRPr lang="en-US" sz="1200">
              <a:solidFill>
                <a:srgbClr val="DBEFF9">
                  <a:shade val="50000"/>
                  <a:satMod val="200000"/>
                </a:srgbClr>
              </a:solidFill>
            </a:endParaRPr>
          </a:p>
        </p:txBody>
      </p:sp>
    </p:spTree>
    <p:extLst>
      <p:ext uri="{BB962C8B-B14F-4D97-AF65-F5344CB8AC3E}">
        <p14:creationId xmlns:p14="http://schemas.microsoft.com/office/powerpoint/2010/main" val="94031859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8DDEE-145C-4B02-A98D-CA8468209A96}"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17893316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699FC-E7D2-41A5-85DB-6339CDB0ED1F}"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E56DC-08AF-41B5-8A71-911087269E0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18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699FC-E7D2-41A5-85DB-6339CDB0ED1F}"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1708696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699FC-E7D2-41A5-85DB-6339CDB0ED1F}"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E56DC-08AF-41B5-8A71-911087269E0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00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699FC-E7D2-41A5-85DB-6339CDB0ED1F}"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2929212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699FC-E7D2-41A5-85DB-6339CDB0ED1F}" type="datetimeFigureOut">
              <a:rPr lang="en-US" smtClean="0"/>
              <a:pPr/>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504605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699FC-E7D2-41A5-85DB-6339CDB0ED1F}" type="datetimeFigureOut">
              <a:rPr lang="en-US" smtClean="0"/>
              <a:pPr/>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3497044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B699FC-E7D2-41A5-85DB-6339CDB0ED1F}" type="datetimeFigureOut">
              <a:rPr lang="en-US" smtClean="0"/>
              <a:pPr/>
              <a:t>6/10/2019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203336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B699FC-E7D2-41A5-85DB-6339CDB0ED1F}" type="datetimeFigureOut">
              <a:rPr lang="en-US" smtClean="0"/>
              <a:pPr/>
              <a:t>6/10/2019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4E56DC-08AF-41B5-8A71-911087269E04}"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397052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699FC-E7D2-41A5-85DB-6339CDB0ED1F}"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3111390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699FC-E7D2-41A5-85DB-6339CDB0ED1F}"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277712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8DDEE-145C-4B02-A98D-CA8468209A96}"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1812616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699FC-E7D2-41A5-85DB-6339CDB0ED1F}"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E56DC-08AF-41B5-8A71-911087269E04}" type="slidenum">
              <a:rPr lang="en-US" smtClean="0"/>
              <a:pPr/>
              <a:t>‹#›</a:t>
            </a:fld>
            <a:endParaRPr lang="en-US"/>
          </a:p>
        </p:txBody>
      </p:sp>
    </p:spTree>
    <p:extLst>
      <p:ext uri="{BB962C8B-B14F-4D97-AF65-F5344CB8AC3E}">
        <p14:creationId xmlns:p14="http://schemas.microsoft.com/office/powerpoint/2010/main" val="2737573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solidFill>
                <a:srgbClr val="4F81BD"/>
              </a:solidFill>
            </a:endParaRP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0B3DC85-6C1B-4441-8D87-ABD64B6D92D5}" type="slidenum">
              <a:rPr lang="en-US" smtClean="0">
                <a:solidFill>
                  <a:srgbClr val="4F81BD"/>
                </a:solidFill>
              </a:rPr>
              <a:pPr/>
              <a:t>‹#›</a:t>
            </a:fld>
            <a:endParaRPr lang="en-US">
              <a:solidFill>
                <a:srgbClr val="4F81BD"/>
              </a:solidFill>
            </a:endParaRP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890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40663623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29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6" name="Footer Placeholder 5"/>
          <p:cNvSpPr>
            <a:spLocks noGrp="1"/>
          </p:cNvSpPr>
          <p:nvPr>
            <p:ph type="ftr" sz="quarter" idx="11"/>
          </p:nvPr>
        </p:nvSpPr>
        <p:spPr/>
        <p:txBody>
          <a:bodyPr/>
          <a:lstStyle/>
          <a:p>
            <a:endParaRPr lang="en-US">
              <a:solidFill>
                <a:srgbClr val="4F81BD"/>
              </a:solidFill>
            </a:endParaRPr>
          </a:p>
        </p:txBody>
      </p:sp>
      <p:sp>
        <p:nvSpPr>
          <p:cNvPr id="7" name="Slide Number Placeholder 6"/>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13573319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8" name="Footer Placeholder 7"/>
          <p:cNvSpPr>
            <a:spLocks noGrp="1"/>
          </p:cNvSpPr>
          <p:nvPr>
            <p:ph type="ftr" sz="quarter" idx="11"/>
          </p:nvPr>
        </p:nvSpPr>
        <p:spPr/>
        <p:txBody>
          <a:bodyPr/>
          <a:lstStyle/>
          <a:p>
            <a:endParaRPr lang="en-US">
              <a:solidFill>
                <a:srgbClr val="4F81BD"/>
              </a:solidFill>
            </a:endParaRPr>
          </a:p>
        </p:txBody>
      </p:sp>
      <p:sp>
        <p:nvSpPr>
          <p:cNvPr id="9" name="Slide Number Placeholder 8"/>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40887785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4" name="Footer Placeholder 3"/>
          <p:cNvSpPr>
            <a:spLocks noGrp="1"/>
          </p:cNvSpPr>
          <p:nvPr>
            <p:ph type="ftr" sz="quarter" idx="11"/>
          </p:nvPr>
        </p:nvSpPr>
        <p:spPr/>
        <p:txBody>
          <a:bodyPr/>
          <a:lstStyle/>
          <a:p>
            <a:endParaRPr lang="en-US">
              <a:solidFill>
                <a:srgbClr val="4F81BD"/>
              </a:solidFill>
            </a:endParaRPr>
          </a:p>
        </p:txBody>
      </p:sp>
      <p:sp>
        <p:nvSpPr>
          <p:cNvPr id="5" name="Slide Number Placeholder 4"/>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1206312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3" name="Footer Placeholder 2"/>
          <p:cNvSpPr>
            <a:spLocks noGrp="1"/>
          </p:cNvSpPr>
          <p:nvPr>
            <p:ph type="ftr" sz="quarter" idx="11"/>
          </p:nvPr>
        </p:nvSpPr>
        <p:spPr/>
        <p:txBody>
          <a:bodyPr/>
          <a:lstStyle/>
          <a:p>
            <a:endParaRPr lang="en-US">
              <a:solidFill>
                <a:srgbClr val="4F81BD"/>
              </a:solidFill>
            </a:endParaRPr>
          </a:p>
        </p:txBody>
      </p:sp>
      <p:sp>
        <p:nvSpPr>
          <p:cNvPr id="4" name="Slide Number Placeholder 3"/>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41553390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6" name="Footer Placeholder 5"/>
          <p:cNvSpPr>
            <a:spLocks noGrp="1"/>
          </p:cNvSpPr>
          <p:nvPr>
            <p:ph type="ftr" sz="quarter" idx="11"/>
          </p:nvPr>
        </p:nvSpPr>
        <p:spPr/>
        <p:txBody>
          <a:bodyPr/>
          <a:lstStyle/>
          <a:p>
            <a:endParaRPr lang="en-US">
              <a:solidFill>
                <a:srgbClr val="4F81BD"/>
              </a:solidFill>
            </a:endParaRPr>
          </a:p>
        </p:txBody>
      </p:sp>
      <p:sp>
        <p:nvSpPr>
          <p:cNvPr id="7" name="Slide Number Placeholder 6"/>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41754619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6" name="Footer Placeholder 5"/>
          <p:cNvSpPr>
            <a:spLocks noGrp="1"/>
          </p:cNvSpPr>
          <p:nvPr>
            <p:ph type="ftr" sz="quarter" idx="11"/>
          </p:nvPr>
        </p:nvSpPr>
        <p:spPr/>
        <p:txBody>
          <a:bodyPr/>
          <a:lstStyle/>
          <a:p>
            <a:endParaRPr lang="en-US">
              <a:solidFill>
                <a:srgbClr val="4F81BD"/>
              </a:solidFill>
            </a:endParaRPr>
          </a:p>
        </p:txBody>
      </p:sp>
      <p:sp>
        <p:nvSpPr>
          <p:cNvPr id="7" name="Slide Number Placeholder 6"/>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354024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8DDEE-145C-4B02-A98D-CA8468209A96}"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D9423-37CB-4D72-BCC1-82692E2A9C39}" type="slidenum">
              <a:rPr lang="en-US" smtClean="0"/>
              <a:t>‹#›</a:t>
            </a:fld>
            <a:endParaRPr lang="en-US"/>
          </a:p>
        </p:txBody>
      </p:sp>
    </p:spTree>
    <p:extLst>
      <p:ext uri="{BB962C8B-B14F-4D97-AF65-F5344CB8AC3E}">
        <p14:creationId xmlns:p14="http://schemas.microsoft.com/office/powerpoint/2010/main" val="38305323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17817995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2599884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54D9423-37CB-4D72-BCC1-82692E2A9C39}" type="slidenum">
              <a:rPr lang="en-US" smtClean="0"/>
              <a:pPr/>
              <a:t>‹#›</a:t>
            </a:fld>
            <a:endParaRPr lang="en-US"/>
          </a:p>
        </p:txBody>
      </p:sp>
    </p:spTree>
    <p:extLst>
      <p:ext uri="{BB962C8B-B14F-4D97-AF65-F5344CB8AC3E}">
        <p14:creationId xmlns:p14="http://schemas.microsoft.com/office/powerpoint/2010/main" val="2300954896"/>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42264357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a:solidFill>
                <a:srgbClr val="696464"/>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54D9423-37CB-4D72-BCC1-82692E2A9C39}" type="slidenum">
              <a:rPr lang="en-US" smtClean="0"/>
              <a:pPr/>
              <a:t>‹#›</a:t>
            </a:fld>
            <a:endParaRPr lang="en-US"/>
          </a:p>
        </p:txBody>
      </p:sp>
    </p:spTree>
    <p:extLst>
      <p:ext uri="{BB962C8B-B14F-4D97-AF65-F5344CB8AC3E}">
        <p14:creationId xmlns:p14="http://schemas.microsoft.com/office/powerpoint/2010/main" val="654043302"/>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40897289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2402657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9120652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2200685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78DDEE-145C-4B02-A98D-CA8468209A96}" type="datetimeFigureOut">
              <a:rPr lang="en-US" smtClean="0">
                <a:solidFill>
                  <a:srgbClr val="696464"/>
                </a:solidFill>
              </a:rPr>
              <a:pPr/>
              <a:t>6/10/2019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54D9423-37CB-4D72-BCC1-82692E2A9C39}" type="slidenum">
              <a:rPr lang="en-US" smtClean="0"/>
              <a:pPr/>
              <a:t>‹#›</a:t>
            </a:fld>
            <a:endParaRPr lang="en-US"/>
          </a:p>
        </p:txBody>
      </p:sp>
    </p:spTree>
    <p:extLst>
      <p:ext uri="{BB962C8B-B14F-4D97-AF65-F5344CB8AC3E}">
        <p14:creationId xmlns:p14="http://schemas.microsoft.com/office/powerpoint/2010/main" val="191407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8.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9.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0B78DDEE-145C-4B02-A98D-CA8468209A96}" type="datetimeFigureOut">
              <a:rPr lang="en-US" smtClean="0"/>
              <a:t>6/10/2019</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954D9423-37CB-4D72-BCC1-82692E2A9C39}"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6B5792B-A85F-4BC4-9687-335D877CE0F7}" type="datetime1">
              <a:rPr lang="en-US" smtClean="0">
                <a:solidFill>
                  <a:prstClr val="black">
                    <a:lumMod val="65000"/>
                    <a:lumOff val="35000"/>
                  </a:prstClr>
                </a:solidFill>
              </a:rPr>
              <a:pPr/>
              <a:t>6/10/2019</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4A3A10D-7D5E-4932-A76F-CD1632FD3D9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772318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defTabSz="457200">
              <a:defRPr/>
            </a:pPr>
            <a:fld id="{ACFEDDE6-9905-477B-A27A-82593E9B7387}" type="datetime2">
              <a:rPr lang="en-US" smtClean="0">
                <a:solidFill>
                  <a:srgbClr val="191B0E"/>
                </a:solidFill>
              </a:rPr>
              <a:pPr defTabSz="457200">
                <a:defRPr/>
              </a:pPr>
              <a:t>Monday, June 10, 2019</a:t>
            </a:fld>
            <a:endParaRPr lang="en-US" dirty="0">
              <a:solidFill>
                <a:srgbClr val="191B0E"/>
              </a:solidFill>
            </a:endParaRPr>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defTabSz="457200">
              <a:defRPr/>
            </a:pPr>
            <a:endParaRPr lang="en-US">
              <a:solidFill>
                <a:srgbClr val="191B0E"/>
              </a:solidFill>
            </a:endParaRPr>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defTabSz="457200">
              <a:defRPr/>
            </a:pPr>
            <a:fld id="{79E6D5BA-416B-4A36-A2A9-5E693D02D627}" type="slidenum">
              <a:rPr lang="en-US" smtClean="0">
                <a:solidFill>
                  <a:srgbClr val="191B0E"/>
                </a:solidFill>
              </a:rPr>
              <a:pPr defTabSz="457200">
                <a:defRPr/>
              </a:pPr>
              <a:t>‹#›</a:t>
            </a:fld>
            <a:endParaRPr lang="en-US" dirty="0">
              <a:solidFill>
                <a:srgbClr val="191B0E"/>
              </a:solidFill>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179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DE2463-D356-4D62-B5CC-8F1C93294E20}" type="datetimeFigureOut">
              <a:rPr lang="en-US" smtClean="0">
                <a:solidFill>
                  <a:prstClr val="black"/>
                </a:solidFill>
              </a:rPr>
              <a:pPr/>
              <a:t>6/10/2019</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C95D4D-5D62-46AD-88A2-3719D222AD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64092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fontAlgn="base">
              <a:spcBef>
                <a:spcPct val="0"/>
              </a:spcBef>
              <a:spcAft>
                <a:spcPct val="0"/>
              </a:spcAft>
            </a:pPr>
            <a:endParaRPr lang="en-US" dirty="0">
              <a:solidFill>
                <a:srgbClr val="0F6FC6">
                  <a:shade val="75000"/>
                </a:srgbClr>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45ECBC48-B423-46A9-B531-C1CA1082C81E}" type="slidenum">
              <a:rPr lang="en-US" smtClean="0">
                <a:solidFill>
                  <a:srgbClr val="0F6FC6"/>
                </a:solidFill>
              </a:rPr>
              <a:pPr fontAlgn="base">
                <a:spcBef>
                  <a:spcPct val="0"/>
                </a:spcBef>
                <a:spcAft>
                  <a:spcPct val="0"/>
                </a:spcAft>
              </a:pPr>
              <a:t>‹#›</a:t>
            </a:fld>
            <a:endParaRPr lang="en-US">
              <a:solidFill>
                <a:srgbClr val="0F6FC6"/>
              </a:solidFill>
            </a:endParaRPr>
          </a:p>
        </p:txBody>
      </p:sp>
    </p:spTree>
    <p:extLst>
      <p:ext uri="{BB962C8B-B14F-4D97-AF65-F5344CB8AC3E}">
        <p14:creationId xmlns:p14="http://schemas.microsoft.com/office/powerpoint/2010/main" val="143397422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B699FC-E7D2-41A5-85DB-6339CDB0ED1F}" type="datetimeFigureOut">
              <a:rPr lang="en-US" smtClean="0"/>
              <a:pPr/>
              <a:t>6/10/2019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94E56DC-08AF-41B5-8A71-911087269E0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5316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E44E394-6C22-4F84-B6C5-92540C7C837E}" type="datetimeFigureOut">
              <a:rPr lang="en-US" smtClean="0">
                <a:solidFill>
                  <a:srgbClr val="4F81BD"/>
                </a:solidFill>
              </a:rPr>
              <a:pPr/>
              <a:t>6/10/2019</a:t>
            </a:fld>
            <a:endParaRPr lang="en-US">
              <a:solidFill>
                <a:srgbClr val="4F81BD"/>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solidFill>
                <a:srgbClr val="4F81BD"/>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0B3DC85-6C1B-4441-8D87-ABD64B6D92D5}"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8770017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defTabSz="457200"/>
            <a:fld id="{0B78DDEE-145C-4B02-A98D-CA8468209A96}" type="datetimeFigureOut">
              <a:rPr lang="en-US" smtClean="0">
                <a:solidFill>
                  <a:srgbClr val="696464"/>
                </a:solidFill>
              </a:rPr>
              <a:pPr defTabSz="457200"/>
              <a:t>6/10/2019</a:t>
            </a:fld>
            <a:endParaRPr lang="en-US">
              <a:solidFill>
                <a:srgbClr val="696464"/>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defTabSz="457200"/>
            <a:endParaRPr lang="en-US">
              <a:solidFill>
                <a:srgbClr val="696464"/>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defTabSz="457200"/>
            <a:fld id="{954D9423-37CB-4D72-BCC1-82692E2A9C39}" type="slidenum">
              <a:rPr lang="en-US" smtClean="0"/>
              <a:pPr defTabSz="457200"/>
              <a:t>‹#›</a:t>
            </a:fld>
            <a:endParaRPr lang="en-US"/>
          </a:p>
        </p:txBody>
      </p:sp>
    </p:spTree>
    <p:extLst>
      <p:ext uri="{BB962C8B-B14F-4D97-AF65-F5344CB8AC3E}">
        <p14:creationId xmlns:p14="http://schemas.microsoft.com/office/powerpoint/2010/main" val="423875213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A8D5CC-64CD-44D2-A877-64FDCC8B8240}" type="datetimeFigureOut">
              <a:rPr lang="en-US" smtClean="0">
                <a:solidFill>
                  <a:prstClr val="black">
                    <a:lumMod val="65000"/>
                    <a:lumOff val="35000"/>
                  </a:prstClr>
                </a:solidFill>
              </a:rPr>
              <a:pPr/>
              <a:t>6/10/2019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4B6FAD2-DBC9-4DBB-8DE1-9C3E8B73B09E}"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55059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99.xml"/><Relationship Id="rId1" Type="http://schemas.openxmlformats.org/officeDocument/2006/relationships/slideLayout" Target="../slideLayouts/slideLayout7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82.xml"/><Relationship Id="rId1" Type="http://schemas.openxmlformats.org/officeDocument/2006/relationships/themeOverride" Target="../theme/themeOverride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82.xml"/><Relationship Id="rId1" Type="http://schemas.openxmlformats.org/officeDocument/2006/relationships/themeOverride" Target="../theme/themeOverride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82.xml"/><Relationship Id="rId1" Type="http://schemas.openxmlformats.org/officeDocument/2006/relationships/themeOverride" Target="../theme/themeOverride3.xml"/><Relationship Id="rId4" Type="http://schemas.openxmlformats.org/officeDocument/2006/relationships/hyperlink" Target="file://WPTSCFILL01/CFO/SARS/CAFR%202018/Disclosures/For%20Agencies/2018%20General%20Disclosures.pdf"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6.xml"/><Relationship Id="rId1" Type="http://schemas.openxmlformats.org/officeDocument/2006/relationships/slideLayout" Target="../slideLayouts/slideLayout82.xml"/><Relationship Id="rId4" Type="http://schemas.openxmlformats.org/officeDocument/2006/relationships/image" Target="../media/image70.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wmf"/><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wmf"/><Relationship Id="rId17" Type="http://schemas.openxmlformats.org/officeDocument/2006/relationships/image" Target="../media/image33.jpeg"/><Relationship Id="rId2" Type="http://schemas.openxmlformats.org/officeDocument/2006/relationships/notesSlide" Target="../notesSlides/notesSlide8.xml"/><Relationship Id="rId16" Type="http://schemas.openxmlformats.org/officeDocument/2006/relationships/image" Target="../media/image32.wmf"/><Relationship Id="rId20"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wmf"/><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wmf"/></Relationships>
</file>

<file path=ppt/slides/_rels/slide11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7.xml"/><Relationship Id="rId1" Type="http://schemas.openxmlformats.org/officeDocument/2006/relationships/slideLayout" Target="../slideLayouts/slideLayout82.xml"/><Relationship Id="rId4" Type="http://schemas.openxmlformats.org/officeDocument/2006/relationships/image" Target="../media/image71.JPG"/></Relationships>
</file>

<file path=ppt/slides/_rels/slide11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8.xml"/><Relationship Id="rId1" Type="http://schemas.openxmlformats.org/officeDocument/2006/relationships/slideLayout" Target="../slideLayouts/slideLayout82.xml"/><Relationship Id="rId4" Type="http://schemas.openxmlformats.org/officeDocument/2006/relationships/image" Target="../media/image72.JP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82.xml"/><Relationship Id="rId1" Type="http://schemas.openxmlformats.org/officeDocument/2006/relationships/themeOverride" Target="../theme/themeOverride4.xml"/></Relationships>
</file>

<file path=ppt/slides/_rels/slide11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10.xml"/><Relationship Id="rId1" Type="http://schemas.openxmlformats.org/officeDocument/2006/relationships/slideLayout" Target="../slideLayouts/slideLayout8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2.xml.rels><?xml version="1.0" encoding="UTF-8" standalone="yes"?>
<Relationships xmlns="http://schemas.openxmlformats.org/package/2006/relationships"><Relationship Id="rId3" Type="http://schemas.openxmlformats.org/officeDocument/2006/relationships/hyperlink" Target="https://www.oregon.gov/das/Financial/Acctng/" TargetMode="External"/><Relationship Id="rId2" Type="http://schemas.openxmlformats.org/officeDocument/2006/relationships/hyperlink" Target="https://sos.oregon.gov/audits/Pages/fraud.aspx" TargetMode="Externa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regon.gov/das/Financial/Acctng/Pages/Training.aspx"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hyperlink" Target="mailto:barbara.homewood@oregon.gov" TargetMode="External"/><Relationship Id="rId4" Type="http://schemas.openxmlformats.org/officeDocument/2006/relationships/hyperlink" Target="mailto:stacey.a.chase@oregon.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hyperlink" Target="mailto:Stacey.A.Chase@Oregon.gov" TargetMode="External"/><Relationship Id="rId2" Type="http://schemas.openxmlformats.org/officeDocument/2006/relationships/notesSlide" Target="../notesSlides/notesSlide45.xml"/><Relationship Id="rId1" Type="http://schemas.openxmlformats.org/officeDocument/2006/relationships/slideLayout" Target="../slideLayouts/slideLayout35.xml"/><Relationship Id="rId5" Type="http://schemas.openxmlformats.org/officeDocument/2006/relationships/hyperlink" Target="mailto:Barbara.Watson@Oregon.gov" TargetMode="External"/><Relationship Id="rId4" Type="http://schemas.openxmlformats.org/officeDocument/2006/relationships/hyperlink" Target="mailto:Alyssa.Engelson@Oregon.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61.xml"/><Relationship Id="rId1" Type="http://schemas.openxmlformats.org/officeDocument/2006/relationships/slideLayout" Target="../slideLayouts/slideLayout69.xml"/><Relationship Id="rId4" Type="http://schemas.openxmlformats.org/officeDocument/2006/relationships/image" Target="../media/image56.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2.xml"/><Relationship Id="rId1" Type="http://schemas.openxmlformats.org/officeDocument/2006/relationships/slideLayout" Target="../slideLayouts/slideLayout53.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4.xml"/><Relationship Id="rId1" Type="http://schemas.openxmlformats.org/officeDocument/2006/relationships/slideLayout" Target="../slideLayouts/slideLayout5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83.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7.xml"/><Relationship Id="rId1" Type="http://schemas.openxmlformats.org/officeDocument/2006/relationships/slideLayout" Target="../slideLayouts/slideLayout5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3.xml"/></Relationships>
</file>

<file path=ppt/slides/_rels/slide9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90.xml"/><Relationship Id="rId1" Type="http://schemas.openxmlformats.org/officeDocument/2006/relationships/slideLayout" Target="../slideLayouts/slideLayout5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3.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92.xml"/><Relationship Id="rId1" Type="http://schemas.openxmlformats.org/officeDocument/2006/relationships/slideLayout" Target="../slideLayouts/slideLayout5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3.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53.xml"/><Relationship Id="rId4" Type="http://schemas.openxmlformats.org/officeDocument/2006/relationships/image" Target="../media/image66.gif"/></Relationships>
</file>

<file path=ppt/slides/_rels/slide9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95.xml"/><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Sars</a:t>
            </a:r>
            <a:r>
              <a:rPr lang="en-US" dirty="0" smtClean="0"/>
              <a:t/>
            </a:r>
            <a:br>
              <a:rPr lang="en-US" dirty="0" smtClean="0"/>
            </a:br>
            <a:r>
              <a:rPr lang="en-US" dirty="0" smtClean="0"/>
              <a:t>year-end close training</a:t>
            </a:r>
            <a:endParaRPr lang="en-US" dirty="0"/>
          </a:p>
        </p:txBody>
      </p:sp>
      <p:sp>
        <p:nvSpPr>
          <p:cNvPr id="3" name="Subtitle 2"/>
          <p:cNvSpPr>
            <a:spLocks noGrp="1"/>
          </p:cNvSpPr>
          <p:nvPr>
            <p:ph type="subTitle" idx="1"/>
          </p:nvPr>
        </p:nvSpPr>
        <p:spPr>
          <a:xfrm>
            <a:off x="1088914" y="5537925"/>
            <a:ext cx="7034362" cy="822602"/>
          </a:xfrm>
        </p:spPr>
        <p:txBody>
          <a:bodyPr>
            <a:normAutofit/>
          </a:bodyPr>
          <a:lstStyle/>
          <a:p>
            <a:r>
              <a:rPr lang="en-US" dirty="0" smtClean="0"/>
              <a:t>June 11, 2019</a:t>
            </a:r>
          </a:p>
          <a:p>
            <a:r>
              <a:rPr lang="en-US" dirty="0" smtClean="0"/>
              <a:t>9:00 a.m. – 11:30 a.m.</a:t>
            </a:r>
          </a:p>
        </p:txBody>
      </p:sp>
      <p:pic>
        <p:nvPicPr>
          <p:cNvPr id="4" name="Picture 4" descr="DAS_logo_v_tif.jpg"/>
          <p:cNvPicPr>
            <a:picLocks noChangeAspect="1"/>
          </p:cNvPicPr>
          <p:nvPr/>
        </p:nvPicPr>
        <p:blipFill>
          <a:blip r:embed="rId2" cstate="print">
            <a:clrChange>
              <a:clrFrom>
                <a:srgbClr val="FFFEFC"/>
              </a:clrFrom>
              <a:clrTo>
                <a:srgbClr val="FFFEFC">
                  <a:alpha val="0"/>
                </a:srgbClr>
              </a:clrTo>
            </a:clrChange>
            <a:lum bright="70000" contrast="-70000"/>
          </a:blip>
          <a:srcRect/>
          <a:stretch>
            <a:fillRect/>
          </a:stretch>
        </p:blipFill>
        <p:spPr bwMode="auto">
          <a:xfrm>
            <a:off x="10193153" y="4896852"/>
            <a:ext cx="1463675" cy="14636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263" y="865415"/>
            <a:ext cx="3804557" cy="3804557"/>
          </a:xfrm>
          <a:prstGeom prst="rect">
            <a:avLst/>
          </a:prstGeom>
        </p:spPr>
      </p:pic>
    </p:spTree>
    <p:extLst>
      <p:ext uri="{BB962C8B-B14F-4D97-AF65-F5344CB8AC3E}">
        <p14:creationId xmlns:p14="http://schemas.microsoft.com/office/powerpoint/2010/main" val="291731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10</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419350" y="685800"/>
            <a:ext cx="7181850" cy="1219200"/>
          </a:xfrm>
        </p:spPr>
        <p:txBody>
          <a:bodyPr>
            <a:normAutofit fontScale="90000"/>
          </a:bodyPr>
          <a:lstStyle/>
          <a:p>
            <a:r>
              <a:rPr lang="en-US" dirty="0" smtClean="0">
                <a:solidFill>
                  <a:schemeClr val="accent1">
                    <a:lumMod val="75000"/>
                  </a:schemeClr>
                </a:solidFill>
                <a:latin typeface="Berlin Sans FB Demi" panose="020E0802020502020306" pitchFamily="34" charset="0"/>
              </a:rPr>
              <a:t>Statewide Balance (SWB) Reports</a:t>
            </a:r>
            <a:endParaRPr lang="en-US" dirty="0">
              <a:solidFill>
                <a:schemeClr val="accent1">
                  <a:lumMod val="75000"/>
                </a:schemeClr>
              </a:solidFill>
              <a:latin typeface="Berlin Sans FB Demi" panose="020E0802020502020306" pitchFamily="34" charset="0"/>
            </a:endParaRPr>
          </a:p>
        </p:txBody>
      </p:sp>
      <p:sp>
        <p:nvSpPr>
          <p:cNvPr id="3" name="Content Placeholder 2"/>
          <p:cNvSpPr>
            <a:spLocks noGrp="1"/>
          </p:cNvSpPr>
          <p:nvPr>
            <p:ph idx="4294967295"/>
          </p:nvPr>
        </p:nvSpPr>
        <p:spPr>
          <a:xfrm>
            <a:off x="2667000" y="2057400"/>
            <a:ext cx="7239000" cy="3803650"/>
          </a:xfrm>
        </p:spPr>
        <p:txBody>
          <a:bodyPr>
            <a:normAutofit/>
          </a:bodyPr>
          <a:lstStyle/>
          <a:p>
            <a:pPr>
              <a:buFont typeface="Agency FB" panose="020B0503020202020204" pitchFamily="34" charset="0"/>
              <a:buChar char="•"/>
            </a:pPr>
            <a:r>
              <a:rPr lang="en-US" sz="2400" dirty="0">
                <a:solidFill>
                  <a:schemeClr val="tx1"/>
                </a:solidFill>
              </a:rPr>
              <a:t>Same update schedule as the YE Tables </a:t>
            </a:r>
          </a:p>
          <a:p>
            <a:pPr lvl="1">
              <a:buFont typeface="Agency FB" panose="020B0503020202020204" pitchFamily="34" charset="0"/>
              <a:buChar char="•"/>
            </a:pPr>
            <a:r>
              <a:rPr lang="en-US" sz="2400" dirty="0">
                <a:solidFill>
                  <a:schemeClr val="tx1"/>
                </a:solidFill>
              </a:rPr>
              <a:t>SWB Report Schedule and Reports</a:t>
            </a:r>
          </a:p>
          <a:p>
            <a:pPr lvl="1">
              <a:buFont typeface="Agency FB" panose="020B0503020202020204" pitchFamily="34" charset="0"/>
              <a:buChar char="•"/>
            </a:pPr>
            <a:r>
              <a:rPr lang="en-US" sz="2400" dirty="0">
                <a:solidFill>
                  <a:schemeClr val="tx1"/>
                </a:solidFill>
              </a:rPr>
              <a:t>Website: </a:t>
            </a:r>
          </a:p>
          <a:p>
            <a:pPr lvl="2">
              <a:buFont typeface="Agency FB" panose="020B0503020202020204" pitchFamily="34" charset="0"/>
              <a:buChar char="•"/>
            </a:pPr>
            <a:r>
              <a:rPr lang="en-US" sz="2000" b="1" dirty="0">
                <a:solidFill>
                  <a:schemeClr val="accent1">
                    <a:lumMod val="75000"/>
                  </a:schemeClr>
                </a:solidFill>
              </a:rPr>
              <a:t>http://www.oregon.gov/das/Financial/Acctng/Pages/Balancing.aspx</a:t>
            </a:r>
            <a:endParaRPr lang="en-US" sz="2400" dirty="0">
              <a:solidFill>
                <a:schemeClr val="accent1">
                  <a:lumMod val="75000"/>
                </a:schemeClr>
              </a:solidFill>
            </a:endParaRPr>
          </a:p>
          <a:p>
            <a:pPr>
              <a:buFont typeface="Agency FB" panose="020B0503020202020204" pitchFamily="34" charset="0"/>
              <a:buChar char="•"/>
            </a:pPr>
            <a:r>
              <a:rPr lang="en-US" sz="2400" dirty="0">
                <a:solidFill>
                  <a:schemeClr val="tx1"/>
                </a:solidFill>
              </a:rPr>
              <a:t>No update messages will be sent out during Month 13</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110" y="5049165"/>
            <a:ext cx="1082957" cy="1069200"/>
          </a:xfrm>
          <a:prstGeom prst="rect">
            <a:avLst/>
          </a:prstGeom>
        </p:spPr>
      </p:pic>
    </p:spTree>
    <p:extLst>
      <p:ext uri="{BB962C8B-B14F-4D97-AF65-F5344CB8AC3E}">
        <p14:creationId xmlns:p14="http://schemas.microsoft.com/office/powerpoint/2010/main" val="7732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Post-Close and/or Audit Adjustment</a:t>
            </a:r>
            <a:endParaRPr lang="en-US" dirty="0"/>
          </a:p>
        </p:txBody>
      </p:sp>
      <p:sp>
        <p:nvSpPr>
          <p:cNvPr id="3" name="Content Placeholder 2"/>
          <p:cNvSpPr>
            <a:spLocks noGrp="1"/>
          </p:cNvSpPr>
          <p:nvPr>
            <p:ph idx="1"/>
          </p:nvPr>
        </p:nvSpPr>
        <p:spPr/>
        <p:txBody>
          <a:bodyPr/>
          <a:lstStyle/>
          <a:p>
            <a:r>
              <a:rPr lang="en-US" sz="2400" dirty="0" smtClean="0"/>
              <a:t>Notify your SARS analyst if the adjustment relates to a federal program.</a:t>
            </a:r>
          </a:p>
          <a:p>
            <a:pPr lvl="1"/>
            <a:r>
              <a:rPr lang="en-US" sz="2000" dirty="0"/>
              <a:t> </a:t>
            </a:r>
            <a:r>
              <a:rPr lang="en-US" sz="2000" dirty="0" smtClean="0"/>
              <a:t>- CFDA number</a:t>
            </a:r>
            <a:r>
              <a:rPr lang="en-US" sz="2000" dirty="0"/>
              <a:t> </a:t>
            </a:r>
            <a:r>
              <a:rPr lang="en-US" sz="2000" dirty="0" smtClean="0"/>
              <a:t>and title</a:t>
            </a:r>
          </a:p>
          <a:p>
            <a:pPr lvl="1"/>
            <a:r>
              <a:rPr lang="en-US" sz="2000" dirty="0"/>
              <a:t> </a:t>
            </a:r>
            <a:r>
              <a:rPr lang="en-US" sz="2000" dirty="0" smtClean="0"/>
              <a:t>- SARS and SOS-Audits will determine the impact to the SEFA</a:t>
            </a:r>
          </a:p>
          <a:p>
            <a:pPr lvl="1"/>
            <a:r>
              <a:rPr lang="en-US" sz="2000" dirty="0"/>
              <a:t> </a:t>
            </a:r>
            <a:r>
              <a:rPr lang="en-US" sz="2000" dirty="0" smtClean="0"/>
              <a:t>- If material, send a SEFA correction form</a:t>
            </a:r>
          </a:p>
        </p:txBody>
      </p:sp>
    </p:spTree>
    <p:extLst>
      <p:ext uri="{BB962C8B-B14F-4D97-AF65-F5344CB8AC3E}">
        <p14:creationId xmlns:p14="http://schemas.microsoft.com/office/powerpoint/2010/main" val="376811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SEFA Topics</a:t>
            </a:r>
            <a:endParaRPr lang="en-US" dirty="0"/>
          </a:p>
        </p:txBody>
      </p:sp>
      <p:sp>
        <p:nvSpPr>
          <p:cNvPr id="3" name="Content Placeholder 2"/>
          <p:cNvSpPr>
            <a:spLocks noGrp="1"/>
          </p:cNvSpPr>
          <p:nvPr>
            <p:ph idx="1"/>
          </p:nvPr>
        </p:nvSpPr>
        <p:spPr/>
        <p:txBody>
          <a:bodyPr>
            <a:normAutofit fontScale="85000" lnSpcReduction="20000"/>
          </a:bodyPr>
          <a:lstStyle/>
          <a:p>
            <a:r>
              <a:rPr lang="en-US" sz="3000" dirty="0" smtClean="0"/>
              <a:t>SEFA Correction Forms</a:t>
            </a:r>
          </a:p>
          <a:p>
            <a:r>
              <a:rPr lang="en-US" dirty="0" smtClean="0"/>
              <a:t>Complete only if RSTARS records are incorrect.</a:t>
            </a:r>
          </a:p>
          <a:p>
            <a:r>
              <a:rPr lang="en-US" dirty="0" smtClean="0"/>
              <a:t>There is now a separate column for Tax ID number</a:t>
            </a:r>
          </a:p>
          <a:p>
            <a:r>
              <a:rPr lang="en-US" dirty="0"/>
              <a:t>Enter the Tax ID number as 123456789 (not 12-3456789</a:t>
            </a:r>
            <a:r>
              <a:rPr lang="en-US" dirty="0" smtClean="0"/>
              <a:t>)</a:t>
            </a:r>
          </a:p>
          <a:p>
            <a:endParaRPr lang="en-US" dirty="0"/>
          </a:p>
          <a:p>
            <a:r>
              <a:rPr lang="en-US" sz="3000" dirty="0" smtClean="0"/>
              <a:t>Non-Cash Assistance Reporting</a:t>
            </a:r>
          </a:p>
          <a:p>
            <a:r>
              <a:rPr lang="en-US" dirty="0" smtClean="0"/>
              <a:t>Complete using the Excel workbook provided by SARS</a:t>
            </a:r>
          </a:p>
          <a:p>
            <a:endParaRPr lang="en-US" dirty="0" smtClean="0"/>
          </a:p>
          <a:p>
            <a:r>
              <a:rPr lang="en-US" sz="3300" dirty="0"/>
              <a:t>Year-End Closing Guide – Chapter F</a:t>
            </a:r>
          </a:p>
          <a:p>
            <a:r>
              <a:rPr lang="en-US" dirty="0"/>
              <a:t> </a:t>
            </a:r>
            <a:r>
              <a:rPr lang="en-US" dirty="0" smtClean="0"/>
              <a:t>F.6</a:t>
            </a:r>
            <a:r>
              <a:rPr lang="en-US" dirty="0"/>
              <a:t>. SEFA Year-End </a:t>
            </a:r>
            <a:r>
              <a:rPr lang="en-US" dirty="0" smtClean="0"/>
              <a:t>Reporting</a:t>
            </a:r>
            <a:endParaRPr lang="en-US" dirty="0"/>
          </a:p>
        </p:txBody>
      </p:sp>
    </p:spTree>
    <p:extLst>
      <p:ext uri="{BB962C8B-B14F-4D97-AF65-F5344CB8AC3E}">
        <p14:creationId xmlns:p14="http://schemas.microsoft.com/office/powerpoint/2010/main" val="34090552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1163" y="1952625"/>
            <a:ext cx="3810000" cy="3810000"/>
          </a:xfrm>
        </p:spPr>
      </p:pic>
    </p:spTree>
    <p:extLst>
      <p:ext uri="{BB962C8B-B14F-4D97-AF65-F5344CB8AC3E}">
        <p14:creationId xmlns:p14="http://schemas.microsoft.com/office/powerpoint/2010/main" val="23498854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solidFill>
                  <a:schemeClr val="tx2">
                    <a:lumMod val="75000"/>
                  </a:schemeClr>
                </a:solidFill>
              </a:rPr>
              <a:t>Restricted Cash &amp; Investments</a:t>
            </a:r>
            <a:endParaRPr lang="en-US" sz="3600" dirty="0">
              <a:solidFill>
                <a:schemeClr val="tx2">
                  <a:lumMod val="75000"/>
                </a:schemeClr>
              </a:solidFill>
            </a:endParaRPr>
          </a:p>
        </p:txBody>
      </p:sp>
    </p:spTree>
    <p:extLst>
      <p:ext uri="{BB962C8B-B14F-4D97-AF65-F5344CB8AC3E}">
        <p14:creationId xmlns:p14="http://schemas.microsoft.com/office/powerpoint/2010/main" val="30991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Restricted Assets – What are they?</a:t>
            </a:r>
            <a:endParaRPr lang="en-US" dirty="0"/>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Ø"/>
            </a:pPr>
            <a:r>
              <a:rPr lang="en-US" sz="2800" dirty="0" smtClean="0"/>
              <a:t>Assets whose use is subject to constraints that are either:</a:t>
            </a:r>
          </a:p>
          <a:p>
            <a:pPr lvl="1">
              <a:buFont typeface="Wingdings" panose="05000000000000000000" pitchFamily="2" charset="2"/>
              <a:buChar char="Ø"/>
            </a:pPr>
            <a:r>
              <a:rPr lang="en-US" sz="2400" dirty="0" smtClean="0"/>
              <a:t>Externally imposed by</a:t>
            </a:r>
          </a:p>
          <a:p>
            <a:pPr lvl="2">
              <a:buFont typeface="Wingdings" panose="05000000000000000000" pitchFamily="2" charset="2"/>
              <a:buChar char="Ø"/>
            </a:pPr>
            <a:r>
              <a:rPr lang="en-US" sz="2200" dirty="0" smtClean="0"/>
              <a:t>Creditors (debt covenants)</a:t>
            </a:r>
          </a:p>
          <a:p>
            <a:pPr lvl="2">
              <a:buFont typeface="Wingdings" panose="05000000000000000000" pitchFamily="2" charset="2"/>
              <a:buChar char="Ø"/>
            </a:pPr>
            <a:r>
              <a:rPr lang="en-US" sz="2200" dirty="0" smtClean="0"/>
              <a:t>Grantors</a:t>
            </a:r>
          </a:p>
          <a:p>
            <a:pPr lvl="2">
              <a:buFont typeface="Wingdings" panose="05000000000000000000" pitchFamily="2" charset="2"/>
              <a:buChar char="Ø"/>
            </a:pPr>
            <a:r>
              <a:rPr lang="en-US" sz="2200" smtClean="0"/>
              <a:t>Donors</a:t>
            </a:r>
            <a:endParaRPr lang="en-US" sz="2200" dirty="0" smtClean="0"/>
          </a:p>
          <a:p>
            <a:pPr lvl="2">
              <a:buFont typeface="Wingdings" panose="05000000000000000000" pitchFamily="2" charset="2"/>
              <a:buChar char="Ø"/>
            </a:pPr>
            <a:r>
              <a:rPr lang="en-US" sz="2200" dirty="0" smtClean="0"/>
              <a:t>Laws and/or regulations of </a:t>
            </a:r>
            <a:r>
              <a:rPr lang="en-US" sz="2200" b="1" dirty="0" smtClean="0"/>
              <a:t>OTHER </a:t>
            </a:r>
            <a:r>
              <a:rPr lang="en-US" sz="2200" dirty="0" smtClean="0"/>
              <a:t>governments</a:t>
            </a:r>
          </a:p>
        </p:txBody>
      </p:sp>
    </p:spTree>
    <p:extLst>
      <p:ext uri="{BB962C8B-B14F-4D97-AF65-F5344CB8AC3E}">
        <p14:creationId xmlns:p14="http://schemas.microsoft.com/office/powerpoint/2010/main" val="3467317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Restricted Assets  - What are they? </a:t>
            </a:r>
            <a:r>
              <a:rPr lang="en-US" sz="2800" dirty="0" smtClean="0"/>
              <a:t>(continued)</a:t>
            </a:r>
            <a:r>
              <a:rPr lang="en-US" dirty="0" smtClean="0"/>
              <a:t>	</a:t>
            </a:r>
            <a:endParaRPr lang="en-US" dirty="0"/>
          </a:p>
        </p:txBody>
      </p:sp>
      <p:sp>
        <p:nvSpPr>
          <p:cNvPr id="3" name="Content Placeholder 2"/>
          <p:cNvSpPr>
            <a:spLocks noGrp="1"/>
          </p:cNvSpPr>
          <p:nvPr>
            <p:ph idx="1"/>
          </p:nvPr>
        </p:nvSpPr>
        <p:spPr/>
        <p:txBody>
          <a:bodyPr/>
          <a:lstStyle/>
          <a:p>
            <a:pPr marL="274320" lvl="1" indent="0">
              <a:spcAft>
                <a:spcPts val="1200"/>
              </a:spcAft>
              <a:buNone/>
            </a:pPr>
            <a:r>
              <a:rPr lang="en-US" sz="3600" dirty="0" smtClean="0"/>
              <a:t>OR</a:t>
            </a:r>
          </a:p>
          <a:p>
            <a:pPr lvl="1">
              <a:spcAft>
                <a:spcPts val="1200"/>
              </a:spcAft>
              <a:buFont typeface="Wingdings" panose="05000000000000000000" pitchFamily="2" charset="2"/>
              <a:buChar char="Ø"/>
            </a:pPr>
            <a:r>
              <a:rPr lang="en-US" sz="2600" dirty="0" smtClean="0"/>
              <a:t>Imposed by law through</a:t>
            </a:r>
          </a:p>
          <a:p>
            <a:pPr lvl="2">
              <a:spcAft>
                <a:spcPts val="1200"/>
              </a:spcAft>
              <a:buFont typeface="Wingdings" panose="05000000000000000000" pitchFamily="2" charset="2"/>
              <a:buChar char="Ø"/>
            </a:pPr>
            <a:r>
              <a:rPr lang="en-US" sz="2400" dirty="0" smtClean="0"/>
              <a:t>Constitutional provisions</a:t>
            </a:r>
          </a:p>
          <a:p>
            <a:pPr lvl="2">
              <a:spcAft>
                <a:spcPts val="1200"/>
              </a:spcAft>
              <a:buFont typeface="Wingdings" panose="05000000000000000000" pitchFamily="2" charset="2"/>
              <a:buChar char="Ø"/>
            </a:pPr>
            <a:r>
              <a:rPr lang="en-US" sz="2400" dirty="0" smtClean="0"/>
              <a:t>Enabling legislation</a:t>
            </a:r>
            <a:endParaRPr lang="en-US" sz="2400" dirty="0"/>
          </a:p>
          <a:p>
            <a:pPr lvl="1">
              <a:spcAft>
                <a:spcPts val="1200"/>
              </a:spcAft>
              <a:buFont typeface="Wingdings" panose="05000000000000000000" pitchFamily="2" charset="2"/>
              <a:buChar char="Ø"/>
            </a:pPr>
            <a:r>
              <a:rPr lang="en-US" sz="2600" dirty="0" smtClean="0"/>
              <a:t>AND</a:t>
            </a:r>
          </a:p>
          <a:p>
            <a:pPr lvl="3">
              <a:spcAft>
                <a:spcPts val="1200"/>
              </a:spcAft>
              <a:buFont typeface="Wingdings" panose="05000000000000000000" pitchFamily="2" charset="2"/>
              <a:buChar char="Ø"/>
            </a:pPr>
            <a:r>
              <a:rPr lang="en-US" sz="2200" dirty="0" smtClean="0"/>
              <a:t>The constraints change the </a:t>
            </a:r>
            <a:r>
              <a:rPr lang="en-US" sz="2200" b="1" dirty="0" smtClean="0"/>
              <a:t>nature or normal understanding </a:t>
            </a:r>
            <a:r>
              <a:rPr lang="en-US" sz="2200" dirty="0" smtClean="0"/>
              <a:t>of the </a:t>
            </a:r>
            <a:r>
              <a:rPr lang="en-US" sz="2200" b="1" dirty="0" smtClean="0"/>
              <a:t>availability </a:t>
            </a:r>
            <a:r>
              <a:rPr lang="en-US" sz="2200" dirty="0" smtClean="0"/>
              <a:t>of those assets</a:t>
            </a:r>
          </a:p>
          <a:p>
            <a:pPr marL="548640" lvl="2" indent="0">
              <a:spcAft>
                <a:spcPts val="1200"/>
              </a:spcAft>
              <a:buNone/>
            </a:pPr>
            <a:endParaRPr lang="en-US" sz="2400" dirty="0" smtClean="0"/>
          </a:p>
        </p:txBody>
      </p:sp>
      <p:sp>
        <p:nvSpPr>
          <p:cNvPr id="4" name="Content Placeholder 2"/>
          <p:cNvSpPr txBox="1">
            <a:spLocks/>
          </p:cNvSpPr>
          <p:nvPr/>
        </p:nvSpPr>
        <p:spPr>
          <a:xfrm>
            <a:off x="1142999" y="2057400"/>
            <a:ext cx="9872871"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74320" lvl="1" indent="0">
              <a:spcAft>
                <a:spcPts val="1200"/>
              </a:spcAft>
              <a:buClr>
                <a:srgbClr val="4F81BD"/>
              </a:buClr>
              <a:buFont typeface="Corbel" pitchFamily="34" charset="0"/>
              <a:buNone/>
            </a:pPr>
            <a:r>
              <a:rPr lang="en-US" sz="3600" dirty="0" smtClean="0">
                <a:solidFill>
                  <a:srgbClr val="4F81BD"/>
                </a:solidFill>
              </a:rPr>
              <a:t>OR</a:t>
            </a:r>
          </a:p>
          <a:p>
            <a:pPr lvl="1">
              <a:spcAft>
                <a:spcPts val="1200"/>
              </a:spcAft>
              <a:buClr>
                <a:srgbClr val="4F81BD"/>
              </a:buClr>
              <a:buFont typeface="Wingdings" panose="05000000000000000000" pitchFamily="2" charset="2"/>
              <a:buChar char="Ø"/>
            </a:pPr>
            <a:r>
              <a:rPr lang="en-US" sz="2600" dirty="0" smtClean="0">
                <a:solidFill>
                  <a:srgbClr val="4F81BD"/>
                </a:solidFill>
              </a:rPr>
              <a:t>Imposed by law through</a:t>
            </a:r>
          </a:p>
          <a:p>
            <a:pPr lvl="2">
              <a:spcAft>
                <a:spcPts val="1200"/>
              </a:spcAft>
              <a:buClr>
                <a:srgbClr val="4F81BD"/>
              </a:buClr>
              <a:buFont typeface="Wingdings" panose="05000000000000000000" pitchFamily="2" charset="2"/>
              <a:buChar char="Ø"/>
            </a:pPr>
            <a:r>
              <a:rPr lang="en-US" sz="2400" dirty="0" smtClean="0">
                <a:solidFill>
                  <a:srgbClr val="4F81BD"/>
                </a:solidFill>
              </a:rPr>
              <a:t>Constitutional provisions</a:t>
            </a:r>
          </a:p>
          <a:p>
            <a:pPr lvl="2">
              <a:spcAft>
                <a:spcPts val="1200"/>
              </a:spcAft>
              <a:buClr>
                <a:srgbClr val="4F81BD"/>
              </a:buClr>
              <a:buFont typeface="Wingdings" panose="05000000000000000000" pitchFamily="2" charset="2"/>
              <a:buChar char="Ø"/>
            </a:pPr>
            <a:r>
              <a:rPr lang="en-US" sz="2400" dirty="0" smtClean="0">
                <a:solidFill>
                  <a:srgbClr val="4F81BD"/>
                </a:solidFill>
              </a:rPr>
              <a:t>Enabling legislation</a:t>
            </a:r>
          </a:p>
          <a:p>
            <a:pPr lvl="1">
              <a:spcAft>
                <a:spcPts val="1200"/>
              </a:spcAft>
              <a:buClr>
                <a:srgbClr val="4F81BD"/>
              </a:buClr>
              <a:buFont typeface="Wingdings" panose="05000000000000000000" pitchFamily="2" charset="2"/>
              <a:buChar char="Ø"/>
            </a:pPr>
            <a:r>
              <a:rPr lang="en-US" sz="2600" dirty="0" smtClean="0">
                <a:solidFill>
                  <a:srgbClr val="4F81BD"/>
                </a:solidFill>
              </a:rPr>
              <a:t>AND</a:t>
            </a:r>
          </a:p>
          <a:p>
            <a:pPr lvl="3">
              <a:spcAft>
                <a:spcPts val="1200"/>
              </a:spcAft>
              <a:buClr>
                <a:srgbClr val="4F81BD"/>
              </a:buClr>
              <a:buFont typeface="Wingdings" panose="05000000000000000000" pitchFamily="2" charset="2"/>
              <a:buChar char="Ø"/>
            </a:pPr>
            <a:r>
              <a:rPr lang="en-US" sz="2200" dirty="0" smtClean="0">
                <a:solidFill>
                  <a:srgbClr val="4F81BD"/>
                </a:solidFill>
              </a:rPr>
              <a:t>The constraints change the </a:t>
            </a:r>
            <a:r>
              <a:rPr lang="en-US" sz="2200" b="1" dirty="0" smtClean="0">
                <a:solidFill>
                  <a:srgbClr val="4F81BD"/>
                </a:solidFill>
              </a:rPr>
              <a:t>nature or normal understanding </a:t>
            </a:r>
            <a:r>
              <a:rPr lang="en-US" sz="2200" dirty="0" smtClean="0">
                <a:solidFill>
                  <a:srgbClr val="4F81BD"/>
                </a:solidFill>
              </a:rPr>
              <a:t>of the </a:t>
            </a:r>
            <a:r>
              <a:rPr lang="en-US" sz="2200" b="1" dirty="0" smtClean="0">
                <a:solidFill>
                  <a:srgbClr val="4F81BD"/>
                </a:solidFill>
              </a:rPr>
              <a:t>availability </a:t>
            </a:r>
            <a:r>
              <a:rPr lang="en-US" sz="2200" dirty="0" smtClean="0">
                <a:solidFill>
                  <a:srgbClr val="4F81BD"/>
                </a:solidFill>
              </a:rPr>
              <a:t>of those assets</a:t>
            </a:r>
          </a:p>
          <a:p>
            <a:pPr marL="548640" lvl="2" indent="0">
              <a:spcAft>
                <a:spcPts val="1200"/>
              </a:spcAft>
              <a:buClr>
                <a:srgbClr val="4F81BD"/>
              </a:buClr>
              <a:buFont typeface="Corbel" pitchFamily="34" charset="0"/>
              <a:buNone/>
            </a:pPr>
            <a:endParaRPr lang="en-US" sz="2400" dirty="0" smtClean="0">
              <a:solidFill>
                <a:srgbClr val="4F81BD"/>
              </a:solidFill>
            </a:endParaRPr>
          </a:p>
        </p:txBody>
      </p:sp>
    </p:spTree>
    <p:extLst>
      <p:ext uri="{BB962C8B-B14F-4D97-AF65-F5344CB8AC3E}">
        <p14:creationId xmlns:p14="http://schemas.microsoft.com/office/powerpoint/2010/main" val="2951763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Nature or Normal Understanding of Availability</a:t>
            </a:r>
            <a:endParaRPr lang="en-US" dirty="0"/>
          </a:p>
        </p:txBody>
      </p:sp>
      <p:sp>
        <p:nvSpPr>
          <p:cNvPr id="3" name="Content Placeholder 2"/>
          <p:cNvSpPr>
            <a:spLocks noGrp="1"/>
          </p:cNvSpPr>
          <p:nvPr>
            <p:ph idx="1"/>
          </p:nvPr>
        </p:nvSpPr>
        <p:spPr>
          <a:xfrm>
            <a:off x="1143000" y="1965960"/>
            <a:ext cx="9872871" cy="4038600"/>
          </a:xfrm>
        </p:spPr>
        <p:txBody>
          <a:bodyPr>
            <a:normAutofit/>
          </a:bodyPr>
          <a:lstStyle/>
          <a:p>
            <a:pPr>
              <a:buFont typeface="Wingdings" panose="05000000000000000000" pitchFamily="2" charset="2"/>
              <a:buChar char="Ø"/>
            </a:pPr>
            <a:r>
              <a:rPr lang="en-US" sz="2800" dirty="0" smtClean="0"/>
              <a:t>Is there a restriction for the use of the asset?</a:t>
            </a:r>
          </a:p>
          <a:p>
            <a:pPr>
              <a:buFont typeface="Wingdings" panose="05000000000000000000" pitchFamily="2" charset="2"/>
              <a:buChar char="Ø"/>
            </a:pPr>
            <a:r>
              <a:rPr lang="en-US" sz="2800" dirty="0" smtClean="0"/>
              <a:t>Is the asset available for regular operational uses?</a:t>
            </a:r>
          </a:p>
          <a:p>
            <a:pPr>
              <a:buFont typeface="Wingdings" panose="05000000000000000000" pitchFamily="2" charset="2"/>
              <a:buChar char="Ø"/>
            </a:pPr>
            <a:r>
              <a:rPr lang="en-US" sz="2800" dirty="0"/>
              <a:t>Is there </a:t>
            </a:r>
            <a:r>
              <a:rPr lang="en-US" sz="2800" dirty="0" smtClean="0"/>
              <a:t>a </a:t>
            </a:r>
            <a:r>
              <a:rPr lang="en-US" sz="2800" dirty="0"/>
              <a:t>restriction that means that the asset won’t be used in the next operational period?</a:t>
            </a:r>
          </a:p>
          <a:p>
            <a:pPr>
              <a:buFont typeface="Wingdings" panose="05000000000000000000" pitchFamily="2" charset="2"/>
              <a:buChar char="Ø"/>
            </a:pPr>
            <a:r>
              <a:rPr lang="en-US" sz="2800" dirty="0" smtClean="0"/>
              <a:t>Can you only use interest earnings but maintain the principal amount?</a:t>
            </a:r>
          </a:p>
          <a:p>
            <a:pPr>
              <a:buFont typeface="Wingdings" panose="05000000000000000000" pitchFamily="2" charset="2"/>
              <a:buChar char="Ø"/>
            </a:pPr>
            <a:endParaRPr lang="en-US" sz="2800" dirty="0" smtClean="0"/>
          </a:p>
          <a:p>
            <a:pPr>
              <a:buFont typeface="Wingdings" panose="05000000000000000000" pitchFamily="2" charset="2"/>
              <a:buChar char="Ø"/>
            </a:pPr>
            <a:endParaRPr lang="en-US" sz="2800" dirty="0" smtClean="0"/>
          </a:p>
          <a:p>
            <a:pPr>
              <a:buFont typeface="Wingdings" panose="05000000000000000000" pitchFamily="2" charset="2"/>
              <a:buChar char="Ø"/>
            </a:pPr>
            <a:endParaRPr lang="en-US" sz="2800" dirty="0" smtClean="0"/>
          </a:p>
        </p:txBody>
      </p:sp>
    </p:spTree>
    <p:extLst>
      <p:ext uri="{BB962C8B-B14F-4D97-AF65-F5344CB8AC3E}">
        <p14:creationId xmlns:p14="http://schemas.microsoft.com/office/powerpoint/2010/main" val="3809503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General Disclosure 2.</a:t>
            </a:r>
            <a:br>
              <a:rPr lang="en-US" dirty="0" smtClean="0"/>
            </a:br>
            <a:r>
              <a:rPr lang="en-US" dirty="0" smtClean="0"/>
              <a:t> Restricted </a:t>
            </a:r>
            <a:r>
              <a:rPr lang="en-US" dirty="0"/>
              <a:t>Cash and </a:t>
            </a:r>
            <a:r>
              <a:rPr lang="en-US" dirty="0" smtClean="0"/>
              <a:t>Investments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400" dirty="0" smtClean="0"/>
              <a:t>GL 0065, 0070, 0075 Unreconciled Deposit, Cash in Receipted and Suspense Account</a:t>
            </a:r>
          </a:p>
          <a:p>
            <a:pPr>
              <a:buFont typeface="Wingdings" panose="05000000000000000000" pitchFamily="2" charset="2"/>
              <a:buChar char="Ø"/>
            </a:pPr>
            <a:r>
              <a:rPr lang="en-US" sz="2400" dirty="0" smtClean="0"/>
              <a:t> GL 0230 Investments – OITP</a:t>
            </a:r>
          </a:p>
          <a:p>
            <a:pPr>
              <a:buFont typeface="Wingdings" panose="05000000000000000000" pitchFamily="2" charset="2"/>
              <a:buChar char="Ø"/>
            </a:pPr>
            <a:r>
              <a:rPr lang="en-US" sz="2400" dirty="0" smtClean="0"/>
              <a:t> GL 0235 Investment Valuation Account – OITP</a:t>
            </a:r>
          </a:p>
          <a:p>
            <a:pPr>
              <a:buFont typeface="Wingdings" panose="05000000000000000000" pitchFamily="2" charset="2"/>
              <a:buChar char="Ø"/>
            </a:pPr>
            <a:r>
              <a:rPr lang="en-US" sz="2400" dirty="0" smtClean="0"/>
              <a:t>GL 0240 Investments – Designated</a:t>
            </a:r>
          </a:p>
          <a:p>
            <a:pPr>
              <a:buFont typeface="Wingdings" panose="05000000000000000000" pitchFamily="2" charset="2"/>
              <a:buChar char="Ø"/>
            </a:pPr>
            <a:r>
              <a:rPr lang="en-US" sz="2400" dirty="0" smtClean="0"/>
              <a:t>GL 0245 Investment  Valuation Account - Designated</a:t>
            </a:r>
          </a:p>
          <a:p>
            <a:pPr>
              <a:buFont typeface="Wingdings" panose="05000000000000000000" pitchFamily="2" charset="2"/>
              <a:buChar char="Ø"/>
            </a:pPr>
            <a:r>
              <a:rPr lang="en-US" sz="2400" dirty="0" smtClean="0"/>
              <a:t>D23 fund detail for restricted Cash and Investments, instead of just GAAP Fund.</a:t>
            </a:r>
          </a:p>
          <a:p>
            <a:pPr>
              <a:buFont typeface="Wingdings" panose="05000000000000000000" pitchFamily="2" charset="2"/>
              <a:buChar char="Ø"/>
            </a:pPr>
            <a:r>
              <a:rPr lang="en-US" sz="2400" dirty="0" smtClean="0"/>
              <a:t> Whether restricted cash is current or noncurrent.</a:t>
            </a:r>
          </a:p>
        </p:txBody>
      </p:sp>
    </p:spTree>
    <p:extLst>
      <p:ext uri="{BB962C8B-B14F-4D97-AF65-F5344CB8AC3E}">
        <p14:creationId xmlns:p14="http://schemas.microsoft.com/office/powerpoint/2010/main" val="1477699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46314"/>
            <a:ext cx="9875520" cy="979715"/>
          </a:xfrm>
        </p:spPr>
        <p:txBody>
          <a:bodyPr/>
          <a:lstStyle/>
          <a:p>
            <a:pPr algn="ctr"/>
            <a:r>
              <a:rPr lang="en-US" dirty="0" smtClean="0"/>
              <a:t>Current vs. Noncurrent</a:t>
            </a:r>
            <a:endParaRPr lang="en-US" dirty="0"/>
          </a:p>
        </p:txBody>
      </p:sp>
      <p:sp>
        <p:nvSpPr>
          <p:cNvPr id="3" name="Content Placeholder 2"/>
          <p:cNvSpPr>
            <a:spLocks noGrp="1"/>
          </p:cNvSpPr>
          <p:nvPr>
            <p:ph idx="1"/>
          </p:nvPr>
        </p:nvSpPr>
        <p:spPr>
          <a:xfrm>
            <a:off x="1143000" y="1513115"/>
            <a:ext cx="9872871" cy="4582886"/>
          </a:xfrm>
        </p:spPr>
        <p:txBody>
          <a:bodyPr>
            <a:normAutofit fontScale="92500" lnSpcReduction="10000"/>
          </a:bodyPr>
          <a:lstStyle/>
          <a:p>
            <a:pPr lvl="1">
              <a:buFont typeface="Wingdings" panose="05000000000000000000" pitchFamily="2" charset="2"/>
              <a:buChar char="Ø"/>
            </a:pPr>
            <a:r>
              <a:rPr lang="en-US" sz="2600" dirty="0" smtClean="0"/>
              <a:t>Current = expected to be used within one year in keeping with restriction.</a:t>
            </a:r>
          </a:p>
          <a:p>
            <a:pPr lvl="2">
              <a:buFont typeface="Wingdings" panose="05000000000000000000" pitchFamily="2" charset="2"/>
              <a:buChar char="Ø"/>
            </a:pPr>
            <a:r>
              <a:rPr lang="en-US" sz="2400" dirty="0" smtClean="0"/>
              <a:t>Cash used to pay debt service principal and interest in the next year  </a:t>
            </a:r>
          </a:p>
          <a:p>
            <a:pPr lvl="2">
              <a:buFont typeface="Wingdings" panose="05000000000000000000" pitchFamily="2" charset="2"/>
              <a:buChar char="Ø"/>
            </a:pPr>
            <a:r>
              <a:rPr lang="en-US" sz="2400" dirty="0" smtClean="0"/>
              <a:t>Cash accumulated to pay claims for the next year</a:t>
            </a:r>
          </a:p>
          <a:p>
            <a:pPr marL="548640" lvl="2" indent="0">
              <a:buNone/>
            </a:pPr>
            <a:endParaRPr lang="en-US" sz="2400" dirty="0" smtClean="0"/>
          </a:p>
          <a:p>
            <a:pPr lvl="1">
              <a:buFont typeface="Wingdings" panose="05000000000000000000" pitchFamily="2" charset="2"/>
              <a:buChar char="Ø"/>
            </a:pPr>
            <a:r>
              <a:rPr lang="en-US" sz="2600" dirty="0" smtClean="0"/>
              <a:t>Noncurrent = expected to be used over one year out in keeping with restriction</a:t>
            </a:r>
          </a:p>
          <a:p>
            <a:pPr lvl="2">
              <a:buFont typeface="Wingdings" panose="05000000000000000000" pitchFamily="2" charset="2"/>
              <a:buChar char="Ø"/>
            </a:pPr>
            <a:r>
              <a:rPr lang="en-US" sz="2400" dirty="0" smtClean="0"/>
              <a:t>Cash accumulated to pay future fiscal year debt service </a:t>
            </a:r>
          </a:p>
          <a:p>
            <a:pPr lvl="2">
              <a:buFont typeface="Wingdings" panose="05000000000000000000" pitchFamily="2" charset="2"/>
              <a:buChar char="Ø"/>
            </a:pPr>
            <a:r>
              <a:rPr lang="en-US" sz="2400" dirty="0" smtClean="0"/>
              <a:t>Cash accumulated to pay legal claims in future years, more than one year away</a:t>
            </a:r>
          </a:p>
          <a:p>
            <a:pPr marL="548640" lvl="2" indent="0">
              <a:buNone/>
            </a:pPr>
            <a:endParaRPr lang="en-US" sz="2400" dirty="0" smtClean="0"/>
          </a:p>
          <a:p>
            <a:pPr marL="625475" lvl="2" indent="-342900">
              <a:buFont typeface="Wingdings" panose="05000000000000000000" pitchFamily="2" charset="2"/>
              <a:buChar char="Ø"/>
            </a:pPr>
            <a:r>
              <a:rPr lang="en-US" sz="2400" dirty="0" smtClean="0"/>
              <a:t>Cash used for the acquisition or construction of noncurrent assets </a:t>
            </a:r>
            <a:r>
              <a:rPr lang="en-US" sz="2400" u="sng" dirty="0" smtClean="0"/>
              <a:t>OR</a:t>
            </a:r>
            <a:r>
              <a:rPr lang="en-US" sz="2400" dirty="0" smtClean="0"/>
              <a:t> Segregated for the liquidation of long-term debts - </a:t>
            </a:r>
            <a:r>
              <a:rPr lang="en-US" sz="2400" b="1" u="sng" dirty="0" smtClean="0"/>
              <a:t>Noncurrent</a:t>
            </a:r>
            <a:r>
              <a:rPr lang="en-US" sz="2400" dirty="0"/>
              <a:t>	</a:t>
            </a:r>
            <a:r>
              <a:rPr lang="en-US" sz="2400" dirty="0" smtClean="0"/>
              <a:t>		</a:t>
            </a:r>
            <a:r>
              <a:rPr lang="en-US" sz="2200" dirty="0" smtClean="0"/>
              <a:t>                                                                                                                                                                                                                         </a:t>
            </a:r>
          </a:p>
        </p:txBody>
      </p:sp>
      <p:sp>
        <p:nvSpPr>
          <p:cNvPr id="4" name="Action Button: Document 3">
            <a:hlinkClick r:id="rId4" action="ppaction://hlinkfile" highlightClick="1"/>
          </p:cNvPr>
          <p:cNvSpPr/>
          <p:nvPr/>
        </p:nvSpPr>
        <p:spPr>
          <a:xfrm>
            <a:off x="11446042" y="6384758"/>
            <a:ext cx="441158" cy="25667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504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9" y="250371"/>
            <a:ext cx="10395857" cy="19376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96885"/>
            <a:ext cx="10526486" cy="3516086"/>
          </a:xfrm>
          <a:prstGeom prst="rect">
            <a:avLst/>
          </a:prstGeom>
        </p:spPr>
      </p:pic>
      <p:sp>
        <p:nvSpPr>
          <p:cNvPr id="7" name="Oval 6"/>
          <p:cNvSpPr/>
          <p:nvPr/>
        </p:nvSpPr>
        <p:spPr>
          <a:xfrm>
            <a:off x="3211286" y="3603171"/>
            <a:ext cx="1404257" cy="674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192486" y="4626429"/>
            <a:ext cx="2754085" cy="923330"/>
          </a:xfrm>
          <a:prstGeom prst="rect">
            <a:avLst/>
          </a:prstGeom>
          <a:solidFill>
            <a:srgbClr val="CCCCFF"/>
          </a:solidFill>
          <a:ln w="31750">
            <a:solidFill>
              <a:schemeClr val="accent6">
                <a:lumMod val="50000"/>
              </a:schemeClr>
            </a:solidFill>
          </a:ln>
        </p:spPr>
        <p:txBody>
          <a:bodyPr wrap="square" rtlCol="0">
            <a:spAutoFit/>
          </a:bodyPr>
          <a:lstStyle/>
          <a:p>
            <a:r>
              <a:rPr lang="en-US" dirty="0" smtClean="0">
                <a:solidFill>
                  <a:prstClr val="black"/>
                </a:solidFill>
              </a:rPr>
              <a:t>Cash to be used to construct a Capital Asset – Noncurrent</a:t>
            </a:r>
            <a:endParaRPr lang="en-US" dirty="0">
              <a:solidFill>
                <a:prstClr val="black"/>
              </a:solidFill>
            </a:endParaRPr>
          </a:p>
        </p:txBody>
      </p:sp>
      <p:cxnSp>
        <p:nvCxnSpPr>
          <p:cNvPr id="10" name="Straight Arrow Connector 9"/>
          <p:cNvCxnSpPr/>
          <p:nvPr/>
        </p:nvCxnSpPr>
        <p:spPr>
          <a:xfrm>
            <a:off x="4245428" y="4278086"/>
            <a:ext cx="914400" cy="914400"/>
          </a:xfrm>
          <a:prstGeom prst="straightConnector1">
            <a:avLst/>
          </a:prstGeom>
          <a:ln w="41275" cmpd="thinThick">
            <a:tailEnd type="triangle"/>
          </a:ln>
          <a:effectLst>
            <a:outerShdw blurRad="50800" dist="50800" dir="5400000" sx="82000" sy="82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36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11</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438401" y="550863"/>
            <a:ext cx="7037197" cy="1323858"/>
          </a:xfrm>
        </p:spPr>
        <p:txBody>
          <a:bodyPr>
            <a:normAutofit fontScale="90000"/>
          </a:bodyPr>
          <a:lstStyle/>
          <a:p>
            <a:r>
              <a:rPr lang="en-US" dirty="0" smtClean="0">
                <a:solidFill>
                  <a:schemeClr val="accent1">
                    <a:lumMod val="75000"/>
                  </a:schemeClr>
                </a:solidFill>
                <a:latin typeface="Berlin Sans FB Demi" panose="020E0802020502020306" pitchFamily="34" charset="0"/>
              </a:rPr>
              <a:t>Statewide Balance (SWB) Reports</a:t>
            </a:r>
            <a:endParaRPr lang="en-US" dirty="0">
              <a:solidFill>
                <a:schemeClr val="accent1">
                  <a:lumMod val="75000"/>
                </a:schemeClr>
              </a:solidFill>
              <a:latin typeface="Berlin Sans FB Demi" panose="020E0802020502020306" pitchFamily="34" charset="0"/>
            </a:endParaRPr>
          </a:p>
        </p:txBody>
      </p:sp>
      <p:pic>
        <p:nvPicPr>
          <p:cNvPr id="1026" name="Picture 2" descr="Translate Drop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an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e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re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r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tali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pane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ussi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a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DefaultOcx"/>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HTML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HTMLHidden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HTMLHidden3"/>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HTMLText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2058988"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Site Im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1" y="1"/>
            <a:ext cx="1238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ac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pac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7565" y="1468555"/>
            <a:ext cx="5524500"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705600" y="3124200"/>
            <a:ext cx="201168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0"/>
          <a:stretch>
            <a:fillRect/>
          </a:stretch>
        </p:blipFill>
        <p:spPr>
          <a:xfrm>
            <a:off x="2553494" y="2057401"/>
            <a:ext cx="6629400" cy="4419601"/>
          </a:xfrm>
          <a:prstGeom prst="rect">
            <a:avLst/>
          </a:prstGeom>
        </p:spPr>
      </p:pic>
      <p:sp>
        <p:nvSpPr>
          <p:cNvPr id="8" name="Oval 7"/>
          <p:cNvSpPr/>
          <p:nvPr/>
        </p:nvSpPr>
        <p:spPr>
          <a:xfrm>
            <a:off x="7502860" y="3507343"/>
            <a:ext cx="1600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1550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9" y="250371"/>
            <a:ext cx="10395857" cy="19376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28" y="2383850"/>
            <a:ext cx="10602685" cy="3723036"/>
          </a:xfrm>
          <a:prstGeom prst="rect">
            <a:avLst/>
          </a:prstGeom>
        </p:spPr>
      </p:pic>
      <p:sp>
        <p:nvSpPr>
          <p:cNvPr id="5" name="Oval 4"/>
          <p:cNvSpPr/>
          <p:nvPr/>
        </p:nvSpPr>
        <p:spPr>
          <a:xfrm>
            <a:off x="6281057" y="3701143"/>
            <a:ext cx="1393372" cy="566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7674430" y="5170714"/>
            <a:ext cx="2438400" cy="923330"/>
          </a:xfrm>
          <a:prstGeom prst="rect">
            <a:avLst/>
          </a:prstGeom>
          <a:solidFill>
            <a:schemeClr val="accent1">
              <a:lumMod val="40000"/>
              <a:lumOff val="60000"/>
            </a:schemeClr>
          </a:solidFill>
          <a:ln w="31750">
            <a:solidFill>
              <a:srgbClr val="FF0000"/>
            </a:solidFill>
          </a:ln>
        </p:spPr>
        <p:txBody>
          <a:bodyPr wrap="square" rtlCol="0">
            <a:spAutoFit/>
          </a:bodyPr>
          <a:lstStyle/>
          <a:p>
            <a:pPr algn="ctr"/>
            <a:endParaRPr lang="en-US" dirty="0" smtClean="0">
              <a:solidFill>
                <a:prstClr val="black"/>
              </a:solidFill>
            </a:endParaRPr>
          </a:p>
          <a:p>
            <a:pPr algn="ctr"/>
            <a:r>
              <a:rPr lang="en-US" dirty="0">
                <a:solidFill>
                  <a:prstClr val="black"/>
                </a:solidFill>
              </a:rPr>
              <a:t>Negative</a:t>
            </a:r>
            <a:r>
              <a:rPr lang="en-US" dirty="0" smtClean="0">
                <a:solidFill>
                  <a:prstClr val="black"/>
                </a:solidFill>
              </a:rPr>
              <a:t> Balance!!</a:t>
            </a:r>
          </a:p>
          <a:p>
            <a:pPr algn="ctr"/>
            <a:endParaRPr lang="en-US" dirty="0">
              <a:solidFill>
                <a:prstClr val="black"/>
              </a:solidFill>
            </a:endParaRPr>
          </a:p>
        </p:txBody>
      </p:sp>
      <p:cxnSp>
        <p:nvCxnSpPr>
          <p:cNvPr id="12" name="Straight Arrow Connector 11"/>
          <p:cNvCxnSpPr/>
          <p:nvPr/>
        </p:nvCxnSpPr>
        <p:spPr>
          <a:xfrm>
            <a:off x="7249885" y="4271273"/>
            <a:ext cx="914400" cy="9144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92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9" y="250371"/>
            <a:ext cx="10395857" cy="19376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28" y="2296044"/>
            <a:ext cx="10537371" cy="3745527"/>
          </a:xfrm>
          <a:prstGeom prst="rect">
            <a:avLst/>
          </a:prstGeom>
        </p:spPr>
      </p:pic>
      <p:sp>
        <p:nvSpPr>
          <p:cNvPr id="6" name="Oval 5"/>
          <p:cNvSpPr/>
          <p:nvPr/>
        </p:nvSpPr>
        <p:spPr>
          <a:xfrm>
            <a:off x="2732313" y="3559630"/>
            <a:ext cx="90351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408715" y="4626428"/>
            <a:ext cx="2754085" cy="954107"/>
          </a:xfrm>
          <a:prstGeom prst="rect">
            <a:avLst/>
          </a:prstGeom>
          <a:solidFill>
            <a:schemeClr val="accent1">
              <a:lumMod val="40000"/>
              <a:lumOff val="60000"/>
            </a:schemeClr>
          </a:solidFill>
          <a:ln w="28575">
            <a:solidFill>
              <a:srgbClr val="FF0000"/>
            </a:solidFill>
          </a:ln>
        </p:spPr>
        <p:txBody>
          <a:bodyPr wrap="square" rtlCol="0">
            <a:spAutoFit/>
          </a:bodyPr>
          <a:lstStyle/>
          <a:p>
            <a:pPr algn="ctr"/>
            <a:endParaRPr lang="en-US" dirty="0" smtClean="0">
              <a:solidFill>
                <a:prstClr val="black"/>
              </a:solidFill>
            </a:endParaRPr>
          </a:p>
          <a:p>
            <a:pPr algn="ctr"/>
            <a:r>
              <a:rPr lang="en-US" sz="2000" dirty="0" smtClean="0">
                <a:solidFill>
                  <a:prstClr val="black"/>
                </a:solidFill>
              </a:rPr>
              <a:t>GASB 54 Code = A1</a:t>
            </a:r>
          </a:p>
          <a:p>
            <a:pPr algn="ctr"/>
            <a:endParaRPr lang="en-US" dirty="0">
              <a:solidFill>
                <a:prstClr val="black"/>
              </a:solidFill>
            </a:endParaRPr>
          </a:p>
        </p:txBody>
      </p:sp>
      <p:cxnSp>
        <p:nvCxnSpPr>
          <p:cNvPr id="9" name="Straight Arrow Connector 8"/>
          <p:cNvCxnSpPr/>
          <p:nvPr/>
        </p:nvCxnSpPr>
        <p:spPr>
          <a:xfrm>
            <a:off x="3494315" y="4267200"/>
            <a:ext cx="914400" cy="9144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6904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22376"/>
            <a:ext cx="9875520" cy="1335024"/>
          </a:xfrm>
        </p:spPr>
        <p:txBody>
          <a:bodyPr/>
          <a:lstStyle/>
          <a:p>
            <a:pPr algn="ctr"/>
            <a:r>
              <a:rPr lang="en-US" dirty="0" smtClean="0"/>
              <a:t>Cash and Securities Held in Trust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NOT </a:t>
            </a:r>
            <a:r>
              <a:rPr lang="en-US" sz="2800" dirty="0"/>
              <a:t>included in </a:t>
            </a:r>
            <a:r>
              <a:rPr lang="en-US" sz="2800" dirty="0" smtClean="0"/>
              <a:t>the General Disclosure</a:t>
            </a:r>
            <a:endParaRPr lang="en-US" sz="2800" dirty="0"/>
          </a:p>
          <a:p>
            <a:pPr>
              <a:spcAft>
                <a:spcPts val="1200"/>
              </a:spcAft>
              <a:buFont typeface="Wingdings" panose="05000000000000000000" pitchFamily="2" charset="2"/>
              <a:buChar char="Ø"/>
            </a:pPr>
            <a:r>
              <a:rPr lang="en-US" sz="2800" dirty="0" smtClean="0"/>
              <a:t>GL 0335 Savings and Time Certificates of Deposit Held in Trust</a:t>
            </a:r>
          </a:p>
          <a:p>
            <a:pPr>
              <a:spcAft>
                <a:spcPts val="1200"/>
              </a:spcAft>
              <a:buFont typeface="Wingdings" panose="05000000000000000000" pitchFamily="2" charset="2"/>
              <a:buChar char="Ø"/>
            </a:pPr>
            <a:r>
              <a:rPr lang="en-US" sz="2800" dirty="0" smtClean="0"/>
              <a:t>GL 0330 Securities Held in Trust</a:t>
            </a:r>
          </a:p>
          <a:p>
            <a:pPr>
              <a:spcAft>
                <a:spcPts val="1200"/>
              </a:spcAft>
              <a:buFont typeface="Wingdings" panose="05000000000000000000" pitchFamily="2" charset="2"/>
              <a:buChar char="Ø"/>
            </a:pPr>
            <a:r>
              <a:rPr lang="en-US" sz="2800" dirty="0" smtClean="0"/>
              <a:t>Roll up to Balance Sheet class 021 Cash and Securities Held in Trust</a:t>
            </a:r>
          </a:p>
        </p:txBody>
      </p:sp>
    </p:spTree>
    <p:extLst>
      <p:ext uri="{BB962C8B-B14F-4D97-AF65-F5344CB8AC3E}">
        <p14:creationId xmlns:p14="http://schemas.microsoft.com/office/powerpoint/2010/main" val="2815979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606" y="863542"/>
            <a:ext cx="4997762" cy="4997762"/>
          </a:xfrm>
          <a:prstGeom prst="rect">
            <a:avLst/>
          </a:prstGeom>
        </p:spPr>
      </p:pic>
    </p:spTree>
    <p:extLst>
      <p:ext uri="{BB962C8B-B14F-4D97-AF65-F5344CB8AC3E}">
        <p14:creationId xmlns:p14="http://schemas.microsoft.com/office/powerpoint/2010/main" val="2454431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Report Government fraud, waste or abuse</a:t>
            </a:r>
          </a:p>
        </p:txBody>
      </p:sp>
      <p:sp>
        <p:nvSpPr>
          <p:cNvPr id="3" name="Subtitle 2"/>
          <p:cNvSpPr>
            <a:spLocks noGrp="1"/>
          </p:cNvSpPr>
          <p:nvPr>
            <p:ph type="subTitle" idx="1"/>
          </p:nvPr>
        </p:nvSpPr>
        <p:spPr>
          <a:xfrm>
            <a:off x="1051560" y="4972050"/>
            <a:ext cx="7034362" cy="1314999"/>
          </a:xfrm>
        </p:spPr>
        <p:txBody>
          <a:bodyPr>
            <a:normAutofit/>
          </a:bodyPr>
          <a:lstStyle/>
          <a:p>
            <a:r>
              <a:rPr lang="en-US" dirty="0" smtClean="0"/>
              <a:t>Shelly Cardenas, CPA</a:t>
            </a:r>
          </a:p>
          <a:p>
            <a:r>
              <a:rPr lang="en-US" dirty="0" smtClean="0"/>
              <a:t>Principal Auditor</a:t>
            </a:r>
          </a:p>
          <a:p>
            <a:r>
              <a:rPr lang="en-US" dirty="0" smtClean="0"/>
              <a:t>Secretary of State, Oregon Audits Division</a:t>
            </a:r>
          </a:p>
        </p:txBody>
      </p:sp>
    </p:spTree>
    <p:extLst>
      <p:ext uri="{BB962C8B-B14F-4D97-AF65-F5344CB8AC3E}">
        <p14:creationId xmlns:p14="http://schemas.microsoft.com/office/powerpoint/2010/main" val="1909983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report</a:t>
            </a:r>
            <a:endParaRPr lang="en-US" dirty="0"/>
          </a:p>
        </p:txBody>
      </p:sp>
      <p:sp>
        <p:nvSpPr>
          <p:cNvPr id="3" name="Content Placeholder 2"/>
          <p:cNvSpPr>
            <a:spLocks noGrp="1"/>
          </p:cNvSpPr>
          <p:nvPr>
            <p:ph idx="1"/>
          </p:nvPr>
        </p:nvSpPr>
        <p:spPr/>
        <p:txBody>
          <a:bodyPr/>
          <a:lstStyle/>
          <a:p>
            <a:r>
              <a:rPr lang="en-US" dirty="0" smtClean="0"/>
              <a:t>sos.oregon.gov/audits/pages/fraud.aspx</a:t>
            </a:r>
          </a:p>
          <a:p>
            <a:r>
              <a:rPr lang="en-US" dirty="0" smtClean="0"/>
              <a:t>Toll Free: 800-336-8218</a:t>
            </a:r>
          </a:p>
          <a:p>
            <a:r>
              <a:rPr lang="en-US" dirty="0" smtClean="0"/>
              <a:t>Fax: 503-378-6767</a:t>
            </a:r>
          </a:p>
          <a:p>
            <a:r>
              <a:rPr lang="en-US" dirty="0" smtClean="0"/>
              <a:t>U.S. Mail: </a:t>
            </a:r>
          </a:p>
          <a:p>
            <a:pPr marL="274320" lvl="1" indent="0">
              <a:buNone/>
            </a:pPr>
            <a:r>
              <a:rPr lang="en-US" dirty="0" smtClean="0"/>
              <a:t>Confidential</a:t>
            </a:r>
          </a:p>
          <a:p>
            <a:pPr marL="274320" lvl="1" indent="0">
              <a:buNone/>
            </a:pPr>
            <a:r>
              <a:rPr lang="en-US" dirty="0" smtClean="0"/>
              <a:t>Oregon Audits Division</a:t>
            </a:r>
          </a:p>
          <a:p>
            <a:pPr marL="274320" lvl="1" indent="0">
              <a:buNone/>
            </a:pPr>
            <a:r>
              <a:rPr lang="en-US" dirty="0" smtClean="0"/>
              <a:t>Government Waste Hotline</a:t>
            </a:r>
          </a:p>
          <a:p>
            <a:pPr marL="274320" lvl="1" indent="0">
              <a:buNone/>
            </a:pPr>
            <a:r>
              <a:rPr lang="en-US" dirty="0" smtClean="0"/>
              <a:t>255 Capitol Street NE, Suite 500</a:t>
            </a:r>
          </a:p>
          <a:p>
            <a:pPr marL="274320" lvl="1" indent="0">
              <a:buNone/>
            </a:pPr>
            <a:r>
              <a:rPr lang="en-US" dirty="0" smtClean="0"/>
              <a:t>Salem, Oregon 97310</a:t>
            </a:r>
            <a:endParaRPr lang="en-US" dirty="0"/>
          </a:p>
        </p:txBody>
      </p:sp>
    </p:spTree>
    <p:extLst>
      <p:ext uri="{BB962C8B-B14F-4D97-AF65-F5344CB8AC3E}">
        <p14:creationId xmlns:p14="http://schemas.microsoft.com/office/powerpoint/2010/main" val="21618957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8104963" cy="4268965"/>
          </a:xfrm>
        </p:spPr>
        <p:txBody>
          <a:bodyPr/>
          <a:lstStyle/>
          <a:p>
            <a:r>
              <a:rPr lang="en-US" dirty="0" smtClean="0"/>
              <a:t>Disclosures</a:t>
            </a:r>
            <a:endParaRPr lang="en-US" dirty="0"/>
          </a:p>
        </p:txBody>
      </p:sp>
      <p:sp>
        <p:nvSpPr>
          <p:cNvPr id="3" name="Subtitle 2"/>
          <p:cNvSpPr>
            <a:spLocks noGrp="1"/>
          </p:cNvSpPr>
          <p:nvPr>
            <p:ph type="subTitle" idx="1"/>
          </p:nvPr>
        </p:nvSpPr>
        <p:spPr>
          <a:xfrm>
            <a:off x="1088914" y="5537925"/>
            <a:ext cx="7034362" cy="822602"/>
          </a:xfrm>
        </p:spPr>
        <p:txBody>
          <a:bodyPr>
            <a:normAutofit/>
          </a:bodyPr>
          <a:lstStyle/>
          <a:p>
            <a:endParaRPr lang="en-US" dirty="0" smtClean="0"/>
          </a:p>
        </p:txBody>
      </p:sp>
    </p:spTree>
    <p:extLst>
      <p:ext uri="{BB962C8B-B14F-4D97-AF65-F5344CB8AC3E}">
        <p14:creationId xmlns:p14="http://schemas.microsoft.com/office/powerpoint/2010/main" val="54874091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Disclosure Changes</a:t>
            </a:r>
            <a:endParaRPr lang="en-US" dirty="0"/>
          </a:p>
        </p:txBody>
      </p:sp>
      <p:sp>
        <p:nvSpPr>
          <p:cNvPr id="7" name="Content Placeholder 6"/>
          <p:cNvSpPr>
            <a:spLocks noGrp="1"/>
          </p:cNvSpPr>
          <p:nvPr>
            <p:ph idx="1"/>
          </p:nvPr>
        </p:nvSpPr>
        <p:spPr>
          <a:xfrm>
            <a:off x="5181599" y="569066"/>
            <a:ext cx="6597535" cy="5655156"/>
          </a:xfrm>
        </p:spPr>
        <p:txBody>
          <a:bodyPr>
            <a:normAutofit/>
          </a:bodyPr>
          <a:lstStyle/>
          <a:p>
            <a:r>
              <a:rPr lang="en-US" dirty="0"/>
              <a:t>FY2019 disclosures in Excel format </a:t>
            </a:r>
            <a:endParaRPr lang="en-US" dirty="0" smtClean="0"/>
          </a:p>
          <a:p>
            <a:pPr lvl="1"/>
            <a:r>
              <a:rPr lang="en-US" dirty="0" smtClean="0"/>
              <a:t>Transmittal and Certifications (.pdf)</a:t>
            </a:r>
          </a:p>
          <a:p>
            <a:r>
              <a:rPr lang="en-US" dirty="0" smtClean="0"/>
              <a:t>Sample disclosures will be updated on the SARS website</a:t>
            </a:r>
          </a:p>
          <a:p>
            <a:pPr lvl="1"/>
            <a:r>
              <a:rPr lang="en-US" dirty="0" smtClean="0"/>
              <a:t>Notification will be sent via CAFR Contacts news list</a:t>
            </a:r>
          </a:p>
          <a:p>
            <a:r>
              <a:rPr lang="en-US" dirty="0" smtClean="0"/>
              <a:t>General Disclosure 7 – Deposit Liability and Trust Fund Payable</a:t>
            </a:r>
          </a:p>
          <a:p>
            <a:pPr lvl="1"/>
            <a:r>
              <a:rPr lang="en-US" dirty="0" smtClean="0"/>
              <a:t>Enter the amount due within one year; SARS will reclassify the noncurrent portion for balances in a current GL when a noncurrent GL is not available</a:t>
            </a:r>
          </a:p>
          <a:p>
            <a:endParaRPr lang="en-US" dirty="0"/>
          </a:p>
        </p:txBody>
      </p:sp>
    </p:spTree>
    <p:extLst>
      <p:ext uri="{BB962C8B-B14F-4D97-AF65-F5344CB8AC3E}">
        <p14:creationId xmlns:p14="http://schemas.microsoft.com/office/powerpoint/2010/main" val="23509264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Disclosures</a:t>
            </a:r>
            <a:endParaRPr lang="en-US" dirty="0"/>
          </a:p>
        </p:txBody>
      </p:sp>
      <p:sp>
        <p:nvSpPr>
          <p:cNvPr id="7" name="Content Placeholder 6"/>
          <p:cNvSpPr>
            <a:spLocks noGrp="1"/>
          </p:cNvSpPr>
          <p:nvPr>
            <p:ph idx="1"/>
          </p:nvPr>
        </p:nvSpPr>
        <p:spPr>
          <a:xfrm>
            <a:off x="5181600" y="569066"/>
            <a:ext cx="6411686" cy="5655156"/>
          </a:xfrm>
        </p:spPr>
        <p:txBody>
          <a:bodyPr>
            <a:normAutofit/>
          </a:bodyPr>
          <a:lstStyle/>
          <a:p>
            <a:r>
              <a:rPr lang="en-US" dirty="0"/>
              <a:t>New FY2019 General Disclosures:</a:t>
            </a:r>
          </a:p>
          <a:p>
            <a:pPr lvl="1"/>
            <a:r>
              <a:rPr lang="en-US" dirty="0"/>
              <a:t>Disclosure K – Irrevocable Split-Interest Agreements</a:t>
            </a:r>
          </a:p>
          <a:p>
            <a:pPr lvl="1"/>
            <a:r>
              <a:rPr lang="en-US" dirty="0"/>
              <a:t>Disclosure L – Asset Retirement Obligations (ARO)</a:t>
            </a:r>
          </a:p>
          <a:p>
            <a:pPr lvl="1"/>
            <a:r>
              <a:rPr lang="en-US" dirty="0"/>
              <a:t>Disclosure 31 – Taxes Receivable</a:t>
            </a:r>
          </a:p>
          <a:p>
            <a:pPr lvl="1"/>
            <a:r>
              <a:rPr lang="en-US" dirty="0"/>
              <a:t>Disclosure 32 – Loans Receivable</a:t>
            </a:r>
          </a:p>
          <a:p>
            <a:pPr lvl="1"/>
            <a:r>
              <a:rPr lang="en-US" dirty="0"/>
              <a:t>Disclosure 33 – Other Receivables – NC</a:t>
            </a:r>
          </a:p>
          <a:p>
            <a:r>
              <a:rPr lang="en-US" dirty="0"/>
              <a:t>New FY2019 Debt Disclosures:</a:t>
            </a:r>
          </a:p>
          <a:p>
            <a:pPr lvl="1"/>
            <a:r>
              <a:rPr lang="en-US" dirty="0"/>
              <a:t>Disclosure E – Lines of Credit</a:t>
            </a:r>
          </a:p>
          <a:p>
            <a:pPr lvl="1"/>
            <a:r>
              <a:rPr lang="en-US" dirty="0"/>
              <a:t>Disclosure F – Asset Pledged as Collateral</a:t>
            </a:r>
          </a:p>
          <a:p>
            <a:pPr lvl="1"/>
            <a:r>
              <a:rPr lang="en-US" dirty="0"/>
              <a:t>Disclosure G – Terms in Debt Agreement</a:t>
            </a:r>
          </a:p>
          <a:p>
            <a:pPr lvl="1"/>
            <a:r>
              <a:rPr lang="en-US" dirty="0"/>
              <a:t>Disclosure 5 – Direct Placements and Borrowings </a:t>
            </a:r>
            <a:endParaRPr lang="en-US" dirty="0" smtClean="0"/>
          </a:p>
          <a:p>
            <a:endParaRPr lang="en-US" dirty="0"/>
          </a:p>
        </p:txBody>
      </p:sp>
    </p:spTree>
    <p:extLst>
      <p:ext uri="{BB962C8B-B14F-4D97-AF65-F5344CB8AC3E}">
        <p14:creationId xmlns:p14="http://schemas.microsoft.com/office/powerpoint/2010/main" val="19297221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a:t>
            </a:r>
            <a:br>
              <a:rPr lang="en-US" dirty="0" smtClean="0"/>
            </a:br>
            <a:r>
              <a:rPr lang="en-US" dirty="0" smtClean="0"/>
              <a:t>Disclosures</a:t>
            </a:r>
            <a:br>
              <a:rPr lang="en-US" dirty="0" smtClean="0"/>
            </a:br>
            <a:r>
              <a:rPr lang="en-US" dirty="0" smtClean="0"/>
              <a:t>Errors</a:t>
            </a:r>
            <a:endParaRPr lang="en-US" dirty="0"/>
          </a:p>
        </p:txBody>
      </p:sp>
      <p:sp>
        <p:nvSpPr>
          <p:cNvPr id="7" name="Content Placeholder 6"/>
          <p:cNvSpPr>
            <a:spLocks noGrp="1"/>
          </p:cNvSpPr>
          <p:nvPr>
            <p:ph idx="1"/>
          </p:nvPr>
        </p:nvSpPr>
        <p:spPr>
          <a:xfrm>
            <a:off x="5037513" y="569066"/>
            <a:ext cx="6791497" cy="5655156"/>
          </a:xfrm>
        </p:spPr>
        <p:txBody>
          <a:bodyPr>
            <a:normAutofit fontScale="92500" lnSpcReduction="10000"/>
          </a:bodyPr>
          <a:lstStyle/>
          <a:p>
            <a:r>
              <a:rPr lang="en-US" dirty="0" smtClean="0"/>
              <a:t>Signage errors </a:t>
            </a:r>
          </a:p>
          <a:p>
            <a:pPr lvl="1"/>
            <a:r>
              <a:rPr lang="en-US" b="1" dirty="0" smtClean="0"/>
              <a:t>Correct</a:t>
            </a:r>
            <a:r>
              <a:rPr lang="en-US" dirty="0" smtClean="0"/>
              <a:t>: GL balances should be reported as DR (CR)</a:t>
            </a:r>
          </a:p>
          <a:p>
            <a:pPr lvl="1"/>
            <a:r>
              <a:rPr lang="en-US" b="1" dirty="0" smtClean="0"/>
              <a:t>Correct</a:t>
            </a:r>
            <a:r>
              <a:rPr lang="en-US" dirty="0" smtClean="0"/>
              <a:t>: increases = positive; decreases = negative</a:t>
            </a:r>
          </a:p>
          <a:p>
            <a:r>
              <a:rPr lang="en-US" dirty="0"/>
              <a:t>Enter increases and decreases separately; do not net the </a:t>
            </a:r>
            <a:r>
              <a:rPr lang="en-US" dirty="0" smtClean="0"/>
              <a:t>activity (where applicable)</a:t>
            </a:r>
          </a:p>
          <a:p>
            <a:r>
              <a:rPr lang="en-US" dirty="0" smtClean="0"/>
              <a:t>Disclosure amounts do not match R*STARS</a:t>
            </a:r>
          </a:p>
          <a:p>
            <a:r>
              <a:rPr lang="en-US" dirty="0" smtClean="0"/>
              <a:t>GL balances reported on DAFR 6610 or 6620 are not properly disclosed (where applicable)</a:t>
            </a:r>
          </a:p>
          <a:p>
            <a:r>
              <a:rPr lang="en-US" dirty="0" smtClean="0"/>
              <a:t>General Disclosure 21 – Emergency Board Requests Pending</a:t>
            </a:r>
          </a:p>
          <a:p>
            <a:pPr lvl="1"/>
            <a:r>
              <a:rPr lang="en-US" dirty="0" smtClean="0"/>
              <a:t>Should only include </a:t>
            </a:r>
            <a:r>
              <a:rPr lang="en-US" u="sng" dirty="0" smtClean="0"/>
              <a:t>approved</a:t>
            </a:r>
            <a:r>
              <a:rPr lang="en-US" dirty="0" smtClean="0"/>
              <a:t> emergency board requests </a:t>
            </a:r>
          </a:p>
          <a:p>
            <a:r>
              <a:rPr lang="en-US" dirty="0" smtClean="0"/>
              <a:t>Debt Disclosures (various)</a:t>
            </a:r>
          </a:p>
          <a:p>
            <a:pPr lvl="1"/>
            <a:r>
              <a:rPr lang="en-US" dirty="0" smtClean="0"/>
              <a:t>Incorrect interest rates</a:t>
            </a:r>
          </a:p>
          <a:p>
            <a:r>
              <a:rPr lang="en-US" dirty="0" smtClean="0"/>
              <a:t>Table of Content/Disclosure Checklist applicability inconsistent</a:t>
            </a:r>
          </a:p>
          <a:p>
            <a:pPr lvl="1"/>
            <a:r>
              <a:rPr lang="en-US" dirty="0" smtClean="0"/>
              <a:t>i.e. disclosures listed as N/A but completed and vice versa</a:t>
            </a:r>
          </a:p>
          <a:p>
            <a:endParaRPr lang="en-US" dirty="0"/>
          </a:p>
        </p:txBody>
      </p:sp>
    </p:spTree>
    <p:extLst>
      <p:ext uri="{BB962C8B-B14F-4D97-AF65-F5344CB8AC3E}">
        <p14:creationId xmlns:p14="http://schemas.microsoft.com/office/powerpoint/2010/main" val="3835501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12</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514600" y="381000"/>
            <a:ext cx="6934200" cy="1295400"/>
          </a:xfrm>
        </p:spPr>
        <p:txBody>
          <a:bodyPr>
            <a:normAutofit fontScale="90000"/>
          </a:bodyPr>
          <a:lstStyle/>
          <a:p>
            <a:r>
              <a:rPr lang="en-US" dirty="0" smtClean="0">
                <a:solidFill>
                  <a:schemeClr val="accent1">
                    <a:lumMod val="75000"/>
                  </a:schemeClr>
                </a:solidFill>
                <a:latin typeface="Berlin Sans FB Demi" panose="020E0802020502020306" pitchFamily="34" charset="0"/>
              </a:rPr>
              <a:t>Resources for Month 13</a:t>
            </a:r>
            <a:endParaRPr lang="en-US" dirty="0">
              <a:solidFill>
                <a:schemeClr val="accent1">
                  <a:lumMod val="75000"/>
                </a:schemeClr>
              </a:solidFill>
              <a:latin typeface="Berlin Sans FB Demi" panose="020E0802020502020306" pitchFamily="34" charset="0"/>
            </a:endParaRPr>
          </a:p>
        </p:txBody>
      </p:sp>
      <p:sp>
        <p:nvSpPr>
          <p:cNvPr id="3" name="Content Placeholder 2"/>
          <p:cNvSpPr>
            <a:spLocks noGrp="1"/>
          </p:cNvSpPr>
          <p:nvPr>
            <p:ph idx="4294967295"/>
          </p:nvPr>
        </p:nvSpPr>
        <p:spPr>
          <a:xfrm>
            <a:off x="2514600" y="1981200"/>
            <a:ext cx="7239000" cy="4114800"/>
          </a:xfrm>
        </p:spPr>
        <p:txBody>
          <a:bodyPr>
            <a:normAutofit fontScale="92500" lnSpcReduction="20000"/>
          </a:bodyPr>
          <a:lstStyle/>
          <a:p>
            <a:pPr>
              <a:buFont typeface="Agency FB" panose="020B0503020202020204" pitchFamily="34" charset="0"/>
              <a:buChar char="•"/>
            </a:pPr>
            <a:r>
              <a:rPr lang="en-US" sz="2200" dirty="0">
                <a:solidFill>
                  <a:schemeClr val="tx1"/>
                </a:solidFill>
              </a:rPr>
              <a:t>Agency Guide to Year-end Closing</a:t>
            </a:r>
          </a:p>
          <a:p>
            <a:pPr lvl="1">
              <a:buFont typeface="Agency FB" panose="020B0503020202020204" pitchFamily="34" charset="0"/>
              <a:buChar char="•"/>
            </a:pPr>
            <a:r>
              <a:rPr lang="en-US" sz="2000" b="1" dirty="0">
                <a:solidFill>
                  <a:schemeClr val="accent1">
                    <a:lumMod val="75000"/>
                  </a:schemeClr>
                </a:solidFill>
              </a:rPr>
              <a:t>http://www.oregon.gov/das/Financial/Acctng/Pages/Yr-end-cls.aspx </a:t>
            </a:r>
          </a:p>
          <a:p>
            <a:pPr lvl="1">
              <a:buFont typeface="Agency FB" panose="020B0503020202020204" pitchFamily="34" charset="0"/>
              <a:buChar char="•"/>
            </a:pPr>
            <a:r>
              <a:rPr lang="en-US" sz="2100" dirty="0">
                <a:solidFill>
                  <a:schemeClr val="tx1"/>
                </a:solidFill>
              </a:rPr>
              <a:t>Checklist located at Section D.10</a:t>
            </a:r>
          </a:p>
          <a:p>
            <a:pPr lvl="1">
              <a:buFont typeface="Agency FB" panose="020B0503020202020204" pitchFamily="34" charset="0"/>
              <a:buChar char="•"/>
            </a:pPr>
            <a:r>
              <a:rPr lang="en-US" sz="2000" dirty="0">
                <a:solidFill>
                  <a:schemeClr val="tx1"/>
                </a:solidFill>
              </a:rPr>
              <a:t>Instructions to access repository reports at Section D.4</a:t>
            </a:r>
          </a:p>
          <a:p>
            <a:pPr>
              <a:buFont typeface="Agency FB" panose="020B0503020202020204" pitchFamily="34" charset="0"/>
              <a:buChar char="•"/>
            </a:pPr>
            <a:r>
              <a:rPr lang="en-US" sz="2200" dirty="0">
                <a:solidFill>
                  <a:schemeClr val="tx1"/>
                </a:solidFill>
              </a:rPr>
              <a:t>Datamart ad hoc queries and repository reports</a:t>
            </a:r>
          </a:p>
          <a:p>
            <a:pPr>
              <a:buFont typeface="Agency FB" panose="020B0503020202020204" pitchFamily="34" charset="0"/>
              <a:buChar char="•"/>
            </a:pPr>
            <a:r>
              <a:rPr lang="en-US" sz="2200" dirty="0">
                <a:solidFill>
                  <a:schemeClr val="tx1"/>
                </a:solidFill>
              </a:rPr>
              <a:t>R*STARS reports</a:t>
            </a:r>
          </a:p>
          <a:p>
            <a:pPr>
              <a:buFont typeface="Agency FB" panose="020B0503020202020204" pitchFamily="34" charset="0"/>
              <a:buChar char="•"/>
            </a:pPr>
            <a:r>
              <a:rPr lang="en-US" sz="2200" dirty="0">
                <a:solidFill>
                  <a:schemeClr val="tx1"/>
                </a:solidFill>
              </a:rPr>
              <a:t>Statewide balancing reports</a:t>
            </a:r>
          </a:p>
          <a:p>
            <a:pPr>
              <a:buFont typeface="Agency FB" panose="020B0503020202020204" pitchFamily="34" charset="0"/>
              <a:buChar char="•"/>
            </a:pPr>
            <a:r>
              <a:rPr lang="en-US" sz="2200" dirty="0">
                <a:solidFill>
                  <a:schemeClr val="tx1"/>
                </a:solidFill>
              </a:rPr>
              <a:t>Prior year closing entries and disclosures</a:t>
            </a:r>
          </a:p>
          <a:p>
            <a:pPr>
              <a:buFont typeface="Agency FB" panose="020B0503020202020204" pitchFamily="34" charset="0"/>
              <a:buChar char="•"/>
            </a:pPr>
            <a:r>
              <a:rPr lang="en-US" sz="2200" dirty="0">
                <a:solidFill>
                  <a:schemeClr val="tx1"/>
                </a:solidFill>
              </a:rPr>
              <a:t>Chapter 15 of the Oregon Accounting Manual</a:t>
            </a:r>
          </a:p>
          <a:p>
            <a:pPr>
              <a:buFont typeface="Agency FB" panose="020B0503020202020204" pitchFamily="34" charset="0"/>
              <a:buChar char="•"/>
            </a:pPr>
            <a:r>
              <a:rPr lang="en-US" sz="2200" dirty="0">
                <a:solidFill>
                  <a:schemeClr val="tx1"/>
                </a:solidFill>
              </a:rPr>
              <a:t>SARS Analyst</a:t>
            </a:r>
          </a:p>
        </p:txBody>
      </p:sp>
    </p:spTree>
    <p:extLst>
      <p:ext uri="{BB962C8B-B14F-4D97-AF65-F5344CB8AC3E}">
        <p14:creationId xmlns:p14="http://schemas.microsoft.com/office/powerpoint/2010/main" val="235657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Takeaways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88334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51064"/>
            <a:ext cx="10178322" cy="6270171"/>
          </a:xfrm>
        </p:spPr>
        <p:txBody>
          <a:bodyPr/>
          <a:lstStyle/>
          <a:p>
            <a:r>
              <a:rPr lang="en-US" dirty="0" smtClean="0"/>
              <a:t>FY 2019 Year-end Schedule</a:t>
            </a:r>
          </a:p>
          <a:p>
            <a:pPr lvl="1"/>
            <a:r>
              <a:rPr lang="en-US" dirty="0" smtClean="0"/>
              <a:t>First communication of outstanding balances with component units no later than July 19.</a:t>
            </a:r>
          </a:p>
          <a:p>
            <a:pPr lvl="1"/>
            <a:r>
              <a:rPr lang="en-US" dirty="0" smtClean="0"/>
              <a:t>Second communication of outstanding balances with component units no later than August 7.</a:t>
            </a:r>
          </a:p>
          <a:p>
            <a:pPr lvl="1"/>
            <a:r>
              <a:rPr lang="en-US" dirty="0" smtClean="0"/>
              <a:t>Resolve statewide balance issues with other state agencies by the soft close, August 2.</a:t>
            </a:r>
          </a:p>
          <a:p>
            <a:r>
              <a:rPr lang="en-US" dirty="0" smtClean="0"/>
              <a:t>GASB 84 </a:t>
            </a:r>
            <a:r>
              <a:rPr lang="en-US" i="1" dirty="0" smtClean="0"/>
              <a:t>Fiduciary Activities</a:t>
            </a:r>
            <a:endParaRPr lang="en-US" dirty="0" smtClean="0"/>
          </a:p>
          <a:p>
            <a:pPr lvl="1"/>
            <a:r>
              <a:rPr lang="en-US" dirty="0" smtClean="0"/>
              <a:t>Effective July 1, 2019 (FY 2020).</a:t>
            </a:r>
          </a:p>
          <a:p>
            <a:pPr lvl="1"/>
            <a:r>
              <a:rPr lang="en-US" dirty="0" smtClean="0"/>
              <a:t>Use the Decision Tree!</a:t>
            </a:r>
          </a:p>
          <a:p>
            <a:pPr lvl="1"/>
            <a:r>
              <a:rPr lang="en-US" dirty="0" smtClean="0"/>
              <a:t>Review the identified GLs to determine if a you have a previously unreported fiduciary activity.</a:t>
            </a:r>
          </a:p>
          <a:p>
            <a:r>
              <a:rPr lang="en-US" dirty="0" smtClean="0"/>
              <a:t>GASB 87 </a:t>
            </a:r>
            <a:r>
              <a:rPr lang="en-US" i="1" dirty="0" smtClean="0"/>
              <a:t>Leases</a:t>
            </a:r>
          </a:p>
          <a:p>
            <a:pPr lvl="1"/>
            <a:r>
              <a:rPr lang="en-US" dirty="0" smtClean="0"/>
              <a:t>Effective July 1, 2020 (FY 2021).</a:t>
            </a:r>
          </a:p>
          <a:p>
            <a:pPr lvl="1"/>
            <a:r>
              <a:rPr lang="en-US" dirty="0" smtClean="0"/>
              <a:t>Nearly all leases with non-state agencies will need to be reported on the balance sheet.</a:t>
            </a:r>
          </a:p>
          <a:p>
            <a:pPr lvl="1"/>
            <a:r>
              <a:rPr lang="en-US" dirty="0" smtClean="0"/>
              <a:t>Start researching and identifying leases now.</a:t>
            </a:r>
          </a:p>
          <a:p>
            <a:pPr lvl="1"/>
            <a:r>
              <a:rPr lang="en-US" dirty="0" smtClean="0"/>
              <a:t>Use the Lease Data Matrix.</a:t>
            </a:r>
          </a:p>
          <a:p>
            <a:r>
              <a:rPr lang="en-US" dirty="0" smtClean="0"/>
              <a:t>Applying Budgetary Policies at the End of the Biennium</a:t>
            </a:r>
          </a:p>
          <a:p>
            <a:pPr lvl="1"/>
            <a:r>
              <a:rPr lang="en-US" dirty="0" smtClean="0"/>
              <a:t>Use OAM Chapter 20</a:t>
            </a:r>
          </a:p>
          <a:p>
            <a:pPr lvl="1"/>
            <a:endParaRPr lang="en-US" dirty="0"/>
          </a:p>
        </p:txBody>
      </p:sp>
    </p:spTree>
    <p:extLst>
      <p:ext uri="{BB962C8B-B14F-4D97-AF65-F5344CB8AC3E}">
        <p14:creationId xmlns:p14="http://schemas.microsoft.com/office/powerpoint/2010/main" val="8544971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51064"/>
            <a:ext cx="10178322" cy="6270171"/>
          </a:xfrm>
        </p:spPr>
        <p:txBody>
          <a:bodyPr>
            <a:normAutofit lnSpcReduction="10000"/>
          </a:bodyPr>
          <a:lstStyle/>
          <a:p>
            <a:r>
              <a:rPr lang="en-US" dirty="0" smtClean="0"/>
              <a:t>SEFA</a:t>
            </a:r>
          </a:p>
          <a:p>
            <a:r>
              <a:rPr lang="en-US" dirty="0" smtClean="0"/>
              <a:t>Restricted Cash and Investments</a:t>
            </a:r>
          </a:p>
          <a:p>
            <a:pPr lvl="1"/>
            <a:r>
              <a:rPr lang="en-US" dirty="0" smtClean="0"/>
              <a:t>Normal understanding of availability of the cash or investment must be impacted.</a:t>
            </a:r>
          </a:p>
          <a:p>
            <a:pPr lvl="1"/>
            <a:r>
              <a:rPr lang="en-US" dirty="0" smtClean="0"/>
              <a:t>If the cash or investment is restricted to build a capital asset, the cash or investment is restricted – noncurrent.</a:t>
            </a:r>
          </a:p>
          <a:p>
            <a:pPr lvl="1"/>
            <a:r>
              <a:rPr lang="en-US" dirty="0" smtClean="0"/>
              <a:t>No negative balances.</a:t>
            </a:r>
          </a:p>
          <a:p>
            <a:r>
              <a:rPr lang="en-US" dirty="0" smtClean="0"/>
              <a:t>Report Government Fraud, Waste or Abuse</a:t>
            </a:r>
          </a:p>
          <a:p>
            <a:pPr lvl="1"/>
            <a:r>
              <a:rPr lang="en-US" dirty="0" smtClean="0"/>
              <a:t>Website: </a:t>
            </a:r>
            <a:r>
              <a:rPr lang="en-US" dirty="0" smtClean="0">
                <a:hlinkClick r:id="rId2"/>
              </a:rPr>
              <a:t>https</a:t>
            </a:r>
            <a:r>
              <a:rPr lang="en-US" dirty="0">
                <a:hlinkClick r:id="rId2"/>
              </a:rPr>
              <a:t>://</a:t>
            </a:r>
            <a:r>
              <a:rPr lang="en-US" dirty="0" smtClean="0">
                <a:hlinkClick r:id="rId2"/>
              </a:rPr>
              <a:t>sos.oregon.gov/audits/Pages/fraud.aspx</a:t>
            </a:r>
            <a:endParaRPr lang="en-US" dirty="0" smtClean="0"/>
          </a:p>
          <a:p>
            <a:pPr lvl="1"/>
            <a:r>
              <a:rPr lang="en-US" dirty="0" smtClean="0"/>
              <a:t>Phone: 800-336-8218</a:t>
            </a:r>
          </a:p>
          <a:p>
            <a:pPr lvl="1"/>
            <a:r>
              <a:rPr lang="en-US" dirty="0" smtClean="0"/>
              <a:t>U.S. Mail.</a:t>
            </a:r>
          </a:p>
          <a:p>
            <a:r>
              <a:rPr lang="en-US" dirty="0" smtClean="0"/>
              <a:t>Disclosure Changes</a:t>
            </a:r>
          </a:p>
          <a:p>
            <a:pPr lvl="1"/>
            <a:r>
              <a:rPr lang="en-US" dirty="0" smtClean="0"/>
              <a:t>All are now in Excel.</a:t>
            </a:r>
          </a:p>
          <a:p>
            <a:pPr lvl="1"/>
            <a:r>
              <a:rPr lang="en-US" dirty="0" smtClean="0"/>
              <a:t>New disclosures for Accounts Receivable</a:t>
            </a:r>
          </a:p>
          <a:p>
            <a:pPr lvl="1"/>
            <a:r>
              <a:rPr lang="en-US" dirty="0" smtClean="0"/>
              <a:t>Remember your signs! DR/(CR)</a:t>
            </a:r>
          </a:p>
          <a:p>
            <a:r>
              <a:rPr lang="en-US" dirty="0" smtClean="0"/>
              <a:t>Contact you SARS Analyst with questions</a:t>
            </a:r>
          </a:p>
          <a:p>
            <a:pPr lvl="1"/>
            <a:r>
              <a:rPr lang="en-US" dirty="0"/>
              <a:t>Website: </a:t>
            </a:r>
            <a:r>
              <a:rPr lang="en-US" dirty="0">
                <a:hlinkClick r:id="rId3"/>
              </a:rPr>
              <a:t>https://</a:t>
            </a:r>
            <a:r>
              <a:rPr lang="en-US" dirty="0" smtClean="0">
                <a:hlinkClick r:id="rId3"/>
              </a:rPr>
              <a:t>www.oregon.gov/das/Financial/Acctng</a:t>
            </a:r>
            <a:r>
              <a:rPr lang="en-US" dirty="0" smtClean="0"/>
              <a:t> </a:t>
            </a:r>
          </a:p>
          <a:p>
            <a:pPr lvl="1"/>
            <a:endParaRPr lang="en-US" dirty="0" smtClean="0"/>
          </a:p>
          <a:p>
            <a:pPr lvl="1"/>
            <a:endParaRPr lang="en-US" dirty="0"/>
          </a:p>
        </p:txBody>
      </p:sp>
    </p:spTree>
    <p:extLst>
      <p:ext uri="{BB962C8B-B14F-4D97-AF65-F5344CB8AC3E}">
        <p14:creationId xmlns:p14="http://schemas.microsoft.com/office/powerpoint/2010/main" val="277046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13</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514600" y="533400"/>
            <a:ext cx="7162800" cy="1066800"/>
          </a:xfrm>
        </p:spPr>
        <p:txBody>
          <a:bodyPr>
            <a:normAutofit fontScale="90000"/>
          </a:bodyPr>
          <a:lstStyle/>
          <a:p>
            <a:r>
              <a:rPr lang="en-US" dirty="0" smtClean="0">
                <a:solidFill>
                  <a:schemeClr val="accent1">
                    <a:lumMod val="75000"/>
                  </a:schemeClr>
                </a:solidFill>
                <a:latin typeface="Berlin Sans FB Demi" panose="020E0802020502020306" pitchFamily="34" charset="0"/>
              </a:rPr>
              <a:t>Soft Close – August 2</a:t>
            </a:r>
            <a:endParaRPr lang="en-US" dirty="0">
              <a:solidFill>
                <a:schemeClr val="accent1">
                  <a:lumMod val="75000"/>
                </a:schemeClr>
              </a:solidFill>
              <a:latin typeface="Berlin Sans FB Demi" panose="020E0802020502020306" pitchFamily="34" charset="0"/>
            </a:endParaRPr>
          </a:p>
        </p:txBody>
      </p:sp>
      <p:sp>
        <p:nvSpPr>
          <p:cNvPr id="3" name="Content Placeholder 2"/>
          <p:cNvSpPr>
            <a:spLocks noGrp="1"/>
          </p:cNvSpPr>
          <p:nvPr>
            <p:ph idx="4294967295"/>
          </p:nvPr>
        </p:nvSpPr>
        <p:spPr>
          <a:xfrm>
            <a:off x="2514600" y="1981200"/>
            <a:ext cx="7696200" cy="4114800"/>
          </a:xfrm>
        </p:spPr>
        <p:txBody>
          <a:bodyPr>
            <a:normAutofit/>
          </a:bodyPr>
          <a:lstStyle/>
          <a:p>
            <a:pPr marL="0" indent="0">
              <a:buNone/>
            </a:pPr>
            <a:endParaRPr lang="en-US" dirty="0">
              <a:solidFill>
                <a:schemeClr val="tx1"/>
              </a:solidFill>
            </a:endParaRPr>
          </a:p>
          <a:p>
            <a:pPr>
              <a:buFont typeface="Agency FB" panose="020B0503020202020204" pitchFamily="34" charset="0"/>
              <a:buChar char="•"/>
            </a:pPr>
            <a:r>
              <a:rPr lang="en-US" dirty="0" smtClean="0">
                <a:solidFill>
                  <a:schemeClr val="tx1"/>
                </a:solidFill>
              </a:rPr>
              <a:t>Target August 2</a:t>
            </a:r>
            <a:r>
              <a:rPr lang="en-US" baseline="30000" dirty="0" smtClean="0">
                <a:solidFill>
                  <a:schemeClr val="tx1"/>
                </a:solidFill>
              </a:rPr>
              <a:t>nd</a:t>
            </a:r>
            <a:r>
              <a:rPr lang="en-US" dirty="0" smtClean="0">
                <a:solidFill>
                  <a:schemeClr val="tx1"/>
                </a:solidFill>
              </a:rPr>
              <a:t> for all year-end adjustments</a:t>
            </a:r>
          </a:p>
          <a:p>
            <a:pPr>
              <a:buFont typeface="Agency FB" panose="020B0503020202020204" pitchFamily="34" charset="0"/>
              <a:buChar char="•"/>
            </a:pPr>
            <a:endParaRPr lang="en-US" dirty="0" smtClean="0">
              <a:solidFill>
                <a:schemeClr val="tx1"/>
              </a:solidFill>
            </a:endParaRPr>
          </a:p>
          <a:p>
            <a:pPr>
              <a:buFont typeface="Agency FB" panose="020B0503020202020204" pitchFamily="34" charset="0"/>
              <a:buChar char="•"/>
            </a:pPr>
            <a:r>
              <a:rPr lang="en-US" dirty="0">
                <a:solidFill>
                  <a:schemeClr val="tx1"/>
                </a:solidFill>
              </a:rPr>
              <a:t>Utilize soft close to ensure interagency transfers are in balance</a:t>
            </a:r>
          </a:p>
          <a:p>
            <a:pPr marL="0" indent="0">
              <a:buNone/>
            </a:pPr>
            <a:endParaRPr lang="en-US" dirty="0">
              <a:solidFill>
                <a:schemeClr val="tx1"/>
              </a:solidFill>
            </a:endParaRPr>
          </a:p>
          <a:p>
            <a:pPr>
              <a:buFont typeface="Agency FB" panose="020B0503020202020204" pitchFamily="34" charset="0"/>
              <a:buChar char="•"/>
            </a:pPr>
            <a:r>
              <a:rPr lang="en-US" dirty="0" smtClean="0">
                <a:solidFill>
                  <a:schemeClr val="tx1"/>
                </a:solidFill>
              </a:rPr>
              <a:t>Review correspondence with your SARS analysts </a:t>
            </a:r>
          </a:p>
          <a:p>
            <a:pPr>
              <a:buFont typeface="Agency FB" panose="020B0503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206116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71213"/>
            <a:ext cx="7025640" cy="914400"/>
          </a:xfrm>
        </p:spPr>
        <p:txBody>
          <a:bodyPr/>
          <a:lstStyle/>
          <a:p>
            <a:r>
              <a:rPr lang="en-US" dirty="0" smtClean="0"/>
              <a:t>             </a:t>
            </a:r>
            <a:r>
              <a:rPr lang="en-US" dirty="0" smtClean="0">
                <a:solidFill>
                  <a:schemeClr val="accent2">
                    <a:lumMod val="50000"/>
                  </a:schemeClr>
                </a:solidFill>
                <a:latin typeface="Berlin Sans FB Demi" panose="020E0802020502020306" pitchFamily="34" charset="0"/>
              </a:rPr>
              <a:t>July 2019</a:t>
            </a:r>
            <a:endParaRPr lang="en-US" dirty="0">
              <a:solidFill>
                <a:schemeClr val="accent2">
                  <a:lumMod val="50000"/>
                </a:schemeClr>
              </a:solidFill>
              <a:latin typeface="Berlin Sans FB Demi" panose="020E0802020502020306" pitchFamily="34" charset="0"/>
            </a:endParaRPr>
          </a:p>
        </p:txBody>
      </p:sp>
      <p:graphicFrame>
        <p:nvGraphicFramePr>
          <p:cNvPr id="5" name="Content Placeholder 4"/>
          <p:cNvGraphicFramePr>
            <a:graphicFrameLocks noGrp="1"/>
          </p:cNvGraphicFramePr>
          <p:nvPr>
            <p:ph idx="1"/>
            <p:extLst/>
          </p:nvPr>
        </p:nvGraphicFramePr>
        <p:xfrm>
          <a:off x="2667000" y="1295400"/>
          <a:ext cx="6629400" cy="4788362"/>
        </p:xfrm>
        <a:graphic>
          <a:graphicData uri="http://schemas.openxmlformats.org/drawingml/2006/table">
            <a:tbl>
              <a:tblPr firstRow="1" bandRow="1">
                <a:tableStyleId>{5C22544A-7EE6-4342-B048-85BDC9FD1C3A}</a:tableStyleId>
              </a:tblPr>
              <a:tblGrid>
                <a:gridCol w="695430">
                  <a:extLst>
                    <a:ext uri="{9D8B030D-6E8A-4147-A177-3AD203B41FA5}">
                      <a16:colId xmlns:a16="http://schemas.microsoft.com/office/drawing/2014/main" val="20000"/>
                    </a:ext>
                  </a:extLst>
                </a:gridCol>
                <a:gridCol w="1198685">
                  <a:extLst>
                    <a:ext uri="{9D8B030D-6E8A-4147-A177-3AD203B41FA5}">
                      <a16:colId xmlns:a16="http://schemas.microsoft.com/office/drawing/2014/main" val="20001"/>
                    </a:ext>
                  </a:extLst>
                </a:gridCol>
                <a:gridCol w="810224">
                  <a:extLst>
                    <a:ext uri="{9D8B030D-6E8A-4147-A177-3AD203B41FA5}">
                      <a16:colId xmlns:a16="http://schemas.microsoft.com/office/drawing/2014/main" val="20002"/>
                    </a:ext>
                  </a:extLst>
                </a:gridCol>
                <a:gridCol w="1004454">
                  <a:extLst>
                    <a:ext uri="{9D8B030D-6E8A-4147-A177-3AD203B41FA5}">
                      <a16:colId xmlns:a16="http://schemas.microsoft.com/office/drawing/2014/main" val="20003"/>
                    </a:ext>
                  </a:extLst>
                </a:gridCol>
                <a:gridCol w="1004454">
                  <a:extLst>
                    <a:ext uri="{9D8B030D-6E8A-4147-A177-3AD203B41FA5}">
                      <a16:colId xmlns:a16="http://schemas.microsoft.com/office/drawing/2014/main" val="20004"/>
                    </a:ext>
                  </a:extLst>
                </a:gridCol>
                <a:gridCol w="1004454">
                  <a:extLst>
                    <a:ext uri="{9D8B030D-6E8A-4147-A177-3AD203B41FA5}">
                      <a16:colId xmlns:a16="http://schemas.microsoft.com/office/drawing/2014/main" val="20005"/>
                    </a:ext>
                  </a:extLst>
                </a:gridCol>
                <a:gridCol w="911699">
                  <a:extLst>
                    <a:ext uri="{9D8B030D-6E8A-4147-A177-3AD203B41FA5}">
                      <a16:colId xmlns:a16="http://schemas.microsoft.com/office/drawing/2014/main" val="20006"/>
                    </a:ext>
                  </a:extLst>
                </a:gridCol>
              </a:tblGrid>
              <a:tr h="460202">
                <a:tc>
                  <a:txBody>
                    <a:bodyPr/>
                    <a:lstStyle/>
                    <a:p>
                      <a:r>
                        <a:rPr lang="en-US" dirty="0" smtClean="0"/>
                        <a:t>Sun</a:t>
                      </a:r>
                      <a:endParaRPr lang="en-US" dirty="0"/>
                    </a:p>
                  </a:txBody>
                  <a:tcPr/>
                </a:tc>
                <a:tc>
                  <a:txBody>
                    <a:bodyPr/>
                    <a:lstStyle/>
                    <a:p>
                      <a:r>
                        <a:rPr lang="en-US" dirty="0" smtClean="0"/>
                        <a:t>   Mon</a:t>
                      </a:r>
                      <a:endParaRPr lang="en-US" dirty="0"/>
                    </a:p>
                  </a:txBody>
                  <a:tcPr/>
                </a:tc>
                <a:tc>
                  <a:txBody>
                    <a:bodyPr/>
                    <a:lstStyle/>
                    <a:p>
                      <a:r>
                        <a:rPr lang="en-US" dirty="0" smtClean="0"/>
                        <a:t>Tues</a:t>
                      </a:r>
                      <a:endParaRPr lang="en-US" dirty="0"/>
                    </a:p>
                  </a:txBody>
                  <a:tcPr/>
                </a:tc>
                <a:tc>
                  <a:txBody>
                    <a:bodyPr/>
                    <a:lstStyle/>
                    <a:p>
                      <a:r>
                        <a:rPr lang="en-US" dirty="0" smtClean="0"/>
                        <a:t>  Wed</a:t>
                      </a:r>
                      <a:r>
                        <a:rPr lang="en-US" baseline="0" dirty="0" smtClean="0"/>
                        <a:t> </a:t>
                      </a:r>
                      <a:endParaRPr lang="en-US" dirty="0"/>
                    </a:p>
                  </a:txBody>
                  <a:tcPr/>
                </a:tc>
                <a:tc>
                  <a:txBody>
                    <a:bodyPr/>
                    <a:lstStyle/>
                    <a:p>
                      <a:r>
                        <a:rPr lang="en-US" dirty="0" smtClean="0"/>
                        <a:t>  Thur</a:t>
                      </a:r>
                      <a:endParaRPr lang="en-US" dirty="0"/>
                    </a:p>
                  </a:txBody>
                  <a:tcPr/>
                </a:tc>
                <a:tc>
                  <a:txBody>
                    <a:bodyPr/>
                    <a:lstStyle/>
                    <a:p>
                      <a:r>
                        <a:rPr lang="en-US" dirty="0" smtClean="0"/>
                        <a:t>  Fri</a:t>
                      </a:r>
                      <a:endParaRPr lang="en-US" dirty="0"/>
                    </a:p>
                  </a:txBody>
                  <a:tcPr/>
                </a:tc>
                <a:tc>
                  <a:txBody>
                    <a:bodyPr/>
                    <a:lstStyle/>
                    <a:p>
                      <a:r>
                        <a:rPr lang="en-US" dirty="0" smtClean="0"/>
                        <a:t>Sat</a:t>
                      </a:r>
                      <a:endParaRPr lang="en-US" dirty="0"/>
                    </a:p>
                  </a:txBody>
                  <a:tcPr/>
                </a:tc>
                <a:extLst>
                  <a:ext uri="{0D108BD9-81ED-4DB2-BD59-A6C34878D82A}">
                    <a16:rowId xmlns:a16="http://schemas.microsoft.com/office/drawing/2014/main" val="10000"/>
                  </a:ext>
                </a:extLst>
              </a:tr>
              <a:tr h="911397">
                <a:tc>
                  <a:txBody>
                    <a:bodyPr/>
                    <a:lstStyle/>
                    <a:p>
                      <a:r>
                        <a:rPr lang="en-US" sz="1400" dirty="0" smtClean="0">
                          <a:solidFill>
                            <a:schemeClr val="accent1">
                              <a:lumMod val="75000"/>
                            </a:schemeClr>
                          </a:solidFill>
                        </a:rPr>
                        <a:t>7</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8</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9</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10</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11</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12</a:t>
                      </a:r>
                    </a:p>
                    <a:p>
                      <a:endParaRPr lang="en-US" sz="1400" dirty="0" smtClean="0"/>
                    </a:p>
                    <a:p>
                      <a:r>
                        <a:rPr lang="en-US" sz="1400" b="1" dirty="0" smtClean="0">
                          <a:solidFill>
                            <a:schemeClr val="tx1"/>
                          </a:solidFill>
                        </a:rPr>
                        <a:t>Close</a:t>
                      </a:r>
                      <a:r>
                        <a:rPr lang="en-US" sz="1400" b="1" baseline="0" dirty="0" smtClean="0">
                          <a:solidFill>
                            <a:schemeClr val="tx1"/>
                          </a:solidFill>
                        </a:rPr>
                        <a:t> Mo 12</a:t>
                      </a:r>
                      <a:endParaRPr lang="en-US" sz="1400" b="1" dirty="0">
                        <a:solidFill>
                          <a:schemeClr val="tx1"/>
                        </a:solidFill>
                      </a:endParaRPr>
                    </a:p>
                  </a:txBody>
                  <a:tcPr/>
                </a:tc>
                <a:tc>
                  <a:txBody>
                    <a:bodyPr/>
                    <a:lstStyle/>
                    <a:p>
                      <a:r>
                        <a:rPr lang="en-US" sz="1400" dirty="0" smtClean="0">
                          <a:solidFill>
                            <a:schemeClr val="accent1">
                              <a:lumMod val="75000"/>
                            </a:schemeClr>
                          </a:solidFill>
                        </a:rPr>
                        <a:t>13</a:t>
                      </a:r>
                    </a:p>
                    <a:p>
                      <a:endParaRPr lang="en-US" sz="1400" kern="1200" dirty="0" smtClean="0">
                        <a:solidFill>
                          <a:srgbClr val="9900CC"/>
                        </a:solidFill>
                        <a:latin typeface="+mn-lt"/>
                        <a:ea typeface="+mn-ea"/>
                        <a:cs typeface="+mn-cs"/>
                      </a:endParaRPr>
                    </a:p>
                    <a:p>
                      <a:r>
                        <a:rPr lang="en-US" sz="1400" dirty="0" smtClean="0">
                          <a:solidFill>
                            <a:schemeClr val="tx1"/>
                          </a:solidFill>
                        </a:rPr>
                        <a:t>SFMA upload</a:t>
                      </a:r>
                      <a:endParaRPr lang="en-US" sz="1400" dirty="0">
                        <a:solidFill>
                          <a:schemeClr val="tx1"/>
                        </a:solidFill>
                      </a:endParaRPr>
                    </a:p>
                  </a:txBody>
                  <a:tcPr/>
                </a:tc>
                <a:extLst>
                  <a:ext uri="{0D108BD9-81ED-4DB2-BD59-A6C34878D82A}">
                    <a16:rowId xmlns:a16="http://schemas.microsoft.com/office/drawing/2014/main" val="10001"/>
                  </a:ext>
                </a:extLst>
              </a:tr>
              <a:tr h="1779267">
                <a:tc>
                  <a:txBody>
                    <a:bodyPr/>
                    <a:lstStyle/>
                    <a:p>
                      <a:r>
                        <a:rPr lang="en-US" sz="1400" dirty="0" smtClean="0">
                          <a:solidFill>
                            <a:schemeClr val="accent1">
                              <a:lumMod val="75000"/>
                            </a:schemeClr>
                          </a:solidFill>
                        </a:rPr>
                        <a:t>14</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Begin</a:t>
                      </a:r>
                      <a:r>
                        <a:rPr lang="en-US" sz="1400" dirty="0" smtClean="0">
                          <a:solidFill>
                            <a:schemeClr val="tx1"/>
                          </a:solidFill>
                        </a:rPr>
                        <a:t> using YE </a:t>
                      </a:r>
                      <a:r>
                        <a:rPr lang="en-US" sz="1400" baseline="0" dirty="0" smtClean="0">
                          <a:solidFill>
                            <a:schemeClr val="tx1"/>
                          </a:solidFill>
                        </a:rPr>
                        <a:t>Period 13</a:t>
                      </a:r>
                      <a:endParaRPr lang="en-US" sz="1400" dirty="0" smtClean="0">
                        <a:solidFill>
                          <a:schemeClr val="tx1"/>
                        </a:solidFill>
                      </a:endParaRPr>
                    </a:p>
                    <a:p>
                      <a:r>
                        <a:rPr lang="en-US" sz="1400" baseline="0" dirty="0" smtClean="0">
                          <a:solidFill>
                            <a:schemeClr val="tx1"/>
                          </a:solidFill>
                        </a:rPr>
                        <a:t>Datamart reports</a:t>
                      </a:r>
                    </a:p>
                    <a:p>
                      <a:endParaRPr lang="en-US" sz="1400" baseline="0" dirty="0" smtClean="0">
                        <a:solidFill>
                          <a:schemeClr val="tx1"/>
                        </a:solidFill>
                      </a:endParaRPr>
                    </a:p>
                    <a:p>
                      <a:r>
                        <a:rPr lang="en-US" sz="1400" baseline="0" dirty="0" smtClean="0">
                          <a:solidFill>
                            <a:schemeClr val="tx1"/>
                          </a:solidFill>
                        </a:rPr>
                        <a:t>SWB / SFMA YE updated</a:t>
                      </a:r>
                      <a:endParaRPr lang="en-US" sz="1400" dirty="0">
                        <a:solidFill>
                          <a:schemeClr val="tx1"/>
                        </a:solidFill>
                      </a:endParaRPr>
                    </a:p>
                  </a:txBody>
                  <a:tcPr/>
                </a:tc>
                <a:tc>
                  <a:txBody>
                    <a:bodyPr/>
                    <a:lstStyle/>
                    <a:p>
                      <a:r>
                        <a:rPr lang="en-US" sz="1400" dirty="0" smtClean="0">
                          <a:solidFill>
                            <a:schemeClr val="accent1">
                              <a:lumMod val="75000"/>
                            </a:schemeClr>
                          </a:solidFill>
                        </a:rPr>
                        <a:t>16</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17</a:t>
                      </a:r>
                    </a:p>
                    <a:p>
                      <a:endParaRPr lang="en-US" sz="1400" dirty="0" smtClean="0"/>
                    </a:p>
                    <a:p>
                      <a:r>
                        <a:rPr lang="en-US" sz="1400" baseline="0" dirty="0" smtClean="0">
                          <a:solidFill>
                            <a:schemeClr val="tx1"/>
                          </a:solidFill>
                        </a:rPr>
                        <a:t>SWB</a:t>
                      </a:r>
                      <a:r>
                        <a:rPr lang="en-US" sz="1400" baseline="0" dirty="0" smtClean="0">
                          <a:solidFill>
                            <a:srgbClr val="9900CC"/>
                          </a:solidFill>
                        </a:rPr>
                        <a:t> </a:t>
                      </a:r>
                      <a:r>
                        <a:rPr lang="en-US" sz="1400" baseline="0" dirty="0" smtClean="0">
                          <a:solidFill>
                            <a:schemeClr val="tx1"/>
                          </a:solidFill>
                        </a:rPr>
                        <a:t>/</a:t>
                      </a:r>
                      <a:r>
                        <a:rPr lang="en-US" sz="1400" baseline="0" dirty="0" smtClean="0">
                          <a:solidFill>
                            <a:srgbClr val="9900CC"/>
                          </a:solidFill>
                        </a:rPr>
                        <a:t> </a:t>
                      </a:r>
                      <a:r>
                        <a:rPr lang="en-US" sz="1400" baseline="0" dirty="0" smtClean="0">
                          <a:solidFill>
                            <a:schemeClr val="tx1"/>
                          </a:solidFill>
                        </a:rPr>
                        <a:t>SFMA</a:t>
                      </a:r>
                      <a:r>
                        <a:rPr lang="en-US" sz="1400" baseline="0" dirty="0" smtClean="0">
                          <a:solidFill>
                            <a:srgbClr val="9900CC"/>
                          </a:solidFill>
                        </a:rPr>
                        <a:t> </a:t>
                      </a:r>
                      <a:r>
                        <a:rPr lang="en-US" sz="1400" baseline="0" dirty="0" smtClean="0">
                          <a:solidFill>
                            <a:schemeClr val="tx1"/>
                          </a:solidFill>
                        </a:rPr>
                        <a:t>YE</a:t>
                      </a:r>
                      <a:r>
                        <a:rPr lang="en-US" sz="1400" baseline="0" dirty="0" smtClean="0">
                          <a:solidFill>
                            <a:srgbClr val="9900CC"/>
                          </a:solidFill>
                        </a:rPr>
                        <a:t> </a:t>
                      </a:r>
                      <a:r>
                        <a:rPr lang="en-US" sz="1400" baseline="0" dirty="0" smtClean="0">
                          <a:solidFill>
                            <a:schemeClr val="tx1"/>
                          </a:solidFill>
                        </a:rPr>
                        <a:t>updated</a:t>
                      </a:r>
                    </a:p>
                  </a:txBody>
                  <a:tcPr/>
                </a:tc>
                <a:tc>
                  <a:txBody>
                    <a:bodyPr/>
                    <a:lstStyle/>
                    <a:p>
                      <a:r>
                        <a:rPr lang="en-US" sz="1400" dirty="0" smtClean="0">
                          <a:solidFill>
                            <a:schemeClr val="accent1">
                              <a:lumMod val="75000"/>
                            </a:schemeClr>
                          </a:solidFill>
                        </a:rPr>
                        <a:t>18</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19</a:t>
                      </a:r>
                    </a:p>
                    <a:p>
                      <a:endParaRPr lang="en-US" sz="1400" dirty="0" smtClean="0">
                        <a:solidFill>
                          <a:srgbClr val="9900CC"/>
                        </a:solidFill>
                      </a:endParaRPr>
                    </a:p>
                    <a:p>
                      <a:r>
                        <a:rPr lang="en-US" sz="1400" baseline="0" dirty="0" smtClean="0">
                          <a:solidFill>
                            <a:schemeClr val="tx1"/>
                          </a:solidFill>
                        </a:rPr>
                        <a:t>SWB / SFMA YE updated</a:t>
                      </a:r>
                    </a:p>
                  </a:txBody>
                  <a:tcPr/>
                </a:tc>
                <a:tc>
                  <a:txBody>
                    <a:bodyPr/>
                    <a:lstStyle/>
                    <a:p>
                      <a:r>
                        <a:rPr lang="en-US" sz="1400" dirty="0" smtClean="0">
                          <a:solidFill>
                            <a:schemeClr val="accent1">
                              <a:lumMod val="75000"/>
                            </a:schemeClr>
                          </a:solidFill>
                        </a:rPr>
                        <a:t>20</a:t>
                      </a:r>
                      <a:endParaRPr lang="en-US" sz="1400" dirty="0">
                        <a:solidFill>
                          <a:schemeClr val="accent1">
                            <a:lumMod val="75000"/>
                          </a:schemeClr>
                        </a:solidFill>
                      </a:endParaRPr>
                    </a:p>
                  </a:txBody>
                  <a:tcPr/>
                </a:tc>
                <a:extLst>
                  <a:ext uri="{0D108BD9-81ED-4DB2-BD59-A6C34878D82A}">
                    <a16:rowId xmlns:a16="http://schemas.microsoft.com/office/drawing/2014/main" val="10002"/>
                  </a:ext>
                </a:extLst>
              </a:tr>
              <a:tr h="1335925">
                <a:tc>
                  <a:txBody>
                    <a:bodyPr/>
                    <a:lstStyle/>
                    <a:p>
                      <a:r>
                        <a:rPr lang="en-US" sz="1400" dirty="0" smtClean="0">
                          <a:solidFill>
                            <a:schemeClr val="accent1">
                              <a:lumMod val="75000"/>
                            </a:schemeClr>
                          </a:solidFill>
                        </a:rPr>
                        <a:t>21</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22</a:t>
                      </a:r>
                    </a:p>
                    <a:p>
                      <a:endParaRPr lang="en-US" sz="1400" dirty="0" smtClean="0"/>
                    </a:p>
                    <a:p>
                      <a:r>
                        <a:rPr lang="en-US" sz="1400" baseline="0" dirty="0" smtClean="0"/>
                        <a:t>SWB / SFMA YE updated</a:t>
                      </a:r>
                    </a:p>
                    <a:p>
                      <a:endParaRPr lang="en-US" sz="1400" dirty="0"/>
                    </a:p>
                  </a:txBody>
                  <a:tcPr/>
                </a:tc>
                <a:tc>
                  <a:txBody>
                    <a:bodyPr/>
                    <a:lstStyle/>
                    <a:p>
                      <a:r>
                        <a:rPr lang="en-US" sz="1400" dirty="0" smtClean="0">
                          <a:solidFill>
                            <a:schemeClr val="accent1">
                              <a:lumMod val="75000"/>
                            </a:schemeClr>
                          </a:solidFill>
                        </a:rPr>
                        <a:t>23</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24</a:t>
                      </a:r>
                    </a:p>
                    <a:p>
                      <a:endParaRPr lang="en-US" sz="1400" dirty="0" smtClean="0">
                        <a:solidFill>
                          <a:srgbClr val="9900CC"/>
                        </a:solidFill>
                      </a:endParaRPr>
                    </a:p>
                    <a:p>
                      <a:r>
                        <a:rPr lang="en-US" sz="1400" baseline="0" dirty="0" smtClean="0"/>
                        <a:t>SWB / SFMA YE updated</a:t>
                      </a:r>
                    </a:p>
                    <a:p>
                      <a:endParaRPr lang="en-US" sz="1400" baseline="0" dirty="0" smtClean="0"/>
                    </a:p>
                    <a:p>
                      <a:endParaRPr lang="en-US" sz="1400" dirty="0"/>
                    </a:p>
                  </a:txBody>
                  <a:tcPr/>
                </a:tc>
                <a:tc>
                  <a:txBody>
                    <a:bodyPr/>
                    <a:lstStyle/>
                    <a:p>
                      <a:r>
                        <a:rPr lang="en-US" sz="1400" dirty="0" smtClean="0">
                          <a:solidFill>
                            <a:schemeClr val="accent1">
                              <a:lumMod val="75000"/>
                            </a:schemeClr>
                          </a:solidFill>
                        </a:rPr>
                        <a:t>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rgbClr val="9900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YE Acctg Event table updated</a:t>
                      </a:r>
                    </a:p>
                    <a:p>
                      <a:endParaRPr lang="en-US" sz="1400" dirty="0"/>
                    </a:p>
                  </a:txBody>
                  <a:tcPr/>
                </a:tc>
                <a:tc>
                  <a:txBody>
                    <a:bodyPr/>
                    <a:lstStyle/>
                    <a:p>
                      <a:r>
                        <a:rPr lang="en-US" sz="1400" dirty="0" smtClean="0">
                          <a:solidFill>
                            <a:schemeClr val="accent1">
                              <a:lumMod val="75000"/>
                            </a:schemeClr>
                          </a:solidFill>
                        </a:rPr>
                        <a:t>26</a:t>
                      </a:r>
                    </a:p>
                    <a:p>
                      <a:endParaRPr lang="en-US" sz="1400" baseline="0" dirty="0" smtClean="0">
                        <a:solidFill>
                          <a:srgbClr val="9900CC"/>
                        </a:solidFill>
                      </a:endParaRPr>
                    </a:p>
                    <a:p>
                      <a:r>
                        <a:rPr lang="en-US" sz="1400" baseline="0" dirty="0" smtClean="0"/>
                        <a:t>SWB / SFMA YE updated</a:t>
                      </a:r>
                    </a:p>
                    <a:p>
                      <a:endParaRPr lang="en-US" sz="1400" dirty="0"/>
                    </a:p>
                  </a:txBody>
                  <a:tcPr/>
                </a:tc>
                <a:tc>
                  <a:txBody>
                    <a:bodyPr/>
                    <a:lstStyle/>
                    <a:p>
                      <a:r>
                        <a:rPr lang="en-US" sz="1400" dirty="0" smtClean="0">
                          <a:solidFill>
                            <a:schemeClr val="accent1">
                              <a:lumMod val="75000"/>
                            </a:schemeClr>
                          </a:solidFill>
                        </a:rPr>
                        <a:t>27</a:t>
                      </a:r>
                      <a:endParaRPr lang="en-US" sz="1400" dirty="0">
                        <a:solidFill>
                          <a:schemeClr val="accent1">
                            <a:lumMod val="7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14</a:t>
            </a:fld>
            <a:endParaRPr lang="en-US" dirty="0">
              <a:solidFill>
                <a:prstClr val="black">
                  <a:lumMod val="65000"/>
                  <a:lumOff val="35000"/>
                </a:prstClr>
              </a:solidFill>
            </a:endParaRPr>
          </a:p>
        </p:txBody>
      </p:sp>
    </p:spTree>
    <p:extLst>
      <p:ext uri="{BB962C8B-B14F-4D97-AF65-F5344CB8AC3E}">
        <p14:creationId xmlns:p14="http://schemas.microsoft.com/office/powerpoint/2010/main" val="1793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31433"/>
            <a:ext cx="6705600" cy="591404"/>
          </a:xfrm>
        </p:spPr>
        <p:txBody>
          <a:bodyPr>
            <a:normAutofit fontScale="90000"/>
          </a:bodyPr>
          <a:lstStyle/>
          <a:p>
            <a:r>
              <a:rPr lang="en-US" dirty="0" smtClean="0"/>
              <a:t>            </a:t>
            </a:r>
            <a:r>
              <a:rPr lang="en-US" sz="5700" dirty="0">
                <a:solidFill>
                  <a:schemeClr val="accent1">
                    <a:lumMod val="75000"/>
                  </a:schemeClr>
                </a:solidFill>
                <a:latin typeface="Berlin Sans FB Demi" panose="020E0802020502020306" pitchFamily="34" charset="0"/>
              </a:rPr>
              <a:t>August 2019</a:t>
            </a:r>
          </a:p>
        </p:txBody>
      </p:sp>
      <p:graphicFrame>
        <p:nvGraphicFramePr>
          <p:cNvPr id="5" name="Content Placeholder 4"/>
          <p:cNvGraphicFramePr>
            <a:graphicFrameLocks noGrp="1"/>
          </p:cNvGraphicFramePr>
          <p:nvPr>
            <p:ph idx="1"/>
            <p:extLst/>
          </p:nvPr>
        </p:nvGraphicFramePr>
        <p:xfrm>
          <a:off x="2650222" y="1361641"/>
          <a:ext cx="6874778" cy="5014038"/>
        </p:xfrm>
        <a:graphic>
          <a:graphicData uri="http://schemas.openxmlformats.org/drawingml/2006/table">
            <a:tbl>
              <a:tblPr firstRow="1" bandRow="1">
                <a:tableStyleId>{5C22544A-7EE6-4342-B048-85BDC9FD1C3A}</a:tableStyleId>
              </a:tblPr>
              <a:tblGrid>
                <a:gridCol w="719661">
                  <a:extLst>
                    <a:ext uri="{9D8B030D-6E8A-4147-A177-3AD203B41FA5}">
                      <a16:colId xmlns:a16="http://schemas.microsoft.com/office/drawing/2014/main" val="20000"/>
                    </a:ext>
                  </a:extLst>
                </a:gridCol>
                <a:gridCol w="1354517">
                  <a:extLst>
                    <a:ext uri="{9D8B030D-6E8A-4147-A177-3AD203B41FA5}">
                      <a16:colId xmlns:a16="http://schemas.microsoft.com/office/drawing/2014/main" val="20001"/>
                    </a:ext>
                  </a:extLst>
                </a:gridCol>
                <a:gridCol w="608188">
                  <a:extLst>
                    <a:ext uri="{9D8B030D-6E8A-4147-A177-3AD203B41FA5}">
                      <a16:colId xmlns:a16="http://schemas.microsoft.com/office/drawing/2014/main" val="20002"/>
                    </a:ext>
                  </a:extLst>
                </a:gridCol>
                <a:gridCol w="129681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297459">
                <a:tc>
                  <a:txBody>
                    <a:bodyPr/>
                    <a:lstStyle/>
                    <a:p>
                      <a:r>
                        <a:rPr lang="en-US" dirty="0" smtClean="0"/>
                        <a:t> Sun</a:t>
                      </a:r>
                      <a:endParaRPr lang="en-US" dirty="0"/>
                    </a:p>
                  </a:txBody>
                  <a:tcPr/>
                </a:tc>
                <a:tc>
                  <a:txBody>
                    <a:bodyPr/>
                    <a:lstStyle/>
                    <a:p>
                      <a:r>
                        <a:rPr lang="en-US" dirty="0" smtClean="0"/>
                        <a:t>   Mon</a:t>
                      </a:r>
                      <a:endParaRPr lang="en-US" dirty="0"/>
                    </a:p>
                  </a:txBody>
                  <a:tcPr/>
                </a:tc>
                <a:tc>
                  <a:txBody>
                    <a:bodyPr/>
                    <a:lstStyle/>
                    <a:p>
                      <a:r>
                        <a:rPr lang="en-US" dirty="0" smtClean="0"/>
                        <a:t>Tues</a:t>
                      </a:r>
                      <a:endParaRPr lang="en-US" dirty="0"/>
                    </a:p>
                  </a:txBody>
                  <a:tcPr/>
                </a:tc>
                <a:tc>
                  <a:txBody>
                    <a:bodyPr/>
                    <a:lstStyle/>
                    <a:p>
                      <a:r>
                        <a:rPr lang="en-US" dirty="0" smtClean="0"/>
                        <a:t>   Wed</a:t>
                      </a:r>
                      <a:endParaRPr lang="en-US" dirty="0"/>
                    </a:p>
                  </a:txBody>
                  <a:tcPr/>
                </a:tc>
                <a:tc>
                  <a:txBody>
                    <a:bodyPr/>
                    <a:lstStyle/>
                    <a:p>
                      <a:r>
                        <a:rPr lang="en-US" dirty="0" smtClean="0"/>
                        <a:t>Thur</a:t>
                      </a:r>
                      <a:endParaRPr lang="en-US" dirty="0"/>
                    </a:p>
                  </a:txBody>
                  <a:tcPr/>
                </a:tc>
                <a:tc>
                  <a:txBody>
                    <a:bodyPr/>
                    <a:lstStyle/>
                    <a:p>
                      <a:r>
                        <a:rPr lang="en-US" dirty="0" smtClean="0"/>
                        <a:t>   Fri</a:t>
                      </a:r>
                      <a:endParaRPr lang="en-US" dirty="0"/>
                    </a:p>
                  </a:txBody>
                  <a:tcPr/>
                </a:tc>
                <a:tc>
                  <a:txBody>
                    <a:bodyPr/>
                    <a:lstStyle/>
                    <a:p>
                      <a:r>
                        <a:rPr lang="en-US" dirty="0" smtClean="0"/>
                        <a:t>Sat</a:t>
                      </a:r>
                      <a:endParaRPr lang="en-US" dirty="0"/>
                    </a:p>
                  </a:txBody>
                  <a:tcPr/>
                </a:tc>
                <a:extLst>
                  <a:ext uri="{0D108BD9-81ED-4DB2-BD59-A6C34878D82A}">
                    <a16:rowId xmlns:a16="http://schemas.microsoft.com/office/drawing/2014/main" val="10000"/>
                  </a:ext>
                </a:extLst>
              </a:tr>
              <a:tr h="1579979">
                <a:tc>
                  <a:txBody>
                    <a:bodyPr/>
                    <a:lstStyle/>
                    <a:p>
                      <a:r>
                        <a:rPr lang="en-US" sz="1400" dirty="0" smtClean="0">
                          <a:solidFill>
                            <a:schemeClr val="accent1">
                              <a:lumMod val="75000"/>
                            </a:schemeClr>
                          </a:solidFill>
                        </a:rPr>
                        <a:t>28</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29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p>
                    <a:p>
                      <a:endParaRPr lang="en-US" sz="1400" dirty="0"/>
                    </a:p>
                  </a:txBody>
                  <a:tcPr/>
                </a:tc>
                <a:tc>
                  <a:txBody>
                    <a:bodyPr/>
                    <a:lstStyle/>
                    <a:p>
                      <a:r>
                        <a:rPr lang="en-US" sz="1400" dirty="0" smtClean="0">
                          <a:solidFill>
                            <a:schemeClr val="accent1">
                              <a:lumMod val="75000"/>
                            </a:schemeClr>
                          </a:solidFill>
                        </a:rPr>
                        <a:t>30</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endParaRPr lang="en-US" sz="1400" dirty="0"/>
                    </a:p>
                  </a:txBody>
                  <a:tcPr/>
                </a:tc>
                <a:tc>
                  <a:txBody>
                    <a:bodyPr/>
                    <a:lstStyle/>
                    <a:p>
                      <a:r>
                        <a:rPr lang="en-US" sz="1400" dirty="0" smtClean="0">
                          <a:solidFill>
                            <a:schemeClr val="accent1">
                              <a:lumMod val="75000"/>
                            </a:schemeClr>
                          </a:solidFill>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YE Acctg Event table updated</a:t>
                      </a:r>
                    </a:p>
                    <a:p>
                      <a:endParaRPr lang="en-US" sz="1400" dirty="0"/>
                    </a:p>
                  </a:txBody>
                  <a:tcPr/>
                </a:tc>
                <a:tc>
                  <a:txBody>
                    <a:bodyPr/>
                    <a:lstStyle/>
                    <a:p>
                      <a:r>
                        <a:rPr lang="en-US" sz="1400" dirty="0" smtClean="0">
                          <a:solidFill>
                            <a:schemeClr val="accent1">
                              <a:lumMod val="75000"/>
                            </a:schemeClr>
                          </a:solidFill>
                        </a:rPr>
                        <a:t>2</a:t>
                      </a:r>
                    </a:p>
                    <a:p>
                      <a:endParaRPr lang="en-US" sz="1400" b="1" dirty="0" smtClean="0"/>
                    </a:p>
                    <a:p>
                      <a:r>
                        <a:rPr lang="en-US" sz="1400" b="1" dirty="0" smtClean="0">
                          <a:ln>
                            <a:solidFill>
                              <a:srgbClr val="00FF00"/>
                            </a:solidFill>
                          </a:ln>
                        </a:rPr>
                        <a:t>Soft Close</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endParaRPr lang="en-US" sz="1400" dirty="0"/>
                    </a:p>
                  </a:txBody>
                  <a:tcPr/>
                </a:tc>
                <a:tc>
                  <a:txBody>
                    <a:bodyPr/>
                    <a:lstStyle/>
                    <a:p>
                      <a:r>
                        <a:rPr lang="en-US" sz="1400" dirty="0" smtClean="0">
                          <a:solidFill>
                            <a:schemeClr val="accent1">
                              <a:lumMod val="75000"/>
                            </a:schemeClr>
                          </a:solidFill>
                        </a:rPr>
                        <a:t>3</a:t>
                      </a:r>
                      <a:endParaRPr lang="en-US" sz="1400" dirty="0">
                        <a:solidFill>
                          <a:schemeClr val="accent1">
                            <a:lumMod val="75000"/>
                          </a:schemeClr>
                        </a:solidFill>
                      </a:endParaRPr>
                    </a:p>
                  </a:txBody>
                  <a:tcPr/>
                </a:tc>
                <a:extLst>
                  <a:ext uri="{0D108BD9-81ED-4DB2-BD59-A6C34878D82A}">
                    <a16:rowId xmlns:a16="http://schemas.microsoft.com/office/drawing/2014/main" val="10001"/>
                  </a:ext>
                </a:extLst>
              </a:tr>
              <a:tr h="1579979">
                <a:tc>
                  <a:txBody>
                    <a:bodyPr/>
                    <a:lstStyle/>
                    <a:p>
                      <a:r>
                        <a:rPr lang="en-US" sz="1400" dirty="0" smtClean="0">
                          <a:solidFill>
                            <a:schemeClr val="accent1">
                              <a:lumMod val="75000"/>
                            </a:schemeClr>
                          </a:solidFill>
                        </a:rPr>
                        <a:t>4</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p>
                    <a:p>
                      <a:endParaRPr lang="en-US" sz="1400" dirty="0"/>
                    </a:p>
                  </a:txBody>
                  <a:tcPr/>
                </a:tc>
                <a:tc>
                  <a:txBody>
                    <a:bodyPr/>
                    <a:lstStyle/>
                    <a:p>
                      <a:r>
                        <a:rPr lang="en-US" sz="1400" dirty="0" smtClean="0">
                          <a:solidFill>
                            <a:schemeClr val="accent1">
                              <a:lumMod val="75000"/>
                            </a:schemeClr>
                          </a:solidFill>
                        </a:rPr>
                        <a:t>6</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endParaRPr lang="en-US" sz="1400" dirty="0"/>
                    </a:p>
                  </a:txBody>
                  <a:tcPr/>
                </a:tc>
                <a:tc>
                  <a:txBody>
                    <a:bodyPr/>
                    <a:lstStyle/>
                    <a:p>
                      <a:r>
                        <a:rPr lang="en-US" sz="1400" dirty="0" smtClean="0">
                          <a:solidFill>
                            <a:schemeClr val="accent1">
                              <a:lumMod val="75000"/>
                            </a:schemeClr>
                          </a:solidFill>
                        </a:rPr>
                        <a:t>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YE Acctg Event table updated</a:t>
                      </a:r>
                    </a:p>
                    <a:p>
                      <a:endParaRPr lang="en-US" sz="1400" dirty="0"/>
                    </a:p>
                  </a:txBody>
                  <a:tcPr/>
                </a:tc>
                <a:tc>
                  <a:txBody>
                    <a:bodyPr/>
                    <a:lstStyle/>
                    <a:p>
                      <a:r>
                        <a:rPr lang="en-US" sz="1400" dirty="0" smtClean="0">
                          <a:solidFill>
                            <a:schemeClr val="accent1">
                              <a:lumMod val="75000"/>
                            </a:schemeClr>
                          </a:solidFill>
                        </a:rPr>
                        <a:t>9</a:t>
                      </a:r>
                    </a:p>
                    <a:p>
                      <a:endParaRPr lang="en-US" sz="1400" b="1" dirty="0" smtClean="0"/>
                    </a:p>
                    <a:p>
                      <a:pPr marL="0" algn="l" defTabSz="457200" rtl="0" eaLnBrk="1" latinLnBrk="0" hangingPunct="1"/>
                      <a:r>
                        <a:rPr lang="en-US" sz="1400" b="1" kern="1200" dirty="0" smtClean="0">
                          <a:ln>
                            <a:solidFill>
                              <a:srgbClr val="FF0000"/>
                            </a:solidFill>
                          </a:ln>
                          <a:solidFill>
                            <a:schemeClr val="dk1"/>
                          </a:solidFill>
                          <a:latin typeface="+mn-lt"/>
                          <a:ea typeface="+mn-ea"/>
                          <a:cs typeface="+mn-cs"/>
                        </a:rPr>
                        <a:t>Close Mo 13</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SWB / SFMA YE updated</a:t>
                      </a:r>
                      <a:endParaRPr lang="en-US" sz="1400" dirty="0"/>
                    </a:p>
                  </a:txBody>
                  <a:tcPr/>
                </a:tc>
                <a:tc>
                  <a:txBody>
                    <a:bodyPr/>
                    <a:lstStyle/>
                    <a:p>
                      <a:r>
                        <a:rPr lang="en-US" sz="1400" dirty="0" smtClean="0">
                          <a:solidFill>
                            <a:schemeClr val="accent1">
                              <a:lumMod val="75000"/>
                            </a:schemeClr>
                          </a:solidFill>
                        </a:rPr>
                        <a:t>10</a:t>
                      </a:r>
                      <a:endParaRPr lang="en-US" sz="1400" dirty="0">
                        <a:solidFill>
                          <a:schemeClr val="accent1">
                            <a:lumMod val="75000"/>
                          </a:schemeClr>
                        </a:solidFill>
                      </a:endParaRPr>
                    </a:p>
                  </a:txBody>
                  <a:tcPr/>
                </a:tc>
                <a:extLst>
                  <a:ext uri="{0D108BD9-81ED-4DB2-BD59-A6C34878D82A}">
                    <a16:rowId xmlns:a16="http://schemas.microsoft.com/office/drawing/2014/main" val="10002"/>
                  </a:ext>
                </a:extLst>
              </a:tr>
              <a:tr h="1546659">
                <a:tc>
                  <a:txBody>
                    <a:bodyPr/>
                    <a:lstStyle/>
                    <a:p>
                      <a:r>
                        <a:rPr lang="en-US" sz="1400" dirty="0" smtClean="0">
                          <a:solidFill>
                            <a:schemeClr val="accent1">
                              <a:lumMod val="75000"/>
                            </a:schemeClr>
                          </a:solidFill>
                        </a:rPr>
                        <a:t>11</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12</a:t>
                      </a:r>
                    </a:p>
                    <a:p>
                      <a:endParaRPr lang="en-US" sz="1400" dirty="0" smtClean="0"/>
                    </a:p>
                    <a:p>
                      <a:r>
                        <a:rPr lang="en-US" sz="1400" dirty="0" smtClean="0"/>
                        <a:t>Start using Period 13 Datamart reports</a:t>
                      </a:r>
                      <a:r>
                        <a:rPr lang="en-US" sz="1400" baseline="0" dirty="0" smtClean="0"/>
                        <a:t> </a:t>
                      </a:r>
                      <a:r>
                        <a:rPr lang="en-US" sz="1400" b="1" baseline="0" dirty="0" smtClean="0"/>
                        <a:t>w/o YE</a:t>
                      </a:r>
                      <a:endParaRPr lang="en-US" sz="1400" b="1" dirty="0"/>
                    </a:p>
                  </a:txBody>
                  <a:tcPr/>
                </a:tc>
                <a:tc>
                  <a:txBody>
                    <a:bodyPr/>
                    <a:lstStyle/>
                    <a:p>
                      <a:r>
                        <a:rPr lang="en-US" sz="1400" dirty="0" smtClean="0">
                          <a:solidFill>
                            <a:schemeClr val="accent1">
                              <a:lumMod val="75000"/>
                            </a:schemeClr>
                          </a:solidFill>
                        </a:rPr>
                        <a:t>13</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14</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15</a:t>
                      </a:r>
                      <a:endParaRPr lang="en-US" sz="1400" dirty="0">
                        <a:solidFill>
                          <a:schemeClr val="accent1">
                            <a:lumMod val="75000"/>
                          </a:schemeClr>
                        </a:solidFill>
                      </a:endParaRPr>
                    </a:p>
                  </a:txBody>
                  <a:tcPr/>
                </a:tc>
                <a:tc>
                  <a:txBody>
                    <a:bodyPr/>
                    <a:lstStyle/>
                    <a:p>
                      <a:r>
                        <a:rPr lang="en-US" sz="1400" dirty="0" smtClean="0">
                          <a:solidFill>
                            <a:schemeClr val="accent1">
                              <a:lumMod val="75000"/>
                            </a:schemeClr>
                          </a:solidFill>
                        </a:rPr>
                        <a:t>16</a:t>
                      </a:r>
                    </a:p>
                    <a:p>
                      <a:endParaRPr lang="en-US" sz="1400" dirty="0" smtClean="0"/>
                    </a:p>
                    <a:p>
                      <a:r>
                        <a:rPr lang="en-US" sz="1400" dirty="0" smtClean="0"/>
                        <a:t>Disclosures</a:t>
                      </a:r>
                      <a:r>
                        <a:rPr lang="en-US" sz="1400" baseline="0" dirty="0" smtClean="0"/>
                        <a:t> due to SARS (General, Debt, SEFA)</a:t>
                      </a:r>
                      <a:endParaRPr lang="en-US" sz="1400" dirty="0"/>
                    </a:p>
                  </a:txBody>
                  <a:tcPr/>
                </a:tc>
                <a:tc>
                  <a:txBody>
                    <a:bodyPr/>
                    <a:lstStyle/>
                    <a:p>
                      <a:r>
                        <a:rPr lang="en-US" sz="1400" dirty="0" smtClean="0">
                          <a:solidFill>
                            <a:schemeClr val="accent1">
                              <a:lumMod val="75000"/>
                            </a:schemeClr>
                          </a:solidFill>
                        </a:rPr>
                        <a:t>17</a:t>
                      </a:r>
                      <a:endParaRPr lang="en-US" sz="1400" dirty="0">
                        <a:solidFill>
                          <a:schemeClr val="accent1">
                            <a:lumMod val="7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15</a:t>
            </a:fld>
            <a:endParaRPr lang="en-US" dirty="0">
              <a:solidFill>
                <a:prstClr val="black">
                  <a:lumMod val="65000"/>
                  <a:lumOff val="35000"/>
                </a:prstClr>
              </a:solidFill>
            </a:endParaRPr>
          </a:p>
        </p:txBody>
      </p:sp>
      <p:pic>
        <p:nvPicPr>
          <p:cNvPr id="6" name="Picture 5"/>
          <p:cNvPicPr>
            <a:picLocks noChangeAspect="1"/>
          </p:cNvPicPr>
          <p:nvPr/>
        </p:nvPicPr>
        <p:blipFill>
          <a:blip r:embed="rId3"/>
          <a:stretch>
            <a:fillRect/>
          </a:stretch>
        </p:blipFill>
        <p:spPr>
          <a:xfrm>
            <a:off x="8305800" y="4876800"/>
            <a:ext cx="557982" cy="457200"/>
          </a:xfrm>
          <a:prstGeom prst="rect">
            <a:avLst/>
          </a:prstGeom>
        </p:spPr>
      </p:pic>
    </p:spTree>
    <p:extLst>
      <p:ext uri="{BB962C8B-B14F-4D97-AF65-F5344CB8AC3E}">
        <p14:creationId xmlns:p14="http://schemas.microsoft.com/office/powerpoint/2010/main" val="42387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p>
            <a:pPr>
              <a:defRPr/>
            </a:pPr>
            <a:r>
              <a:rPr lang="en-US" dirty="0" smtClean="0">
                <a:effectLst/>
              </a:rPr>
              <a:t>Gasb 84 </a:t>
            </a:r>
            <a:br>
              <a:rPr lang="en-US" dirty="0" smtClean="0">
                <a:effectLst/>
              </a:rPr>
            </a:br>
            <a:r>
              <a:rPr lang="en-US" dirty="0" smtClean="0">
                <a:effectLst/>
              </a:rPr>
              <a:t>fiduciary activities</a:t>
            </a:r>
            <a:endParaRPr lang="en-US" dirty="0">
              <a:effectLst/>
            </a:endParaRPr>
          </a:p>
        </p:txBody>
      </p:sp>
      <p:sp>
        <p:nvSpPr>
          <p:cNvPr id="3" name="Rectangle 3"/>
          <p:cNvSpPr>
            <a:spLocks noGrp="1"/>
          </p:cNvSpPr>
          <p:nvPr>
            <p:ph type="subTitle" idx="1"/>
          </p:nvPr>
        </p:nvSpPr>
        <p:spPr/>
        <p:txBody>
          <a:bodyPr>
            <a:normAutofit/>
          </a:bodyPr>
          <a:lstStyle/>
          <a:p>
            <a:pPr>
              <a:defRPr/>
            </a:pPr>
            <a:endParaRPr lang="en-US" dirty="0" smtClean="0"/>
          </a:p>
          <a:p>
            <a:pPr>
              <a:defRPr/>
            </a:pPr>
            <a:r>
              <a:rPr lang="en-US" dirty="0" smtClean="0"/>
              <a:t>Presented by: Stacey Chase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4873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06268" cy="914400"/>
          </a:xfrm>
        </p:spPr>
        <p:txBody>
          <a:bodyPr>
            <a:normAutofit fontScale="90000"/>
          </a:bodyPr>
          <a:lstStyle/>
          <a:p>
            <a:pPr>
              <a:defRPr/>
            </a:pPr>
            <a:r>
              <a:rPr lang="en-US" dirty="0" smtClean="0"/>
              <a:t>GASB 84 – Background Information</a:t>
            </a:r>
            <a:endParaRPr lang="en-US" dirty="0">
              <a:effectLst/>
            </a:endParaRPr>
          </a:p>
        </p:txBody>
      </p:sp>
      <p:sp>
        <p:nvSpPr>
          <p:cNvPr id="6147" name="Rectangle 3"/>
          <p:cNvSpPr>
            <a:spLocks noGrp="1"/>
          </p:cNvSpPr>
          <p:nvPr>
            <p:ph type="body" idx="1"/>
          </p:nvPr>
        </p:nvSpPr>
        <p:spPr>
          <a:xfrm>
            <a:off x="2209331" y="1619795"/>
            <a:ext cx="7773339" cy="4191000"/>
          </a:xfrm>
        </p:spPr>
        <p:txBody>
          <a:bodyPr>
            <a:normAutofit/>
          </a:bodyPr>
          <a:lstStyle/>
          <a:p>
            <a:r>
              <a:rPr lang="en-US" dirty="0"/>
              <a:t>Provides specific criteria for identifying fiduciary activities.</a:t>
            </a:r>
          </a:p>
          <a:p>
            <a:pPr lvl="1"/>
            <a:r>
              <a:rPr lang="en-US" dirty="0"/>
              <a:t>Enhances consistency and comparability of fiduciary activities reported by governments.</a:t>
            </a:r>
          </a:p>
          <a:p>
            <a:pPr lvl="1"/>
            <a:r>
              <a:rPr lang="en-US" dirty="0" smtClean="0"/>
              <a:t>Improves </a:t>
            </a:r>
            <a:r>
              <a:rPr lang="en-US" dirty="0"/>
              <a:t>the value of information reported in financial statements.</a:t>
            </a:r>
          </a:p>
          <a:p>
            <a:r>
              <a:rPr lang="en-US" dirty="0"/>
              <a:t>Primary reporting </a:t>
            </a:r>
            <a:r>
              <a:rPr lang="en-US" dirty="0" smtClean="0"/>
              <a:t>changes:</a:t>
            </a:r>
            <a:endParaRPr lang="en-US" dirty="0"/>
          </a:p>
          <a:p>
            <a:pPr lvl="1"/>
            <a:r>
              <a:rPr lang="en-US" dirty="0" smtClean="0"/>
              <a:t>Eliminates Agency Funds.</a:t>
            </a:r>
          </a:p>
          <a:p>
            <a:pPr lvl="1"/>
            <a:r>
              <a:rPr lang="en-US" dirty="0" smtClean="0"/>
              <a:t>Creates Custodial Funds.</a:t>
            </a:r>
          </a:p>
          <a:p>
            <a:pPr lvl="1"/>
            <a:r>
              <a:rPr lang="en-US" dirty="0" smtClean="0"/>
              <a:t>Requires an Operating Statement for Custodial Funds.</a:t>
            </a:r>
          </a:p>
          <a:p>
            <a:r>
              <a:rPr lang="en-US" dirty="0" smtClean="0"/>
              <a:t>Effective July 1, 2019 (for </a:t>
            </a:r>
            <a:r>
              <a:rPr lang="en-US" b="1" dirty="0" smtClean="0"/>
              <a:t>FY2020 </a:t>
            </a:r>
            <a:r>
              <a:rPr lang="en-US" dirty="0" smtClean="0"/>
              <a:t>financial reporting).</a:t>
            </a:r>
          </a:p>
          <a:p>
            <a:pPr marL="0" indent="0">
              <a:buNone/>
            </a:pPr>
            <a:endParaRPr lang="en-US" dirty="0"/>
          </a:p>
          <a:p>
            <a:endParaRPr lang="en-US" dirty="0" smtClean="0"/>
          </a:p>
        </p:txBody>
      </p:sp>
    </p:spTree>
    <p:extLst>
      <p:ext uri="{BB962C8B-B14F-4D97-AF65-F5344CB8AC3E}">
        <p14:creationId xmlns:p14="http://schemas.microsoft.com/office/powerpoint/2010/main" val="417095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a:t>GASB </a:t>
            </a:r>
            <a:r>
              <a:rPr lang="en-US" dirty="0" smtClean="0"/>
              <a:t>84 – Types of Activities</a:t>
            </a:r>
            <a:endParaRPr lang="en-US" dirty="0">
              <a:effectLst/>
            </a:endParaRPr>
          </a:p>
        </p:txBody>
      </p:sp>
      <p:sp>
        <p:nvSpPr>
          <p:cNvPr id="6147" name="Rectangle 3"/>
          <p:cNvSpPr>
            <a:spLocks noGrp="1"/>
          </p:cNvSpPr>
          <p:nvPr>
            <p:ph type="body" idx="1"/>
          </p:nvPr>
        </p:nvSpPr>
        <p:spPr>
          <a:xfrm>
            <a:off x="2209332" y="1600202"/>
            <a:ext cx="7925269" cy="4495798"/>
          </a:xfrm>
        </p:spPr>
        <p:txBody>
          <a:bodyPr>
            <a:normAutofit/>
          </a:bodyPr>
          <a:lstStyle/>
          <a:p>
            <a:pPr eaLnBrk="1" hangingPunct="1"/>
            <a:r>
              <a:rPr lang="en-US" dirty="0" smtClean="0"/>
              <a:t>Identifies three types of fiduciary activities:</a:t>
            </a:r>
          </a:p>
          <a:p>
            <a:pPr lvl="1"/>
            <a:r>
              <a:rPr lang="en-US" dirty="0" smtClean="0"/>
              <a:t>Fiduciary component units.</a:t>
            </a:r>
          </a:p>
          <a:p>
            <a:pPr lvl="1"/>
            <a:r>
              <a:rPr lang="en-US" dirty="0" smtClean="0"/>
              <a:t>Pension and other post employment benefit (OPEB) arrangements that are </a:t>
            </a:r>
            <a:r>
              <a:rPr lang="en-US" b="1" dirty="0" smtClean="0"/>
              <a:t>not</a:t>
            </a:r>
            <a:r>
              <a:rPr lang="en-US" dirty="0" smtClean="0"/>
              <a:t> component units.</a:t>
            </a:r>
          </a:p>
          <a:p>
            <a:pPr lvl="1"/>
            <a:r>
              <a:rPr lang="en-US" dirty="0" smtClean="0"/>
              <a:t>Other </a:t>
            </a:r>
            <a:r>
              <a:rPr lang="en-US" dirty="0"/>
              <a:t>fiduciary </a:t>
            </a:r>
            <a:r>
              <a:rPr lang="en-US" dirty="0" smtClean="0"/>
              <a:t>activities.</a:t>
            </a:r>
          </a:p>
          <a:p>
            <a:r>
              <a:rPr lang="en-US" dirty="0" smtClean="0"/>
              <a:t>Provides criteria for each type of activity.</a:t>
            </a:r>
          </a:p>
          <a:p>
            <a:pPr lvl="1"/>
            <a:r>
              <a:rPr lang="en-US" dirty="0" smtClean="0"/>
              <a:t>Criteria illustrated in Decision Tree.</a:t>
            </a:r>
          </a:p>
          <a:p>
            <a:pPr lvl="1"/>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3200401"/>
            <a:ext cx="2292061" cy="3336373"/>
          </a:xfrm>
          <a:prstGeom prst="rect">
            <a:avLst/>
          </a:prstGeom>
          <a:ln>
            <a:solidFill>
              <a:schemeClr val="tx1"/>
            </a:solidFill>
          </a:ln>
        </p:spPr>
      </p:pic>
    </p:spTree>
    <p:extLst>
      <p:ext uri="{BB962C8B-B14F-4D97-AF65-F5344CB8AC3E}">
        <p14:creationId xmlns:p14="http://schemas.microsoft.com/office/powerpoint/2010/main" val="392057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077668" cy="914400"/>
          </a:xfrm>
        </p:spPr>
        <p:txBody>
          <a:bodyPr>
            <a:normAutofit/>
          </a:bodyPr>
          <a:lstStyle/>
          <a:p>
            <a:pPr>
              <a:defRPr/>
            </a:pPr>
            <a:r>
              <a:rPr lang="en-US" dirty="0" smtClean="0">
                <a:effectLst/>
              </a:rPr>
              <a:t>GASB 84 - Decision </a:t>
            </a:r>
            <a:r>
              <a:rPr lang="en-US" dirty="0" smtClean="0"/>
              <a:t>T</a:t>
            </a:r>
            <a:r>
              <a:rPr lang="en-US" dirty="0" smtClean="0">
                <a:effectLst/>
              </a:rPr>
              <a:t>ree (</a:t>
            </a:r>
            <a:r>
              <a:rPr lang="en-US" sz="4000" dirty="0"/>
              <a:t>chart 1</a:t>
            </a:r>
            <a:r>
              <a:rPr lang="en-US" dirty="0" smtClean="0">
                <a:effectLst/>
              </a:rPr>
              <a:t>)</a:t>
            </a:r>
            <a:endParaRPr lang="en-US" dirty="0">
              <a:effectLst/>
            </a:endParaRPr>
          </a:p>
        </p:txBody>
      </p:sp>
      <p:pic>
        <p:nvPicPr>
          <p:cNvPr id="5" name="Picture 4"/>
          <p:cNvPicPr>
            <a:picLocks noChangeAspect="1"/>
          </p:cNvPicPr>
          <p:nvPr/>
        </p:nvPicPr>
        <p:blipFill rotWithShape="1">
          <a:blip r:embed="rId3"/>
          <a:srcRect t="7671" b="1820"/>
          <a:stretch/>
        </p:blipFill>
        <p:spPr>
          <a:xfrm>
            <a:off x="2336106" y="1828800"/>
            <a:ext cx="7519790" cy="4495800"/>
          </a:xfrm>
          <a:prstGeom prst="rect">
            <a:avLst/>
          </a:prstGeom>
          <a:ln>
            <a:solidFill>
              <a:schemeClr val="tx1"/>
            </a:solidFill>
          </a:ln>
        </p:spPr>
      </p:pic>
    </p:spTree>
    <p:extLst>
      <p:ext uri="{BB962C8B-B14F-4D97-AF65-F5344CB8AC3E}">
        <p14:creationId xmlns:p14="http://schemas.microsoft.com/office/powerpoint/2010/main" val="405797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5181600" y="569066"/>
            <a:ext cx="6411686" cy="5655156"/>
          </a:xfrm>
        </p:spPr>
        <p:txBody>
          <a:bodyPr>
            <a:normAutofit lnSpcReduction="10000"/>
          </a:bodyPr>
          <a:lstStyle/>
          <a:p>
            <a:r>
              <a:rPr lang="en-US" dirty="0" smtClean="0"/>
              <a:t>Welcome &amp; Introductions – Rob Hamilton</a:t>
            </a:r>
          </a:p>
          <a:p>
            <a:r>
              <a:rPr lang="en-US" dirty="0" smtClean="0"/>
              <a:t>Update from SARS – Rob Hamilton</a:t>
            </a:r>
          </a:p>
          <a:p>
            <a:r>
              <a:rPr lang="en-US" dirty="0" smtClean="0"/>
              <a:t>Year-end Close Schedule – Barb Watson</a:t>
            </a:r>
          </a:p>
          <a:p>
            <a:r>
              <a:rPr lang="en-US" dirty="0" smtClean="0"/>
              <a:t>GASB 84 </a:t>
            </a:r>
            <a:r>
              <a:rPr lang="en-US" i="1" dirty="0" smtClean="0"/>
              <a:t>Fiduciary Activities</a:t>
            </a:r>
            <a:r>
              <a:rPr lang="en-US" dirty="0" smtClean="0"/>
              <a:t> – Stacey Chase</a:t>
            </a:r>
          </a:p>
          <a:p>
            <a:r>
              <a:rPr lang="en-US" dirty="0" smtClean="0"/>
              <a:t>GASB 87 </a:t>
            </a:r>
            <a:r>
              <a:rPr lang="en-US" i="1" dirty="0" smtClean="0"/>
              <a:t>Leases </a:t>
            </a:r>
            <a:r>
              <a:rPr lang="en-US" dirty="0" smtClean="0"/>
              <a:t>– Alyssa </a:t>
            </a:r>
            <a:r>
              <a:rPr lang="en-US" dirty="0" err="1" smtClean="0"/>
              <a:t>Engelson</a:t>
            </a:r>
            <a:endParaRPr lang="en-US" dirty="0" smtClean="0"/>
          </a:p>
          <a:p>
            <a:r>
              <a:rPr lang="en-US" dirty="0" smtClean="0"/>
              <a:t>Applying Budgetary Policies at the End of the Biennium – Barbara Homewood</a:t>
            </a:r>
          </a:p>
          <a:p>
            <a:r>
              <a:rPr lang="en-US" dirty="0" smtClean="0"/>
              <a:t>SEFA &amp; CAFR Adjustments – Barbara Homewood</a:t>
            </a:r>
          </a:p>
          <a:p>
            <a:r>
              <a:rPr lang="en-US" dirty="0" smtClean="0"/>
              <a:t>Restricted Cash &amp; Investments – Shrikant </a:t>
            </a:r>
            <a:r>
              <a:rPr lang="en-US" dirty="0" err="1" smtClean="0"/>
              <a:t>Vajratkar</a:t>
            </a:r>
            <a:endParaRPr lang="en-US" dirty="0" smtClean="0"/>
          </a:p>
          <a:p>
            <a:r>
              <a:rPr lang="en-US" dirty="0" smtClean="0"/>
              <a:t>Report Government Fraud, Waste or Abuse – Shelly Cardenas, Oregon Audits Division</a:t>
            </a:r>
          </a:p>
          <a:p>
            <a:r>
              <a:rPr lang="en-US" dirty="0" smtClean="0"/>
              <a:t>Disclosures – Rob Hamilton</a:t>
            </a:r>
          </a:p>
          <a:p>
            <a:r>
              <a:rPr lang="en-US" dirty="0" smtClean="0"/>
              <a:t>Key Takeaways – Rob Hamilton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6911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06268" cy="914400"/>
          </a:xfrm>
        </p:spPr>
        <p:txBody>
          <a:bodyPr>
            <a:noAutofit/>
          </a:bodyPr>
          <a:lstStyle/>
          <a:p>
            <a:pPr>
              <a:defRPr/>
            </a:pPr>
            <a:r>
              <a:rPr lang="en-US" dirty="0" smtClean="0"/>
              <a:t>GASB 84 - </a:t>
            </a:r>
            <a:r>
              <a:rPr lang="en-US" dirty="0" smtClean="0">
                <a:effectLst/>
              </a:rPr>
              <a:t>Decision Tree (</a:t>
            </a:r>
            <a:r>
              <a:rPr lang="en-US" sz="4000" dirty="0"/>
              <a:t>chart 1a</a:t>
            </a:r>
            <a:r>
              <a:rPr lang="en-US" dirty="0" smtClean="0">
                <a:effectLst/>
              </a:rPr>
              <a:t>)</a:t>
            </a:r>
            <a:endParaRPr lang="en-US" dirty="0">
              <a:effectLst/>
            </a:endParaRPr>
          </a:p>
        </p:txBody>
      </p:sp>
      <p:pic>
        <p:nvPicPr>
          <p:cNvPr id="3" name="Picture 2"/>
          <p:cNvPicPr>
            <a:picLocks noChangeAspect="1"/>
          </p:cNvPicPr>
          <p:nvPr/>
        </p:nvPicPr>
        <p:blipFill rotWithShape="1">
          <a:blip r:embed="rId3"/>
          <a:srcRect t="8722"/>
          <a:stretch/>
        </p:blipFill>
        <p:spPr>
          <a:xfrm>
            <a:off x="2209332" y="1981201"/>
            <a:ext cx="8137994" cy="3816169"/>
          </a:xfrm>
          <a:prstGeom prst="rect">
            <a:avLst/>
          </a:prstGeom>
          <a:ln>
            <a:solidFill>
              <a:schemeClr val="tx1"/>
            </a:solidFill>
          </a:ln>
        </p:spPr>
      </p:pic>
    </p:spTree>
    <p:extLst>
      <p:ext uri="{BB962C8B-B14F-4D97-AF65-F5344CB8AC3E}">
        <p14:creationId xmlns:p14="http://schemas.microsoft.com/office/powerpoint/2010/main" val="1110415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06268" cy="914400"/>
          </a:xfrm>
        </p:spPr>
        <p:txBody>
          <a:bodyPr>
            <a:noAutofit/>
          </a:bodyPr>
          <a:lstStyle/>
          <a:p>
            <a:pPr>
              <a:defRPr/>
            </a:pPr>
            <a:r>
              <a:rPr lang="en-US" dirty="0" smtClean="0">
                <a:effectLst/>
              </a:rPr>
              <a:t>GASB 84 - Decision </a:t>
            </a:r>
            <a:r>
              <a:rPr lang="en-US" dirty="0"/>
              <a:t>T</a:t>
            </a:r>
            <a:r>
              <a:rPr lang="en-US" dirty="0" smtClean="0">
                <a:effectLst/>
              </a:rPr>
              <a:t>ree (</a:t>
            </a:r>
            <a:r>
              <a:rPr lang="en-US" sz="4000" dirty="0"/>
              <a:t>chart 1b</a:t>
            </a:r>
            <a:r>
              <a:rPr lang="en-US" dirty="0" smtClean="0">
                <a:effectLst/>
              </a:rPr>
              <a:t>)</a:t>
            </a:r>
            <a:endParaRPr lang="en-US" dirty="0">
              <a:effectLst/>
            </a:endParaRPr>
          </a:p>
        </p:txBody>
      </p:sp>
      <p:pic>
        <p:nvPicPr>
          <p:cNvPr id="3" name="Picture 2"/>
          <p:cNvPicPr>
            <a:picLocks noChangeAspect="1"/>
          </p:cNvPicPr>
          <p:nvPr/>
        </p:nvPicPr>
        <p:blipFill rotWithShape="1">
          <a:blip r:embed="rId3"/>
          <a:srcRect t="12486"/>
          <a:stretch/>
        </p:blipFill>
        <p:spPr>
          <a:xfrm>
            <a:off x="2286001" y="1905000"/>
            <a:ext cx="7797149" cy="4272780"/>
          </a:xfrm>
          <a:prstGeom prst="rect">
            <a:avLst/>
          </a:prstGeom>
          <a:ln>
            <a:solidFill>
              <a:schemeClr val="tx1"/>
            </a:solidFill>
          </a:ln>
        </p:spPr>
      </p:pic>
    </p:spTree>
    <p:extLst>
      <p:ext uri="{BB962C8B-B14F-4D97-AF65-F5344CB8AC3E}">
        <p14:creationId xmlns:p14="http://schemas.microsoft.com/office/powerpoint/2010/main" val="174544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smtClean="0">
                <a:effectLst/>
              </a:rPr>
              <a:t>GASB 84 - Agency </a:t>
            </a:r>
            <a:r>
              <a:rPr lang="en-US" dirty="0"/>
              <a:t>E</a:t>
            </a:r>
            <a:r>
              <a:rPr lang="en-US" dirty="0" smtClean="0">
                <a:effectLst/>
              </a:rPr>
              <a:t>valuation</a:t>
            </a:r>
            <a:endParaRPr lang="en-US" dirty="0">
              <a:effectLst/>
            </a:endParaRPr>
          </a:p>
        </p:txBody>
      </p:sp>
      <p:sp>
        <p:nvSpPr>
          <p:cNvPr id="6147" name="Rectangle 3"/>
          <p:cNvSpPr>
            <a:spLocks noGrp="1"/>
          </p:cNvSpPr>
          <p:nvPr>
            <p:ph type="body" idx="1"/>
          </p:nvPr>
        </p:nvSpPr>
        <p:spPr>
          <a:xfrm>
            <a:off x="2209332" y="1600202"/>
            <a:ext cx="7773339" cy="4724398"/>
          </a:xfrm>
        </p:spPr>
        <p:txBody>
          <a:bodyPr>
            <a:normAutofit/>
          </a:bodyPr>
          <a:lstStyle/>
          <a:p>
            <a:r>
              <a:rPr lang="en-US" dirty="0" smtClean="0"/>
              <a:t>Does the agency have fiduciary activities?</a:t>
            </a:r>
          </a:p>
          <a:p>
            <a:endParaRPr lang="en-US" dirty="0" smtClean="0"/>
          </a:p>
          <a:p>
            <a:pPr marL="457200" lvl="1"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907" y="3185218"/>
            <a:ext cx="2847975" cy="180975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089232" y="3507520"/>
            <a:ext cx="3011685" cy="2953768"/>
          </a:xfrm>
          <a:prstGeom prst="rect">
            <a:avLst/>
          </a:prstGeom>
        </p:spPr>
      </p:pic>
      <p:pic>
        <p:nvPicPr>
          <p:cNvPr id="5" name="Picture 4"/>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53401" y="1892457"/>
            <a:ext cx="1552575" cy="1256580"/>
          </a:xfrm>
          <a:prstGeom prst="rect">
            <a:avLst/>
          </a:prstGeom>
        </p:spPr>
      </p:pic>
      <p:pic>
        <p:nvPicPr>
          <p:cNvPr id="6" name="Picture 5"/>
          <p:cNvPicPr>
            <a:picLocks noChangeAspect="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402297" y="2209800"/>
            <a:ext cx="1809750" cy="1657350"/>
          </a:xfrm>
          <a:prstGeom prst="rect">
            <a:avLst/>
          </a:prstGeom>
        </p:spPr>
      </p:pic>
      <p:sp>
        <p:nvSpPr>
          <p:cNvPr id="7" name="TextBox 6"/>
          <p:cNvSpPr txBox="1"/>
          <p:nvPr/>
        </p:nvSpPr>
        <p:spPr>
          <a:xfrm>
            <a:off x="8458200" y="2209800"/>
            <a:ext cx="990600" cy="369332"/>
          </a:xfrm>
          <a:prstGeom prst="rect">
            <a:avLst/>
          </a:prstGeom>
          <a:noFill/>
        </p:spPr>
        <p:txBody>
          <a:bodyPr wrap="square" rtlCol="0">
            <a:spAutoFit/>
          </a:bodyPr>
          <a:lstStyle/>
          <a:p>
            <a:pPr defTabSz="457200"/>
            <a:r>
              <a:rPr lang="en-US" dirty="0">
                <a:solidFill>
                  <a:prstClr val="black"/>
                </a:solidFill>
              </a:rPr>
              <a:t>Maybe?</a:t>
            </a:r>
          </a:p>
        </p:txBody>
      </p:sp>
      <p:sp>
        <p:nvSpPr>
          <p:cNvPr id="8" name="TextBox 7"/>
          <p:cNvSpPr txBox="1"/>
          <p:nvPr/>
        </p:nvSpPr>
        <p:spPr>
          <a:xfrm>
            <a:off x="2478496" y="2667000"/>
            <a:ext cx="1712504" cy="369332"/>
          </a:xfrm>
          <a:prstGeom prst="rect">
            <a:avLst/>
          </a:prstGeom>
          <a:noFill/>
        </p:spPr>
        <p:txBody>
          <a:bodyPr wrap="square" rtlCol="0">
            <a:spAutoFit/>
          </a:bodyPr>
          <a:lstStyle/>
          <a:p>
            <a:pPr defTabSz="457200"/>
            <a:r>
              <a:rPr lang="en-US" dirty="0">
                <a:solidFill>
                  <a:prstClr val="black"/>
                </a:solidFill>
              </a:rPr>
              <a:t>I sure hope not.</a:t>
            </a:r>
          </a:p>
        </p:txBody>
      </p:sp>
    </p:spTree>
    <p:extLst>
      <p:ext uri="{BB962C8B-B14F-4D97-AF65-F5344CB8AC3E}">
        <p14:creationId xmlns:p14="http://schemas.microsoft.com/office/powerpoint/2010/main" val="2456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smtClean="0">
                <a:effectLst/>
              </a:rPr>
              <a:t>GASB 84 - Agency </a:t>
            </a:r>
            <a:r>
              <a:rPr lang="en-US" dirty="0"/>
              <a:t>E</a:t>
            </a:r>
            <a:r>
              <a:rPr lang="en-US" dirty="0" smtClean="0">
                <a:effectLst/>
              </a:rPr>
              <a:t>valuation</a:t>
            </a:r>
            <a:endParaRPr lang="en-US" dirty="0">
              <a:effectLst/>
            </a:endParaRPr>
          </a:p>
        </p:txBody>
      </p:sp>
      <p:sp>
        <p:nvSpPr>
          <p:cNvPr id="6147" name="Rectangle 3"/>
          <p:cNvSpPr>
            <a:spLocks noGrp="1"/>
          </p:cNvSpPr>
          <p:nvPr>
            <p:ph type="body" idx="1"/>
          </p:nvPr>
        </p:nvSpPr>
        <p:spPr>
          <a:xfrm>
            <a:off x="2209332" y="1600202"/>
            <a:ext cx="7773339" cy="4724398"/>
          </a:xfrm>
        </p:spPr>
        <p:txBody>
          <a:bodyPr>
            <a:normAutofit/>
          </a:bodyPr>
          <a:lstStyle/>
          <a:p>
            <a:r>
              <a:rPr lang="en-US" dirty="0" smtClean="0"/>
              <a:t>Review </a:t>
            </a:r>
            <a:r>
              <a:rPr lang="en-US" dirty="0"/>
              <a:t>balances reported as custodial </a:t>
            </a:r>
            <a:r>
              <a:rPr lang="en-US" dirty="0" smtClean="0"/>
              <a:t>assets.</a:t>
            </a:r>
          </a:p>
          <a:p>
            <a:pPr lvl="1"/>
            <a:r>
              <a:rPr lang="en-US" dirty="0" smtClean="0"/>
              <a:t>D14 Balance sheet class 021.</a:t>
            </a:r>
          </a:p>
          <a:p>
            <a:pPr lvl="1"/>
            <a:r>
              <a:rPr lang="en-US" dirty="0" smtClean="0"/>
              <a:t>GLs 0330, 0335, 0945.</a:t>
            </a:r>
          </a:p>
          <a:p>
            <a:r>
              <a:rPr lang="en-US" dirty="0"/>
              <a:t>Review balances reported as custodial liabilities. </a:t>
            </a:r>
          </a:p>
          <a:p>
            <a:pPr lvl="1"/>
            <a:r>
              <a:rPr lang="en-US" dirty="0"/>
              <a:t>D14 balance sheet class 160.</a:t>
            </a:r>
          </a:p>
          <a:p>
            <a:pPr lvl="1"/>
            <a:r>
              <a:rPr lang="en-US" dirty="0"/>
              <a:t>GLs 0060, 1550, 1551, 1575, 1576, 1577, 1578</a:t>
            </a:r>
            <a:r>
              <a:rPr lang="en-US" dirty="0" smtClean="0"/>
              <a:t>.</a:t>
            </a:r>
          </a:p>
          <a:p>
            <a:r>
              <a:rPr lang="en-US" dirty="0" smtClean="0"/>
              <a:t>Evaluate activities reported in the private purpose trust fund (GAAP Fund 7002).</a:t>
            </a:r>
          </a:p>
          <a:p>
            <a:r>
              <a:rPr lang="en-US" dirty="0" smtClean="0"/>
              <a:t>Evaluate activities reported as agency funds (GAAP Funds 6405 and 6406).</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5007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a:t>GASB 84 - Agency Evaluation</a:t>
            </a:r>
            <a:endParaRPr lang="en-US" dirty="0">
              <a:effectLst/>
            </a:endParaRPr>
          </a:p>
        </p:txBody>
      </p:sp>
      <p:sp>
        <p:nvSpPr>
          <p:cNvPr id="6147" name="Rectangle 3"/>
          <p:cNvSpPr>
            <a:spLocks noGrp="1"/>
          </p:cNvSpPr>
          <p:nvPr>
            <p:ph type="body" idx="1"/>
          </p:nvPr>
        </p:nvSpPr>
        <p:spPr>
          <a:xfrm>
            <a:off x="2209332" y="1600202"/>
            <a:ext cx="7773339" cy="1981198"/>
          </a:xfrm>
        </p:spPr>
        <p:txBody>
          <a:bodyPr/>
          <a:lstStyle/>
          <a:p>
            <a:r>
              <a:rPr lang="en-US" dirty="0" smtClean="0"/>
              <a:t>Determine where fiduciary activities should be reported:</a:t>
            </a:r>
          </a:p>
          <a:p>
            <a:pPr lvl="1"/>
            <a:r>
              <a:rPr lang="en-US" dirty="0" smtClean="0"/>
              <a:t>Pension </a:t>
            </a:r>
            <a:r>
              <a:rPr lang="en-US" dirty="0"/>
              <a:t>and OPEB trust funds.</a:t>
            </a:r>
          </a:p>
          <a:p>
            <a:pPr lvl="1"/>
            <a:r>
              <a:rPr lang="en-US" dirty="0"/>
              <a:t>Investment trust funds.</a:t>
            </a:r>
          </a:p>
          <a:p>
            <a:pPr lvl="1"/>
            <a:r>
              <a:rPr lang="en-US" dirty="0"/>
              <a:t>Private purpose trust funds.</a:t>
            </a:r>
          </a:p>
          <a:p>
            <a:pPr lvl="1"/>
            <a:r>
              <a:rPr lang="en-US" dirty="0"/>
              <a:t>Custodial funds.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581" y="3733801"/>
            <a:ext cx="3193100" cy="2476497"/>
          </a:xfrm>
          <a:prstGeom prst="rect">
            <a:avLst/>
          </a:prstGeom>
          <a:ln>
            <a:solidFill>
              <a:schemeClr val="tx1"/>
            </a:solidFill>
          </a:ln>
        </p:spPr>
      </p:pic>
    </p:spTree>
    <p:extLst>
      <p:ext uri="{BB962C8B-B14F-4D97-AF65-F5344CB8AC3E}">
        <p14:creationId xmlns:p14="http://schemas.microsoft.com/office/powerpoint/2010/main" val="799748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smtClean="0">
                <a:effectLst/>
              </a:rPr>
              <a:t>GASB 84 - Accounting </a:t>
            </a:r>
            <a:r>
              <a:rPr lang="en-US" dirty="0">
                <a:effectLst/>
              </a:rPr>
              <a:t>changes</a:t>
            </a:r>
          </a:p>
        </p:txBody>
      </p:sp>
      <p:sp>
        <p:nvSpPr>
          <p:cNvPr id="6147" name="Rectangle 3"/>
          <p:cNvSpPr>
            <a:spLocks noGrp="1"/>
          </p:cNvSpPr>
          <p:nvPr>
            <p:ph type="body" idx="1"/>
          </p:nvPr>
        </p:nvSpPr>
        <p:spPr>
          <a:xfrm>
            <a:off x="2209332" y="1600202"/>
            <a:ext cx="7773339" cy="4191000"/>
          </a:xfrm>
        </p:spPr>
        <p:txBody>
          <a:bodyPr/>
          <a:lstStyle/>
          <a:p>
            <a:r>
              <a:rPr lang="en-US" dirty="0" smtClean="0"/>
              <a:t>Custodial funds will be reported on the Operating Statement (DAFR 6610).</a:t>
            </a:r>
          </a:p>
          <a:p>
            <a:pPr lvl="1"/>
            <a:r>
              <a:rPr lang="en-US" dirty="0" smtClean="0"/>
              <a:t>Sources of additions/inflows (e.g. restitution payments received).</a:t>
            </a:r>
          </a:p>
          <a:p>
            <a:pPr lvl="1"/>
            <a:r>
              <a:rPr lang="en-US" dirty="0" smtClean="0"/>
              <a:t>Types of deductions/outflows (e.g. restitution distributions to individuals).</a:t>
            </a:r>
          </a:p>
          <a:p>
            <a:pPr lvl="2"/>
            <a:endParaRPr lang="en-US" dirty="0" smtClean="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769" y="3886201"/>
            <a:ext cx="3700463" cy="2445523"/>
          </a:xfrm>
          <a:prstGeom prst="rect">
            <a:avLst/>
          </a:prstGeom>
          <a:ln>
            <a:solidFill>
              <a:schemeClr val="tx1"/>
            </a:solidFill>
          </a:ln>
        </p:spPr>
      </p:pic>
    </p:spTree>
    <p:extLst>
      <p:ext uri="{BB962C8B-B14F-4D97-AF65-F5344CB8AC3E}">
        <p14:creationId xmlns:p14="http://schemas.microsoft.com/office/powerpoint/2010/main" val="14526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a:bodyPr>
          <a:lstStyle/>
          <a:p>
            <a:pPr>
              <a:defRPr/>
            </a:pPr>
            <a:r>
              <a:rPr lang="en-US" dirty="0" smtClean="0">
                <a:effectLst/>
              </a:rPr>
              <a:t>GASB 84 - Accounting </a:t>
            </a:r>
            <a:r>
              <a:rPr lang="en-US" dirty="0"/>
              <a:t>C</a:t>
            </a:r>
            <a:r>
              <a:rPr lang="en-US" dirty="0" smtClean="0">
                <a:effectLst/>
              </a:rPr>
              <a:t>hanges</a:t>
            </a:r>
            <a:endParaRPr lang="en-US" dirty="0">
              <a:effectLst/>
            </a:endParaRPr>
          </a:p>
        </p:txBody>
      </p:sp>
      <p:sp>
        <p:nvSpPr>
          <p:cNvPr id="6147" name="Rectangle 3"/>
          <p:cNvSpPr>
            <a:spLocks noGrp="1"/>
          </p:cNvSpPr>
          <p:nvPr>
            <p:ph type="body" idx="1"/>
          </p:nvPr>
        </p:nvSpPr>
        <p:spPr>
          <a:xfrm>
            <a:off x="2209332" y="1600202"/>
            <a:ext cx="5791669" cy="4860273"/>
          </a:xfrm>
        </p:spPr>
        <p:txBody>
          <a:bodyPr>
            <a:normAutofit/>
          </a:bodyPr>
          <a:lstStyle/>
          <a:p>
            <a:r>
              <a:rPr lang="en-US" dirty="0" smtClean="0"/>
              <a:t>New appropriation(s)?</a:t>
            </a:r>
          </a:p>
          <a:p>
            <a:pPr lvl="1"/>
            <a:r>
              <a:rPr lang="en-US" dirty="0" smtClean="0"/>
              <a:t>Coordinate with agency budget staff.</a:t>
            </a:r>
          </a:p>
          <a:p>
            <a:pPr lvl="1"/>
            <a:r>
              <a:rPr lang="en-US" dirty="0"/>
              <a:t>Ensure profiles are capable of recording revenues and </a:t>
            </a:r>
            <a:r>
              <a:rPr lang="en-US" dirty="0" smtClean="0"/>
              <a:t>expenditures.</a:t>
            </a:r>
            <a:endParaRPr lang="en-US" dirty="0"/>
          </a:p>
          <a:p>
            <a:pPr lvl="1"/>
            <a:r>
              <a:rPr lang="en-US" dirty="0"/>
              <a:t>Send </a:t>
            </a:r>
            <a:r>
              <a:rPr lang="en-US" dirty="0" smtClean="0"/>
              <a:t>appropriation </a:t>
            </a:r>
            <a:r>
              <a:rPr lang="en-US" dirty="0"/>
              <a:t>profile </a:t>
            </a:r>
            <a:r>
              <a:rPr lang="en-US" dirty="0" smtClean="0"/>
              <a:t>(20) requests to: </a:t>
            </a:r>
            <a:r>
              <a:rPr lang="en-US" u="sng" dirty="0" smtClean="0"/>
              <a:t>orbits.help@state.or.us</a:t>
            </a:r>
            <a:endParaRPr lang="en-US" u="sng" dirty="0"/>
          </a:p>
          <a:p>
            <a:pPr lvl="2"/>
            <a:r>
              <a:rPr lang="en-US" dirty="0"/>
              <a:t>Trust/Custodial fund </a:t>
            </a:r>
            <a:r>
              <a:rPr lang="en-US" dirty="0" smtClean="0"/>
              <a:t>is subject </a:t>
            </a:r>
            <a:r>
              <a:rPr lang="en-US" dirty="0"/>
              <a:t>to GASB </a:t>
            </a:r>
            <a:r>
              <a:rPr lang="en-US" dirty="0" smtClean="0"/>
              <a:t>84.</a:t>
            </a:r>
            <a:endParaRPr lang="en-US" dirty="0"/>
          </a:p>
          <a:p>
            <a:pPr lvl="2"/>
            <a:r>
              <a:rPr lang="en-US" dirty="0"/>
              <a:t>Include authority to be </a:t>
            </a:r>
            <a:r>
              <a:rPr lang="en-US" dirty="0" smtClean="0"/>
              <a:t>non-budgeted.</a:t>
            </a:r>
            <a:endParaRPr lang="en-US" dirty="0"/>
          </a:p>
          <a:p>
            <a:pPr lvl="2"/>
            <a:r>
              <a:rPr lang="en-US" dirty="0"/>
              <a:t>Include the current D23 </a:t>
            </a:r>
            <a:r>
              <a:rPr lang="en-US" dirty="0" smtClean="0"/>
              <a:t>fund.</a:t>
            </a:r>
          </a:p>
          <a:p>
            <a:r>
              <a:rPr lang="en-US" dirty="0"/>
              <a:t>New D23 fund(s)?</a:t>
            </a:r>
          </a:p>
          <a:p>
            <a:r>
              <a:rPr lang="en-US" dirty="0"/>
              <a:t>New account codes to record custodial fund inflows and outflows?</a:t>
            </a:r>
          </a:p>
          <a:p>
            <a:endParaRPr lang="en-US" dirty="0" smtClean="0"/>
          </a:p>
          <a:p>
            <a:pPr marL="457200" lvl="1"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2286001"/>
            <a:ext cx="2133600" cy="2879075"/>
          </a:xfrm>
          <a:prstGeom prst="rect">
            <a:avLst/>
          </a:prstGeom>
          <a:ln>
            <a:solidFill>
              <a:schemeClr val="tx1"/>
            </a:solidFill>
          </a:ln>
        </p:spPr>
      </p:pic>
    </p:spTree>
    <p:extLst>
      <p:ext uri="{BB962C8B-B14F-4D97-AF65-F5344CB8AC3E}">
        <p14:creationId xmlns:p14="http://schemas.microsoft.com/office/powerpoint/2010/main" val="3043632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7773338" cy="914400"/>
          </a:xfrm>
        </p:spPr>
        <p:txBody>
          <a:bodyPr>
            <a:normAutofit fontScale="90000"/>
          </a:bodyPr>
          <a:lstStyle/>
          <a:p>
            <a:pPr>
              <a:defRPr/>
            </a:pPr>
            <a:r>
              <a:rPr lang="en-US" dirty="0" smtClean="0">
                <a:effectLst/>
              </a:rPr>
              <a:t>GASB 84 - Agency Implementation</a:t>
            </a:r>
            <a:endParaRPr lang="en-US" dirty="0">
              <a:effectLst/>
            </a:endParaRPr>
          </a:p>
        </p:txBody>
      </p:sp>
      <p:sp>
        <p:nvSpPr>
          <p:cNvPr id="6147" name="Rectangle 3"/>
          <p:cNvSpPr>
            <a:spLocks noGrp="1"/>
          </p:cNvSpPr>
          <p:nvPr>
            <p:ph type="body" idx="1"/>
          </p:nvPr>
        </p:nvSpPr>
        <p:spPr>
          <a:xfrm>
            <a:off x="2220627" y="1600202"/>
            <a:ext cx="7978878" cy="2743199"/>
          </a:xfrm>
        </p:spPr>
        <p:txBody>
          <a:bodyPr>
            <a:normAutofit/>
          </a:bodyPr>
          <a:lstStyle/>
          <a:p>
            <a:r>
              <a:rPr lang="en-US" dirty="0" smtClean="0"/>
              <a:t>Record custodial fund inflows and outflows in </a:t>
            </a:r>
            <a:r>
              <a:rPr lang="en-US" b="1" dirty="0" smtClean="0"/>
              <a:t>FY2020</a:t>
            </a:r>
            <a:r>
              <a:rPr lang="en-US" dirty="0" smtClean="0"/>
              <a:t>.</a:t>
            </a:r>
          </a:p>
          <a:p>
            <a:r>
              <a:rPr lang="en-US" dirty="0" smtClean="0"/>
              <a:t>Process reclassification entries in </a:t>
            </a:r>
            <a:r>
              <a:rPr lang="en-US" b="1" dirty="0" smtClean="0"/>
              <a:t>FY2020</a:t>
            </a:r>
            <a:r>
              <a:rPr lang="en-US" dirty="0" smtClean="0"/>
              <a:t>.</a:t>
            </a:r>
          </a:p>
          <a:p>
            <a:pPr lvl="1"/>
            <a:r>
              <a:rPr lang="en-US" dirty="0" smtClean="0"/>
              <a:t>Reclassify fiduciary activities to the correct GAAP fund in </a:t>
            </a:r>
            <a:r>
              <a:rPr lang="en-US" b="1" dirty="0" smtClean="0"/>
              <a:t>FY2020</a:t>
            </a:r>
            <a:r>
              <a:rPr lang="en-US" dirty="0" smtClean="0"/>
              <a:t>.</a:t>
            </a:r>
          </a:p>
          <a:p>
            <a:pPr lvl="1"/>
            <a:r>
              <a:rPr lang="en-US" dirty="0" smtClean="0"/>
              <a:t>Reclassify custodial asset balances in </a:t>
            </a:r>
            <a:r>
              <a:rPr lang="en-US" b="1" dirty="0" smtClean="0"/>
              <a:t>FY2020</a:t>
            </a:r>
            <a:r>
              <a:rPr lang="en-US" dirty="0" smtClean="0"/>
              <a:t>, if applicable. </a:t>
            </a:r>
          </a:p>
          <a:p>
            <a:pPr lvl="1"/>
            <a:r>
              <a:rPr lang="en-US" dirty="0" smtClean="0"/>
              <a:t>Reclassify custodial liability balances in </a:t>
            </a:r>
            <a:r>
              <a:rPr lang="en-US" b="1" dirty="0" smtClean="0"/>
              <a:t>FY2020</a:t>
            </a:r>
            <a:r>
              <a:rPr lang="en-US" dirty="0" smtClean="0"/>
              <a:t>, if applicable.</a:t>
            </a:r>
          </a:p>
          <a:p>
            <a:endParaRPr lang="en-US" dirty="0"/>
          </a:p>
          <a:p>
            <a:endParaRPr lang="en-US" dirty="0" smtClean="0"/>
          </a:p>
          <a:p>
            <a:endParaRPr lang="en-US" dirty="0" smtClean="0"/>
          </a:p>
          <a:p>
            <a:pPr marL="0" indent="0">
              <a:buNone/>
            </a:pPr>
            <a:endParaRPr lang="en-US" dirty="0" smtClean="0"/>
          </a:p>
          <a:p>
            <a:pPr marL="457200" lvl="1" indent="0">
              <a:buNone/>
            </a:pPr>
            <a:endParaRPr lang="en-US" dirty="0" smtClean="0"/>
          </a:p>
        </p:txBody>
      </p:sp>
      <p:pic>
        <p:nvPicPr>
          <p:cNvPr id="4" name="Picture 3"/>
          <p:cNvPicPr>
            <a:picLocks noChangeAspect="1"/>
          </p:cNvPicPr>
          <p:nvPr/>
        </p:nvPicPr>
        <p:blipFill>
          <a:blip r:embed="rId3">
            <a:clrChange>
              <a:clrFrom>
                <a:srgbClr val="FCFEFD"/>
              </a:clrFrom>
              <a:clrTo>
                <a:srgbClr val="FCFEFD">
                  <a:alpha val="0"/>
                </a:srgbClr>
              </a:clrTo>
            </a:clrChange>
            <a:extLst>
              <a:ext uri="{28A0092B-C50C-407E-A947-70E740481C1C}">
                <a14:useLocalDpi xmlns:a14="http://schemas.microsoft.com/office/drawing/2010/main" val="0"/>
              </a:ext>
            </a:extLst>
          </a:blip>
          <a:stretch>
            <a:fillRect/>
          </a:stretch>
        </p:blipFill>
        <p:spPr>
          <a:xfrm>
            <a:off x="6934200" y="4191001"/>
            <a:ext cx="3429000" cy="2276061"/>
          </a:xfrm>
          <a:prstGeom prst="rect">
            <a:avLst/>
          </a:prstGeom>
          <a:ln>
            <a:noFill/>
          </a:ln>
        </p:spPr>
      </p:pic>
      <p:sp>
        <p:nvSpPr>
          <p:cNvPr id="9" name="Rectangle 3"/>
          <p:cNvSpPr txBox="1">
            <a:spLocks/>
          </p:cNvSpPr>
          <p:nvPr/>
        </p:nvSpPr>
        <p:spPr>
          <a:xfrm>
            <a:off x="2133132" y="3886200"/>
            <a:ext cx="5563068" cy="2081212"/>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solidFill>
                  <a:srgbClr val="191B0E"/>
                </a:solidFill>
              </a:rPr>
              <a:t>Eliminate deposit liability balances </a:t>
            </a:r>
            <a:r>
              <a:rPr lang="en-US" b="1" dirty="0">
                <a:solidFill>
                  <a:srgbClr val="191B0E"/>
                </a:solidFill>
              </a:rPr>
              <a:t>associated with fiduciary activities</a:t>
            </a:r>
            <a:r>
              <a:rPr lang="en-US" dirty="0">
                <a:solidFill>
                  <a:srgbClr val="191B0E"/>
                </a:solidFill>
              </a:rPr>
              <a:t>. </a:t>
            </a:r>
          </a:p>
          <a:p>
            <a:pPr lvl="1"/>
            <a:r>
              <a:rPr lang="en-US" dirty="0">
                <a:solidFill>
                  <a:srgbClr val="191B0E"/>
                </a:solidFill>
              </a:rPr>
              <a:t>Reclassify to revenue in </a:t>
            </a:r>
            <a:r>
              <a:rPr lang="en-US" b="1" dirty="0">
                <a:solidFill>
                  <a:srgbClr val="191B0E"/>
                </a:solidFill>
              </a:rPr>
              <a:t>FY2020</a:t>
            </a:r>
            <a:r>
              <a:rPr lang="en-US" dirty="0">
                <a:solidFill>
                  <a:srgbClr val="191B0E"/>
                </a:solidFill>
              </a:rPr>
              <a:t>.</a:t>
            </a:r>
          </a:p>
          <a:p>
            <a:pPr lvl="1"/>
            <a:r>
              <a:rPr lang="en-US" dirty="0">
                <a:solidFill>
                  <a:srgbClr val="191B0E"/>
                </a:solidFill>
              </a:rPr>
              <a:t>Record change in accounting principle in </a:t>
            </a:r>
            <a:r>
              <a:rPr lang="en-US" b="1" dirty="0">
                <a:solidFill>
                  <a:srgbClr val="191B0E"/>
                </a:solidFill>
              </a:rPr>
              <a:t>FY2020</a:t>
            </a:r>
            <a:r>
              <a:rPr lang="en-US" dirty="0">
                <a:solidFill>
                  <a:srgbClr val="191B0E"/>
                </a:solidFill>
              </a:rPr>
              <a:t>.</a:t>
            </a:r>
          </a:p>
          <a:p>
            <a:endParaRPr lang="en-US" dirty="0">
              <a:solidFill>
                <a:srgbClr val="191B0E"/>
              </a:solidFill>
            </a:endParaRPr>
          </a:p>
          <a:p>
            <a:endParaRPr lang="en-US" dirty="0">
              <a:solidFill>
                <a:srgbClr val="191B0E"/>
              </a:solidFill>
            </a:endParaRPr>
          </a:p>
          <a:p>
            <a:endParaRPr lang="en-US" dirty="0">
              <a:solidFill>
                <a:srgbClr val="191B0E"/>
              </a:solidFill>
            </a:endParaRPr>
          </a:p>
          <a:p>
            <a:pPr marL="0" indent="0">
              <a:buNone/>
            </a:pPr>
            <a:endParaRPr lang="en-US" dirty="0">
              <a:solidFill>
                <a:srgbClr val="191B0E"/>
              </a:solidFill>
            </a:endParaRPr>
          </a:p>
          <a:p>
            <a:pPr marL="457200" lvl="1" indent="0">
              <a:buNone/>
            </a:pPr>
            <a:endParaRPr lang="en-US" dirty="0">
              <a:solidFill>
                <a:srgbClr val="191B0E"/>
              </a:solidFill>
            </a:endParaRPr>
          </a:p>
        </p:txBody>
      </p:sp>
    </p:spTree>
    <p:extLst>
      <p:ext uri="{BB962C8B-B14F-4D97-AF65-F5344CB8AC3E}">
        <p14:creationId xmlns:p14="http://schemas.microsoft.com/office/powerpoint/2010/main" val="338994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06268" cy="914400"/>
          </a:xfrm>
        </p:spPr>
        <p:txBody>
          <a:bodyPr>
            <a:normAutofit/>
          </a:bodyPr>
          <a:lstStyle/>
          <a:p>
            <a:pPr>
              <a:defRPr/>
            </a:pPr>
            <a:r>
              <a:rPr lang="en-US" dirty="0" smtClean="0"/>
              <a:t>GASB 84 - Summary</a:t>
            </a:r>
            <a:endParaRPr lang="en-US" dirty="0">
              <a:effectLst/>
            </a:endParaRPr>
          </a:p>
        </p:txBody>
      </p:sp>
      <p:sp>
        <p:nvSpPr>
          <p:cNvPr id="6147" name="Rectangle 3"/>
          <p:cNvSpPr>
            <a:spLocks noGrp="1"/>
          </p:cNvSpPr>
          <p:nvPr>
            <p:ph type="body" idx="1"/>
          </p:nvPr>
        </p:nvSpPr>
        <p:spPr>
          <a:xfrm>
            <a:off x="2209332" y="1600202"/>
            <a:ext cx="7773339" cy="4190998"/>
          </a:xfrm>
        </p:spPr>
        <p:txBody>
          <a:bodyPr>
            <a:normAutofit/>
          </a:bodyPr>
          <a:lstStyle/>
          <a:p>
            <a:r>
              <a:rPr lang="en-US" dirty="0" smtClean="0"/>
              <a:t>GASB 84 is effective July 1, 2019 (</a:t>
            </a:r>
            <a:r>
              <a:rPr lang="en-US" b="1" dirty="0" smtClean="0"/>
              <a:t>FY2020</a:t>
            </a:r>
            <a:r>
              <a:rPr lang="en-US" dirty="0" smtClean="0"/>
              <a:t>)!</a:t>
            </a:r>
          </a:p>
          <a:p>
            <a:r>
              <a:rPr lang="en-US" dirty="0" smtClean="0"/>
              <a:t>Agency </a:t>
            </a:r>
            <a:r>
              <a:rPr lang="en-US" b="1" dirty="0" smtClean="0"/>
              <a:t>evaluation</a:t>
            </a:r>
            <a:r>
              <a:rPr lang="en-US" dirty="0" smtClean="0"/>
              <a:t> starts now; if not already underway.</a:t>
            </a:r>
          </a:p>
          <a:p>
            <a:r>
              <a:rPr lang="en-US" dirty="0" smtClean="0"/>
              <a:t>Identifying applicable </a:t>
            </a:r>
            <a:r>
              <a:rPr lang="en-US" b="1" dirty="0" smtClean="0"/>
              <a:t>accounting changes </a:t>
            </a:r>
            <a:r>
              <a:rPr lang="en-US" dirty="0" smtClean="0"/>
              <a:t>starts now, if not already underway.</a:t>
            </a:r>
          </a:p>
          <a:p>
            <a:r>
              <a:rPr lang="en-US" dirty="0" smtClean="0"/>
              <a:t>Agency </a:t>
            </a:r>
            <a:r>
              <a:rPr lang="en-US" b="1" dirty="0" smtClean="0"/>
              <a:t>implementation</a:t>
            </a:r>
            <a:r>
              <a:rPr lang="en-US" dirty="0" smtClean="0"/>
              <a:t> may begin after FY2019 disclosures are submitted to SARS.</a:t>
            </a:r>
          </a:p>
          <a:p>
            <a:pPr lvl="1"/>
            <a:r>
              <a:rPr lang="en-US" dirty="0" smtClean="0"/>
              <a:t>Once agency year-end close processes are complete, begin </a:t>
            </a:r>
            <a:r>
              <a:rPr lang="en-US" u="sng" dirty="0" smtClean="0"/>
              <a:t>reclassifying</a:t>
            </a:r>
            <a:r>
              <a:rPr lang="en-US" dirty="0" smtClean="0"/>
              <a:t> applicable account balances.</a:t>
            </a:r>
          </a:p>
          <a:p>
            <a:pPr lvl="1"/>
            <a:r>
              <a:rPr lang="en-US" dirty="0" smtClean="0"/>
              <a:t>Some SFMA profile changes are scheduled to occur after August 16, 2019.  </a:t>
            </a:r>
          </a:p>
          <a:p>
            <a:pPr marL="457200" lvl="1" indent="0">
              <a:buNone/>
            </a:pPr>
            <a:endParaRPr lang="en-US" dirty="0" smtClean="0"/>
          </a:p>
        </p:txBody>
      </p:sp>
    </p:spTree>
    <p:extLst>
      <p:ext uri="{BB962C8B-B14F-4D97-AF65-F5344CB8AC3E}">
        <p14:creationId xmlns:p14="http://schemas.microsoft.com/office/powerpoint/2010/main" val="19316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82468" cy="914400"/>
          </a:xfrm>
        </p:spPr>
        <p:txBody>
          <a:bodyPr>
            <a:normAutofit/>
          </a:bodyPr>
          <a:lstStyle/>
          <a:p>
            <a:pPr>
              <a:defRPr/>
            </a:pPr>
            <a:r>
              <a:rPr lang="en-US" dirty="0" smtClean="0">
                <a:effectLst/>
              </a:rPr>
              <a:t>GASB 84 - Summary</a:t>
            </a:r>
            <a:endParaRPr lang="en-US" dirty="0">
              <a:effectLst/>
            </a:endParaRPr>
          </a:p>
        </p:txBody>
      </p:sp>
      <p:sp>
        <p:nvSpPr>
          <p:cNvPr id="6147" name="Rectangle 3"/>
          <p:cNvSpPr>
            <a:spLocks noGrp="1"/>
          </p:cNvSpPr>
          <p:nvPr>
            <p:ph type="body" idx="1"/>
          </p:nvPr>
        </p:nvSpPr>
        <p:spPr>
          <a:xfrm>
            <a:off x="2209332" y="1600202"/>
            <a:ext cx="8001469" cy="4876798"/>
          </a:xfrm>
        </p:spPr>
        <p:txBody>
          <a:bodyPr>
            <a:normAutofit/>
          </a:bodyPr>
          <a:lstStyle/>
          <a:p>
            <a:r>
              <a:rPr lang="en-US" dirty="0" smtClean="0"/>
              <a:t>Next steps for SARS:</a:t>
            </a:r>
          </a:p>
          <a:p>
            <a:pPr lvl="1"/>
            <a:r>
              <a:rPr lang="en-US" dirty="0" smtClean="0"/>
              <a:t>Updating applicable OAM policies.</a:t>
            </a:r>
          </a:p>
          <a:p>
            <a:pPr lvl="1"/>
            <a:r>
              <a:rPr lang="en-US" dirty="0" smtClean="0"/>
              <a:t>Creating a new OAM policy.</a:t>
            </a:r>
          </a:p>
          <a:p>
            <a:pPr lvl="1"/>
            <a:r>
              <a:rPr lang="en-US" dirty="0" smtClean="0"/>
              <a:t>Evaluating GL accounts.</a:t>
            </a:r>
          </a:p>
          <a:p>
            <a:pPr lvl="1"/>
            <a:r>
              <a:rPr lang="en-US" dirty="0" smtClean="0"/>
              <a:t>Establishing new SFMA profiles, as needed.</a:t>
            </a:r>
            <a:endParaRPr lang="en-US" dirty="0"/>
          </a:p>
          <a:p>
            <a:pPr marL="0" indent="0">
              <a:buNone/>
            </a:pPr>
            <a:endParaRPr lang="en-US" dirty="0" smtClean="0"/>
          </a:p>
          <a:p>
            <a:pPr marL="457200" lvl="1"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886201"/>
            <a:ext cx="2886074" cy="2725737"/>
          </a:xfrm>
          <a:prstGeom prst="rect">
            <a:avLst/>
          </a:prstGeom>
          <a:ln>
            <a:solidFill>
              <a:schemeClr val="tx1"/>
            </a:solidFill>
          </a:ln>
        </p:spPr>
      </p:pic>
    </p:spTree>
    <p:extLst>
      <p:ext uri="{BB962C8B-B14F-4D97-AF65-F5344CB8AC3E}">
        <p14:creationId xmlns:p14="http://schemas.microsoft.com/office/powerpoint/2010/main" val="18975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Update from SARS</a:t>
            </a:r>
            <a:endParaRPr lang="en-US" dirty="0"/>
          </a:p>
        </p:txBody>
      </p:sp>
      <p:sp>
        <p:nvSpPr>
          <p:cNvPr id="7" name="Content Placeholder 6"/>
          <p:cNvSpPr>
            <a:spLocks noGrp="1"/>
          </p:cNvSpPr>
          <p:nvPr>
            <p:ph idx="1"/>
          </p:nvPr>
        </p:nvSpPr>
        <p:spPr>
          <a:xfrm>
            <a:off x="5181600" y="569065"/>
            <a:ext cx="6411686" cy="6158305"/>
          </a:xfrm>
        </p:spPr>
        <p:txBody>
          <a:bodyPr>
            <a:normAutofit/>
          </a:bodyPr>
          <a:lstStyle/>
          <a:p>
            <a:r>
              <a:rPr lang="en-US" dirty="0" smtClean="0"/>
              <a:t>FY2019 Agency Guide to Year-End Close:</a:t>
            </a:r>
          </a:p>
          <a:p>
            <a:pPr lvl="1"/>
            <a:r>
              <a:rPr lang="en-US" dirty="0" smtClean="0"/>
              <a:t>Updates in progress</a:t>
            </a:r>
          </a:p>
          <a:p>
            <a:pPr lvl="1"/>
            <a:r>
              <a:rPr lang="en-US" dirty="0" smtClean="0"/>
              <a:t>Email will be sent to the CAFR Contacts news list once the updated guide is posted to the SARS website</a:t>
            </a:r>
          </a:p>
          <a:p>
            <a:r>
              <a:rPr lang="en-US" dirty="0" smtClean="0"/>
              <a:t>A/R t-code 945 usage:</a:t>
            </a:r>
          </a:p>
          <a:p>
            <a:pPr lvl="1"/>
            <a:r>
              <a:rPr lang="en-US" dirty="0" smtClean="0"/>
              <a:t>Use to reclassify document-supported A/R balances, assigned to Department of Revenue (DOR), in </a:t>
            </a:r>
            <a:r>
              <a:rPr lang="en-US" u="sng" dirty="0" smtClean="0"/>
              <a:t>governmental funds only</a:t>
            </a:r>
            <a:r>
              <a:rPr lang="en-US" dirty="0" smtClean="0"/>
              <a:t> for year-end reporting.</a:t>
            </a:r>
          </a:p>
          <a:p>
            <a:pPr lvl="1"/>
            <a:r>
              <a:rPr lang="en-US" dirty="0" smtClean="0"/>
              <a:t>Use t-codes 474/474R to reclassify document-supported A/R balances, assigned to DOR, in </a:t>
            </a:r>
            <a:r>
              <a:rPr lang="en-US" u="sng" dirty="0" smtClean="0"/>
              <a:t>proprietary and fiduciary funds </a:t>
            </a:r>
            <a:r>
              <a:rPr lang="en-US" dirty="0" smtClean="0"/>
              <a:t>for year-end reporting.</a:t>
            </a:r>
          </a:p>
          <a:p>
            <a:r>
              <a:rPr lang="en-US" dirty="0" smtClean="0"/>
              <a:t>New GASB Pronouncements for FY 2019</a:t>
            </a:r>
          </a:p>
          <a:p>
            <a:pPr lvl="1"/>
            <a:r>
              <a:rPr lang="en-US" dirty="0" smtClean="0"/>
              <a:t>GASB 83 </a:t>
            </a:r>
            <a:r>
              <a:rPr lang="en-US" i="1" dirty="0" smtClean="0"/>
              <a:t>Certain Asset Retirement Obligations</a:t>
            </a:r>
          </a:p>
          <a:p>
            <a:pPr lvl="1"/>
            <a:r>
              <a:rPr lang="en-US" dirty="0" smtClean="0"/>
              <a:t>GASB 88 </a:t>
            </a:r>
            <a:r>
              <a:rPr lang="en-US" i="1" dirty="0" smtClean="0"/>
              <a:t>Certain Disclosures Related to Debt ,Including Direct Borrowing and Direct Placements</a:t>
            </a:r>
            <a:endParaRPr lang="en-US" dirty="0" smtClean="0"/>
          </a:p>
          <a:p>
            <a:endParaRPr lang="en-US" dirty="0" smtClean="0"/>
          </a:p>
          <a:p>
            <a:endParaRPr lang="en-US" dirty="0"/>
          </a:p>
        </p:txBody>
      </p:sp>
    </p:spTree>
    <p:extLst>
      <p:ext uri="{BB962C8B-B14F-4D97-AF65-F5344CB8AC3E}">
        <p14:creationId xmlns:p14="http://schemas.microsoft.com/office/powerpoint/2010/main" val="669241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209332" y="685801"/>
            <a:ext cx="8382468" cy="914400"/>
          </a:xfrm>
        </p:spPr>
        <p:txBody>
          <a:bodyPr>
            <a:normAutofit/>
          </a:bodyPr>
          <a:lstStyle/>
          <a:p>
            <a:pPr>
              <a:defRPr/>
            </a:pPr>
            <a:r>
              <a:rPr lang="en-US" dirty="0" smtClean="0">
                <a:effectLst/>
              </a:rPr>
              <a:t>GASB 84 - Resources</a:t>
            </a:r>
            <a:endParaRPr lang="en-US" dirty="0">
              <a:effectLst/>
            </a:endParaRPr>
          </a:p>
        </p:txBody>
      </p:sp>
      <p:sp>
        <p:nvSpPr>
          <p:cNvPr id="6147" name="Rectangle 3"/>
          <p:cNvSpPr>
            <a:spLocks noGrp="1"/>
          </p:cNvSpPr>
          <p:nvPr>
            <p:ph type="body" idx="1"/>
          </p:nvPr>
        </p:nvSpPr>
        <p:spPr>
          <a:xfrm>
            <a:off x="2209332" y="1600202"/>
            <a:ext cx="8001469" cy="4267198"/>
          </a:xfrm>
        </p:spPr>
        <p:txBody>
          <a:bodyPr>
            <a:normAutofit/>
          </a:bodyPr>
          <a:lstStyle/>
          <a:p>
            <a:r>
              <a:rPr lang="en-US" dirty="0" smtClean="0"/>
              <a:t>SARS </a:t>
            </a:r>
            <a:r>
              <a:rPr lang="en-US" dirty="0"/>
              <a:t>Training and Resources webpage: </a:t>
            </a:r>
            <a:r>
              <a:rPr lang="en-US" dirty="0">
                <a:solidFill>
                  <a:schemeClr val="tx1"/>
                </a:solidFill>
                <a:hlinkClick r:id="rId3"/>
              </a:rPr>
              <a:t>https://www.oregon.gov/das/Financial/Acctng/Pages/Training.aspx</a:t>
            </a:r>
            <a:endParaRPr lang="en-US" dirty="0">
              <a:solidFill>
                <a:schemeClr val="tx1"/>
              </a:solidFill>
            </a:endParaRPr>
          </a:p>
          <a:p>
            <a:pPr lvl="1"/>
            <a:r>
              <a:rPr lang="en-US" dirty="0"/>
              <a:t>Accounting and reporting training</a:t>
            </a:r>
          </a:p>
          <a:p>
            <a:pPr lvl="2"/>
            <a:r>
              <a:rPr lang="en-US" sz="2000" dirty="0"/>
              <a:t>June 14, 2018 SARS Year-End Close Training (pages 16-26)</a:t>
            </a:r>
          </a:p>
          <a:p>
            <a:pPr lvl="2"/>
            <a:r>
              <a:rPr lang="en-US" sz="2000" dirty="0"/>
              <a:t>May 23, 2019 GASB 84 Fiduciary Activities Training</a:t>
            </a:r>
          </a:p>
          <a:p>
            <a:pPr lvl="1"/>
            <a:r>
              <a:rPr lang="en-US" dirty="0"/>
              <a:t>Associations and Boards</a:t>
            </a:r>
          </a:p>
          <a:p>
            <a:pPr lvl="2"/>
            <a:r>
              <a:rPr lang="en-US" sz="2000" dirty="0"/>
              <a:t>Governmental Accounting Standards Board</a:t>
            </a:r>
          </a:p>
          <a:p>
            <a:r>
              <a:rPr lang="en-US" sz="2200" dirty="0"/>
              <a:t>SARS contacts:</a:t>
            </a:r>
          </a:p>
          <a:p>
            <a:pPr lvl="1"/>
            <a:r>
              <a:rPr lang="en-US" sz="2200" dirty="0"/>
              <a:t>Stacey Chase (</a:t>
            </a:r>
            <a:r>
              <a:rPr lang="en-US" sz="2200" dirty="0">
                <a:hlinkClick r:id="rId4"/>
              </a:rPr>
              <a:t>stacey.a.chase@oregon.gov</a:t>
            </a:r>
            <a:r>
              <a:rPr lang="en-US" sz="2200" dirty="0"/>
              <a:t>)</a:t>
            </a:r>
          </a:p>
          <a:p>
            <a:pPr lvl="1"/>
            <a:r>
              <a:rPr lang="en-US" sz="2200" dirty="0"/>
              <a:t>Barbara Homewood (</a:t>
            </a:r>
            <a:r>
              <a:rPr lang="en-US" sz="2200" dirty="0">
                <a:hlinkClick r:id="rId5"/>
              </a:rPr>
              <a:t>barbara.homewood@oregon.gov</a:t>
            </a:r>
            <a:r>
              <a:rPr lang="en-US" sz="2200" dirty="0"/>
              <a:t>) </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4586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590801" y="1981200"/>
            <a:ext cx="7419421" cy="3352800"/>
          </a:xfrm>
          <a:prstGeom prst="rect">
            <a:avLst/>
          </a:prstGeom>
        </p:spPr>
      </p:pic>
    </p:spTree>
    <p:extLst>
      <p:ext uri="{BB962C8B-B14F-4D97-AF65-F5344CB8AC3E}">
        <p14:creationId xmlns:p14="http://schemas.microsoft.com/office/powerpoint/2010/main" val="1636030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GASB 87 </a:t>
            </a:r>
            <a:r>
              <a:rPr lang="en-US" i="1" dirty="0" smtClean="0"/>
              <a:t>Leases</a:t>
            </a:r>
            <a:endParaRPr lang="en-US" dirty="0"/>
          </a:p>
        </p:txBody>
      </p:sp>
      <p:sp>
        <p:nvSpPr>
          <p:cNvPr id="3" name="Subtitle 2"/>
          <p:cNvSpPr>
            <a:spLocks noGrp="1"/>
          </p:cNvSpPr>
          <p:nvPr>
            <p:ph type="subTitle" idx="1"/>
          </p:nvPr>
        </p:nvSpPr>
        <p:spPr/>
        <p:txBody>
          <a:bodyPr/>
          <a:lstStyle/>
          <a:p>
            <a:r>
              <a:rPr lang="en-US" dirty="0" smtClean="0"/>
              <a:t>Presented by Alyssa Engelson</a:t>
            </a:r>
            <a:endParaRPr lang="en-US" dirty="0"/>
          </a:p>
        </p:txBody>
      </p:sp>
    </p:spTree>
    <p:extLst>
      <p:ext uri="{BB962C8B-B14F-4D97-AF65-F5344CB8AC3E}">
        <p14:creationId xmlns:p14="http://schemas.microsoft.com/office/powerpoint/2010/main" val="1247455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Overview</a:t>
            </a:r>
            <a:endParaRPr lang="en-US" dirty="0"/>
          </a:p>
        </p:txBody>
      </p:sp>
      <p:sp>
        <p:nvSpPr>
          <p:cNvPr id="3" name="Content Placeholder 2"/>
          <p:cNvSpPr>
            <a:spLocks noGrp="1"/>
          </p:cNvSpPr>
          <p:nvPr>
            <p:ph idx="1"/>
          </p:nvPr>
        </p:nvSpPr>
        <p:spPr/>
        <p:txBody>
          <a:bodyPr/>
          <a:lstStyle/>
          <a:p>
            <a:r>
              <a:rPr lang="en-US" dirty="0" smtClean="0"/>
              <a:t>Background Information</a:t>
            </a:r>
          </a:p>
          <a:p>
            <a:r>
              <a:rPr lang="en-US" dirty="0" smtClean="0"/>
              <a:t>Status Updates </a:t>
            </a:r>
          </a:p>
          <a:p>
            <a:r>
              <a:rPr lang="en-US" dirty="0" smtClean="0"/>
              <a:t>Planning Phases</a:t>
            </a:r>
          </a:p>
          <a:p>
            <a:r>
              <a:rPr lang="en-US" dirty="0" smtClean="0"/>
              <a:t>Asset Class Matrix</a:t>
            </a:r>
          </a:p>
          <a:p>
            <a:r>
              <a:rPr lang="en-US" dirty="0" smtClean="0"/>
              <a:t>Lease Data Matrix</a:t>
            </a:r>
          </a:p>
          <a:p>
            <a:r>
              <a:rPr lang="en-US" dirty="0" smtClean="0"/>
              <a:t>Summary of Next </a:t>
            </a:r>
            <a:r>
              <a:rPr lang="en-US" dirty="0"/>
              <a:t>S</a:t>
            </a:r>
            <a:r>
              <a:rPr lang="en-US" dirty="0" smtClean="0"/>
              <a:t>teps</a:t>
            </a:r>
            <a:endParaRPr lang="en-US" dirty="0"/>
          </a:p>
        </p:txBody>
      </p:sp>
    </p:spTree>
    <p:extLst>
      <p:ext uri="{BB962C8B-B14F-4D97-AF65-F5344CB8AC3E}">
        <p14:creationId xmlns:p14="http://schemas.microsoft.com/office/powerpoint/2010/main" val="3080366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GASB 87- Background Information	</a:t>
            </a:r>
            <a:endParaRPr lang="en-US" dirty="0"/>
          </a:p>
        </p:txBody>
      </p:sp>
      <p:sp>
        <p:nvSpPr>
          <p:cNvPr id="3" name="Content Placeholder 2"/>
          <p:cNvSpPr>
            <a:spLocks noGrp="1"/>
          </p:cNvSpPr>
          <p:nvPr>
            <p:ph idx="1"/>
          </p:nvPr>
        </p:nvSpPr>
        <p:spPr/>
        <p:txBody>
          <a:bodyPr>
            <a:normAutofit lnSpcReduction="10000"/>
          </a:bodyPr>
          <a:lstStyle/>
          <a:p>
            <a:r>
              <a:rPr lang="en-US" dirty="0" smtClean="0"/>
              <a:t>A lease is a contract that conveys control of the right to use another entity’s nonfinancial asset (the underlying asset) as specified in the contract for a period of time in an exchange or exchange-like transaction</a:t>
            </a:r>
          </a:p>
          <a:p>
            <a:pPr lvl="1"/>
            <a:r>
              <a:rPr lang="en-US" dirty="0" smtClean="0"/>
              <a:t> Underlying asset does </a:t>
            </a:r>
            <a:r>
              <a:rPr lang="en-US" u="sng" dirty="0" smtClean="0"/>
              <a:t>not</a:t>
            </a:r>
            <a:r>
              <a:rPr lang="en-US" dirty="0" smtClean="0"/>
              <a:t> have to be a capital asset</a:t>
            </a:r>
          </a:p>
          <a:p>
            <a:r>
              <a:rPr lang="en-US" dirty="0" smtClean="0"/>
              <a:t>Lease term – noncancelable portion plus options that are “</a:t>
            </a:r>
            <a:r>
              <a:rPr lang="en-US" u="sng" dirty="0" smtClean="0"/>
              <a:t>reasonably certain</a:t>
            </a:r>
            <a:r>
              <a:rPr lang="en-US" dirty="0" smtClean="0"/>
              <a:t>” of being exercised</a:t>
            </a:r>
          </a:p>
          <a:p>
            <a:r>
              <a:rPr lang="en-US" dirty="0" smtClean="0"/>
              <a:t>Contracts that contain a lease component </a:t>
            </a:r>
            <a:r>
              <a:rPr lang="en-US" i="1" u="sng" dirty="0" smtClean="0"/>
              <a:t>and</a:t>
            </a:r>
            <a:r>
              <a:rPr lang="en-US" dirty="0" smtClean="0"/>
              <a:t> a nonlease component </a:t>
            </a:r>
            <a:r>
              <a:rPr lang="en-US" u="sng" dirty="0" smtClean="0"/>
              <a:t>must be accounted for separately</a:t>
            </a:r>
          </a:p>
          <a:p>
            <a:pPr marL="0" indent="0">
              <a:buNone/>
            </a:pPr>
            <a:endParaRPr lang="en-US" dirty="0"/>
          </a:p>
        </p:txBody>
      </p:sp>
    </p:spTree>
    <p:extLst>
      <p:ext uri="{BB962C8B-B14F-4D97-AF65-F5344CB8AC3E}">
        <p14:creationId xmlns:p14="http://schemas.microsoft.com/office/powerpoint/2010/main" val="1021174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GASB 87- Background Information</a:t>
            </a:r>
            <a:endParaRPr lang="en-US" dirty="0"/>
          </a:p>
        </p:txBody>
      </p:sp>
      <p:sp>
        <p:nvSpPr>
          <p:cNvPr id="3" name="Content Placeholder 2"/>
          <p:cNvSpPr>
            <a:spLocks noGrp="1"/>
          </p:cNvSpPr>
          <p:nvPr>
            <p:ph idx="1"/>
          </p:nvPr>
        </p:nvSpPr>
        <p:spPr/>
        <p:txBody>
          <a:bodyPr/>
          <a:lstStyle/>
          <a:p>
            <a:r>
              <a:rPr lang="en-US" dirty="0" smtClean="0"/>
              <a:t>Effective for the fiscal year beginning July 1, 2020 (FY 2021)</a:t>
            </a:r>
          </a:p>
          <a:p>
            <a:r>
              <a:rPr lang="en-US" dirty="0" smtClean="0"/>
              <a:t>Implementation Guide released February 2019</a:t>
            </a:r>
          </a:p>
          <a:p>
            <a:pPr lvl="1"/>
            <a:r>
              <a:rPr lang="en-US" dirty="0" smtClean="0"/>
              <a:t>Final draft expected July 2019</a:t>
            </a:r>
          </a:p>
          <a:p>
            <a:r>
              <a:rPr lang="en-US" dirty="0" smtClean="0"/>
              <a:t>GASB 87 establishes a single model for lease accounting on the foundational principle that leases are financings of the right to use an underlying asset</a:t>
            </a:r>
          </a:p>
          <a:p>
            <a:pPr lvl="1"/>
            <a:r>
              <a:rPr lang="en-US" dirty="0" smtClean="0"/>
              <a:t>No more operating or capital leases</a:t>
            </a:r>
          </a:p>
          <a:p>
            <a:pPr lvl="1"/>
            <a:r>
              <a:rPr lang="en-US" dirty="0" smtClean="0"/>
              <a:t>Most similar to a capital lease, </a:t>
            </a:r>
            <a:r>
              <a:rPr lang="en-US" u="sng" dirty="0" smtClean="0"/>
              <a:t>but not the same</a:t>
            </a:r>
          </a:p>
          <a:p>
            <a:pPr marL="457200" lvl="1" indent="0">
              <a:buNone/>
            </a:pPr>
            <a:endParaRPr lang="en-US" u="sng" dirty="0"/>
          </a:p>
        </p:txBody>
      </p:sp>
    </p:spTree>
    <p:extLst>
      <p:ext uri="{BB962C8B-B14F-4D97-AF65-F5344CB8AC3E}">
        <p14:creationId xmlns:p14="http://schemas.microsoft.com/office/powerpoint/2010/main" val="102935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Status Updates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Stacey Chase named as new lead representative from SARS</a:t>
            </a:r>
          </a:p>
          <a:p>
            <a:r>
              <a:rPr lang="en-US" dirty="0" smtClean="0"/>
              <a:t>Alyssa Engelson and Barb Watson are supporting Stacey in her lead role</a:t>
            </a:r>
          </a:p>
          <a:p>
            <a:r>
              <a:rPr lang="en-US" dirty="0" smtClean="0"/>
              <a:t>Formed Implementation Team</a:t>
            </a:r>
          </a:p>
          <a:p>
            <a:pPr lvl="1"/>
            <a:r>
              <a:rPr lang="en-US" dirty="0" smtClean="0"/>
              <a:t>30 members total from 14 different agencies</a:t>
            </a:r>
          </a:p>
          <a:p>
            <a:pPr lvl="1"/>
            <a:r>
              <a:rPr lang="en-US" dirty="0" smtClean="0"/>
              <a:t>4 Meetings</a:t>
            </a:r>
          </a:p>
          <a:p>
            <a:pPr marL="285750" lvl="1"/>
            <a:r>
              <a:rPr lang="en-US" sz="2400" dirty="0"/>
              <a:t>The following materials have been developed from the team:</a:t>
            </a:r>
          </a:p>
          <a:p>
            <a:pPr lvl="1"/>
            <a:r>
              <a:rPr lang="en-US" dirty="0"/>
              <a:t>Planning Phases</a:t>
            </a:r>
          </a:p>
          <a:p>
            <a:pPr lvl="1"/>
            <a:r>
              <a:rPr lang="en-US" dirty="0"/>
              <a:t>Asset Class Matrix</a:t>
            </a:r>
          </a:p>
          <a:p>
            <a:pPr lvl="1"/>
            <a:r>
              <a:rPr lang="en-US" dirty="0"/>
              <a:t>Lease </a:t>
            </a:r>
            <a:r>
              <a:rPr lang="en-US" dirty="0" smtClean="0"/>
              <a:t>Data Matrix</a:t>
            </a:r>
            <a:endParaRPr lang="en-US" dirty="0"/>
          </a:p>
          <a:p>
            <a:pPr lvl="2"/>
            <a:endParaRPr lang="en-US" dirty="0" smtClean="0"/>
          </a:p>
        </p:txBody>
      </p:sp>
    </p:spTree>
    <p:extLst>
      <p:ext uri="{BB962C8B-B14F-4D97-AF65-F5344CB8AC3E}">
        <p14:creationId xmlns:p14="http://schemas.microsoft.com/office/powerpoint/2010/main" val="779861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Planning Phases</a:t>
            </a:r>
            <a:endParaRPr lang="en-US" dirty="0"/>
          </a:p>
        </p:txBody>
      </p:sp>
      <p:sp>
        <p:nvSpPr>
          <p:cNvPr id="3" name="Content Placeholder 2"/>
          <p:cNvSpPr>
            <a:spLocks noGrp="1"/>
          </p:cNvSpPr>
          <p:nvPr>
            <p:ph idx="1"/>
          </p:nvPr>
        </p:nvSpPr>
        <p:spPr>
          <a:xfrm>
            <a:off x="806824" y="2431227"/>
            <a:ext cx="10546976" cy="3721881"/>
          </a:xfrm>
        </p:spPr>
        <p:txBody>
          <a:bodyPr>
            <a:normAutofit lnSpcReduction="10000"/>
          </a:bodyPr>
          <a:lstStyle/>
          <a:p>
            <a:r>
              <a:rPr lang="en-US" dirty="0" smtClean="0"/>
              <a:t>SARS developed planning phases to help agencies navigate how best to implement the standard</a:t>
            </a:r>
          </a:p>
          <a:p>
            <a:r>
              <a:rPr lang="en-US" dirty="0" smtClean="0"/>
              <a:t>Please note these planning phases are a starting point. Agencies should include additional goals, as needed</a:t>
            </a:r>
          </a:p>
          <a:p>
            <a:pPr marL="0" indent="0">
              <a:buNone/>
            </a:pPr>
            <a:r>
              <a:rPr lang="en-US" b="1" dirty="0" smtClean="0"/>
              <a:t>Phases:</a:t>
            </a:r>
          </a:p>
          <a:p>
            <a:r>
              <a:rPr lang="en-US" dirty="0" smtClean="0"/>
              <a:t>1- Research/Identify</a:t>
            </a:r>
          </a:p>
          <a:p>
            <a:r>
              <a:rPr lang="en-US" dirty="0" smtClean="0"/>
              <a:t>2- Develop</a:t>
            </a:r>
          </a:p>
          <a:p>
            <a:r>
              <a:rPr lang="en-US" dirty="0" smtClean="0"/>
              <a:t>3- Execution</a:t>
            </a:r>
            <a:endParaRPr lang="en-US" dirty="0"/>
          </a:p>
        </p:txBody>
      </p:sp>
    </p:spTree>
    <p:extLst>
      <p:ext uri="{BB962C8B-B14F-4D97-AF65-F5344CB8AC3E}">
        <p14:creationId xmlns:p14="http://schemas.microsoft.com/office/powerpoint/2010/main" val="3765559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Planning Phases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Phase 1-Research</a:t>
            </a:r>
          </a:p>
          <a:p>
            <a:r>
              <a:rPr lang="en-US" dirty="0" smtClean="0"/>
              <a:t>Identify other contracts not previously deemed a ‘lease’ that identify ‘right to use’ assets</a:t>
            </a:r>
          </a:p>
          <a:p>
            <a:r>
              <a:rPr lang="en-US" dirty="0" smtClean="0"/>
              <a:t>Identify impacted employees in agency divisions </a:t>
            </a:r>
          </a:p>
          <a:p>
            <a:r>
              <a:rPr lang="en-US" dirty="0" smtClean="0"/>
              <a:t>Determine resources available to obtain required data elements in Lease Data Matrix</a:t>
            </a:r>
          </a:p>
          <a:p>
            <a:r>
              <a:rPr lang="en-US" dirty="0" smtClean="0"/>
              <a:t>Identify data availability challenges</a:t>
            </a:r>
          </a:p>
          <a:p>
            <a:endParaRPr lang="en-US" dirty="0"/>
          </a:p>
        </p:txBody>
      </p:sp>
    </p:spTree>
    <p:extLst>
      <p:ext uri="{BB962C8B-B14F-4D97-AF65-F5344CB8AC3E}">
        <p14:creationId xmlns:p14="http://schemas.microsoft.com/office/powerpoint/2010/main" val="2841056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Planning Phases</a:t>
            </a:r>
            <a:endParaRPr lang="en-US" dirty="0"/>
          </a:p>
        </p:txBody>
      </p:sp>
      <p:sp>
        <p:nvSpPr>
          <p:cNvPr id="3" name="Content Placeholder 2"/>
          <p:cNvSpPr>
            <a:spLocks noGrp="1"/>
          </p:cNvSpPr>
          <p:nvPr>
            <p:ph idx="1"/>
          </p:nvPr>
        </p:nvSpPr>
        <p:spPr/>
        <p:txBody>
          <a:bodyPr/>
          <a:lstStyle/>
          <a:p>
            <a:pPr marL="0" indent="0">
              <a:buNone/>
            </a:pPr>
            <a:r>
              <a:rPr lang="en-US" b="1" dirty="0" smtClean="0"/>
              <a:t>Phase 2- Develop</a:t>
            </a:r>
          </a:p>
          <a:p>
            <a:r>
              <a:rPr lang="en-US" dirty="0" smtClean="0"/>
              <a:t>Create a process for evaluating and identifying leases based on standard criteria</a:t>
            </a:r>
          </a:p>
          <a:p>
            <a:r>
              <a:rPr lang="en-US" dirty="0"/>
              <a:t>Develop an internal training strategy for impacted employees identified during Phase 1</a:t>
            </a:r>
          </a:p>
          <a:p>
            <a:r>
              <a:rPr lang="en-US" dirty="0" smtClean="0"/>
              <a:t>Develop a mechanism to share required data between impacted employees identified in Phase 1 (e.g. central data repository)</a:t>
            </a:r>
            <a:endParaRPr lang="en-US" dirty="0"/>
          </a:p>
        </p:txBody>
      </p:sp>
    </p:spTree>
    <p:extLst>
      <p:ext uri="{BB962C8B-B14F-4D97-AF65-F5344CB8AC3E}">
        <p14:creationId xmlns:p14="http://schemas.microsoft.com/office/powerpoint/2010/main" val="180345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7871" y="2133600"/>
            <a:ext cx="4800600" cy="1371600"/>
          </a:xfrm>
        </p:spPr>
        <p:txBody>
          <a:bodyPr/>
          <a:lstStyle/>
          <a:p>
            <a:r>
              <a:rPr lang="en-US" sz="6000" dirty="0">
                <a:solidFill>
                  <a:schemeClr val="accent1">
                    <a:lumMod val="75000"/>
                  </a:schemeClr>
                </a:solidFill>
                <a:latin typeface="Berlin Sans FB Demi" panose="020E0802020502020306" pitchFamily="34" charset="0"/>
              </a:rPr>
              <a:t>Year-end Schedule</a:t>
            </a:r>
          </a:p>
        </p:txBody>
      </p:sp>
      <p:sp>
        <p:nvSpPr>
          <p:cNvPr id="3" name="Subtitle 2"/>
          <p:cNvSpPr>
            <a:spLocks noGrp="1"/>
          </p:cNvSpPr>
          <p:nvPr>
            <p:ph type="subTitle" idx="1"/>
          </p:nvPr>
        </p:nvSpPr>
        <p:spPr>
          <a:xfrm>
            <a:off x="5165171" y="4007199"/>
            <a:ext cx="2286000" cy="622161"/>
          </a:xfrm>
        </p:spPr>
        <p:txBody>
          <a:bodyPr>
            <a:normAutofit fontScale="40000" lnSpcReduction="20000"/>
          </a:bodyPr>
          <a:lstStyle/>
          <a:p>
            <a:r>
              <a:rPr lang="en-US" sz="9800" dirty="0">
                <a:solidFill>
                  <a:schemeClr val="accent1">
                    <a:lumMod val="75000"/>
                  </a:schemeClr>
                </a:solidFill>
                <a:latin typeface="Berlin Sans FB Demi" panose="020E0802020502020306" pitchFamily="34" charset="0"/>
              </a:rPr>
              <a:t>FY 2019</a:t>
            </a:r>
          </a:p>
          <a:p>
            <a:endParaRPr lang="en-US" sz="3200" dirty="0">
              <a:solidFill>
                <a:schemeClr val="accent1"/>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4A66AC">
                    <a:lumMod val="50000"/>
                  </a:srgbClr>
                </a:solidFill>
              </a:rPr>
              <a:pPr/>
              <a:t>4</a:t>
            </a:fld>
            <a:endParaRPr lang="en-US" dirty="0">
              <a:solidFill>
                <a:srgbClr val="4A66AC">
                  <a:lumMod val="50000"/>
                </a:srgbClr>
              </a:solidFill>
            </a:endParaRPr>
          </a:p>
        </p:txBody>
      </p:sp>
      <p:sp>
        <p:nvSpPr>
          <p:cNvPr id="5" name="TextBox 4"/>
          <p:cNvSpPr txBox="1"/>
          <p:nvPr/>
        </p:nvSpPr>
        <p:spPr>
          <a:xfrm>
            <a:off x="3657600" y="5867400"/>
            <a:ext cx="5486400" cy="369332"/>
          </a:xfrm>
          <a:prstGeom prst="rect">
            <a:avLst/>
          </a:prstGeom>
          <a:noFill/>
        </p:spPr>
        <p:txBody>
          <a:bodyPr wrap="square" rtlCol="0">
            <a:spAutoFit/>
          </a:bodyPr>
          <a:lstStyle/>
          <a:p>
            <a:r>
              <a:rPr lang="en-US" dirty="0">
                <a:solidFill>
                  <a:prstClr val="black"/>
                </a:solidFill>
              </a:rPr>
              <a:t>                   Presented by Barb Watson</a:t>
            </a:r>
          </a:p>
        </p:txBody>
      </p:sp>
    </p:spTree>
    <p:extLst>
      <p:ext uri="{BB962C8B-B14F-4D97-AF65-F5344CB8AC3E}">
        <p14:creationId xmlns:p14="http://schemas.microsoft.com/office/powerpoint/2010/main" val="171513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Planning Phases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Phase 3-Execution</a:t>
            </a:r>
          </a:p>
          <a:p>
            <a:r>
              <a:rPr lang="en-US" dirty="0" smtClean="0"/>
              <a:t>Evaluate and identify leases based on GASB 87 criteria </a:t>
            </a:r>
          </a:p>
          <a:p>
            <a:r>
              <a:rPr lang="en-US" dirty="0" smtClean="0"/>
              <a:t>Gain all required data elements associated with </a:t>
            </a:r>
            <a:r>
              <a:rPr lang="en-US" u="sng" dirty="0" smtClean="0"/>
              <a:t>existing leases </a:t>
            </a:r>
          </a:p>
          <a:p>
            <a:r>
              <a:rPr lang="en-US" dirty="0" smtClean="0"/>
              <a:t>Collect all required data elements associated with </a:t>
            </a:r>
            <a:r>
              <a:rPr lang="en-US" u="sng" dirty="0" smtClean="0"/>
              <a:t>future leases</a:t>
            </a:r>
          </a:p>
          <a:p>
            <a:r>
              <a:rPr lang="en-US" dirty="0" smtClean="0"/>
              <a:t>Share required data elements between impacted employees using mechanism developed in Phase 2</a:t>
            </a:r>
          </a:p>
          <a:p>
            <a:r>
              <a:rPr lang="en-US" dirty="0" smtClean="0"/>
              <a:t>Enter required data elements into SFMA or equivalent (e.g. TEAMS)</a:t>
            </a:r>
          </a:p>
          <a:p>
            <a:pPr marL="0" indent="0">
              <a:buNone/>
            </a:pPr>
            <a:endParaRPr lang="en-US" dirty="0"/>
          </a:p>
        </p:txBody>
      </p:sp>
    </p:spTree>
    <p:extLst>
      <p:ext uri="{BB962C8B-B14F-4D97-AF65-F5344CB8AC3E}">
        <p14:creationId xmlns:p14="http://schemas.microsoft.com/office/powerpoint/2010/main" val="102593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Planning Phases</a:t>
            </a:r>
            <a:endParaRPr lang="en-US" dirty="0"/>
          </a:p>
        </p:txBody>
      </p:sp>
      <p:sp>
        <p:nvSpPr>
          <p:cNvPr id="3" name="Content Placeholder 2"/>
          <p:cNvSpPr>
            <a:spLocks noGrp="1"/>
          </p:cNvSpPr>
          <p:nvPr>
            <p:ph idx="1"/>
          </p:nvPr>
        </p:nvSpPr>
        <p:spPr/>
        <p:txBody>
          <a:bodyPr/>
          <a:lstStyle/>
          <a:p>
            <a:pPr marL="0" indent="0">
              <a:buNone/>
            </a:pPr>
            <a:r>
              <a:rPr lang="en-US" b="1" dirty="0" smtClean="0"/>
              <a:t>Highlights of SARS planning phases</a:t>
            </a:r>
          </a:p>
          <a:p>
            <a:r>
              <a:rPr lang="en-US" dirty="0" smtClean="0"/>
              <a:t>Analyze impacted OAM policies and applicable paragraphs</a:t>
            </a:r>
          </a:p>
          <a:p>
            <a:r>
              <a:rPr lang="en-US" dirty="0" smtClean="0"/>
              <a:t>Identify impacted GL Accounts, Comp Objects, and T-Codes</a:t>
            </a:r>
          </a:p>
          <a:p>
            <a:r>
              <a:rPr lang="en-US" dirty="0" smtClean="0"/>
              <a:t>Determine how Financial Statements/Cash Flow formats will be impacted</a:t>
            </a:r>
          </a:p>
          <a:p>
            <a:r>
              <a:rPr lang="en-US" dirty="0"/>
              <a:t>D</a:t>
            </a:r>
            <a:r>
              <a:rPr lang="en-US" dirty="0" smtClean="0"/>
              <a:t>istribute new disclosures </a:t>
            </a:r>
          </a:p>
          <a:p>
            <a:r>
              <a:rPr lang="en-US" dirty="0"/>
              <a:t>G</a:t>
            </a:r>
            <a:r>
              <a:rPr lang="en-US" dirty="0" smtClean="0"/>
              <a:t>enerate training material for statewide implementation</a:t>
            </a:r>
            <a:endParaRPr lang="en-US" dirty="0"/>
          </a:p>
        </p:txBody>
      </p:sp>
    </p:spTree>
    <p:extLst>
      <p:ext uri="{BB962C8B-B14F-4D97-AF65-F5344CB8AC3E}">
        <p14:creationId xmlns:p14="http://schemas.microsoft.com/office/powerpoint/2010/main" val="3619240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Asset Class Matrix</a:t>
            </a:r>
            <a:endParaRPr lang="en-US" dirty="0"/>
          </a:p>
        </p:txBody>
      </p:sp>
      <p:sp>
        <p:nvSpPr>
          <p:cNvPr id="3" name="Content Placeholder 2"/>
          <p:cNvSpPr>
            <a:spLocks noGrp="1"/>
          </p:cNvSpPr>
          <p:nvPr>
            <p:ph idx="1"/>
          </p:nvPr>
        </p:nvSpPr>
        <p:spPr/>
        <p:txBody>
          <a:bodyPr/>
          <a:lstStyle/>
          <a:p>
            <a:r>
              <a:rPr lang="en-US" b="1" dirty="0" smtClean="0"/>
              <a:t>Purpose</a:t>
            </a:r>
            <a:r>
              <a:rPr lang="en-US" dirty="0" smtClean="0"/>
              <a:t>: To ensure all asset classes with leases are represented in the chart of accounts</a:t>
            </a:r>
          </a:p>
          <a:p>
            <a:pPr lvl="1"/>
            <a:r>
              <a:rPr lang="en-US" dirty="0" smtClean="0"/>
              <a:t>Leases with other state agencies were excluded</a:t>
            </a:r>
          </a:p>
          <a:p>
            <a:pPr lvl="1"/>
            <a:r>
              <a:rPr lang="en-US" dirty="0" smtClean="0"/>
              <a:t>Software leases were excluded</a:t>
            </a:r>
          </a:p>
          <a:p>
            <a:endParaRPr lang="en-US" dirty="0" smtClean="0"/>
          </a:p>
          <a:p>
            <a:endParaRPr lang="en-US" dirty="0" smtClean="0"/>
          </a:p>
        </p:txBody>
      </p:sp>
    </p:spTree>
    <p:extLst>
      <p:ext uri="{BB962C8B-B14F-4D97-AF65-F5344CB8AC3E}">
        <p14:creationId xmlns:p14="http://schemas.microsoft.com/office/powerpoint/2010/main" val="728570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Asset Class Matrix</a:t>
            </a:r>
            <a:endParaRPr lang="en-US" dirty="0"/>
          </a:p>
        </p:txBody>
      </p:sp>
      <p:sp>
        <p:nvSpPr>
          <p:cNvPr id="3" name="Content Placeholder 2"/>
          <p:cNvSpPr>
            <a:spLocks noGrp="1"/>
          </p:cNvSpPr>
          <p:nvPr>
            <p:ph idx="1"/>
          </p:nvPr>
        </p:nvSpPr>
        <p:spPr>
          <a:xfrm>
            <a:off x="1295402" y="2420470"/>
            <a:ext cx="10058398" cy="3772395"/>
          </a:xfrm>
        </p:spPr>
        <p:txBody>
          <a:bodyPr>
            <a:normAutofit fontScale="92500" lnSpcReduction="20000"/>
          </a:bodyPr>
          <a:lstStyle/>
          <a:p>
            <a:pPr marL="0" indent="0">
              <a:buNone/>
            </a:pPr>
            <a:r>
              <a:rPr lang="en-US" b="1" dirty="0" smtClean="0"/>
              <a:t>Lessees</a:t>
            </a:r>
            <a:r>
              <a:rPr lang="en-US" dirty="0" smtClean="0"/>
              <a:t>:</a:t>
            </a:r>
          </a:p>
          <a:p>
            <a:r>
              <a:rPr lang="en-US" dirty="0" smtClean="0"/>
              <a:t>86 agencies were polled</a:t>
            </a:r>
          </a:p>
          <a:p>
            <a:r>
              <a:rPr lang="en-US" dirty="0" smtClean="0"/>
              <a:t>70 responded to the request</a:t>
            </a:r>
          </a:p>
          <a:p>
            <a:r>
              <a:rPr lang="en-US" dirty="0" smtClean="0"/>
              <a:t>3,302 leases identified so far</a:t>
            </a:r>
          </a:p>
          <a:p>
            <a:endParaRPr lang="en-US" dirty="0"/>
          </a:p>
          <a:p>
            <a:pPr marL="0" indent="0">
              <a:buNone/>
            </a:pPr>
            <a:r>
              <a:rPr lang="en-US" b="1" dirty="0" smtClean="0"/>
              <a:t>Lessors</a:t>
            </a:r>
            <a:r>
              <a:rPr lang="en-US" dirty="0" smtClean="0"/>
              <a:t>:</a:t>
            </a:r>
          </a:p>
          <a:p>
            <a:r>
              <a:rPr lang="en-US" dirty="0" smtClean="0"/>
              <a:t>86 agencies were polled</a:t>
            </a:r>
          </a:p>
          <a:p>
            <a:r>
              <a:rPr lang="en-US" dirty="0" smtClean="0"/>
              <a:t>70 responded to the request</a:t>
            </a:r>
          </a:p>
          <a:p>
            <a:r>
              <a:rPr lang="en-US" dirty="0" smtClean="0"/>
              <a:t>729 leases identified so far</a:t>
            </a:r>
          </a:p>
          <a:p>
            <a:endParaRPr lang="en-US" dirty="0" smtClean="0"/>
          </a:p>
          <a:p>
            <a:endParaRPr lang="en-US" dirty="0" smtClean="0"/>
          </a:p>
          <a:p>
            <a:endParaRPr lang="en-US" dirty="0"/>
          </a:p>
        </p:txBody>
      </p:sp>
    </p:spTree>
    <p:extLst>
      <p:ext uri="{BB962C8B-B14F-4D97-AF65-F5344CB8AC3E}">
        <p14:creationId xmlns:p14="http://schemas.microsoft.com/office/powerpoint/2010/main" val="759831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Lease Data Matrix</a:t>
            </a:r>
            <a:endParaRPr lang="en-US" dirty="0"/>
          </a:p>
        </p:txBody>
      </p:sp>
      <p:sp>
        <p:nvSpPr>
          <p:cNvPr id="3" name="Content Placeholder 2"/>
          <p:cNvSpPr>
            <a:spLocks noGrp="1"/>
          </p:cNvSpPr>
          <p:nvPr>
            <p:ph idx="1"/>
          </p:nvPr>
        </p:nvSpPr>
        <p:spPr/>
        <p:txBody>
          <a:bodyPr/>
          <a:lstStyle/>
          <a:p>
            <a:r>
              <a:rPr lang="en-US" dirty="0" smtClean="0"/>
              <a:t>The lease data matrix was developed by the implementation team to be used as a tool that would help ensure all required data elements from the Standard are captured when reviewing leases</a:t>
            </a:r>
          </a:p>
          <a:p>
            <a:r>
              <a:rPr lang="en-US" b="1" dirty="0" smtClean="0"/>
              <a:t>Goal</a:t>
            </a:r>
            <a:r>
              <a:rPr lang="en-US" dirty="0" smtClean="0"/>
              <a:t>:</a:t>
            </a:r>
          </a:p>
          <a:p>
            <a:pPr lvl="1"/>
            <a:r>
              <a:rPr lang="en-US" dirty="0" smtClean="0"/>
              <a:t>To use this matrix for all existing leases (at implementation) and new leases (following implementation)</a:t>
            </a:r>
          </a:p>
          <a:p>
            <a:pPr lvl="1"/>
            <a:r>
              <a:rPr lang="en-US" dirty="0" smtClean="0"/>
              <a:t>Provide uniform approach to identifying essential data elements required by the standard</a:t>
            </a:r>
          </a:p>
          <a:p>
            <a:pPr lvl="1"/>
            <a:endParaRPr lang="en-US" dirty="0" smtClean="0"/>
          </a:p>
        </p:txBody>
      </p:sp>
    </p:spTree>
    <p:extLst>
      <p:ext uri="{BB962C8B-B14F-4D97-AF65-F5344CB8AC3E}">
        <p14:creationId xmlns:p14="http://schemas.microsoft.com/office/powerpoint/2010/main" val="4237386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5750" t="5108" r="5905" b="6727"/>
          <a:stretch/>
        </p:blipFill>
        <p:spPr>
          <a:xfrm>
            <a:off x="0" y="0"/>
            <a:ext cx="11779250" cy="6858000"/>
          </a:xfrm>
          <a:prstGeom prst="rect">
            <a:avLst/>
          </a:prstGeom>
        </p:spPr>
      </p:pic>
    </p:spTree>
    <p:extLst>
      <p:ext uri="{BB962C8B-B14F-4D97-AF65-F5344CB8AC3E}">
        <p14:creationId xmlns:p14="http://schemas.microsoft.com/office/powerpoint/2010/main" val="3198355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473" t="4929" r="1814" b="17663"/>
          <a:stretch/>
        </p:blipFill>
        <p:spPr>
          <a:xfrm>
            <a:off x="0" y="91440"/>
            <a:ext cx="12205343" cy="6766560"/>
          </a:xfrm>
          <a:prstGeom prst="rect">
            <a:avLst/>
          </a:prstGeom>
        </p:spPr>
      </p:pic>
    </p:spTree>
    <p:extLst>
      <p:ext uri="{BB962C8B-B14F-4D97-AF65-F5344CB8AC3E}">
        <p14:creationId xmlns:p14="http://schemas.microsoft.com/office/powerpoint/2010/main" val="3921541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 Summary of Next Steps</a:t>
            </a:r>
            <a:endParaRPr lang="en-US" dirty="0"/>
          </a:p>
        </p:txBody>
      </p:sp>
      <p:sp>
        <p:nvSpPr>
          <p:cNvPr id="3" name="Content Placeholder 2"/>
          <p:cNvSpPr>
            <a:spLocks noGrp="1"/>
          </p:cNvSpPr>
          <p:nvPr>
            <p:ph idx="1"/>
          </p:nvPr>
        </p:nvSpPr>
        <p:spPr/>
        <p:txBody>
          <a:bodyPr>
            <a:normAutofit lnSpcReduction="10000"/>
          </a:bodyPr>
          <a:lstStyle/>
          <a:p>
            <a:r>
              <a:rPr lang="en-US" dirty="0" smtClean="0"/>
              <a:t>Finalized Exposure Draft expected July 2019</a:t>
            </a:r>
          </a:p>
          <a:p>
            <a:r>
              <a:rPr lang="en-US" dirty="0"/>
              <a:t>Encouraged to create a process for evaluating and identifying leases based on standard </a:t>
            </a:r>
            <a:r>
              <a:rPr lang="en-US" dirty="0" smtClean="0"/>
              <a:t>criteria</a:t>
            </a:r>
          </a:p>
          <a:p>
            <a:r>
              <a:rPr lang="en-US" dirty="0"/>
              <a:t>Begin to identify impacted employees in agency divisions </a:t>
            </a:r>
          </a:p>
          <a:p>
            <a:r>
              <a:rPr lang="en-US" dirty="0" smtClean="0"/>
              <a:t>Start identifying </a:t>
            </a:r>
            <a:r>
              <a:rPr lang="en-US" dirty="0"/>
              <a:t>other contracts not previously deemed a ‘lease’ that identify ‘right to use’ assets</a:t>
            </a:r>
          </a:p>
          <a:p>
            <a:r>
              <a:rPr lang="en-US" dirty="0" smtClean="0"/>
              <a:t>SARS will be developing new chart of account options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955428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TextBox 2"/>
          <p:cNvSpPr txBox="1"/>
          <p:nvPr/>
        </p:nvSpPr>
        <p:spPr>
          <a:xfrm>
            <a:off x="3839324" y="3550021"/>
            <a:ext cx="4521815" cy="1754326"/>
          </a:xfrm>
          <a:prstGeom prst="rect">
            <a:avLst/>
          </a:prstGeom>
          <a:noFill/>
        </p:spPr>
        <p:txBody>
          <a:bodyPr wrap="none" rtlCol="0">
            <a:spAutoFit/>
          </a:bodyPr>
          <a:lstStyle/>
          <a:p>
            <a:pPr algn="ctr"/>
            <a:r>
              <a:rPr lang="en-US" dirty="0" smtClean="0">
                <a:solidFill>
                  <a:prstClr val="black"/>
                </a:solidFill>
              </a:rPr>
              <a:t>Contact us:</a:t>
            </a:r>
          </a:p>
          <a:p>
            <a:r>
              <a:rPr lang="en-US" dirty="0" smtClean="0">
                <a:solidFill>
                  <a:prstClr val="black"/>
                </a:solidFill>
              </a:rPr>
              <a:t>Stacey Chase: </a:t>
            </a:r>
            <a:r>
              <a:rPr lang="en-US" dirty="0" smtClean="0">
                <a:solidFill>
                  <a:prstClr val="black"/>
                </a:solidFill>
                <a:hlinkClick r:id="rId3"/>
              </a:rPr>
              <a:t>Stacey.A.Chase@Oregon.gov</a:t>
            </a:r>
            <a:endParaRPr lang="en-US" dirty="0" smtClean="0">
              <a:solidFill>
                <a:prstClr val="black"/>
              </a:solidFill>
            </a:endParaRPr>
          </a:p>
          <a:p>
            <a:r>
              <a:rPr lang="en-US" dirty="0" smtClean="0">
                <a:solidFill>
                  <a:prstClr val="black"/>
                </a:solidFill>
              </a:rPr>
              <a:t>Alyssa Engelson: </a:t>
            </a:r>
            <a:r>
              <a:rPr lang="en-US" dirty="0" smtClean="0">
                <a:solidFill>
                  <a:prstClr val="black"/>
                </a:solidFill>
                <a:hlinkClick r:id="rId4"/>
              </a:rPr>
              <a:t>Alyssa.Engelson@Oregon.gov</a:t>
            </a:r>
            <a:endParaRPr lang="en-US" dirty="0" smtClean="0">
              <a:solidFill>
                <a:prstClr val="black"/>
              </a:solidFill>
            </a:endParaRPr>
          </a:p>
          <a:p>
            <a:r>
              <a:rPr lang="en-US" dirty="0" smtClean="0">
                <a:solidFill>
                  <a:prstClr val="black"/>
                </a:solidFill>
              </a:rPr>
              <a:t>Barb Watson: </a:t>
            </a:r>
            <a:r>
              <a:rPr lang="en-US" dirty="0" smtClean="0">
                <a:solidFill>
                  <a:prstClr val="black"/>
                </a:solidFill>
                <a:hlinkClick r:id="rId5"/>
              </a:rPr>
              <a:t>Barbara.Watson@Oregon.gov</a:t>
            </a:r>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4205607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581400" y="2057400"/>
            <a:ext cx="5715000" cy="1981200"/>
          </a:xfrm>
        </p:spPr>
        <p:txBody>
          <a:bodyPr>
            <a:noAutofit/>
          </a:bodyPr>
          <a:lstStyle/>
          <a:p>
            <a:pPr algn="ctr"/>
            <a:r>
              <a:rPr lang="en-US" sz="4400" dirty="0">
                <a:cs typeface="Arial" pitchFamily="34" charset="0"/>
              </a:rPr>
              <a:t>Applying Budgetary Policies </a:t>
            </a:r>
            <a:r>
              <a:rPr lang="en-US" sz="4400">
                <a:cs typeface="Arial" pitchFamily="34" charset="0"/>
              </a:rPr>
              <a:t>at the End </a:t>
            </a:r>
            <a:r>
              <a:rPr lang="en-US" sz="4400" dirty="0">
                <a:cs typeface="Arial" pitchFamily="34" charset="0"/>
              </a:rPr>
              <a:t>of the Biennium</a:t>
            </a:r>
          </a:p>
        </p:txBody>
      </p:sp>
    </p:spTree>
    <p:extLst>
      <p:ext uri="{BB962C8B-B14F-4D97-AF65-F5344CB8AC3E}">
        <p14:creationId xmlns:p14="http://schemas.microsoft.com/office/powerpoint/2010/main" val="2012439936"/>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5</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438400" y="419100"/>
            <a:ext cx="4495800" cy="1028700"/>
          </a:xfrm>
        </p:spPr>
        <p:txBody>
          <a:bodyPr>
            <a:normAutofit fontScale="90000"/>
          </a:bodyPr>
          <a:lstStyle/>
          <a:p>
            <a:r>
              <a:rPr lang="en-US" dirty="0" smtClean="0">
                <a:solidFill>
                  <a:schemeClr val="accent1">
                    <a:lumMod val="75000"/>
                  </a:schemeClr>
                </a:solidFill>
                <a:latin typeface="Berlin Sans FB Demi" panose="020E0802020502020306" pitchFamily="34" charset="0"/>
              </a:rPr>
              <a:t>Due </a:t>
            </a:r>
            <a:r>
              <a:rPr lang="en-US" dirty="0">
                <a:solidFill>
                  <a:schemeClr val="accent1">
                    <a:lumMod val="75000"/>
                  </a:schemeClr>
                </a:solidFill>
                <a:latin typeface="Berlin Sans FB Demi" panose="020E0802020502020306" pitchFamily="34" charset="0"/>
              </a:rPr>
              <a:t>D</a:t>
            </a:r>
            <a:r>
              <a:rPr lang="en-US" dirty="0" smtClean="0">
                <a:solidFill>
                  <a:schemeClr val="accent1">
                    <a:lumMod val="75000"/>
                  </a:schemeClr>
                </a:solidFill>
                <a:latin typeface="Berlin Sans FB Demi" panose="020E0802020502020306" pitchFamily="34" charset="0"/>
              </a:rPr>
              <a:t>ate </a:t>
            </a:r>
            <a:r>
              <a:rPr lang="en-US" dirty="0">
                <a:solidFill>
                  <a:schemeClr val="accent1">
                    <a:lumMod val="75000"/>
                  </a:schemeClr>
                </a:solidFill>
                <a:latin typeface="Berlin Sans FB Demi" panose="020E0802020502020306" pitchFamily="34" charset="0"/>
              </a:rPr>
              <a:t>R</a:t>
            </a:r>
            <a:r>
              <a:rPr lang="en-US" dirty="0" smtClean="0">
                <a:solidFill>
                  <a:schemeClr val="accent1">
                    <a:lumMod val="75000"/>
                  </a:schemeClr>
                </a:solidFill>
                <a:latin typeface="Berlin Sans FB Demi" panose="020E0802020502020306" pitchFamily="34" charset="0"/>
              </a:rPr>
              <a:t>eminders</a:t>
            </a:r>
            <a:endParaRPr lang="en-US" dirty="0">
              <a:solidFill>
                <a:schemeClr val="accent1">
                  <a:lumMod val="75000"/>
                </a:schemeClr>
              </a:solidFill>
              <a:latin typeface="Berlin Sans FB Demi" panose="020E0802020502020306" pitchFamily="34" charset="0"/>
            </a:endParaRPr>
          </a:p>
        </p:txBody>
      </p:sp>
      <p:sp>
        <p:nvSpPr>
          <p:cNvPr id="3" name="Content Placeholder 2"/>
          <p:cNvSpPr>
            <a:spLocks noGrp="1"/>
          </p:cNvSpPr>
          <p:nvPr>
            <p:ph idx="4294967295"/>
          </p:nvPr>
        </p:nvSpPr>
        <p:spPr>
          <a:xfrm>
            <a:off x="2562225" y="2209800"/>
            <a:ext cx="6581775" cy="4165879"/>
          </a:xfrm>
        </p:spPr>
        <p:txBody>
          <a:bodyPr>
            <a:normAutofit fontScale="70000" lnSpcReduction="20000"/>
          </a:bodyPr>
          <a:lstStyle/>
          <a:p>
            <a:pPr>
              <a:buFont typeface="Agency FB" panose="020B0503020202020204" pitchFamily="34" charset="0"/>
              <a:buChar char="•"/>
            </a:pPr>
            <a:r>
              <a:rPr lang="en-US" sz="2600" dirty="0">
                <a:solidFill>
                  <a:schemeClr val="tx1"/>
                </a:solidFill>
              </a:rPr>
              <a:t>Agency disclosures due Friday,  August 16 (</a:t>
            </a:r>
            <a:r>
              <a:rPr lang="en-US" sz="2600" b="1" dirty="0">
                <a:solidFill>
                  <a:schemeClr val="tx1"/>
                </a:solidFill>
              </a:rPr>
              <a:t>Gold Star Date</a:t>
            </a:r>
            <a:r>
              <a:rPr lang="en-US" sz="2600" dirty="0">
                <a:solidFill>
                  <a:schemeClr val="tx1"/>
                </a:solidFill>
              </a:rPr>
              <a:t>)</a:t>
            </a:r>
          </a:p>
          <a:p>
            <a:pPr>
              <a:buFont typeface="Agency FB" panose="020B0503020202020204" pitchFamily="34" charset="0"/>
              <a:buChar char="•"/>
            </a:pPr>
            <a:endParaRPr lang="en-US" sz="2600" dirty="0">
              <a:solidFill>
                <a:schemeClr val="tx1"/>
              </a:solidFill>
            </a:endParaRPr>
          </a:p>
          <a:p>
            <a:pPr>
              <a:buFont typeface="Agency FB" panose="020B0503020202020204" pitchFamily="34" charset="0"/>
              <a:buChar char="•"/>
            </a:pPr>
            <a:r>
              <a:rPr lang="en-US" sz="2600" dirty="0">
                <a:solidFill>
                  <a:schemeClr val="tx1"/>
                </a:solidFill>
              </a:rPr>
              <a:t>SEFA disclosures due Friday,  August 16 (</a:t>
            </a:r>
            <a:r>
              <a:rPr lang="en-US" sz="2600" b="1" dirty="0">
                <a:solidFill>
                  <a:schemeClr val="tx1"/>
                </a:solidFill>
              </a:rPr>
              <a:t>Gold Star Date</a:t>
            </a:r>
            <a:r>
              <a:rPr lang="en-US" sz="2600" dirty="0">
                <a:solidFill>
                  <a:schemeClr val="tx1"/>
                </a:solidFill>
              </a:rPr>
              <a:t>)</a:t>
            </a:r>
          </a:p>
          <a:p>
            <a:pPr marL="0" indent="0">
              <a:buNone/>
            </a:pPr>
            <a:endParaRPr lang="en-US" sz="2600" dirty="0">
              <a:solidFill>
                <a:schemeClr val="tx1"/>
              </a:solidFill>
            </a:endParaRPr>
          </a:p>
          <a:p>
            <a:pPr>
              <a:buFont typeface="Agency FB" panose="020B0503020202020204" pitchFamily="34" charset="0"/>
              <a:buChar char="•"/>
            </a:pPr>
            <a:r>
              <a:rPr lang="en-US" sz="2600" dirty="0">
                <a:solidFill>
                  <a:schemeClr val="tx1"/>
                </a:solidFill>
              </a:rPr>
              <a:t>Agency Gold Star Award Criteria </a:t>
            </a:r>
          </a:p>
          <a:p>
            <a:pPr lvl="1">
              <a:buFont typeface="Agency FB" panose="020B0503020202020204" pitchFamily="34" charset="0"/>
              <a:buChar char="•"/>
            </a:pPr>
            <a:r>
              <a:rPr lang="en-US" sz="1900" b="1" dirty="0">
                <a:solidFill>
                  <a:schemeClr val="accent1">
                    <a:lumMod val="75000"/>
                  </a:schemeClr>
                </a:solidFill>
              </a:rPr>
              <a:t>https://www.oregon.gov/das/financial/Acctng/Pages/Index.aspx</a:t>
            </a:r>
          </a:p>
          <a:p>
            <a:pPr marL="457200" lvl="1" indent="0">
              <a:buNone/>
            </a:pPr>
            <a:endParaRPr lang="en-US" sz="1900" b="1" dirty="0">
              <a:solidFill>
                <a:schemeClr val="accent1">
                  <a:lumMod val="75000"/>
                </a:schemeClr>
              </a:solidFill>
            </a:endParaRPr>
          </a:p>
          <a:p>
            <a:pPr>
              <a:buFont typeface="Agency FB" panose="020B0503020202020204" pitchFamily="34" charset="0"/>
              <a:buChar char="•"/>
            </a:pPr>
            <a:r>
              <a:rPr lang="en-US" sz="2600" dirty="0">
                <a:solidFill>
                  <a:schemeClr val="tx1"/>
                </a:solidFill>
              </a:rPr>
              <a:t>Verify outstanding balances with component units twice</a:t>
            </a:r>
          </a:p>
          <a:p>
            <a:pPr lvl="1">
              <a:buFont typeface="Agency FB" panose="020B0503020202020204" pitchFamily="34" charset="0"/>
              <a:buChar char="•"/>
            </a:pPr>
            <a:r>
              <a:rPr lang="en-US" sz="2400" dirty="0">
                <a:solidFill>
                  <a:schemeClr val="tx1"/>
                </a:solidFill>
              </a:rPr>
              <a:t>First communication no later than July 19</a:t>
            </a:r>
          </a:p>
          <a:p>
            <a:pPr lvl="1">
              <a:buFont typeface="Agency FB" panose="020B0503020202020204" pitchFamily="34" charset="0"/>
              <a:buChar char="•"/>
            </a:pPr>
            <a:r>
              <a:rPr lang="en-US" sz="2400" dirty="0">
                <a:solidFill>
                  <a:schemeClr val="tx1"/>
                </a:solidFill>
              </a:rPr>
              <a:t>Second communication no later than </a:t>
            </a:r>
            <a:r>
              <a:rPr lang="en-US" sz="2400" dirty="0" smtClean="0">
                <a:solidFill>
                  <a:schemeClr val="tx1"/>
                </a:solidFill>
              </a:rPr>
              <a:t>August </a:t>
            </a:r>
            <a:r>
              <a:rPr lang="en-US" sz="2400" dirty="0">
                <a:solidFill>
                  <a:schemeClr val="tx1"/>
                </a:solidFill>
              </a:rPr>
              <a:t>8</a:t>
            </a:r>
          </a:p>
          <a:p>
            <a:pPr marL="457200" lvl="1" indent="0">
              <a:buNone/>
            </a:pPr>
            <a:endParaRPr lang="en-US" sz="2400" dirty="0">
              <a:solidFill>
                <a:schemeClr val="tx1"/>
              </a:solidFill>
            </a:endParaRPr>
          </a:p>
          <a:p>
            <a:pPr>
              <a:buFont typeface="Agency FB" panose="020B0503020202020204" pitchFamily="34" charset="0"/>
              <a:buChar char="•"/>
            </a:pPr>
            <a:r>
              <a:rPr lang="en-US" sz="2600" dirty="0">
                <a:solidFill>
                  <a:schemeClr val="tx1"/>
                </a:solidFill>
              </a:rPr>
              <a:t>Schedule of Key Dates</a:t>
            </a:r>
          </a:p>
          <a:p>
            <a:pPr lvl="1">
              <a:buFont typeface="Agency FB" panose="020B0503020202020204" pitchFamily="34" charset="0"/>
              <a:buChar char="•"/>
            </a:pPr>
            <a:r>
              <a:rPr lang="en-US" sz="1900" b="1" dirty="0">
                <a:solidFill>
                  <a:schemeClr val="accent1">
                    <a:lumMod val="75000"/>
                  </a:schemeClr>
                </a:solidFill>
              </a:rPr>
              <a:t>http://www.oregon.gov/das/Financial/Acctng/Pages/Yr-end-cls.aspx</a:t>
            </a:r>
          </a:p>
          <a:p>
            <a:pPr marL="0" indent="0">
              <a:buNone/>
            </a:pPr>
            <a:endParaRPr lang="en-US" dirty="0"/>
          </a:p>
        </p:txBody>
      </p:sp>
      <p:pic>
        <p:nvPicPr>
          <p:cNvPr id="5" name="Picture 4"/>
          <p:cNvPicPr>
            <a:picLocks noChangeAspect="1"/>
          </p:cNvPicPr>
          <p:nvPr/>
        </p:nvPicPr>
        <p:blipFill>
          <a:blip r:embed="rId3"/>
          <a:stretch>
            <a:fillRect/>
          </a:stretch>
        </p:blipFill>
        <p:spPr>
          <a:xfrm>
            <a:off x="6096000" y="388436"/>
            <a:ext cx="1548582" cy="1275264"/>
          </a:xfrm>
          <a:prstGeom prst="rect">
            <a:avLst/>
          </a:prstGeom>
        </p:spPr>
      </p:pic>
      <p:pic>
        <p:nvPicPr>
          <p:cNvPr id="6" name="Picture 5"/>
          <p:cNvPicPr>
            <a:picLocks noChangeAspect="1"/>
          </p:cNvPicPr>
          <p:nvPr/>
        </p:nvPicPr>
        <p:blipFill>
          <a:blip r:embed="rId3"/>
          <a:stretch>
            <a:fillRect/>
          </a:stretch>
        </p:blipFill>
        <p:spPr>
          <a:xfrm>
            <a:off x="6096000" y="395331"/>
            <a:ext cx="1548582" cy="1275264"/>
          </a:xfrm>
          <a:prstGeom prst="rect">
            <a:avLst/>
          </a:prstGeom>
        </p:spPr>
      </p:pic>
    </p:spTree>
    <p:extLst>
      <p:ext uri="{BB962C8B-B14F-4D97-AF65-F5344CB8AC3E}">
        <p14:creationId xmlns:p14="http://schemas.microsoft.com/office/powerpoint/2010/main" val="12951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3" name="Rectangle 9"/>
          <p:cNvSpPr>
            <a:spLocks noGrp="1" noChangeArrowheads="1"/>
          </p:cNvSpPr>
          <p:nvPr>
            <p:ph type="ctrTitle"/>
          </p:nvPr>
        </p:nvSpPr>
        <p:spPr>
          <a:xfrm>
            <a:off x="2704132" y="381000"/>
            <a:ext cx="5826719" cy="1417702"/>
          </a:xfrm>
        </p:spPr>
        <p:txBody>
          <a:bodyPr>
            <a:noAutofit/>
          </a:bodyPr>
          <a:lstStyle/>
          <a:p>
            <a:pPr algn="ctr"/>
            <a:r>
              <a:rPr lang="en-US" sz="4400" dirty="0">
                <a:cs typeface="Arial" pitchFamily="34" charset="0"/>
              </a:rPr>
              <a:t>Can I still record this in the old biennium? </a:t>
            </a:r>
          </a:p>
        </p:txBody>
      </p:sp>
      <p:pic>
        <p:nvPicPr>
          <p:cNvPr id="231443" name="Picture 19" descr="MCj03342960000[1]"/>
          <p:cNvPicPr>
            <a:picLocks noChangeAspect="1" noChangeArrowheads="1"/>
          </p:cNvPicPr>
          <p:nvPr/>
        </p:nvPicPr>
        <p:blipFill>
          <a:blip r:embed="rId3" cstate="print"/>
          <a:srcRect/>
          <a:stretch>
            <a:fillRect/>
          </a:stretch>
        </p:blipFill>
        <p:spPr bwMode="auto">
          <a:xfrm>
            <a:off x="3195884" y="2362201"/>
            <a:ext cx="4843217" cy="3996531"/>
          </a:xfrm>
          <a:prstGeom prst="rect">
            <a:avLst/>
          </a:prstGeom>
          <a:noFill/>
        </p:spPr>
      </p:pic>
    </p:spTree>
    <p:extLst>
      <p:ext uri="{BB962C8B-B14F-4D97-AF65-F5344CB8AC3E}">
        <p14:creationId xmlns:p14="http://schemas.microsoft.com/office/powerpoint/2010/main" val="1522124138"/>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459" y="685800"/>
            <a:ext cx="6347713" cy="914400"/>
          </a:xfrm>
        </p:spPr>
        <p:txBody>
          <a:bodyPr>
            <a:normAutofit/>
          </a:bodyPr>
          <a:lstStyle/>
          <a:p>
            <a:pPr algn="ctr"/>
            <a:r>
              <a:rPr lang="en-US" sz="4400" dirty="0">
                <a:cs typeface="Arial" pitchFamily="34" charset="0"/>
              </a:rPr>
              <a:t>Key Topics</a:t>
            </a:r>
            <a:endParaRPr lang="en-US" sz="4400" dirty="0"/>
          </a:p>
        </p:txBody>
      </p:sp>
      <p:sp>
        <p:nvSpPr>
          <p:cNvPr id="3" name="Content Placeholder 2"/>
          <p:cNvSpPr>
            <a:spLocks noGrp="1"/>
          </p:cNvSpPr>
          <p:nvPr>
            <p:ph idx="1"/>
          </p:nvPr>
        </p:nvSpPr>
        <p:spPr>
          <a:xfrm>
            <a:off x="2122448" y="1905000"/>
            <a:ext cx="6625684" cy="4648200"/>
          </a:xfrm>
        </p:spPr>
        <p:txBody>
          <a:bodyPr>
            <a:noAutofit/>
          </a:bodyPr>
          <a:lstStyle/>
          <a:p>
            <a:pPr marL="401638" indent="-341313">
              <a:lnSpc>
                <a:spcPct val="90000"/>
              </a:lnSpc>
              <a:spcBef>
                <a:spcPts val="0"/>
              </a:spcBef>
              <a:spcAft>
                <a:spcPts val="3000"/>
              </a:spcAft>
            </a:pPr>
            <a:r>
              <a:rPr lang="en-US" sz="2800" dirty="0"/>
              <a:t>General Fund Revenue / Receivables</a:t>
            </a:r>
            <a:endParaRPr lang="en-US" sz="2800" i="1" u="sng" dirty="0">
              <a:cs typeface="Arial" pitchFamily="34" charset="0"/>
            </a:endParaRPr>
          </a:p>
          <a:p>
            <a:pPr marL="401638" indent="-341313">
              <a:lnSpc>
                <a:spcPct val="90000"/>
              </a:lnSpc>
              <a:spcBef>
                <a:spcPts val="0"/>
              </a:spcBef>
              <a:spcAft>
                <a:spcPts val="3000"/>
              </a:spcAft>
            </a:pPr>
            <a:r>
              <a:rPr lang="en-US" sz="2800" dirty="0" err="1">
                <a:cs typeface="Arial" pitchFamily="34" charset="0"/>
              </a:rPr>
              <a:t>Interfund</a:t>
            </a:r>
            <a:r>
              <a:rPr lang="en-US" sz="2800" dirty="0">
                <a:cs typeface="Arial" pitchFamily="34" charset="0"/>
              </a:rPr>
              <a:t> Transfers with General Fund</a:t>
            </a:r>
          </a:p>
          <a:p>
            <a:pPr marL="401638" indent="-341313">
              <a:lnSpc>
                <a:spcPct val="90000"/>
              </a:lnSpc>
              <a:spcBef>
                <a:spcPts val="0"/>
              </a:spcBef>
              <a:spcAft>
                <a:spcPts val="3000"/>
              </a:spcAft>
            </a:pPr>
            <a:r>
              <a:rPr lang="en-US" sz="2800" dirty="0"/>
              <a:t>Expenditures</a:t>
            </a:r>
          </a:p>
          <a:p>
            <a:pPr marL="401638" indent="-341313">
              <a:lnSpc>
                <a:spcPct val="90000"/>
              </a:lnSpc>
              <a:spcBef>
                <a:spcPts val="0"/>
              </a:spcBef>
              <a:spcAft>
                <a:spcPts val="3000"/>
              </a:spcAft>
            </a:pPr>
            <a:r>
              <a:rPr lang="en-US" sz="2800" dirty="0">
                <a:cs typeface="Arial" pitchFamily="34" charset="0"/>
              </a:rPr>
              <a:t>Encumbrances</a:t>
            </a:r>
          </a:p>
          <a:p>
            <a:pPr marL="401638" indent="-341313">
              <a:lnSpc>
                <a:spcPct val="90000"/>
              </a:lnSpc>
              <a:spcBef>
                <a:spcPts val="0"/>
              </a:spcBef>
              <a:spcAft>
                <a:spcPts val="3000"/>
              </a:spcAft>
            </a:pPr>
            <a:r>
              <a:rPr lang="en-US" sz="2800" dirty="0"/>
              <a:t>Commitments</a:t>
            </a:r>
            <a:endParaRPr lang="en-US" sz="2800" dirty="0">
              <a:cs typeface="Arial" pitchFamily="34" charset="0"/>
            </a:endParaRPr>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810000"/>
            <a:ext cx="2671638" cy="2438400"/>
          </a:xfrm>
          <a:prstGeom prst="rect">
            <a:avLst/>
          </a:prstGeom>
        </p:spPr>
      </p:pic>
    </p:spTree>
    <p:extLst>
      <p:ext uri="{BB962C8B-B14F-4D97-AF65-F5344CB8AC3E}">
        <p14:creationId xmlns:p14="http://schemas.microsoft.com/office/powerpoint/2010/main" val="4107835586"/>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1828801" y="304800"/>
            <a:ext cx="6858000" cy="1371600"/>
          </a:xfrm>
        </p:spPr>
        <p:txBody>
          <a:bodyPr>
            <a:noAutofit/>
          </a:bodyPr>
          <a:lstStyle/>
          <a:p>
            <a:pPr algn="ctr"/>
            <a:r>
              <a:rPr lang="en-US" sz="4000" dirty="0">
                <a:latin typeface="Arial" pitchFamily="34" charset="0"/>
                <a:cs typeface="Arial" pitchFamily="34" charset="0"/>
              </a:rPr>
              <a:t>  </a:t>
            </a:r>
            <a:r>
              <a:rPr lang="en-US" sz="4400" dirty="0">
                <a:cs typeface="Arial" pitchFamily="34" charset="0"/>
              </a:rPr>
              <a:t>Fiscal vs. Appropriation Year</a:t>
            </a:r>
          </a:p>
        </p:txBody>
      </p:sp>
      <p:sp>
        <p:nvSpPr>
          <p:cNvPr id="498691" name="Rectangle 3"/>
          <p:cNvSpPr>
            <a:spLocks noGrp="1" noChangeArrowheads="1"/>
          </p:cNvSpPr>
          <p:nvPr>
            <p:ph idx="1"/>
          </p:nvPr>
        </p:nvSpPr>
        <p:spPr bwMode="hidden">
          <a:xfrm>
            <a:off x="1828802" y="1905000"/>
            <a:ext cx="6705601" cy="4343400"/>
          </a:xfrm>
        </p:spPr>
        <p:txBody>
          <a:bodyPr>
            <a:noAutofit/>
          </a:bodyPr>
          <a:lstStyle/>
          <a:p>
            <a:r>
              <a:rPr lang="en-US" sz="2800" dirty="0">
                <a:cs typeface="Arial" pitchFamily="34" charset="0"/>
              </a:rPr>
              <a:t>Generally Accepted Accounting Principles (GAAP) requirements determine which </a:t>
            </a:r>
            <a:r>
              <a:rPr lang="en-US" sz="2800" b="1" dirty="0">
                <a:cs typeface="Arial" pitchFamily="34" charset="0"/>
              </a:rPr>
              <a:t>fiscal year</a:t>
            </a:r>
            <a:r>
              <a:rPr lang="en-US" sz="2800" dirty="0">
                <a:cs typeface="Arial" pitchFamily="34" charset="0"/>
              </a:rPr>
              <a:t> (FY) transactions should be recognized</a:t>
            </a:r>
          </a:p>
          <a:p>
            <a:endParaRPr lang="en-US" sz="800" dirty="0">
              <a:cs typeface="Arial" pitchFamily="34" charset="0"/>
            </a:endParaRPr>
          </a:p>
          <a:p>
            <a:r>
              <a:rPr lang="en-US" sz="2800" dirty="0">
                <a:cs typeface="Arial" pitchFamily="34" charset="0"/>
              </a:rPr>
              <a:t>Oregon’s budgetary accounting policies established in the OAM determine which </a:t>
            </a:r>
            <a:r>
              <a:rPr lang="en-US" sz="2800" b="1" dirty="0">
                <a:cs typeface="Arial" pitchFamily="34" charset="0"/>
              </a:rPr>
              <a:t>appropriation year</a:t>
            </a:r>
            <a:r>
              <a:rPr lang="en-US" sz="2800" dirty="0">
                <a:cs typeface="Arial" pitchFamily="34" charset="0"/>
              </a:rPr>
              <a:t> (AY) transactions should be recognized</a:t>
            </a:r>
          </a:p>
        </p:txBody>
      </p:sp>
    </p:spTree>
    <p:extLst>
      <p:ext uri="{BB962C8B-B14F-4D97-AF65-F5344CB8AC3E}">
        <p14:creationId xmlns:p14="http://schemas.microsoft.com/office/powerpoint/2010/main" val="3298568516"/>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2061119" y="685800"/>
            <a:ext cx="6347713" cy="914400"/>
          </a:xfrm>
        </p:spPr>
        <p:txBody>
          <a:bodyPr>
            <a:normAutofit/>
          </a:bodyPr>
          <a:lstStyle/>
          <a:p>
            <a:pPr algn="ctr"/>
            <a:r>
              <a:rPr lang="en-US" sz="4400" dirty="0">
                <a:cs typeface="Arial" pitchFamily="34" charset="0"/>
              </a:rPr>
              <a:t>General Fund Revenue</a:t>
            </a:r>
          </a:p>
        </p:txBody>
      </p:sp>
      <p:sp>
        <p:nvSpPr>
          <p:cNvPr id="500739" name="Rectangle 3"/>
          <p:cNvSpPr>
            <a:spLocks noGrp="1" noChangeArrowheads="1"/>
          </p:cNvSpPr>
          <p:nvPr>
            <p:ph idx="1"/>
          </p:nvPr>
        </p:nvSpPr>
        <p:spPr bwMode="hidden">
          <a:xfrm>
            <a:off x="2057400" y="1981201"/>
            <a:ext cx="6347714" cy="3880773"/>
          </a:xfrm>
        </p:spPr>
        <p:txBody>
          <a:bodyPr>
            <a:normAutofit/>
          </a:bodyPr>
          <a:lstStyle/>
          <a:p>
            <a:pPr marL="609204" indent="-609204">
              <a:lnSpc>
                <a:spcPct val="90000"/>
              </a:lnSpc>
              <a:buNone/>
            </a:pPr>
            <a:endParaRPr lang="en-US" sz="1300" dirty="0">
              <a:latin typeface="Arial" pitchFamily="34" charset="0"/>
              <a:cs typeface="Arial" pitchFamily="34" charset="0"/>
            </a:endParaRPr>
          </a:p>
          <a:p>
            <a:pPr marL="401638" indent="-341313">
              <a:lnSpc>
                <a:spcPct val="90000"/>
              </a:lnSpc>
            </a:pPr>
            <a:r>
              <a:rPr lang="en-US" sz="2800" dirty="0">
                <a:cs typeface="Arial" pitchFamily="34" charset="0"/>
              </a:rPr>
              <a:t>Recognize </a:t>
            </a:r>
            <a:r>
              <a:rPr lang="en-US" sz="2800" b="1" dirty="0">
                <a:cs typeface="Arial" pitchFamily="34" charset="0"/>
              </a:rPr>
              <a:t>General Fund revenue</a:t>
            </a:r>
            <a:r>
              <a:rPr lang="en-US" sz="2800" dirty="0">
                <a:cs typeface="Arial" pitchFamily="34" charset="0"/>
              </a:rPr>
              <a:t> in the appropriation year during which the revenue was </a:t>
            </a:r>
            <a:r>
              <a:rPr lang="en-US" sz="2800" i="1" u="sng" dirty="0">
                <a:cs typeface="Arial" pitchFamily="34" charset="0"/>
              </a:rPr>
              <a:t>received in cash</a:t>
            </a:r>
          </a:p>
          <a:p>
            <a:pPr marL="609204" indent="-609204">
              <a:lnSpc>
                <a:spcPct val="90000"/>
              </a:lnSpc>
            </a:pPr>
            <a:endParaRPr lang="en-US" sz="1600" dirty="0">
              <a:cs typeface="Arial" pitchFamily="34" charset="0"/>
            </a:endParaRPr>
          </a:p>
          <a:p>
            <a:pPr marL="401638" indent="-341313">
              <a:lnSpc>
                <a:spcPct val="90000"/>
              </a:lnSpc>
            </a:pPr>
            <a:r>
              <a:rPr lang="en-US" sz="2800" dirty="0">
                <a:cs typeface="Arial" pitchFamily="34" charset="0"/>
              </a:rPr>
              <a:t>Revenue recognition for Federal, Lottery, and Other funds is not addressed in </a:t>
            </a:r>
            <a:r>
              <a:rPr lang="en-US" sz="2800" u="sng" dirty="0">
                <a:cs typeface="Arial" pitchFamily="34" charset="0"/>
              </a:rPr>
              <a:t>budgetary</a:t>
            </a:r>
            <a:r>
              <a:rPr lang="en-US" sz="2800" dirty="0">
                <a:cs typeface="Arial" pitchFamily="34" charset="0"/>
              </a:rPr>
              <a:t> policies</a:t>
            </a:r>
          </a:p>
          <a:p>
            <a:pPr marL="609204" indent="-609204">
              <a:lnSpc>
                <a:spcPct val="90000"/>
              </a:lnSpc>
              <a:buNone/>
            </a:pPr>
            <a:endParaRPr lang="en-US" sz="3000" dirty="0">
              <a:latin typeface="Arial" pitchFamily="34" charset="0"/>
              <a:cs typeface="Arial" pitchFamily="34" charset="0"/>
            </a:endParaRPr>
          </a:p>
        </p:txBody>
      </p:sp>
    </p:spTree>
    <p:extLst>
      <p:ext uri="{BB962C8B-B14F-4D97-AF65-F5344CB8AC3E}">
        <p14:creationId xmlns:p14="http://schemas.microsoft.com/office/powerpoint/2010/main" val="846525553"/>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057401" y="381000"/>
            <a:ext cx="6347713" cy="1320800"/>
          </a:xfrm>
        </p:spPr>
        <p:txBody>
          <a:bodyPr>
            <a:noAutofit/>
          </a:bodyPr>
          <a:lstStyle/>
          <a:p>
            <a:pPr algn="ctr"/>
            <a:r>
              <a:rPr lang="en-US" sz="4400" dirty="0">
                <a:cs typeface="Arial" pitchFamily="34" charset="0"/>
              </a:rPr>
              <a:t>General Fund Revenue Accrual</a:t>
            </a:r>
          </a:p>
        </p:txBody>
      </p:sp>
      <p:sp>
        <p:nvSpPr>
          <p:cNvPr id="502787" name="Rectangle 3"/>
          <p:cNvSpPr>
            <a:spLocks noGrp="1" noChangeArrowheads="1"/>
          </p:cNvSpPr>
          <p:nvPr>
            <p:ph idx="1"/>
          </p:nvPr>
        </p:nvSpPr>
        <p:spPr bwMode="hidden">
          <a:xfrm>
            <a:off x="1905000" y="2160591"/>
            <a:ext cx="6858000" cy="3880773"/>
          </a:xfrm>
        </p:spPr>
        <p:txBody>
          <a:bodyPr>
            <a:noAutofit/>
          </a:bodyPr>
          <a:lstStyle/>
          <a:p>
            <a:pPr marL="109538" indent="0">
              <a:lnSpc>
                <a:spcPct val="90000"/>
              </a:lnSpc>
              <a:buNone/>
            </a:pPr>
            <a:r>
              <a:rPr lang="en-US" sz="2800" dirty="0">
                <a:cs typeface="Arial" pitchFamily="34" charset="0"/>
              </a:rPr>
              <a:t>Agency receives General Fund revenue on July 5:</a:t>
            </a:r>
          </a:p>
          <a:p>
            <a:pPr>
              <a:lnSpc>
                <a:spcPct val="90000"/>
              </a:lnSpc>
              <a:buFont typeface="Wingdings" pitchFamily="2" charset="2"/>
              <a:buNone/>
            </a:pPr>
            <a:endParaRPr lang="en-US" sz="800" dirty="0">
              <a:cs typeface="Arial" pitchFamily="34" charset="0"/>
            </a:endParaRPr>
          </a:p>
          <a:p>
            <a:pPr marL="401638" indent="-319088">
              <a:lnSpc>
                <a:spcPct val="90000"/>
              </a:lnSpc>
            </a:pPr>
            <a:r>
              <a:rPr lang="en-US" sz="2800" i="1" dirty="0">
                <a:cs typeface="Arial" pitchFamily="34" charset="0"/>
              </a:rPr>
              <a:t>Cash</a:t>
            </a:r>
            <a:r>
              <a:rPr lang="en-US" sz="2800" dirty="0">
                <a:cs typeface="Arial" pitchFamily="34" charset="0"/>
              </a:rPr>
              <a:t> revenue will be recorded in </a:t>
            </a:r>
            <a:r>
              <a:rPr lang="en-US" sz="2800" b="1" dirty="0">
                <a:cs typeface="Arial" pitchFamily="34" charset="0"/>
              </a:rPr>
              <a:t>AY 21</a:t>
            </a:r>
          </a:p>
          <a:p>
            <a:pPr>
              <a:lnSpc>
                <a:spcPct val="90000"/>
              </a:lnSpc>
              <a:buFont typeface="Wingdings" pitchFamily="2" charset="2"/>
              <a:buNone/>
            </a:pPr>
            <a:endParaRPr lang="en-US" dirty="0">
              <a:cs typeface="Arial" pitchFamily="34" charset="0"/>
            </a:endParaRPr>
          </a:p>
          <a:p>
            <a:pPr marL="401638" indent="-317500">
              <a:lnSpc>
                <a:spcPct val="90000"/>
              </a:lnSpc>
            </a:pPr>
            <a:r>
              <a:rPr lang="en-US" sz="2800" i="1" dirty="0">
                <a:cs typeface="Arial" pitchFamily="34" charset="0"/>
              </a:rPr>
              <a:t>Accrued</a:t>
            </a:r>
            <a:r>
              <a:rPr lang="en-US" sz="2800" dirty="0">
                <a:cs typeface="Arial" pitchFamily="34" charset="0"/>
              </a:rPr>
              <a:t> revenue needs to be recorded in </a:t>
            </a:r>
            <a:r>
              <a:rPr lang="en-US" sz="2800" b="1" dirty="0">
                <a:cs typeface="Arial" pitchFamily="34" charset="0"/>
              </a:rPr>
              <a:t>fiscal year 2019</a:t>
            </a:r>
            <a:r>
              <a:rPr lang="en-US" sz="2800" dirty="0">
                <a:cs typeface="Arial" pitchFamily="34" charset="0"/>
              </a:rPr>
              <a:t> for </a:t>
            </a:r>
            <a:r>
              <a:rPr lang="en-US" sz="2800" u="sng" dirty="0">
                <a:cs typeface="Arial" pitchFamily="34" charset="0"/>
              </a:rPr>
              <a:t>financial</a:t>
            </a:r>
            <a:r>
              <a:rPr lang="en-US" sz="2800" dirty="0">
                <a:cs typeface="Arial" pitchFamily="34" charset="0"/>
              </a:rPr>
              <a:t> reporting purposes</a:t>
            </a:r>
          </a:p>
        </p:txBody>
      </p:sp>
    </p:spTree>
    <p:extLst>
      <p:ext uri="{BB962C8B-B14F-4D97-AF65-F5344CB8AC3E}">
        <p14:creationId xmlns:p14="http://schemas.microsoft.com/office/powerpoint/2010/main" val="3942792805"/>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1676401" y="304800"/>
            <a:ext cx="6934199" cy="1447800"/>
          </a:xfrm>
        </p:spPr>
        <p:txBody>
          <a:bodyPr>
            <a:normAutofit/>
          </a:bodyPr>
          <a:lstStyle/>
          <a:p>
            <a:pPr algn="ctr"/>
            <a:r>
              <a:rPr lang="en-US" sz="4400" dirty="0">
                <a:cs typeface="Arial" pitchFamily="34" charset="0"/>
              </a:rPr>
              <a:t>General Fund Revenue Accrual </a:t>
            </a:r>
            <a:r>
              <a:rPr lang="en-US" sz="2400" dirty="0">
                <a:cs typeface="Arial" pitchFamily="34" charset="0"/>
              </a:rPr>
              <a:t>Example</a:t>
            </a:r>
          </a:p>
        </p:txBody>
      </p:sp>
      <p:sp>
        <p:nvSpPr>
          <p:cNvPr id="506883" name="Rectangle 3"/>
          <p:cNvSpPr>
            <a:spLocks noGrp="1" noChangeArrowheads="1"/>
          </p:cNvSpPr>
          <p:nvPr>
            <p:ph idx="1"/>
          </p:nvPr>
        </p:nvSpPr>
        <p:spPr bwMode="hidden">
          <a:xfrm>
            <a:off x="1905000" y="1676400"/>
            <a:ext cx="6973918" cy="4876800"/>
          </a:xfrm>
        </p:spPr>
        <p:txBody>
          <a:bodyPr>
            <a:noAutofit/>
          </a:bodyPr>
          <a:lstStyle/>
          <a:p>
            <a:pPr>
              <a:buFont typeface="Wingdings" pitchFamily="2" charset="2"/>
              <a:buNone/>
            </a:pPr>
            <a:r>
              <a:rPr lang="en-US" sz="2800" dirty="0">
                <a:cs typeface="Arial" pitchFamily="34" charset="0"/>
              </a:rPr>
              <a:t>Accrue </a:t>
            </a:r>
            <a:r>
              <a:rPr lang="en-US" sz="2800" b="1" dirty="0">
                <a:cs typeface="Arial" pitchFamily="34" charset="0"/>
              </a:rPr>
              <a:t>General Fund</a:t>
            </a:r>
            <a:r>
              <a:rPr lang="en-US" sz="2800" dirty="0">
                <a:cs typeface="Arial" pitchFamily="34" charset="0"/>
              </a:rPr>
              <a:t> revenue for financial reporting:</a:t>
            </a:r>
          </a:p>
          <a:p>
            <a:r>
              <a:rPr lang="en-US" sz="2800" dirty="0">
                <a:cs typeface="Arial" pitchFamily="34" charset="0"/>
              </a:rPr>
              <a:t>TC 436 (Month 13, FY 2019, </a:t>
            </a:r>
            <a:r>
              <a:rPr lang="en-US" sz="2800" b="1" dirty="0">
                <a:cs typeface="Arial" pitchFamily="34" charset="0"/>
              </a:rPr>
              <a:t>AY 19</a:t>
            </a:r>
            <a:r>
              <a:rPr lang="en-US" sz="2800" dirty="0">
                <a:cs typeface="Arial" pitchFamily="34" charset="0"/>
              </a:rPr>
              <a:t>)</a:t>
            </a:r>
          </a:p>
          <a:p>
            <a:pPr lvl="1">
              <a:buNone/>
              <a:tabLst>
                <a:tab pos="854075" algn="l"/>
              </a:tabLst>
            </a:pPr>
            <a:r>
              <a:rPr lang="en-US" sz="2800" dirty="0">
                <a:cs typeface="Arial" pitchFamily="34" charset="0"/>
              </a:rPr>
              <a:t>	</a:t>
            </a:r>
            <a:r>
              <a:rPr lang="en-US" sz="2000" dirty="0">
                <a:cs typeface="Arial" pitchFamily="34" charset="0"/>
              </a:rPr>
              <a:t>Dr 0503 Accounts Receivable - Unbilled</a:t>
            </a:r>
          </a:p>
          <a:p>
            <a:pPr lvl="2">
              <a:spcAft>
                <a:spcPts val="1200"/>
              </a:spcAft>
              <a:buNone/>
            </a:pPr>
            <a:r>
              <a:rPr lang="en-US" sz="2000" dirty="0">
                <a:cs typeface="Arial" pitchFamily="34" charset="0"/>
              </a:rPr>
              <a:t>	Cr 3105 Revenue - FS Accrual</a:t>
            </a:r>
          </a:p>
          <a:p>
            <a:pPr>
              <a:buFont typeface="Wingdings" pitchFamily="2" charset="2"/>
              <a:buNone/>
            </a:pPr>
            <a:r>
              <a:rPr lang="en-US" sz="2800" dirty="0">
                <a:cs typeface="Arial" pitchFamily="34" charset="0"/>
              </a:rPr>
              <a:t>Auto reversal of TC 436:</a:t>
            </a:r>
          </a:p>
          <a:p>
            <a:r>
              <a:rPr lang="en-US" sz="2800" dirty="0">
                <a:cs typeface="Arial" pitchFamily="34" charset="0"/>
              </a:rPr>
              <a:t>TC 981 (Month 1, FY 2020, </a:t>
            </a:r>
            <a:r>
              <a:rPr lang="en-US" sz="2800" b="1" dirty="0">
                <a:cs typeface="Arial" pitchFamily="34" charset="0"/>
              </a:rPr>
              <a:t>AY 19</a:t>
            </a:r>
            <a:r>
              <a:rPr lang="en-US" sz="2800" dirty="0">
                <a:cs typeface="Arial" pitchFamily="34" charset="0"/>
              </a:rPr>
              <a:t>)</a:t>
            </a:r>
          </a:p>
          <a:p>
            <a:pPr lvl="1">
              <a:buNone/>
              <a:tabLst>
                <a:tab pos="854075" algn="l"/>
              </a:tabLst>
            </a:pPr>
            <a:r>
              <a:rPr lang="en-US" sz="2800" dirty="0">
                <a:cs typeface="Arial" pitchFamily="34" charset="0"/>
              </a:rPr>
              <a:t>	</a:t>
            </a:r>
            <a:r>
              <a:rPr lang="en-US" sz="2000" dirty="0">
                <a:cs typeface="Arial" pitchFamily="34" charset="0"/>
              </a:rPr>
              <a:t>Dr 3105 Revenue - FS Accrual</a:t>
            </a:r>
          </a:p>
          <a:p>
            <a:pPr lvl="2">
              <a:buFont typeface="Wingdings" pitchFamily="2" charset="2"/>
              <a:buNone/>
            </a:pPr>
            <a:r>
              <a:rPr lang="en-US" sz="2000" dirty="0">
                <a:cs typeface="Arial" pitchFamily="34" charset="0"/>
              </a:rPr>
              <a:t>	Cr 0503 Accounts Receivable - Unbilled</a:t>
            </a:r>
          </a:p>
        </p:txBody>
      </p:sp>
    </p:spTree>
    <p:extLst>
      <p:ext uri="{BB962C8B-B14F-4D97-AF65-F5344CB8AC3E}">
        <p14:creationId xmlns:p14="http://schemas.microsoft.com/office/powerpoint/2010/main" val="3942912615"/>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2133600" y="609600"/>
            <a:ext cx="6347713" cy="1828800"/>
          </a:xfrm>
        </p:spPr>
        <p:txBody>
          <a:bodyPr>
            <a:normAutofit fontScale="90000"/>
          </a:bodyPr>
          <a:lstStyle/>
          <a:p>
            <a:pPr algn="ctr"/>
            <a:r>
              <a:rPr lang="en-US" sz="4900" dirty="0">
                <a:cs typeface="Arial" pitchFamily="34" charset="0"/>
              </a:rPr>
              <a:t>General Fund Revenue Accrual </a:t>
            </a:r>
            <a:r>
              <a:rPr lang="en-US" dirty="0">
                <a:cs typeface="Arial" pitchFamily="34" charset="0"/>
              </a:rPr>
              <a:t/>
            </a:r>
            <a:br>
              <a:rPr lang="en-US" dirty="0">
                <a:cs typeface="Arial" pitchFamily="34" charset="0"/>
              </a:rPr>
            </a:br>
            <a:r>
              <a:rPr lang="en-US" sz="2700" dirty="0">
                <a:cs typeface="Arial" pitchFamily="34" charset="0"/>
              </a:rPr>
              <a:t>Example (continued)</a:t>
            </a:r>
          </a:p>
        </p:txBody>
      </p:sp>
      <p:sp>
        <p:nvSpPr>
          <p:cNvPr id="504835" name="Rectangle 3"/>
          <p:cNvSpPr>
            <a:spLocks noGrp="1" noChangeArrowheads="1"/>
          </p:cNvSpPr>
          <p:nvPr>
            <p:ph idx="1"/>
          </p:nvPr>
        </p:nvSpPr>
        <p:spPr bwMode="hidden">
          <a:xfrm>
            <a:off x="2163416" y="2743201"/>
            <a:ext cx="6347714" cy="2743200"/>
          </a:xfrm>
        </p:spPr>
        <p:txBody>
          <a:bodyPr>
            <a:noAutofit/>
          </a:bodyPr>
          <a:lstStyle/>
          <a:p>
            <a:pPr marL="109538" indent="0">
              <a:buNone/>
            </a:pPr>
            <a:r>
              <a:rPr lang="en-US" sz="2800" dirty="0">
                <a:cs typeface="Arial" pitchFamily="34" charset="0"/>
              </a:rPr>
              <a:t>Record </a:t>
            </a:r>
            <a:r>
              <a:rPr lang="en-US" sz="2800" b="1" dirty="0">
                <a:cs typeface="Arial" pitchFamily="34" charset="0"/>
              </a:rPr>
              <a:t>General Fund</a:t>
            </a:r>
            <a:r>
              <a:rPr lang="en-US" sz="2800" dirty="0">
                <a:cs typeface="Arial" pitchFamily="34" charset="0"/>
              </a:rPr>
              <a:t> cash revenue:</a:t>
            </a:r>
          </a:p>
          <a:p>
            <a:r>
              <a:rPr lang="en-US" sz="2800" dirty="0">
                <a:cs typeface="Arial" pitchFamily="34" charset="0"/>
              </a:rPr>
              <a:t>TC 190 (Month 1, FY 2020, </a:t>
            </a:r>
            <a:r>
              <a:rPr lang="en-US" sz="2800" b="1" dirty="0">
                <a:cs typeface="Arial" pitchFamily="34" charset="0"/>
              </a:rPr>
              <a:t>AY 21</a:t>
            </a:r>
            <a:r>
              <a:rPr lang="en-US" sz="2800" dirty="0">
                <a:cs typeface="Arial" pitchFamily="34" charset="0"/>
              </a:rPr>
              <a:t>)</a:t>
            </a:r>
          </a:p>
          <a:p>
            <a:pPr lvl="1">
              <a:buNone/>
              <a:tabLst>
                <a:tab pos="854075" algn="l"/>
              </a:tabLst>
            </a:pPr>
            <a:r>
              <a:rPr lang="en-US" sz="3200" dirty="0">
                <a:cs typeface="Arial" pitchFamily="34" charset="0"/>
              </a:rPr>
              <a:t>	</a:t>
            </a:r>
            <a:r>
              <a:rPr lang="en-US" sz="2000" dirty="0">
                <a:cs typeface="Arial" pitchFamily="34" charset="0"/>
              </a:rPr>
              <a:t>Dr 0065 Unreconciled Deposit</a:t>
            </a:r>
          </a:p>
          <a:p>
            <a:pPr lvl="2">
              <a:buFont typeface="Wingdings" pitchFamily="2" charset="2"/>
              <a:buNone/>
            </a:pPr>
            <a:r>
              <a:rPr lang="en-US" sz="2000" dirty="0">
                <a:cs typeface="Arial" pitchFamily="34" charset="0"/>
              </a:rPr>
              <a:t>	Cr 3100 Revenue - Cash</a:t>
            </a:r>
          </a:p>
        </p:txBody>
      </p:sp>
    </p:spTree>
    <p:extLst>
      <p:ext uri="{BB962C8B-B14F-4D97-AF65-F5344CB8AC3E}">
        <p14:creationId xmlns:p14="http://schemas.microsoft.com/office/powerpoint/2010/main" val="2354119491"/>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2133601" y="228600"/>
            <a:ext cx="6347713" cy="1320800"/>
          </a:xfrm>
        </p:spPr>
        <p:txBody>
          <a:bodyPr>
            <a:noAutofit/>
          </a:bodyPr>
          <a:lstStyle/>
          <a:p>
            <a:pPr algn="ctr"/>
            <a:r>
              <a:rPr lang="en-US" sz="4400" dirty="0">
                <a:cs typeface="Arial" pitchFamily="34" charset="0"/>
              </a:rPr>
              <a:t>Move General Fund Receivable</a:t>
            </a:r>
          </a:p>
        </p:txBody>
      </p:sp>
      <p:sp>
        <p:nvSpPr>
          <p:cNvPr id="508931" name="Rectangle 3"/>
          <p:cNvSpPr>
            <a:spLocks noGrp="1" noChangeArrowheads="1"/>
          </p:cNvSpPr>
          <p:nvPr>
            <p:ph idx="1"/>
          </p:nvPr>
        </p:nvSpPr>
        <p:spPr bwMode="hidden">
          <a:xfrm>
            <a:off x="1905000" y="1752600"/>
            <a:ext cx="6975984" cy="4572000"/>
          </a:xfrm>
          <a:ln>
            <a:noFill/>
          </a:ln>
          <a:effectLst/>
          <a:scene3d>
            <a:camera prst="orthographicFront">
              <a:rot lat="0" lon="0" rev="0"/>
            </a:camera>
            <a:lightRig rig="contrasting" dir="t">
              <a:rot lat="0" lon="0" rev="7800000"/>
            </a:lightRig>
          </a:scene3d>
          <a:sp3d>
            <a:bevelT w="139700" h="139700"/>
          </a:sp3d>
        </p:spPr>
        <p:txBody>
          <a:bodyPr>
            <a:normAutofit/>
          </a:bodyPr>
          <a:lstStyle/>
          <a:p>
            <a:pPr>
              <a:spcAft>
                <a:spcPts val="1200"/>
              </a:spcAft>
            </a:pPr>
            <a:r>
              <a:rPr lang="en-US" sz="2800" dirty="0"/>
              <a:t>Document supported </a:t>
            </a:r>
            <a:r>
              <a:rPr lang="en-US" sz="2800" b="1" dirty="0"/>
              <a:t>General Fund</a:t>
            </a:r>
            <a:r>
              <a:rPr lang="en-US" sz="2800" dirty="0"/>
              <a:t> receivables, not collected as of June 30, 2019, will need to be moved to the new biennium</a:t>
            </a:r>
          </a:p>
          <a:p>
            <a:r>
              <a:rPr lang="en-US" sz="2800" dirty="0"/>
              <a:t>Non-document supported receivable accruals do not need to be moved:</a:t>
            </a:r>
          </a:p>
          <a:p>
            <a:pPr lvl="1"/>
            <a:r>
              <a:rPr lang="en-US" sz="2400" dirty="0"/>
              <a:t>TC 436 will auto reverse</a:t>
            </a:r>
          </a:p>
          <a:p>
            <a:pPr lvl="1"/>
            <a:r>
              <a:rPr lang="en-US" sz="2400" dirty="0"/>
              <a:t>TC 104 will need to be reversed using TC 104R</a:t>
            </a:r>
          </a:p>
          <a:p>
            <a:pPr lvl="1"/>
            <a:endParaRPr lang="en-US" dirty="0" smtClean="0"/>
          </a:p>
          <a:p>
            <a:endParaRPr lang="en-US" dirty="0" smtClean="0"/>
          </a:p>
          <a:p>
            <a:endParaRPr lang="en-US" sz="3300" dirty="0">
              <a:cs typeface="Arial" pitchFamily="34" charset="0"/>
            </a:endParaRPr>
          </a:p>
          <a:p>
            <a:endParaRPr lang="en-US" sz="3300" dirty="0">
              <a:cs typeface="Arial" pitchFamily="34" charset="0"/>
            </a:endParaRPr>
          </a:p>
          <a:p>
            <a:endParaRPr lang="en-US" sz="3300" dirty="0">
              <a:cs typeface="Arial" pitchFamily="34" charset="0"/>
            </a:endParaRPr>
          </a:p>
        </p:txBody>
      </p:sp>
    </p:spTree>
    <p:extLst>
      <p:ext uri="{BB962C8B-B14F-4D97-AF65-F5344CB8AC3E}">
        <p14:creationId xmlns:p14="http://schemas.microsoft.com/office/powerpoint/2010/main" val="3003004160"/>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1840356" y="381000"/>
            <a:ext cx="6934200" cy="1320800"/>
          </a:xfrm>
        </p:spPr>
        <p:txBody>
          <a:bodyPr>
            <a:normAutofit fontScale="90000"/>
          </a:bodyPr>
          <a:lstStyle/>
          <a:p>
            <a:pPr algn="ctr"/>
            <a:r>
              <a:rPr lang="en-US" sz="4900" dirty="0">
                <a:cs typeface="Arial" pitchFamily="34" charset="0"/>
              </a:rPr>
              <a:t>Move General Fund Receivable </a:t>
            </a:r>
            <a:r>
              <a:rPr lang="en-US" sz="3900" dirty="0">
                <a:cs typeface="Arial" pitchFamily="34" charset="0"/>
              </a:rPr>
              <a:t/>
            </a:r>
            <a:br>
              <a:rPr lang="en-US" sz="3900" dirty="0">
                <a:cs typeface="Arial" pitchFamily="34" charset="0"/>
              </a:rPr>
            </a:br>
            <a:r>
              <a:rPr lang="en-US" sz="2700" dirty="0">
                <a:cs typeface="Arial" pitchFamily="34" charset="0"/>
              </a:rPr>
              <a:t>Example</a:t>
            </a:r>
          </a:p>
        </p:txBody>
      </p:sp>
      <p:sp>
        <p:nvSpPr>
          <p:cNvPr id="509955" name="Rectangle 3"/>
          <p:cNvSpPr>
            <a:spLocks noGrp="1" noChangeArrowheads="1"/>
          </p:cNvSpPr>
          <p:nvPr>
            <p:ph idx="1"/>
          </p:nvPr>
        </p:nvSpPr>
        <p:spPr bwMode="hidden">
          <a:xfrm>
            <a:off x="1981200" y="2160590"/>
            <a:ext cx="6793356" cy="4240210"/>
          </a:xfrm>
        </p:spPr>
        <p:txBody>
          <a:bodyPr>
            <a:noAutofit/>
          </a:bodyPr>
          <a:lstStyle/>
          <a:p>
            <a:pPr marL="109538" indent="0">
              <a:spcAft>
                <a:spcPts val="1200"/>
              </a:spcAft>
              <a:buNone/>
            </a:pPr>
            <a:r>
              <a:rPr lang="en-US" sz="2800" dirty="0">
                <a:cs typeface="Arial" pitchFamily="34" charset="0"/>
              </a:rPr>
              <a:t>A </a:t>
            </a:r>
            <a:r>
              <a:rPr lang="en-US" sz="2800" b="1" dirty="0">
                <a:cs typeface="Arial" pitchFamily="34" charset="0"/>
              </a:rPr>
              <a:t>General Fund</a:t>
            </a:r>
            <a:r>
              <a:rPr lang="en-US" sz="2800" dirty="0">
                <a:cs typeface="Arial" pitchFamily="34" charset="0"/>
              </a:rPr>
              <a:t> accounts receivable was initially established in AY 19 but was not collected by June 30, 2019</a:t>
            </a:r>
          </a:p>
          <a:p>
            <a:pPr>
              <a:spcAft>
                <a:spcPts val="1200"/>
              </a:spcAft>
              <a:buNone/>
            </a:pPr>
            <a:r>
              <a:rPr lang="en-US" sz="2800" i="1" dirty="0">
                <a:cs typeface="Arial" pitchFamily="34" charset="0"/>
              </a:rPr>
              <a:t>Initial</a:t>
            </a:r>
            <a:r>
              <a:rPr lang="en-US" sz="2800" dirty="0">
                <a:cs typeface="Arial" pitchFamily="34" charset="0"/>
              </a:rPr>
              <a:t> </a:t>
            </a:r>
            <a:r>
              <a:rPr lang="en-US" sz="2800" i="1" dirty="0">
                <a:cs typeface="Arial" pitchFamily="34" charset="0"/>
              </a:rPr>
              <a:t>entry (AY 19) was</a:t>
            </a:r>
            <a:r>
              <a:rPr lang="en-US" sz="2800" dirty="0">
                <a:cs typeface="Arial" pitchFamily="34" charset="0"/>
              </a:rPr>
              <a:t>:</a:t>
            </a:r>
          </a:p>
          <a:p>
            <a:pPr>
              <a:buNone/>
            </a:pPr>
            <a:r>
              <a:rPr lang="en-US" sz="2800" dirty="0">
                <a:cs typeface="Arial" pitchFamily="34" charset="0"/>
              </a:rPr>
              <a:t>TC 103 Establish doc supported A/R</a:t>
            </a:r>
          </a:p>
          <a:p>
            <a:pPr lvl="1">
              <a:buFont typeface="Wingdings" pitchFamily="2" charset="2"/>
              <a:buNone/>
            </a:pPr>
            <a:r>
              <a:rPr lang="en-US" sz="2000" dirty="0">
                <a:cs typeface="Arial" pitchFamily="34" charset="0"/>
              </a:rPr>
              <a:t>Dr 0501 Accounts receivable – Billed</a:t>
            </a:r>
          </a:p>
          <a:p>
            <a:pPr lvl="2">
              <a:buFont typeface="Wingdings" pitchFamily="2" charset="2"/>
              <a:buNone/>
            </a:pPr>
            <a:r>
              <a:rPr lang="en-US" sz="2000" dirty="0">
                <a:cs typeface="Arial" pitchFamily="34" charset="0"/>
              </a:rPr>
              <a:t>Cr 3101 Revenue – Accrued</a:t>
            </a:r>
          </a:p>
        </p:txBody>
      </p:sp>
    </p:spTree>
    <p:extLst>
      <p:ext uri="{BB962C8B-B14F-4D97-AF65-F5344CB8AC3E}">
        <p14:creationId xmlns:p14="http://schemas.microsoft.com/office/powerpoint/2010/main" val="3506287064"/>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2133601" y="304800"/>
            <a:ext cx="6347713" cy="1828800"/>
          </a:xfrm>
        </p:spPr>
        <p:txBody>
          <a:bodyPr>
            <a:normAutofit fontScale="90000"/>
          </a:bodyPr>
          <a:lstStyle/>
          <a:p>
            <a:pPr algn="ctr"/>
            <a:r>
              <a:rPr lang="en-US" sz="4900" dirty="0">
                <a:cs typeface="Arial" pitchFamily="34" charset="0"/>
              </a:rPr>
              <a:t>Move General Fund Receivable </a:t>
            </a:r>
            <a:r>
              <a:rPr lang="en-US" dirty="0">
                <a:cs typeface="Arial" pitchFamily="34" charset="0"/>
              </a:rPr>
              <a:t/>
            </a:r>
            <a:br>
              <a:rPr lang="en-US" dirty="0">
                <a:cs typeface="Arial" pitchFamily="34" charset="0"/>
              </a:rPr>
            </a:br>
            <a:r>
              <a:rPr lang="en-US" sz="2700" dirty="0">
                <a:cs typeface="Arial" pitchFamily="34" charset="0"/>
              </a:rPr>
              <a:t>Example (continued)</a:t>
            </a:r>
          </a:p>
        </p:txBody>
      </p:sp>
      <p:sp>
        <p:nvSpPr>
          <p:cNvPr id="512003" name="Rectangle 3"/>
          <p:cNvSpPr>
            <a:spLocks noGrp="1" noChangeArrowheads="1"/>
          </p:cNvSpPr>
          <p:nvPr>
            <p:ph idx="1"/>
          </p:nvPr>
        </p:nvSpPr>
        <p:spPr bwMode="hidden">
          <a:xfrm>
            <a:off x="2057400" y="2438400"/>
            <a:ext cx="7086600" cy="3581400"/>
          </a:xfrm>
        </p:spPr>
        <p:txBody>
          <a:bodyPr>
            <a:noAutofit/>
          </a:bodyPr>
          <a:lstStyle/>
          <a:p>
            <a:pPr>
              <a:spcBef>
                <a:spcPts val="0"/>
              </a:spcBef>
              <a:spcAft>
                <a:spcPts val="1200"/>
              </a:spcAft>
              <a:buNone/>
            </a:pPr>
            <a:r>
              <a:rPr lang="en-US" sz="2800" b="1" dirty="0">
                <a:cs typeface="Arial" pitchFamily="34" charset="0"/>
              </a:rPr>
              <a:t>Step 1</a:t>
            </a:r>
            <a:r>
              <a:rPr lang="en-US" sz="2800" dirty="0">
                <a:cs typeface="Arial" pitchFamily="34" charset="0"/>
              </a:rPr>
              <a:t>: </a:t>
            </a:r>
          </a:p>
          <a:p>
            <a:pPr marL="109538" indent="0">
              <a:spcBef>
                <a:spcPts val="0"/>
              </a:spcBef>
              <a:spcAft>
                <a:spcPts val="1200"/>
              </a:spcAft>
              <a:buNone/>
            </a:pPr>
            <a:r>
              <a:rPr lang="en-US" sz="2800" dirty="0">
                <a:cs typeface="Arial" pitchFamily="34" charset="0"/>
              </a:rPr>
              <a:t>Reverse A/R established with TC 103 but not yet collected at June 30</a:t>
            </a:r>
          </a:p>
          <a:p>
            <a:pPr>
              <a:buFont typeface="Wingdings" pitchFamily="2" charset="2"/>
              <a:buNone/>
            </a:pPr>
            <a:r>
              <a:rPr lang="en-US" sz="2800" dirty="0">
                <a:cs typeface="Arial" pitchFamily="34" charset="0"/>
              </a:rPr>
              <a:t>TC 118 (Month 12, FY 2019, </a:t>
            </a:r>
            <a:r>
              <a:rPr lang="en-US" sz="2800" b="1" dirty="0">
                <a:cs typeface="Arial" pitchFamily="34" charset="0"/>
              </a:rPr>
              <a:t>AY 19</a:t>
            </a:r>
            <a:r>
              <a:rPr lang="en-US" sz="2800" dirty="0">
                <a:cs typeface="Arial" pitchFamily="34" charset="0"/>
              </a:rPr>
              <a:t>)</a:t>
            </a:r>
          </a:p>
          <a:p>
            <a:pPr lvl="1">
              <a:buFont typeface="Wingdings" pitchFamily="2" charset="2"/>
              <a:buNone/>
            </a:pPr>
            <a:r>
              <a:rPr lang="en-US" sz="2000" dirty="0">
                <a:cs typeface="Arial" pitchFamily="34" charset="0"/>
              </a:rPr>
              <a:t>Dr 3101 Revenue – Accrued</a:t>
            </a:r>
          </a:p>
          <a:p>
            <a:pPr lvl="2">
              <a:buFont typeface="Wingdings" pitchFamily="2" charset="2"/>
              <a:buNone/>
            </a:pPr>
            <a:r>
              <a:rPr lang="en-US" sz="2000" dirty="0">
                <a:cs typeface="Arial" pitchFamily="34" charset="0"/>
              </a:rPr>
              <a:t>Cr 0501 Accounts Receivable – Billed</a:t>
            </a:r>
          </a:p>
        </p:txBody>
      </p:sp>
    </p:spTree>
    <p:extLst>
      <p:ext uri="{BB962C8B-B14F-4D97-AF65-F5344CB8AC3E}">
        <p14:creationId xmlns:p14="http://schemas.microsoft.com/office/powerpoint/2010/main" val="367501331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6</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362201" y="693738"/>
            <a:ext cx="5715000" cy="1973262"/>
          </a:xfrm>
        </p:spPr>
        <p:txBody>
          <a:bodyPr>
            <a:normAutofit/>
          </a:bodyPr>
          <a:lstStyle/>
          <a:p>
            <a:r>
              <a:rPr lang="en-US" sz="4000" dirty="0">
                <a:solidFill>
                  <a:schemeClr val="accent1">
                    <a:lumMod val="75000"/>
                  </a:schemeClr>
                </a:solidFill>
                <a:latin typeface="Berlin Sans FB Demi" panose="020E0802020502020306" pitchFamily="34" charset="0"/>
              </a:rPr>
              <a:t>R*STARS Reports Year-end Schedule</a:t>
            </a:r>
          </a:p>
        </p:txBody>
      </p:sp>
      <p:sp>
        <p:nvSpPr>
          <p:cNvPr id="3" name="Content Placeholder 2"/>
          <p:cNvSpPr>
            <a:spLocks noGrp="1"/>
          </p:cNvSpPr>
          <p:nvPr>
            <p:ph idx="4294967295"/>
          </p:nvPr>
        </p:nvSpPr>
        <p:spPr>
          <a:xfrm>
            <a:off x="2560826" y="2254379"/>
            <a:ext cx="6477000" cy="4291402"/>
          </a:xfrm>
        </p:spPr>
        <p:txBody>
          <a:bodyPr>
            <a:normAutofit fontScale="25000" lnSpcReduction="20000"/>
          </a:bodyPr>
          <a:lstStyle/>
          <a:p>
            <a:pPr>
              <a:buFont typeface="Agency FB" panose="020B0503020202020204" pitchFamily="34" charset="0"/>
              <a:buChar char="•"/>
            </a:pPr>
            <a:r>
              <a:rPr lang="en-US" sz="9600" dirty="0">
                <a:solidFill>
                  <a:schemeClr val="tx1"/>
                </a:solidFill>
              </a:rPr>
              <a:t>Close of June is July 12, at which point there will be a full report run</a:t>
            </a:r>
          </a:p>
          <a:p>
            <a:pPr>
              <a:buFont typeface="Agency FB" panose="020B0503020202020204" pitchFamily="34" charset="0"/>
              <a:buChar char="•"/>
            </a:pPr>
            <a:endParaRPr lang="en-US" sz="9600" dirty="0">
              <a:solidFill>
                <a:schemeClr val="tx1"/>
              </a:solidFill>
            </a:endParaRPr>
          </a:p>
          <a:p>
            <a:pPr>
              <a:buFont typeface="Agency FB" panose="020B0503020202020204" pitchFamily="34" charset="0"/>
              <a:buChar char="•"/>
            </a:pPr>
            <a:r>
              <a:rPr lang="en-US" sz="9600" dirty="0">
                <a:solidFill>
                  <a:schemeClr val="tx1"/>
                </a:solidFill>
              </a:rPr>
              <a:t>During Month 13 (July 15 -  Aug 9), agencies can request various R*STARS reports, which run each Tuesday evening</a:t>
            </a:r>
          </a:p>
          <a:p>
            <a:pPr>
              <a:buFont typeface="Agency FB" panose="020B0503020202020204" pitchFamily="34" charset="0"/>
              <a:buChar char="•"/>
            </a:pPr>
            <a:endParaRPr lang="en-US" sz="9600" dirty="0">
              <a:solidFill>
                <a:schemeClr val="tx1"/>
              </a:solidFill>
            </a:endParaRPr>
          </a:p>
          <a:p>
            <a:pPr>
              <a:buFont typeface="Agency FB" panose="020B0503020202020204" pitchFamily="34" charset="0"/>
              <a:buChar char="•"/>
            </a:pPr>
            <a:r>
              <a:rPr lang="en-US" sz="9600" dirty="0">
                <a:solidFill>
                  <a:schemeClr val="tx1"/>
                </a:solidFill>
              </a:rPr>
              <a:t>SFMA Calendar:</a:t>
            </a:r>
          </a:p>
          <a:p>
            <a:pPr lvl="1">
              <a:buFont typeface="Agency FB" panose="020B0503020202020204" pitchFamily="34" charset="0"/>
              <a:buChar char="•"/>
            </a:pPr>
            <a:r>
              <a:rPr lang="en-US" sz="8000" b="1" dirty="0">
                <a:solidFill>
                  <a:schemeClr val="accent1">
                    <a:lumMod val="75000"/>
                  </a:schemeClr>
                </a:solidFill>
              </a:rPr>
              <a:t>https://www.oregon.gov/das/Financial/AcctgSys/Documents/2019SFMS-Agency-Calendar.pdf</a:t>
            </a:r>
          </a:p>
          <a:p>
            <a:pPr>
              <a:buFont typeface="Wingdings" panose="05000000000000000000" pitchFamily="2" charset="2"/>
              <a:buChar char="Ø"/>
            </a:pPr>
            <a:endParaRPr lang="en-US" sz="1900" b="1" dirty="0">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270" y="762001"/>
            <a:ext cx="1715911" cy="1286933"/>
          </a:xfrm>
          <a:prstGeom prst="rect">
            <a:avLst/>
          </a:prstGeom>
        </p:spPr>
      </p:pic>
    </p:spTree>
    <p:extLst>
      <p:ext uri="{BB962C8B-B14F-4D97-AF65-F5344CB8AC3E}">
        <p14:creationId xmlns:p14="http://schemas.microsoft.com/office/powerpoint/2010/main" val="42680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2097158" y="228600"/>
            <a:ext cx="6347713" cy="1320800"/>
          </a:xfrm>
        </p:spPr>
        <p:txBody>
          <a:bodyPr>
            <a:normAutofit fontScale="90000"/>
          </a:bodyPr>
          <a:lstStyle/>
          <a:p>
            <a:pPr algn="ctr"/>
            <a:r>
              <a:rPr lang="en-US" sz="4900" dirty="0">
                <a:cs typeface="Arial" pitchFamily="34" charset="0"/>
              </a:rPr>
              <a:t>Move General Fund Receivable </a:t>
            </a:r>
            <a:r>
              <a:rPr lang="en-US" dirty="0">
                <a:cs typeface="Arial" pitchFamily="34" charset="0"/>
              </a:rPr>
              <a:t/>
            </a:r>
            <a:br>
              <a:rPr lang="en-US" dirty="0">
                <a:cs typeface="Arial" pitchFamily="34" charset="0"/>
              </a:rPr>
            </a:br>
            <a:r>
              <a:rPr lang="en-US" sz="2700" dirty="0">
                <a:cs typeface="Arial" pitchFamily="34" charset="0"/>
              </a:rPr>
              <a:t>Example</a:t>
            </a:r>
            <a:r>
              <a:rPr lang="en-US" sz="2800" dirty="0">
                <a:cs typeface="Arial" pitchFamily="34" charset="0"/>
              </a:rPr>
              <a:t> (continued)</a:t>
            </a:r>
          </a:p>
        </p:txBody>
      </p:sp>
      <p:sp>
        <p:nvSpPr>
          <p:cNvPr id="514051" name="Rectangle 3"/>
          <p:cNvSpPr>
            <a:spLocks noGrp="1" noChangeArrowheads="1"/>
          </p:cNvSpPr>
          <p:nvPr>
            <p:ph idx="1"/>
          </p:nvPr>
        </p:nvSpPr>
        <p:spPr bwMode="hidden">
          <a:xfrm>
            <a:off x="1905000" y="2209800"/>
            <a:ext cx="7073308" cy="3886200"/>
          </a:xfrm>
        </p:spPr>
        <p:txBody>
          <a:bodyPr>
            <a:noAutofit/>
          </a:bodyPr>
          <a:lstStyle/>
          <a:p>
            <a:pPr>
              <a:spcAft>
                <a:spcPts val="1200"/>
              </a:spcAft>
              <a:buNone/>
            </a:pPr>
            <a:r>
              <a:rPr lang="en-US" sz="2800" b="1" dirty="0">
                <a:cs typeface="Arial" pitchFamily="34" charset="0"/>
              </a:rPr>
              <a:t>Step 2</a:t>
            </a:r>
            <a:r>
              <a:rPr lang="en-US" sz="2800" dirty="0">
                <a:cs typeface="Arial" pitchFamily="34" charset="0"/>
              </a:rPr>
              <a:t>: </a:t>
            </a:r>
          </a:p>
          <a:p>
            <a:pPr marL="109538" indent="0">
              <a:spcBef>
                <a:spcPts val="0"/>
              </a:spcBef>
              <a:spcAft>
                <a:spcPts val="1200"/>
              </a:spcAft>
              <a:buNone/>
            </a:pPr>
            <a:r>
              <a:rPr lang="en-US" sz="2800" dirty="0">
                <a:cs typeface="Arial" pitchFamily="34" charset="0"/>
              </a:rPr>
              <a:t>Accrue </a:t>
            </a:r>
            <a:r>
              <a:rPr lang="en-US" sz="2800" b="1" dirty="0">
                <a:cs typeface="Arial" pitchFamily="34" charset="0"/>
              </a:rPr>
              <a:t>General Fund</a:t>
            </a:r>
            <a:r>
              <a:rPr lang="en-US" sz="2800" dirty="0">
                <a:cs typeface="Arial" pitchFamily="34" charset="0"/>
              </a:rPr>
              <a:t> revenue for financial reporting purposes</a:t>
            </a:r>
          </a:p>
          <a:p>
            <a:pPr>
              <a:buFont typeface="Wingdings" pitchFamily="2" charset="2"/>
              <a:buNone/>
            </a:pPr>
            <a:r>
              <a:rPr lang="en-US" sz="2800" dirty="0">
                <a:cs typeface="Arial" pitchFamily="34" charset="0"/>
              </a:rPr>
              <a:t>TC 436 (Month 13, FY 2019, </a:t>
            </a:r>
            <a:r>
              <a:rPr lang="en-US" sz="2800" b="1" dirty="0">
                <a:cs typeface="Arial" pitchFamily="34" charset="0"/>
              </a:rPr>
              <a:t>AY 19</a:t>
            </a:r>
            <a:r>
              <a:rPr lang="en-US" sz="2800" dirty="0">
                <a:cs typeface="Arial" pitchFamily="34" charset="0"/>
              </a:rPr>
              <a:t>)</a:t>
            </a:r>
          </a:p>
          <a:p>
            <a:pPr lvl="1">
              <a:buFont typeface="Wingdings" pitchFamily="2" charset="2"/>
              <a:buNone/>
            </a:pPr>
            <a:r>
              <a:rPr lang="en-US" sz="2000" dirty="0">
                <a:cs typeface="Arial" pitchFamily="34" charset="0"/>
              </a:rPr>
              <a:t>Dr 0503 Accounts Receivable – Unbilled</a:t>
            </a:r>
          </a:p>
          <a:p>
            <a:pPr lvl="2">
              <a:buFont typeface="Wingdings" pitchFamily="2" charset="2"/>
              <a:buNone/>
            </a:pPr>
            <a:r>
              <a:rPr lang="en-US" sz="2000" dirty="0">
                <a:cs typeface="Arial" pitchFamily="34" charset="0"/>
              </a:rPr>
              <a:t>Cr 3105 Revenue – FS Accrual</a:t>
            </a:r>
          </a:p>
        </p:txBody>
      </p:sp>
    </p:spTree>
    <p:extLst>
      <p:ext uri="{BB962C8B-B14F-4D97-AF65-F5344CB8AC3E}">
        <p14:creationId xmlns:p14="http://schemas.microsoft.com/office/powerpoint/2010/main" val="2663520993"/>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2133600" y="381000"/>
            <a:ext cx="6347713" cy="1905000"/>
          </a:xfrm>
        </p:spPr>
        <p:txBody>
          <a:bodyPr>
            <a:normAutofit fontScale="90000"/>
          </a:bodyPr>
          <a:lstStyle/>
          <a:p>
            <a:pPr algn="ctr"/>
            <a:r>
              <a:rPr lang="en-US" sz="4900" dirty="0">
                <a:latin typeface="+mn-lt"/>
                <a:cs typeface="Arial" pitchFamily="34" charset="0"/>
              </a:rPr>
              <a:t>Move General Fund Receivable </a:t>
            </a:r>
            <a:r>
              <a:rPr lang="en-US" dirty="0">
                <a:latin typeface="+mn-lt"/>
                <a:cs typeface="Arial" pitchFamily="34" charset="0"/>
              </a:rPr>
              <a:t/>
            </a:r>
            <a:br>
              <a:rPr lang="en-US" dirty="0">
                <a:latin typeface="+mn-lt"/>
                <a:cs typeface="Arial" pitchFamily="34" charset="0"/>
              </a:rPr>
            </a:br>
            <a:r>
              <a:rPr lang="en-US" sz="2700" dirty="0">
                <a:latin typeface="+mn-lt"/>
                <a:cs typeface="Arial" pitchFamily="34" charset="0"/>
              </a:rPr>
              <a:t>Example (continued)</a:t>
            </a:r>
          </a:p>
        </p:txBody>
      </p:sp>
      <p:sp>
        <p:nvSpPr>
          <p:cNvPr id="516099" name="Rectangle 3"/>
          <p:cNvSpPr>
            <a:spLocks noGrp="1" noChangeArrowheads="1"/>
          </p:cNvSpPr>
          <p:nvPr>
            <p:ph idx="1"/>
          </p:nvPr>
        </p:nvSpPr>
        <p:spPr bwMode="hidden">
          <a:xfrm>
            <a:off x="1981200" y="2209801"/>
            <a:ext cx="6934200" cy="4250635"/>
          </a:xfrm>
        </p:spPr>
        <p:txBody>
          <a:bodyPr>
            <a:noAutofit/>
          </a:bodyPr>
          <a:lstStyle/>
          <a:p>
            <a:pPr>
              <a:spcAft>
                <a:spcPts val="1200"/>
              </a:spcAft>
              <a:buNone/>
            </a:pPr>
            <a:r>
              <a:rPr lang="en-US" sz="2800" b="1" dirty="0">
                <a:cs typeface="Arial" pitchFamily="34" charset="0"/>
              </a:rPr>
              <a:t>Step 3</a:t>
            </a:r>
            <a:r>
              <a:rPr lang="en-US" sz="2800" dirty="0">
                <a:cs typeface="Arial" pitchFamily="34" charset="0"/>
              </a:rPr>
              <a:t>: </a:t>
            </a:r>
          </a:p>
          <a:p>
            <a:pPr marL="109538" indent="0">
              <a:spcBef>
                <a:spcPts val="0"/>
              </a:spcBef>
              <a:spcAft>
                <a:spcPts val="1200"/>
              </a:spcAft>
              <a:buNone/>
            </a:pPr>
            <a:r>
              <a:rPr lang="en-US" sz="2800" dirty="0">
                <a:cs typeface="Arial" pitchFamily="34" charset="0"/>
              </a:rPr>
              <a:t>Move document supported </a:t>
            </a:r>
            <a:r>
              <a:rPr lang="en-US" sz="2800" b="1" dirty="0">
                <a:cs typeface="Arial" pitchFamily="34" charset="0"/>
              </a:rPr>
              <a:t>General Fund</a:t>
            </a:r>
            <a:r>
              <a:rPr lang="en-US" sz="2800" dirty="0">
                <a:cs typeface="Arial" pitchFamily="34" charset="0"/>
              </a:rPr>
              <a:t> accounts receivable forward to new biennium</a:t>
            </a:r>
          </a:p>
          <a:p>
            <a:pPr>
              <a:buFont typeface="Wingdings" pitchFamily="2" charset="2"/>
              <a:buNone/>
            </a:pPr>
            <a:r>
              <a:rPr lang="en-US" sz="2800" dirty="0">
                <a:cs typeface="Arial" pitchFamily="34" charset="0"/>
              </a:rPr>
              <a:t>TC 213 (Month 1, FY 2020, </a:t>
            </a:r>
            <a:r>
              <a:rPr lang="en-US" sz="2800" b="1" dirty="0">
                <a:cs typeface="Arial" pitchFamily="34" charset="0"/>
              </a:rPr>
              <a:t>AY 21</a:t>
            </a:r>
            <a:r>
              <a:rPr lang="en-US" sz="2800" dirty="0">
                <a:cs typeface="Arial" pitchFamily="34" charset="0"/>
              </a:rPr>
              <a:t>) </a:t>
            </a:r>
          </a:p>
          <a:p>
            <a:pPr lvl="1">
              <a:buFont typeface="Wingdings" pitchFamily="2" charset="2"/>
              <a:buNone/>
            </a:pPr>
            <a:r>
              <a:rPr lang="en-US" sz="2000" dirty="0">
                <a:cs typeface="Arial" pitchFamily="34" charset="0"/>
              </a:rPr>
              <a:t>Dr 0501 Accounts Receivable – Billed</a:t>
            </a:r>
          </a:p>
          <a:p>
            <a:pPr lvl="2">
              <a:buFont typeface="Wingdings" pitchFamily="2" charset="2"/>
              <a:buNone/>
            </a:pPr>
            <a:r>
              <a:rPr lang="en-US" sz="2000" dirty="0">
                <a:cs typeface="Arial" pitchFamily="34" charset="0"/>
              </a:rPr>
              <a:t>Cr 3101 Revenue – Accrued</a:t>
            </a:r>
          </a:p>
        </p:txBody>
      </p:sp>
    </p:spTree>
    <p:extLst>
      <p:ext uri="{BB962C8B-B14F-4D97-AF65-F5344CB8AC3E}">
        <p14:creationId xmlns:p14="http://schemas.microsoft.com/office/powerpoint/2010/main" val="2694461011"/>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2170043" y="381000"/>
            <a:ext cx="6347713" cy="1779590"/>
          </a:xfrm>
        </p:spPr>
        <p:txBody>
          <a:bodyPr>
            <a:normAutofit fontScale="90000"/>
          </a:bodyPr>
          <a:lstStyle/>
          <a:p>
            <a:pPr algn="ctr"/>
            <a:r>
              <a:rPr lang="en-US" sz="4900" dirty="0"/>
              <a:t>Move General Fund Receivable </a:t>
            </a:r>
            <a:br>
              <a:rPr lang="en-US" sz="4900" dirty="0"/>
            </a:br>
            <a:r>
              <a:rPr lang="en-US" sz="2700" dirty="0"/>
              <a:t>Example (continued)</a:t>
            </a:r>
            <a:endParaRPr lang="en-US" sz="2700" dirty="0">
              <a:cs typeface="Arial" pitchFamily="34" charset="0"/>
            </a:endParaRPr>
          </a:p>
        </p:txBody>
      </p:sp>
      <p:sp>
        <p:nvSpPr>
          <p:cNvPr id="518147" name="Rectangle 3"/>
          <p:cNvSpPr>
            <a:spLocks noGrp="1" noChangeArrowheads="1"/>
          </p:cNvSpPr>
          <p:nvPr>
            <p:ph idx="1"/>
          </p:nvPr>
        </p:nvSpPr>
        <p:spPr bwMode="hidden">
          <a:xfrm>
            <a:off x="1905000" y="2160590"/>
            <a:ext cx="7010400" cy="4164010"/>
          </a:xfrm>
        </p:spPr>
        <p:txBody>
          <a:bodyPr>
            <a:noAutofit/>
          </a:bodyPr>
          <a:lstStyle/>
          <a:p>
            <a:pPr>
              <a:spcAft>
                <a:spcPts val="1200"/>
              </a:spcAft>
              <a:buNone/>
            </a:pPr>
            <a:r>
              <a:rPr lang="en-US" sz="2800" b="1" dirty="0">
                <a:cs typeface="Arial" pitchFamily="34" charset="0"/>
              </a:rPr>
              <a:t>Step 4</a:t>
            </a:r>
            <a:r>
              <a:rPr lang="en-US" sz="2800" dirty="0">
                <a:cs typeface="Arial" pitchFamily="34" charset="0"/>
              </a:rPr>
              <a:t>: </a:t>
            </a:r>
          </a:p>
          <a:p>
            <a:pPr marL="109538" indent="0">
              <a:spcAft>
                <a:spcPts val="1200"/>
              </a:spcAft>
              <a:buNone/>
            </a:pPr>
            <a:r>
              <a:rPr lang="en-US" sz="2800" dirty="0">
                <a:cs typeface="Arial" pitchFamily="34" charset="0"/>
              </a:rPr>
              <a:t>When revenue is collected, record cash revenue and liquidate A/R</a:t>
            </a:r>
          </a:p>
          <a:p>
            <a:pPr>
              <a:buFont typeface="Wingdings" pitchFamily="2" charset="2"/>
              <a:buNone/>
            </a:pPr>
            <a:r>
              <a:rPr lang="en-US" sz="2800" dirty="0">
                <a:cs typeface="Arial" pitchFamily="34" charset="0"/>
              </a:rPr>
              <a:t>TC 176 (Month 2, FY 2020, </a:t>
            </a:r>
            <a:r>
              <a:rPr lang="en-US" sz="2800" b="1" dirty="0">
                <a:cs typeface="Arial" pitchFamily="34" charset="0"/>
              </a:rPr>
              <a:t>AY 21</a:t>
            </a:r>
            <a:r>
              <a:rPr lang="en-US" sz="2800" dirty="0">
                <a:cs typeface="Arial" pitchFamily="34" charset="0"/>
              </a:rPr>
              <a:t>) </a:t>
            </a:r>
          </a:p>
          <a:p>
            <a:pPr lvl="1">
              <a:buFont typeface="Wingdings" pitchFamily="2" charset="2"/>
              <a:buNone/>
            </a:pPr>
            <a:r>
              <a:rPr lang="en-US" sz="2000" dirty="0">
                <a:cs typeface="Arial" pitchFamily="34" charset="0"/>
              </a:rPr>
              <a:t>Dr 0065 </a:t>
            </a:r>
            <a:r>
              <a:rPr lang="en-US" sz="2000" dirty="0" err="1">
                <a:cs typeface="Arial" pitchFamily="34" charset="0"/>
              </a:rPr>
              <a:t>Unreconciled</a:t>
            </a:r>
            <a:r>
              <a:rPr lang="en-US" sz="2000" dirty="0">
                <a:cs typeface="Arial" pitchFamily="34" charset="0"/>
              </a:rPr>
              <a:t> Deposit</a:t>
            </a:r>
          </a:p>
          <a:p>
            <a:pPr lvl="1">
              <a:buFont typeface="Wingdings" pitchFamily="2" charset="2"/>
              <a:buNone/>
            </a:pPr>
            <a:r>
              <a:rPr lang="en-US" sz="2000" dirty="0">
                <a:cs typeface="Arial" pitchFamily="34" charset="0"/>
              </a:rPr>
              <a:t>Dr 3101 Revenue - Accrued</a:t>
            </a:r>
          </a:p>
          <a:p>
            <a:pPr lvl="2">
              <a:buFont typeface="Wingdings" pitchFamily="2" charset="2"/>
              <a:buNone/>
            </a:pPr>
            <a:r>
              <a:rPr lang="en-US" sz="2000" dirty="0">
                <a:cs typeface="Arial" pitchFamily="34" charset="0"/>
              </a:rPr>
              <a:t>Cr 0501 Accounts Receivable - Billed</a:t>
            </a:r>
          </a:p>
          <a:p>
            <a:pPr lvl="2">
              <a:buFont typeface="Wingdings" pitchFamily="2" charset="2"/>
              <a:buNone/>
            </a:pPr>
            <a:r>
              <a:rPr lang="en-US" sz="2000" dirty="0">
                <a:cs typeface="Arial" pitchFamily="34" charset="0"/>
              </a:rPr>
              <a:t>Cr 3100 Revenue - Cash</a:t>
            </a:r>
          </a:p>
        </p:txBody>
      </p:sp>
    </p:spTree>
    <p:extLst>
      <p:ext uri="{BB962C8B-B14F-4D97-AF65-F5344CB8AC3E}">
        <p14:creationId xmlns:p14="http://schemas.microsoft.com/office/powerpoint/2010/main" val="3055168220"/>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2286001" y="381000"/>
            <a:ext cx="6347713" cy="1779590"/>
          </a:xfrm>
        </p:spPr>
        <p:txBody>
          <a:bodyPr>
            <a:normAutofit fontScale="90000"/>
          </a:bodyPr>
          <a:lstStyle/>
          <a:p>
            <a:pPr algn="ctr"/>
            <a:r>
              <a:rPr lang="en-US" sz="4900" dirty="0"/>
              <a:t>Move General Fund Receivable</a:t>
            </a:r>
            <a:r>
              <a:rPr lang="en-US" dirty="0" smtClean="0"/>
              <a:t> </a:t>
            </a:r>
            <a:br>
              <a:rPr lang="en-US" dirty="0" smtClean="0"/>
            </a:br>
            <a:r>
              <a:rPr lang="en-US" sz="2700" dirty="0"/>
              <a:t>Example (continued)</a:t>
            </a:r>
            <a:endParaRPr lang="en-US" sz="2700" dirty="0">
              <a:cs typeface="Arial" pitchFamily="34" charset="0"/>
            </a:endParaRPr>
          </a:p>
        </p:txBody>
      </p:sp>
      <p:sp>
        <p:nvSpPr>
          <p:cNvPr id="520195" name="Rectangle 3"/>
          <p:cNvSpPr>
            <a:spLocks noGrp="1" noChangeArrowheads="1"/>
          </p:cNvSpPr>
          <p:nvPr>
            <p:ph idx="1"/>
          </p:nvPr>
        </p:nvSpPr>
        <p:spPr bwMode="hidden">
          <a:xfrm>
            <a:off x="1729250" y="2160590"/>
            <a:ext cx="6934201" cy="4316410"/>
          </a:xfrm>
        </p:spPr>
        <p:txBody>
          <a:bodyPr>
            <a:noAutofit/>
          </a:bodyPr>
          <a:lstStyle/>
          <a:p>
            <a:pPr marL="109538" indent="0">
              <a:spcBef>
                <a:spcPts val="0"/>
              </a:spcBef>
              <a:spcAft>
                <a:spcPts val="1200"/>
              </a:spcAft>
              <a:buNone/>
            </a:pPr>
            <a:r>
              <a:rPr lang="en-US" sz="2800" dirty="0">
                <a:cs typeface="Arial" pitchFamily="34" charset="0"/>
              </a:rPr>
              <a:t>Effects of movement of GF Receivable Example entries:</a:t>
            </a:r>
          </a:p>
          <a:p>
            <a:pPr marL="365125" indent="-255588">
              <a:buSzPct val="75000"/>
            </a:pPr>
            <a:r>
              <a:rPr lang="en-US" sz="2800" dirty="0">
                <a:cs typeface="Arial" pitchFamily="34" charset="0"/>
              </a:rPr>
              <a:t>Accrued revenue is reported in </a:t>
            </a:r>
            <a:r>
              <a:rPr lang="en-US" sz="2800" b="1" dirty="0">
                <a:cs typeface="Arial" pitchFamily="34" charset="0"/>
              </a:rPr>
              <a:t>FY 2019</a:t>
            </a:r>
            <a:r>
              <a:rPr lang="en-US" sz="2800" dirty="0">
                <a:cs typeface="Arial" pitchFamily="34" charset="0"/>
              </a:rPr>
              <a:t> </a:t>
            </a:r>
          </a:p>
          <a:p>
            <a:pPr marL="341313" indent="-231775">
              <a:buSzPct val="75000"/>
            </a:pPr>
            <a:r>
              <a:rPr lang="en-US" sz="2800" dirty="0">
                <a:cs typeface="Arial" pitchFamily="34" charset="0"/>
              </a:rPr>
              <a:t>Auto reversal results in no net effect to </a:t>
            </a:r>
            <a:r>
              <a:rPr lang="en-US" sz="2800" b="1" dirty="0">
                <a:cs typeface="Arial" pitchFamily="34" charset="0"/>
              </a:rPr>
              <a:t>AY 19</a:t>
            </a:r>
            <a:r>
              <a:rPr lang="en-US" sz="2800" dirty="0">
                <a:cs typeface="Arial" pitchFamily="34" charset="0"/>
              </a:rPr>
              <a:t> revenue</a:t>
            </a:r>
          </a:p>
          <a:p>
            <a:pPr marL="741363" lvl="2" indent="-231775">
              <a:buSzPct val="75000"/>
              <a:buFont typeface="Wingdings 2" pitchFamily="18" charset="2"/>
              <a:buChar char=""/>
            </a:pPr>
            <a:r>
              <a:rPr lang="en-US" sz="2400" dirty="0">
                <a:cs typeface="Arial" pitchFamily="34" charset="0"/>
              </a:rPr>
              <a:t>Document-supported accounts receivable is moved from </a:t>
            </a:r>
            <a:r>
              <a:rPr lang="en-US" sz="2400" b="1" dirty="0">
                <a:cs typeface="Arial" pitchFamily="34" charset="0"/>
              </a:rPr>
              <a:t>AY 19 </a:t>
            </a:r>
            <a:r>
              <a:rPr lang="en-US" sz="2400" dirty="0">
                <a:cs typeface="Arial" pitchFamily="34" charset="0"/>
              </a:rPr>
              <a:t>to </a:t>
            </a:r>
            <a:r>
              <a:rPr lang="en-US" sz="2400" b="1" dirty="0">
                <a:cs typeface="Arial" pitchFamily="34" charset="0"/>
              </a:rPr>
              <a:t>AY 21</a:t>
            </a:r>
          </a:p>
          <a:p>
            <a:pPr marL="741363" lvl="2" indent="-231775">
              <a:buSzPct val="75000"/>
              <a:buFont typeface="Wingdings 2" pitchFamily="18" charset="2"/>
              <a:buChar char=""/>
            </a:pPr>
            <a:r>
              <a:rPr lang="en-US" sz="2400" dirty="0">
                <a:cs typeface="Arial" pitchFamily="34" charset="0"/>
              </a:rPr>
              <a:t>General Fund cash revenue is reported in </a:t>
            </a:r>
            <a:r>
              <a:rPr lang="en-US" sz="2400" b="1" dirty="0">
                <a:cs typeface="Arial" pitchFamily="34" charset="0"/>
              </a:rPr>
              <a:t>AY 21</a:t>
            </a:r>
          </a:p>
        </p:txBody>
      </p:sp>
    </p:spTree>
    <p:extLst>
      <p:ext uri="{BB962C8B-B14F-4D97-AF65-F5344CB8AC3E}">
        <p14:creationId xmlns:p14="http://schemas.microsoft.com/office/powerpoint/2010/main" val="2878069210"/>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0" y="443707"/>
            <a:ext cx="5868194" cy="1066800"/>
          </a:xfrm>
        </p:spPr>
        <p:txBody>
          <a:bodyPr>
            <a:normAutofit/>
          </a:bodyPr>
          <a:lstStyle/>
          <a:p>
            <a:pPr algn="ctr"/>
            <a:r>
              <a:rPr lang="en-US" sz="4400" dirty="0">
                <a:cs typeface="Arial" pitchFamily="34" charset="0"/>
              </a:rPr>
              <a:t>Reduction of Revenue</a:t>
            </a:r>
          </a:p>
        </p:txBody>
      </p:sp>
      <p:pic>
        <p:nvPicPr>
          <p:cNvPr id="9" name="Picture 5" descr="MCj03517820000[1]"/>
          <p:cNvPicPr>
            <a:picLocks noGrp="1" noChangeAspect="1" noChangeArrowheads="1"/>
          </p:cNvPicPr>
          <p:nvPr>
            <p:ph sz="quarter" idx="1"/>
          </p:nvPr>
        </p:nvPicPr>
        <p:blipFill>
          <a:blip r:embed="rId3" cstate="print"/>
          <a:stretch>
            <a:fillRect/>
          </a:stretch>
        </p:blipFill>
        <p:spPr bwMode="auto">
          <a:xfrm>
            <a:off x="2157931" y="1551552"/>
            <a:ext cx="1818238" cy="1578321"/>
          </a:xfrm>
          <a:prstGeom prst="rect">
            <a:avLst/>
          </a:prstGeom>
          <a:noFill/>
          <a:ln>
            <a:noFill/>
          </a:ln>
          <a:effectLst/>
          <a:scene3d>
            <a:camera prst="orthographicFront">
              <a:rot lat="0" lon="0" rev="0"/>
            </a:camera>
            <a:lightRig rig="contrasting" dir="t">
              <a:rot lat="0" lon="0" rev="7800000"/>
            </a:lightRig>
          </a:scene3d>
          <a:sp3d>
            <a:bevelT w="139700" h="139700"/>
          </a:sp3d>
        </p:spPr>
      </p:pic>
      <p:pic>
        <p:nvPicPr>
          <p:cNvPr id="10" name="Picture 4" descr="MCj04284590000[1]"/>
          <p:cNvPicPr>
            <a:picLocks noGrp="1" noChangeAspect="1" noChangeArrowheads="1"/>
          </p:cNvPicPr>
          <p:nvPr>
            <p:ph sz="quarter" idx="2"/>
          </p:nvPr>
        </p:nvPicPr>
        <p:blipFill>
          <a:blip r:embed="rId4" cstate="print"/>
          <a:stretch>
            <a:fillRect/>
          </a:stretch>
        </p:blipFill>
        <p:spPr bwMode="auto">
          <a:xfrm>
            <a:off x="2128319" y="4013085"/>
            <a:ext cx="1847850" cy="1289050"/>
          </a:xfrm>
          <a:prstGeom prst="rect">
            <a:avLst/>
          </a:prstGeom>
          <a:noFill/>
        </p:spPr>
      </p:pic>
      <p:sp>
        <p:nvSpPr>
          <p:cNvPr id="8" name="Content Placeholder 7"/>
          <p:cNvSpPr>
            <a:spLocks noGrp="1"/>
          </p:cNvSpPr>
          <p:nvPr>
            <p:ph sz="half" idx="3"/>
          </p:nvPr>
        </p:nvSpPr>
        <p:spPr bwMode="hidden">
          <a:xfrm>
            <a:off x="4343401" y="1573854"/>
            <a:ext cx="4496595" cy="4058597"/>
          </a:xfrm>
          <a:ln>
            <a:noFill/>
          </a:ln>
          <a:effectLst/>
          <a:scene3d>
            <a:camera prst="orthographicFront">
              <a:rot lat="0" lon="0" rev="0"/>
            </a:camera>
            <a:lightRig rig="contrasting" dir="t">
              <a:rot lat="0" lon="0" rev="7800000"/>
            </a:lightRig>
          </a:scene3d>
          <a:sp3d>
            <a:bevelT w="139700" h="139700"/>
          </a:sp3d>
        </p:spPr>
        <p:txBody>
          <a:bodyPr>
            <a:noAutofit/>
          </a:bodyPr>
          <a:lstStyle/>
          <a:p>
            <a:r>
              <a:rPr lang="en-US" sz="2800" dirty="0">
                <a:cs typeface="Arial" pitchFamily="34" charset="0"/>
              </a:rPr>
              <a:t>If the biennium is still open: record reduction in same appropriation year as the original revenue was posted</a:t>
            </a:r>
          </a:p>
          <a:p>
            <a:endParaRPr lang="en-US" sz="1000" dirty="0">
              <a:cs typeface="Arial" pitchFamily="34" charset="0"/>
            </a:endParaRPr>
          </a:p>
          <a:p>
            <a:r>
              <a:rPr lang="en-US" sz="2800" dirty="0">
                <a:cs typeface="Arial" pitchFamily="34" charset="0"/>
              </a:rPr>
              <a:t>If the biennium is closed: record as an expenditure</a:t>
            </a:r>
          </a:p>
          <a:p>
            <a:endParaRPr lang="en-US" sz="1000" dirty="0">
              <a:cs typeface="Arial" pitchFamily="34" charset="0"/>
            </a:endParaRPr>
          </a:p>
          <a:p>
            <a:pPr marL="0" indent="0">
              <a:buNone/>
            </a:pPr>
            <a:endParaRPr lang="en-US" sz="2800" dirty="0"/>
          </a:p>
        </p:txBody>
      </p:sp>
      <p:sp>
        <p:nvSpPr>
          <p:cNvPr id="6" name="Content Placeholder 7"/>
          <p:cNvSpPr txBox="1">
            <a:spLocks/>
          </p:cNvSpPr>
          <p:nvPr/>
        </p:nvSpPr>
        <p:spPr bwMode="hidden">
          <a:xfrm>
            <a:off x="1756318" y="5395392"/>
            <a:ext cx="7087395" cy="1462609"/>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F6FC6"/>
              </a:buClr>
            </a:pPr>
            <a:endParaRPr lang="en-US" sz="1000" dirty="0">
              <a:solidFill>
                <a:prstClr val="black">
                  <a:lumMod val="75000"/>
                  <a:lumOff val="25000"/>
                </a:prstClr>
              </a:solidFill>
              <a:cs typeface="Arial" pitchFamily="34" charset="0"/>
            </a:endParaRPr>
          </a:p>
          <a:p>
            <a:pPr>
              <a:buClr>
                <a:srgbClr val="0F6FC6"/>
              </a:buClr>
              <a:buSzPct val="150000"/>
              <a:buFont typeface="Vrinda" panose="020B0502040204020203" pitchFamily="34" charset="0"/>
              <a:buChar char="*"/>
            </a:pPr>
            <a:r>
              <a:rPr lang="en-US" sz="2800" b="1" u="sng" dirty="0">
                <a:solidFill>
                  <a:prstClr val="black">
                    <a:lumMod val="75000"/>
                    <a:lumOff val="25000"/>
                  </a:prstClr>
                </a:solidFill>
              </a:rPr>
              <a:t>Applicable to all appropriated fund types</a:t>
            </a:r>
          </a:p>
        </p:txBody>
      </p:sp>
    </p:spTree>
    <p:extLst>
      <p:ext uri="{BB962C8B-B14F-4D97-AF65-F5344CB8AC3E}">
        <p14:creationId xmlns:p14="http://schemas.microsoft.com/office/powerpoint/2010/main" val="3965913224"/>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133601" y="381000"/>
            <a:ext cx="6347713" cy="1320800"/>
          </a:xfrm>
        </p:spPr>
        <p:txBody>
          <a:bodyPr>
            <a:noAutofit/>
          </a:bodyPr>
          <a:lstStyle/>
          <a:p>
            <a:pPr algn="ctr"/>
            <a:r>
              <a:rPr lang="en-US" sz="4400" dirty="0" err="1">
                <a:cs typeface="Arial" pitchFamily="34" charset="0"/>
              </a:rPr>
              <a:t>Interfund</a:t>
            </a:r>
            <a:r>
              <a:rPr lang="en-US" sz="4400" dirty="0">
                <a:cs typeface="Arial" pitchFamily="34" charset="0"/>
              </a:rPr>
              <a:t> Transfers With the General Fund</a:t>
            </a:r>
          </a:p>
        </p:txBody>
      </p:sp>
      <p:sp>
        <p:nvSpPr>
          <p:cNvPr id="524291" name="Rectangle 3"/>
          <p:cNvSpPr>
            <a:spLocks noGrp="1" noChangeArrowheads="1"/>
          </p:cNvSpPr>
          <p:nvPr>
            <p:ph idx="1"/>
          </p:nvPr>
        </p:nvSpPr>
        <p:spPr bwMode="hidden">
          <a:xfrm>
            <a:off x="2133599" y="2160590"/>
            <a:ext cx="6347714" cy="4011610"/>
          </a:xfrm>
        </p:spPr>
        <p:txBody>
          <a:bodyPr>
            <a:noAutofit/>
          </a:bodyPr>
          <a:lstStyle/>
          <a:p>
            <a:pPr>
              <a:lnSpc>
                <a:spcPct val="90000"/>
              </a:lnSpc>
            </a:pPr>
            <a:endParaRPr lang="en-US" sz="1000" dirty="0">
              <a:cs typeface="Arial" pitchFamily="34" charset="0"/>
            </a:endParaRPr>
          </a:p>
          <a:p>
            <a:pPr>
              <a:lnSpc>
                <a:spcPct val="90000"/>
              </a:lnSpc>
              <a:spcBef>
                <a:spcPts val="0"/>
              </a:spcBef>
              <a:spcAft>
                <a:spcPts val="1800"/>
              </a:spcAft>
            </a:pPr>
            <a:r>
              <a:rPr lang="en-US" sz="2800" dirty="0">
                <a:cs typeface="Arial" pitchFamily="34" charset="0"/>
              </a:rPr>
              <a:t>Recognize in  appropriation year during which the </a:t>
            </a:r>
            <a:r>
              <a:rPr lang="en-US" sz="2800" b="1" i="1" u="sng" dirty="0">
                <a:cs typeface="Arial" pitchFamily="34" charset="0"/>
              </a:rPr>
              <a:t>cash</a:t>
            </a:r>
            <a:r>
              <a:rPr lang="en-US" sz="2800" i="1" dirty="0">
                <a:cs typeface="Arial" pitchFamily="34" charset="0"/>
              </a:rPr>
              <a:t> is moved</a:t>
            </a:r>
          </a:p>
          <a:p>
            <a:pPr>
              <a:lnSpc>
                <a:spcPct val="90000"/>
              </a:lnSpc>
              <a:spcBef>
                <a:spcPts val="0"/>
              </a:spcBef>
              <a:spcAft>
                <a:spcPts val="1800"/>
              </a:spcAft>
            </a:pPr>
            <a:r>
              <a:rPr lang="en-US" sz="2800" dirty="0">
                <a:cs typeface="Arial" pitchFamily="34" charset="0"/>
              </a:rPr>
              <a:t>If cash is moved July 1 or later, it must be recorded in the new biennium</a:t>
            </a:r>
          </a:p>
          <a:p>
            <a:pPr>
              <a:lnSpc>
                <a:spcPct val="90000"/>
              </a:lnSpc>
              <a:spcBef>
                <a:spcPts val="0"/>
              </a:spcBef>
              <a:spcAft>
                <a:spcPts val="1800"/>
              </a:spcAft>
            </a:pPr>
            <a:r>
              <a:rPr lang="en-US" sz="2800" dirty="0">
                <a:cs typeface="Arial" pitchFamily="34" charset="0"/>
              </a:rPr>
              <a:t>Both sides of the transaction (to and from) must be recorded in the same biennium by both agencies or funds</a:t>
            </a:r>
          </a:p>
        </p:txBody>
      </p:sp>
    </p:spTree>
    <p:extLst>
      <p:ext uri="{BB962C8B-B14F-4D97-AF65-F5344CB8AC3E}">
        <p14:creationId xmlns:p14="http://schemas.microsoft.com/office/powerpoint/2010/main" val="2803061948"/>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2170042" y="381000"/>
            <a:ext cx="6347713" cy="1320800"/>
          </a:xfrm>
        </p:spPr>
        <p:txBody>
          <a:bodyPr>
            <a:normAutofit/>
          </a:bodyPr>
          <a:lstStyle/>
          <a:p>
            <a:pPr algn="ctr"/>
            <a:r>
              <a:rPr lang="en-US" sz="4400" dirty="0">
                <a:cs typeface="Arial" pitchFamily="34" charset="0"/>
              </a:rPr>
              <a:t>General Fund Transfer</a:t>
            </a:r>
            <a:br>
              <a:rPr lang="en-US" sz="4400" dirty="0">
                <a:cs typeface="Arial" pitchFamily="34" charset="0"/>
              </a:rPr>
            </a:br>
            <a:r>
              <a:rPr lang="en-US" sz="2400" dirty="0">
                <a:cs typeface="Arial" pitchFamily="34" charset="0"/>
              </a:rPr>
              <a:t>Example</a:t>
            </a:r>
          </a:p>
        </p:txBody>
      </p:sp>
      <p:sp>
        <p:nvSpPr>
          <p:cNvPr id="526339" name="Rectangle 3"/>
          <p:cNvSpPr>
            <a:spLocks noGrp="1" noChangeArrowheads="1"/>
          </p:cNvSpPr>
          <p:nvPr>
            <p:ph idx="1"/>
          </p:nvPr>
        </p:nvSpPr>
        <p:spPr bwMode="hidden">
          <a:xfrm>
            <a:off x="1828801" y="2133601"/>
            <a:ext cx="6688955" cy="3880773"/>
          </a:xfrm>
        </p:spPr>
        <p:txBody>
          <a:bodyPr>
            <a:normAutofit fontScale="92500"/>
          </a:bodyPr>
          <a:lstStyle/>
          <a:p>
            <a:pPr marL="60325" indent="0">
              <a:spcBef>
                <a:spcPts val="0"/>
              </a:spcBef>
              <a:spcAft>
                <a:spcPts val="1200"/>
              </a:spcAft>
              <a:buNone/>
            </a:pPr>
            <a:r>
              <a:rPr lang="en-US" sz="3000" dirty="0">
                <a:cs typeface="Arial" pitchFamily="34" charset="0"/>
              </a:rPr>
              <a:t>Agency A collects </a:t>
            </a:r>
            <a:r>
              <a:rPr lang="en-US" sz="3000" b="1" dirty="0">
                <a:cs typeface="Arial" pitchFamily="34" charset="0"/>
              </a:rPr>
              <a:t>General Fund</a:t>
            </a:r>
            <a:r>
              <a:rPr lang="en-US" sz="3000" dirty="0">
                <a:cs typeface="Arial" pitchFamily="34" charset="0"/>
              </a:rPr>
              <a:t> </a:t>
            </a:r>
            <a:r>
              <a:rPr lang="en-US" sz="3000" b="1" dirty="0">
                <a:cs typeface="Arial" pitchFamily="34" charset="0"/>
              </a:rPr>
              <a:t>revenue</a:t>
            </a:r>
            <a:r>
              <a:rPr lang="en-US" sz="3000" dirty="0">
                <a:cs typeface="Arial" pitchFamily="34" charset="0"/>
              </a:rPr>
              <a:t> on June 29 but does not transfer money to Agency B until July 6</a:t>
            </a:r>
          </a:p>
          <a:p>
            <a:r>
              <a:rPr lang="en-US" sz="3000" dirty="0">
                <a:cs typeface="Arial" pitchFamily="34" charset="0"/>
              </a:rPr>
              <a:t>Agency A records </a:t>
            </a:r>
            <a:r>
              <a:rPr lang="en-US" sz="3000" b="1" dirty="0">
                <a:cs typeface="Arial" pitchFamily="34" charset="0"/>
              </a:rPr>
              <a:t>General Fund</a:t>
            </a:r>
            <a:r>
              <a:rPr lang="en-US" sz="3000" dirty="0">
                <a:cs typeface="Arial" pitchFamily="34" charset="0"/>
              </a:rPr>
              <a:t> revenue (Month 12, FY 2019, </a:t>
            </a:r>
            <a:r>
              <a:rPr lang="en-US" sz="3000" b="1" dirty="0">
                <a:cs typeface="Arial" pitchFamily="34" charset="0"/>
              </a:rPr>
              <a:t>AY 19</a:t>
            </a:r>
            <a:r>
              <a:rPr lang="en-US" sz="3000" dirty="0">
                <a:cs typeface="Arial" pitchFamily="34" charset="0"/>
              </a:rPr>
              <a:t>)</a:t>
            </a:r>
          </a:p>
          <a:p>
            <a:pPr lvl="2">
              <a:buFont typeface="Wingdings" pitchFamily="2" charset="2"/>
              <a:buNone/>
            </a:pPr>
            <a:r>
              <a:rPr lang="en-US" sz="2200" dirty="0">
                <a:cs typeface="Arial" pitchFamily="34" charset="0"/>
              </a:rPr>
              <a:t>Dr Cash</a:t>
            </a:r>
          </a:p>
          <a:p>
            <a:pPr lvl="2">
              <a:buFont typeface="Wingdings" pitchFamily="2" charset="2"/>
              <a:buNone/>
            </a:pPr>
            <a:r>
              <a:rPr lang="en-US" sz="2200" dirty="0">
                <a:cs typeface="Arial" pitchFamily="34" charset="0"/>
              </a:rPr>
              <a:t>	Cr Revenue Control - Cash</a:t>
            </a:r>
          </a:p>
        </p:txBody>
      </p:sp>
    </p:spTree>
    <p:extLst>
      <p:ext uri="{BB962C8B-B14F-4D97-AF65-F5344CB8AC3E}">
        <p14:creationId xmlns:p14="http://schemas.microsoft.com/office/powerpoint/2010/main" val="61044551"/>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2090532" y="381000"/>
            <a:ext cx="6347713" cy="1320800"/>
          </a:xfrm>
        </p:spPr>
        <p:txBody>
          <a:bodyPr>
            <a:normAutofit/>
          </a:bodyPr>
          <a:lstStyle/>
          <a:p>
            <a:pPr algn="ctr"/>
            <a:r>
              <a:rPr lang="en-US" sz="4400" dirty="0">
                <a:cs typeface="Arial" pitchFamily="34" charset="0"/>
              </a:rPr>
              <a:t>General Fund Transfer</a:t>
            </a:r>
            <a:r>
              <a:rPr lang="en-US" dirty="0">
                <a:cs typeface="Arial" pitchFamily="34" charset="0"/>
              </a:rPr>
              <a:t/>
            </a:r>
            <a:br>
              <a:rPr lang="en-US" dirty="0">
                <a:cs typeface="Arial" pitchFamily="34" charset="0"/>
              </a:rPr>
            </a:br>
            <a:r>
              <a:rPr lang="en-US" sz="2400" dirty="0">
                <a:cs typeface="Arial" pitchFamily="34" charset="0"/>
              </a:rPr>
              <a:t>Example (continued)</a:t>
            </a:r>
          </a:p>
        </p:txBody>
      </p:sp>
      <p:sp>
        <p:nvSpPr>
          <p:cNvPr id="528387" name="Rectangle 3"/>
          <p:cNvSpPr>
            <a:spLocks noGrp="1" noChangeArrowheads="1"/>
          </p:cNvSpPr>
          <p:nvPr>
            <p:ph idx="1"/>
          </p:nvPr>
        </p:nvSpPr>
        <p:spPr bwMode="hidden">
          <a:xfrm>
            <a:off x="1890052" y="1828800"/>
            <a:ext cx="6949148" cy="4572000"/>
          </a:xfrm>
        </p:spPr>
        <p:txBody>
          <a:bodyPr>
            <a:noAutofit/>
          </a:bodyPr>
          <a:lstStyle/>
          <a:p>
            <a:pPr marL="60325" indent="0">
              <a:lnSpc>
                <a:spcPct val="80000"/>
              </a:lnSpc>
              <a:spcBef>
                <a:spcPts val="0"/>
              </a:spcBef>
              <a:spcAft>
                <a:spcPts val="1800"/>
              </a:spcAft>
              <a:buNone/>
            </a:pPr>
            <a:r>
              <a:rPr lang="en-US" sz="2800" dirty="0">
                <a:cs typeface="Arial" pitchFamily="34" charset="0"/>
              </a:rPr>
              <a:t>Agency A records </a:t>
            </a:r>
            <a:r>
              <a:rPr lang="en-US" sz="2800" b="1" dirty="0">
                <a:cs typeface="Arial" pitchFamily="34" charset="0"/>
              </a:rPr>
              <a:t>General Fund transfer</a:t>
            </a:r>
            <a:r>
              <a:rPr lang="en-US" sz="2800" dirty="0">
                <a:cs typeface="Arial" pitchFamily="34" charset="0"/>
              </a:rPr>
              <a:t> to Agency B:</a:t>
            </a:r>
          </a:p>
          <a:p>
            <a:pPr>
              <a:lnSpc>
                <a:spcPct val="80000"/>
              </a:lnSpc>
              <a:buFont typeface="Wingdings" pitchFamily="2" charset="2"/>
              <a:buNone/>
            </a:pPr>
            <a:r>
              <a:rPr lang="en-US" sz="2800" b="1" dirty="0">
                <a:cs typeface="Arial" pitchFamily="34" charset="0"/>
              </a:rPr>
              <a:t>Agency A</a:t>
            </a:r>
          </a:p>
          <a:p>
            <a:pPr>
              <a:lnSpc>
                <a:spcPct val="80000"/>
              </a:lnSpc>
            </a:pPr>
            <a:r>
              <a:rPr lang="en-US" sz="2800" dirty="0">
                <a:cs typeface="Arial" pitchFamily="34" charset="0"/>
              </a:rPr>
              <a:t>TC 720 (Month 1, FY 2020, </a:t>
            </a:r>
            <a:r>
              <a:rPr lang="en-US" sz="2800" b="1" dirty="0">
                <a:cs typeface="Arial" pitchFamily="34" charset="0"/>
              </a:rPr>
              <a:t>AY 19</a:t>
            </a:r>
            <a:r>
              <a:rPr lang="en-US" sz="2800" dirty="0">
                <a:cs typeface="Arial" pitchFamily="34" charset="0"/>
              </a:rPr>
              <a:t>)</a:t>
            </a:r>
          </a:p>
          <a:p>
            <a:pPr lvl="2">
              <a:lnSpc>
                <a:spcPct val="80000"/>
              </a:lnSpc>
              <a:buFont typeface="Wingdings" pitchFamily="2" charset="2"/>
              <a:buNone/>
            </a:pPr>
            <a:r>
              <a:rPr lang="en-US" sz="2000" dirty="0">
                <a:cs typeface="Arial" pitchFamily="34" charset="0"/>
              </a:rPr>
              <a:t>Dr 3550 Operating Transfer Out</a:t>
            </a:r>
          </a:p>
          <a:p>
            <a:pPr lvl="3">
              <a:lnSpc>
                <a:spcPct val="80000"/>
              </a:lnSpc>
              <a:buFont typeface="Wingdings" pitchFamily="2" charset="2"/>
              <a:buNone/>
            </a:pPr>
            <a:r>
              <a:rPr lang="en-US" sz="2000" dirty="0">
                <a:cs typeface="Arial" pitchFamily="34" charset="0"/>
              </a:rPr>
              <a:t>Cr 0070 Cash</a:t>
            </a:r>
          </a:p>
          <a:p>
            <a:pPr>
              <a:lnSpc>
                <a:spcPct val="80000"/>
              </a:lnSpc>
              <a:buFont typeface="Wingdings" pitchFamily="2" charset="2"/>
              <a:buNone/>
            </a:pPr>
            <a:r>
              <a:rPr lang="en-US" sz="2800" b="1" dirty="0">
                <a:cs typeface="Arial" pitchFamily="34" charset="0"/>
              </a:rPr>
              <a:t>Agency B</a:t>
            </a:r>
          </a:p>
          <a:p>
            <a:pPr>
              <a:lnSpc>
                <a:spcPct val="80000"/>
              </a:lnSpc>
            </a:pPr>
            <a:r>
              <a:rPr lang="en-US" sz="2800" dirty="0">
                <a:cs typeface="Arial" pitchFamily="34" charset="0"/>
              </a:rPr>
              <a:t>TC 721 (Month 1, FY 2020, </a:t>
            </a:r>
            <a:r>
              <a:rPr lang="en-US" sz="2800" b="1" dirty="0">
                <a:cs typeface="Arial" pitchFamily="34" charset="0"/>
              </a:rPr>
              <a:t>AY 19</a:t>
            </a:r>
            <a:r>
              <a:rPr lang="en-US" sz="2800" dirty="0">
                <a:cs typeface="Arial" pitchFamily="34" charset="0"/>
              </a:rPr>
              <a:t>)</a:t>
            </a:r>
          </a:p>
          <a:p>
            <a:pPr lvl="2">
              <a:lnSpc>
                <a:spcPct val="80000"/>
              </a:lnSpc>
              <a:buFont typeface="Wingdings" pitchFamily="2" charset="2"/>
              <a:buNone/>
            </a:pPr>
            <a:r>
              <a:rPr lang="en-US" sz="2000" dirty="0">
                <a:cs typeface="Arial" pitchFamily="34" charset="0"/>
              </a:rPr>
              <a:t>Dr 0070 Cash</a:t>
            </a:r>
          </a:p>
          <a:p>
            <a:pPr lvl="3">
              <a:lnSpc>
                <a:spcPct val="80000"/>
              </a:lnSpc>
              <a:buFont typeface="Wingdings" pitchFamily="2" charset="2"/>
              <a:buNone/>
            </a:pPr>
            <a:r>
              <a:rPr lang="en-US" sz="2000" dirty="0">
                <a:cs typeface="Arial" pitchFamily="34" charset="0"/>
              </a:rPr>
              <a:t>Cr 3150 Operating Transfer In</a:t>
            </a:r>
          </a:p>
        </p:txBody>
      </p:sp>
    </p:spTree>
    <p:extLst>
      <p:ext uri="{BB962C8B-B14F-4D97-AF65-F5344CB8AC3E}">
        <p14:creationId xmlns:p14="http://schemas.microsoft.com/office/powerpoint/2010/main" val="2911099470"/>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2133600" y="381000"/>
            <a:ext cx="6347713" cy="1320800"/>
          </a:xfrm>
        </p:spPr>
        <p:txBody>
          <a:bodyPr>
            <a:normAutofit/>
          </a:bodyPr>
          <a:lstStyle/>
          <a:p>
            <a:pPr algn="ctr"/>
            <a:r>
              <a:rPr lang="en-US" sz="4400" dirty="0">
                <a:cs typeface="Arial" pitchFamily="34" charset="0"/>
              </a:rPr>
              <a:t>General Fund Transfer</a:t>
            </a:r>
            <a:br>
              <a:rPr lang="en-US" sz="4400" dirty="0">
                <a:cs typeface="Arial" pitchFamily="34" charset="0"/>
              </a:rPr>
            </a:br>
            <a:r>
              <a:rPr lang="en-US" sz="2400" dirty="0">
                <a:cs typeface="Arial" pitchFamily="34" charset="0"/>
              </a:rPr>
              <a:t>Example (continued)</a:t>
            </a:r>
          </a:p>
        </p:txBody>
      </p:sp>
      <p:sp>
        <p:nvSpPr>
          <p:cNvPr id="530435" name="Rectangle 3"/>
          <p:cNvSpPr>
            <a:spLocks noGrp="1" noChangeArrowheads="1"/>
          </p:cNvSpPr>
          <p:nvPr>
            <p:ph idx="1"/>
          </p:nvPr>
        </p:nvSpPr>
        <p:spPr bwMode="hidden">
          <a:xfrm>
            <a:off x="2133599" y="2057401"/>
            <a:ext cx="6347714" cy="3983963"/>
          </a:xfrm>
        </p:spPr>
        <p:txBody>
          <a:bodyPr>
            <a:noAutofit/>
          </a:bodyPr>
          <a:lstStyle/>
          <a:p>
            <a:pPr>
              <a:spcBef>
                <a:spcPts val="0"/>
              </a:spcBef>
              <a:spcAft>
                <a:spcPts val="1200"/>
              </a:spcAft>
            </a:pPr>
            <a:r>
              <a:rPr lang="en-US" sz="2800" dirty="0">
                <a:cs typeface="Arial" pitchFamily="34" charset="0"/>
              </a:rPr>
              <a:t>An entry by each agency is needed to accrue the </a:t>
            </a:r>
            <a:r>
              <a:rPr lang="en-US" sz="2800" b="1" dirty="0">
                <a:cs typeface="Arial" pitchFamily="34" charset="0"/>
              </a:rPr>
              <a:t>General Fund</a:t>
            </a:r>
            <a:r>
              <a:rPr lang="en-US" sz="2800" dirty="0">
                <a:cs typeface="Arial" pitchFamily="34" charset="0"/>
              </a:rPr>
              <a:t> transfer in FY 2019 (Month 13), </a:t>
            </a:r>
            <a:r>
              <a:rPr lang="en-US" sz="2800" b="1" dirty="0">
                <a:cs typeface="Arial" pitchFamily="34" charset="0"/>
              </a:rPr>
              <a:t>AY19</a:t>
            </a:r>
            <a:r>
              <a:rPr lang="en-US" sz="2800" dirty="0">
                <a:cs typeface="Arial" pitchFamily="34" charset="0"/>
              </a:rPr>
              <a:t> for </a:t>
            </a:r>
            <a:r>
              <a:rPr lang="en-US" sz="2800" b="1" u="sng" dirty="0">
                <a:cs typeface="Arial" pitchFamily="34" charset="0"/>
              </a:rPr>
              <a:t>financial</a:t>
            </a:r>
            <a:r>
              <a:rPr lang="en-US" sz="2800" dirty="0">
                <a:cs typeface="Arial" pitchFamily="34" charset="0"/>
              </a:rPr>
              <a:t> reporting</a:t>
            </a:r>
          </a:p>
          <a:p>
            <a:r>
              <a:rPr lang="en-US" sz="2800" dirty="0">
                <a:cs typeface="Arial" pitchFamily="34" charset="0"/>
              </a:rPr>
              <a:t>Accrual coded to AY 19 will be offset by auto-reversal, which will also post to AY 19 for a net zero effect to </a:t>
            </a:r>
            <a:r>
              <a:rPr lang="en-US" sz="2800" i="1" dirty="0" err="1">
                <a:cs typeface="Arial" pitchFamily="34" charset="0"/>
              </a:rPr>
              <a:t>interfund</a:t>
            </a:r>
            <a:r>
              <a:rPr lang="en-US" sz="2800" dirty="0">
                <a:cs typeface="Arial" pitchFamily="34" charset="0"/>
              </a:rPr>
              <a:t> </a:t>
            </a:r>
            <a:r>
              <a:rPr lang="en-US" sz="2800" i="1" dirty="0">
                <a:cs typeface="Arial" pitchFamily="34" charset="0"/>
              </a:rPr>
              <a:t>transfers </a:t>
            </a:r>
            <a:r>
              <a:rPr lang="en-US" sz="2800" dirty="0">
                <a:cs typeface="Arial" pitchFamily="34" charset="0"/>
              </a:rPr>
              <a:t>for </a:t>
            </a:r>
            <a:r>
              <a:rPr lang="en-US" sz="2800" b="1" dirty="0">
                <a:cs typeface="Arial" pitchFamily="34" charset="0"/>
              </a:rPr>
              <a:t>AY 19</a:t>
            </a:r>
          </a:p>
        </p:txBody>
      </p:sp>
    </p:spTree>
    <p:extLst>
      <p:ext uri="{BB962C8B-B14F-4D97-AF65-F5344CB8AC3E}">
        <p14:creationId xmlns:p14="http://schemas.microsoft.com/office/powerpoint/2010/main" val="501543036"/>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2133600" y="381000"/>
            <a:ext cx="6347713" cy="1143000"/>
          </a:xfrm>
        </p:spPr>
        <p:txBody>
          <a:bodyPr>
            <a:normAutofit/>
          </a:bodyPr>
          <a:lstStyle/>
          <a:p>
            <a:pPr algn="ctr"/>
            <a:r>
              <a:rPr lang="en-US" sz="4400" dirty="0">
                <a:cs typeface="Arial" pitchFamily="34" charset="0"/>
              </a:rPr>
              <a:t>General Fund Transfer</a:t>
            </a:r>
            <a:br>
              <a:rPr lang="en-US" sz="4400" dirty="0">
                <a:cs typeface="Arial" pitchFamily="34" charset="0"/>
              </a:rPr>
            </a:br>
            <a:r>
              <a:rPr lang="en-US" sz="2400" dirty="0">
                <a:cs typeface="Arial" pitchFamily="34" charset="0"/>
              </a:rPr>
              <a:t>Example (continued)</a:t>
            </a:r>
          </a:p>
        </p:txBody>
      </p:sp>
      <p:sp>
        <p:nvSpPr>
          <p:cNvPr id="532483" name="Rectangle 3"/>
          <p:cNvSpPr>
            <a:spLocks noGrp="1" noChangeArrowheads="1"/>
          </p:cNvSpPr>
          <p:nvPr>
            <p:ph idx="1"/>
          </p:nvPr>
        </p:nvSpPr>
        <p:spPr bwMode="hidden">
          <a:xfrm>
            <a:off x="1905000" y="1600200"/>
            <a:ext cx="7162800" cy="4648200"/>
          </a:xfrm>
        </p:spPr>
        <p:txBody>
          <a:bodyPr>
            <a:noAutofit/>
          </a:bodyPr>
          <a:lstStyle/>
          <a:p>
            <a:pPr>
              <a:lnSpc>
                <a:spcPct val="90000"/>
              </a:lnSpc>
              <a:spcBef>
                <a:spcPts val="0"/>
              </a:spcBef>
              <a:spcAft>
                <a:spcPts val="1200"/>
              </a:spcAft>
              <a:buNone/>
            </a:pPr>
            <a:r>
              <a:rPr lang="en-US" sz="2800" dirty="0">
                <a:cs typeface="Arial" pitchFamily="34" charset="0"/>
              </a:rPr>
              <a:t>Agency A accrues </a:t>
            </a:r>
            <a:r>
              <a:rPr lang="en-US" sz="2800" i="1" dirty="0">
                <a:cs typeface="Arial" pitchFamily="34" charset="0"/>
              </a:rPr>
              <a:t>transfer</a:t>
            </a:r>
            <a:r>
              <a:rPr lang="en-US" sz="2800" dirty="0">
                <a:cs typeface="Arial" pitchFamily="34" charset="0"/>
              </a:rPr>
              <a:t> </a:t>
            </a:r>
            <a:r>
              <a:rPr lang="en-US" sz="2800" b="1" i="1" u="sng" dirty="0">
                <a:cs typeface="Arial" pitchFamily="34" charset="0"/>
              </a:rPr>
              <a:t>to</a:t>
            </a:r>
            <a:r>
              <a:rPr lang="en-US" sz="2800" dirty="0">
                <a:cs typeface="Arial" pitchFamily="34" charset="0"/>
              </a:rPr>
              <a:t> Agency B</a:t>
            </a:r>
          </a:p>
          <a:p>
            <a:pPr>
              <a:lnSpc>
                <a:spcPct val="90000"/>
              </a:lnSpc>
            </a:pPr>
            <a:r>
              <a:rPr lang="en-US" sz="2800" dirty="0">
                <a:cs typeface="Arial" pitchFamily="34" charset="0"/>
              </a:rPr>
              <a:t>TC 919 (Month 13, FY 2019, </a:t>
            </a:r>
            <a:r>
              <a:rPr lang="en-US" sz="2800" b="1" dirty="0">
                <a:cs typeface="Arial" pitchFamily="34" charset="0"/>
              </a:rPr>
              <a:t>AY 19</a:t>
            </a:r>
            <a:r>
              <a:rPr lang="en-US" sz="2800" dirty="0">
                <a:cs typeface="Arial" pitchFamily="34" charset="0"/>
              </a:rPr>
              <a:t>)</a:t>
            </a:r>
          </a:p>
          <a:p>
            <a:pPr lvl="1">
              <a:lnSpc>
                <a:spcPct val="90000"/>
              </a:lnSpc>
              <a:buFont typeface="Wingdings" pitchFamily="2" charset="2"/>
              <a:buNone/>
            </a:pPr>
            <a:r>
              <a:rPr lang="en-US" sz="2800" dirty="0">
                <a:cs typeface="Arial" pitchFamily="34" charset="0"/>
              </a:rPr>
              <a:t>	</a:t>
            </a:r>
            <a:r>
              <a:rPr lang="en-US" sz="2000" dirty="0">
                <a:cs typeface="Arial" pitchFamily="34" charset="0"/>
              </a:rPr>
              <a:t>Dr 3550 Operating Transfer Out</a:t>
            </a:r>
          </a:p>
          <a:p>
            <a:pPr lvl="2">
              <a:lnSpc>
                <a:spcPct val="90000"/>
              </a:lnSpc>
              <a:buFont typeface="Wingdings" pitchFamily="2" charset="2"/>
              <a:buNone/>
            </a:pPr>
            <a:r>
              <a:rPr lang="en-US" sz="2000" dirty="0">
                <a:cs typeface="Arial" pitchFamily="34" charset="0"/>
              </a:rPr>
              <a:t>	Cr 1532 Due to Other Agencies</a:t>
            </a:r>
          </a:p>
          <a:p>
            <a:pPr lvl="2">
              <a:lnSpc>
                <a:spcPct val="90000"/>
              </a:lnSpc>
              <a:buFont typeface="Wingdings" pitchFamily="2" charset="2"/>
              <a:buNone/>
            </a:pPr>
            <a:endParaRPr lang="en-US" sz="800" dirty="0">
              <a:cs typeface="Arial" pitchFamily="34" charset="0"/>
            </a:endParaRPr>
          </a:p>
          <a:p>
            <a:pPr>
              <a:lnSpc>
                <a:spcPct val="90000"/>
              </a:lnSpc>
              <a:spcBef>
                <a:spcPts val="0"/>
              </a:spcBef>
              <a:spcAft>
                <a:spcPts val="1200"/>
              </a:spcAft>
              <a:buNone/>
            </a:pPr>
            <a:r>
              <a:rPr lang="en-US" sz="2800" dirty="0">
                <a:cs typeface="Arial" pitchFamily="34" charset="0"/>
              </a:rPr>
              <a:t>Agency B accrues </a:t>
            </a:r>
            <a:r>
              <a:rPr lang="en-US" sz="2800" i="1" dirty="0">
                <a:cs typeface="Arial" pitchFamily="34" charset="0"/>
              </a:rPr>
              <a:t>transfer</a:t>
            </a:r>
            <a:r>
              <a:rPr lang="en-US" sz="2800" dirty="0">
                <a:cs typeface="Arial" pitchFamily="34" charset="0"/>
              </a:rPr>
              <a:t> </a:t>
            </a:r>
            <a:r>
              <a:rPr lang="en-US" sz="2800" b="1" i="1" u="sng" dirty="0">
                <a:cs typeface="Arial" pitchFamily="34" charset="0"/>
              </a:rPr>
              <a:t>from</a:t>
            </a:r>
            <a:r>
              <a:rPr lang="en-US" sz="2800" dirty="0">
                <a:cs typeface="Arial" pitchFamily="34" charset="0"/>
              </a:rPr>
              <a:t> Agency A</a:t>
            </a:r>
          </a:p>
          <a:p>
            <a:pPr>
              <a:lnSpc>
                <a:spcPct val="90000"/>
              </a:lnSpc>
            </a:pPr>
            <a:r>
              <a:rPr lang="en-US" sz="2800" dirty="0">
                <a:cs typeface="Arial" pitchFamily="34" charset="0"/>
              </a:rPr>
              <a:t>TC 920 (Month 13, FY 2019, </a:t>
            </a:r>
            <a:r>
              <a:rPr lang="en-US" sz="2800" b="1" dirty="0">
                <a:cs typeface="Arial" pitchFamily="34" charset="0"/>
              </a:rPr>
              <a:t>AY 19</a:t>
            </a:r>
            <a:r>
              <a:rPr lang="en-US" sz="2800" dirty="0">
                <a:cs typeface="Arial" pitchFamily="34" charset="0"/>
              </a:rPr>
              <a:t>)</a:t>
            </a:r>
          </a:p>
          <a:p>
            <a:pPr lvl="1">
              <a:lnSpc>
                <a:spcPct val="90000"/>
              </a:lnSpc>
              <a:buFont typeface="Wingdings" pitchFamily="2" charset="2"/>
              <a:buNone/>
            </a:pPr>
            <a:r>
              <a:rPr lang="en-US" sz="2800" dirty="0">
                <a:cs typeface="Arial" pitchFamily="34" charset="0"/>
              </a:rPr>
              <a:t>	</a:t>
            </a:r>
            <a:r>
              <a:rPr lang="en-US" sz="2000" dirty="0">
                <a:cs typeface="Arial" pitchFamily="34" charset="0"/>
              </a:rPr>
              <a:t>Dr 0586 Due from Other Agencies</a:t>
            </a:r>
          </a:p>
          <a:p>
            <a:pPr lvl="2">
              <a:lnSpc>
                <a:spcPct val="90000"/>
              </a:lnSpc>
              <a:buFont typeface="Wingdings" pitchFamily="2" charset="2"/>
              <a:buNone/>
            </a:pPr>
            <a:r>
              <a:rPr lang="en-US" sz="2000" dirty="0">
                <a:cs typeface="Arial" pitchFamily="34" charset="0"/>
              </a:rPr>
              <a:t>	Cr 3150 Operating Transfer In</a:t>
            </a:r>
          </a:p>
        </p:txBody>
      </p:sp>
    </p:spTree>
    <p:extLst>
      <p:ext uri="{BB962C8B-B14F-4D97-AF65-F5344CB8AC3E}">
        <p14:creationId xmlns:p14="http://schemas.microsoft.com/office/powerpoint/2010/main" val="132596551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7</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429312" y="375465"/>
            <a:ext cx="5800288" cy="1221560"/>
          </a:xfrm>
        </p:spPr>
        <p:txBody>
          <a:bodyPr>
            <a:noAutofit/>
          </a:bodyPr>
          <a:lstStyle/>
          <a:p>
            <a:r>
              <a:rPr lang="en-US" sz="4000" dirty="0">
                <a:solidFill>
                  <a:schemeClr val="accent1">
                    <a:lumMod val="75000"/>
                  </a:schemeClr>
                </a:solidFill>
                <a:latin typeface="Berlin Sans FB Demi" panose="020E0802020502020306" pitchFamily="34" charset="0"/>
              </a:rPr>
              <a:t>Datamart Tables Update Schedule</a:t>
            </a:r>
          </a:p>
        </p:txBody>
      </p:sp>
      <p:sp>
        <p:nvSpPr>
          <p:cNvPr id="3" name="Content Placeholder 2"/>
          <p:cNvSpPr>
            <a:spLocks noGrp="1"/>
          </p:cNvSpPr>
          <p:nvPr>
            <p:ph idx="4294967295"/>
          </p:nvPr>
        </p:nvSpPr>
        <p:spPr>
          <a:xfrm>
            <a:off x="2590800" y="1752600"/>
            <a:ext cx="7696200" cy="5257800"/>
          </a:xfrm>
        </p:spPr>
        <p:txBody>
          <a:bodyPr>
            <a:noAutofit/>
          </a:bodyPr>
          <a:lstStyle/>
          <a:p>
            <a:pPr>
              <a:buFont typeface="Agency FB" panose="020B0503020202020204" pitchFamily="34" charset="0"/>
              <a:buChar char="•"/>
            </a:pPr>
            <a:r>
              <a:rPr lang="en-US" sz="1800" dirty="0">
                <a:solidFill>
                  <a:schemeClr val="tx1"/>
                </a:solidFill>
              </a:rPr>
              <a:t>Updates over the weekend</a:t>
            </a:r>
          </a:p>
          <a:p>
            <a:pPr lvl="1">
              <a:buFont typeface="Agency FB" panose="020B0503020202020204" pitchFamily="34" charset="0"/>
              <a:buChar char="•"/>
            </a:pPr>
            <a:r>
              <a:rPr lang="en-US" dirty="0" smtClean="0">
                <a:solidFill>
                  <a:schemeClr val="tx1"/>
                </a:solidFill>
              </a:rPr>
              <a:t>GL Detail Table</a:t>
            </a:r>
          </a:p>
          <a:p>
            <a:pPr lvl="1">
              <a:buFont typeface="Agency FB" panose="020B0503020202020204" pitchFamily="34" charset="0"/>
              <a:buChar char="•"/>
            </a:pPr>
            <a:r>
              <a:rPr lang="en-US" dirty="0" smtClean="0">
                <a:solidFill>
                  <a:schemeClr val="tx1"/>
                </a:solidFill>
              </a:rPr>
              <a:t>GL Summary Table</a:t>
            </a:r>
          </a:p>
          <a:p>
            <a:pPr lvl="1">
              <a:buFont typeface="Agency FB" panose="020B0503020202020204" pitchFamily="34" charset="0"/>
              <a:buChar char="•"/>
            </a:pPr>
            <a:r>
              <a:rPr lang="en-US" dirty="0" smtClean="0">
                <a:solidFill>
                  <a:schemeClr val="tx1"/>
                </a:solidFill>
              </a:rPr>
              <a:t>All Accounting Event Table</a:t>
            </a:r>
            <a:endParaRPr lang="en-US" dirty="0">
              <a:solidFill>
                <a:schemeClr val="tx1"/>
              </a:solidFill>
            </a:endParaRPr>
          </a:p>
          <a:p>
            <a:pPr>
              <a:buFont typeface="Agency FB" panose="020B0503020202020204" pitchFamily="34" charset="0"/>
              <a:buChar char="•"/>
            </a:pPr>
            <a:r>
              <a:rPr lang="en-US" sz="1800" dirty="0">
                <a:solidFill>
                  <a:schemeClr val="tx1"/>
                </a:solidFill>
              </a:rPr>
              <a:t>YE Tables – Contain FY 2019 data only</a:t>
            </a:r>
          </a:p>
          <a:p>
            <a:pPr lvl="1">
              <a:buFont typeface="Agency FB" panose="020B0503020202020204" pitchFamily="34" charset="0"/>
              <a:buChar char="•"/>
            </a:pPr>
            <a:r>
              <a:rPr lang="en-US" dirty="0" smtClean="0">
                <a:solidFill>
                  <a:schemeClr val="tx1"/>
                </a:solidFill>
              </a:rPr>
              <a:t>Updates Tuesday/Thursday/Saturday evenings during Month 13</a:t>
            </a:r>
          </a:p>
          <a:p>
            <a:pPr lvl="3">
              <a:buFont typeface="Agency FB" panose="020B0503020202020204" pitchFamily="34" charset="0"/>
              <a:buChar char="•"/>
            </a:pPr>
            <a:r>
              <a:rPr lang="en-US" sz="1800" dirty="0">
                <a:solidFill>
                  <a:schemeClr val="tx1"/>
                </a:solidFill>
              </a:rPr>
              <a:t>YE GL Detail Table</a:t>
            </a:r>
          </a:p>
          <a:p>
            <a:pPr lvl="3">
              <a:buFont typeface="Agency FB" panose="020B0503020202020204" pitchFamily="34" charset="0"/>
              <a:buChar char="•"/>
            </a:pPr>
            <a:r>
              <a:rPr lang="en-US" sz="1800" dirty="0">
                <a:solidFill>
                  <a:schemeClr val="tx1"/>
                </a:solidFill>
              </a:rPr>
              <a:t>YE GL Summary Table</a:t>
            </a:r>
          </a:p>
          <a:p>
            <a:pPr lvl="1">
              <a:buFont typeface="Agency FB" panose="020B0503020202020204" pitchFamily="34" charset="0"/>
              <a:buChar char="•"/>
            </a:pPr>
            <a:r>
              <a:rPr lang="en-US" dirty="0" smtClean="0">
                <a:solidFill>
                  <a:schemeClr val="tx1"/>
                </a:solidFill>
              </a:rPr>
              <a:t>Updates the final three Wednesday evenings of Month 13</a:t>
            </a:r>
          </a:p>
          <a:p>
            <a:pPr lvl="3">
              <a:buFont typeface="Agency FB" panose="020B0503020202020204" pitchFamily="34" charset="0"/>
              <a:buChar char="•"/>
            </a:pPr>
            <a:r>
              <a:rPr lang="en-US" sz="1800" dirty="0">
                <a:solidFill>
                  <a:schemeClr val="tx1"/>
                </a:solidFill>
              </a:rPr>
              <a:t>YE Accounting Event Table</a:t>
            </a:r>
          </a:p>
          <a:p>
            <a:pPr lvl="1">
              <a:buFont typeface="Agency FB" panose="020B0503020202020204" pitchFamily="34" charset="0"/>
              <a:buChar char="•"/>
            </a:pPr>
            <a:r>
              <a:rPr lang="en-US" dirty="0">
                <a:solidFill>
                  <a:schemeClr val="tx1"/>
                </a:solidFill>
              </a:rPr>
              <a:t>Repository Reports with “YE” in the title and the SWB Reports </a:t>
            </a:r>
            <a:r>
              <a:rPr lang="en-US" dirty="0" smtClean="0">
                <a:solidFill>
                  <a:schemeClr val="tx1"/>
                </a:solidFill>
              </a:rPr>
              <a:t>update on </a:t>
            </a:r>
            <a:r>
              <a:rPr lang="en-US" dirty="0">
                <a:solidFill>
                  <a:schemeClr val="tx1"/>
                </a:solidFill>
              </a:rPr>
              <a:t>the same </a:t>
            </a:r>
            <a:r>
              <a:rPr lang="en-US" dirty="0" smtClean="0">
                <a:solidFill>
                  <a:schemeClr val="tx1"/>
                </a:solidFill>
              </a:rPr>
              <a:t>schedule.</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693695" y="1752601"/>
            <a:ext cx="2576512" cy="1552575"/>
          </a:xfrm>
          <a:prstGeom prst="rect">
            <a:avLst/>
          </a:prstGeom>
        </p:spPr>
      </p:pic>
    </p:spTree>
    <p:extLst>
      <p:ext uri="{BB962C8B-B14F-4D97-AF65-F5344CB8AC3E}">
        <p14:creationId xmlns:p14="http://schemas.microsoft.com/office/powerpoint/2010/main" val="175250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3"/>
          <p:cNvSpPr>
            <a:spLocks noGrp="1" noChangeArrowheads="1"/>
          </p:cNvSpPr>
          <p:nvPr>
            <p:ph type="title"/>
          </p:nvPr>
        </p:nvSpPr>
        <p:spPr>
          <a:xfrm>
            <a:off x="2143540" y="381000"/>
            <a:ext cx="6347713" cy="762000"/>
          </a:xfrm>
        </p:spPr>
        <p:txBody>
          <a:bodyPr>
            <a:normAutofit/>
          </a:bodyPr>
          <a:lstStyle/>
          <a:p>
            <a:pPr algn="ctr"/>
            <a:r>
              <a:rPr lang="en-US" sz="4400" dirty="0">
                <a:cs typeface="Arial" pitchFamily="34" charset="0"/>
              </a:rPr>
              <a:t>Avoid Confusion</a:t>
            </a:r>
          </a:p>
        </p:txBody>
      </p:sp>
      <p:sp>
        <p:nvSpPr>
          <p:cNvPr id="534530" name="Rectangle 2"/>
          <p:cNvSpPr>
            <a:spLocks noGrp="1" noChangeArrowheads="1"/>
          </p:cNvSpPr>
          <p:nvPr>
            <p:ph idx="1"/>
          </p:nvPr>
        </p:nvSpPr>
        <p:spPr bwMode="hidden">
          <a:xfrm>
            <a:off x="2133599" y="1981201"/>
            <a:ext cx="6347714" cy="4060163"/>
          </a:xfrm>
        </p:spPr>
        <p:txBody>
          <a:bodyPr>
            <a:noAutofit/>
          </a:bodyPr>
          <a:lstStyle/>
          <a:p>
            <a:pPr>
              <a:lnSpc>
                <a:spcPct val="90000"/>
              </a:lnSpc>
              <a:spcBef>
                <a:spcPts val="0"/>
              </a:spcBef>
              <a:spcAft>
                <a:spcPts val="2400"/>
              </a:spcAft>
            </a:pPr>
            <a:r>
              <a:rPr lang="en-US" sz="2800" dirty="0">
                <a:cs typeface="Arial" pitchFamily="34" charset="0"/>
              </a:rPr>
              <a:t>A “transfer” of expenditures using TC 415 and 416 is </a:t>
            </a:r>
            <a:r>
              <a:rPr lang="en-US" sz="2800" b="1" dirty="0">
                <a:cs typeface="Arial" pitchFamily="34" charset="0"/>
              </a:rPr>
              <a:t>not</a:t>
            </a:r>
            <a:r>
              <a:rPr lang="en-US" sz="2800" dirty="0">
                <a:cs typeface="Arial" pitchFamily="34" charset="0"/>
              </a:rPr>
              <a:t> an </a:t>
            </a:r>
            <a:r>
              <a:rPr lang="en-US" sz="2800" i="1" dirty="0" err="1">
                <a:cs typeface="Arial" pitchFamily="34" charset="0"/>
              </a:rPr>
              <a:t>interfund</a:t>
            </a:r>
            <a:r>
              <a:rPr lang="en-US" sz="2800" i="1" dirty="0">
                <a:cs typeface="Arial" pitchFamily="34" charset="0"/>
              </a:rPr>
              <a:t> transfer</a:t>
            </a:r>
          </a:p>
          <a:p>
            <a:pPr>
              <a:lnSpc>
                <a:spcPct val="90000"/>
              </a:lnSpc>
            </a:pPr>
            <a:r>
              <a:rPr lang="en-US" sz="2800" i="1" dirty="0">
                <a:cs typeface="Arial" pitchFamily="34" charset="0"/>
              </a:rPr>
              <a:t>Movement of expenditures</a:t>
            </a:r>
            <a:r>
              <a:rPr lang="en-US" sz="2800" dirty="0">
                <a:cs typeface="Arial" pitchFamily="34" charset="0"/>
              </a:rPr>
              <a:t> must be recorded in the </a:t>
            </a:r>
            <a:r>
              <a:rPr lang="en-US" sz="2800" b="1" i="1" dirty="0">
                <a:cs typeface="Arial" pitchFamily="34" charset="0"/>
              </a:rPr>
              <a:t>same AY and FY </a:t>
            </a:r>
            <a:r>
              <a:rPr lang="en-US" sz="2800" dirty="0">
                <a:cs typeface="Arial" pitchFamily="34" charset="0"/>
              </a:rPr>
              <a:t>as the original expenditures</a:t>
            </a:r>
          </a:p>
        </p:txBody>
      </p:sp>
    </p:spTree>
    <p:extLst>
      <p:ext uri="{BB962C8B-B14F-4D97-AF65-F5344CB8AC3E}">
        <p14:creationId xmlns:p14="http://schemas.microsoft.com/office/powerpoint/2010/main" val="2901744601"/>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2136914" y="381000"/>
            <a:ext cx="6347713" cy="1320800"/>
          </a:xfrm>
        </p:spPr>
        <p:txBody>
          <a:bodyPr>
            <a:normAutofit fontScale="90000"/>
          </a:bodyPr>
          <a:lstStyle/>
          <a:p>
            <a:pPr algn="ctr"/>
            <a:r>
              <a:rPr lang="en-US" sz="4400" dirty="0">
                <a:cs typeface="Arial" pitchFamily="34" charset="0"/>
              </a:rPr>
              <a:t>Movement of Expenditure </a:t>
            </a:r>
            <a:r>
              <a:rPr lang="en-US" dirty="0">
                <a:cs typeface="Arial" pitchFamily="34" charset="0"/>
              </a:rPr>
              <a:t/>
            </a:r>
            <a:br>
              <a:rPr lang="en-US" dirty="0">
                <a:cs typeface="Arial" pitchFamily="34" charset="0"/>
              </a:rPr>
            </a:br>
            <a:r>
              <a:rPr lang="en-US" sz="2700" dirty="0">
                <a:cs typeface="Arial" pitchFamily="34" charset="0"/>
              </a:rPr>
              <a:t>Example</a:t>
            </a:r>
          </a:p>
        </p:txBody>
      </p:sp>
      <p:sp>
        <p:nvSpPr>
          <p:cNvPr id="536579" name="Rectangle 3"/>
          <p:cNvSpPr>
            <a:spLocks noGrp="1" noChangeArrowheads="1"/>
          </p:cNvSpPr>
          <p:nvPr>
            <p:ph idx="1"/>
          </p:nvPr>
        </p:nvSpPr>
        <p:spPr bwMode="hidden"/>
        <p:txBody>
          <a:bodyPr>
            <a:noAutofit/>
          </a:bodyPr>
          <a:lstStyle/>
          <a:p>
            <a:pPr>
              <a:spcBef>
                <a:spcPts val="0"/>
              </a:spcBef>
              <a:spcAft>
                <a:spcPts val="2400"/>
              </a:spcAft>
            </a:pPr>
            <a:r>
              <a:rPr lang="en-US" sz="2800" dirty="0">
                <a:cs typeface="Arial" pitchFamily="34" charset="0"/>
              </a:rPr>
              <a:t>On June 28 the </a:t>
            </a:r>
            <a:r>
              <a:rPr lang="en-US" sz="2800" i="1" dirty="0">
                <a:cs typeface="Arial" pitchFamily="34" charset="0"/>
              </a:rPr>
              <a:t>General Fund</a:t>
            </a:r>
            <a:r>
              <a:rPr lang="en-US" sz="2800" dirty="0">
                <a:cs typeface="Arial" pitchFamily="34" charset="0"/>
              </a:rPr>
              <a:t> paid expenditures for an </a:t>
            </a:r>
            <a:r>
              <a:rPr lang="en-US" sz="2800" i="1" dirty="0">
                <a:cs typeface="Arial" pitchFamily="34" charset="0"/>
              </a:rPr>
              <a:t>other funds</a:t>
            </a:r>
            <a:r>
              <a:rPr lang="en-US" sz="2800" dirty="0">
                <a:cs typeface="Arial" pitchFamily="34" charset="0"/>
              </a:rPr>
              <a:t> budget item</a:t>
            </a:r>
          </a:p>
          <a:p>
            <a:r>
              <a:rPr lang="en-US" sz="2800" dirty="0">
                <a:cs typeface="Arial" pitchFamily="34" charset="0"/>
              </a:rPr>
              <a:t>On July </a:t>
            </a:r>
            <a:r>
              <a:rPr lang="en-US" sz="2800" dirty="0"/>
              <a:t>22</a:t>
            </a:r>
            <a:r>
              <a:rPr lang="en-US" sz="2800" dirty="0">
                <a:cs typeface="Arial" pitchFamily="34" charset="0"/>
              </a:rPr>
              <a:t>, the expenditures were moved from the General Fund to the Other fund (June closes on July 12) </a:t>
            </a:r>
          </a:p>
        </p:txBody>
      </p:sp>
    </p:spTree>
    <p:extLst>
      <p:ext uri="{BB962C8B-B14F-4D97-AF65-F5344CB8AC3E}">
        <p14:creationId xmlns:p14="http://schemas.microsoft.com/office/powerpoint/2010/main" val="865580689"/>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2133599" y="381000"/>
            <a:ext cx="6629400" cy="1066800"/>
          </a:xfrm>
        </p:spPr>
        <p:txBody>
          <a:bodyPr>
            <a:normAutofit fontScale="90000"/>
          </a:bodyPr>
          <a:lstStyle/>
          <a:p>
            <a:pPr algn="ctr"/>
            <a:r>
              <a:rPr lang="en-US" sz="4900" dirty="0">
                <a:cs typeface="Arial" pitchFamily="34" charset="0"/>
              </a:rPr>
              <a:t>Movement of Expenditure </a:t>
            </a:r>
            <a:br>
              <a:rPr lang="en-US" sz="4900" dirty="0">
                <a:cs typeface="Arial" pitchFamily="34" charset="0"/>
              </a:rPr>
            </a:br>
            <a:r>
              <a:rPr lang="en-US" sz="2700" dirty="0">
                <a:cs typeface="Arial" pitchFamily="34" charset="0"/>
              </a:rPr>
              <a:t>Example (continued)</a:t>
            </a:r>
          </a:p>
        </p:txBody>
      </p:sp>
      <p:sp>
        <p:nvSpPr>
          <p:cNvPr id="540675" name="Rectangle 3"/>
          <p:cNvSpPr>
            <a:spLocks noGrp="1" noChangeArrowheads="1"/>
          </p:cNvSpPr>
          <p:nvPr>
            <p:ph idx="1"/>
          </p:nvPr>
        </p:nvSpPr>
        <p:spPr bwMode="hidden">
          <a:xfrm>
            <a:off x="1981200" y="1905000"/>
            <a:ext cx="6781799" cy="4267200"/>
          </a:xfrm>
        </p:spPr>
        <p:txBody>
          <a:bodyPr>
            <a:normAutofit fontScale="92500" lnSpcReduction="10000"/>
          </a:bodyPr>
          <a:lstStyle/>
          <a:p>
            <a:pPr marL="109538" indent="0">
              <a:spcBef>
                <a:spcPts val="0"/>
              </a:spcBef>
              <a:spcAft>
                <a:spcPts val="1800"/>
              </a:spcAft>
              <a:buNone/>
            </a:pPr>
            <a:r>
              <a:rPr lang="en-US" sz="3500" dirty="0">
                <a:cs typeface="Arial" pitchFamily="34" charset="0"/>
              </a:rPr>
              <a:t>GAAP fund for the two D23 funds is not the same so the agency must: </a:t>
            </a:r>
          </a:p>
          <a:p>
            <a:pPr marL="566738" indent="-457200">
              <a:spcBef>
                <a:spcPts val="0"/>
              </a:spcBef>
              <a:spcAft>
                <a:spcPts val="1200"/>
              </a:spcAft>
              <a:buFont typeface="Garamond" panose="02020404030301010803" pitchFamily="18" charset="0"/>
              <a:buChar char="►"/>
            </a:pPr>
            <a:r>
              <a:rPr lang="en-US" sz="3500" dirty="0">
                <a:cs typeface="Arial" pitchFamily="34" charset="0"/>
              </a:rPr>
              <a:t>record the entries in </a:t>
            </a:r>
            <a:r>
              <a:rPr lang="en-US" sz="3500" i="1" dirty="0">
                <a:cs typeface="Arial" pitchFamily="34" charset="0"/>
              </a:rPr>
              <a:t>Month 1 of FY 2020</a:t>
            </a:r>
            <a:r>
              <a:rPr lang="en-US" sz="3500" dirty="0">
                <a:cs typeface="Arial" pitchFamily="34" charset="0"/>
              </a:rPr>
              <a:t> </a:t>
            </a:r>
            <a:r>
              <a:rPr lang="en-US" sz="3500" u="sng" dirty="0">
                <a:cs typeface="Arial" pitchFamily="34" charset="0"/>
              </a:rPr>
              <a:t>and</a:t>
            </a:r>
            <a:r>
              <a:rPr lang="en-US" sz="3500" dirty="0">
                <a:cs typeface="Arial" pitchFamily="34" charset="0"/>
              </a:rPr>
              <a:t> </a:t>
            </a:r>
          </a:p>
          <a:p>
            <a:pPr marL="566738" indent="-457200">
              <a:buFont typeface="Garamond" panose="02020404030301010803" pitchFamily="18" charset="0"/>
              <a:buChar char="►"/>
            </a:pPr>
            <a:r>
              <a:rPr lang="en-US" sz="3500" dirty="0">
                <a:cs typeface="Arial" pitchFamily="34" charset="0"/>
              </a:rPr>
              <a:t>record additional entries to </a:t>
            </a:r>
            <a:r>
              <a:rPr lang="en-US" sz="3500" i="1" dirty="0">
                <a:cs typeface="Arial" pitchFamily="34" charset="0"/>
              </a:rPr>
              <a:t>accrue</a:t>
            </a:r>
            <a:r>
              <a:rPr lang="en-US" sz="3500" dirty="0">
                <a:cs typeface="Arial" pitchFamily="34" charset="0"/>
              </a:rPr>
              <a:t> the movement of expenditures in FY 2019 (Month 13) for </a:t>
            </a:r>
            <a:r>
              <a:rPr lang="en-US" sz="3500" b="1" u="sng" dirty="0">
                <a:cs typeface="Arial" pitchFamily="34" charset="0"/>
              </a:rPr>
              <a:t>financial</a:t>
            </a:r>
            <a:r>
              <a:rPr lang="en-US" sz="3500" dirty="0">
                <a:cs typeface="Arial" pitchFamily="34" charset="0"/>
              </a:rPr>
              <a:t> reporting</a:t>
            </a:r>
          </a:p>
        </p:txBody>
      </p:sp>
    </p:spTree>
    <p:extLst>
      <p:ext uri="{BB962C8B-B14F-4D97-AF65-F5344CB8AC3E}">
        <p14:creationId xmlns:p14="http://schemas.microsoft.com/office/powerpoint/2010/main" val="2008432480"/>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2153479" y="381000"/>
            <a:ext cx="6347713" cy="1320800"/>
          </a:xfrm>
        </p:spPr>
        <p:txBody>
          <a:bodyPr>
            <a:normAutofit fontScale="90000"/>
          </a:bodyPr>
          <a:lstStyle/>
          <a:p>
            <a:pPr algn="ctr"/>
            <a:r>
              <a:rPr lang="en-US" sz="4400" dirty="0">
                <a:cs typeface="Arial" pitchFamily="34" charset="0"/>
              </a:rPr>
              <a:t>Movement of Expenditure </a:t>
            </a:r>
            <a:r>
              <a:rPr lang="en-US" dirty="0">
                <a:cs typeface="Arial" pitchFamily="34" charset="0"/>
              </a:rPr>
              <a:t/>
            </a:r>
            <a:br>
              <a:rPr lang="en-US" dirty="0">
                <a:cs typeface="Arial" pitchFamily="34" charset="0"/>
              </a:rPr>
            </a:br>
            <a:r>
              <a:rPr lang="en-US" sz="2700" dirty="0">
                <a:cs typeface="Arial" pitchFamily="34" charset="0"/>
              </a:rPr>
              <a:t>Example (continued)</a:t>
            </a:r>
          </a:p>
        </p:txBody>
      </p:sp>
      <p:sp>
        <p:nvSpPr>
          <p:cNvPr id="538627" name="Rectangle 3"/>
          <p:cNvSpPr>
            <a:spLocks noGrp="1" noChangeArrowheads="1"/>
          </p:cNvSpPr>
          <p:nvPr>
            <p:ph idx="1"/>
          </p:nvPr>
        </p:nvSpPr>
        <p:spPr bwMode="hidden">
          <a:xfrm>
            <a:off x="2153477" y="1905000"/>
            <a:ext cx="6347714" cy="4495800"/>
          </a:xfrm>
        </p:spPr>
        <p:txBody>
          <a:bodyPr>
            <a:noAutofit/>
          </a:bodyPr>
          <a:lstStyle/>
          <a:p>
            <a:pPr marL="0" indent="0">
              <a:spcBef>
                <a:spcPts val="0"/>
              </a:spcBef>
              <a:spcAft>
                <a:spcPts val="1800"/>
              </a:spcAft>
              <a:buNone/>
            </a:pPr>
            <a:r>
              <a:rPr lang="en-US" sz="2800" dirty="0">
                <a:cs typeface="Arial" pitchFamily="34" charset="0"/>
              </a:rPr>
              <a:t>The entry to move the expenditures in FY 2020 (Month 1):</a:t>
            </a:r>
          </a:p>
          <a:p>
            <a:pPr>
              <a:spcBef>
                <a:spcPts val="0"/>
              </a:spcBef>
            </a:pPr>
            <a:r>
              <a:rPr lang="en-US" sz="2800" dirty="0">
                <a:cs typeface="Arial" pitchFamily="34" charset="0"/>
              </a:rPr>
              <a:t>TC 415 in </a:t>
            </a:r>
            <a:r>
              <a:rPr lang="en-US" sz="2800" b="1" dirty="0">
                <a:cs typeface="Arial" pitchFamily="34" charset="0"/>
              </a:rPr>
              <a:t>Other</a:t>
            </a:r>
            <a:r>
              <a:rPr lang="en-US" sz="2800" dirty="0">
                <a:cs typeface="Arial" pitchFamily="34" charset="0"/>
              </a:rPr>
              <a:t> Fund (</a:t>
            </a:r>
            <a:r>
              <a:rPr lang="en-US" sz="2800" b="1" dirty="0">
                <a:cs typeface="Arial" pitchFamily="34" charset="0"/>
              </a:rPr>
              <a:t>AY 19</a:t>
            </a:r>
            <a:r>
              <a:rPr lang="en-US" sz="2800" dirty="0">
                <a:cs typeface="Arial" pitchFamily="34" charset="0"/>
              </a:rPr>
              <a:t>)</a:t>
            </a:r>
          </a:p>
          <a:p>
            <a:pPr lvl="1">
              <a:spcBef>
                <a:spcPts val="0"/>
              </a:spcBef>
              <a:spcAft>
                <a:spcPts val="1200"/>
              </a:spcAft>
              <a:buNone/>
            </a:pPr>
            <a:r>
              <a:rPr lang="en-US" sz="3200" dirty="0">
                <a:cs typeface="Arial" pitchFamily="34" charset="0"/>
              </a:rPr>
              <a:t>	</a:t>
            </a:r>
            <a:r>
              <a:rPr lang="en-US" sz="2000" dirty="0">
                <a:cs typeface="Arial" pitchFamily="34" charset="0"/>
              </a:rPr>
              <a:t>Dr 3500 Expenditure Control – Cash</a:t>
            </a:r>
          </a:p>
          <a:p>
            <a:pPr lvl="2">
              <a:spcBef>
                <a:spcPts val="0"/>
              </a:spcBef>
              <a:spcAft>
                <a:spcPts val="1200"/>
              </a:spcAft>
              <a:buNone/>
            </a:pPr>
            <a:r>
              <a:rPr lang="en-US" sz="2000" dirty="0">
                <a:cs typeface="Arial" pitchFamily="34" charset="0"/>
              </a:rPr>
              <a:t>	Cr 0070 Cash</a:t>
            </a:r>
          </a:p>
          <a:p>
            <a:pPr lvl="1">
              <a:spcBef>
                <a:spcPts val="0"/>
              </a:spcBef>
            </a:pPr>
            <a:endParaRPr lang="en-US" sz="1000" dirty="0">
              <a:cs typeface="Arial" pitchFamily="34" charset="0"/>
            </a:endParaRPr>
          </a:p>
          <a:p>
            <a:pPr>
              <a:spcBef>
                <a:spcPts val="0"/>
              </a:spcBef>
            </a:pPr>
            <a:r>
              <a:rPr lang="en-US" sz="2800" dirty="0">
                <a:cs typeface="Arial" pitchFamily="34" charset="0"/>
              </a:rPr>
              <a:t>TC 416 in </a:t>
            </a:r>
            <a:r>
              <a:rPr lang="en-US" sz="2800" b="1" dirty="0">
                <a:cs typeface="Arial" pitchFamily="34" charset="0"/>
              </a:rPr>
              <a:t>General</a:t>
            </a:r>
            <a:r>
              <a:rPr lang="en-US" sz="2800" dirty="0">
                <a:cs typeface="Arial" pitchFamily="34" charset="0"/>
              </a:rPr>
              <a:t> Fund (</a:t>
            </a:r>
            <a:r>
              <a:rPr lang="en-US" sz="2800" b="1" dirty="0">
                <a:cs typeface="Arial" pitchFamily="34" charset="0"/>
              </a:rPr>
              <a:t>AY 19</a:t>
            </a:r>
            <a:r>
              <a:rPr lang="en-US" sz="2800" dirty="0">
                <a:cs typeface="Arial" pitchFamily="34" charset="0"/>
              </a:rPr>
              <a:t>)</a:t>
            </a:r>
          </a:p>
          <a:p>
            <a:pPr lvl="1">
              <a:spcBef>
                <a:spcPts val="0"/>
              </a:spcBef>
              <a:spcAft>
                <a:spcPts val="1200"/>
              </a:spcAft>
              <a:buNone/>
            </a:pPr>
            <a:r>
              <a:rPr lang="en-US" sz="3200" dirty="0">
                <a:cs typeface="Arial" pitchFamily="34" charset="0"/>
              </a:rPr>
              <a:t>	</a:t>
            </a:r>
            <a:r>
              <a:rPr lang="en-US" sz="2000" dirty="0">
                <a:cs typeface="Arial" pitchFamily="34" charset="0"/>
              </a:rPr>
              <a:t>Dr 0070 Cash</a:t>
            </a:r>
          </a:p>
          <a:p>
            <a:pPr lvl="2">
              <a:spcBef>
                <a:spcPts val="0"/>
              </a:spcBef>
              <a:spcAft>
                <a:spcPts val="1200"/>
              </a:spcAft>
              <a:buNone/>
            </a:pPr>
            <a:r>
              <a:rPr lang="en-US" sz="2000" dirty="0">
                <a:cs typeface="Arial" pitchFamily="34" charset="0"/>
              </a:rPr>
              <a:t>	Cr 3500 Expenditure Control – Cash</a:t>
            </a:r>
          </a:p>
        </p:txBody>
      </p:sp>
    </p:spTree>
    <p:extLst>
      <p:ext uri="{BB962C8B-B14F-4D97-AF65-F5344CB8AC3E}">
        <p14:creationId xmlns:p14="http://schemas.microsoft.com/office/powerpoint/2010/main" val="2571216276"/>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133601" y="381000"/>
            <a:ext cx="6347713" cy="1320800"/>
          </a:xfrm>
        </p:spPr>
        <p:txBody>
          <a:bodyPr>
            <a:normAutofit fontScale="90000"/>
          </a:bodyPr>
          <a:lstStyle/>
          <a:p>
            <a:pPr algn="ctr"/>
            <a:r>
              <a:rPr lang="en-US" sz="4400" dirty="0">
                <a:cs typeface="Arial" pitchFamily="34" charset="0"/>
              </a:rPr>
              <a:t>Movement of Expenditure </a:t>
            </a:r>
            <a:br>
              <a:rPr lang="en-US" sz="4400" dirty="0">
                <a:cs typeface="Arial" pitchFamily="34" charset="0"/>
              </a:rPr>
            </a:br>
            <a:r>
              <a:rPr lang="en-US" sz="2700" dirty="0">
                <a:cs typeface="Arial" pitchFamily="34" charset="0"/>
              </a:rPr>
              <a:t>Example (continued)</a:t>
            </a:r>
          </a:p>
        </p:txBody>
      </p:sp>
      <p:sp>
        <p:nvSpPr>
          <p:cNvPr id="542723" name="Rectangle 3"/>
          <p:cNvSpPr>
            <a:spLocks noGrp="1" noChangeArrowheads="1"/>
          </p:cNvSpPr>
          <p:nvPr>
            <p:ph idx="1"/>
          </p:nvPr>
        </p:nvSpPr>
        <p:spPr bwMode="hidden">
          <a:xfrm>
            <a:off x="2133599" y="1905000"/>
            <a:ext cx="6347714" cy="4191000"/>
          </a:xfrm>
        </p:spPr>
        <p:txBody>
          <a:bodyPr>
            <a:noAutofit/>
          </a:bodyPr>
          <a:lstStyle/>
          <a:p>
            <a:pPr marL="109538" indent="0">
              <a:lnSpc>
                <a:spcPct val="80000"/>
              </a:lnSpc>
              <a:buNone/>
            </a:pPr>
            <a:r>
              <a:rPr lang="en-US" sz="2800" dirty="0">
                <a:cs typeface="Arial" pitchFamily="34" charset="0"/>
              </a:rPr>
              <a:t>The entry to accrue the movement of expenditures in FY 2019 (Month 13) for </a:t>
            </a:r>
            <a:r>
              <a:rPr lang="en-US" sz="2800" b="1" u="sng" dirty="0">
                <a:cs typeface="Arial" pitchFamily="34" charset="0"/>
              </a:rPr>
              <a:t>financial</a:t>
            </a:r>
            <a:r>
              <a:rPr lang="en-US" sz="2800" dirty="0">
                <a:cs typeface="Arial" pitchFamily="34" charset="0"/>
              </a:rPr>
              <a:t> reporting:</a:t>
            </a:r>
          </a:p>
          <a:p>
            <a:pPr>
              <a:lnSpc>
                <a:spcPct val="80000"/>
              </a:lnSpc>
              <a:buFont typeface="Wingdings" pitchFamily="2" charset="2"/>
              <a:buNone/>
            </a:pPr>
            <a:endParaRPr lang="en-US" sz="1000" dirty="0">
              <a:cs typeface="Arial" pitchFamily="34" charset="0"/>
            </a:endParaRPr>
          </a:p>
          <a:p>
            <a:pPr marL="365125" indent="-255588">
              <a:lnSpc>
                <a:spcPct val="80000"/>
              </a:lnSpc>
            </a:pPr>
            <a:r>
              <a:rPr lang="en-US" sz="2800" dirty="0">
                <a:cs typeface="Arial" pitchFamily="34" charset="0"/>
              </a:rPr>
              <a:t>TC 925 in </a:t>
            </a:r>
            <a:r>
              <a:rPr lang="en-US" sz="2800" b="1" dirty="0">
                <a:cs typeface="Arial" pitchFamily="34" charset="0"/>
              </a:rPr>
              <a:t>Other</a:t>
            </a:r>
            <a:r>
              <a:rPr lang="en-US" sz="2800" dirty="0">
                <a:cs typeface="Arial" pitchFamily="34" charset="0"/>
              </a:rPr>
              <a:t> Fund (AY 19)</a:t>
            </a:r>
          </a:p>
          <a:p>
            <a:pPr lvl="1">
              <a:lnSpc>
                <a:spcPct val="80000"/>
              </a:lnSpc>
              <a:buFont typeface="Wingdings" pitchFamily="2" charset="2"/>
              <a:buNone/>
            </a:pPr>
            <a:r>
              <a:rPr lang="en-US" dirty="0" smtClean="0">
                <a:cs typeface="Arial" pitchFamily="34" charset="0"/>
              </a:rPr>
              <a:t>	</a:t>
            </a:r>
            <a:r>
              <a:rPr lang="en-US" sz="2000" dirty="0">
                <a:cs typeface="Arial" pitchFamily="34" charset="0"/>
              </a:rPr>
              <a:t>Dr 3505 Expenditure Control – FS Accrual</a:t>
            </a:r>
          </a:p>
          <a:p>
            <a:pPr lvl="2">
              <a:lnSpc>
                <a:spcPct val="80000"/>
              </a:lnSpc>
              <a:buFont typeface="Wingdings" pitchFamily="2" charset="2"/>
              <a:buNone/>
            </a:pPr>
            <a:r>
              <a:rPr lang="en-US" sz="2000" dirty="0">
                <a:cs typeface="Arial" pitchFamily="34" charset="0"/>
              </a:rPr>
              <a:t>	Cr 1532 Due to Other Funds</a:t>
            </a:r>
          </a:p>
          <a:p>
            <a:pPr lvl="2">
              <a:lnSpc>
                <a:spcPct val="80000"/>
              </a:lnSpc>
              <a:buFont typeface="Wingdings" pitchFamily="2" charset="2"/>
              <a:buNone/>
            </a:pPr>
            <a:endParaRPr lang="en-US" sz="1000" dirty="0">
              <a:cs typeface="Arial" pitchFamily="34" charset="0"/>
            </a:endParaRPr>
          </a:p>
          <a:p>
            <a:pPr marL="365125" indent="-255588">
              <a:lnSpc>
                <a:spcPct val="80000"/>
              </a:lnSpc>
            </a:pPr>
            <a:r>
              <a:rPr lang="en-US" sz="2800" dirty="0">
                <a:cs typeface="Arial" pitchFamily="34" charset="0"/>
              </a:rPr>
              <a:t>TC 926 in </a:t>
            </a:r>
            <a:r>
              <a:rPr lang="en-US" sz="2800" b="1" dirty="0">
                <a:cs typeface="Arial" pitchFamily="34" charset="0"/>
              </a:rPr>
              <a:t>General </a:t>
            </a:r>
            <a:r>
              <a:rPr lang="en-US" sz="2800" dirty="0">
                <a:cs typeface="Arial" pitchFamily="34" charset="0"/>
              </a:rPr>
              <a:t>Fund (AY 19)</a:t>
            </a:r>
          </a:p>
          <a:p>
            <a:pPr lvl="1">
              <a:lnSpc>
                <a:spcPct val="80000"/>
              </a:lnSpc>
              <a:buFont typeface="Wingdings" pitchFamily="2" charset="2"/>
              <a:buNone/>
            </a:pPr>
            <a:r>
              <a:rPr lang="en-US" dirty="0" smtClean="0">
                <a:cs typeface="Arial" pitchFamily="34" charset="0"/>
              </a:rPr>
              <a:t>	</a:t>
            </a:r>
            <a:r>
              <a:rPr lang="en-US" sz="2000" dirty="0">
                <a:cs typeface="Arial" pitchFamily="34" charset="0"/>
              </a:rPr>
              <a:t>Dr 0586 Due From Other Funds</a:t>
            </a:r>
          </a:p>
          <a:p>
            <a:pPr lvl="2">
              <a:lnSpc>
                <a:spcPct val="80000"/>
              </a:lnSpc>
              <a:buFont typeface="Wingdings" pitchFamily="2" charset="2"/>
              <a:buNone/>
            </a:pPr>
            <a:r>
              <a:rPr lang="en-US" sz="2000" dirty="0">
                <a:cs typeface="Arial" pitchFamily="34" charset="0"/>
              </a:rPr>
              <a:t>	Cr 3505 Expenditure Control – FS Accrual</a:t>
            </a:r>
          </a:p>
        </p:txBody>
      </p:sp>
    </p:spTree>
    <p:extLst>
      <p:ext uri="{BB962C8B-B14F-4D97-AF65-F5344CB8AC3E}">
        <p14:creationId xmlns:p14="http://schemas.microsoft.com/office/powerpoint/2010/main" val="1081146802"/>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pPr algn="ctr"/>
            <a:r>
              <a:rPr lang="en-US" sz="4400" dirty="0">
                <a:cs typeface="Arial" pitchFamily="34" charset="0"/>
              </a:rPr>
              <a:t>Expenditure Recognition</a:t>
            </a:r>
          </a:p>
        </p:txBody>
      </p:sp>
      <p:sp>
        <p:nvSpPr>
          <p:cNvPr id="544771" name="Rectangle 3"/>
          <p:cNvSpPr>
            <a:spLocks noGrp="1" noChangeArrowheads="1"/>
          </p:cNvSpPr>
          <p:nvPr>
            <p:ph idx="1"/>
          </p:nvPr>
        </p:nvSpPr>
        <p:spPr bwMode="hidden">
          <a:xfrm>
            <a:off x="2057400" y="1752600"/>
            <a:ext cx="7010400" cy="4572000"/>
          </a:xfrm>
          <a:ln>
            <a:noFill/>
          </a:ln>
          <a:effectLst/>
          <a:scene3d>
            <a:camera prst="orthographicFront">
              <a:rot lat="0" lon="0" rev="0"/>
            </a:camera>
            <a:lightRig rig="contrasting" dir="t">
              <a:rot lat="0" lon="0" rev="7800000"/>
            </a:lightRig>
          </a:scene3d>
          <a:sp3d>
            <a:bevelT w="139700" h="139700"/>
          </a:sp3d>
        </p:spPr>
        <p:txBody>
          <a:bodyPr>
            <a:noAutofit/>
          </a:bodyPr>
          <a:lstStyle/>
          <a:p>
            <a:pPr marL="109538" indent="-26988">
              <a:spcBef>
                <a:spcPts val="0"/>
              </a:spcBef>
              <a:spcAft>
                <a:spcPts val="1800"/>
              </a:spcAft>
              <a:buNone/>
            </a:pPr>
            <a:r>
              <a:rPr lang="en-US" sz="2800" dirty="0">
                <a:cs typeface="Arial" pitchFamily="34" charset="0"/>
              </a:rPr>
              <a:t>To charge obligations against a prior biennium appropriation:</a:t>
            </a:r>
          </a:p>
          <a:p>
            <a:pPr marL="0" indent="0">
              <a:lnSpc>
                <a:spcPct val="90000"/>
              </a:lnSpc>
              <a:spcBef>
                <a:spcPts val="0"/>
              </a:spcBef>
              <a:spcAft>
                <a:spcPts val="1800"/>
              </a:spcAft>
              <a:buNone/>
            </a:pPr>
            <a:r>
              <a:rPr lang="en-US" sz="2800" dirty="0"/>
              <a:t>The </a:t>
            </a:r>
            <a:r>
              <a:rPr lang="en-US" sz="2800" b="1" dirty="0"/>
              <a:t>services must be performed or</a:t>
            </a:r>
            <a:r>
              <a:rPr lang="en-US" sz="2800" dirty="0"/>
              <a:t> </a:t>
            </a:r>
            <a:r>
              <a:rPr lang="en-US" sz="2800" b="1" dirty="0"/>
              <a:t>supplies received</a:t>
            </a:r>
            <a:r>
              <a:rPr lang="en-US" sz="2800" dirty="0"/>
              <a:t> </a:t>
            </a:r>
          </a:p>
          <a:p>
            <a:pPr lvl="1">
              <a:lnSpc>
                <a:spcPct val="90000"/>
              </a:lnSpc>
              <a:spcBef>
                <a:spcPts val="0"/>
              </a:spcBef>
              <a:spcAft>
                <a:spcPts val="4800"/>
              </a:spcAft>
              <a:buFont typeface="Garamond" panose="02020404030301010803" pitchFamily="18" charset="0"/>
              <a:buChar char="►"/>
            </a:pPr>
            <a:r>
              <a:rPr lang="en-US" sz="2800" dirty="0"/>
              <a:t>by June 30, </a:t>
            </a:r>
            <a:r>
              <a:rPr lang="en-US" sz="2800" b="1" u="sng" dirty="0"/>
              <a:t>and </a:t>
            </a:r>
          </a:p>
          <a:p>
            <a:pPr lvl="1">
              <a:lnSpc>
                <a:spcPct val="90000"/>
              </a:lnSpc>
              <a:spcBef>
                <a:spcPts val="0"/>
              </a:spcBef>
              <a:spcAft>
                <a:spcPts val="1800"/>
              </a:spcAft>
              <a:buFont typeface="Garamond" panose="02020404030301010803" pitchFamily="18" charset="0"/>
              <a:buChar char="►"/>
            </a:pPr>
            <a:r>
              <a:rPr lang="en-US" sz="2800" dirty="0"/>
              <a:t>the vendor paid by December 31</a:t>
            </a:r>
          </a:p>
          <a:p>
            <a:pPr>
              <a:buFont typeface="Wingdings" pitchFamily="2" charset="2"/>
              <a:buNone/>
            </a:pPr>
            <a:endParaRPr lang="en-US" sz="3500" dirty="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41434"/>
            <a:ext cx="1516566" cy="15165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520" y="3716851"/>
            <a:ext cx="2281237" cy="791562"/>
          </a:xfrm>
          <a:prstGeom prst="rect">
            <a:avLst/>
          </a:prstGeom>
        </p:spPr>
      </p:pic>
    </p:spTree>
    <p:extLst>
      <p:ext uri="{BB962C8B-B14F-4D97-AF65-F5344CB8AC3E}">
        <p14:creationId xmlns:p14="http://schemas.microsoft.com/office/powerpoint/2010/main" val="3141964514"/>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2133601" y="381000"/>
            <a:ext cx="6347713" cy="685800"/>
          </a:xfrm>
        </p:spPr>
        <p:txBody>
          <a:bodyPr>
            <a:normAutofit fontScale="90000"/>
          </a:bodyPr>
          <a:lstStyle/>
          <a:p>
            <a:pPr algn="ctr"/>
            <a:r>
              <a:rPr lang="en-US" sz="4400" dirty="0">
                <a:cs typeface="Arial" pitchFamily="34" charset="0"/>
              </a:rPr>
              <a:t>Encumbrance Definition</a:t>
            </a:r>
          </a:p>
        </p:txBody>
      </p:sp>
      <p:sp>
        <p:nvSpPr>
          <p:cNvPr id="545795" name="Rectangle 3"/>
          <p:cNvSpPr>
            <a:spLocks noGrp="1" noChangeArrowheads="1"/>
          </p:cNvSpPr>
          <p:nvPr>
            <p:ph idx="1"/>
          </p:nvPr>
        </p:nvSpPr>
        <p:spPr bwMode="hidden">
          <a:xfrm>
            <a:off x="2133600" y="1524000"/>
            <a:ext cx="6347714" cy="4267200"/>
          </a:xfrm>
        </p:spPr>
        <p:txBody>
          <a:bodyPr>
            <a:noAutofit/>
          </a:bodyPr>
          <a:lstStyle/>
          <a:p>
            <a:pPr>
              <a:lnSpc>
                <a:spcPct val="80000"/>
              </a:lnSpc>
              <a:spcBef>
                <a:spcPts val="0"/>
              </a:spcBef>
              <a:spcAft>
                <a:spcPts val="1800"/>
              </a:spcAft>
            </a:pPr>
            <a:r>
              <a:rPr lang="en-US" sz="2800" b="1" dirty="0">
                <a:cs typeface="Arial" pitchFamily="34" charset="0"/>
              </a:rPr>
              <a:t>Obligations</a:t>
            </a:r>
            <a:r>
              <a:rPr lang="en-US" sz="2800" dirty="0">
                <a:cs typeface="Arial" pitchFamily="34" charset="0"/>
              </a:rPr>
              <a:t> in the form of purchase orders or contracts which are </a:t>
            </a:r>
            <a:r>
              <a:rPr lang="en-US" sz="2800" b="1" dirty="0">
                <a:cs typeface="Arial" pitchFamily="34" charset="0"/>
              </a:rPr>
              <a:t>chargeable to an appropriation or</a:t>
            </a:r>
            <a:r>
              <a:rPr lang="en-US" sz="2800" dirty="0">
                <a:cs typeface="Arial" pitchFamily="34" charset="0"/>
              </a:rPr>
              <a:t> </a:t>
            </a:r>
            <a:r>
              <a:rPr lang="en-US" sz="2800" b="1" dirty="0">
                <a:cs typeface="Arial" pitchFamily="34" charset="0"/>
              </a:rPr>
              <a:t>limitation</a:t>
            </a:r>
            <a:r>
              <a:rPr lang="en-US" sz="2800" dirty="0">
                <a:cs typeface="Arial" pitchFamily="34" charset="0"/>
              </a:rPr>
              <a:t> and for which a </a:t>
            </a:r>
            <a:r>
              <a:rPr lang="en-US" sz="2800" b="1" dirty="0">
                <a:cs typeface="Arial" pitchFamily="34" charset="0"/>
              </a:rPr>
              <a:t>part of the appropriation or limitation is reserved</a:t>
            </a:r>
            <a:r>
              <a:rPr lang="en-US" sz="2800" dirty="0"/>
              <a:t>, </a:t>
            </a:r>
            <a:r>
              <a:rPr lang="en-US" sz="2800" u="sng" dirty="0"/>
              <a:t>and</a:t>
            </a:r>
            <a:endParaRPr lang="en-US" sz="2800" b="1" dirty="0">
              <a:cs typeface="Arial" pitchFamily="34" charset="0"/>
            </a:endParaRPr>
          </a:p>
          <a:p>
            <a:pPr>
              <a:lnSpc>
                <a:spcPct val="80000"/>
              </a:lnSpc>
            </a:pPr>
            <a:r>
              <a:rPr lang="en-US" sz="2800" dirty="0">
                <a:cs typeface="Arial" pitchFamily="34" charset="0"/>
              </a:rPr>
              <a:t>Intend to represent </a:t>
            </a:r>
            <a:r>
              <a:rPr lang="en-US" sz="2800" b="1" dirty="0">
                <a:cs typeface="Arial" pitchFamily="34" charset="0"/>
              </a:rPr>
              <a:t>obligations that will be liquidated with available financial resources of the current biennium</a:t>
            </a:r>
          </a:p>
        </p:txBody>
      </p:sp>
    </p:spTree>
    <p:extLst>
      <p:ext uri="{BB962C8B-B14F-4D97-AF65-F5344CB8AC3E}">
        <p14:creationId xmlns:p14="http://schemas.microsoft.com/office/powerpoint/2010/main" val="2147554174"/>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1" y="381000"/>
            <a:ext cx="6347713" cy="762000"/>
          </a:xfrm>
        </p:spPr>
        <p:txBody>
          <a:bodyPr>
            <a:normAutofit/>
          </a:bodyPr>
          <a:lstStyle/>
          <a:p>
            <a:pPr algn="ctr"/>
            <a:r>
              <a:rPr lang="en-US" sz="4400" dirty="0">
                <a:cs typeface="Arial" pitchFamily="34" charset="0"/>
              </a:rPr>
              <a:t>Remember !!!</a:t>
            </a:r>
          </a:p>
        </p:txBody>
      </p:sp>
      <p:sp>
        <p:nvSpPr>
          <p:cNvPr id="547843" name="Rectangle 3"/>
          <p:cNvSpPr>
            <a:spLocks noGrp="1" noChangeArrowheads="1"/>
          </p:cNvSpPr>
          <p:nvPr>
            <p:ph idx="1"/>
          </p:nvPr>
        </p:nvSpPr>
        <p:spPr bwMode="hidden">
          <a:xfrm>
            <a:off x="2159620" y="1880419"/>
            <a:ext cx="6347714" cy="3880773"/>
          </a:xfrm>
          <a:ln>
            <a:noFill/>
          </a:ln>
          <a:effectLst/>
          <a:scene3d>
            <a:camera prst="orthographicFront">
              <a:rot lat="0" lon="0" rev="0"/>
            </a:camera>
            <a:lightRig rig="contrasting" dir="t">
              <a:rot lat="0" lon="0" rev="7800000"/>
            </a:lightRig>
          </a:scene3d>
          <a:sp3d>
            <a:bevelT w="139700" h="139700"/>
          </a:sp3d>
        </p:spPr>
        <p:txBody>
          <a:bodyPr>
            <a:noAutofit/>
          </a:bodyPr>
          <a:lstStyle/>
          <a:p>
            <a:pPr marL="60325" indent="0">
              <a:lnSpc>
                <a:spcPct val="90000"/>
              </a:lnSpc>
              <a:buNone/>
            </a:pPr>
            <a:r>
              <a:rPr lang="en-US" sz="2800" dirty="0">
                <a:cs typeface="Arial" pitchFamily="34" charset="0"/>
              </a:rPr>
              <a:t>If you </a:t>
            </a:r>
            <a:r>
              <a:rPr lang="en-US" sz="2800" b="1" dirty="0">
                <a:cs typeface="Arial" pitchFamily="34" charset="0"/>
              </a:rPr>
              <a:t>did not receive the goods or services by June</a:t>
            </a:r>
            <a:r>
              <a:rPr lang="en-US" sz="2800" dirty="0">
                <a:cs typeface="Arial" pitchFamily="34" charset="0"/>
              </a:rPr>
              <a:t> </a:t>
            </a:r>
            <a:r>
              <a:rPr lang="en-US" sz="2800" b="1" dirty="0">
                <a:cs typeface="Arial" pitchFamily="34" charset="0"/>
              </a:rPr>
              <a:t>30</a:t>
            </a:r>
            <a:r>
              <a:rPr lang="en-US" sz="2800" dirty="0"/>
              <a:t>, you will </a:t>
            </a:r>
            <a:r>
              <a:rPr lang="en-US" sz="2800" u="sng" dirty="0"/>
              <a:t>not</a:t>
            </a:r>
            <a:r>
              <a:rPr lang="en-US" sz="2800" dirty="0"/>
              <a:t> be able to charge anything further to the old biennium’s appropriation </a:t>
            </a:r>
          </a:p>
          <a:p>
            <a:pPr>
              <a:lnSpc>
                <a:spcPct val="90000"/>
              </a:lnSpc>
            </a:pPr>
            <a:endParaRPr lang="en-US" sz="2800" dirty="0"/>
          </a:p>
          <a:p>
            <a:pPr>
              <a:lnSpc>
                <a:spcPct val="90000"/>
              </a:lnSpc>
            </a:pPr>
            <a:endParaRPr lang="en-US" sz="2800" dirty="0">
              <a:cs typeface="Arial" pitchFamily="34" charset="0"/>
            </a:endParaRPr>
          </a:p>
          <a:p>
            <a:pPr>
              <a:lnSpc>
                <a:spcPct val="90000"/>
              </a:lnSpc>
            </a:pPr>
            <a:endParaRPr lang="en-US" sz="1300" dirty="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3817088"/>
            <a:ext cx="3760849" cy="2677805"/>
          </a:xfrm>
          <a:prstGeom prst="rect">
            <a:avLst/>
          </a:prstGeom>
        </p:spPr>
      </p:pic>
    </p:spTree>
    <p:extLst>
      <p:ext uri="{BB962C8B-B14F-4D97-AF65-F5344CB8AC3E}">
        <p14:creationId xmlns:p14="http://schemas.microsoft.com/office/powerpoint/2010/main" val="4105427058"/>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524000" y="381000"/>
            <a:ext cx="7239000" cy="1320800"/>
          </a:xfrm>
        </p:spPr>
        <p:txBody>
          <a:bodyPr>
            <a:noAutofit/>
          </a:bodyPr>
          <a:lstStyle/>
          <a:p>
            <a:pPr algn="ctr"/>
            <a:r>
              <a:rPr lang="en-US" sz="4400" dirty="0">
                <a:cs typeface="Arial" pitchFamily="34" charset="0"/>
              </a:rPr>
              <a:t>Review Your Encumbrances</a:t>
            </a:r>
            <a:r>
              <a:rPr lang="en-US" sz="4400" dirty="0">
                <a:latin typeface="Arial" pitchFamily="34" charset="0"/>
                <a:cs typeface="Arial" pitchFamily="34" charset="0"/>
              </a:rPr>
              <a:t>	</a:t>
            </a:r>
          </a:p>
        </p:txBody>
      </p:sp>
      <p:sp>
        <p:nvSpPr>
          <p:cNvPr id="549891" name="Rectangle 3"/>
          <p:cNvSpPr>
            <a:spLocks noGrp="1" noChangeArrowheads="1"/>
          </p:cNvSpPr>
          <p:nvPr>
            <p:ph idx="1"/>
          </p:nvPr>
        </p:nvSpPr>
        <p:spPr bwMode="hidden">
          <a:xfrm>
            <a:off x="1969644" y="1447800"/>
            <a:ext cx="6945757" cy="4724400"/>
          </a:xfrm>
        </p:spPr>
        <p:txBody>
          <a:bodyPr>
            <a:noAutofit/>
          </a:bodyPr>
          <a:lstStyle/>
          <a:p>
            <a:pPr marL="463550" indent="-463550">
              <a:buClr>
                <a:schemeClr val="tx1"/>
              </a:buClr>
              <a:buFont typeface="Wingdings" pitchFamily="2" charset="2"/>
              <a:buAutoNum type="arabicPeriod"/>
            </a:pPr>
            <a:r>
              <a:rPr lang="en-US" sz="2800" dirty="0">
                <a:cs typeface="Arial" pitchFamily="34" charset="0"/>
              </a:rPr>
              <a:t>Encumbrance no longer valid</a:t>
            </a:r>
          </a:p>
          <a:p>
            <a:pPr lvl="1" indent="-287338">
              <a:buSzPct val="70000"/>
              <a:buFont typeface="Wingdings 2" pitchFamily="18" charset="2"/>
              <a:buChar char=""/>
            </a:pPr>
            <a:r>
              <a:rPr lang="en-US" sz="2000" dirty="0">
                <a:cs typeface="Arial" pitchFamily="34" charset="0"/>
              </a:rPr>
              <a:t>Record entries to eliminate for financial reporting purposes.</a:t>
            </a:r>
          </a:p>
          <a:p>
            <a:pPr marL="463550" indent="-463550">
              <a:buClr>
                <a:schemeClr val="tx1"/>
              </a:buClr>
              <a:buFont typeface="Wingdings" pitchFamily="2" charset="2"/>
              <a:buAutoNum type="arabicPeriod"/>
            </a:pPr>
            <a:r>
              <a:rPr lang="en-US" sz="2800" dirty="0">
                <a:cs typeface="Arial" pitchFamily="34" charset="0"/>
              </a:rPr>
              <a:t>Goods or services </a:t>
            </a:r>
            <a:r>
              <a:rPr lang="en-US" sz="2800" b="1" i="1" dirty="0">
                <a:cs typeface="Arial" pitchFamily="34" charset="0"/>
              </a:rPr>
              <a:t>received</a:t>
            </a:r>
            <a:r>
              <a:rPr lang="en-US" sz="2800" dirty="0">
                <a:cs typeface="Arial" pitchFamily="34" charset="0"/>
              </a:rPr>
              <a:t> at June 30</a:t>
            </a:r>
          </a:p>
          <a:p>
            <a:pPr lvl="1" indent="-304800">
              <a:buSzPct val="70000"/>
              <a:buFont typeface="Wingdings 2" pitchFamily="18" charset="2"/>
              <a:buChar char=""/>
            </a:pPr>
            <a:r>
              <a:rPr lang="en-US" sz="2000" dirty="0">
                <a:cs typeface="Arial" pitchFamily="34" charset="0"/>
              </a:rPr>
              <a:t>Liquidate encumbrance and report the obligation as a liability</a:t>
            </a:r>
          </a:p>
          <a:p>
            <a:pPr marL="463550" indent="-463550">
              <a:buClr>
                <a:schemeClr val="tx1"/>
              </a:buClr>
              <a:buFont typeface="Wingdings" pitchFamily="2" charset="2"/>
              <a:buAutoNum type="arabicPeriod"/>
            </a:pPr>
            <a:r>
              <a:rPr lang="en-US" sz="2800" dirty="0">
                <a:cs typeface="Arial" pitchFamily="34" charset="0"/>
              </a:rPr>
              <a:t>Goods or services </a:t>
            </a:r>
            <a:r>
              <a:rPr lang="en-US" sz="2800" b="1" i="1" dirty="0">
                <a:cs typeface="Arial" pitchFamily="34" charset="0"/>
              </a:rPr>
              <a:t>not</a:t>
            </a:r>
            <a:r>
              <a:rPr lang="en-US" sz="2800" dirty="0">
                <a:cs typeface="Arial" pitchFamily="34" charset="0"/>
              </a:rPr>
              <a:t> </a:t>
            </a:r>
            <a:r>
              <a:rPr lang="en-US" sz="2800" i="1" dirty="0">
                <a:cs typeface="Arial" pitchFamily="34" charset="0"/>
              </a:rPr>
              <a:t>received</a:t>
            </a:r>
            <a:r>
              <a:rPr lang="en-US" sz="2800" dirty="0">
                <a:cs typeface="Arial" pitchFamily="34" charset="0"/>
              </a:rPr>
              <a:t> by June 30</a:t>
            </a:r>
          </a:p>
          <a:p>
            <a:pPr lvl="1" indent="-287338">
              <a:buSzPct val="70000"/>
              <a:buFont typeface="Wingdings 2" pitchFamily="18" charset="2"/>
              <a:buChar char=""/>
            </a:pPr>
            <a:r>
              <a:rPr lang="en-US" sz="2000" dirty="0">
                <a:cs typeface="Arial" pitchFamily="34" charset="0"/>
              </a:rPr>
              <a:t>Either (1) cancel or (2) eliminate and move encumbrance to the new biennium and disclose a commitment </a:t>
            </a:r>
          </a:p>
        </p:txBody>
      </p:sp>
    </p:spTree>
    <p:extLst>
      <p:ext uri="{BB962C8B-B14F-4D97-AF65-F5344CB8AC3E}">
        <p14:creationId xmlns:p14="http://schemas.microsoft.com/office/powerpoint/2010/main" val="1800131348"/>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2030856" y="381000"/>
            <a:ext cx="6553200" cy="1320800"/>
          </a:xfrm>
        </p:spPr>
        <p:txBody>
          <a:bodyPr>
            <a:noAutofit/>
          </a:bodyPr>
          <a:lstStyle/>
          <a:p>
            <a:pPr algn="ctr"/>
            <a:r>
              <a:rPr lang="en-US" sz="4400" dirty="0">
                <a:cs typeface="Arial" pitchFamily="34" charset="0"/>
              </a:rPr>
              <a:t>Eliminate Invalid Encumbrance</a:t>
            </a:r>
          </a:p>
        </p:txBody>
      </p:sp>
      <p:sp>
        <p:nvSpPr>
          <p:cNvPr id="551939" name="Rectangle 3"/>
          <p:cNvSpPr>
            <a:spLocks noGrp="1" noChangeArrowheads="1"/>
          </p:cNvSpPr>
          <p:nvPr>
            <p:ph idx="1"/>
          </p:nvPr>
        </p:nvSpPr>
        <p:spPr bwMode="hidden">
          <a:ln>
            <a:noFill/>
          </a:ln>
          <a:effectLst/>
          <a:scene3d>
            <a:camera prst="orthographicFront">
              <a:rot lat="0" lon="0" rev="0"/>
            </a:camera>
            <a:lightRig rig="contrasting" dir="t">
              <a:rot lat="0" lon="0" rev="7800000"/>
            </a:lightRig>
          </a:scene3d>
          <a:sp3d>
            <a:bevelT w="139700" h="139700"/>
          </a:sp3d>
        </p:spPr>
        <p:txBody>
          <a:bodyPr>
            <a:noAutofit/>
          </a:bodyPr>
          <a:lstStyle/>
          <a:p>
            <a:pPr>
              <a:buNone/>
            </a:pPr>
            <a:r>
              <a:rPr lang="en-US" sz="2800" dirty="0">
                <a:cs typeface="Arial" pitchFamily="34" charset="0"/>
              </a:rPr>
              <a:t>Reverse encumbrance:</a:t>
            </a:r>
          </a:p>
          <a:p>
            <a:pPr>
              <a:buNone/>
            </a:pPr>
            <a:r>
              <a:rPr lang="en-US" sz="2800" dirty="0">
                <a:cs typeface="Arial" pitchFamily="34" charset="0"/>
              </a:rPr>
              <a:t>TC 931R (Month 12, FY 2019)</a:t>
            </a:r>
          </a:p>
          <a:p>
            <a:pPr lvl="1">
              <a:buFont typeface="Wingdings" pitchFamily="2" charset="2"/>
              <a:buNone/>
            </a:pPr>
            <a:r>
              <a:rPr lang="en-US" sz="2000" dirty="0">
                <a:cs typeface="Arial" pitchFamily="34" charset="0"/>
              </a:rPr>
              <a:t>Dr 3011 Reserved for Encumbrances</a:t>
            </a:r>
          </a:p>
          <a:p>
            <a:pPr lvl="2">
              <a:buFont typeface="Wingdings" pitchFamily="2" charset="2"/>
              <a:buNone/>
            </a:pPr>
            <a:r>
              <a:rPr lang="en-US" sz="2000" dirty="0">
                <a:cs typeface="Arial" pitchFamily="34" charset="0"/>
              </a:rPr>
              <a:t>Cr 2734 Encumbrance Control/Non-Doc Supported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304292"/>
            <a:ext cx="2171700" cy="2171700"/>
          </a:xfrm>
          <a:prstGeom prst="rect">
            <a:avLst/>
          </a:prstGeom>
        </p:spPr>
      </p:pic>
    </p:spTree>
    <p:extLst>
      <p:ext uri="{BB962C8B-B14F-4D97-AF65-F5344CB8AC3E}">
        <p14:creationId xmlns:p14="http://schemas.microsoft.com/office/powerpoint/2010/main" val="367917282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8</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820193" y="434421"/>
            <a:ext cx="6323807" cy="1244600"/>
          </a:xfrm>
        </p:spPr>
        <p:txBody>
          <a:bodyPr>
            <a:noAutofit/>
          </a:bodyPr>
          <a:lstStyle/>
          <a:p>
            <a:r>
              <a:rPr lang="en-US" sz="4000" dirty="0">
                <a:solidFill>
                  <a:schemeClr val="accent1">
                    <a:lumMod val="75000"/>
                  </a:schemeClr>
                </a:solidFill>
                <a:latin typeface="Berlin Sans FB Demi" panose="020E0802020502020306" pitchFamily="34" charset="0"/>
              </a:rPr>
              <a:t>DAFR6610 YE Period 13 </a:t>
            </a:r>
            <a:br>
              <a:rPr lang="en-US" sz="4000" dirty="0">
                <a:solidFill>
                  <a:schemeClr val="accent1">
                    <a:lumMod val="75000"/>
                  </a:schemeClr>
                </a:solidFill>
                <a:latin typeface="Berlin Sans FB Demi" panose="020E0802020502020306" pitchFamily="34" charset="0"/>
              </a:rPr>
            </a:br>
            <a:r>
              <a:rPr lang="en-US" sz="4000" dirty="0">
                <a:solidFill>
                  <a:schemeClr val="accent1">
                    <a:lumMod val="75000"/>
                  </a:schemeClr>
                </a:solidFill>
                <a:latin typeface="Berlin Sans FB Demi" panose="020E0802020502020306" pitchFamily="34" charset="0"/>
              </a:rPr>
              <a:t>Operating Statement</a:t>
            </a:r>
            <a:r>
              <a:rPr lang="en-US" dirty="0" smtClean="0">
                <a:solidFill>
                  <a:schemeClr val="accent2">
                    <a:lumMod val="50000"/>
                  </a:schemeClr>
                </a:solidFill>
              </a:rPr>
              <a:t>	</a:t>
            </a:r>
            <a:endParaRPr lang="en-US" dirty="0">
              <a:solidFill>
                <a:schemeClr val="accent2">
                  <a:lumMod val="50000"/>
                </a:schemeClr>
              </a:solidFill>
            </a:endParaRPr>
          </a:p>
        </p:txBody>
      </p:sp>
      <p:pic>
        <p:nvPicPr>
          <p:cNvPr id="7" name="Content Placeholder 6"/>
          <p:cNvPicPr>
            <a:picLocks noGrp="1"/>
          </p:cNvPicPr>
          <p:nvPr>
            <p:ph idx="4294967295"/>
          </p:nvPr>
        </p:nvPicPr>
        <p:blipFill>
          <a:blip r:embed="rId3"/>
          <a:stretch>
            <a:fillRect/>
          </a:stretch>
        </p:blipFill>
        <p:spPr>
          <a:xfrm>
            <a:off x="2773363" y="2057401"/>
            <a:ext cx="6265863" cy="4217987"/>
          </a:xfrm>
          <a:prstGeom prst="rect">
            <a:avLst/>
          </a:prstGeom>
        </p:spPr>
      </p:pic>
      <p:sp>
        <p:nvSpPr>
          <p:cNvPr id="9" name="WordArt 4"/>
          <p:cNvSpPr>
            <a:spLocks noChangeArrowheads="1" noChangeShapeType="1" noTextEdit="1"/>
          </p:cNvSpPr>
          <p:nvPr/>
        </p:nvSpPr>
        <p:spPr bwMode="auto">
          <a:xfrm>
            <a:off x="6324600" y="4821450"/>
            <a:ext cx="2209800" cy="1075558"/>
          </a:xfrm>
          <a:prstGeom prst="rect">
            <a:avLst/>
          </a:prstGeom>
        </p:spPr>
        <p:txBody>
          <a:bodyPr spcFirstLastPara="1" wrap="none" numCol="1" fromWordArt="1">
            <a:prstTxWarp prst="textPlain">
              <a:avLst/>
            </a:prstTxWarp>
          </a:bodyPr>
          <a:lstStyle/>
          <a:p>
            <a:pPr algn="ctr"/>
            <a:r>
              <a:rPr lang="en-US" sz="1600" b="1" dirty="0">
                <a:solidFill>
                  <a:srgbClr val="00B050"/>
                </a:solidFill>
                <a:latin typeface="Berlin Sans FB Demi" panose="020E0802020502020306" pitchFamily="34" charset="0"/>
                <a:ea typeface="Times New Roman" panose="02020603050405020304" pitchFamily="18" charset="0"/>
                <a:cs typeface="Times New Roman" panose="02020603050405020304" pitchFamily="18" charset="0"/>
              </a:rPr>
              <a:t>START</a:t>
            </a:r>
            <a:r>
              <a:rPr lang="en-US" sz="1600" b="1" dirty="0">
                <a:ln w="9525" cap="flat" cmpd="sng" algn="ctr">
                  <a:solidFill>
                    <a:srgbClr val="000000"/>
                  </a:solidFill>
                  <a:prstDash val="solid"/>
                  <a:round/>
                </a:ln>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 </a:t>
            </a:r>
            <a:r>
              <a:rPr lang="en-US" sz="1600" b="1" dirty="0">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using</a:t>
            </a:r>
            <a:endParaRPr lang="en-US" sz="800" dirty="0">
              <a:solidFill>
                <a:prstClr val="black"/>
              </a:solidFill>
              <a:latin typeface="Berlin Sans FB Demi" panose="020E0802020502020306" pitchFamily="34" charset="0"/>
              <a:ea typeface="Times New Roman" panose="02020603050405020304" pitchFamily="18" charset="0"/>
            </a:endParaRPr>
          </a:p>
          <a:p>
            <a:pPr algn="ctr"/>
            <a:r>
              <a:rPr lang="en-US" sz="1600" b="1" dirty="0">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July 15, 2019</a:t>
            </a:r>
            <a:endParaRPr lang="en-US" sz="800" dirty="0">
              <a:solidFill>
                <a:prstClr val="black"/>
              </a:solidFill>
              <a:latin typeface="Berlin Sans FB Demi" panose="020E0802020502020306" pitchFamily="34" charset="0"/>
              <a:ea typeface="Times New Roman" panose="02020603050405020304" pitchFamily="18" charset="0"/>
            </a:endParaRPr>
          </a:p>
        </p:txBody>
      </p:sp>
      <p:sp>
        <p:nvSpPr>
          <p:cNvPr id="4" name="Rounded Rectangular Callout 3"/>
          <p:cNvSpPr/>
          <p:nvPr/>
        </p:nvSpPr>
        <p:spPr>
          <a:xfrm>
            <a:off x="5029200" y="4114801"/>
            <a:ext cx="2819400" cy="398179"/>
          </a:xfrm>
          <a:prstGeom prst="wedgeRoundRectCallout">
            <a:avLst>
              <a:gd name="adj1" fmla="val -76017"/>
              <a:gd name="adj2" fmla="val 10624"/>
              <a:gd name="adj3" fmla="val 16667"/>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n w="12700">
                  <a:noFill/>
                  <a:prstDash val="solid"/>
                </a:ln>
                <a:solidFill>
                  <a:srgbClr val="297FD5">
                    <a:lumMod val="50000"/>
                  </a:srgbClr>
                </a:solidFill>
                <a:effectLst>
                  <a:outerShdw blurRad="41275" dist="20320" dir="1800000" algn="tl" rotWithShape="0">
                    <a:srgbClr val="000000">
                      <a:alpha val="40000"/>
                    </a:srgbClr>
                  </a:outerShdw>
                </a:effectLst>
              </a:rPr>
              <a:t>DAFR6610 YE Period 13</a:t>
            </a:r>
          </a:p>
        </p:txBody>
      </p:sp>
    </p:spTree>
    <p:extLst>
      <p:ext uri="{BB962C8B-B14F-4D97-AF65-F5344CB8AC3E}">
        <p14:creationId xmlns:p14="http://schemas.microsoft.com/office/powerpoint/2010/main" val="17694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524000" y="381000"/>
            <a:ext cx="7543800" cy="1320800"/>
          </a:xfrm>
        </p:spPr>
        <p:txBody>
          <a:bodyPr>
            <a:noAutofit/>
          </a:bodyPr>
          <a:lstStyle/>
          <a:p>
            <a:pPr algn="ctr"/>
            <a:r>
              <a:rPr lang="en-US" sz="4400" dirty="0">
                <a:cs typeface="Arial" pitchFamily="34" charset="0"/>
              </a:rPr>
              <a:t>Goods </a:t>
            </a:r>
            <a:r>
              <a:rPr lang="en-US" sz="4400" b="1" u="sng" dirty="0">
                <a:cs typeface="Arial" pitchFamily="34" charset="0"/>
              </a:rPr>
              <a:t>and</a:t>
            </a:r>
            <a:r>
              <a:rPr lang="en-US" sz="4400" dirty="0">
                <a:cs typeface="Arial" pitchFamily="34" charset="0"/>
              </a:rPr>
              <a:t> Invoice </a:t>
            </a:r>
            <a:br>
              <a:rPr lang="en-US" sz="4400" dirty="0">
                <a:cs typeface="Arial" pitchFamily="34" charset="0"/>
              </a:rPr>
            </a:br>
            <a:r>
              <a:rPr lang="en-US" sz="4400" dirty="0">
                <a:cs typeface="Arial" pitchFamily="34" charset="0"/>
              </a:rPr>
              <a:t>Received by June 30</a:t>
            </a:r>
          </a:p>
        </p:txBody>
      </p:sp>
      <p:sp>
        <p:nvSpPr>
          <p:cNvPr id="555011" name="Rectangle 3"/>
          <p:cNvSpPr>
            <a:spLocks noGrp="1" noChangeArrowheads="1"/>
          </p:cNvSpPr>
          <p:nvPr>
            <p:ph idx="1"/>
          </p:nvPr>
        </p:nvSpPr>
        <p:spPr bwMode="hidden">
          <a:xfrm>
            <a:off x="2133599" y="2438401"/>
            <a:ext cx="6781801" cy="3602963"/>
          </a:xfrm>
        </p:spPr>
        <p:txBody>
          <a:bodyPr>
            <a:normAutofit/>
          </a:bodyPr>
          <a:lstStyle/>
          <a:p>
            <a:pPr>
              <a:lnSpc>
                <a:spcPct val="90000"/>
              </a:lnSpc>
              <a:buFont typeface="Wingdings" pitchFamily="2" charset="2"/>
              <a:buNone/>
            </a:pPr>
            <a:endParaRPr lang="en-US" sz="800" dirty="0">
              <a:latin typeface="Arial" pitchFamily="34" charset="0"/>
              <a:cs typeface="Arial" pitchFamily="34" charset="0"/>
            </a:endParaRPr>
          </a:p>
          <a:p>
            <a:pPr>
              <a:lnSpc>
                <a:spcPct val="90000"/>
              </a:lnSpc>
              <a:spcBef>
                <a:spcPts val="0"/>
              </a:spcBef>
              <a:spcAft>
                <a:spcPts val="1800"/>
              </a:spcAft>
              <a:buNone/>
            </a:pPr>
            <a:r>
              <a:rPr lang="en-US" sz="2800" dirty="0">
                <a:cs typeface="Arial" pitchFamily="34" charset="0"/>
              </a:rPr>
              <a:t>Record TC 225 (during Month 13)</a:t>
            </a:r>
          </a:p>
          <a:p>
            <a:pPr>
              <a:lnSpc>
                <a:spcPct val="90000"/>
              </a:lnSpc>
              <a:buNone/>
              <a:tabLst>
                <a:tab pos="682625" algn="l"/>
              </a:tabLst>
            </a:pPr>
            <a:r>
              <a:rPr lang="en-US" sz="3500" dirty="0">
                <a:cs typeface="Arial" pitchFamily="34" charset="0"/>
              </a:rPr>
              <a:t>	</a:t>
            </a:r>
            <a:r>
              <a:rPr lang="en-US" sz="2200" dirty="0">
                <a:cs typeface="Arial" pitchFamily="34" charset="0"/>
              </a:rPr>
              <a:t>Dr 3501 Expenditure Control-Accrued</a:t>
            </a:r>
          </a:p>
          <a:p>
            <a:pPr>
              <a:lnSpc>
                <a:spcPct val="90000"/>
              </a:lnSpc>
              <a:buNone/>
              <a:tabLst>
                <a:tab pos="682625" algn="l"/>
              </a:tabLst>
            </a:pPr>
            <a:r>
              <a:rPr lang="en-US" sz="2200" dirty="0">
                <a:cs typeface="Arial" pitchFamily="34" charset="0"/>
              </a:rPr>
              <a:t>	Dr 3011 Reserved for 	Encumbrances</a:t>
            </a:r>
          </a:p>
          <a:p>
            <a:pPr>
              <a:lnSpc>
                <a:spcPct val="90000"/>
              </a:lnSpc>
              <a:buFont typeface="Wingdings" pitchFamily="2" charset="2"/>
              <a:buNone/>
            </a:pPr>
            <a:r>
              <a:rPr lang="en-US" sz="2200" dirty="0">
                <a:cs typeface="Arial" pitchFamily="34" charset="0"/>
              </a:rPr>
              <a:t>		Cr 1211 Voucher Payable</a:t>
            </a:r>
          </a:p>
          <a:p>
            <a:pPr>
              <a:lnSpc>
                <a:spcPct val="90000"/>
              </a:lnSpc>
              <a:buFont typeface="Wingdings" pitchFamily="2" charset="2"/>
              <a:buNone/>
            </a:pPr>
            <a:r>
              <a:rPr lang="en-US" sz="2200" dirty="0">
                <a:cs typeface="Arial" pitchFamily="34" charset="0"/>
              </a:rPr>
              <a:t>		Cr 2735 Encumbrance Control</a:t>
            </a:r>
          </a:p>
        </p:txBody>
      </p:sp>
    </p:spTree>
    <p:extLst>
      <p:ext uri="{BB962C8B-B14F-4D97-AF65-F5344CB8AC3E}">
        <p14:creationId xmlns:p14="http://schemas.microsoft.com/office/powerpoint/2010/main" val="3474423287"/>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2133601" y="381000"/>
            <a:ext cx="6347713" cy="838200"/>
          </a:xfrm>
        </p:spPr>
        <p:txBody>
          <a:bodyPr>
            <a:normAutofit/>
          </a:bodyPr>
          <a:lstStyle/>
          <a:p>
            <a:pPr algn="ctr"/>
            <a:r>
              <a:rPr lang="en-US" sz="4400" dirty="0">
                <a:cs typeface="Arial" pitchFamily="34" charset="0"/>
              </a:rPr>
              <a:t>Effects of Transaction</a:t>
            </a:r>
          </a:p>
        </p:txBody>
      </p:sp>
      <p:sp>
        <p:nvSpPr>
          <p:cNvPr id="557059" name="Rectangle 3"/>
          <p:cNvSpPr>
            <a:spLocks noGrp="1" noChangeArrowheads="1"/>
          </p:cNvSpPr>
          <p:nvPr>
            <p:ph idx="1"/>
          </p:nvPr>
        </p:nvSpPr>
        <p:spPr bwMode="hidden"/>
        <p:txBody>
          <a:bodyPr>
            <a:noAutofit/>
          </a:bodyPr>
          <a:lstStyle/>
          <a:p>
            <a:pPr>
              <a:lnSpc>
                <a:spcPct val="90000"/>
              </a:lnSpc>
            </a:pPr>
            <a:r>
              <a:rPr lang="en-US" sz="2800" dirty="0">
                <a:cs typeface="Arial" pitchFamily="34" charset="0"/>
              </a:rPr>
              <a:t>The obligation is recorded as an accrued expenditure (FY 2019 and AY 19) with an offsetting liability</a:t>
            </a:r>
          </a:p>
          <a:p>
            <a:pPr>
              <a:lnSpc>
                <a:spcPct val="90000"/>
              </a:lnSpc>
            </a:pPr>
            <a:endParaRPr lang="en-US" sz="2800" dirty="0">
              <a:cs typeface="Arial" pitchFamily="34" charset="0"/>
            </a:endParaRPr>
          </a:p>
          <a:p>
            <a:pPr>
              <a:lnSpc>
                <a:spcPct val="90000"/>
              </a:lnSpc>
            </a:pPr>
            <a:r>
              <a:rPr lang="en-US" sz="2800" dirty="0">
                <a:cs typeface="Arial" pitchFamily="34" charset="0"/>
              </a:rPr>
              <a:t>The encumbrance for the obligation is liquidated (removed from appropriation table) </a:t>
            </a:r>
          </a:p>
        </p:txBody>
      </p:sp>
    </p:spTree>
    <p:extLst>
      <p:ext uri="{BB962C8B-B14F-4D97-AF65-F5344CB8AC3E}">
        <p14:creationId xmlns:p14="http://schemas.microsoft.com/office/powerpoint/2010/main" val="868385924"/>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1524000" y="609600"/>
            <a:ext cx="7467600" cy="1524000"/>
          </a:xfrm>
        </p:spPr>
        <p:txBody>
          <a:bodyPr>
            <a:noAutofit/>
          </a:bodyPr>
          <a:lstStyle/>
          <a:p>
            <a:pPr algn="ctr"/>
            <a:r>
              <a:rPr lang="en-US" sz="4400" dirty="0">
                <a:cs typeface="Arial" pitchFamily="34" charset="0"/>
              </a:rPr>
              <a:t>Goods Received by June 30 but </a:t>
            </a:r>
            <a:r>
              <a:rPr lang="en-US" sz="4400" b="1" dirty="0">
                <a:cs typeface="Arial" pitchFamily="34" charset="0"/>
              </a:rPr>
              <a:t>No Invoice </a:t>
            </a:r>
            <a:r>
              <a:rPr lang="en-US" sz="4400" dirty="0">
                <a:cs typeface="Arial" pitchFamily="34" charset="0"/>
              </a:rPr>
              <a:t>Received</a:t>
            </a:r>
          </a:p>
        </p:txBody>
      </p:sp>
      <p:sp>
        <p:nvSpPr>
          <p:cNvPr id="559107" name="Rectangle 3"/>
          <p:cNvSpPr>
            <a:spLocks noGrp="1" noChangeArrowheads="1"/>
          </p:cNvSpPr>
          <p:nvPr>
            <p:ph idx="1"/>
          </p:nvPr>
        </p:nvSpPr>
        <p:spPr bwMode="hidden">
          <a:xfrm>
            <a:off x="2133600" y="2435088"/>
            <a:ext cx="6347714" cy="3880773"/>
          </a:xfrm>
        </p:spPr>
        <p:txBody>
          <a:bodyPr>
            <a:noAutofit/>
          </a:bodyPr>
          <a:lstStyle/>
          <a:p>
            <a:pPr>
              <a:buFont typeface="Wingdings" pitchFamily="2" charset="2"/>
              <a:buNone/>
            </a:pPr>
            <a:endParaRPr lang="en-US" sz="1000" dirty="0">
              <a:cs typeface="Arial" pitchFamily="34" charset="0"/>
            </a:endParaRPr>
          </a:p>
          <a:p>
            <a:r>
              <a:rPr lang="en-US" sz="2800" dirty="0">
                <a:cs typeface="Arial" pitchFamily="34" charset="0"/>
              </a:rPr>
              <a:t>Record TC 437 (during Month 13)</a:t>
            </a:r>
          </a:p>
          <a:p>
            <a:pPr lvl="1">
              <a:buNone/>
              <a:tabLst>
                <a:tab pos="682625" algn="l"/>
              </a:tabLst>
            </a:pPr>
            <a:r>
              <a:rPr lang="en-US" dirty="0" smtClean="0">
                <a:cs typeface="Arial" pitchFamily="34" charset="0"/>
              </a:rPr>
              <a:t>	</a:t>
            </a:r>
            <a:r>
              <a:rPr lang="en-US" sz="2000" dirty="0">
                <a:cs typeface="Arial" pitchFamily="34" charset="0"/>
              </a:rPr>
              <a:t>Dr 3505 Expenditure Control – FS Accrual</a:t>
            </a:r>
          </a:p>
          <a:p>
            <a:pPr lvl="2">
              <a:buFont typeface="Wingdings" pitchFamily="2" charset="2"/>
              <a:buNone/>
            </a:pPr>
            <a:r>
              <a:rPr lang="en-US" sz="2000" dirty="0">
                <a:cs typeface="Arial" pitchFamily="34" charset="0"/>
              </a:rPr>
              <a:t>	Cr 1215 Accounts Payable</a:t>
            </a:r>
          </a:p>
          <a:p>
            <a:pPr lvl="2">
              <a:buFont typeface="Wingdings" pitchFamily="2" charset="2"/>
              <a:buNone/>
            </a:pPr>
            <a:endParaRPr lang="en-US" sz="1000" dirty="0">
              <a:cs typeface="Arial" pitchFamily="34" charset="0"/>
            </a:endParaRPr>
          </a:p>
          <a:p>
            <a:r>
              <a:rPr lang="en-US" sz="2800" dirty="0">
                <a:cs typeface="Arial" pitchFamily="34" charset="0"/>
              </a:rPr>
              <a:t>Record TC 931R (during Month 13)</a:t>
            </a:r>
          </a:p>
          <a:p>
            <a:pPr lvl="1">
              <a:buFont typeface="Wingdings" pitchFamily="2" charset="2"/>
              <a:buNone/>
            </a:pPr>
            <a:r>
              <a:rPr lang="en-US" dirty="0" smtClean="0">
                <a:cs typeface="Arial" pitchFamily="34" charset="0"/>
              </a:rPr>
              <a:t>	</a:t>
            </a:r>
            <a:r>
              <a:rPr lang="en-US" sz="2000" dirty="0">
                <a:cs typeface="Arial" pitchFamily="34" charset="0"/>
              </a:rPr>
              <a:t>Dr 3011 Reserved for Encumbrances</a:t>
            </a:r>
          </a:p>
          <a:p>
            <a:pPr lvl="2">
              <a:buFont typeface="Wingdings" pitchFamily="2" charset="2"/>
              <a:buNone/>
            </a:pPr>
            <a:r>
              <a:rPr lang="en-US" sz="2000" dirty="0">
                <a:cs typeface="Arial" pitchFamily="34" charset="0"/>
              </a:rPr>
              <a:t>	Cr 2734 Encumbrance Control – Non-doc</a:t>
            </a:r>
          </a:p>
        </p:txBody>
      </p:sp>
    </p:spTree>
    <p:extLst>
      <p:ext uri="{BB962C8B-B14F-4D97-AF65-F5344CB8AC3E}">
        <p14:creationId xmlns:p14="http://schemas.microsoft.com/office/powerpoint/2010/main" val="2105188961"/>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1676400" y="304800"/>
            <a:ext cx="7498080" cy="1828800"/>
          </a:xfrm>
        </p:spPr>
        <p:txBody>
          <a:bodyPr>
            <a:noAutofit/>
          </a:bodyPr>
          <a:lstStyle/>
          <a:p>
            <a:pPr algn="ctr"/>
            <a:r>
              <a:rPr lang="en-US" sz="4400" dirty="0"/>
              <a:t>Goods Received by </a:t>
            </a:r>
            <a:br>
              <a:rPr lang="en-US" sz="4400" dirty="0"/>
            </a:br>
            <a:r>
              <a:rPr lang="en-US" sz="4400" dirty="0"/>
              <a:t>June 30 but </a:t>
            </a:r>
            <a:r>
              <a:rPr lang="en-US" sz="4400" b="1" dirty="0"/>
              <a:t>No Invoice </a:t>
            </a:r>
            <a:r>
              <a:rPr lang="en-US" b="1" dirty="0" smtClean="0"/>
              <a:t/>
            </a:r>
            <a:br>
              <a:rPr lang="en-US" b="1" dirty="0" smtClean="0"/>
            </a:br>
            <a:r>
              <a:rPr lang="en-US" sz="2500" dirty="0"/>
              <a:t> (continued)</a:t>
            </a:r>
            <a:endParaRPr lang="en-US" sz="2500" dirty="0">
              <a:cs typeface="Arial" pitchFamily="34" charset="0"/>
            </a:endParaRPr>
          </a:p>
        </p:txBody>
      </p:sp>
      <p:sp>
        <p:nvSpPr>
          <p:cNvPr id="561155" name="Rectangle 3"/>
          <p:cNvSpPr>
            <a:spLocks noGrp="1" noChangeArrowheads="1"/>
          </p:cNvSpPr>
          <p:nvPr>
            <p:ph idx="1"/>
          </p:nvPr>
        </p:nvSpPr>
        <p:spPr bwMode="hidden">
          <a:xfrm>
            <a:off x="1886416" y="2286000"/>
            <a:ext cx="8585073" cy="4419600"/>
          </a:xfrm>
        </p:spPr>
        <p:txBody>
          <a:bodyPr>
            <a:noAutofit/>
          </a:bodyPr>
          <a:lstStyle/>
          <a:p>
            <a:pPr marL="82296" indent="0">
              <a:buNone/>
            </a:pPr>
            <a:r>
              <a:rPr lang="en-US" sz="2800" dirty="0">
                <a:cs typeface="Arial" pitchFamily="34" charset="0"/>
              </a:rPr>
              <a:t>Auto reversal of  TC 437:</a:t>
            </a:r>
          </a:p>
          <a:p>
            <a:r>
              <a:rPr lang="en-US" sz="2800" dirty="0">
                <a:cs typeface="Arial" pitchFamily="34" charset="0"/>
              </a:rPr>
              <a:t>TC 983 (Month 1, FY 2020,  </a:t>
            </a:r>
            <a:r>
              <a:rPr lang="en-US" sz="2800" b="1" dirty="0">
                <a:cs typeface="Arial" pitchFamily="34" charset="0"/>
              </a:rPr>
              <a:t>AY19</a:t>
            </a:r>
            <a:r>
              <a:rPr lang="en-US" sz="2800" dirty="0">
                <a:cs typeface="Arial" pitchFamily="34" charset="0"/>
              </a:rPr>
              <a:t>)</a:t>
            </a:r>
          </a:p>
          <a:p>
            <a:pPr lvl="1">
              <a:buFont typeface="Wingdings" pitchFamily="2" charset="2"/>
              <a:buNone/>
            </a:pPr>
            <a:r>
              <a:rPr lang="en-US" sz="2500" dirty="0">
                <a:cs typeface="Arial" pitchFamily="34" charset="0"/>
              </a:rPr>
              <a:t>	</a:t>
            </a:r>
            <a:r>
              <a:rPr lang="en-US" sz="2000" dirty="0">
                <a:cs typeface="Arial" pitchFamily="34" charset="0"/>
              </a:rPr>
              <a:t>Dr 1215 Accounts Payable</a:t>
            </a:r>
          </a:p>
          <a:p>
            <a:pPr lvl="2">
              <a:spcBef>
                <a:spcPts val="0"/>
              </a:spcBef>
              <a:spcAft>
                <a:spcPts val="2400"/>
              </a:spcAft>
              <a:buNone/>
            </a:pPr>
            <a:r>
              <a:rPr lang="en-US" sz="2000" dirty="0">
                <a:cs typeface="Arial" pitchFamily="34" charset="0"/>
              </a:rPr>
              <a:t>	Cr 3505 Expenditure Control – FS Accrual</a:t>
            </a:r>
          </a:p>
          <a:p>
            <a:pPr marL="0" lvl="2" indent="0">
              <a:spcBef>
                <a:spcPts val="0"/>
              </a:spcBef>
              <a:buNone/>
            </a:pPr>
            <a:r>
              <a:rPr lang="en-US" sz="2800" dirty="0">
                <a:cs typeface="Arial" pitchFamily="34" charset="0"/>
              </a:rPr>
              <a:t>Auto reversal of  TC 931R</a:t>
            </a:r>
            <a:r>
              <a:rPr lang="en-US" sz="2800" dirty="0"/>
              <a:t>:</a:t>
            </a:r>
            <a:endParaRPr lang="en-US" sz="2800" dirty="0">
              <a:cs typeface="Arial" pitchFamily="34" charset="0"/>
            </a:endParaRPr>
          </a:p>
          <a:p>
            <a:r>
              <a:rPr lang="en-US" sz="2800" dirty="0">
                <a:cs typeface="Arial" pitchFamily="34" charset="0"/>
              </a:rPr>
              <a:t>TC 963R (Month 1, FY 2020,  </a:t>
            </a:r>
            <a:r>
              <a:rPr lang="en-US" sz="2800" b="1" dirty="0">
                <a:cs typeface="Arial" pitchFamily="34" charset="0"/>
              </a:rPr>
              <a:t>AY19</a:t>
            </a:r>
            <a:r>
              <a:rPr lang="en-US" sz="2800" dirty="0">
                <a:cs typeface="Arial" pitchFamily="34" charset="0"/>
              </a:rPr>
              <a:t>)</a:t>
            </a:r>
          </a:p>
          <a:p>
            <a:pPr lvl="1">
              <a:buFont typeface="Wingdings" pitchFamily="2" charset="2"/>
              <a:buNone/>
            </a:pPr>
            <a:r>
              <a:rPr lang="en-US" sz="2500" dirty="0">
                <a:cs typeface="Arial" pitchFamily="34" charset="0"/>
              </a:rPr>
              <a:t>	</a:t>
            </a:r>
            <a:r>
              <a:rPr lang="en-US" sz="2000" dirty="0">
                <a:cs typeface="Arial" pitchFamily="34" charset="0"/>
              </a:rPr>
              <a:t>Dr 2734 Encumbrance Control – Non-doc</a:t>
            </a:r>
          </a:p>
          <a:p>
            <a:pPr lvl="2">
              <a:buFont typeface="Wingdings" pitchFamily="2" charset="2"/>
              <a:buNone/>
            </a:pPr>
            <a:r>
              <a:rPr lang="en-US" sz="2000" dirty="0">
                <a:cs typeface="Arial" pitchFamily="34" charset="0"/>
              </a:rPr>
              <a:t>	Cr 3011 Reserved for Encumbrances </a:t>
            </a:r>
          </a:p>
          <a:p>
            <a:pPr lvl="2">
              <a:buFont typeface="Wingdings" pitchFamily="2" charset="2"/>
              <a:buNone/>
            </a:pPr>
            <a:endParaRPr lang="en-US" sz="2500" dirty="0">
              <a:cs typeface="Arial" pitchFamily="34" charset="0"/>
            </a:endParaRPr>
          </a:p>
        </p:txBody>
      </p:sp>
    </p:spTree>
    <p:extLst>
      <p:ext uri="{BB962C8B-B14F-4D97-AF65-F5344CB8AC3E}">
        <p14:creationId xmlns:p14="http://schemas.microsoft.com/office/powerpoint/2010/main" val="4234824530"/>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133600" y="381000"/>
            <a:ext cx="6347713" cy="838200"/>
          </a:xfrm>
        </p:spPr>
        <p:txBody>
          <a:bodyPr>
            <a:normAutofit/>
          </a:bodyPr>
          <a:lstStyle/>
          <a:p>
            <a:pPr algn="ctr"/>
            <a:r>
              <a:rPr lang="en-US" sz="4400" dirty="0">
                <a:cs typeface="Arial" pitchFamily="34" charset="0"/>
              </a:rPr>
              <a:t>Effects of Transactions</a:t>
            </a:r>
          </a:p>
        </p:txBody>
      </p:sp>
      <p:sp>
        <p:nvSpPr>
          <p:cNvPr id="563203" name="Rectangle 3"/>
          <p:cNvSpPr>
            <a:spLocks noGrp="1" noChangeArrowheads="1"/>
          </p:cNvSpPr>
          <p:nvPr>
            <p:ph idx="1"/>
          </p:nvPr>
        </p:nvSpPr>
        <p:spPr bwMode="hidden">
          <a:xfrm>
            <a:off x="1916555" y="1524000"/>
            <a:ext cx="6781800" cy="5334000"/>
          </a:xfrm>
        </p:spPr>
        <p:txBody>
          <a:bodyPr>
            <a:noAutofit/>
          </a:bodyPr>
          <a:lstStyle/>
          <a:p>
            <a:pPr>
              <a:lnSpc>
                <a:spcPct val="90000"/>
              </a:lnSpc>
              <a:spcBef>
                <a:spcPts val="0"/>
              </a:spcBef>
              <a:spcAft>
                <a:spcPts val="1800"/>
              </a:spcAft>
            </a:pPr>
            <a:r>
              <a:rPr lang="en-US" sz="2800" dirty="0">
                <a:cs typeface="Arial" pitchFamily="34" charset="0"/>
              </a:rPr>
              <a:t>The obligation is recorded as an accrued expenditure (FY 2019 and AY 19) with an offsetting liability</a:t>
            </a:r>
          </a:p>
          <a:p>
            <a:pPr>
              <a:lnSpc>
                <a:spcPct val="90000"/>
              </a:lnSpc>
              <a:spcBef>
                <a:spcPts val="0"/>
              </a:spcBef>
              <a:spcAft>
                <a:spcPts val="1800"/>
              </a:spcAft>
            </a:pPr>
            <a:r>
              <a:rPr lang="en-US" sz="2800" dirty="0">
                <a:cs typeface="Arial" pitchFamily="34" charset="0"/>
              </a:rPr>
              <a:t>The encumbrance for the obligation is eliminated for FY 2019 financial reporting (does not affect appropriation table)</a:t>
            </a:r>
          </a:p>
          <a:p>
            <a:pPr>
              <a:lnSpc>
                <a:spcPct val="90000"/>
              </a:lnSpc>
            </a:pPr>
            <a:r>
              <a:rPr lang="en-US" sz="2800" i="1" dirty="0">
                <a:cs typeface="Arial" pitchFamily="34" charset="0"/>
              </a:rPr>
              <a:t>Document-supported</a:t>
            </a:r>
            <a:r>
              <a:rPr lang="en-US" sz="2800" dirty="0">
                <a:cs typeface="Arial" pitchFamily="34" charset="0"/>
              </a:rPr>
              <a:t> encumbrance is still on the books as AY 19 encumbrance</a:t>
            </a:r>
          </a:p>
        </p:txBody>
      </p:sp>
    </p:spTree>
    <p:extLst>
      <p:ext uri="{BB962C8B-B14F-4D97-AF65-F5344CB8AC3E}">
        <p14:creationId xmlns:p14="http://schemas.microsoft.com/office/powerpoint/2010/main" val="2601078651"/>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2133600" y="381000"/>
            <a:ext cx="6347713" cy="762000"/>
          </a:xfrm>
        </p:spPr>
        <p:txBody>
          <a:bodyPr>
            <a:normAutofit/>
          </a:bodyPr>
          <a:lstStyle/>
          <a:p>
            <a:pPr algn="ctr"/>
            <a:r>
              <a:rPr lang="en-US" sz="4400" dirty="0">
                <a:cs typeface="Arial" pitchFamily="34" charset="0"/>
              </a:rPr>
              <a:t>Payment Made</a:t>
            </a:r>
          </a:p>
        </p:txBody>
      </p:sp>
      <p:sp>
        <p:nvSpPr>
          <p:cNvPr id="565251" name="Rectangle 3"/>
          <p:cNvSpPr>
            <a:spLocks noGrp="1" noChangeArrowheads="1"/>
          </p:cNvSpPr>
          <p:nvPr>
            <p:ph idx="1"/>
          </p:nvPr>
        </p:nvSpPr>
        <p:spPr bwMode="hidden">
          <a:xfrm>
            <a:off x="2057400" y="1447800"/>
            <a:ext cx="6781800" cy="4572000"/>
          </a:xfrm>
        </p:spPr>
        <p:txBody>
          <a:bodyPr>
            <a:noAutofit/>
          </a:bodyPr>
          <a:lstStyle/>
          <a:p>
            <a:pPr>
              <a:spcBef>
                <a:spcPts val="0"/>
              </a:spcBef>
              <a:buNone/>
            </a:pPr>
            <a:r>
              <a:rPr lang="en-US" sz="2800" dirty="0">
                <a:cs typeface="Arial" pitchFamily="34" charset="0"/>
              </a:rPr>
              <a:t>Assume the invoice is received and paid September 16, 2019</a:t>
            </a:r>
          </a:p>
          <a:p>
            <a:r>
              <a:rPr lang="en-US" sz="2800" dirty="0">
                <a:cs typeface="Arial" pitchFamily="34" charset="0"/>
              </a:rPr>
              <a:t>Record TC 225 (Month 3, FY 2020, </a:t>
            </a:r>
            <a:r>
              <a:rPr lang="en-US" sz="2800" b="1" dirty="0">
                <a:cs typeface="Arial" pitchFamily="34" charset="0"/>
              </a:rPr>
              <a:t>AY 19</a:t>
            </a:r>
            <a:r>
              <a:rPr lang="en-US" sz="2800" dirty="0">
                <a:cs typeface="Arial" pitchFamily="34" charset="0"/>
              </a:rPr>
              <a:t>)</a:t>
            </a:r>
          </a:p>
          <a:p>
            <a:pPr>
              <a:buNone/>
              <a:tabLst>
                <a:tab pos="682625" algn="l"/>
              </a:tabLst>
            </a:pPr>
            <a:r>
              <a:rPr lang="en-US" sz="2800" dirty="0">
                <a:cs typeface="Arial" pitchFamily="34" charset="0"/>
              </a:rPr>
              <a:t>		</a:t>
            </a:r>
            <a:r>
              <a:rPr lang="en-US" sz="2000" dirty="0">
                <a:cs typeface="Arial" pitchFamily="34" charset="0"/>
              </a:rPr>
              <a:t>Dr 3501 Expenditure Control - Accrued</a:t>
            </a:r>
          </a:p>
          <a:p>
            <a:pPr>
              <a:buNone/>
              <a:tabLst>
                <a:tab pos="682625" algn="l"/>
              </a:tabLst>
            </a:pPr>
            <a:r>
              <a:rPr lang="en-US" sz="2000" dirty="0">
                <a:cs typeface="Arial" pitchFamily="34" charset="0"/>
              </a:rPr>
              <a:t>		Dr 3011 Reserved for Encumbrances</a:t>
            </a:r>
          </a:p>
          <a:p>
            <a:pPr lvl="1">
              <a:buFont typeface="Wingdings" pitchFamily="2" charset="2"/>
              <a:buNone/>
            </a:pPr>
            <a:r>
              <a:rPr lang="en-US" dirty="0">
                <a:cs typeface="Arial" pitchFamily="34" charset="0"/>
              </a:rPr>
              <a:t>		</a:t>
            </a:r>
            <a:r>
              <a:rPr lang="en-US" sz="2000" dirty="0">
                <a:cs typeface="Arial" pitchFamily="34" charset="0"/>
              </a:rPr>
              <a:t>Cr 1211 Voucher Payable</a:t>
            </a:r>
          </a:p>
          <a:p>
            <a:pPr lvl="1">
              <a:buFont typeface="Wingdings" pitchFamily="2" charset="2"/>
              <a:buNone/>
            </a:pPr>
            <a:r>
              <a:rPr lang="en-US" sz="2000" dirty="0">
                <a:cs typeface="Arial" pitchFamily="34" charset="0"/>
              </a:rPr>
              <a:t>		Cr 2735 Encumbrance Control - Doc</a:t>
            </a:r>
          </a:p>
        </p:txBody>
      </p:sp>
    </p:spTree>
    <p:extLst>
      <p:ext uri="{BB962C8B-B14F-4D97-AF65-F5344CB8AC3E}">
        <p14:creationId xmlns:p14="http://schemas.microsoft.com/office/powerpoint/2010/main" val="3313978173"/>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2133600" y="381000"/>
            <a:ext cx="6347713" cy="685800"/>
          </a:xfrm>
        </p:spPr>
        <p:txBody>
          <a:bodyPr>
            <a:normAutofit/>
          </a:bodyPr>
          <a:lstStyle/>
          <a:p>
            <a:pPr algn="ctr"/>
            <a:r>
              <a:rPr lang="en-US" dirty="0" smtClean="0">
                <a:cs typeface="Arial" pitchFamily="34" charset="0"/>
              </a:rPr>
              <a:t>System </a:t>
            </a:r>
            <a:r>
              <a:rPr lang="en-US" dirty="0">
                <a:cs typeface="Arial" pitchFamily="34" charset="0"/>
              </a:rPr>
              <a:t>Generated Entry</a:t>
            </a:r>
          </a:p>
        </p:txBody>
      </p:sp>
      <p:sp>
        <p:nvSpPr>
          <p:cNvPr id="567299" name="Rectangle 3"/>
          <p:cNvSpPr>
            <a:spLocks noGrp="1" noChangeArrowheads="1"/>
          </p:cNvSpPr>
          <p:nvPr>
            <p:ph idx="1"/>
          </p:nvPr>
        </p:nvSpPr>
        <p:spPr bwMode="hidden">
          <a:xfrm>
            <a:off x="2133598" y="1524000"/>
            <a:ext cx="6347714" cy="4114800"/>
          </a:xfrm>
        </p:spPr>
        <p:txBody>
          <a:bodyPr>
            <a:noAutofit/>
          </a:bodyPr>
          <a:lstStyle/>
          <a:p>
            <a:pPr marL="60325" indent="0">
              <a:spcBef>
                <a:spcPts val="0"/>
              </a:spcBef>
              <a:spcAft>
                <a:spcPts val="1800"/>
              </a:spcAft>
              <a:buNone/>
            </a:pPr>
            <a:r>
              <a:rPr lang="en-US" sz="2800" dirty="0">
                <a:cs typeface="Arial" pitchFamily="34" charset="0"/>
              </a:rPr>
              <a:t>Liquidate voucher payable TC 380 (Month 3, FY 2020, </a:t>
            </a:r>
            <a:r>
              <a:rPr lang="en-US" sz="2800" b="1" dirty="0">
                <a:cs typeface="Arial" pitchFamily="34" charset="0"/>
              </a:rPr>
              <a:t>AY 19</a:t>
            </a:r>
            <a:r>
              <a:rPr lang="en-US" sz="2800" dirty="0">
                <a:cs typeface="Arial" pitchFamily="34" charset="0"/>
              </a:rPr>
              <a:t>) </a:t>
            </a:r>
          </a:p>
          <a:p>
            <a:pPr lvl="1">
              <a:buFont typeface="Wingdings" pitchFamily="2" charset="2"/>
              <a:buNone/>
            </a:pPr>
            <a:r>
              <a:rPr lang="en-US" dirty="0" smtClean="0">
                <a:cs typeface="Arial" pitchFamily="34" charset="0"/>
              </a:rPr>
              <a:t>	</a:t>
            </a:r>
            <a:r>
              <a:rPr lang="en-US" sz="2000" dirty="0">
                <a:cs typeface="Arial" pitchFamily="34" charset="0"/>
              </a:rPr>
              <a:t>Dr 1211 Voucher Payable</a:t>
            </a:r>
          </a:p>
          <a:p>
            <a:pPr lvl="1">
              <a:buFont typeface="Wingdings" pitchFamily="2" charset="2"/>
              <a:buNone/>
            </a:pPr>
            <a:r>
              <a:rPr lang="en-US" sz="2000" dirty="0">
                <a:cs typeface="Arial" pitchFamily="34" charset="0"/>
              </a:rPr>
              <a:t>	Dr 3500 Expenditure Control – Cash</a:t>
            </a:r>
          </a:p>
          <a:p>
            <a:pPr lvl="2">
              <a:buFont typeface="Wingdings" pitchFamily="2" charset="2"/>
              <a:buNone/>
            </a:pPr>
            <a:r>
              <a:rPr lang="en-US" sz="2000" dirty="0">
                <a:cs typeface="Arial" pitchFamily="34" charset="0"/>
              </a:rPr>
              <a:t>	Cr 3501 Expenditure Control – Accrued</a:t>
            </a:r>
          </a:p>
          <a:p>
            <a:pPr lvl="2">
              <a:buFont typeface="Wingdings" pitchFamily="2" charset="2"/>
              <a:buNone/>
            </a:pPr>
            <a:r>
              <a:rPr lang="en-US" sz="2000" dirty="0">
                <a:cs typeface="Arial" pitchFamily="34" charset="0"/>
              </a:rPr>
              <a:t>	Cr 0070 Cash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14" y="4267200"/>
            <a:ext cx="2857500" cy="2286000"/>
          </a:xfrm>
          <a:prstGeom prst="rect">
            <a:avLst/>
          </a:prstGeom>
        </p:spPr>
      </p:pic>
    </p:spTree>
    <p:extLst>
      <p:ext uri="{BB962C8B-B14F-4D97-AF65-F5344CB8AC3E}">
        <p14:creationId xmlns:p14="http://schemas.microsoft.com/office/powerpoint/2010/main" val="585666250"/>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2133600" y="381000"/>
            <a:ext cx="6347713" cy="685800"/>
          </a:xfrm>
        </p:spPr>
        <p:txBody>
          <a:bodyPr>
            <a:noAutofit/>
          </a:bodyPr>
          <a:lstStyle/>
          <a:p>
            <a:pPr algn="ctr"/>
            <a:r>
              <a:rPr lang="en-US" sz="4400" dirty="0">
                <a:cs typeface="Arial" pitchFamily="34" charset="0"/>
              </a:rPr>
              <a:t>Effects of Transactions</a:t>
            </a:r>
          </a:p>
        </p:txBody>
      </p:sp>
      <p:sp>
        <p:nvSpPr>
          <p:cNvPr id="569347" name="Rectangle 3"/>
          <p:cNvSpPr>
            <a:spLocks noGrp="1" noChangeArrowheads="1"/>
          </p:cNvSpPr>
          <p:nvPr>
            <p:ph idx="1"/>
          </p:nvPr>
        </p:nvSpPr>
        <p:spPr bwMode="hidden">
          <a:xfrm>
            <a:off x="2133598" y="1905001"/>
            <a:ext cx="6347714" cy="3880773"/>
          </a:xfrm>
        </p:spPr>
        <p:txBody>
          <a:bodyPr>
            <a:noAutofit/>
          </a:bodyPr>
          <a:lstStyle/>
          <a:p>
            <a:pPr>
              <a:spcBef>
                <a:spcPts val="0"/>
              </a:spcBef>
              <a:spcAft>
                <a:spcPts val="2400"/>
              </a:spcAft>
            </a:pPr>
            <a:r>
              <a:rPr lang="en-US" sz="2800" dirty="0">
                <a:cs typeface="Arial" pitchFamily="34" charset="0"/>
              </a:rPr>
              <a:t>Cash expenditure is recorded in FY 2020 for </a:t>
            </a:r>
            <a:r>
              <a:rPr lang="en-US" sz="2800" b="1" dirty="0">
                <a:cs typeface="Arial" pitchFamily="34" charset="0"/>
              </a:rPr>
              <a:t>AY 19</a:t>
            </a:r>
            <a:r>
              <a:rPr lang="en-US" sz="2800" dirty="0">
                <a:cs typeface="Arial" pitchFamily="34" charset="0"/>
              </a:rPr>
              <a:t> (offset by auto-reversal of accrued expenditure)</a:t>
            </a:r>
          </a:p>
          <a:p>
            <a:r>
              <a:rPr lang="en-US" sz="2800" i="1" dirty="0">
                <a:cs typeface="Arial" pitchFamily="34" charset="0"/>
              </a:rPr>
              <a:t>Document-supported</a:t>
            </a:r>
            <a:r>
              <a:rPr lang="en-US" sz="2800" dirty="0">
                <a:cs typeface="Arial" pitchFamily="34" charset="0"/>
              </a:rPr>
              <a:t> encumbrance is liquidated </a:t>
            </a:r>
          </a:p>
        </p:txBody>
      </p:sp>
    </p:spTree>
    <p:extLst>
      <p:ext uri="{BB962C8B-B14F-4D97-AF65-F5344CB8AC3E}">
        <p14:creationId xmlns:p14="http://schemas.microsoft.com/office/powerpoint/2010/main" val="1799070718"/>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1" y="381000"/>
            <a:ext cx="6347713" cy="1320800"/>
          </a:xfrm>
        </p:spPr>
        <p:txBody>
          <a:bodyPr>
            <a:noAutofit/>
          </a:bodyPr>
          <a:lstStyle/>
          <a:p>
            <a:pPr algn="ctr"/>
            <a:r>
              <a:rPr lang="en-US" sz="4400" dirty="0">
                <a:cs typeface="Arial" pitchFamily="34" charset="0"/>
              </a:rPr>
              <a:t>Goods </a:t>
            </a:r>
            <a:r>
              <a:rPr lang="en-US" sz="4400" b="1" dirty="0">
                <a:cs typeface="Arial" pitchFamily="34" charset="0"/>
              </a:rPr>
              <a:t>Not</a:t>
            </a:r>
            <a:r>
              <a:rPr lang="en-US" sz="4400" dirty="0">
                <a:cs typeface="Arial" pitchFamily="34" charset="0"/>
              </a:rPr>
              <a:t> Received by June 30</a:t>
            </a:r>
            <a:endParaRPr lang="en-US" sz="4400" dirty="0"/>
          </a:p>
        </p:txBody>
      </p:sp>
      <p:sp>
        <p:nvSpPr>
          <p:cNvPr id="6" name="Content Placeholder 5"/>
          <p:cNvSpPr>
            <a:spLocks noGrp="1"/>
          </p:cNvSpPr>
          <p:nvPr>
            <p:ph idx="1"/>
          </p:nvPr>
        </p:nvSpPr>
        <p:spPr bwMode="hidden">
          <a:xfrm>
            <a:off x="1802256" y="2133600"/>
            <a:ext cx="7010400" cy="4495800"/>
          </a:xfrm>
          <a:ln>
            <a:noFill/>
          </a:ln>
          <a:effectLst/>
          <a:scene3d>
            <a:camera prst="orthographicFront">
              <a:rot lat="0" lon="0" rev="0"/>
            </a:camera>
            <a:lightRig rig="contrasting" dir="t">
              <a:rot lat="0" lon="0" rev="7800000"/>
            </a:lightRig>
          </a:scene3d>
          <a:sp3d>
            <a:bevelT w="139700" h="139700"/>
          </a:sp3d>
        </p:spPr>
        <p:txBody>
          <a:bodyPr>
            <a:normAutofit/>
          </a:bodyPr>
          <a:lstStyle/>
          <a:p>
            <a:pPr>
              <a:buFont typeface="Wingdings" pitchFamily="2" charset="2"/>
              <a:buNone/>
            </a:pPr>
            <a:r>
              <a:rPr lang="en-US" sz="2800" dirty="0">
                <a:cs typeface="Arial" pitchFamily="34" charset="0"/>
              </a:rPr>
              <a:t>Eliminate Encumbrance in </a:t>
            </a:r>
            <a:r>
              <a:rPr lang="en-US" sz="2800" b="1" dirty="0">
                <a:cs typeface="Arial" pitchFamily="34" charset="0"/>
              </a:rPr>
              <a:t>AY 19</a:t>
            </a:r>
          </a:p>
          <a:p>
            <a:pPr>
              <a:buFont typeface="Wingdings" pitchFamily="2" charset="2"/>
              <a:buNone/>
            </a:pPr>
            <a:endParaRPr lang="en-US" sz="1000" b="1" dirty="0">
              <a:cs typeface="Arial" pitchFamily="34" charset="0"/>
            </a:endParaRPr>
          </a:p>
          <a:p>
            <a:r>
              <a:rPr lang="en-US" sz="2800" dirty="0">
                <a:cs typeface="Arial" pitchFamily="34" charset="0"/>
              </a:rPr>
              <a:t>TC 931R (during </a:t>
            </a:r>
            <a:r>
              <a:rPr lang="en-US" sz="2800" i="1" dirty="0">
                <a:cs typeface="Arial" pitchFamily="34" charset="0"/>
              </a:rPr>
              <a:t>Month 12, FY 2019</a:t>
            </a:r>
            <a:r>
              <a:rPr lang="en-US" sz="2800" dirty="0">
                <a:cs typeface="Arial" pitchFamily="34" charset="0"/>
              </a:rPr>
              <a:t>)</a:t>
            </a:r>
          </a:p>
          <a:p>
            <a:pPr marL="633413" indent="-231775">
              <a:buNone/>
            </a:pPr>
            <a:r>
              <a:rPr lang="en-US" dirty="0" smtClean="0"/>
              <a:t>	</a:t>
            </a:r>
            <a:r>
              <a:rPr lang="en-US" sz="2000" dirty="0"/>
              <a:t>Dr 3011 Reserved for Encumbrances</a:t>
            </a:r>
          </a:p>
          <a:p>
            <a:pPr lvl="1">
              <a:buFont typeface="Wingdings" pitchFamily="2" charset="2"/>
              <a:buNone/>
            </a:pPr>
            <a:r>
              <a:rPr lang="en-US" sz="2000" dirty="0"/>
              <a:t>		Cr 2734 Encumbrance Control/Non-	Doc Supported</a:t>
            </a:r>
          </a:p>
          <a:p>
            <a:pPr lvl="3">
              <a:buFont typeface="Wingdings" pitchFamily="2" charset="2"/>
              <a:buNone/>
            </a:pPr>
            <a:endParaRPr lang="en-US" sz="1000" dirty="0"/>
          </a:p>
          <a:p>
            <a:pPr lvl="1">
              <a:buFont typeface="Wingdings" pitchFamily="2" charset="2"/>
              <a:buNone/>
            </a:pPr>
            <a:endParaRPr lang="en-US" sz="3200" dirty="0">
              <a:cs typeface="Arial" pitchFamily="34" charset="0"/>
            </a:endParaRPr>
          </a:p>
        </p:txBody>
      </p:sp>
    </p:spTree>
    <p:extLst>
      <p:ext uri="{BB962C8B-B14F-4D97-AF65-F5344CB8AC3E}">
        <p14:creationId xmlns:p14="http://schemas.microsoft.com/office/powerpoint/2010/main" val="3111065373"/>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905001" y="381000"/>
            <a:ext cx="6576312" cy="1828800"/>
          </a:xfrm>
        </p:spPr>
        <p:txBody>
          <a:bodyPr>
            <a:noAutofit/>
          </a:bodyPr>
          <a:lstStyle/>
          <a:p>
            <a:pPr algn="ctr"/>
            <a:r>
              <a:rPr lang="en-US" sz="4400" dirty="0">
                <a:cs typeface="Arial" pitchFamily="34" charset="0"/>
              </a:rPr>
              <a:t>Goods </a:t>
            </a:r>
            <a:r>
              <a:rPr lang="en-US" sz="4400" b="1" dirty="0">
                <a:cs typeface="Arial" pitchFamily="34" charset="0"/>
              </a:rPr>
              <a:t>Not</a:t>
            </a:r>
            <a:r>
              <a:rPr lang="en-US" sz="4400" dirty="0">
                <a:cs typeface="Arial" pitchFamily="34" charset="0"/>
              </a:rPr>
              <a:t> Received by June 30</a:t>
            </a:r>
            <a:br>
              <a:rPr lang="en-US" sz="4400" dirty="0">
                <a:cs typeface="Arial" pitchFamily="34" charset="0"/>
              </a:rPr>
            </a:br>
            <a:r>
              <a:rPr lang="en-US" sz="2400" dirty="0">
                <a:cs typeface="Arial" pitchFamily="34" charset="0"/>
              </a:rPr>
              <a:t>(continued)</a:t>
            </a:r>
          </a:p>
        </p:txBody>
      </p:sp>
      <p:sp>
        <p:nvSpPr>
          <p:cNvPr id="571395" name="Rectangle 3"/>
          <p:cNvSpPr>
            <a:spLocks noGrp="1" noChangeArrowheads="1"/>
          </p:cNvSpPr>
          <p:nvPr>
            <p:ph idx="1"/>
          </p:nvPr>
        </p:nvSpPr>
        <p:spPr bwMode="hidden">
          <a:xfrm>
            <a:off x="2133599" y="2667000"/>
            <a:ext cx="6347714" cy="2868610"/>
          </a:xfrm>
        </p:spPr>
        <p:txBody>
          <a:bodyPr>
            <a:noAutofit/>
          </a:bodyPr>
          <a:lstStyle/>
          <a:p>
            <a:pPr>
              <a:spcBef>
                <a:spcPts val="0"/>
              </a:spcBef>
              <a:spcAft>
                <a:spcPts val="2400"/>
              </a:spcAft>
              <a:buNone/>
            </a:pPr>
            <a:r>
              <a:rPr lang="en-US" sz="2800" dirty="0">
                <a:cs typeface="Arial" pitchFamily="34" charset="0"/>
              </a:rPr>
              <a:t>Re-establish Encumbrance in </a:t>
            </a:r>
            <a:r>
              <a:rPr lang="en-US" sz="2800" b="1" dirty="0">
                <a:cs typeface="Arial" pitchFamily="34" charset="0"/>
              </a:rPr>
              <a:t>AY 21</a:t>
            </a:r>
          </a:p>
          <a:p>
            <a:r>
              <a:rPr lang="en-US" sz="2800" dirty="0">
                <a:cs typeface="Arial" pitchFamily="34" charset="0"/>
              </a:rPr>
              <a:t>TC 212 (post to </a:t>
            </a:r>
            <a:r>
              <a:rPr lang="en-US" sz="2800" i="1" dirty="0">
                <a:cs typeface="Arial" pitchFamily="34" charset="0"/>
              </a:rPr>
              <a:t>Month 1, FY 2020</a:t>
            </a:r>
            <a:r>
              <a:rPr lang="en-US" sz="2800" dirty="0">
                <a:cs typeface="Arial" pitchFamily="34" charset="0"/>
              </a:rPr>
              <a:t>)</a:t>
            </a:r>
          </a:p>
          <a:p>
            <a:pPr lvl="2">
              <a:buFont typeface="Wingdings" pitchFamily="2" charset="2"/>
              <a:buNone/>
            </a:pPr>
            <a:r>
              <a:rPr lang="en-US" sz="2000" dirty="0">
                <a:cs typeface="Arial" pitchFamily="34" charset="0"/>
              </a:rPr>
              <a:t>Dr 2735 Encumbrance Control</a:t>
            </a:r>
          </a:p>
          <a:p>
            <a:pPr lvl="3">
              <a:buFont typeface="Wingdings" pitchFamily="2" charset="2"/>
              <a:buNone/>
            </a:pPr>
            <a:r>
              <a:rPr lang="en-US" sz="2000" dirty="0">
                <a:cs typeface="Arial" pitchFamily="34" charset="0"/>
              </a:rPr>
              <a:t>Cr 3011 Reserved for Encumbrances</a:t>
            </a:r>
          </a:p>
        </p:txBody>
      </p:sp>
    </p:spTree>
    <p:extLst>
      <p:ext uri="{BB962C8B-B14F-4D97-AF65-F5344CB8AC3E}">
        <p14:creationId xmlns:p14="http://schemas.microsoft.com/office/powerpoint/2010/main" val="149919525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4A3A10D-7D5E-4932-A76F-CD1632FD3D96}" type="slidenum">
              <a:rPr lang="en-US" smtClean="0">
                <a:solidFill>
                  <a:prstClr val="black">
                    <a:lumMod val="65000"/>
                    <a:lumOff val="35000"/>
                  </a:prstClr>
                </a:solidFill>
              </a:rPr>
              <a:pPr/>
              <a:t>9</a:t>
            </a:fld>
            <a:endParaRPr lang="en-US" dirty="0">
              <a:solidFill>
                <a:prstClr val="black">
                  <a:lumMod val="65000"/>
                  <a:lumOff val="35000"/>
                </a:prstClr>
              </a:solidFill>
            </a:endParaRPr>
          </a:p>
        </p:txBody>
      </p:sp>
      <p:sp>
        <p:nvSpPr>
          <p:cNvPr id="2" name="Title 1"/>
          <p:cNvSpPr>
            <a:spLocks noGrp="1"/>
          </p:cNvSpPr>
          <p:nvPr>
            <p:ph type="title" idx="4294967295"/>
          </p:nvPr>
        </p:nvSpPr>
        <p:spPr>
          <a:xfrm>
            <a:off x="2743200" y="358241"/>
            <a:ext cx="6324600" cy="1241960"/>
          </a:xfrm>
        </p:spPr>
        <p:txBody>
          <a:bodyPr>
            <a:normAutofit/>
          </a:bodyPr>
          <a:lstStyle/>
          <a:p>
            <a:r>
              <a:rPr lang="en-US" sz="4000" dirty="0">
                <a:solidFill>
                  <a:schemeClr val="accent1">
                    <a:lumMod val="75000"/>
                  </a:schemeClr>
                </a:solidFill>
                <a:latin typeface="Berlin Sans FB Demi" panose="020E0802020502020306" pitchFamily="34" charset="0"/>
              </a:rPr>
              <a:t>DAFR6620 YE Period 13 </a:t>
            </a:r>
            <a:br>
              <a:rPr lang="en-US" sz="4000" dirty="0">
                <a:solidFill>
                  <a:schemeClr val="accent1">
                    <a:lumMod val="75000"/>
                  </a:schemeClr>
                </a:solidFill>
                <a:latin typeface="Berlin Sans FB Demi" panose="020E0802020502020306" pitchFamily="34" charset="0"/>
              </a:rPr>
            </a:br>
            <a:r>
              <a:rPr lang="en-US" sz="4000" dirty="0">
                <a:solidFill>
                  <a:schemeClr val="accent1">
                    <a:lumMod val="75000"/>
                  </a:schemeClr>
                </a:solidFill>
                <a:latin typeface="Berlin Sans FB Demi" panose="020E0802020502020306" pitchFamily="34" charset="0"/>
              </a:rPr>
              <a:t>Balance Sheet</a:t>
            </a:r>
          </a:p>
        </p:txBody>
      </p:sp>
      <p:pic>
        <p:nvPicPr>
          <p:cNvPr id="4" name="Content Placeholder 3"/>
          <p:cNvPicPr>
            <a:picLocks noGrp="1"/>
          </p:cNvPicPr>
          <p:nvPr>
            <p:ph idx="4294967295"/>
          </p:nvPr>
        </p:nvPicPr>
        <p:blipFill>
          <a:blip r:embed="rId3"/>
          <a:stretch>
            <a:fillRect/>
          </a:stretch>
        </p:blipFill>
        <p:spPr>
          <a:xfrm>
            <a:off x="2714625" y="1854697"/>
            <a:ext cx="6324600" cy="4284663"/>
          </a:xfrm>
          <a:prstGeom prst="rect">
            <a:avLst/>
          </a:prstGeom>
        </p:spPr>
      </p:pic>
      <p:sp>
        <p:nvSpPr>
          <p:cNvPr id="6" name="WordArt 4"/>
          <p:cNvSpPr>
            <a:spLocks noChangeArrowheads="1" noChangeShapeType="1" noTextEdit="1"/>
          </p:cNvSpPr>
          <p:nvPr/>
        </p:nvSpPr>
        <p:spPr bwMode="auto">
          <a:xfrm>
            <a:off x="6248400" y="4724400"/>
            <a:ext cx="2514601" cy="1143000"/>
          </a:xfrm>
          <a:prstGeom prst="rect">
            <a:avLst/>
          </a:prstGeom>
        </p:spPr>
        <p:txBody>
          <a:bodyPr spcFirstLastPara="1" wrap="none" numCol="1" fromWordArt="1">
            <a:prstTxWarp prst="textPlain">
              <a:avLst>
                <a:gd name="adj" fmla="val 50380"/>
              </a:avLst>
            </a:prstTxWarp>
          </a:bodyPr>
          <a:lstStyle/>
          <a:p>
            <a:pPr algn="ctr"/>
            <a:r>
              <a:rPr lang="en-US" sz="3200" b="1" dirty="0">
                <a:solidFill>
                  <a:srgbClr val="FF0000"/>
                </a:solidFill>
                <a:latin typeface="Berlin Sans FB Demi" panose="020E0802020502020306" pitchFamily="34" charset="0"/>
                <a:ea typeface="Times New Roman" panose="02020603050405020304" pitchFamily="18" charset="0"/>
                <a:cs typeface="Times New Roman" panose="02020603050405020304" pitchFamily="18" charset="0"/>
              </a:rPr>
              <a:t>STOP</a:t>
            </a:r>
            <a:r>
              <a:rPr lang="en-US" sz="3200" b="1" dirty="0">
                <a:ln w="9525" cap="flat" cmpd="sng" algn="ctr">
                  <a:solidFill>
                    <a:srgbClr val="000000"/>
                  </a:solidFill>
                  <a:prstDash val="solid"/>
                  <a:round/>
                </a:ln>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 </a:t>
            </a:r>
            <a:r>
              <a:rPr lang="en-US" sz="3200" b="1" dirty="0">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using</a:t>
            </a:r>
            <a:endParaRPr lang="en-US" sz="1200" dirty="0">
              <a:solidFill>
                <a:prstClr val="black"/>
              </a:solidFill>
              <a:latin typeface="Berlin Sans FB Demi" panose="020E0802020502020306" pitchFamily="34" charset="0"/>
              <a:ea typeface="Times New Roman" panose="02020603050405020304" pitchFamily="18" charset="0"/>
            </a:endParaRPr>
          </a:p>
          <a:p>
            <a:pPr algn="ctr"/>
            <a:r>
              <a:rPr lang="en-US" sz="3200" b="1" dirty="0">
                <a:solidFill>
                  <a:srgbClr val="222A35"/>
                </a:solidFill>
                <a:latin typeface="Berlin Sans FB Demi" panose="020E0802020502020306" pitchFamily="34" charset="0"/>
                <a:ea typeface="Times New Roman" panose="02020603050405020304" pitchFamily="18" charset="0"/>
                <a:cs typeface="Times New Roman" panose="02020603050405020304" pitchFamily="18" charset="0"/>
              </a:rPr>
              <a:t>August 12, 2019</a:t>
            </a:r>
            <a:endParaRPr lang="en-US" sz="1200" dirty="0">
              <a:solidFill>
                <a:prstClr val="black"/>
              </a:solidFill>
              <a:latin typeface="Berlin Sans FB Demi" panose="020E0802020502020306" pitchFamily="34" charset="0"/>
              <a:ea typeface="Times New Roman" panose="02020603050405020304" pitchFamily="18" charset="0"/>
            </a:endParaRPr>
          </a:p>
        </p:txBody>
      </p:sp>
      <p:sp>
        <p:nvSpPr>
          <p:cNvPr id="8" name="Rounded Rectangular Callout 7"/>
          <p:cNvSpPr/>
          <p:nvPr/>
        </p:nvSpPr>
        <p:spPr>
          <a:xfrm>
            <a:off x="5105400" y="4191001"/>
            <a:ext cx="2863276" cy="449107"/>
          </a:xfrm>
          <a:prstGeom prst="wedgeRoundRectCallout">
            <a:avLst>
              <a:gd name="adj1" fmla="val -85558"/>
              <a:gd name="adj2" fmla="val 55649"/>
              <a:gd name="adj3" fmla="val 16667"/>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n w="12700">
                  <a:noFill/>
                  <a:prstDash val="solid"/>
                </a:ln>
                <a:solidFill>
                  <a:srgbClr val="297FD5">
                    <a:lumMod val="50000"/>
                  </a:srgbClr>
                </a:solidFill>
                <a:effectLst>
                  <a:outerShdw blurRad="41275" dist="20320" dir="1800000" algn="tl" rotWithShape="0">
                    <a:srgbClr val="000000">
                      <a:alpha val="40000"/>
                    </a:srgbClr>
                  </a:outerShdw>
                </a:effectLst>
              </a:rPr>
              <a:t>DAFR6620 YE Period 13</a:t>
            </a:r>
          </a:p>
        </p:txBody>
      </p:sp>
    </p:spTree>
    <p:extLst>
      <p:ext uri="{BB962C8B-B14F-4D97-AF65-F5344CB8AC3E}">
        <p14:creationId xmlns:p14="http://schemas.microsoft.com/office/powerpoint/2010/main" val="52063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286001" y="381000"/>
            <a:ext cx="6347713" cy="762000"/>
          </a:xfrm>
        </p:spPr>
        <p:txBody>
          <a:bodyPr>
            <a:normAutofit/>
          </a:bodyPr>
          <a:lstStyle/>
          <a:p>
            <a:pPr algn="ctr"/>
            <a:r>
              <a:rPr lang="en-US" sz="4400">
                <a:cs typeface="Arial" pitchFamily="34" charset="0"/>
              </a:rPr>
              <a:t>Effect of Transactions</a:t>
            </a:r>
            <a:endParaRPr lang="en-US" sz="4400" dirty="0">
              <a:cs typeface="Arial" pitchFamily="34" charset="0"/>
            </a:endParaRPr>
          </a:p>
        </p:txBody>
      </p:sp>
      <p:sp>
        <p:nvSpPr>
          <p:cNvPr id="573443" name="Rectangle 3"/>
          <p:cNvSpPr>
            <a:spLocks noGrp="1" noChangeArrowheads="1"/>
          </p:cNvSpPr>
          <p:nvPr>
            <p:ph idx="1"/>
          </p:nvPr>
        </p:nvSpPr>
        <p:spPr bwMode="hidden">
          <a:xfrm>
            <a:off x="1981200" y="1447801"/>
            <a:ext cx="6347714" cy="3880773"/>
          </a:xfrm>
        </p:spPr>
        <p:txBody>
          <a:bodyPr>
            <a:noAutofit/>
          </a:bodyPr>
          <a:lstStyle/>
          <a:p>
            <a:pPr>
              <a:spcBef>
                <a:spcPts val="0"/>
              </a:spcBef>
              <a:spcAft>
                <a:spcPts val="1800"/>
              </a:spcAft>
            </a:pPr>
            <a:r>
              <a:rPr lang="en-US" sz="2800" dirty="0">
                <a:cs typeface="Arial" pitchFamily="34" charset="0"/>
              </a:rPr>
              <a:t>Document supported encumbrance is removed from </a:t>
            </a:r>
            <a:r>
              <a:rPr lang="en-US" sz="2800" b="1" dirty="0">
                <a:cs typeface="Arial" pitchFamily="34" charset="0"/>
              </a:rPr>
              <a:t>AY 19</a:t>
            </a:r>
          </a:p>
          <a:p>
            <a:pPr>
              <a:spcBef>
                <a:spcPts val="0"/>
              </a:spcBef>
              <a:spcAft>
                <a:spcPts val="1800"/>
              </a:spcAft>
            </a:pPr>
            <a:r>
              <a:rPr lang="en-US" sz="2800" dirty="0">
                <a:cs typeface="Arial" pitchFamily="34" charset="0"/>
              </a:rPr>
              <a:t>Document supported encumbrance is established for </a:t>
            </a:r>
            <a:r>
              <a:rPr lang="en-US" sz="2800" b="1" dirty="0">
                <a:cs typeface="Arial" pitchFamily="34" charset="0"/>
              </a:rPr>
              <a:t>AY 21</a:t>
            </a:r>
          </a:p>
          <a:p>
            <a:r>
              <a:rPr lang="en-US" sz="2800" dirty="0">
                <a:cs typeface="Arial" pitchFamily="34" charset="0"/>
              </a:rPr>
              <a:t>Commitment will need to be disclosed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191000"/>
            <a:ext cx="3200400" cy="2560320"/>
          </a:xfrm>
          <a:prstGeom prst="rect">
            <a:avLst/>
          </a:prstGeom>
        </p:spPr>
      </p:pic>
    </p:spTree>
    <p:extLst>
      <p:ext uri="{BB962C8B-B14F-4D97-AF65-F5344CB8AC3E}">
        <p14:creationId xmlns:p14="http://schemas.microsoft.com/office/powerpoint/2010/main" val="2479902591"/>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133600" y="381000"/>
            <a:ext cx="6347713" cy="685800"/>
          </a:xfrm>
        </p:spPr>
        <p:txBody>
          <a:bodyPr>
            <a:noAutofit/>
          </a:bodyPr>
          <a:lstStyle/>
          <a:p>
            <a:pPr algn="ctr"/>
            <a:r>
              <a:rPr lang="en-US" sz="4400" dirty="0"/>
              <a:t>Commitment Definition</a:t>
            </a:r>
          </a:p>
        </p:txBody>
      </p:sp>
      <p:sp>
        <p:nvSpPr>
          <p:cNvPr id="577539" name="Rectangle 3"/>
          <p:cNvSpPr>
            <a:spLocks noGrp="1" noChangeArrowheads="1"/>
          </p:cNvSpPr>
          <p:nvPr>
            <p:ph idx="1"/>
          </p:nvPr>
        </p:nvSpPr>
        <p:spPr bwMode="hidden">
          <a:xfrm>
            <a:off x="2148467" y="1600201"/>
            <a:ext cx="6347714" cy="3880773"/>
          </a:xfrm>
        </p:spPr>
        <p:txBody>
          <a:bodyPr>
            <a:noAutofit/>
          </a:bodyPr>
          <a:lstStyle/>
          <a:p>
            <a:pPr>
              <a:spcBef>
                <a:spcPts val="0"/>
              </a:spcBef>
              <a:spcAft>
                <a:spcPts val="2400"/>
              </a:spcAft>
            </a:pPr>
            <a:r>
              <a:rPr lang="en-US" sz="2800" dirty="0"/>
              <a:t>Commitments represent obligations related to unperformed agreements that are </a:t>
            </a:r>
            <a:r>
              <a:rPr lang="en-US" sz="2800" u="sng" dirty="0"/>
              <a:t>not encumbered</a:t>
            </a:r>
          </a:p>
          <a:p>
            <a:pPr>
              <a:spcBef>
                <a:spcPts val="0"/>
              </a:spcBef>
              <a:spcAft>
                <a:spcPts val="2400"/>
              </a:spcAft>
            </a:pPr>
            <a:r>
              <a:rPr lang="en-US" sz="2800" dirty="0"/>
              <a:t>Obligations are not expected to be paid with current financial resources</a:t>
            </a:r>
          </a:p>
          <a:p>
            <a:pPr>
              <a:spcBef>
                <a:spcPts val="0"/>
              </a:spcBef>
              <a:spcAft>
                <a:spcPts val="2400"/>
              </a:spcAft>
            </a:pPr>
            <a:r>
              <a:rPr lang="en-US" sz="2800" dirty="0"/>
              <a:t>Disclosed in the notes to the State’s financial statements</a:t>
            </a:r>
          </a:p>
        </p:txBody>
      </p:sp>
    </p:spTree>
    <p:extLst>
      <p:ext uri="{BB962C8B-B14F-4D97-AF65-F5344CB8AC3E}">
        <p14:creationId xmlns:p14="http://schemas.microsoft.com/office/powerpoint/2010/main" val="1491153366"/>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2133600" y="381000"/>
            <a:ext cx="6347713" cy="685800"/>
          </a:xfrm>
        </p:spPr>
        <p:txBody>
          <a:bodyPr>
            <a:normAutofit fontScale="90000"/>
          </a:bodyPr>
          <a:lstStyle/>
          <a:p>
            <a:pPr algn="ctr"/>
            <a:r>
              <a:rPr lang="en-US" sz="4400" dirty="0">
                <a:cs typeface="Arial" pitchFamily="34" charset="0"/>
              </a:rPr>
              <a:t>Commitment Disclosed</a:t>
            </a:r>
          </a:p>
        </p:txBody>
      </p:sp>
      <p:sp>
        <p:nvSpPr>
          <p:cNvPr id="575491" name="Rectangle 3"/>
          <p:cNvSpPr>
            <a:spLocks noGrp="1" noChangeArrowheads="1"/>
          </p:cNvSpPr>
          <p:nvPr>
            <p:ph idx="1"/>
          </p:nvPr>
        </p:nvSpPr>
        <p:spPr bwMode="hidden"/>
        <p:txBody>
          <a:bodyPr>
            <a:normAutofit/>
          </a:bodyPr>
          <a:lstStyle/>
          <a:p>
            <a:pPr>
              <a:lnSpc>
                <a:spcPct val="90000"/>
              </a:lnSpc>
              <a:spcBef>
                <a:spcPts val="0"/>
              </a:spcBef>
              <a:spcAft>
                <a:spcPts val="1200"/>
              </a:spcAft>
            </a:pPr>
            <a:r>
              <a:rPr lang="en-US" sz="2800" dirty="0">
                <a:cs typeface="Arial" pitchFamily="34" charset="0"/>
              </a:rPr>
              <a:t>For FY 2019 year-end closing, disclose “commitment” for goods ordered or services contracted for that have </a:t>
            </a:r>
            <a:r>
              <a:rPr lang="en-US" sz="2800" b="1" dirty="0">
                <a:cs typeface="Arial" pitchFamily="34" charset="0"/>
              </a:rPr>
              <a:t>not </a:t>
            </a:r>
            <a:r>
              <a:rPr lang="en-US" sz="2800" dirty="0">
                <a:cs typeface="Arial" pitchFamily="34" charset="0"/>
              </a:rPr>
              <a:t>been</a:t>
            </a:r>
            <a:r>
              <a:rPr lang="en-US" sz="2800" b="1" dirty="0">
                <a:cs typeface="Arial" pitchFamily="34" charset="0"/>
              </a:rPr>
              <a:t> </a:t>
            </a:r>
            <a:r>
              <a:rPr lang="en-US" sz="2800" dirty="0"/>
              <a:t>fulfilled</a:t>
            </a:r>
            <a:r>
              <a:rPr lang="en-US" sz="2800" dirty="0">
                <a:cs typeface="Arial" pitchFamily="34" charset="0"/>
              </a:rPr>
              <a:t> by calendar date June 30</a:t>
            </a:r>
          </a:p>
          <a:p>
            <a:pPr>
              <a:lnSpc>
                <a:spcPct val="90000"/>
              </a:lnSpc>
            </a:pPr>
            <a:r>
              <a:rPr lang="en-US" sz="2800" dirty="0">
                <a:cs typeface="Arial" pitchFamily="34" charset="0"/>
              </a:rPr>
              <a:t>When eventually paid, will be charged to AY21</a:t>
            </a:r>
            <a:endParaRPr lang="en-US" sz="2800" b="1" dirty="0">
              <a:cs typeface="Arial" pitchFamily="34" charset="0"/>
            </a:endParaRPr>
          </a:p>
        </p:txBody>
      </p:sp>
    </p:spTree>
    <p:extLst>
      <p:ext uri="{BB962C8B-B14F-4D97-AF65-F5344CB8AC3E}">
        <p14:creationId xmlns:p14="http://schemas.microsoft.com/office/powerpoint/2010/main" val="2527577527"/>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2209801" y="381000"/>
            <a:ext cx="6347713" cy="762000"/>
          </a:xfrm>
        </p:spPr>
        <p:txBody>
          <a:bodyPr>
            <a:noAutofit/>
          </a:bodyPr>
          <a:lstStyle/>
          <a:p>
            <a:pPr algn="ctr"/>
            <a:r>
              <a:rPr lang="en-US" sz="4400" dirty="0">
                <a:cs typeface="Arial" pitchFamily="34" charset="0"/>
              </a:rPr>
              <a:t>Commitment Examples</a:t>
            </a:r>
          </a:p>
        </p:txBody>
      </p:sp>
      <p:sp>
        <p:nvSpPr>
          <p:cNvPr id="579587" name="Rectangle 3"/>
          <p:cNvSpPr>
            <a:spLocks noGrp="1" noChangeArrowheads="1"/>
          </p:cNvSpPr>
          <p:nvPr>
            <p:ph idx="1"/>
          </p:nvPr>
        </p:nvSpPr>
        <p:spPr bwMode="hidden">
          <a:xfrm>
            <a:off x="2133599" y="1676401"/>
            <a:ext cx="6347714" cy="4364963"/>
          </a:xfrm>
        </p:spPr>
        <p:txBody>
          <a:bodyPr>
            <a:noAutofit/>
          </a:bodyPr>
          <a:lstStyle/>
          <a:p>
            <a:pPr marL="60325" indent="0">
              <a:lnSpc>
                <a:spcPct val="90000"/>
              </a:lnSpc>
              <a:buNone/>
            </a:pPr>
            <a:r>
              <a:rPr lang="en-US" sz="3500" dirty="0">
                <a:cs typeface="Arial" pitchFamily="34" charset="0"/>
              </a:rPr>
              <a:t>Long-term contracts or agreements associated with:</a:t>
            </a:r>
          </a:p>
          <a:p>
            <a:pPr marL="460375" lvl="1" indent="0">
              <a:lnSpc>
                <a:spcPct val="90000"/>
              </a:lnSpc>
            </a:pPr>
            <a:r>
              <a:rPr lang="en-US" sz="3300" dirty="0">
                <a:cs typeface="Arial" pitchFamily="34" charset="0"/>
              </a:rPr>
              <a:t> Grants</a:t>
            </a:r>
            <a:endParaRPr lang="en-US" sz="3300" dirty="0"/>
          </a:p>
          <a:p>
            <a:pPr marL="460375" lvl="1" indent="0">
              <a:lnSpc>
                <a:spcPct val="90000"/>
              </a:lnSpc>
            </a:pPr>
            <a:r>
              <a:rPr lang="en-US" sz="3300" dirty="0">
                <a:cs typeface="Arial" pitchFamily="34" charset="0"/>
              </a:rPr>
              <a:t> Loans</a:t>
            </a:r>
            <a:endParaRPr lang="en-US" sz="3300" dirty="0"/>
          </a:p>
          <a:p>
            <a:pPr marL="460375" lvl="1" indent="0">
              <a:lnSpc>
                <a:spcPct val="90000"/>
              </a:lnSpc>
            </a:pPr>
            <a:r>
              <a:rPr lang="en-US" sz="3300" dirty="0">
                <a:cs typeface="Arial" pitchFamily="34" charset="0"/>
              </a:rPr>
              <a:t> Leases</a:t>
            </a:r>
          </a:p>
          <a:p>
            <a:pPr marL="460375" lvl="1" indent="0">
              <a:lnSpc>
                <a:spcPct val="90000"/>
              </a:lnSpc>
            </a:pPr>
            <a:r>
              <a:rPr lang="en-US" sz="3300" dirty="0">
                <a:cs typeface="Arial" pitchFamily="34" charset="0"/>
              </a:rPr>
              <a:t> Capital Construction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495800"/>
            <a:ext cx="2309812" cy="2151182"/>
          </a:xfrm>
          <a:prstGeom prst="rect">
            <a:avLst/>
          </a:prstGeom>
        </p:spPr>
      </p:pic>
    </p:spTree>
    <p:extLst>
      <p:ext uri="{BB962C8B-B14F-4D97-AF65-F5344CB8AC3E}">
        <p14:creationId xmlns:p14="http://schemas.microsoft.com/office/powerpoint/2010/main" val="2492418128"/>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2133601" y="304800"/>
            <a:ext cx="6347713" cy="1320800"/>
          </a:xfrm>
        </p:spPr>
        <p:txBody>
          <a:bodyPr>
            <a:noAutofit/>
          </a:bodyPr>
          <a:lstStyle/>
          <a:p>
            <a:pPr algn="ctr"/>
            <a:r>
              <a:rPr lang="en-US" sz="4400" dirty="0">
                <a:cs typeface="Arial" pitchFamily="34" charset="0"/>
              </a:rPr>
              <a:t>Commitment vs. Encumbrance</a:t>
            </a:r>
          </a:p>
        </p:txBody>
      </p:sp>
      <p:sp>
        <p:nvSpPr>
          <p:cNvPr id="582659" name="Rectangle 3"/>
          <p:cNvSpPr>
            <a:spLocks noGrp="1" noChangeArrowheads="1"/>
          </p:cNvSpPr>
          <p:nvPr>
            <p:ph idx="1"/>
          </p:nvPr>
        </p:nvSpPr>
        <p:spPr bwMode="hidden">
          <a:xfrm>
            <a:off x="2133599" y="1828800"/>
            <a:ext cx="6347714" cy="4419600"/>
          </a:xfrm>
        </p:spPr>
        <p:txBody>
          <a:bodyPr>
            <a:normAutofit/>
          </a:bodyPr>
          <a:lstStyle/>
          <a:p>
            <a:pPr>
              <a:lnSpc>
                <a:spcPct val="90000"/>
              </a:lnSpc>
            </a:pPr>
            <a:endParaRPr lang="en-US" sz="1000" dirty="0">
              <a:latin typeface="Arial" pitchFamily="34" charset="0"/>
              <a:cs typeface="Arial" pitchFamily="34" charset="0"/>
            </a:endParaRPr>
          </a:p>
          <a:p>
            <a:pPr>
              <a:lnSpc>
                <a:spcPct val="90000"/>
              </a:lnSpc>
              <a:spcBef>
                <a:spcPts val="0"/>
              </a:spcBef>
              <a:spcAft>
                <a:spcPts val="1200"/>
              </a:spcAft>
              <a:buFont typeface="Garamond" panose="02020404030301010803" pitchFamily="18" charset="0"/>
              <a:buChar char="►"/>
            </a:pPr>
            <a:r>
              <a:rPr lang="en-US" sz="2800" dirty="0">
                <a:cs typeface="Arial" pitchFamily="34" charset="0"/>
              </a:rPr>
              <a:t>An obligation is either an encumbrance or a commitment, but not both (do not duplicate)</a:t>
            </a:r>
          </a:p>
          <a:p>
            <a:pPr>
              <a:lnSpc>
                <a:spcPct val="90000"/>
              </a:lnSpc>
              <a:spcBef>
                <a:spcPts val="0"/>
              </a:spcBef>
              <a:spcAft>
                <a:spcPts val="1200"/>
              </a:spcAft>
              <a:buFont typeface="Garamond" panose="02020404030301010803" pitchFamily="18" charset="0"/>
              <a:buChar char="►"/>
            </a:pPr>
            <a:r>
              <a:rPr lang="en-US" sz="2800" dirty="0">
                <a:cs typeface="Arial" pitchFamily="34" charset="0"/>
              </a:rPr>
              <a:t>If uncertain which you have; consult the OAM:</a:t>
            </a:r>
          </a:p>
          <a:p>
            <a:pPr lvl="1">
              <a:lnSpc>
                <a:spcPct val="90000"/>
              </a:lnSpc>
              <a:spcBef>
                <a:spcPts val="0"/>
              </a:spcBef>
              <a:spcAft>
                <a:spcPts val="1200"/>
              </a:spcAft>
              <a:buSzPct val="70000"/>
              <a:buFont typeface="Wingdings" panose="05000000000000000000" pitchFamily="2" charset="2"/>
              <a:buChar char="v"/>
            </a:pPr>
            <a:r>
              <a:rPr lang="en-US" sz="2800" dirty="0">
                <a:cs typeface="Arial" pitchFamily="34" charset="0"/>
              </a:rPr>
              <a:t>Commitments 15.80.00</a:t>
            </a:r>
          </a:p>
          <a:p>
            <a:pPr lvl="1">
              <a:lnSpc>
                <a:spcPct val="90000"/>
              </a:lnSpc>
              <a:buSzPct val="70000"/>
              <a:buFont typeface="Wingdings" panose="05000000000000000000" pitchFamily="2" charset="2"/>
              <a:buChar char="v"/>
            </a:pPr>
            <a:r>
              <a:rPr lang="en-US" sz="2800" dirty="0">
                <a:cs typeface="Arial" pitchFamily="34" charset="0"/>
              </a:rPr>
              <a:t>Encumbrances 20.20.00</a:t>
            </a:r>
          </a:p>
        </p:txBody>
      </p:sp>
    </p:spTree>
    <p:extLst>
      <p:ext uri="{BB962C8B-B14F-4D97-AF65-F5344CB8AC3E}">
        <p14:creationId xmlns:p14="http://schemas.microsoft.com/office/powerpoint/2010/main" val="2300787547"/>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2133600" y="381000"/>
            <a:ext cx="6347713" cy="1320800"/>
          </a:xfrm>
        </p:spPr>
        <p:txBody>
          <a:bodyPr>
            <a:noAutofit/>
          </a:bodyPr>
          <a:lstStyle/>
          <a:p>
            <a:pPr algn="ctr"/>
            <a:r>
              <a:rPr lang="en-US" sz="4400" dirty="0">
                <a:cs typeface="Arial" pitchFamily="34" charset="0"/>
              </a:rPr>
              <a:t>Balance Type 33 </a:t>
            </a:r>
            <a:br>
              <a:rPr lang="en-US" sz="4400" dirty="0">
                <a:cs typeface="Arial" pitchFamily="34" charset="0"/>
              </a:rPr>
            </a:br>
            <a:r>
              <a:rPr lang="en-US" sz="4400" dirty="0">
                <a:cs typeface="Arial" pitchFamily="34" charset="0"/>
              </a:rPr>
              <a:t>Grant Commitments</a:t>
            </a:r>
          </a:p>
        </p:txBody>
      </p:sp>
      <p:sp>
        <p:nvSpPr>
          <p:cNvPr id="581635" name="Rectangle 3"/>
          <p:cNvSpPr>
            <a:spLocks noGrp="1" noChangeArrowheads="1"/>
          </p:cNvSpPr>
          <p:nvPr>
            <p:ph idx="1"/>
          </p:nvPr>
        </p:nvSpPr>
        <p:spPr bwMode="hidden">
          <a:xfrm>
            <a:off x="2133600" y="2160590"/>
            <a:ext cx="4495801" cy="4545010"/>
          </a:xfrm>
        </p:spPr>
        <p:txBody>
          <a:bodyPr>
            <a:noAutofit/>
          </a:bodyPr>
          <a:lstStyle/>
          <a:p>
            <a:pPr marL="231775" indent="0">
              <a:buNone/>
            </a:pPr>
            <a:r>
              <a:rPr lang="en-US" sz="3500" dirty="0">
                <a:cs typeface="Arial" pitchFamily="34" charset="0"/>
              </a:rPr>
              <a:t>If you are using balance type 33 to track your grant activity be sure to include it in your commitment disclosures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3810000"/>
            <a:ext cx="2733675" cy="3048000"/>
          </a:xfrm>
          <a:prstGeom prst="rect">
            <a:avLst/>
          </a:prstGeom>
        </p:spPr>
      </p:pic>
    </p:spTree>
    <p:extLst>
      <p:ext uri="{BB962C8B-B14F-4D97-AF65-F5344CB8AC3E}">
        <p14:creationId xmlns:p14="http://schemas.microsoft.com/office/powerpoint/2010/main" val="3323869412"/>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2209801" y="381000"/>
            <a:ext cx="6347713" cy="685800"/>
          </a:xfrm>
        </p:spPr>
        <p:txBody>
          <a:bodyPr>
            <a:normAutofit fontScale="90000"/>
          </a:bodyPr>
          <a:lstStyle/>
          <a:p>
            <a:pPr algn="ctr"/>
            <a:r>
              <a:rPr lang="en-US" sz="4400" dirty="0">
                <a:cs typeface="Arial" pitchFamily="34" charset="0"/>
              </a:rPr>
              <a:t>Reduction of Expense</a:t>
            </a:r>
          </a:p>
        </p:txBody>
      </p:sp>
      <p:sp>
        <p:nvSpPr>
          <p:cNvPr id="584707" name="Rectangle 3"/>
          <p:cNvSpPr>
            <a:spLocks noGrp="1" noChangeArrowheads="1"/>
          </p:cNvSpPr>
          <p:nvPr>
            <p:ph idx="1"/>
          </p:nvPr>
        </p:nvSpPr>
        <p:spPr bwMode="hidden">
          <a:xfrm>
            <a:off x="2107095" y="1600200"/>
            <a:ext cx="6347714" cy="4343400"/>
          </a:xfrm>
        </p:spPr>
        <p:txBody>
          <a:bodyPr>
            <a:noAutofit/>
          </a:bodyPr>
          <a:lstStyle/>
          <a:p>
            <a:pPr>
              <a:lnSpc>
                <a:spcPct val="90000"/>
              </a:lnSpc>
              <a:spcBef>
                <a:spcPts val="0"/>
              </a:spcBef>
              <a:spcAft>
                <a:spcPts val="2400"/>
              </a:spcAft>
            </a:pPr>
            <a:r>
              <a:rPr lang="en-US" sz="2800" dirty="0">
                <a:cs typeface="Arial" pitchFamily="34" charset="0"/>
              </a:rPr>
              <a:t>Only used in special circumstances</a:t>
            </a:r>
          </a:p>
          <a:p>
            <a:pPr lvl="1">
              <a:lnSpc>
                <a:spcPct val="90000"/>
              </a:lnSpc>
              <a:spcBef>
                <a:spcPts val="0"/>
              </a:spcBef>
              <a:spcAft>
                <a:spcPts val="2400"/>
              </a:spcAft>
              <a:buSzPct val="70000"/>
              <a:buFont typeface="Wingdings" panose="05000000000000000000" pitchFamily="2" charset="2"/>
              <a:buChar char="v"/>
            </a:pPr>
            <a:r>
              <a:rPr lang="en-US" sz="2800" dirty="0">
                <a:cs typeface="Arial" pitchFamily="34" charset="0"/>
              </a:rPr>
              <a:t>See OAM 20.40.00</a:t>
            </a:r>
          </a:p>
          <a:p>
            <a:pPr>
              <a:lnSpc>
                <a:spcPct val="90000"/>
              </a:lnSpc>
              <a:spcBef>
                <a:spcPts val="0"/>
              </a:spcBef>
              <a:spcAft>
                <a:spcPts val="2400"/>
              </a:spcAft>
            </a:pPr>
            <a:r>
              <a:rPr lang="en-US" sz="2800" dirty="0"/>
              <a:t>May</a:t>
            </a:r>
            <a:r>
              <a:rPr lang="en-US" sz="2800" dirty="0">
                <a:cs typeface="Arial" pitchFamily="34" charset="0"/>
              </a:rPr>
              <a:t> not exceed actual expense</a:t>
            </a:r>
          </a:p>
          <a:p>
            <a:pPr>
              <a:lnSpc>
                <a:spcPct val="90000"/>
              </a:lnSpc>
              <a:spcBef>
                <a:spcPts val="0"/>
              </a:spcBef>
              <a:spcAft>
                <a:spcPts val="2400"/>
              </a:spcAft>
            </a:pPr>
            <a:r>
              <a:rPr lang="en-US" sz="2800" dirty="0">
                <a:cs typeface="Arial" pitchFamily="34" charset="0"/>
              </a:rPr>
              <a:t>Must occur in same appropriation year as the original expenditure </a:t>
            </a:r>
          </a:p>
          <a:p>
            <a:pPr>
              <a:lnSpc>
                <a:spcPct val="90000"/>
              </a:lnSpc>
              <a:spcBef>
                <a:spcPts val="0"/>
              </a:spcBef>
              <a:spcAft>
                <a:spcPts val="2400"/>
              </a:spcAft>
            </a:pPr>
            <a:r>
              <a:rPr lang="en-US" sz="2800" dirty="0">
                <a:cs typeface="Arial" pitchFamily="34" charset="0"/>
              </a:rPr>
              <a:t>If appropriation year already closed must be recorded as revenue</a:t>
            </a:r>
          </a:p>
        </p:txBody>
      </p:sp>
    </p:spTree>
    <p:extLst>
      <p:ext uri="{BB962C8B-B14F-4D97-AF65-F5344CB8AC3E}">
        <p14:creationId xmlns:p14="http://schemas.microsoft.com/office/powerpoint/2010/main" val="4146372217"/>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OAM Chapter 20 – Budgetary Accounting &amp; Reporting</a:t>
            </a:r>
            <a:endParaRPr lang="en-US" dirty="0"/>
          </a:p>
        </p:txBody>
      </p:sp>
      <p:graphicFrame>
        <p:nvGraphicFramePr>
          <p:cNvPr id="5" name="Table 4"/>
          <p:cNvGraphicFramePr>
            <a:graphicFrameLocks noGrp="1"/>
          </p:cNvGraphicFramePr>
          <p:nvPr>
            <p:extLst/>
          </p:nvPr>
        </p:nvGraphicFramePr>
        <p:xfrm>
          <a:off x="2133601" y="3826986"/>
          <a:ext cx="6348413" cy="548640"/>
        </p:xfrm>
        <a:graphic>
          <a:graphicData uri="http://schemas.openxmlformats.org/drawingml/2006/table">
            <a:tbl>
              <a:tblPr/>
              <a:tblGrid>
                <a:gridCol w="6348413">
                  <a:extLst>
                    <a:ext uri="{9D8B030D-6E8A-4147-A177-3AD203B41FA5}">
                      <a16:colId xmlns:a16="http://schemas.microsoft.com/office/drawing/2014/main" val="20000"/>
                    </a:ext>
                  </a:extLst>
                </a:gridCol>
              </a:tblGrid>
              <a:tr h="0">
                <a:tc>
                  <a:txBody>
                    <a:bodyPr/>
                    <a:lstStyle/>
                    <a:p>
                      <a:endParaRPr lang="en-US" dirty="0"/>
                    </a:p>
                  </a:txBody>
                  <a:tcPr marL="0" marR="0" marT="0" marB="0">
                    <a:lnL>
                      <a:noFill/>
                    </a:lnL>
                    <a:lnR>
                      <a:noFill/>
                    </a:lnR>
                    <a:lnT>
                      <a:noFill/>
                    </a:lnT>
                    <a:lnB>
                      <a:noFill/>
                    </a:lnB>
                  </a:tcPr>
                </a:tc>
                <a:extLst>
                  <a:ext uri="{0D108BD9-81ED-4DB2-BD59-A6C34878D82A}">
                    <a16:rowId xmlns:a16="http://schemas.microsoft.com/office/drawing/2014/main" val="10000"/>
                  </a:ext>
                </a:extLst>
              </a:tr>
              <a:tr h="0">
                <a:tc>
                  <a:txBody>
                    <a:bodyPr/>
                    <a:lstStyle/>
                    <a:p>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1029" name="Picture 5" descr="Open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827463"/>
            <a:ext cx="66675" cy="3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3827464"/>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3827464"/>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3827464"/>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384333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1" y="384333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regon.gov/_layouts/images/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1" y="3843339"/>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2133599" y="2160590"/>
            <a:ext cx="6347714" cy="4087810"/>
          </a:xfrm>
        </p:spPr>
        <p:txBody>
          <a:bodyPr>
            <a:normAutofit/>
          </a:bodyPr>
          <a:lstStyle/>
          <a:p>
            <a:pPr>
              <a:spcBef>
                <a:spcPts val="0"/>
              </a:spcBef>
              <a:spcAft>
                <a:spcPts val="1800"/>
              </a:spcAft>
            </a:pPr>
            <a:r>
              <a:rPr lang="en-US" sz="2400" dirty="0"/>
              <a:t>20.20 Encumbrances</a:t>
            </a:r>
          </a:p>
          <a:p>
            <a:pPr>
              <a:spcBef>
                <a:spcPts val="0"/>
              </a:spcBef>
              <a:spcAft>
                <a:spcPts val="1800"/>
              </a:spcAft>
            </a:pPr>
            <a:r>
              <a:rPr lang="en-US" sz="2400" dirty="0"/>
              <a:t>20.30 Expenditure and </a:t>
            </a:r>
            <a:r>
              <a:rPr lang="en-US" sz="2400" dirty="0" err="1"/>
              <a:t>interfund</a:t>
            </a:r>
            <a:r>
              <a:rPr lang="en-US" sz="2400" dirty="0"/>
              <a:t> transfer recognition</a:t>
            </a:r>
          </a:p>
          <a:p>
            <a:pPr>
              <a:spcBef>
                <a:spcPts val="0"/>
              </a:spcBef>
              <a:spcAft>
                <a:spcPts val="1800"/>
              </a:spcAft>
            </a:pPr>
            <a:r>
              <a:rPr lang="en-US" sz="2400" dirty="0"/>
              <a:t>20.40 Reduction of expense</a:t>
            </a:r>
          </a:p>
          <a:p>
            <a:pPr>
              <a:spcBef>
                <a:spcPts val="0"/>
              </a:spcBef>
              <a:spcAft>
                <a:spcPts val="1800"/>
              </a:spcAft>
            </a:pPr>
            <a:r>
              <a:rPr lang="en-US" sz="2400" dirty="0"/>
              <a:t>20.50 Revenue and </a:t>
            </a:r>
            <a:r>
              <a:rPr lang="en-US" sz="2400" dirty="0" err="1"/>
              <a:t>interfund</a:t>
            </a:r>
            <a:r>
              <a:rPr lang="en-US" sz="2400" dirty="0"/>
              <a:t> transfer recognition</a:t>
            </a:r>
            <a:endParaRPr lang="en-US" i="1" dirty="0"/>
          </a:p>
          <a:p>
            <a:pPr marL="0" indent="0">
              <a:buNone/>
            </a:pPr>
            <a:r>
              <a:rPr lang="en-US" sz="2400" i="1" dirty="0"/>
              <a:t>http://www.oregon.gov/das/Financial/Acctng/Pages/OAM.aspx#chapter20</a:t>
            </a:r>
          </a:p>
        </p:txBody>
      </p:sp>
    </p:spTree>
    <p:extLst>
      <p:ext uri="{BB962C8B-B14F-4D97-AF65-F5344CB8AC3E}">
        <p14:creationId xmlns:p14="http://schemas.microsoft.com/office/powerpoint/2010/main" val="3368694058"/>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656" b="10843"/>
          <a:stretch/>
        </p:blipFill>
        <p:spPr>
          <a:xfrm>
            <a:off x="2209801" y="1143000"/>
            <a:ext cx="6239107" cy="4648200"/>
          </a:xfrm>
          <a:prstGeom prst="rect">
            <a:avLst/>
          </a:prstGeom>
        </p:spPr>
      </p:pic>
    </p:spTree>
    <p:extLst>
      <p:ext uri="{BB962C8B-B14F-4D97-AF65-F5344CB8AC3E}">
        <p14:creationId xmlns:p14="http://schemas.microsoft.com/office/powerpoint/2010/main" val="2907633868"/>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SEFA &amp; CAFR Adjustments</a:t>
            </a:r>
            <a:endParaRPr lang="en-US" dirty="0"/>
          </a:p>
        </p:txBody>
      </p:sp>
      <p:sp>
        <p:nvSpPr>
          <p:cNvPr id="3" name="Subtitle 2"/>
          <p:cNvSpPr>
            <a:spLocks noGrp="1"/>
          </p:cNvSpPr>
          <p:nvPr>
            <p:ph type="subTitle" idx="1"/>
          </p:nvPr>
        </p:nvSpPr>
        <p:spPr/>
        <p:txBody>
          <a:bodyPr/>
          <a:lstStyle/>
          <a:p>
            <a:r>
              <a:rPr lang="en-US" dirty="0" smtClean="0"/>
              <a:t>Schedule of Expenditures of Federal Awards (SEFA)</a:t>
            </a:r>
            <a:endParaRPr lang="en-US" dirty="0"/>
          </a:p>
        </p:txBody>
      </p:sp>
    </p:spTree>
    <p:extLst>
      <p:ext uri="{BB962C8B-B14F-4D97-AF65-F5344CB8AC3E}">
        <p14:creationId xmlns:p14="http://schemas.microsoft.com/office/powerpoint/2010/main" val="765782807"/>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Headline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8.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9.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0E7A523623CB4F8C0C3CD503D8FBAF" ma:contentTypeVersion="10" ma:contentTypeDescription="Create a new document." ma:contentTypeScope="" ma:versionID="9b1f0a128b820d3fcb20353df2d8d6c3">
  <xsd:schema xmlns:xsd="http://www.w3.org/2001/XMLSchema" xmlns:xs="http://www.w3.org/2001/XMLSchema" xmlns:p="http://schemas.microsoft.com/office/2006/metadata/properties" xmlns:ns1="http://schemas.microsoft.com/sharepoint/v3" xmlns:ns2="9333e0c0-1495-4f6e-9f18-9c5629cbe005" xmlns:ns3="c11a4dd1-9999-41de-ad6b-508521c3559d" targetNamespace="http://schemas.microsoft.com/office/2006/metadata/properties" ma:root="true" ma:fieldsID="f0e6b6247e372e1f093a66a1bf209789" ns1:_="" ns2:_="" ns3:_="">
    <xsd:import namespace="http://schemas.microsoft.com/sharepoint/v3"/>
    <xsd:import namespace="9333e0c0-1495-4f6e-9f18-9c5629cbe005"/>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Topic_x0020_Area" minOccurs="0"/>
                <xsd:element ref="ns2:Chapter" minOccurs="0"/>
                <xsd:element ref="ns2:Alpha_x002f_Number" minOccurs="0"/>
                <xsd:element ref="ns2:Document_x0020_title" minOccurs="0"/>
                <xsd:element ref="ns3:SharedWithUsers" minOccurs="0"/>
                <xsd:element ref="ns2:Effect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33e0c0-1495-4f6e-9f18-9c5629cbe005" elementFormDefault="qualified">
    <xsd:import namespace="http://schemas.microsoft.com/office/2006/documentManagement/types"/>
    <xsd:import namespace="http://schemas.microsoft.com/office/infopath/2007/PartnerControls"/>
    <xsd:element name="Topic_x0020_Area" ma:index="10" nillable="true" ma:displayName="Topic" ma:format="Dropdown" ma:internalName="Topic_x0020_Area">
      <xsd:simpleType>
        <xsd:restriction base="dms:Choice">
          <xsd:enumeration value="OAM"/>
          <xsd:enumeration value="Forms"/>
          <xsd:enumeration value="Debt Disclosures"/>
          <xsd:enumeration value="General Disclosures"/>
          <xsd:enumeration value="SEFA Disclosures"/>
          <xsd:enumeration value="YEC"/>
          <xsd:enumeration value="Publications"/>
          <xsd:enumeration value="Reports"/>
          <xsd:enumeration value="Policies"/>
          <xsd:enumeration value="Training"/>
          <xsd:enumeration value="Statewide Balancing"/>
          <xsd:enumeration value="Accounts Receivable"/>
          <xsd:enumeration value="Security"/>
        </xsd:restriction>
      </xsd:simpleType>
    </xsd:element>
    <xsd:element name="Chapter" ma:index="11" nillable="true" ma:displayName="Chapter" ma:format="Dropdown" ma:internalName="Chapter">
      <xsd:simpleType>
        <xsd:union memberTypes="dms:Text">
          <xsd:simpleType>
            <xsd:restriction base="dms:Choice">
              <xsd:enumeration value="01 - Introduction"/>
              <xsd:enumeration value="05 - R*STARS"/>
              <xsd:enumeration value="10 - Internal control"/>
              <xsd:enumeration value="15 - Accounting &amp; financial reporting"/>
              <xsd:enumeration value="20 - Budgetary accounting &amp; reporting"/>
              <xsd:enumeration value="25 - Management accounting"/>
              <xsd:enumeration value="30 - Federal compliance"/>
              <xsd:enumeration value="35 - Accounts receivable management"/>
              <xsd:enumeration value="40 - Travel"/>
              <xsd:enumeration value="45 - Payroll"/>
              <xsd:enumeration value="50 - Tax issues"/>
              <xsd:enumeration value="55 - Other programs"/>
              <xsd:enumeration value="60 - Chart of accounts"/>
              <xsd:enumeration value="65 - Glossary"/>
              <xsd:enumeration value="70 - Agency lists"/>
              <xsd:enumeration value="75 - Forms"/>
              <xsd:enumeration value="A-G"/>
              <xsd:enumeration value="H- Sample of completed disclosure forms"/>
              <xsd:enumeration value="I- Forms"/>
            </xsd:restriction>
          </xsd:simpleType>
        </xsd:union>
      </xsd:simpleType>
    </xsd:element>
    <xsd:element name="Alpha_x002f_Number" ma:index="12" nillable="true" ma:displayName="Document ID" ma:internalName="Alpha_x002f_Number">
      <xsd:simpleType>
        <xsd:restriction base="dms:Text">
          <xsd:maxLength value="255"/>
        </xsd:restriction>
      </xsd:simpleType>
    </xsd:element>
    <xsd:element name="Document_x0020_title" ma:index="13" nillable="true" ma:displayName="Document Title" ma:description="Enter full title of the document and the URL of the document." ma:format="Hyperlink" ma:internalName="Document_x0020_title">
      <xsd:complexType>
        <xsd:complexContent>
          <xsd:extension base="dms:URL">
            <xsd:sequence>
              <xsd:element name="Url" type="dms:ValidUrl" minOccurs="0" nillable="true"/>
              <xsd:element name="Description" type="xsd:string" nillable="true"/>
            </xsd:sequence>
          </xsd:extension>
        </xsd:complexContent>
      </xsd:complexType>
    </xsd:element>
    <xsd:element name="Effective_x0020_Date" ma:index="15" nillable="true" ma:displayName="Effective Date" ma:internalName="Effective_x0020_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_x0020_title xmlns="9333e0c0-1495-4f6e-9f18-9c5629cbe005">
      <Url xsi:nil="true"/>
      <Description xsi:nil="true"/>
    </Document_x0020_title>
    <Chapter xmlns="9333e0c0-1495-4f6e-9f18-9c5629cbe005" xsi:nil="true"/>
    <Alpha_x002f_Number xmlns="9333e0c0-1495-4f6e-9f18-9c5629cbe005" xsi:nil="true"/>
    <Topic_x0020_Area xmlns="9333e0c0-1495-4f6e-9f18-9c5629cbe005" xsi:nil="true"/>
    <Effective_x0020_Date xmlns="9333e0c0-1495-4f6e-9f18-9c5629cbe005" xsi:nil="true"/>
  </documentManagement>
</p:properties>
</file>

<file path=customXml/itemProps1.xml><?xml version="1.0" encoding="utf-8"?>
<ds:datastoreItem xmlns:ds="http://schemas.openxmlformats.org/officeDocument/2006/customXml" ds:itemID="{6F578531-3ED1-4725-B7C1-8E8A2FD69F45}"/>
</file>

<file path=customXml/itemProps2.xml><?xml version="1.0" encoding="utf-8"?>
<ds:datastoreItem xmlns:ds="http://schemas.openxmlformats.org/officeDocument/2006/customXml" ds:itemID="{423BFB0B-795C-4A10-9D6A-8853EF7E0375}"/>
</file>

<file path=customXml/itemProps3.xml><?xml version="1.0" encoding="utf-8"?>
<ds:datastoreItem xmlns:ds="http://schemas.openxmlformats.org/officeDocument/2006/customXml" ds:itemID="{40764756-8A04-4297-81F1-68DCF17C2E26}"/>
</file>

<file path=docProps/app.xml><?xml version="1.0" encoding="utf-8"?>
<Properties xmlns="http://schemas.openxmlformats.org/officeDocument/2006/extended-properties" xmlns:vt="http://schemas.openxmlformats.org/officeDocument/2006/docPropsVTypes">
  <Template>TM10001103[[fn=Headlines]]</Template>
  <TotalTime>915</TotalTime>
  <Words>12426</Words>
  <Application>Microsoft Office PowerPoint</Application>
  <PresentationFormat>Widescreen</PresentationFormat>
  <Paragraphs>1469</Paragraphs>
  <Slides>122</Slides>
  <Notes>110</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122</vt:i4>
      </vt:variant>
    </vt:vector>
  </HeadingPairs>
  <TitlesOfParts>
    <vt:vector size="149" baseType="lpstr">
      <vt:lpstr>Agency FB</vt:lpstr>
      <vt:lpstr>Arial</vt:lpstr>
      <vt:lpstr>Berlin Sans FB Demi</vt:lpstr>
      <vt:lpstr>Calibri</vt:lpstr>
      <vt:lpstr>Calibri Light</vt:lpstr>
      <vt:lpstr>Century Schoolbook</vt:lpstr>
      <vt:lpstr>Corbel</vt:lpstr>
      <vt:lpstr>Franklin Gothic Book</vt:lpstr>
      <vt:lpstr>Garamond</vt:lpstr>
      <vt:lpstr>Gill Sans MT</vt:lpstr>
      <vt:lpstr>Impact</vt:lpstr>
      <vt:lpstr>Rockwell</vt:lpstr>
      <vt:lpstr>Rockwell Condensed</vt:lpstr>
      <vt:lpstr>Times New Roman</vt:lpstr>
      <vt:lpstr>Vrinda</vt:lpstr>
      <vt:lpstr>Wingdings</vt:lpstr>
      <vt:lpstr>Wingdings 2</vt:lpstr>
      <vt:lpstr>Wingdings 3</vt:lpstr>
      <vt:lpstr>Headlines</vt:lpstr>
      <vt:lpstr>Badge</vt:lpstr>
      <vt:lpstr>Crop</vt:lpstr>
      <vt:lpstr>Organic</vt:lpstr>
      <vt:lpstr>Facet</vt:lpstr>
      <vt:lpstr>Retrospect</vt:lpstr>
      <vt:lpstr>Basis</vt:lpstr>
      <vt:lpstr>Wood Type</vt:lpstr>
      <vt:lpstr>1_Badge</vt:lpstr>
      <vt:lpstr>Sars year-end close training</vt:lpstr>
      <vt:lpstr>Agenda</vt:lpstr>
      <vt:lpstr>Update from SARS</vt:lpstr>
      <vt:lpstr>Year-end Schedule</vt:lpstr>
      <vt:lpstr>Due Date Reminders</vt:lpstr>
      <vt:lpstr>R*STARS Reports Year-end Schedule</vt:lpstr>
      <vt:lpstr>Datamart Tables Update Schedule</vt:lpstr>
      <vt:lpstr>DAFR6610 YE Period 13  Operating Statement </vt:lpstr>
      <vt:lpstr>DAFR6620 YE Period 13  Balance Sheet</vt:lpstr>
      <vt:lpstr>Statewide Balance (SWB) Reports</vt:lpstr>
      <vt:lpstr>Statewide Balance (SWB) Reports</vt:lpstr>
      <vt:lpstr>Resources for Month 13</vt:lpstr>
      <vt:lpstr>Soft Close – August 2</vt:lpstr>
      <vt:lpstr>             July 2019</vt:lpstr>
      <vt:lpstr>            August 2019</vt:lpstr>
      <vt:lpstr>Gasb 84  fiduciary activities</vt:lpstr>
      <vt:lpstr>GASB 84 – Background Information</vt:lpstr>
      <vt:lpstr>GASB 84 – Types of Activities</vt:lpstr>
      <vt:lpstr>GASB 84 - Decision Tree (chart 1)</vt:lpstr>
      <vt:lpstr>GASB 84 - Decision Tree (chart 1a)</vt:lpstr>
      <vt:lpstr>GASB 84 - Decision Tree (chart 1b)</vt:lpstr>
      <vt:lpstr>GASB 84 - Agency Evaluation</vt:lpstr>
      <vt:lpstr>GASB 84 - Agency Evaluation</vt:lpstr>
      <vt:lpstr>GASB 84 - Agency Evaluation</vt:lpstr>
      <vt:lpstr>GASB 84 - Accounting changes</vt:lpstr>
      <vt:lpstr>GASB 84 - Accounting Changes</vt:lpstr>
      <vt:lpstr>GASB 84 - Agency Implementation</vt:lpstr>
      <vt:lpstr>GASB 84 - Summary</vt:lpstr>
      <vt:lpstr>GASB 84 - Summary</vt:lpstr>
      <vt:lpstr>GASB 84 - Resources</vt:lpstr>
      <vt:lpstr>PowerPoint Presentation</vt:lpstr>
      <vt:lpstr>GASB 87 Leases</vt:lpstr>
      <vt:lpstr>GASB 87- Overview</vt:lpstr>
      <vt:lpstr>GASB 87- Background Information </vt:lpstr>
      <vt:lpstr>GASB 87- Background Information</vt:lpstr>
      <vt:lpstr>GASB 87- Status Updates</vt:lpstr>
      <vt:lpstr>GASB 87- Planning Phases</vt:lpstr>
      <vt:lpstr>GASB 87- Planning Phases</vt:lpstr>
      <vt:lpstr>GASB 87- Planning Phases</vt:lpstr>
      <vt:lpstr>GASB 87- Planning Phases</vt:lpstr>
      <vt:lpstr>GASB 87- Planning Phases</vt:lpstr>
      <vt:lpstr>GASB 87- Asset Class Matrix</vt:lpstr>
      <vt:lpstr>GASB 87- Asset Class Matrix</vt:lpstr>
      <vt:lpstr>GASB 87- Lease Data Matrix</vt:lpstr>
      <vt:lpstr>PowerPoint Presentation</vt:lpstr>
      <vt:lpstr>PowerPoint Presentation</vt:lpstr>
      <vt:lpstr>GASB 87- Summary of Next Steps</vt:lpstr>
      <vt:lpstr>Questions?</vt:lpstr>
      <vt:lpstr>Applying Budgetary Policies at the End of the Biennium</vt:lpstr>
      <vt:lpstr>Can I still record this in the old biennium? </vt:lpstr>
      <vt:lpstr>Key Topics</vt:lpstr>
      <vt:lpstr>  Fiscal vs. Appropriation Year</vt:lpstr>
      <vt:lpstr>General Fund Revenue</vt:lpstr>
      <vt:lpstr>General Fund Revenue Accrual</vt:lpstr>
      <vt:lpstr>General Fund Revenue Accrual Example</vt:lpstr>
      <vt:lpstr>General Fund Revenue Accrual  Example (continued)</vt:lpstr>
      <vt:lpstr>Move General Fund Receivable</vt:lpstr>
      <vt:lpstr>Move General Fund Receivable  Example</vt:lpstr>
      <vt:lpstr>Move General Fund Receivable  Example (continued)</vt:lpstr>
      <vt:lpstr>Move General Fund Receivable  Example (continued)</vt:lpstr>
      <vt:lpstr>Move General Fund Receivable  Example (continued)</vt:lpstr>
      <vt:lpstr>Move General Fund Receivable  Example (continued)</vt:lpstr>
      <vt:lpstr>Move General Fund Receivable  Example (continued)</vt:lpstr>
      <vt:lpstr>Reduction of Revenue</vt:lpstr>
      <vt:lpstr>Interfund Transfers With the General Fund</vt:lpstr>
      <vt:lpstr>General Fund Transfer Example</vt:lpstr>
      <vt:lpstr>General Fund Transfer Example (continued)</vt:lpstr>
      <vt:lpstr>General Fund Transfer Example (continued)</vt:lpstr>
      <vt:lpstr>General Fund Transfer Example (continued)</vt:lpstr>
      <vt:lpstr>Avoid Confusion</vt:lpstr>
      <vt:lpstr>Movement of Expenditure  Example</vt:lpstr>
      <vt:lpstr>Movement of Expenditure  Example (continued)</vt:lpstr>
      <vt:lpstr>Movement of Expenditure  Example (continued)</vt:lpstr>
      <vt:lpstr>Movement of Expenditure  Example (continued)</vt:lpstr>
      <vt:lpstr>Expenditure Recognition</vt:lpstr>
      <vt:lpstr>Encumbrance Definition</vt:lpstr>
      <vt:lpstr>Remember !!!</vt:lpstr>
      <vt:lpstr>Review Your Encumbrances </vt:lpstr>
      <vt:lpstr>Eliminate Invalid Encumbrance</vt:lpstr>
      <vt:lpstr>Goods and Invoice  Received by June 30</vt:lpstr>
      <vt:lpstr>Effects of Transaction</vt:lpstr>
      <vt:lpstr>Goods Received by June 30 but No Invoice Received</vt:lpstr>
      <vt:lpstr>Goods Received by  June 30 but No Invoice   (continued)</vt:lpstr>
      <vt:lpstr>Effects of Transactions</vt:lpstr>
      <vt:lpstr>Payment Made</vt:lpstr>
      <vt:lpstr>System Generated Entry</vt:lpstr>
      <vt:lpstr>Effects of Transactions</vt:lpstr>
      <vt:lpstr>Goods Not Received by June 30</vt:lpstr>
      <vt:lpstr>Goods Not Received by June 30 (continued)</vt:lpstr>
      <vt:lpstr>Effect of Transactions</vt:lpstr>
      <vt:lpstr>Commitment Definition</vt:lpstr>
      <vt:lpstr>Commitment Disclosed</vt:lpstr>
      <vt:lpstr>Commitment Examples</vt:lpstr>
      <vt:lpstr>Commitment vs. Encumbrance</vt:lpstr>
      <vt:lpstr>Balance Type 33  Grant Commitments</vt:lpstr>
      <vt:lpstr>Reduction of Expense</vt:lpstr>
      <vt:lpstr>OAM Chapter 20 – Budgetary Accounting &amp; Reporting</vt:lpstr>
      <vt:lpstr>PowerPoint Presentation</vt:lpstr>
      <vt:lpstr>SEFA &amp; CAFR Adjustments</vt:lpstr>
      <vt:lpstr>Post-Close and/or Audit Adjustment</vt:lpstr>
      <vt:lpstr>Other SEFA Topics</vt:lpstr>
      <vt:lpstr>Questions?</vt:lpstr>
      <vt:lpstr>Restricted Cash &amp; Investments</vt:lpstr>
      <vt:lpstr>Restricted Assets – What are they?</vt:lpstr>
      <vt:lpstr>Restricted Assets  - What are they? (continued) </vt:lpstr>
      <vt:lpstr>Nature or Normal Understanding of Availability</vt:lpstr>
      <vt:lpstr>General Disclosure 2.  Restricted Cash and Investments</vt:lpstr>
      <vt:lpstr>Current vs. Noncurrent</vt:lpstr>
      <vt:lpstr>PowerPoint Presentation</vt:lpstr>
      <vt:lpstr>PowerPoint Presentation</vt:lpstr>
      <vt:lpstr>PowerPoint Presentation</vt:lpstr>
      <vt:lpstr>Cash and Securities Held in Trust</vt:lpstr>
      <vt:lpstr>PowerPoint Presentation</vt:lpstr>
      <vt:lpstr>Report Government fraud, waste or abuse</vt:lpstr>
      <vt:lpstr>How to report</vt:lpstr>
      <vt:lpstr>Disclosures</vt:lpstr>
      <vt:lpstr>Disclosure Changes</vt:lpstr>
      <vt:lpstr>New Disclosures</vt:lpstr>
      <vt:lpstr>Common Disclosures Errors</vt:lpstr>
      <vt:lpstr>Key Takeaways</vt:lpstr>
      <vt:lpstr>PowerPoint Presentation</vt:lpstr>
      <vt:lpstr>PowerPoint Presentation</vt:lpstr>
    </vt:vector>
  </TitlesOfParts>
  <Company>State of Oregon - 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for the State of Oregon</dc:title>
  <dc:creator>HAMILTON Robert W * CFO</dc:creator>
  <cp:lastModifiedBy>CHASE Stacey A * DAS</cp:lastModifiedBy>
  <cp:revision>64</cp:revision>
  <cp:lastPrinted>2019-05-31T15:20:02Z</cp:lastPrinted>
  <dcterms:created xsi:type="dcterms:W3CDTF">2019-05-29T21:58:35Z</dcterms:created>
  <dcterms:modified xsi:type="dcterms:W3CDTF">2019-06-10T23:43:03Z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0x010100CE0E7A523623CB4F8C0C3CD503D8FBAF</vt:lpwstr>
  </property>
</Properties>
</file>