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6.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29.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2.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5.xml" ContentType="application/vnd.openxmlformats-officedocument.presentationml.tags+xml"/>
  <Override PartName="/ppt/tags/tag31.xml" ContentType="application/vnd.openxmlformats-officedocument.presentationml.tags+xml"/>
  <Override PartName="/ppt/tags/tag30.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ppt/tags/tag34.xml" ContentType="application/vnd.openxmlformats-officedocument.presentationml.tags+xml"/>
  <Override PartName="/ppt/tags/tag33.xml" ContentType="application/vnd.openxmlformats-officedocument.presentationml.tags+xml"/>
  <Override PartName="/ppt/tags/tag32.xml" ContentType="application/vnd.openxmlformats-officedocument.presentationml.tags+xml"/>
  <Override PartName="/ppt/tags/tag1.xml" ContentType="application/vnd.openxmlformats-officedocument.presentationml.tags+xml"/>
  <Override PartName="/ppt/tags/tag9.xml" ContentType="application/vnd.openxmlformats-officedocument.presentationml.tags+xml"/>
  <Override PartName="/ppt/tags/tag1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0.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handoutMasterIdLst>
    <p:handoutMasterId r:id="rId26"/>
  </p:handoutMasterIdLst>
  <p:sldIdLst>
    <p:sldId id="259" r:id="rId2"/>
    <p:sldId id="302" r:id="rId3"/>
    <p:sldId id="261" r:id="rId4"/>
    <p:sldId id="288" r:id="rId5"/>
    <p:sldId id="289" r:id="rId6"/>
    <p:sldId id="290" r:id="rId7"/>
    <p:sldId id="291" r:id="rId8"/>
    <p:sldId id="293" r:id="rId9"/>
    <p:sldId id="296" r:id="rId10"/>
    <p:sldId id="298" r:id="rId11"/>
    <p:sldId id="299" r:id="rId12"/>
    <p:sldId id="300" r:id="rId13"/>
    <p:sldId id="307" r:id="rId14"/>
    <p:sldId id="301" r:id="rId15"/>
    <p:sldId id="305" r:id="rId16"/>
    <p:sldId id="308" r:id="rId17"/>
    <p:sldId id="309" r:id="rId18"/>
    <p:sldId id="304" r:id="rId19"/>
    <p:sldId id="311" r:id="rId20"/>
    <p:sldId id="312" r:id="rId21"/>
    <p:sldId id="310" r:id="rId22"/>
    <p:sldId id="303"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Lst>
        </p14:section>
        <p14:section name="Overview and Objectives" id="{ABA716BF-3A5C-4ADB-94C9-CFEF84EBA240}">
          <p14:sldIdLst>
            <p14:sldId id="302"/>
            <p14:sldId id="261"/>
            <p14:sldId id="288"/>
            <p14:sldId id="289"/>
            <p14:sldId id="290"/>
            <p14:sldId id="291"/>
            <p14:sldId id="293"/>
            <p14:sldId id="296"/>
            <p14:sldId id="298"/>
            <p14:sldId id="299"/>
            <p14:sldId id="300"/>
            <p14:sldId id="307"/>
            <p14:sldId id="301"/>
            <p14:sldId id="305"/>
            <p14:sldId id="308"/>
            <p14:sldId id="309"/>
            <p14:sldId id="304"/>
            <p14:sldId id="311"/>
            <p14:sldId id="312"/>
            <p14:sldId id="310"/>
            <p14:sldId id="303"/>
            <p14:sldId id="2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971" autoAdjust="0"/>
    <p:restoredTop sz="95280" autoAdjust="0"/>
  </p:normalViewPr>
  <p:slideViewPr>
    <p:cSldViewPr>
      <p:cViewPr varScale="1">
        <p:scale>
          <a:sx n="113" d="100"/>
          <a:sy n="113" d="100"/>
        </p:scale>
        <p:origin x="2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539"/>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4/3/2017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733826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4/3/2017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48747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template can be used as a starter file for presenting training materials in a group setting.</a:t>
            </a:r>
          </a:p>
          <a:p>
            <a:endParaRPr lang="en-US" dirty="0"/>
          </a:p>
          <a:p>
            <a:pPr lvl="0"/>
            <a:r>
              <a:rPr lang="en-US" sz="1200" b="1" dirty="0"/>
              <a:t>Sections</a:t>
            </a:r>
            <a:endParaRPr lang="en-US" sz="1200" b="0" dirty="0"/>
          </a:p>
          <a:p>
            <a:pPr lvl="0"/>
            <a:r>
              <a:rPr lang="en-US" sz="1200" b="0" dirty="0"/>
              <a:t>Right-click on a slide to add sections.</a:t>
            </a:r>
            <a:r>
              <a:rPr lang="en-US" sz="1200" b="0" baseline="0" dirty="0"/>
              <a:t> Sections can help to organize your slides or facilitate collaboration between multiple authors.</a:t>
            </a:r>
            <a:endParaRPr lang="en-US" sz="1200" b="0" dirty="0"/>
          </a:p>
          <a:p>
            <a:pPr lvl="0"/>
            <a:endParaRPr lang="en-US" sz="1200" b="1" dirty="0"/>
          </a:p>
          <a:p>
            <a:pPr lvl="0"/>
            <a:r>
              <a:rPr lang="en-US" sz="1200" b="1" dirty="0"/>
              <a:t>Notes</a:t>
            </a:r>
          </a:p>
          <a:p>
            <a:pPr lvl="0"/>
            <a:r>
              <a:rPr lang="en-US" sz="1200" dirty="0"/>
              <a:t>Use the Notes section for delivery notes or to provide additional details for the audience.</a:t>
            </a:r>
            <a:r>
              <a:rPr lang="en-US" sz="1200" baseline="0" dirty="0"/>
              <a:t> View these notes in Presentation View during your presentation. </a:t>
            </a:r>
          </a:p>
          <a:p>
            <a:pPr lvl="0">
              <a:buFontTx/>
              <a:buNone/>
            </a:pPr>
            <a:r>
              <a:rPr lang="en-US" sz="1200" dirty="0"/>
              <a:t>Keep in mind the font size (important for accessibility, visibility, videotaping, and online production)</a:t>
            </a:r>
          </a:p>
          <a:p>
            <a:pPr lvl="0"/>
            <a:endParaRPr lang="en-US" sz="1200" dirty="0"/>
          </a:p>
          <a:p>
            <a:pPr lvl="0">
              <a:buFontTx/>
              <a:buNone/>
            </a:pPr>
            <a:r>
              <a:rPr lang="en-US" sz="1200" b="1" dirty="0"/>
              <a:t>Coordinated colors </a:t>
            </a:r>
          </a:p>
          <a:p>
            <a:pPr lvl="0">
              <a:buFontTx/>
              <a:buNone/>
            </a:pPr>
            <a:r>
              <a:rPr lang="en-US" sz="1200" dirty="0"/>
              <a:t>Pay particular attention to the graphs, charts, and text boxes.</a:t>
            </a:r>
            <a:r>
              <a:rPr lang="en-US" sz="1200" baseline="0" dirty="0"/>
              <a:t> </a:t>
            </a:r>
            <a:endParaRPr lang="en-US" sz="1200" dirty="0"/>
          </a:p>
          <a:p>
            <a:pPr lvl="0"/>
            <a:r>
              <a:rPr lang="en-US" sz="1200" dirty="0"/>
              <a:t>Consider that attendees will print in black and white or </a:t>
            </a:r>
            <a:r>
              <a:rPr lang="en-US" sz="1200" dirty="0" err="1"/>
              <a:t>grayscale</a:t>
            </a:r>
            <a:r>
              <a:rPr lang="en-US" sz="1200" dirty="0"/>
              <a:t>. Run a test print to make sure your colors work when printed in pure black and white and </a:t>
            </a:r>
            <a:r>
              <a:rPr lang="en-US" sz="1200" dirty="0" err="1"/>
              <a:t>grayscale</a:t>
            </a:r>
            <a:r>
              <a:rPr lang="en-US" sz="1200" dirty="0"/>
              <a:t>.</a:t>
            </a:r>
          </a:p>
          <a:p>
            <a:pPr lvl="0">
              <a:buFontTx/>
              <a:buNone/>
            </a:pPr>
            <a:endParaRPr lang="en-US" sz="1200" dirty="0"/>
          </a:p>
          <a:p>
            <a:pPr lvl="0">
              <a:buFontTx/>
              <a:buNone/>
            </a:pPr>
            <a:r>
              <a:rPr lang="en-US" sz="1200" b="1" dirty="0"/>
              <a:t>Graphics, tables, and graphs</a:t>
            </a:r>
          </a:p>
          <a:p>
            <a:pPr lvl="0"/>
            <a:r>
              <a:rPr lang="en-US" sz="1200" dirty="0"/>
              <a:t>Keep it simple: If possible, use consistent, non-distracting styles and colors.</a:t>
            </a:r>
          </a:p>
          <a:p>
            <a:pPr lvl="0"/>
            <a:r>
              <a:rPr lang="en-US" sz="1200" dirty="0"/>
              <a:t>Label all graphs and tables.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extLst>
      <p:ext uri="{BB962C8B-B14F-4D97-AF65-F5344CB8AC3E}">
        <p14:creationId xmlns:p14="http://schemas.microsoft.com/office/powerpoint/2010/main" val="315082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11</a:t>
            </a:fld>
            <a:endParaRPr lang="en-US"/>
          </a:p>
        </p:txBody>
      </p:sp>
    </p:spTree>
    <p:extLst>
      <p:ext uri="{BB962C8B-B14F-4D97-AF65-F5344CB8AC3E}">
        <p14:creationId xmlns:p14="http://schemas.microsoft.com/office/powerpoint/2010/main" val="4022717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12</a:t>
            </a:fld>
            <a:endParaRPr lang="en-US"/>
          </a:p>
        </p:txBody>
      </p:sp>
    </p:spTree>
    <p:extLst>
      <p:ext uri="{BB962C8B-B14F-4D97-AF65-F5344CB8AC3E}">
        <p14:creationId xmlns:p14="http://schemas.microsoft.com/office/powerpoint/2010/main" val="3627382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13</a:t>
            </a:fld>
            <a:endParaRPr lang="en-US"/>
          </a:p>
        </p:txBody>
      </p:sp>
    </p:spTree>
    <p:extLst>
      <p:ext uri="{BB962C8B-B14F-4D97-AF65-F5344CB8AC3E}">
        <p14:creationId xmlns:p14="http://schemas.microsoft.com/office/powerpoint/2010/main" val="3627382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14</a:t>
            </a:fld>
            <a:endParaRPr lang="en-US"/>
          </a:p>
        </p:txBody>
      </p:sp>
    </p:spTree>
    <p:extLst>
      <p:ext uri="{BB962C8B-B14F-4D97-AF65-F5344CB8AC3E}">
        <p14:creationId xmlns:p14="http://schemas.microsoft.com/office/powerpoint/2010/main" val="3102598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15</a:t>
            </a:fld>
            <a:endParaRPr lang="en-US"/>
          </a:p>
        </p:txBody>
      </p:sp>
    </p:spTree>
    <p:extLst>
      <p:ext uri="{BB962C8B-B14F-4D97-AF65-F5344CB8AC3E}">
        <p14:creationId xmlns:p14="http://schemas.microsoft.com/office/powerpoint/2010/main" val="1802453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18</a:t>
            </a:fld>
            <a:endParaRPr lang="en-US"/>
          </a:p>
        </p:txBody>
      </p:sp>
    </p:spTree>
    <p:extLst>
      <p:ext uri="{BB962C8B-B14F-4D97-AF65-F5344CB8AC3E}">
        <p14:creationId xmlns:p14="http://schemas.microsoft.com/office/powerpoint/2010/main" val="3142454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a:t>Microsoft </a:t>
            </a:r>
            <a:r>
              <a:rPr lang="en-US" b="1" dirty="0"/>
              <a:t>Engineering Excellence</a:t>
            </a:r>
            <a:endParaRPr lang="en-US" dirty="0"/>
          </a:p>
        </p:txBody>
      </p:sp>
      <p:sp>
        <p:nvSpPr>
          <p:cNvPr id="41987" name="Rectangle 25"/>
          <p:cNvSpPr>
            <a:spLocks noGrp="1" noChangeArrowheads="1"/>
          </p:cNvSpPr>
          <p:nvPr>
            <p:ph type="ftr" sz="quarter" idx="4"/>
          </p:nvPr>
        </p:nvSpPr>
        <p:spPr>
          <a:noFill/>
        </p:spPr>
        <p:txBody>
          <a:bodyPr/>
          <a:lstStyle/>
          <a:p>
            <a:r>
              <a:rPr lang="en-US" dirty="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23</a:t>
            </a:fld>
            <a:endParaRPr lang="en-US" dirty="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a:p>
        </p:txBody>
      </p:sp>
    </p:spTree>
    <p:extLst>
      <p:ext uri="{BB962C8B-B14F-4D97-AF65-F5344CB8AC3E}">
        <p14:creationId xmlns:p14="http://schemas.microsoft.com/office/powerpoint/2010/main" val="2692078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a:p>
        </p:txBody>
      </p:sp>
    </p:spTree>
    <p:extLst>
      <p:ext uri="{BB962C8B-B14F-4D97-AF65-F5344CB8AC3E}">
        <p14:creationId xmlns:p14="http://schemas.microsoft.com/office/powerpoint/2010/main" val="301200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4</a:t>
            </a:fld>
            <a:endParaRPr lang="en-US"/>
          </a:p>
        </p:txBody>
      </p:sp>
    </p:spTree>
    <p:extLst>
      <p:ext uri="{BB962C8B-B14F-4D97-AF65-F5344CB8AC3E}">
        <p14:creationId xmlns:p14="http://schemas.microsoft.com/office/powerpoint/2010/main" val="2648642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5</a:t>
            </a:fld>
            <a:endParaRPr lang="en-US"/>
          </a:p>
        </p:txBody>
      </p:sp>
    </p:spTree>
    <p:extLst>
      <p:ext uri="{BB962C8B-B14F-4D97-AF65-F5344CB8AC3E}">
        <p14:creationId xmlns:p14="http://schemas.microsoft.com/office/powerpoint/2010/main" val="2379928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6</a:t>
            </a:fld>
            <a:endParaRPr lang="en-US"/>
          </a:p>
        </p:txBody>
      </p:sp>
    </p:spTree>
    <p:extLst>
      <p:ext uri="{BB962C8B-B14F-4D97-AF65-F5344CB8AC3E}">
        <p14:creationId xmlns:p14="http://schemas.microsoft.com/office/powerpoint/2010/main" val="1343514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7</a:t>
            </a:fld>
            <a:endParaRPr lang="en-US"/>
          </a:p>
        </p:txBody>
      </p:sp>
    </p:spTree>
    <p:extLst>
      <p:ext uri="{BB962C8B-B14F-4D97-AF65-F5344CB8AC3E}">
        <p14:creationId xmlns:p14="http://schemas.microsoft.com/office/powerpoint/2010/main" val="3710355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8</a:t>
            </a:fld>
            <a:endParaRPr lang="en-US"/>
          </a:p>
        </p:txBody>
      </p:sp>
    </p:spTree>
    <p:extLst>
      <p:ext uri="{BB962C8B-B14F-4D97-AF65-F5344CB8AC3E}">
        <p14:creationId xmlns:p14="http://schemas.microsoft.com/office/powerpoint/2010/main" val="2132190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9</a:t>
            </a:fld>
            <a:endParaRPr lang="en-US"/>
          </a:p>
        </p:txBody>
      </p:sp>
    </p:spTree>
    <p:extLst>
      <p:ext uri="{BB962C8B-B14F-4D97-AF65-F5344CB8AC3E}">
        <p14:creationId xmlns:p14="http://schemas.microsoft.com/office/powerpoint/2010/main" val="3721785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10</a:t>
            </a:fld>
            <a:endParaRPr lang="en-US"/>
          </a:p>
        </p:txBody>
      </p:sp>
    </p:spTree>
    <p:extLst>
      <p:ext uri="{BB962C8B-B14F-4D97-AF65-F5344CB8AC3E}">
        <p14:creationId xmlns:p14="http://schemas.microsoft.com/office/powerpoint/2010/main" val="3030727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B813DF-B9CE-4D94-88FB-37200BB9A502}" type="datetime1">
              <a:rPr lang="en-US" smtClean="0"/>
              <a:t>4/3/2017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EE8BA-903E-4CC9-914F-76C3AEE3E1F5}" type="datetime1">
              <a:rPr lang="en-US" smtClean="0"/>
              <a:t>4/3/2017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69C1822A-B196-4F3A-8765-6EBD4DE6402C}" type="datetime1">
              <a:rPr lang="en-US" smtClean="0"/>
              <a:t>4/3/2017</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193221C1-A874-4AE8-96D5-F39230B253A6}" type="datetime1">
              <a:rPr lang="en-US" smtClean="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2CD677-6FE8-4164-8F5C-0EF04678D925}" type="datetime1">
              <a:rPr lang="en-US" smtClean="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43D886-CFFE-4AB7-834B-61D923E70A3C}" type="datetime1">
              <a:rPr lang="en-US" smtClean="0"/>
              <a:t>4/3/2017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8EAB68-6502-4AEF-9A4B-853604298FB9}" type="datetime1">
              <a:rPr lang="en-US" smtClean="0"/>
              <a:t>4/3/2017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C51AEB-31ED-445E-B3F1-5D1441849B23}" type="datetime1">
              <a:rPr lang="en-US" smtClean="0"/>
              <a:t>4/3/2017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016E96-E148-4C92-B88E-5807EB3920F3}" type="datetime1">
              <a:rPr lang="en-US" smtClean="0"/>
              <a:t>4/3/2017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918914-C93C-4DD7-A21F-E691F352D431}" type="datetime1">
              <a:rPr lang="en-US" smtClean="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A8E6BF-7591-4250-974C-E2C47CE6EA3C}" type="datetime1">
              <a:rPr lang="en-US" smtClean="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E7A6B-496B-41D2-BAC8-70EB2E33F9C3}" type="datetime1">
              <a:rPr lang="en-US" smtClean="0"/>
              <a:t>4/3/2017</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po.gov/fdsys/pkg/CFR-2014-title2-vol1/pdf/CFR-2014-title2-vol1-part200.pdf" TargetMode="Externa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hyperlink" Target="https://cfo.gov/wp-content/uploads/2015/09/9.9.15-Frequently-Asked-Questions.pdf" TargetMode="Externa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lstStyle/>
          <a:p>
            <a:r>
              <a:rPr lang="en-US" dirty="0"/>
              <a:t>Federal Award </a:t>
            </a:r>
            <a:br>
              <a:rPr lang="en-US" dirty="0"/>
            </a:br>
            <a:r>
              <a:rPr lang="en-US" dirty="0"/>
              <a:t>Risk Analysis</a:t>
            </a:r>
          </a:p>
        </p:txBody>
      </p:sp>
      <p:sp>
        <p:nvSpPr>
          <p:cNvPr id="3" name="Subtitle 2"/>
          <p:cNvSpPr>
            <a:spLocks noGrp="1"/>
          </p:cNvSpPr>
          <p:nvPr>
            <p:ph type="subTitle" idx="1"/>
            <p:custDataLst>
              <p:tags r:id="rId3"/>
            </p:custDataLst>
          </p:nvPr>
        </p:nvSpPr>
        <p:spPr/>
        <p:txBody>
          <a:bodyPr>
            <a:normAutofit/>
          </a:bodyPr>
          <a:lstStyle/>
          <a:p>
            <a:r>
              <a:rPr lang="en-US" sz="2400" dirty="0" smtClean="0">
                <a:latin typeface="+mn-lt"/>
              </a:rPr>
              <a:t>Financial Leadership Council</a:t>
            </a:r>
            <a:endParaRPr lang="en-US" sz="2400" dirty="0">
              <a:latin typeface="+mn-lt"/>
            </a:endParaRPr>
          </a:p>
          <a:p>
            <a:r>
              <a:rPr lang="en-US" sz="2400" dirty="0" smtClean="0">
                <a:latin typeface="+mn-lt"/>
              </a:rPr>
              <a:t>April 5, 2017</a:t>
            </a:r>
            <a:endParaRPr lang="en-US" sz="2400"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28600"/>
            <a:ext cx="8077200" cy="6172200"/>
          </a:xfrm>
        </p:spPr>
        <p:txBody>
          <a:bodyPr>
            <a:normAutofit/>
          </a:bodyPr>
          <a:lstStyle/>
          <a:p>
            <a:r>
              <a:rPr lang="en-US" dirty="0" smtClean="0"/>
              <a:t/>
            </a:r>
            <a:br>
              <a:rPr lang="en-US" dirty="0" smtClean="0"/>
            </a:br>
            <a:r>
              <a:rPr lang="en-US" dirty="0" smtClean="0"/>
              <a:t>(</a:t>
            </a:r>
            <a:r>
              <a:rPr lang="en-US" dirty="0"/>
              <a:t>1) The subrecipient's prior experience with the same or similar subawards;</a:t>
            </a:r>
            <a:br>
              <a:rPr lang="en-US" dirty="0"/>
            </a:b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10</a:t>
            </a:fld>
            <a:endParaRPr lang="en-US" dirty="0"/>
          </a:p>
        </p:txBody>
      </p:sp>
    </p:spTree>
    <p:custDataLst>
      <p:tags r:id="rId1"/>
    </p:custDataLst>
    <p:extLst>
      <p:ext uri="{BB962C8B-B14F-4D97-AF65-F5344CB8AC3E}">
        <p14:creationId xmlns:p14="http://schemas.microsoft.com/office/powerpoint/2010/main" val="3042525295"/>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685800" y="228600"/>
            <a:ext cx="8077200" cy="6172200"/>
          </a:xfrm>
        </p:spPr>
        <p:txBody>
          <a:bodyPr>
            <a:normAutofit fontScale="90000"/>
          </a:bodyPr>
          <a:lstStyle/>
          <a:p>
            <a:r>
              <a:rPr lang="en-US" dirty="0"/>
              <a:t/>
            </a:r>
            <a:br>
              <a:rPr lang="en-US" dirty="0"/>
            </a:br>
            <a:r>
              <a:rPr lang="en-US" dirty="0" smtClean="0"/>
              <a:t>(2</a:t>
            </a:r>
            <a:r>
              <a:rPr lang="en-US" dirty="0"/>
              <a:t>) The results of previous audits including whether or not the subrecipient receives a Single Audit in accordance with Subpart F - Audit Requirements of this part, and the extent to which the same or similar subaward has been audited as a major program;</a:t>
            </a:r>
            <a:br>
              <a:rPr lang="en-US" dirty="0"/>
            </a:b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11</a:t>
            </a:fld>
            <a:endParaRPr lang="en-US" dirty="0"/>
          </a:p>
        </p:txBody>
      </p:sp>
    </p:spTree>
    <p:custDataLst>
      <p:tags r:id="rId1"/>
    </p:custDataLst>
    <p:extLst>
      <p:ext uri="{BB962C8B-B14F-4D97-AF65-F5344CB8AC3E}">
        <p14:creationId xmlns:p14="http://schemas.microsoft.com/office/powerpoint/2010/main" val="3635138526"/>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28600"/>
            <a:ext cx="8077200" cy="4876800"/>
          </a:xfrm>
        </p:spPr>
        <p:txBody>
          <a:bodyPr>
            <a:normAutofit/>
          </a:bodyPr>
          <a:lstStyle/>
          <a:p>
            <a:r>
              <a:rPr lang="en-US" dirty="0"/>
              <a:t>(3) Whether the subrecipient has new personnel or new or substantially changed systems; and</a:t>
            </a:r>
            <a:br>
              <a:rPr lang="en-US" dirty="0"/>
            </a:b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12</a:t>
            </a:fld>
            <a:endParaRPr lang="en-US" dirty="0"/>
          </a:p>
        </p:txBody>
      </p:sp>
    </p:spTree>
    <p:custDataLst>
      <p:tags r:id="rId1"/>
    </p:custDataLst>
    <p:extLst>
      <p:ext uri="{BB962C8B-B14F-4D97-AF65-F5344CB8AC3E}">
        <p14:creationId xmlns:p14="http://schemas.microsoft.com/office/powerpoint/2010/main" val="1603070843"/>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609600" y="152400"/>
            <a:ext cx="8077200" cy="4876800"/>
          </a:xfrm>
        </p:spPr>
        <p:txBody>
          <a:bodyPr>
            <a:normAutofit fontScale="90000"/>
          </a:bodyPr>
          <a:lstStyle/>
          <a:p>
            <a:r>
              <a:rPr lang="en-US" dirty="0" smtClean="0"/>
              <a:t>(</a:t>
            </a:r>
            <a:r>
              <a:rPr lang="en-US" dirty="0"/>
              <a:t>4) The extent and results of Federal awarding agency monitoring </a:t>
            </a:r>
            <a:r>
              <a:rPr lang="en-US" dirty="0" smtClean="0"/>
              <a:t>(for example, </a:t>
            </a:r>
            <a:r>
              <a:rPr lang="en-US" dirty="0"/>
              <a:t>if the subrecipient also receives Federal awards directly from a Federal awarding agency). </a:t>
            </a:r>
            <a:br>
              <a:rPr lang="en-US" dirty="0"/>
            </a:b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13</a:t>
            </a:fld>
            <a:endParaRPr lang="en-US" dirty="0"/>
          </a:p>
        </p:txBody>
      </p:sp>
    </p:spTree>
    <p:custDataLst>
      <p:tags r:id="rId1"/>
    </p:custDataLst>
    <p:extLst>
      <p:ext uri="{BB962C8B-B14F-4D97-AF65-F5344CB8AC3E}">
        <p14:creationId xmlns:p14="http://schemas.microsoft.com/office/powerpoint/2010/main" val="1298123834"/>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28600"/>
            <a:ext cx="8077200" cy="4876800"/>
          </a:xfrm>
        </p:spPr>
        <p:txBody>
          <a:bodyPr>
            <a:normAutofit/>
          </a:bodyPr>
          <a:lstStyle/>
          <a:p>
            <a:r>
              <a:rPr lang="en-US" dirty="0"/>
              <a:t>Effective Dates</a:t>
            </a:r>
            <a:br>
              <a:rPr lang="en-US" dirty="0"/>
            </a:br>
            <a:r>
              <a:rPr lang="en-US" dirty="0"/>
              <a:t/>
            </a:r>
            <a:br>
              <a:rPr lang="en-US" dirty="0"/>
            </a:br>
            <a:r>
              <a:rPr lang="en-US" dirty="0"/>
              <a:t>Requirements to be effective by December 26, 2014</a:t>
            </a:r>
            <a:br>
              <a:rPr lang="en-US" dirty="0"/>
            </a:br>
            <a:r>
              <a:rPr lang="en-US" dirty="0"/>
              <a:t/>
            </a:r>
            <a:br>
              <a:rPr lang="en-US" dirty="0"/>
            </a:br>
            <a:r>
              <a:rPr lang="en-US" dirty="0"/>
              <a:t>Per 200.110</a:t>
            </a:r>
            <a:br>
              <a:rPr lang="en-US" dirty="0"/>
            </a:br>
            <a:r>
              <a:rPr lang="en-US" dirty="0"/>
              <a:t>FAQ 110-1 through 110-15</a:t>
            </a:r>
          </a:p>
        </p:txBody>
      </p:sp>
      <p:sp>
        <p:nvSpPr>
          <p:cNvPr id="3" name="Slide Number Placeholder 2"/>
          <p:cNvSpPr>
            <a:spLocks noGrp="1"/>
          </p:cNvSpPr>
          <p:nvPr>
            <p:ph type="sldNum" sz="quarter" idx="12"/>
          </p:nvPr>
        </p:nvSpPr>
        <p:spPr/>
        <p:txBody>
          <a:bodyPr/>
          <a:lstStyle/>
          <a:p>
            <a:fld id="{33D6E5A2-EC83-451F-A719-9AC1370DD5CF}" type="slidenum">
              <a:rPr lang="en-US" smtClean="0"/>
              <a:pPr/>
              <a:t>14</a:t>
            </a:fld>
            <a:endParaRPr lang="en-US" dirty="0"/>
          </a:p>
        </p:txBody>
      </p:sp>
    </p:spTree>
    <p:custDataLst>
      <p:tags r:id="rId1"/>
    </p:custDataLst>
    <p:extLst>
      <p:ext uri="{BB962C8B-B14F-4D97-AF65-F5344CB8AC3E}">
        <p14:creationId xmlns:p14="http://schemas.microsoft.com/office/powerpoint/2010/main" val="2123128781"/>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81000"/>
            <a:ext cx="8077200" cy="5867400"/>
          </a:xfrm>
        </p:spPr>
        <p:txBody>
          <a:bodyPr>
            <a:normAutofit fontScale="90000"/>
          </a:bodyPr>
          <a:lstStyle/>
          <a:p>
            <a:r>
              <a:rPr lang="en-US" dirty="0"/>
              <a:t>Apply to new awards and funding increments of existing awards made on or after December 26, 2014</a:t>
            </a:r>
            <a:br>
              <a:rPr lang="en-US" dirty="0"/>
            </a:br>
            <a:r>
              <a:rPr lang="en-US" dirty="0"/>
              <a:t/>
            </a:r>
            <a:br>
              <a:rPr lang="en-US" dirty="0"/>
            </a:br>
            <a:r>
              <a:rPr lang="en-US" dirty="0"/>
              <a:t>Federal award date (200.39) is when signed by the authorized official of the Federal awarding agency</a:t>
            </a:r>
          </a:p>
        </p:txBody>
      </p:sp>
      <p:sp>
        <p:nvSpPr>
          <p:cNvPr id="3" name="Slide Number Placeholder 2"/>
          <p:cNvSpPr>
            <a:spLocks noGrp="1"/>
          </p:cNvSpPr>
          <p:nvPr>
            <p:ph type="sldNum" sz="quarter" idx="12"/>
          </p:nvPr>
        </p:nvSpPr>
        <p:spPr/>
        <p:txBody>
          <a:bodyPr/>
          <a:lstStyle/>
          <a:p>
            <a:fld id="{33D6E5A2-EC83-451F-A719-9AC1370DD5CF}" type="slidenum">
              <a:rPr lang="en-US" smtClean="0"/>
              <a:pPr/>
              <a:t>15</a:t>
            </a:fld>
            <a:endParaRPr lang="en-US" dirty="0"/>
          </a:p>
        </p:txBody>
      </p:sp>
    </p:spTree>
    <p:custDataLst>
      <p:tags r:id="rId1"/>
    </p:custDataLst>
    <p:extLst>
      <p:ext uri="{BB962C8B-B14F-4D97-AF65-F5344CB8AC3E}">
        <p14:creationId xmlns:p14="http://schemas.microsoft.com/office/powerpoint/2010/main" val="2597507421"/>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16</a:t>
            </a:fld>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25014" y="533399"/>
            <a:ext cx="4737786" cy="6019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1682303"/>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33D6E5A2-EC83-451F-A719-9AC1370DD5CF}" type="slidenum">
              <a:rPr lang="en-US" smtClean="0"/>
              <a:pPr/>
              <a:t>17</a:t>
            </a:fld>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685800"/>
            <a:ext cx="7162800" cy="68205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2576532"/>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28600"/>
            <a:ext cx="8077200" cy="4876800"/>
          </a:xfrm>
        </p:spPr>
        <p:txBody>
          <a:bodyPr>
            <a:normAutofit/>
          </a:bodyPr>
          <a:lstStyle/>
          <a:p>
            <a:pPr algn="ctr"/>
            <a:r>
              <a:rPr lang="en-US" dirty="0"/>
              <a:t>Risk Assessment Tool</a:t>
            </a:r>
          </a:p>
        </p:txBody>
      </p:sp>
      <p:sp>
        <p:nvSpPr>
          <p:cNvPr id="3" name="Slide Number Placeholder 2"/>
          <p:cNvSpPr>
            <a:spLocks noGrp="1"/>
          </p:cNvSpPr>
          <p:nvPr>
            <p:ph type="sldNum" sz="quarter" idx="12"/>
          </p:nvPr>
        </p:nvSpPr>
        <p:spPr/>
        <p:txBody>
          <a:bodyPr/>
          <a:lstStyle/>
          <a:p>
            <a:fld id="{33D6E5A2-EC83-451F-A719-9AC1370DD5CF}" type="slidenum">
              <a:rPr lang="en-US" smtClean="0"/>
              <a:pPr/>
              <a:t>18</a:t>
            </a:fld>
            <a:endParaRPr lang="en-US" dirty="0"/>
          </a:p>
        </p:txBody>
      </p:sp>
    </p:spTree>
    <p:custDataLst>
      <p:tags r:id="rId1"/>
    </p:custDataLst>
    <p:extLst>
      <p:ext uri="{BB962C8B-B14F-4D97-AF65-F5344CB8AC3E}">
        <p14:creationId xmlns:p14="http://schemas.microsoft.com/office/powerpoint/2010/main" val="1427535537"/>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Low Risk</a:t>
            </a:r>
          </a:p>
        </p:txBody>
      </p:sp>
      <p:sp>
        <p:nvSpPr>
          <p:cNvPr id="3" name="Content Placeholder 2"/>
          <p:cNvSpPr>
            <a:spLocks noGrp="1"/>
          </p:cNvSpPr>
          <p:nvPr>
            <p:ph idx="1"/>
          </p:nvPr>
        </p:nvSpPr>
        <p:spPr/>
        <p:txBody>
          <a:bodyPr>
            <a:normAutofit fontScale="92500"/>
          </a:bodyPr>
          <a:lstStyle/>
          <a:p>
            <a:r>
              <a:rPr lang="en-US" dirty="0"/>
              <a:t>Existing grantee with good compliance record.</a:t>
            </a:r>
          </a:p>
          <a:p>
            <a:r>
              <a:rPr lang="en-US" dirty="0"/>
              <a:t>Prior experience with program.</a:t>
            </a:r>
          </a:p>
          <a:p>
            <a:r>
              <a:rPr lang="en-US" dirty="0"/>
              <a:t>Systems in place to address program requirements.</a:t>
            </a:r>
          </a:p>
          <a:p>
            <a:r>
              <a:rPr lang="en-US" dirty="0"/>
              <a:t>All prior site compliance findings closed out in timely manner.</a:t>
            </a:r>
          </a:p>
          <a:p>
            <a:r>
              <a:rPr lang="en-US" dirty="0"/>
              <a:t>Internal control deficiency addressed within requested timeline.</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19</a:t>
            </a:fld>
            <a:endParaRPr lang="en-US" dirty="0"/>
          </a:p>
        </p:txBody>
      </p:sp>
    </p:spTree>
    <p:extLst>
      <p:ext uri="{BB962C8B-B14F-4D97-AF65-F5344CB8AC3E}">
        <p14:creationId xmlns:p14="http://schemas.microsoft.com/office/powerpoint/2010/main" val="4068035656"/>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949568"/>
          </a:xfrm>
        </p:spPr>
        <p:txBody>
          <a:bodyPr>
            <a:normAutofit/>
          </a:bodyPr>
          <a:lstStyle/>
          <a:p>
            <a:r>
              <a:rPr lang="en-US" b="1" dirty="0"/>
              <a:t>Committee Members</a:t>
            </a:r>
            <a:endParaRPr lang="en-US" dirty="0"/>
          </a:p>
        </p:txBody>
      </p:sp>
      <p:sp>
        <p:nvSpPr>
          <p:cNvPr id="4" name="Title 1"/>
          <p:cNvSpPr>
            <a:spLocks noGrp="1"/>
          </p:cNvSpPr>
          <p:nvPr>
            <p:ph idx="1"/>
          </p:nvPr>
        </p:nvSpPr>
        <p:spPr>
          <a:xfrm>
            <a:off x="838200" y="1295400"/>
            <a:ext cx="8077200" cy="4297363"/>
          </a:xfrm>
          <a:prstGeom prst="rect">
            <a:avLst/>
          </a:prstGeom>
        </p:spPr>
        <p:txBody>
          <a:bodyPr vert="horz" lIns="91440" tIns="45720" rIns="91440" bIns="45720" rtlCol="0" anchor="ctr" anchorCtr="0">
            <a:normAutofit fontScale="90000" lnSpcReduction="10000"/>
          </a:bodyPr>
          <a:lstStyle>
            <a:lvl1pPr algn="l" defTabSz="914400" rtl="0" eaLnBrk="1" latinLnBrk="0" hangingPunct="1">
              <a:spcBef>
                <a:spcPct val="0"/>
              </a:spcBef>
              <a:buNone/>
              <a:defRPr lang="en-US" sz="4400" kern="1200" dirty="0">
                <a:solidFill>
                  <a:schemeClr val="tx1"/>
                </a:solidFill>
                <a:latin typeface="+mj-lt"/>
                <a:ea typeface="+mj-ea"/>
                <a:cs typeface="+mj-cs"/>
              </a:defRPr>
            </a:lvl1pPr>
          </a:lstStyle>
          <a:p>
            <a:r>
              <a:rPr lang="en-US" dirty="0"/>
              <a:t>Jeff Aldridge			DHS/OHA</a:t>
            </a:r>
          </a:p>
          <a:p>
            <a:r>
              <a:rPr lang="en-US" dirty="0"/>
              <a:t>Michael Cutler		DAS</a:t>
            </a:r>
          </a:p>
          <a:p>
            <a:r>
              <a:rPr lang="en-US" dirty="0"/>
              <a:t>Clay Flowers			ODOT</a:t>
            </a:r>
          </a:p>
          <a:p>
            <a:r>
              <a:rPr lang="en-US" dirty="0"/>
              <a:t>Rob Hamilton		DAS</a:t>
            </a:r>
          </a:p>
          <a:p>
            <a:r>
              <a:rPr lang="en-US" dirty="0"/>
              <a:t>Sophanna </a:t>
            </a:r>
            <a:r>
              <a:rPr lang="en-US" dirty="0" err="1"/>
              <a:t>Kuch</a:t>
            </a:r>
            <a:r>
              <a:rPr lang="en-US" dirty="0"/>
              <a:t>		Education</a:t>
            </a:r>
          </a:p>
          <a:p>
            <a:r>
              <a:rPr lang="en-US" dirty="0"/>
              <a:t>Lori </a:t>
            </a:r>
            <a:r>
              <a:rPr lang="en-US" dirty="0" err="1" smtClean="0"/>
              <a:t>LeVeaux</a:t>
            </a:r>
            <a:r>
              <a:rPr lang="en-US" dirty="0"/>
              <a:t>			Fish &amp; Wildlife</a:t>
            </a:r>
          </a:p>
          <a:p>
            <a:r>
              <a:rPr lang="en-US" dirty="0"/>
              <a:t>Andrew O’Keefe		ODOT</a:t>
            </a:r>
          </a:p>
        </p:txBody>
      </p:sp>
      <p:sp>
        <p:nvSpPr>
          <p:cNvPr id="3" name="Slide Number Placeholder 2"/>
          <p:cNvSpPr>
            <a:spLocks noGrp="1"/>
          </p:cNvSpPr>
          <p:nvPr>
            <p:ph type="sldNum" sz="quarter" idx="12"/>
          </p:nvPr>
        </p:nvSpPr>
        <p:spPr/>
        <p:txBody>
          <a:bodyPr/>
          <a:lstStyle/>
          <a:p>
            <a:fld id="{33D6E5A2-EC83-451F-A719-9AC1370DD5CF}" type="slidenum">
              <a:rPr lang="en-US" smtClean="0"/>
              <a:pPr/>
              <a:t>2</a:t>
            </a:fld>
            <a:endParaRPr lang="en-US" dirty="0"/>
          </a:p>
        </p:txBody>
      </p:sp>
    </p:spTree>
    <p:extLst>
      <p:ext uri="{BB962C8B-B14F-4D97-AF65-F5344CB8AC3E}">
        <p14:creationId xmlns:p14="http://schemas.microsoft.com/office/powerpoint/2010/main" val="1132784980"/>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High Risk</a:t>
            </a:r>
          </a:p>
        </p:txBody>
      </p:sp>
      <p:sp>
        <p:nvSpPr>
          <p:cNvPr id="3" name="Content Placeholder 2"/>
          <p:cNvSpPr>
            <a:spLocks noGrp="1"/>
          </p:cNvSpPr>
          <p:nvPr>
            <p:ph idx="1"/>
          </p:nvPr>
        </p:nvSpPr>
        <p:spPr/>
        <p:txBody>
          <a:bodyPr/>
          <a:lstStyle/>
          <a:p>
            <a:r>
              <a:rPr lang="en-US" dirty="0"/>
              <a:t>New grantee.</a:t>
            </a:r>
          </a:p>
          <a:p>
            <a:r>
              <a:rPr lang="en-US" dirty="0"/>
              <a:t>No prior experience with program.</a:t>
            </a:r>
          </a:p>
          <a:p>
            <a:r>
              <a:rPr lang="en-US" dirty="0"/>
              <a:t>Federal program requirements not met.</a:t>
            </a:r>
          </a:p>
          <a:p>
            <a:r>
              <a:rPr lang="en-US" dirty="0"/>
              <a:t>Lack of sufficient staff for adequate separation of duties.</a:t>
            </a:r>
          </a:p>
          <a:p>
            <a:r>
              <a:rPr lang="en-US" dirty="0"/>
              <a:t>Policies &amp; procedures out of date/missing.</a:t>
            </a:r>
          </a:p>
        </p:txBody>
      </p:sp>
      <p:sp>
        <p:nvSpPr>
          <p:cNvPr id="4" name="Slide Number Placeholder 3"/>
          <p:cNvSpPr>
            <a:spLocks noGrp="1"/>
          </p:cNvSpPr>
          <p:nvPr>
            <p:ph type="sldNum" sz="quarter" idx="12"/>
          </p:nvPr>
        </p:nvSpPr>
        <p:spPr/>
        <p:txBody>
          <a:bodyPr/>
          <a:lstStyle/>
          <a:p>
            <a:fld id="{33D6E5A2-EC83-451F-A719-9AC1370DD5CF}" type="slidenum">
              <a:rPr lang="en-US" smtClean="0"/>
              <a:pPr/>
              <a:t>20</a:t>
            </a:fld>
            <a:endParaRPr lang="en-US" dirty="0"/>
          </a:p>
        </p:txBody>
      </p:sp>
    </p:spTree>
    <p:extLst>
      <p:ext uri="{BB962C8B-B14F-4D97-AF65-F5344CB8AC3E}">
        <p14:creationId xmlns:p14="http://schemas.microsoft.com/office/powerpoint/2010/main" val="4100455390"/>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Roundtable</a:t>
            </a: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21</a:t>
            </a:fld>
            <a:endParaRPr lang="en-US" dirty="0"/>
          </a:p>
        </p:txBody>
      </p:sp>
      <p:sp>
        <p:nvSpPr>
          <p:cNvPr id="4" name="Picture Placeholder 3"/>
          <p:cNvSpPr>
            <a:spLocks noGrp="1"/>
          </p:cNvSpPr>
          <p:nvPr>
            <p:ph type="pic" sz="quarter" idx="13"/>
          </p:nvPr>
        </p:nvSpPr>
        <p:spPr/>
      </p:sp>
    </p:spTree>
    <p:extLst>
      <p:ext uri="{BB962C8B-B14F-4D97-AF65-F5344CB8AC3E}">
        <p14:creationId xmlns:p14="http://schemas.microsoft.com/office/powerpoint/2010/main" val="1742081293"/>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838201"/>
            <a:ext cx="3581400" cy="1295400"/>
          </a:xfrm>
        </p:spPr>
        <p:txBody>
          <a:bodyPr>
            <a:normAutofit fontScale="90000"/>
          </a:bodyPr>
          <a:lstStyle/>
          <a:p>
            <a:r>
              <a:rPr lang="en-US" dirty="0"/>
              <a:t>Resources</a:t>
            </a:r>
            <a:br>
              <a:rPr lang="en-US" dirty="0"/>
            </a:b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22</a:t>
            </a:fld>
            <a:endParaRPr lang="en-US" dirty="0"/>
          </a:p>
        </p:txBody>
      </p:sp>
      <p:sp>
        <p:nvSpPr>
          <p:cNvPr id="5" name="Rectangle 2"/>
          <p:cNvSpPr txBox="1">
            <a:spLocks noChangeArrowheads="1"/>
          </p:cNvSpPr>
          <p:nvPr>
            <p:custDataLst>
              <p:tags r:id="rId1"/>
            </p:custDataLst>
          </p:nvPr>
        </p:nvSpPr>
        <p:spPr>
          <a:xfrm>
            <a:off x="381000" y="2057400"/>
            <a:ext cx="8382000" cy="4876800"/>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lang="en-US" sz="4000" b="1" kern="1200" cap="small" baseline="0">
                <a:solidFill>
                  <a:srgbClr val="003300"/>
                </a:solidFill>
                <a:latin typeface="+mj-lt"/>
                <a:ea typeface="+mj-ea"/>
                <a:cs typeface="+mj-cs"/>
              </a:defRPr>
            </a:lvl1pPr>
          </a:lstStyle>
          <a:p>
            <a:pPr>
              <a:defRPr/>
            </a:pPr>
            <a:r>
              <a:rPr lang="en-US" sz="2800" dirty="0"/>
              <a:t>2 CFR Part 200</a:t>
            </a:r>
          </a:p>
          <a:p>
            <a:pPr>
              <a:defRPr/>
            </a:pPr>
            <a:r>
              <a:rPr lang="en-US" sz="2800" dirty="0">
                <a:hlinkClick r:id="rId3"/>
              </a:rPr>
              <a:t>https://www.gpo.gov/fdsys/pkg/CFR-2014-title2-vol1/pdf/CFR-2014-title2-vol1-part200.pdf</a:t>
            </a:r>
            <a:endParaRPr lang="en-US" sz="2800" dirty="0"/>
          </a:p>
          <a:p>
            <a:pPr>
              <a:defRPr/>
            </a:pPr>
            <a:endParaRPr lang="en-US" sz="2800" dirty="0"/>
          </a:p>
          <a:p>
            <a:pPr>
              <a:defRPr/>
            </a:pPr>
            <a:r>
              <a:rPr lang="en-US" sz="2800" dirty="0"/>
              <a:t>FAQ (Updated 09/2015</a:t>
            </a:r>
            <a:r>
              <a:rPr lang="en-US" sz="2800" dirty="0" smtClean="0"/>
              <a:t>)</a:t>
            </a:r>
          </a:p>
          <a:p>
            <a:pPr>
              <a:defRPr/>
            </a:pPr>
            <a:r>
              <a:rPr lang="en-US" sz="2800" u="sng" dirty="0" smtClean="0">
                <a:hlinkClick r:id="rId4"/>
              </a:rPr>
              <a:t>https</a:t>
            </a:r>
            <a:r>
              <a:rPr lang="en-US" sz="2800" u="sng" dirty="0">
                <a:hlinkClick r:id="rId4"/>
              </a:rPr>
              <a:t>://cfo.gov/wp-content/uploads/2015/09/9.9.15-Frequently-Asked-Questions.pdf</a:t>
            </a:r>
            <a:endParaRPr lang="en-US" sz="2800" dirty="0"/>
          </a:p>
          <a:p>
            <a:pPr>
              <a:defRPr/>
            </a:pPr>
            <a:endParaRPr lang="en-US" dirty="0"/>
          </a:p>
        </p:txBody>
      </p:sp>
    </p:spTree>
    <p:extLst>
      <p:ext uri="{BB962C8B-B14F-4D97-AF65-F5344CB8AC3E}">
        <p14:creationId xmlns:p14="http://schemas.microsoft.com/office/powerpoint/2010/main" val="3183136610"/>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p:txBody>
          <a:bodyPr>
            <a:normAutofit/>
          </a:bodyPr>
          <a:lstStyle/>
          <a:p>
            <a:pPr>
              <a:defRPr/>
            </a:pPr>
            <a:r>
              <a:rPr lang="en-US" dirty="0"/>
              <a:t>Questions?</a:t>
            </a:r>
          </a:p>
        </p:txBody>
      </p:sp>
      <p:sp>
        <p:nvSpPr>
          <p:cNvPr id="2" name="Slide Number Placeholder 1"/>
          <p:cNvSpPr>
            <a:spLocks noGrp="1"/>
          </p:cNvSpPr>
          <p:nvPr>
            <p:ph type="sldNum" sz="quarter" idx="12"/>
          </p:nvPr>
        </p:nvSpPr>
        <p:spPr/>
        <p:txBody>
          <a:bodyPr/>
          <a:lstStyle/>
          <a:p>
            <a:fld id="{33D6E5A2-EC83-451F-A719-9AC1370DD5CF}" type="slidenum">
              <a:rPr lang="en-US" smtClean="0"/>
              <a:pPr/>
              <a:t>23</a:t>
            </a:fld>
            <a:endParaRPr lang="en-US" dirty="0"/>
          </a:p>
        </p:txBody>
      </p:sp>
    </p:spTree>
    <p:custDataLst>
      <p:tags r:id="rId1"/>
    </p:custData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69632"/>
            <a:ext cx="8077200" cy="5445368"/>
          </a:xfrm>
        </p:spPr>
        <p:txBody>
          <a:bodyPr>
            <a:normAutofit/>
          </a:bodyPr>
          <a:lstStyle/>
          <a:p>
            <a:r>
              <a:rPr lang="en-US" dirty="0"/>
              <a:t>2 CFR Part 200</a:t>
            </a:r>
            <a:br>
              <a:rPr lang="en-US" dirty="0"/>
            </a:br>
            <a:r>
              <a:rPr lang="en-US" dirty="0"/>
              <a:t>Uniform Administrative Requirements, Cost Principles and Audit Requirements for Federal Awards</a:t>
            </a:r>
          </a:p>
        </p:txBody>
      </p:sp>
      <p:sp>
        <p:nvSpPr>
          <p:cNvPr id="3" name="Slide Number Placeholder 2"/>
          <p:cNvSpPr>
            <a:spLocks noGrp="1"/>
          </p:cNvSpPr>
          <p:nvPr>
            <p:ph type="sldNum" sz="quarter" idx="12"/>
          </p:nvPr>
        </p:nvSpPr>
        <p:spPr/>
        <p:txBody>
          <a:bodyPr/>
          <a:lstStyle/>
          <a:p>
            <a:fld id="{33D6E5A2-EC83-451F-A719-9AC1370DD5CF}" type="slidenum">
              <a:rPr lang="en-US" smtClean="0"/>
              <a:pPr/>
              <a:t>3</a:t>
            </a:fld>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609600"/>
            <a:ext cx="8077200" cy="5445368"/>
          </a:xfrm>
        </p:spPr>
        <p:txBody>
          <a:bodyPr>
            <a:normAutofit fontScale="90000"/>
          </a:bodyPr>
          <a:lstStyle/>
          <a:p>
            <a:r>
              <a:rPr lang="en-US" dirty="0"/>
              <a:t>Subpart A</a:t>
            </a:r>
            <a:br>
              <a:rPr lang="en-US" dirty="0"/>
            </a:br>
            <a:r>
              <a:rPr lang="en-US" dirty="0"/>
              <a:t>	Acronyms and Definitions</a:t>
            </a:r>
            <a:br>
              <a:rPr lang="en-US" dirty="0"/>
            </a:br>
            <a:r>
              <a:rPr lang="en-US" dirty="0"/>
              <a:t>Subpart B</a:t>
            </a:r>
            <a:br>
              <a:rPr lang="en-US" dirty="0"/>
            </a:br>
            <a:r>
              <a:rPr lang="en-US" dirty="0"/>
              <a:t>	General Provisions (200.1XX)	</a:t>
            </a:r>
            <a:br>
              <a:rPr lang="en-US" dirty="0"/>
            </a:br>
            <a:r>
              <a:rPr lang="en-US" dirty="0"/>
              <a:t>Subpart C</a:t>
            </a:r>
            <a:br>
              <a:rPr lang="en-US" dirty="0"/>
            </a:br>
            <a:r>
              <a:rPr lang="en-US" dirty="0"/>
              <a:t>	Pre-Federal Award Requirements 	and Contents of Federal Awards</a:t>
            </a:r>
            <a:br>
              <a:rPr lang="en-US" dirty="0"/>
            </a:br>
            <a:r>
              <a:rPr lang="en-US" dirty="0"/>
              <a:t>	(200.2XX)</a:t>
            </a:r>
            <a:br>
              <a:rPr lang="en-US" dirty="0"/>
            </a:b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4</a:t>
            </a:fld>
            <a:endParaRPr lang="en-US" dirty="0"/>
          </a:p>
        </p:txBody>
      </p:sp>
    </p:spTree>
    <p:custDataLst>
      <p:tags r:id="rId1"/>
    </p:custDataLst>
    <p:extLst>
      <p:ext uri="{BB962C8B-B14F-4D97-AF65-F5344CB8AC3E}">
        <p14:creationId xmlns:p14="http://schemas.microsoft.com/office/powerpoint/2010/main" val="1366843031"/>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69632"/>
            <a:ext cx="8077200" cy="5445368"/>
          </a:xfrm>
        </p:spPr>
        <p:txBody>
          <a:bodyPr>
            <a:normAutofit fontScale="90000"/>
          </a:bodyPr>
          <a:lstStyle/>
          <a:p>
            <a:r>
              <a:rPr lang="en-US" dirty="0"/>
              <a:t>Subpart D</a:t>
            </a:r>
            <a:br>
              <a:rPr lang="en-US" dirty="0"/>
            </a:br>
            <a:r>
              <a:rPr lang="en-US" dirty="0"/>
              <a:t>	Post Federal Award 	Requirements (200.3XX)</a:t>
            </a:r>
            <a:br>
              <a:rPr lang="en-US" dirty="0"/>
            </a:br>
            <a:r>
              <a:rPr lang="en-US" dirty="0"/>
              <a:t>Subpart E</a:t>
            </a:r>
            <a:br>
              <a:rPr lang="en-US" dirty="0"/>
            </a:br>
            <a:r>
              <a:rPr lang="en-US" dirty="0"/>
              <a:t>	Cost Principles (200.4XX)</a:t>
            </a:r>
            <a:br>
              <a:rPr lang="en-US" dirty="0"/>
            </a:br>
            <a:r>
              <a:rPr lang="en-US" dirty="0"/>
              <a:t>Subpart F</a:t>
            </a:r>
            <a:br>
              <a:rPr lang="en-US" dirty="0"/>
            </a:br>
            <a:r>
              <a:rPr lang="en-US" dirty="0"/>
              <a:t>	Audit Requirements (200.5XX)</a:t>
            </a:r>
            <a:br>
              <a:rPr lang="en-US" dirty="0"/>
            </a:b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5</a:t>
            </a:fld>
            <a:endParaRPr lang="en-US" dirty="0"/>
          </a:p>
        </p:txBody>
      </p:sp>
    </p:spTree>
    <p:custDataLst>
      <p:tags r:id="rId1"/>
    </p:custDataLst>
    <p:extLst>
      <p:ext uri="{BB962C8B-B14F-4D97-AF65-F5344CB8AC3E}">
        <p14:creationId xmlns:p14="http://schemas.microsoft.com/office/powerpoint/2010/main" val="3746140701"/>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69632"/>
            <a:ext cx="8077200" cy="6359768"/>
          </a:xfrm>
        </p:spPr>
        <p:txBody>
          <a:bodyPr>
            <a:normAutofit fontScale="90000"/>
          </a:bodyPr>
          <a:lstStyle/>
          <a:p>
            <a:r>
              <a:rPr lang="en-US" dirty="0"/>
              <a:t>200.100</a:t>
            </a:r>
            <a:br>
              <a:rPr lang="en-US" dirty="0"/>
            </a:br>
            <a:r>
              <a:rPr lang="en-US" dirty="0"/>
              <a:t>Purpose – Section (a) </a:t>
            </a:r>
            <a:br>
              <a:rPr lang="en-US" dirty="0"/>
            </a:br>
            <a:r>
              <a:rPr lang="en-US" dirty="0"/>
              <a:t>(1)	Establishes uniform</a:t>
            </a:r>
            <a:br>
              <a:rPr lang="en-US" dirty="0"/>
            </a:br>
            <a:r>
              <a:rPr lang="en-US" dirty="0"/>
              <a:t>	administrative requirements</a:t>
            </a:r>
            <a:br>
              <a:rPr lang="en-US" dirty="0"/>
            </a:br>
            <a:r>
              <a:rPr lang="en-US" dirty="0"/>
              <a:t>(2)	Provides the basis for a 	systematic and periodic collection 	and uniform submission by 	Federal agencies of information 	on all Federal financial assistance.</a:t>
            </a:r>
            <a:br>
              <a:rPr lang="en-US" dirty="0"/>
            </a:br>
            <a:r>
              <a:rPr lang="en-US" dirty="0"/>
              <a:t>	</a:t>
            </a:r>
          </a:p>
        </p:txBody>
      </p:sp>
      <p:sp>
        <p:nvSpPr>
          <p:cNvPr id="3" name="Slide Number Placeholder 2"/>
          <p:cNvSpPr>
            <a:spLocks noGrp="1"/>
          </p:cNvSpPr>
          <p:nvPr>
            <p:ph type="sldNum" sz="quarter" idx="12"/>
          </p:nvPr>
        </p:nvSpPr>
        <p:spPr/>
        <p:txBody>
          <a:bodyPr/>
          <a:lstStyle/>
          <a:p>
            <a:fld id="{33D6E5A2-EC83-451F-A719-9AC1370DD5CF}" type="slidenum">
              <a:rPr lang="en-US" smtClean="0"/>
              <a:pPr/>
              <a:t>6</a:t>
            </a:fld>
            <a:endParaRPr lang="en-US" dirty="0"/>
          </a:p>
        </p:txBody>
      </p:sp>
    </p:spTree>
    <p:custDataLst>
      <p:tags r:id="rId1"/>
    </p:custDataLst>
    <p:extLst>
      <p:ext uri="{BB962C8B-B14F-4D97-AF65-F5344CB8AC3E}">
        <p14:creationId xmlns:p14="http://schemas.microsoft.com/office/powerpoint/2010/main" val="354976868"/>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28600"/>
            <a:ext cx="8077200" cy="4876800"/>
          </a:xfrm>
        </p:spPr>
        <p:txBody>
          <a:bodyPr>
            <a:normAutofit/>
          </a:bodyPr>
          <a:lstStyle/>
          <a:p>
            <a:r>
              <a:rPr lang="en-US" dirty="0"/>
              <a:t>Section (b)</a:t>
            </a:r>
            <a:br>
              <a:rPr lang="en-US" dirty="0"/>
            </a:br>
            <a:r>
              <a:rPr lang="en-US" dirty="0"/>
              <a:t>	Administrative requirements</a:t>
            </a:r>
            <a:br>
              <a:rPr lang="en-US" dirty="0"/>
            </a:br>
            <a:r>
              <a:rPr lang="en-US" dirty="0"/>
              <a:t>Section (c)</a:t>
            </a:r>
            <a:br>
              <a:rPr lang="en-US" dirty="0"/>
            </a:br>
            <a:r>
              <a:rPr lang="en-US" dirty="0"/>
              <a:t>	Cost Principles</a:t>
            </a:r>
            <a:br>
              <a:rPr lang="en-US" dirty="0"/>
            </a:br>
            <a:r>
              <a:rPr lang="en-US" dirty="0"/>
              <a:t>Section (d)</a:t>
            </a:r>
            <a:br>
              <a:rPr lang="en-US" dirty="0"/>
            </a:br>
            <a:r>
              <a:rPr lang="en-US" dirty="0"/>
              <a:t>	Single Audit Requirements 	and Audit Follow-up</a:t>
            </a:r>
          </a:p>
        </p:txBody>
      </p:sp>
      <p:sp>
        <p:nvSpPr>
          <p:cNvPr id="3" name="Slide Number Placeholder 2"/>
          <p:cNvSpPr>
            <a:spLocks noGrp="1"/>
          </p:cNvSpPr>
          <p:nvPr>
            <p:ph type="sldNum" sz="quarter" idx="12"/>
          </p:nvPr>
        </p:nvSpPr>
        <p:spPr/>
        <p:txBody>
          <a:bodyPr/>
          <a:lstStyle/>
          <a:p>
            <a:fld id="{33D6E5A2-EC83-451F-A719-9AC1370DD5CF}" type="slidenum">
              <a:rPr lang="en-US" smtClean="0"/>
              <a:pPr/>
              <a:t>7</a:t>
            </a:fld>
            <a:endParaRPr lang="en-US" dirty="0"/>
          </a:p>
        </p:txBody>
      </p:sp>
    </p:spTree>
    <p:custDataLst>
      <p:tags r:id="rId1"/>
    </p:custDataLst>
    <p:extLst>
      <p:ext uri="{BB962C8B-B14F-4D97-AF65-F5344CB8AC3E}">
        <p14:creationId xmlns:p14="http://schemas.microsoft.com/office/powerpoint/2010/main" val="1975946666"/>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28600"/>
            <a:ext cx="8077200" cy="5791200"/>
          </a:xfrm>
        </p:spPr>
        <p:txBody>
          <a:bodyPr>
            <a:normAutofit fontScale="90000"/>
          </a:bodyPr>
          <a:lstStyle/>
          <a:p>
            <a:r>
              <a:rPr lang="en-US" dirty="0" smtClean="0"/>
              <a:t>200.331 </a:t>
            </a:r>
            <a:r>
              <a:rPr lang="en-US" dirty="0"/>
              <a:t>– </a:t>
            </a:r>
            <a:r>
              <a:rPr lang="en-US" dirty="0" smtClean="0"/>
              <a:t>Requirements for pass-through entities</a:t>
            </a:r>
            <a:br>
              <a:rPr lang="en-US" dirty="0" smtClean="0"/>
            </a:br>
            <a:r>
              <a:rPr lang="en-US" dirty="0"/>
              <a:t/>
            </a:r>
            <a:br>
              <a:rPr lang="en-US" dirty="0"/>
            </a:br>
            <a:r>
              <a:rPr lang="en-US" dirty="0" smtClean="0"/>
              <a:t>All pass-through entities must:</a:t>
            </a:r>
            <a:br>
              <a:rPr lang="en-US" dirty="0" smtClean="0"/>
            </a:br>
            <a:r>
              <a:rPr lang="en-US" dirty="0" smtClean="0"/>
              <a:t/>
            </a:r>
            <a:br>
              <a:rPr lang="en-US" dirty="0" smtClean="0"/>
            </a:br>
            <a:r>
              <a:rPr lang="en-US" dirty="0" smtClean="0"/>
              <a:t>(a) Ensure that every </a:t>
            </a:r>
            <a:r>
              <a:rPr lang="en-US" dirty="0" err="1" smtClean="0"/>
              <a:t>subaward</a:t>
            </a:r>
            <a:r>
              <a:rPr lang="en-US" dirty="0" smtClean="0"/>
              <a:t> is clearly identified to the </a:t>
            </a:r>
            <a:r>
              <a:rPr lang="en-US" dirty="0" err="1" smtClean="0"/>
              <a:t>subrecipient</a:t>
            </a:r>
            <a:r>
              <a:rPr lang="en-US" dirty="0" smtClean="0"/>
              <a:t> as a </a:t>
            </a:r>
            <a:r>
              <a:rPr lang="en-US" dirty="0" err="1" smtClean="0"/>
              <a:t>subaward</a:t>
            </a:r>
            <a:r>
              <a:rPr lang="en-US" dirty="0" smtClean="0"/>
              <a:t> and includes lengthy admin information………..</a:t>
            </a: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8</a:t>
            </a:fld>
            <a:endParaRPr lang="en-US" dirty="0"/>
          </a:p>
        </p:txBody>
      </p:sp>
    </p:spTree>
    <p:custDataLst>
      <p:tags r:id="rId1"/>
    </p:custDataLst>
    <p:extLst>
      <p:ext uri="{BB962C8B-B14F-4D97-AF65-F5344CB8AC3E}">
        <p14:creationId xmlns:p14="http://schemas.microsoft.com/office/powerpoint/2010/main" val="883478990"/>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228600"/>
            <a:ext cx="8077200" cy="5715000"/>
          </a:xfrm>
        </p:spPr>
        <p:txBody>
          <a:bodyPr>
            <a:normAutofit fontScale="90000"/>
          </a:bodyPr>
          <a:lstStyle/>
          <a:p>
            <a:r>
              <a:rPr lang="en-US" dirty="0"/>
              <a:t/>
            </a:r>
            <a:br>
              <a:rPr lang="en-US" dirty="0"/>
            </a:br>
            <a:r>
              <a:rPr lang="en-US" dirty="0"/>
              <a:t>(b) Evaluate each subrecipient's risk of noncompliance with Federal statutes, regulations, and the terms and conditions of the subaward for purposes of determining the appropriate subrecipient monitoring described in paragraphs (d) and (e) of this section, which may include consideration of such factors as:</a:t>
            </a:r>
          </a:p>
        </p:txBody>
      </p:sp>
      <p:sp>
        <p:nvSpPr>
          <p:cNvPr id="3" name="Slide Number Placeholder 2"/>
          <p:cNvSpPr>
            <a:spLocks noGrp="1"/>
          </p:cNvSpPr>
          <p:nvPr>
            <p:ph type="sldNum" sz="quarter" idx="12"/>
          </p:nvPr>
        </p:nvSpPr>
        <p:spPr/>
        <p:txBody>
          <a:bodyPr/>
          <a:lstStyle/>
          <a:p>
            <a:fld id="{33D6E5A2-EC83-451F-A719-9AC1370DD5CF}" type="slidenum">
              <a:rPr lang="en-US" smtClean="0"/>
              <a:pPr/>
              <a:t>9</a:t>
            </a:fld>
            <a:endParaRPr lang="en-US" dirty="0"/>
          </a:p>
        </p:txBody>
      </p:sp>
    </p:spTree>
    <p:custDataLst>
      <p:tags r:id="rId1"/>
    </p:custDataLst>
    <p:extLst>
      <p:ext uri="{BB962C8B-B14F-4D97-AF65-F5344CB8AC3E}">
        <p14:creationId xmlns:p14="http://schemas.microsoft.com/office/powerpoint/2010/main" val="3421012689"/>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3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32.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33.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ags/tag34.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9.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E0E7A523623CB4F8C0C3CD503D8FBAF" ma:contentTypeVersion="10" ma:contentTypeDescription="Create a new document." ma:contentTypeScope="" ma:versionID="9b1f0a128b820d3fcb20353df2d8d6c3">
  <xsd:schema xmlns:xsd="http://www.w3.org/2001/XMLSchema" xmlns:xs="http://www.w3.org/2001/XMLSchema" xmlns:p="http://schemas.microsoft.com/office/2006/metadata/properties" xmlns:ns1="http://schemas.microsoft.com/sharepoint/v3" xmlns:ns2="9333e0c0-1495-4f6e-9f18-9c5629cbe005" xmlns:ns3="c11a4dd1-9999-41de-ad6b-508521c3559d" targetNamespace="http://schemas.microsoft.com/office/2006/metadata/properties" ma:root="true" ma:fieldsID="f0e6b6247e372e1f093a66a1bf209789" ns1:_="" ns2:_="" ns3:_="">
    <xsd:import namespace="http://schemas.microsoft.com/sharepoint/v3"/>
    <xsd:import namespace="9333e0c0-1495-4f6e-9f18-9c5629cbe005"/>
    <xsd:import namespace="c11a4dd1-9999-41de-ad6b-508521c3559d"/>
    <xsd:element name="properties">
      <xsd:complexType>
        <xsd:sequence>
          <xsd:element name="documentManagement">
            <xsd:complexType>
              <xsd:all>
                <xsd:element ref="ns1:PublishingStartDate" minOccurs="0"/>
                <xsd:element ref="ns1:PublishingExpirationDate" minOccurs="0"/>
                <xsd:element ref="ns2:Topic_x0020_Area" minOccurs="0"/>
                <xsd:element ref="ns2:Chapter" minOccurs="0"/>
                <xsd:element ref="ns2:Alpha_x002f_Number" minOccurs="0"/>
                <xsd:element ref="ns2:Document_x0020_title" minOccurs="0"/>
                <xsd:element ref="ns3:SharedWithUsers" minOccurs="0"/>
                <xsd:element ref="ns2:Effective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33e0c0-1495-4f6e-9f18-9c5629cbe005" elementFormDefault="qualified">
    <xsd:import namespace="http://schemas.microsoft.com/office/2006/documentManagement/types"/>
    <xsd:import namespace="http://schemas.microsoft.com/office/infopath/2007/PartnerControls"/>
    <xsd:element name="Topic_x0020_Area" ma:index="10" nillable="true" ma:displayName="Topic" ma:format="Dropdown" ma:internalName="Topic_x0020_Area">
      <xsd:simpleType>
        <xsd:restriction base="dms:Choice">
          <xsd:enumeration value="OAM"/>
          <xsd:enumeration value="Forms"/>
          <xsd:enumeration value="Debt Disclosures"/>
          <xsd:enumeration value="General Disclosures"/>
          <xsd:enumeration value="SEFA Disclosures"/>
          <xsd:enumeration value="YEC"/>
          <xsd:enumeration value="Publications"/>
          <xsd:enumeration value="Reports"/>
          <xsd:enumeration value="Policies"/>
          <xsd:enumeration value="Training"/>
          <xsd:enumeration value="Statewide Balancing"/>
          <xsd:enumeration value="Accounts Receivable"/>
          <xsd:enumeration value="Security"/>
        </xsd:restriction>
      </xsd:simpleType>
    </xsd:element>
    <xsd:element name="Chapter" ma:index="11" nillable="true" ma:displayName="Chapter" ma:format="Dropdown" ma:internalName="Chapter">
      <xsd:simpleType>
        <xsd:union memberTypes="dms:Text">
          <xsd:simpleType>
            <xsd:restriction base="dms:Choice">
              <xsd:enumeration value="01 - Introduction"/>
              <xsd:enumeration value="05 - R*STARS"/>
              <xsd:enumeration value="10 - Internal control"/>
              <xsd:enumeration value="15 - Accounting &amp; financial reporting"/>
              <xsd:enumeration value="20 - Budgetary accounting &amp; reporting"/>
              <xsd:enumeration value="25 - Management accounting"/>
              <xsd:enumeration value="30 - Federal compliance"/>
              <xsd:enumeration value="35 - Accounts receivable management"/>
              <xsd:enumeration value="40 - Travel"/>
              <xsd:enumeration value="45 - Payroll"/>
              <xsd:enumeration value="50 - Tax issues"/>
              <xsd:enumeration value="55 - Other programs"/>
              <xsd:enumeration value="60 - Chart of accounts"/>
              <xsd:enumeration value="65 - Glossary"/>
              <xsd:enumeration value="70 - Agency lists"/>
              <xsd:enumeration value="75 - Forms"/>
              <xsd:enumeration value="A-G"/>
              <xsd:enumeration value="H- Sample of completed disclosure forms"/>
              <xsd:enumeration value="I- Forms"/>
            </xsd:restriction>
          </xsd:simpleType>
        </xsd:union>
      </xsd:simpleType>
    </xsd:element>
    <xsd:element name="Alpha_x002f_Number" ma:index="12" nillable="true" ma:displayName="Document ID" ma:internalName="Alpha_x002f_Number">
      <xsd:simpleType>
        <xsd:restriction base="dms:Text">
          <xsd:maxLength value="255"/>
        </xsd:restriction>
      </xsd:simpleType>
    </xsd:element>
    <xsd:element name="Document_x0020_title" ma:index="13" nillable="true" ma:displayName="Document Title" ma:description="Enter full title of the document and the URL of the document." ma:format="Hyperlink" ma:internalName="Document_x0020_title">
      <xsd:complexType>
        <xsd:complexContent>
          <xsd:extension base="dms:URL">
            <xsd:sequence>
              <xsd:element name="Url" type="dms:ValidUrl" minOccurs="0" nillable="true"/>
              <xsd:element name="Description" type="xsd:string" nillable="true"/>
            </xsd:sequence>
          </xsd:extension>
        </xsd:complexContent>
      </xsd:complexType>
    </xsd:element>
    <xsd:element name="Effective_x0020_Date" ma:index="15" nillable="true" ma:displayName="Effective Date" ma:internalName="Effective_x0020_Dat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1a4dd1-9999-41de-ad6b-508521c3559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title xmlns="9333e0c0-1495-4f6e-9f18-9c5629cbe005">
      <Url xsi:nil="true"/>
      <Description xsi:nil="true"/>
    </Document_x0020_title>
    <Chapter xmlns="9333e0c0-1495-4f6e-9f18-9c5629cbe005" xsi:nil="true"/>
    <Alpha_x002f_Number xmlns="9333e0c0-1495-4f6e-9f18-9c5629cbe005" xsi:nil="true"/>
    <Topic_x0020_Area xmlns="9333e0c0-1495-4f6e-9f18-9c5629cbe005">Training</Topic_x0020_Area>
    <Effective_x0020_Date xmlns="9333e0c0-1495-4f6e-9f18-9c5629cbe005" xsi:nil="true"/>
  </documentManagement>
</p:properties>
</file>

<file path=customXml/itemProps1.xml><?xml version="1.0" encoding="utf-8"?>
<ds:datastoreItem xmlns:ds="http://schemas.openxmlformats.org/officeDocument/2006/customXml" ds:itemID="{27DFA9BC-3638-46E6-87C5-70F4A377EF88}"/>
</file>

<file path=customXml/itemProps2.xml><?xml version="1.0" encoding="utf-8"?>
<ds:datastoreItem xmlns:ds="http://schemas.openxmlformats.org/officeDocument/2006/customXml" ds:itemID="{5AD33542-300A-4642-AD0B-9823F61FB919}"/>
</file>

<file path=customXml/itemProps3.xml><?xml version="1.0" encoding="utf-8"?>
<ds:datastoreItem xmlns:ds="http://schemas.openxmlformats.org/officeDocument/2006/customXml" ds:itemID="{29EC5923-01CD-4FED-A772-AF26DF365F8F}"/>
</file>

<file path=docProps/app.xml><?xml version="1.0" encoding="utf-8"?>
<Properties xmlns="http://schemas.openxmlformats.org/officeDocument/2006/extended-properties" xmlns:vt="http://schemas.openxmlformats.org/officeDocument/2006/docPropsVTypes">
  <Template>Training</Template>
  <TotalTime>0</TotalTime>
  <Words>1191</Words>
  <Application>Microsoft Office PowerPoint</Application>
  <PresentationFormat>On-screen Show (4:3)</PresentationFormat>
  <Paragraphs>144</Paragraphs>
  <Slides>23</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Georgia</vt:lpstr>
      <vt:lpstr>Training</vt:lpstr>
      <vt:lpstr>Federal Award  Risk Analysis</vt:lpstr>
      <vt:lpstr>Committee Members</vt:lpstr>
      <vt:lpstr>2 CFR Part 200 Uniform Administrative Requirements, Cost Principles and Audit Requirements for Federal Awards</vt:lpstr>
      <vt:lpstr>Subpart A  Acronyms and Definitions Subpart B  General Provisions (200.1XX)  Subpart C  Pre-Federal Award Requirements  and Contents of Federal Awards  (200.2XX) </vt:lpstr>
      <vt:lpstr>Subpart D  Post Federal Award  Requirements (200.3XX) Subpart E  Cost Principles (200.4XX) Subpart F  Audit Requirements (200.5XX) </vt:lpstr>
      <vt:lpstr>200.100 Purpose – Section (a)  (1) Establishes uniform  administrative requirements (2) Provides the basis for a  systematic and periodic collection  and uniform submission by  Federal agencies of information  on all Federal financial assistance.  </vt:lpstr>
      <vt:lpstr>Section (b)  Administrative requirements Section (c)  Cost Principles Section (d)  Single Audit Requirements  and Audit Follow-up</vt:lpstr>
      <vt:lpstr>200.331 – Requirements for pass-through entities  All pass-through entities must:  (a) Ensure that every subaward is clearly identified to the subrecipient as a subaward and includes lengthy admin information………..</vt:lpstr>
      <vt:lpstr> (b) Evaluate each subrecipient's risk of noncompliance with Federal statutes, regulations, and the terms and conditions of the subaward for purposes of determining the appropriate subrecipient monitoring described in paragraphs (d) and (e) of this section, which may include consideration of such factors as:</vt:lpstr>
      <vt:lpstr> (1) The subrecipient's prior experience with the same or similar subawards; </vt:lpstr>
      <vt:lpstr> (2) The results of previous audits including whether or not the subrecipient receives a Single Audit in accordance with Subpart F - Audit Requirements of this part, and the extent to which the same or similar subaward has been audited as a major program;  </vt:lpstr>
      <vt:lpstr>(3) Whether the subrecipient has new personnel or new or substantially changed systems; and  </vt:lpstr>
      <vt:lpstr>(4) The extent and results of Federal awarding agency monitoring (for example, if the subrecipient also receives Federal awards directly from a Federal awarding agency).   </vt:lpstr>
      <vt:lpstr>Effective Dates  Requirements to be effective by December 26, 2014  Per 200.110 FAQ 110-1 through 110-15</vt:lpstr>
      <vt:lpstr>Apply to new awards and funding increments of existing awards made on or after December 26, 2014  Federal award date (200.39) is when signed by the authorized official of the Federal awarding agency</vt:lpstr>
      <vt:lpstr>PowerPoint Presentation</vt:lpstr>
      <vt:lpstr>PowerPoint Presentation</vt:lpstr>
      <vt:lpstr>Risk Assessment Tool</vt:lpstr>
      <vt:lpstr>Case Study: Low Risk</vt:lpstr>
      <vt:lpstr>Case Study: High Risk</vt:lpstr>
      <vt:lpstr>Committee Roundtable</vt:lpstr>
      <vt:lpstr>Resources </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 Pre-Award Risk Assessment Tool</dc:title>
  <dc:creator/>
  <cp:lastModifiedBy/>
  <cp:revision>1</cp:revision>
  <dcterms:created xsi:type="dcterms:W3CDTF">2017-01-05T16:21:30Z</dcterms:created>
  <dcterms:modified xsi:type="dcterms:W3CDTF">2017-04-03T22:00:17Z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0x010100CE0E7A523623CB4F8C0C3CD503D8FBAF</vt:lpwstr>
  </property>
</Properties>
</file>